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222" r:id="rId1"/>
  </p:sldMasterIdLst>
  <p:notesMasterIdLst>
    <p:notesMasterId r:id="rId138"/>
  </p:notesMasterIdLst>
  <p:handoutMasterIdLst>
    <p:handoutMasterId r:id="rId139"/>
  </p:handoutMasterIdLst>
  <p:sldIdLst>
    <p:sldId id="271" r:id="rId2"/>
    <p:sldId id="732" r:id="rId3"/>
    <p:sldId id="758" r:id="rId4"/>
    <p:sldId id="759" r:id="rId5"/>
    <p:sldId id="760" r:id="rId6"/>
    <p:sldId id="749" r:id="rId7"/>
    <p:sldId id="750" r:id="rId8"/>
    <p:sldId id="751" r:id="rId9"/>
    <p:sldId id="752" r:id="rId10"/>
    <p:sldId id="753" r:id="rId11"/>
    <p:sldId id="754" r:id="rId12"/>
    <p:sldId id="755" r:id="rId13"/>
    <p:sldId id="756" r:id="rId14"/>
    <p:sldId id="757" r:id="rId15"/>
    <p:sldId id="398" r:id="rId16"/>
    <p:sldId id="875" r:id="rId17"/>
    <p:sldId id="876" r:id="rId18"/>
    <p:sldId id="877" r:id="rId19"/>
    <p:sldId id="878" r:id="rId20"/>
    <p:sldId id="879" r:id="rId21"/>
    <p:sldId id="765" r:id="rId22"/>
    <p:sldId id="767" r:id="rId23"/>
    <p:sldId id="768" r:id="rId24"/>
    <p:sldId id="769" r:id="rId25"/>
    <p:sldId id="770" r:id="rId26"/>
    <p:sldId id="771" r:id="rId27"/>
    <p:sldId id="774" r:id="rId28"/>
    <p:sldId id="772" r:id="rId29"/>
    <p:sldId id="773" r:id="rId30"/>
    <p:sldId id="775" r:id="rId31"/>
    <p:sldId id="776" r:id="rId32"/>
    <p:sldId id="777" r:id="rId33"/>
    <p:sldId id="778" r:id="rId34"/>
    <p:sldId id="779" r:id="rId35"/>
    <p:sldId id="789" r:id="rId36"/>
    <p:sldId id="780" r:id="rId37"/>
    <p:sldId id="781" r:id="rId38"/>
    <p:sldId id="790" r:id="rId39"/>
    <p:sldId id="782" r:id="rId40"/>
    <p:sldId id="783" r:id="rId41"/>
    <p:sldId id="784" r:id="rId42"/>
    <p:sldId id="785" r:id="rId43"/>
    <p:sldId id="787" r:id="rId44"/>
    <p:sldId id="791" r:id="rId45"/>
    <p:sldId id="788" r:id="rId46"/>
    <p:sldId id="786" r:id="rId47"/>
    <p:sldId id="797" r:id="rId48"/>
    <p:sldId id="798" r:id="rId49"/>
    <p:sldId id="803" r:id="rId50"/>
    <p:sldId id="801" r:id="rId51"/>
    <p:sldId id="795" r:id="rId52"/>
    <p:sldId id="796" r:id="rId53"/>
    <p:sldId id="805" r:id="rId54"/>
    <p:sldId id="806" r:id="rId55"/>
    <p:sldId id="802" r:id="rId56"/>
    <p:sldId id="794" r:id="rId57"/>
    <p:sldId id="804" r:id="rId58"/>
    <p:sldId id="809" r:id="rId59"/>
    <p:sldId id="811" r:id="rId60"/>
    <p:sldId id="813" r:id="rId61"/>
    <p:sldId id="814" r:id="rId62"/>
    <p:sldId id="815" r:id="rId63"/>
    <p:sldId id="816" r:id="rId64"/>
    <p:sldId id="817" r:id="rId65"/>
    <p:sldId id="818" r:id="rId66"/>
    <p:sldId id="819" r:id="rId67"/>
    <p:sldId id="820" r:id="rId68"/>
    <p:sldId id="821" r:id="rId69"/>
    <p:sldId id="822" r:id="rId70"/>
    <p:sldId id="823" r:id="rId71"/>
    <p:sldId id="824" r:id="rId72"/>
    <p:sldId id="825" r:id="rId73"/>
    <p:sldId id="807" r:id="rId74"/>
    <p:sldId id="812" r:id="rId75"/>
    <p:sldId id="829" r:id="rId76"/>
    <p:sldId id="830" r:id="rId77"/>
    <p:sldId id="831" r:id="rId78"/>
    <p:sldId id="833" r:id="rId79"/>
    <p:sldId id="832" r:id="rId80"/>
    <p:sldId id="834" r:id="rId81"/>
    <p:sldId id="826" r:id="rId82"/>
    <p:sldId id="827" r:id="rId83"/>
    <p:sldId id="828" r:id="rId84"/>
    <p:sldId id="837" r:id="rId85"/>
    <p:sldId id="838" r:id="rId86"/>
    <p:sldId id="839" r:id="rId87"/>
    <p:sldId id="840" r:id="rId88"/>
    <p:sldId id="841" r:id="rId89"/>
    <p:sldId id="835" r:id="rId90"/>
    <p:sldId id="836" r:id="rId91"/>
    <p:sldId id="844" r:id="rId92"/>
    <p:sldId id="845" r:id="rId93"/>
    <p:sldId id="846" r:id="rId94"/>
    <p:sldId id="842" r:id="rId95"/>
    <p:sldId id="847" r:id="rId96"/>
    <p:sldId id="843" r:id="rId97"/>
    <p:sldId id="851" r:id="rId98"/>
    <p:sldId id="852" r:id="rId99"/>
    <p:sldId id="853" r:id="rId100"/>
    <p:sldId id="854" r:id="rId101"/>
    <p:sldId id="850" r:id="rId102"/>
    <p:sldId id="855" r:id="rId103"/>
    <p:sldId id="856" r:id="rId104"/>
    <p:sldId id="716" r:id="rId105"/>
    <p:sldId id="717" r:id="rId106"/>
    <p:sldId id="857" r:id="rId107"/>
    <p:sldId id="848" r:id="rId108"/>
    <p:sldId id="849" r:id="rId109"/>
    <p:sldId id="858" r:id="rId110"/>
    <p:sldId id="859" r:id="rId111"/>
    <p:sldId id="860" r:id="rId112"/>
    <p:sldId id="862" r:id="rId113"/>
    <p:sldId id="861" r:id="rId114"/>
    <p:sldId id="865" r:id="rId115"/>
    <p:sldId id="863" r:id="rId116"/>
    <p:sldId id="864" r:id="rId117"/>
    <p:sldId id="866" r:id="rId118"/>
    <p:sldId id="867" r:id="rId119"/>
    <p:sldId id="880" r:id="rId120"/>
    <p:sldId id="881" r:id="rId121"/>
    <p:sldId id="663" r:id="rId122"/>
    <p:sldId id="664" r:id="rId123"/>
    <p:sldId id="665" r:id="rId124"/>
    <p:sldId id="871" r:id="rId125"/>
    <p:sldId id="869" r:id="rId126"/>
    <p:sldId id="870" r:id="rId127"/>
    <p:sldId id="872" r:id="rId128"/>
    <p:sldId id="873" r:id="rId129"/>
    <p:sldId id="874" r:id="rId130"/>
    <p:sldId id="743" r:id="rId131"/>
    <p:sldId id="744" r:id="rId132"/>
    <p:sldId id="745" r:id="rId133"/>
    <p:sldId id="289" r:id="rId134"/>
    <p:sldId id="746" r:id="rId135"/>
    <p:sldId id="747" r:id="rId136"/>
    <p:sldId id="748" r:id="rId137"/>
  </p:sldIdLst>
  <p:sldSz cx="12192000" cy="6858000"/>
  <p:notesSz cx="9979025" cy="683418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6600CC"/>
    <a:srgbClr val="FFFFFF"/>
    <a:srgbClr val="66FF99"/>
    <a:srgbClr val="FF99CC"/>
    <a:srgbClr val="FF9900"/>
    <a:srgbClr val="FFFF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8" autoAdjust="0"/>
    <p:restoredTop sz="78434" autoAdjust="0"/>
  </p:normalViewPr>
  <p:slideViewPr>
    <p:cSldViewPr>
      <p:cViewPr varScale="1">
        <p:scale>
          <a:sx n="87" d="100"/>
          <a:sy n="87" d="100"/>
        </p:scale>
        <p:origin x="904" y="88"/>
      </p:cViewPr>
      <p:guideLst>
        <p:guide orient="horz" pos="2160"/>
        <p:guide pos="3840"/>
      </p:guideLst>
    </p:cSldViewPr>
  </p:slideViewPr>
  <p:outlineViewPr>
    <p:cViewPr>
      <p:scale>
        <a:sx n="33" d="100"/>
        <a:sy n="33" d="100"/>
      </p:scale>
      <p:origin x="240" y="0"/>
    </p:cViewPr>
  </p:outlineViewPr>
  <p:notesTextViewPr>
    <p:cViewPr>
      <p:scale>
        <a:sx n="100" d="100"/>
        <a:sy n="100" d="100"/>
      </p:scale>
      <p:origin x="0" y="0"/>
    </p:cViewPr>
  </p:notesTextViewPr>
  <p:sorterViewPr>
    <p:cViewPr>
      <p:scale>
        <a:sx n="66" d="100"/>
        <a:sy n="66" d="100"/>
      </p:scale>
      <p:origin x="0" y="892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2.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3.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5.png"/></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54165B9-F032-451A-A974-FB8D2C554BD0}"/>
              </a:ext>
            </a:extLst>
          </p:cNvPr>
          <p:cNvSpPr>
            <a:spLocks noGrp="1"/>
          </p:cNvSpPr>
          <p:nvPr>
            <p:ph type="hdr" sz="quarter"/>
          </p:nvPr>
        </p:nvSpPr>
        <p:spPr>
          <a:xfrm>
            <a:off x="0" y="0"/>
            <a:ext cx="4324350" cy="341313"/>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445E1739-EDBD-4236-A510-47B75CCF53CB}"/>
              </a:ext>
            </a:extLst>
          </p:cNvPr>
          <p:cNvSpPr>
            <a:spLocks noGrp="1"/>
          </p:cNvSpPr>
          <p:nvPr>
            <p:ph type="dt" sz="quarter" idx="1"/>
          </p:nvPr>
        </p:nvSpPr>
        <p:spPr>
          <a:xfrm>
            <a:off x="5653088" y="0"/>
            <a:ext cx="4324350" cy="341313"/>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D52397DA-B588-4F77-9505-BFB4FB4CD4C4}" type="datetimeFigureOut">
              <a:rPr lang="zh-CN" altLang="en-US"/>
              <a:pPr>
                <a:defRPr/>
              </a:pPr>
              <a:t>2023/5/8</a:t>
            </a:fld>
            <a:endParaRPr lang="zh-CN" altLang="en-US"/>
          </a:p>
        </p:txBody>
      </p:sp>
      <p:sp>
        <p:nvSpPr>
          <p:cNvPr id="4" name="页脚占位符 3">
            <a:extLst>
              <a:ext uri="{FF2B5EF4-FFF2-40B4-BE49-F238E27FC236}">
                <a16:creationId xmlns:a16="http://schemas.microsoft.com/office/drawing/2014/main" id="{C9544D20-4DAD-40FA-B5CE-12B85DD283F2}"/>
              </a:ext>
            </a:extLst>
          </p:cNvPr>
          <p:cNvSpPr>
            <a:spLocks noGrp="1"/>
          </p:cNvSpPr>
          <p:nvPr>
            <p:ph type="ftr" sz="quarter" idx="2"/>
          </p:nvPr>
        </p:nvSpPr>
        <p:spPr>
          <a:xfrm>
            <a:off x="0" y="6491288"/>
            <a:ext cx="4324350" cy="341312"/>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5" name="灯片编号占位符 4">
            <a:extLst>
              <a:ext uri="{FF2B5EF4-FFF2-40B4-BE49-F238E27FC236}">
                <a16:creationId xmlns:a16="http://schemas.microsoft.com/office/drawing/2014/main" id="{B01B91D3-06D5-4F55-A886-42F78884AA5B}"/>
              </a:ext>
            </a:extLst>
          </p:cNvPr>
          <p:cNvSpPr>
            <a:spLocks noGrp="1"/>
          </p:cNvSpPr>
          <p:nvPr>
            <p:ph type="sldNum" sz="quarter" idx="3"/>
          </p:nvPr>
        </p:nvSpPr>
        <p:spPr>
          <a:xfrm>
            <a:off x="5653088" y="6491288"/>
            <a:ext cx="4324350" cy="341312"/>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A3D7B1A-37E7-4AF4-8545-B6DF7E0791FD}"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6A836419-AE8A-460B-B6DE-D8BAB28B4225}"/>
              </a:ext>
            </a:extLst>
          </p:cNvPr>
          <p:cNvSpPr>
            <a:spLocks noGrp="1" noChangeArrowheads="1"/>
          </p:cNvSpPr>
          <p:nvPr>
            <p:ph type="hdr" sz="quarter"/>
          </p:nvPr>
        </p:nvSpPr>
        <p:spPr bwMode="auto">
          <a:xfrm>
            <a:off x="0" y="0"/>
            <a:ext cx="4324350" cy="341313"/>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124931" name="Rectangle 3">
            <a:extLst>
              <a:ext uri="{FF2B5EF4-FFF2-40B4-BE49-F238E27FC236}">
                <a16:creationId xmlns:a16="http://schemas.microsoft.com/office/drawing/2014/main" id="{D331BF1F-B206-4E26-BC34-829DA2D5CFC6}"/>
              </a:ext>
            </a:extLst>
          </p:cNvPr>
          <p:cNvSpPr>
            <a:spLocks noGrp="1" noChangeArrowheads="1"/>
          </p:cNvSpPr>
          <p:nvPr>
            <p:ph type="dt" idx="1"/>
          </p:nvPr>
        </p:nvSpPr>
        <p:spPr bwMode="auto">
          <a:xfrm>
            <a:off x="5653088" y="0"/>
            <a:ext cx="4324350" cy="3413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23556" name="Rectangle 4">
            <a:extLst>
              <a:ext uri="{FF2B5EF4-FFF2-40B4-BE49-F238E27FC236}">
                <a16:creationId xmlns:a16="http://schemas.microsoft.com/office/drawing/2014/main" id="{14BEC503-D48B-4F42-973C-363CB0CB12FA}"/>
              </a:ext>
            </a:extLst>
          </p:cNvPr>
          <p:cNvSpPr>
            <a:spLocks noGrp="1" noRot="1" noChangeAspect="1" noChangeArrowheads="1" noTextEdit="1"/>
          </p:cNvSpPr>
          <p:nvPr>
            <p:ph type="sldImg" idx="2"/>
          </p:nvPr>
        </p:nvSpPr>
        <p:spPr bwMode="auto">
          <a:xfrm>
            <a:off x="2713038" y="512763"/>
            <a:ext cx="4552950" cy="2562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a:extLst>
              <a:ext uri="{FF2B5EF4-FFF2-40B4-BE49-F238E27FC236}">
                <a16:creationId xmlns:a16="http://schemas.microsoft.com/office/drawing/2014/main" id="{2F2E7478-3774-4B0A-9ED7-9ED21A2D7FF0}"/>
              </a:ext>
            </a:extLst>
          </p:cNvPr>
          <p:cNvSpPr>
            <a:spLocks noGrp="1" noChangeArrowheads="1"/>
          </p:cNvSpPr>
          <p:nvPr>
            <p:ph type="body" sz="quarter" idx="3"/>
          </p:nvPr>
        </p:nvSpPr>
        <p:spPr bwMode="auto">
          <a:xfrm>
            <a:off x="998538" y="3246438"/>
            <a:ext cx="7981950" cy="30749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24934" name="Rectangle 6">
            <a:extLst>
              <a:ext uri="{FF2B5EF4-FFF2-40B4-BE49-F238E27FC236}">
                <a16:creationId xmlns:a16="http://schemas.microsoft.com/office/drawing/2014/main" id="{2162A7E1-2FF8-4640-8D84-A0C759C7D16F}"/>
              </a:ext>
            </a:extLst>
          </p:cNvPr>
          <p:cNvSpPr>
            <a:spLocks noGrp="1" noChangeArrowheads="1"/>
          </p:cNvSpPr>
          <p:nvPr>
            <p:ph type="ftr" sz="quarter" idx="4"/>
          </p:nvPr>
        </p:nvSpPr>
        <p:spPr bwMode="auto">
          <a:xfrm>
            <a:off x="0" y="6491288"/>
            <a:ext cx="4324350" cy="341312"/>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124935" name="Rectangle 7">
            <a:extLst>
              <a:ext uri="{FF2B5EF4-FFF2-40B4-BE49-F238E27FC236}">
                <a16:creationId xmlns:a16="http://schemas.microsoft.com/office/drawing/2014/main" id="{731A39A6-94A0-4A56-84F6-9110A94AADD8}"/>
              </a:ext>
            </a:extLst>
          </p:cNvPr>
          <p:cNvSpPr>
            <a:spLocks noGrp="1" noChangeArrowheads="1"/>
          </p:cNvSpPr>
          <p:nvPr>
            <p:ph type="sldNum" sz="quarter" idx="5"/>
          </p:nvPr>
        </p:nvSpPr>
        <p:spPr bwMode="auto">
          <a:xfrm>
            <a:off x="5653088" y="6491288"/>
            <a:ext cx="4324350" cy="34131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F8B913C-518F-486E-A902-BA3090A5492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0DDDCAB-88D9-42E8-B1EF-C7B9828534E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AD57D874-2886-49A9-91DC-5742AA908181}" type="slidenum">
              <a:rPr lang="zh-CN" altLang="en-US">
                <a:solidFill>
                  <a:srgbClr val="2D2E2D"/>
                </a:solidFill>
              </a:rPr>
              <a:pPr algn="r" eaLnBrk="1" hangingPunct="1">
                <a:spcBef>
                  <a:spcPct val="0"/>
                </a:spcBef>
              </a:pPr>
              <a:t>1</a:t>
            </a:fld>
            <a:endParaRPr lang="en-US" altLang="zh-CN">
              <a:solidFill>
                <a:srgbClr val="2D2E2D"/>
              </a:solidFill>
            </a:endParaRPr>
          </a:p>
        </p:txBody>
      </p:sp>
      <p:sp>
        <p:nvSpPr>
          <p:cNvPr id="26627" name="Rectangle 2">
            <a:extLst>
              <a:ext uri="{FF2B5EF4-FFF2-40B4-BE49-F238E27FC236}">
                <a16:creationId xmlns:a16="http://schemas.microsoft.com/office/drawing/2014/main" id="{18AD5484-1AA5-483A-8010-8D86C981B1C1}"/>
              </a:ext>
            </a:extLst>
          </p:cNvPr>
          <p:cNvSpPr>
            <a:spLocks noGrp="1" noRot="1" noChangeAspect="1" noChangeArrowheads="1" noTextEdit="1"/>
          </p:cNvSpPr>
          <p:nvPr>
            <p:ph type="sldImg"/>
          </p:nvPr>
        </p:nvSpPr>
        <p:spPr>
          <a:xfrm>
            <a:off x="381000" y="685800"/>
            <a:ext cx="6096000" cy="3429000"/>
          </a:xfrm>
          <a:ln/>
        </p:spPr>
      </p:sp>
      <p:sp>
        <p:nvSpPr>
          <p:cNvPr id="26628" name="Rectangle 3">
            <a:extLst>
              <a:ext uri="{FF2B5EF4-FFF2-40B4-BE49-F238E27FC236}">
                <a16:creationId xmlns:a16="http://schemas.microsoft.com/office/drawing/2014/main" id="{CCA0A2DB-1D26-4C94-BA3B-02AA51F28BB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pitchFamily="34" charset="-122"/>
              <a:ea typeface="微软雅黑" panose="020B0503020204020204" pitchFamily="34"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当用户要求对一个文件实施多次读</a:t>
            </a:r>
            <a:r>
              <a:rPr lang="en-US" altLang="zh-CN" dirty="0" smtClean="0"/>
              <a:t>/</a:t>
            </a:r>
            <a:r>
              <a:rPr lang="zh-CN" altLang="en-US" dirty="0" smtClean="0"/>
              <a:t>写或其它操作时，每次都要从检索目录开始。为了避免多次重复地检索目录，在大多数</a:t>
            </a:r>
            <a:r>
              <a:rPr lang="en-US" altLang="zh-CN" dirty="0" smtClean="0"/>
              <a:t>OS</a:t>
            </a:r>
            <a:r>
              <a:rPr lang="zh-CN" altLang="en-US" dirty="0" smtClean="0"/>
              <a:t>中都引入了“打开”</a:t>
            </a:r>
            <a:r>
              <a:rPr lang="en-US" altLang="zh-CN" dirty="0" smtClean="0"/>
              <a:t>(open)</a:t>
            </a:r>
            <a:r>
              <a:rPr lang="zh-CN" altLang="en-US" dirty="0" smtClean="0"/>
              <a:t>这一文件系统</a:t>
            </a:r>
          </a:p>
          <a:p>
            <a:r>
              <a:rPr lang="zh-CN" altLang="en-US" dirty="0" smtClean="0"/>
              <a:t>调用，当用户第一次请求对某文件进行操作时，先利用</a:t>
            </a:r>
            <a:r>
              <a:rPr lang="en-US" altLang="zh-CN" dirty="0" smtClean="0"/>
              <a:t>open</a:t>
            </a:r>
            <a:r>
              <a:rPr lang="zh-CN" altLang="en-US" dirty="0" smtClean="0"/>
              <a:t>系统调用将该文件打开。</a:t>
            </a:r>
          </a:p>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16</a:t>
            </a:fld>
            <a:endParaRPr lang="en-US" altLang="zh-CN"/>
          </a:p>
        </p:txBody>
      </p:sp>
    </p:spTree>
    <p:extLst>
      <p:ext uri="{BB962C8B-B14F-4D97-AF65-F5344CB8AC3E}">
        <p14:creationId xmlns:p14="http://schemas.microsoft.com/office/powerpoint/2010/main" val="62296954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108</a:t>
            </a:fld>
            <a:endParaRPr lang="en-US" altLang="zh-CN"/>
          </a:p>
        </p:txBody>
      </p:sp>
    </p:spTree>
    <p:extLst>
      <p:ext uri="{BB962C8B-B14F-4D97-AF65-F5344CB8AC3E}">
        <p14:creationId xmlns:p14="http://schemas.microsoft.com/office/powerpoint/2010/main" val="347622206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109</a:t>
            </a:fld>
            <a:endParaRPr lang="en-US" altLang="zh-CN"/>
          </a:p>
        </p:txBody>
      </p:sp>
    </p:spTree>
    <p:extLst>
      <p:ext uri="{BB962C8B-B14F-4D97-AF65-F5344CB8AC3E}">
        <p14:creationId xmlns:p14="http://schemas.microsoft.com/office/powerpoint/2010/main" val="206133429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110</a:t>
            </a:fld>
            <a:endParaRPr lang="en-US" altLang="zh-CN"/>
          </a:p>
        </p:txBody>
      </p:sp>
    </p:spTree>
    <p:extLst>
      <p:ext uri="{BB962C8B-B14F-4D97-AF65-F5344CB8AC3E}">
        <p14:creationId xmlns:p14="http://schemas.microsoft.com/office/powerpoint/2010/main" val="14264618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111</a:t>
            </a:fld>
            <a:endParaRPr lang="en-US" altLang="zh-CN"/>
          </a:p>
        </p:txBody>
      </p:sp>
    </p:spTree>
    <p:extLst>
      <p:ext uri="{BB962C8B-B14F-4D97-AF65-F5344CB8AC3E}">
        <p14:creationId xmlns:p14="http://schemas.microsoft.com/office/powerpoint/2010/main" val="28192025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dirty="0"/>
              <a:t>由任何用户对文件进行</a:t>
            </a:r>
            <a:r>
              <a:rPr lang="en-US" altLang="zh-CN" dirty="0"/>
              <a:t>Append </a:t>
            </a:r>
            <a:r>
              <a:rPr lang="zh-CN" altLang="en-US" dirty="0"/>
              <a:t>操作或修改，所引起的相应结点内容的改变</a:t>
            </a:r>
            <a:r>
              <a:rPr lang="en-US" altLang="zh-CN" dirty="0"/>
              <a:t>(</a:t>
            </a:r>
            <a:r>
              <a:rPr lang="zh-CN" altLang="en-US" dirty="0"/>
              <a:t>例如，增加了新的盘块号和文件长度等</a:t>
            </a:r>
            <a:r>
              <a:rPr lang="en-US" altLang="zh-CN" dirty="0"/>
              <a:t>)</a:t>
            </a:r>
            <a:r>
              <a:rPr lang="zh-CN" altLang="en-US" dirty="0"/>
              <a:t>，都是其他用户可见的，从而也就能提供给其他用户来共享。</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112</a:t>
            </a:fld>
            <a:endParaRPr lang="en-US" altLang="zh-CN"/>
          </a:p>
        </p:txBody>
      </p:sp>
    </p:spTree>
    <p:extLst>
      <p:ext uri="{BB962C8B-B14F-4D97-AF65-F5344CB8AC3E}">
        <p14:creationId xmlns:p14="http://schemas.microsoft.com/office/powerpoint/2010/main" val="285836939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113</a:t>
            </a:fld>
            <a:endParaRPr lang="en-US" altLang="zh-CN"/>
          </a:p>
        </p:txBody>
      </p:sp>
    </p:spTree>
    <p:extLst>
      <p:ext uri="{BB962C8B-B14F-4D97-AF65-F5344CB8AC3E}">
        <p14:creationId xmlns:p14="http://schemas.microsoft.com/office/powerpoint/2010/main" val="12885679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114</a:t>
            </a:fld>
            <a:endParaRPr lang="en-US" altLang="zh-CN"/>
          </a:p>
        </p:txBody>
      </p:sp>
    </p:spTree>
    <p:extLst>
      <p:ext uri="{BB962C8B-B14F-4D97-AF65-F5344CB8AC3E}">
        <p14:creationId xmlns:p14="http://schemas.microsoft.com/office/powerpoint/2010/main" val="31387379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115</a:t>
            </a:fld>
            <a:endParaRPr lang="en-US" altLang="zh-CN"/>
          </a:p>
        </p:txBody>
      </p:sp>
    </p:spTree>
    <p:extLst>
      <p:ext uri="{BB962C8B-B14F-4D97-AF65-F5344CB8AC3E}">
        <p14:creationId xmlns:p14="http://schemas.microsoft.com/office/powerpoint/2010/main" val="37471985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116</a:t>
            </a:fld>
            <a:endParaRPr lang="en-US" altLang="zh-CN"/>
          </a:p>
        </p:txBody>
      </p:sp>
    </p:spTree>
    <p:extLst>
      <p:ext uri="{BB962C8B-B14F-4D97-AF65-F5344CB8AC3E}">
        <p14:creationId xmlns:p14="http://schemas.microsoft.com/office/powerpoint/2010/main" val="66978530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117</a:t>
            </a:fld>
            <a:endParaRPr lang="en-US" altLang="zh-CN"/>
          </a:p>
        </p:txBody>
      </p:sp>
    </p:spTree>
    <p:extLst>
      <p:ext uri="{BB962C8B-B14F-4D97-AF65-F5344CB8AC3E}">
        <p14:creationId xmlns:p14="http://schemas.microsoft.com/office/powerpoint/2010/main" val="2788403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当用户要求对一个文件实施多次读</a:t>
            </a:r>
            <a:r>
              <a:rPr lang="en-US" altLang="zh-CN" dirty="0" smtClean="0"/>
              <a:t>/</a:t>
            </a:r>
            <a:r>
              <a:rPr lang="zh-CN" altLang="en-US" dirty="0" smtClean="0"/>
              <a:t>写或其它操作时，每次都要从检索目录开始。为了避免多次重复地检索目录，在大多数</a:t>
            </a:r>
            <a:r>
              <a:rPr lang="en-US" altLang="zh-CN" dirty="0" smtClean="0"/>
              <a:t>OS</a:t>
            </a:r>
            <a:r>
              <a:rPr lang="zh-CN" altLang="en-US" dirty="0" smtClean="0"/>
              <a:t>中都引入了“打开”</a:t>
            </a:r>
            <a:r>
              <a:rPr lang="en-US" altLang="zh-CN" dirty="0" smtClean="0"/>
              <a:t>(open)</a:t>
            </a:r>
            <a:r>
              <a:rPr lang="zh-CN" altLang="en-US" dirty="0" smtClean="0"/>
              <a:t>这一文件系统</a:t>
            </a:r>
          </a:p>
          <a:p>
            <a:r>
              <a:rPr lang="zh-CN" altLang="en-US" dirty="0" smtClean="0"/>
              <a:t>调用，当用户第一次请求对某文件进行操作时，先利用</a:t>
            </a:r>
            <a:r>
              <a:rPr lang="en-US" altLang="zh-CN" dirty="0" smtClean="0"/>
              <a:t>open</a:t>
            </a:r>
            <a:r>
              <a:rPr lang="zh-CN" altLang="en-US" dirty="0" smtClean="0"/>
              <a:t>系统调用将该文件打开。</a:t>
            </a:r>
          </a:p>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17</a:t>
            </a:fld>
            <a:endParaRPr lang="en-US" altLang="zh-CN"/>
          </a:p>
        </p:txBody>
      </p:sp>
    </p:spTree>
    <p:extLst>
      <p:ext uri="{BB962C8B-B14F-4D97-AF65-F5344CB8AC3E}">
        <p14:creationId xmlns:p14="http://schemas.microsoft.com/office/powerpoint/2010/main" val="415056142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118</a:t>
            </a:fld>
            <a:endParaRPr lang="en-US" altLang="zh-CN"/>
          </a:p>
        </p:txBody>
      </p:sp>
    </p:spTree>
    <p:extLst>
      <p:ext uri="{BB962C8B-B14F-4D97-AF65-F5344CB8AC3E}">
        <p14:creationId xmlns:p14="http://schemas.microsoft.com/office/powerpoint/2010/main" val="22677544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119</a:t>
            </a:fld>
            <a:endParaRPr lang="en-US" altLang="zh-CN"/>
          </a:p>
        </p:txBody>
      </p:sp>
    </p:spTree>
    <p:extLst>
      <p:ext uri="{BB962C8B-B14F-4D97-AF65-F5344CB8AC3E}">
        <p14:creationId xmlns:p14="http://schemas.microsoft.com/office/powerpoint/2010/main" val="327511472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120</a:t>
            </a:fld>
            <a:endParaRPr lang="en-US" altLang="zh-CN"/>
          </a:p>
        </p:txBody>
      </p:sp>
    </p:spTree>
    <p:extLst>
      <p:ext uri="{BB962C8B-B14F-4D97-AF65-F5344CB8AC3E}">
        <p14:creationId xmlns:p14="http://schemas.microsoft.com/office/powerpoint/2010/main" val="107968036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124</a:t>
            </a:fld>
            <a:endParaRPr lang="en-US" altLang="zh-CN"/>
          </a:p>
        </p:txBody>
      </p:sp>
    </p:spTree>
    <p:extLst>
      <p:ext uri="{BB962C8B-B14F-4D97-AF65-F5344CB8AC3E}">
        <p14:creationId xmlns:p14="http://schemas.microsoft.com/office/powerpoint/2010/main" val="289945081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125</a:t>
            </a:fld>
            <a:endParaRPr lang="en-US" altLang="zh-CN"/>
          </a:p>
        </p:txBody>
      </p:sp>
    </p:spTree>
    <p:extLst>
      <p:ext uri="{BB962C8B-B14F-4D97-AF65-F5344CB8AC3E}">
        <p14:creationId xmlns:p14="http://schemas.microsoft.com/office/powerpoint/2010/main" val="20216561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126</a:t>
            </a:fld>
            <a:endParaRPr lang="en-US" altLang="zh-CN"/>
          </a:p>
        </p:txBody>
      </p:sp>
    </p:spTree>
    <p:extLst>
      <p:ext uri="{BB962C8B-B14F-4D97-AF65-F5344CB8AC3E}">
        <p14:creationId xmlns:p14="http://schemas.microsoft.com/office/powerpoint/2010/main" val="200026588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127</a:t>
            </a:fld>
            <a:endParaRPr lang="en-US" altLang="zh-CN"/>
          </a:p>
        </p:txBody>
      </p:sp>
    </p:spTree>
    <p:extLst>
      <p:ext uri="{BB962C8B-B14F-4D97-AF65-F5344CB8AC3E}">
        <p14:creationId xmlns:p14="http://schemas.microsoft.com/office/powerpoint/2010/main" val="376042993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128</a:t>
            </a:fld>
            <a:endParaRPr lang="en-US" altLang="zh-CN"/>
          </a:p>
        </p:txBody>
      </p:sp>
    </p:spTree>
    <p:extLst>
      <p:ext uri="{BB962C8B-B14F-4D97-AF65-F5344CB8AC3E}">
        <p14:creationId xmlns:p14="http://schemas.microsoft.com/office/powerpoint/2010/main" val="71888573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129</a:t>
            </a:fld>
            <a:endParaRPr lang="en-US" altLang="zh-CN"/>
          </a:p>
        </p:txBody>
      </p:sp>
    </p:spTree>
    <p:extLst>
      <p:ext uri="{BB962C8B-B14F-4D97-AF65-F5344CB8AC3E}">
        <p14:creationId xmlns:p14="http://schemas.microsoft.com/office/powerpoint/2010/main" val="111980681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a:extLst>
              <a:ext uri="{FF2B5EF4-FFF2-40B4-BE49-F238E27FC236}">
                <a16:creationId xmlns:a16="http://schemas.microsoft.com/office/drawing/2014/main" id="{B59E3A71-59C9-4094-B437-10DFB449FC74}"/>
              </a:ext>
            </a:extLst>
          </p:cNvPr>
          <p:cNvSpPr>
            <a:spLocks noGrp="1" noRot="1" noChangeAspect="1" noChangeArrowheads="1" noTextEdit="1"/>
          </p:cNvSpPr>
          <p:nvPr>
            <p:ph type="sldImg"/>
          </p:nvPr>
        </p:nvSpPr>
        <p:spPr>
          <a:xfrm>
            <a:off x="2713038" y="512763"/>
            <a:ext cx="4552950" cy="2562225"/>
          </a:xfrm>
          <a:ln/>
        </p:spPr>
      </p:sp>
      <p:sp>
        <p:nvSpPr>
          <p:cNvPr id="241667" name="备注占位符 2">
            <a:extLst>
              <a:ext uri="{FF2B5EF4-FFF2-40B4-BE49-F238E27FC236}">
                <a16:creationId xmlns:a16="http://schemas.microsoft.com/office/drawing/2014/main" id="{F3FF2625-54CA-4240-929A-EDF4639C89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空闲表法属于连续分配方式，为每个文件分配一块连续的存储空间。系统为外存上的所有空闲区建立一张空闲表，每个空闲区对应于一个空闲表项，</a:t>
            </a:r>
          </a:p>
          <a:p>
            <a:endParaRPr lang="zh-CN" altLang="en-US"/>
          </a:p>
        </p:txBody>
      </p:sp>
      <p:sp>
        <p:nvSpPr>
          <p:cNvPr id="241668" name="灯片编号占位符 3">
            <a:extLst>
              <a:ext uri="{FF2B5EF4-FFF2-40B4-BE49-F238E27FC236}">
                <a16:creationId xmlns:a16="http://schemas.microsoft.com/office/drawing/2014/main" id="{CFB537A6-56F1-4875-A934-1CF32E4623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6F7F234-4914-4FA8-BCF4-C8F8DF6EB9BB}" type="slidenum">
              <a:rPr lang="en-US" altLang="zh-CN" smtClean="0"/>
              <a:pPr/>
              <a:t>132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当用户要求对一个文件实施多次读</a:t>
            </a:r>
            <a:r>
              <a:rPr lang="en-US" altLang="zh-CN" dirty="0" smtClean="0"/>
              <a:t>/</a:t>
            </a:r>
            <a:r>
              <a:rPr lang="zh-CN" altLang="en-US" dirty="0" smtClean="0"/>
              <a:t>写或其它操作时，每次都要从检索目录开始。为了避免多次重复地检索目录，在大多数</a:t>
            </a:r>
            <a:r>
              <a:rPr lang="en-US" altLang="zh-CN" dirty="0" smtClean="0"/>
              <a:t>OS</a:t>
            </a:r>
            <a:r>
              <a:rPr lang="zh-CN" altLang="en-US" dirty="0" smtClean="0"/>
              <a:t>中都引入了“打开”</a:t>
            </a:r>
            <a:r>
              <a:rPr lang="en-US" altLang="zh-CN" dirty="0" smtClean="0"/>
              <a:t>(open)</a:t>
            </a:r>
            <a:r>
              <a:rPr lang="zh-CN" altLang="en-US" dirty="0" smtClean="0"/>
              <a:t>这一文件系统</a:t>
            </a:r>
          </a:p>
          <a:p>
            <a:r>
              <a:rPr lang="zh-CN" altLang="en-US" dirty="0" smtClean="0"/>
              <a:t>调用，当用户第一次请求对某文件进行操作时，先利用</a:t>
            </a:r>
            <a:r>
              <a:rPr lang="en-US" altLang="zh-CN" dirty="0" smtClean="0"/>
              <a:t>open</a:t>
            </a:r>
            <a:r>
              <a:rPr lang="zh-CN" altLang="en-US" dirty="0" smtClean="0"/>
              <a:t>系统调用将该文件打开。</a:t>
            </a:r>
          </a:p>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18</a:t>
            </a:fld>
            <a:endParaRPr lang="en-US" altLang="zh-CN"/>
          </a:p>
        </p:txBody>
      </p:sp>
    </p:spTree>
    <p:extLst>
      <p:ext uri="{BB962C8B-B14F-4D97-AF65-F5344CB8AC3E}">
        <p14:creationId xmlns:p14="http://schemas.microsoft.com/office/powerpoint/2010/main" val="390391397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幻灯片图像占位符 1">
            <a:extLst>
              <a:ext uri="{FF2B5EF4-FFF2-40B4-BE49-F238E27FC236}">
                <a16:creationId xmlns:a16="http://schemas.microsoft.com/office/drawing/2014/main" id="{B8F6386E-5649-428E-9243-889DBBE8CA0A}"/>
              </a:ext>
            </a:extLst>
          </p:cNvPr>
          <p:cNvSpPr>
            <a:spLocks noGrp="1" noRot="1" noChangeAspect="1" noChangeArrowheads="1" noTextEdit="1"/>
          </p:cNvSpPr>
          <p:nvPr>
            <p:ph type="sldImg"/>
          </p:nvPr>
        </p:nvSpPr>
        <p:spPr>
          <a:xfrm>
            <a:off x="2713038" y="512763"/>
            <a:ext cx="4552950" cy="2562225"/>
          </a:xfrm>
          <a:ln/>
        </p:spPr>
      </p:sp>
      <p:sp>
        <p:nvSpPr>
          <p:cNvPr id="209923" name="备注占位符 2">
            <a:extLst>
              <a:ext uri="{FF2B5EF4-FFF2-40B4-BE49-F238E27FC236}">
                <a16:creationId xmlns:a16="http://schemas.microsoft.com/office/drawing/2014/main" id="{E2755162-A21B-496B-8363-6C8A2D6352C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n</a:t>
            </a:r>
            <a:r>
              <a:rPr lang="zh-CN" altLang="en-US"/>
              <a:t>为盘块数</a:t>
            </a:r>
          </a:p>
        </p:txBody>
      </p:sp>
      <p:sp>
        <p:nvSpPr>
          <p:cNvPr id="209924" name="灯片编号占位符 3">
            <a:extLst>
              <a:ext uri="{FF2B5EF4-FFF2-40B4-BE49-F238E27FC236}">
                <a16:creationId xmlns:a16="http://schemas.microsoft.com/office/drawing/2014/main" id="{F8106572-F037-4A33-B3E8-12A3EB1F42C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028B02-BACD-4772-A7B8-B64946DDA2F2}" type="slidenum">
              <a:rPr lang="en-US" altLang="zh-CN" smtClean="0"/>
              <a:pPr/>
              <a:t>136</a:t>
            </a:fld>
            <a:endParaRPr lang="en-US" altLang="zh-CN"/>
          </a:p>
        </p:txBody>
      </p:sp>
    </p:spTree>
    <p:extLst>
      <p:ext uri="{BB962C8B-B14F-4D97-AF65-F5344CB8AC3E}">
        <p14:creationId xmlns:p14="http://schemas.microsoft.com/office/powerpoint/2010/main" val="132651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19</a:t>
            </a:fld>
            <a:endParaRPr lang="en-US" altLang="zh-CN"/>
          </a:p>
        </p:txBody>
      </p:sp>
    </p:spTree>
    <p:extLst>
      <p:ext uri="{BB962C8B-B14F-4D97-AF65-F5344CB8AC3E}">
        <p14:creationId xmlns:p14="http://schemas.microsoft.com/office/powerpoint/2010/main" val="1881928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20</a:t>
            </a:fld>
            <a:endParaRPr lang="en-US" altLang="zh-CN"/>
          </a:p>
        </p:txBody>
      </p:sp>
    </p:spTree>
    <p:extLst>
      <p:ext uri="{BB962C8B-B14F-4D97-AF65-F5344CB8AC3E}">
        <p14:creationId xmlns:p14="http://schemas.microsoft.com/office/powerpoint/2010/main" val="31730014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21</a:t>
            </a:fld>
            <a:endParaRPr lang="en-US" altLang="zh-CN"/>
          </a:p>
        </p:txBody>
      </p:sp>
    </p:spTree>
    <p:extLst>
      <p:ext uri="{BB962C8B-B14F-4D97-AF65-F5344CB8AC3E}">
        <p14:creationId xmlns:p14="http://schemas.microsoft.com/office/powerpoint/2010/main" val="3857548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22</a:t>
            </a:fld>
            <a:endParaRPr lang="en-US" altLang="zh-CN"/>
          </a:p>
        </p:txBody>
      </p:sp>
    </p:spTree>
    <p:extLst>
      <p:ext uri="{BB962C8B-B14F-4D97-AF65-F5344CB8AC3E}">
        <p14:creationId xmlns:p14="http://schemas.microsoft.com/office/powerpoint/2010/main" val="38398122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23</a:t>
            </a:fld>
            <a:endParaRPr lang="en-US" altLang="zh-CN"/>
          </a:p>
        </p:txBody>
      </p:sp>
    </p:spTree>
    <p:extLst>
      <p:ext uri="{BB962C8B-B14F-4D97-AF65-F5344CB8AC3E}">
        <p14:creationId xmlns:p14="http://schemas.microsoft.com/office/powerpoint/2010/main" val="35264132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24</a:t>
            </a:fld>
            <a:endParaRPr lang="en-US" altLang="zh-CN"/>
          </a:p>
        </p:txBody>
      </p:sp>
    </p:spTree>
    <p:extLst>
      <p:ext uri="{BB962C8B-B14F-4D97-AF65-F5344CB8AC3E}">
        <p14:creationId xmlns:p14="http://schemas.microsoft.com/office/powerpoint/2010/main" val="13437003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25</a:t>
            </a:fld>
            <a:endParaRPr lang="en-US" altLang="zh-CN"/>
          </a:p>
        </p:txBody>
      </p:sp>
    </p:spTree>
    <p:extLst>
      <p:ext uri="{BB962C8B-B14F-4D97-AF65-F5344CB8AC3E}">
        <p14:creationId xmlns:p14="http://schemas.microsoft.com/office/powerpoint/2010/main" val="3664814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5</a:t>
            </a:fld>
            <a:endParaRPr lang="en-US" altLang="zh-CN"/>
          </a:p>
        </p:txBody>
      </p:sp>
    </p:spTree>
    <p:extLst>
      <p:ext uri="{BB962C8B-B14F-4D97-AF65-F5344CB8AC3E}">
        <p14:creationId xmlns:p14="http://schemas.microsoft.com/office/powerpoint/2010/main" val="168306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26</a:t>
            </a:fld>
            <a:endParaRPr lang="en-US" altLang="zh-CN"/>
          </a:p>
        </p:txBody>
      </p:sp>
    </p:spTree>
    <p:extLst>
      <p:ext uri="{BB962C8B-B14F-4D97-AF65-F5344CB8AC3E}">
        <p14:creationId xmlns:p14="http://schemas.microsoft.com/office/powerpoint/2010/main" val="3082222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27</a:t>
            </a:fld>
            <a:endParaRPr lang="en-US" altLang="zh-CN"/>
          </a:p>
        </p:txBody>
      </p:sp>
    </p:spTree>
    <p:extLst>
      <p:ext uri="{BB962C8B-B14F-4D97-AF65-F5344CB8AC3E}">
        <p14:creationId xmlns:p14="http://schemas.microsoft.com/office/powerpoint/2010/main" val="2881168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28</a:t>
            </a:fld>
            <a:endParaRPr lang="en-US" altLang="zh-CN"/>
          </a:p>
        </p:txBody>
      </p:sp>
    </p:spTree>
    <p:extLst>
      <p:ext uri="{BB962C8B-B14F-4D97-AF65-F5344CB8AC3E}">
        <p14:creationId xmlns:p14="http://schemas.microsoft.com/office/powerpoint/2010/main" val="3203107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marL="342900" indent="-342900" algn="just" eaLnBrk="1" hangingPunct="1">
              <a:lnSpc>
                <a:spcPct val="150000"/>
              </a:lnSpc>
              <a:spcBef>
                <a:spcPct val="50000"/>
              </a:spcBef>
              <a:buClrTx/>
              <a:buSzTx/>
            </a:pPr>
            <a:r>
              <a:rPr kumimoji="1" lang="zh-CN" altLang="en-US" sz="1200" dirty="0">
                <a:latin typeface="Times New Roman" panose="02020603050405020304" pitchFamily="18" charset="0"/>
              </a:rPr>
              <a:t>大量的源程序、 可执行文件、 库函数等， 所采用的就是无结构的文件形式，即流式文件。 其长度以</a:t>
            </a:r>
            <a:r>
              <a:rPr kumimoji="1" lang="zh-CN" altLang="en-US" sz="1200" dirty="0">
                <a:solidFill>
                  <a:srgbClr val="FFFF00"/>
                </a:solidFill>
                <a:latin typeface="Times New Roman" panose="02020603050405020304" pitchFamily="18" charset="0"/>
              </a:rPr>
              <a:t>字节</a:t>
            </a:r>
            <a:r>
              <a:rPr kumimoji="1" lang="zh-CN" altLang="en-US" sz="1200" dirty="0">
                <a:latin typeface="Times New Roman" panose="02020603050405020304" pitchFamily="18" charset="0"/>
              </a:rPr>
              <a:t>为单位。</a:t>
            </a:r>
          </a:p>
          <a:p>
            <a:pPr marL="342900" indent="-342900" algn="just" eaLnBrk="1" hangingPunct="1">
              <a:lnSpc>
                <a:spcPct val="150000"/>
              </a:lnSpc>
              <a:spcBef>
                <a:spcPct val="50000"/>
              </a:spcBef>
              <a:buClrTx/>
              <a:buSzTx/>
            </a:pPr>
            <a:r>
              <a:rPr kumimoji="1" lang="zh-CN" altLang="en-US" sz="1200" dirty="0">
                <a:latin typeface="Times New Roman" panose="02020603050405020304" pitchFamily="18" charset="0"/>
              </a:rPr>
              <a:t>对流式文件的访问，则是采用读写指针来指出下一个要访问的字符。可以把</a:t>
            </a:r>
            <a:r>
              <a:rPr kumimoji="1" lang="zh-CN" altLang="en-US" sz="1200" i="1" u="sng" dirty="0">
                <a:solidFill>
                  <a:srgbClr val="FFFF00"/>
                </a:solidFill>
                <a:latin typeface="Times New Roman" panose="02020603050405020304" pitchFamily="18" charset="0"/>
              </a:rPr>
              <a:t>流式文件看作是记录式文件的一个特例</a:t>
            </a:r>
            <a:r>
              <a:rPr kumimoji="1" lang="zh-CN" altLang="en-US" sz="1200" dirty="0">
                <a:latin typeface="Times New Roman" panose="02020603050405020304" pitchFamily="18" charset="0"/>
              </a:rPr>
              <a:t>。</a:t>
            </a:r>
          </a:p>
          <a:p>
            <a:pPr marL="342900" indent="-342900" algn="just" eaLnBrk="1" hangingPunct="1">
              <a:lnSpc>
                <a:spcPct val="150000"/>
              </a:lnSpc>
              <a:spcBef>
                <a:spcPct val="50000"/>
              </a:spcBef>
              <a:buClrTx/>
              <a:buSzTx/>
            </a:pPr>
            <a:r>
              <a:rPr kumimoji="1" lang="zh-CN" altLang="en-US" sz="1200" dirty="0">
                <a:latin typeface="Times New Roman" panose="02020603050405020304" pitchFamily="18" charset="0"/>
              </a:rPr>
              <a:t>在</a:t>
            </a:r>
            <a:r>
              <a:rPr kumimoji="1" lang="en-US" altLang="zh-CN" sz="1200" dirty="0">
                <a:latin typeface="Times New Roman" panose="02020603050405020304" pitchFamily="18" charset="0"/>
              </a:rPr>
              <a:t>UNIX</a:t>
            </a:r>
            <a:r>
              <a:rPr kumimoji="1" lang="zh-CN" altLang="en-US" sz="1200" dirty="0">
                <a:latin typeface="Times New Roman" panose="02020603050405020304" pitchFamily="18" charset="0"/>
              </a:rPr>
              <a:t>系统中，所有的文件都被看作是流式文件；即使是有结构文件，也被视为流式文件；系统不对文件进行格式处理。 </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29</a:t>
            </a:fld>
            <a:endParaRPr lang="en-US" altLang="zh-CN"/>
          </a:p>
        </p:txBody>
      </p:sp>
    </p:spTree>
    <p:extLst>
      <p:ext uri="{BB962C8B-B14F-4D97-AF65-F5344CB8AC3E}">
        <p14:creationId xmlns:p14="http://schemas.microsoft.com/office/powerpoint/2010/main" val="1724067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algn="just" eaLnBrk="1" hangingPunct="1">
              <a:spcBef>
                <a:spcPct val="50000"/>
              </a:spcBef>
              <a:defRPr/>
            </a:pPr>
            <a:r>
              <a:rPr kumimoji="1" lang="en-US" altLang="zh-CN" sz="1600" b="1" dirty="0">
                <a:latin typeface="Times New Roman" pitchFamily="18" charset="0"/>
              </a:rPr>
              <a:t> </a:t>
            </a:r>
            <a:r>
              <a:rPr kumimoji="1" lang="en-US" altLang="zh-CN" sz="1600" b="1" dirty="0">
                <a:solidFill>
                  <a:srgbClr val="FFFF00"/>
                </a:solidFill>
              </a:rPr>
              <a:t>1. </a:t>
            </a:r>
            <a:r>
              <a:rPr kumimoji="1" lang="zh-CN" altLang="en-US" sz="1600" b="1" dirty="0">
                <a:solidFill>
                  <a:srgbClr val="FFFF00"/>
                </a:solidFill>
              </a:rPr>
              <a:t>逻辑记录的排序</a:t>
            </a:r>
            <a:endParaRPr kumimoji="1" lang="zh-CN" altLang="en-US" sz="1600" b="1" dirty="0">
              <a:solidFill>
                <a:srgbClr val="FFFF00"/>
              </a:solidFill>
              <a:latin typeface="Times New Roman" pitchFamily="18" charset="0"/>
            </a:endParaRPr>
          </a:p>
          <a:p>
            <a:pPr algn="just" eaLnBrk="1" hangingPunct="1">
              <a:spcBef>
                <a:spcPct val="50000"/>
              </a:spcBef>
              <a:defRPr/>
            </a:pPr>
            <a:r>
              <a:rPr kumimoji="1" lang="zh-CN" altLang="en-US" sz="1200" b="1" dirty="0">
                <a:latin typeface="Times New Roman" pitchFamily="18" charset="0"/>
              </a:rPr>
              <a:t>     </a:t>
            </a:r>
            <a:r>
              <a:rPr kumimoji="1" lang="zh-CN" altLang="en-US" sz="1200" b="1" dirty="0">
                <a:solidFill>
                  <a:schemeClr val="bg1"/>
                </a:solidFill>
                <a:latin typeface="Times New Roman" pitchFamily="18" charset="0"/>
              </a:rPr>
              <a:t>第一种是</a:t>
            </a:r>
            <a:r>
              <a:rPr kumimoji="1" lang="zh-CN" altLang="en-US" sz="1200" b="1" dirty="0">
                <a:solidFill>
                  <a:srgbClr val="FFFF00"/>
                </a:solidFill>
                <a:latin typeface="Times New Roman" pitchFamily="18" charset="0"/>
              </a:rPr>
              <a:t>串结构</a:t>
            </a:r>
            <a:r>
              <a:rPr kumimoji="1" lang="zh-CN" altLang="en-US" sz="1200" b="1" dirty="0">
                <a:solidFill>
                  <a:schemeClr val="bg1"/>
                </a:solidFill>
                <a:latin typeface="Times New Roman" pitchFamily="18" charset="0"/>
              </a:rPr>
              <a:t>， 各记录之间的顺序与关键字无关。 通常的办法是由时间来决定，即按存入时间的先后排列，</a:t>
            </a:r>
          </a:p>
          <a:p>
            <a:pPr algn="just" eaLnBrk="1" hangingPunct="1">
              <a:spcBef>
                <a:spcPct val="50000"/>
              </a:spcBef>
              <a:defRPr/>
            </a:pPr>
            <a:r>
              <a:rPr kumimoji="1" lang="zh-CN" altLang="en-US" sz="1200" b="1" dirty="0">
                <a:solidFill>
                  <a:schemeClr val="bg1"/>
                </a:solidFill>
                <a:latin typeface="Times New Roman" pitchFamily="18" charset="0"/>
              </a:rPr>
              <a:t>     第二种情况是</a:t>
            </a:r>
            <a:r>
              <a:rPr kumimoji="1" lang="zh-CN" altLang="en-US" sz="1200" b="1" dirty="0">
                <a:solidFill>
                  <a:srgbClr val="FFFF00"/>
                </a:solidFill>
                <a:latin typeface="Times New Roman" pitchFamily="18" charset="0"/>
              </a:rPr>
              <a:t>顺序结构</a:t>
            </a:r>
            <a:r>
              <a:rPr kumimoji="1" lang="zh-CN" altLang="en-US" sz="1200" b="1" dirty="0">
                <a:solidFill>
                  <a:schemeClr val="bg1"/>
                </a:solidFill>
                <a:latin typeface="Times New Roman" pitchFamily="18" charset="0"/>
              </a:rPr>
              <a:t>，指文件中的所有记录按关键字</a:t>
            </a:r>
            <a:r>
              <a:rPr kumimoji="1" lang="en-US" altLang="zh-CN" sz="1200" b="1" dirty="0">
                <a:solidFill>
                  <a:schemeClr val="bg1"/>
                </a:solidFill>
                <a:latin typeface="Times New Roman" pitchFamily="18" charset="0"/>
              </a:rPr>
              <a:t>(</a:t>
            </a:r>
            <a:r>
              <a:rPr kumimoji="1" lang="zh-CN" altLang="en-US" sz="1200" b="1" dirty="0">
                <a:solidFill>
                  <a:schemeClr val="bg1"/>
                </a:solidFill>
                <a:latin typeface="Times New Roman" pitchFamily="18" charset="0"/>
              </a:rPr>
              <a:t>词</a:t>
            </a:r>
            <a:r>
              <a:rPr kumimoji="1" lang="en-US" altLang="zh-CN" sz="1200" b="1" dirty="0">
                <a:solidFill>
                  <a:schemeClr val="bg1"/>
                </a:solidFill>
                <a:latin typeface="Times New Roman" pitchFamily="18" charset="0"/>
              </a:rPr>
              <a:t>)</a:t>
            </a:r>
            <a:r>
              <a:rPr kumimoji="1" lang="zh-CN" altLang="en-US" sz="1200" b="1" dirty="0">
                <a:solidFill>
                  <a:schemeClr val="bg1"/>
                </a:solidFill>
                <a:latin typeface="Times New Roman" pitchFamily="18" charset="0"/>
              </a:rPr>
              <a:t>排列。</a:t>
            </a:r>
            <a:r>
              <a:rPr lang="zh-CN" altLang="en-US" sz="1200" b="1" dirty="0">
                <a:solidFill>
                  <a:schemeClr val="bg1"/>
                </a:solidFill>
                <a:effectLst>
                  <a:outerShdw blurRad="38100" dist="38100" dir="2700000" algn="tl">
                    <a:srgbClr val="000000"/>
                  </a:outerShdw>
                </a:effectLst>
              </a:rPr>
              <a:t>是最常用的文件组织方式</a:t>
            </a:r>
            <a:r>
              <a:rPr lang="en-US" altLang="zh-CN" sz="1200" b="1" dirty="0">
                <a:solidFill>
                  <a:schemeClr val="bg1"/>
                </a:solidFill>
                <a:effectLst>
                  <a:outerShdw blurRad="38100" dist="38100" dir="2700000" algn="tl">
                    <a:srgbClr val="000000"/>
                  </a:outerShdw>
                </a:effectLst>
              </a:rPr>
              <a:t>.</a:t>
            </a:r>
          </a:p>
          <a:p>
            <a:pPr algn="just" eaLnBrk="1" hangingPunct="1">
              <a:spcBef>
                <a:spcPct val="50000"/>
              </a:spcBef>
              <a:defRPr/>
            </a:pPr>
            <a:r>
              <a:rPr lang="en-US" altLang="zh-CN" sz="1200" b="1" dirty="0">
                <a:solidFill>
                  <a:srgbClr val="66FF99"/>
                </a:solidFill>
                <a:effectLst>
                  <a:outerShdw blurRad="38100" dist="38100" dir="2700000" algn="tl">
                    <a:srgbClr val="000000"/>
                  </a:outerShdw>
                </a:effectLst>
              </a:rPr>
              <a:t>   </a:t>
            </a:r>
            <a:r>
              <a:rPr lang="en-US" altLang="zh-CN" sz="1200" b="1" i="1" dirty="0">
                <a:solidFill>
                  <a:srgbClr val="66FF99"/>
                </a:solidFill>
                <a:effectLst>
                  <a:outerShdw blurRad="38100" dist="38100" dir="2700000" algn="tl">
                    <a:srgbClr val="000000"/>
                  </a:outerShdw>
                </a:effectLst>
              </a:rPr>
              <a:t> </a:t>
            </a:r>
            <a:r>
              <a:rPr lang="zh-CN" altLang="en-US" sz="1200" b="1" i="1" dirty="0">
                <a:solidFill>
                  <a:srgbClr val="66FF99"/>
                </a:solidFill>
                <a:effectLst>
                  <a:outerShdw blurRad="38100" dist="38100" dir="2700000" algn="tl">
                    <a:srgbClr val="000000"/>
                  </a:outerShdw>
                </a:effectLst>
              </a:rPr>
              <a:t>每条记录都包含固定的字段，具有相同的长度。每条记录都包含一个特殊字段关键字，不同记录的关键字是不同的。</a:t>
            </a:r>
          </a:p>
          <a:p>
            <a:pPr eaLnBrk="1" hangingPunct="1">
              <a:defRPr/>
            </a:pPr>
            <a:r>
              <a:rPr lang="zh-CN" altLang="en-US" sz="1200" b="1" dirty="0">
                <a:solidFill>
                  <a:schemeClr val="bg1"/>
                </a:solidFill>
                <a:effectLst>
                  <a:outerShdw blurRad="38100" dist="38100" dir="2700000" algn="tl">
                    <a:srgbClr val="000000"/>
                  </a:outerShdw>
                </a:effectLst>
              </a:rPr>
              <a:t>    </a:t>
            </a:r>
            <a:r>
              <a:rPr kumimoji="1" lang="zh-CN" altLang="en-US" sz="1200" b="1" dirty="0">
                <a:solidFill>
                  <a:schemeClr val="bg1"/>
                </a:solidFill>
                <a:latin typeface="Times New Roman" pitchFamily="18" charset="0"/>
              </a:rPr>
              <a:t>可以按关键词的长短从小到大排序，也可以从大到小排序；或按其英文字母顺序排序。 </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30</a:t>
            </a:fld>
            <a:endParaRPr lang="en-US" altLang="zh-CN"/>
          </a:p>
        </p:txBody>
      </p:sp>
    </p:spTree>
    <p:extLst>
      <p:ext uri="{BB962C8B-B14F-4D97-AF65-F5344CB8AC3E}">
        <p14:creationId xmlns:p14="http://schemas.microsoft.com/office/powerpoint/2010/main" val="17485269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31</a:t>
            </a:fld>
            <a:endParaRPr lang="en-US" altLang="zh-CN"/>
          </a:p>
        </p:txBody>
      </p:sp>
    </p:spTree>
    <p:extLst>
      <p:ext uri="{BB962C8B-B14F-4D97-AF65-F5344CB8AC3E}">
        <p14:creationId xmlns:p14="http://schemas.microsoft.com/office/powerpoint/2010/main" val="41129356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32</a:t>
            </a:fld>
            <a:endParaRPr lang="en-US" altLang="zh-CN"/>
          </a:p>
        </p:txBody>
      </p:sp>
    </p:spTree>
    <p:extLst>
      <p:ext uri="{BB962C8B-B14F-4D97-AF65-F5344CB8AC3E}">
        <p14:creationId xmlns:p14="http://schemas.microsoft.com/office/powerpoint/2010/main" val="1622609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33</a:t>
            </a:fld>
            <a:endParaRPr lang="en-US" altLang="zh-CN"/>
          </a:p>
        </p:txBody>
      </p:sp>
    </p:spTree>
    <p:extLst>
      <p:ext uri="{BB962C8B-B14F-4D97-AF65-F5344CB8AC3E}">
        <p14:creationId xmlns:p14="http://schemas.microsoft.com/office/powerpoint/2010/main" val="1676025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bg2">
                    <a:lumMod val="25000"/>
                  </a:schemeClr>
                </a:solidFill>
                <a:latin typeface="Microsoft YaHei" panose="020B0503020204020204" pitchFamily="34" charset="-122"/>
                <a:ea typeface="Microsoft YaHei" panose="020B0503020204020204" pitchFamily="34" charset="-122"/>
              </a:rPr>
              <a:t>可见，对于定长记录，除了可以方便地实现顺序存取外，还可较方便地实现直接存取。然而，对于变长记录就较难实现直接存取了</a:t>
            </a:r>
            <a:r>
              <a:rPr lang="en-US" altLang="zh-CN" sz="1200" dirty="0">
                <a:solidFill>
                  <a:schemeClr val="bg2">
                    <a:lumMod val="25000"/>
                  </a:schemeClr>
                </a:solidFill>
                <a:latin typeface="Microsoft YaHei" panose="020B0503020204020204" pitchFamily="34" charset="-122"/>
                <a:ea typeface="Microsoft YaHei" panose="020B0503020204020204" pitchFamily="34" charset="-122"/>
              </a:rPr>
              <a:t>.</a:t>
            </a:r>
          </a:p>
          <a:p>
            <a:pPr eaLnBrk="1" hangingPunct="1"/>
            <a:r>
              <a:rPr lang="zh-CN" altLang="en-US" sz="1200" dirty="0">
                <a:solidFill>
                  <a:schemeClr val="bg2">
                    <a:lumMod val="25000"/>
                  </a:schemeClr>
                </a:solidFill>
                <a:latin typeface="Microsoft YaHei" panose="020B0503020204020204" pitchFamily="34" charset="-122"/>
                <a:ea typeface="Microsoft YaHei" panose="020B0503020204020204" pitchFamily="34" charset="-122"/>
              </a:rPr>
              <a:t>可为变长记录文件建立一张索引表，对主文件中的每个记录，在索引表中设有一个相应的表项，用于记录该记录的长度</a:t>
            </a:r>
            <a:r>
              <a:rPr lang="en-US" altLang="zh-CN" sz="1200" i="1" dirty="0">
                <a:solidFill>
                  <a:schemeClr val="bg2">
                    <a:lumMod val="25000"/>
                  </a:schemeClr>
                </a:solidFill>
                <a:latin typeface="Microsoft YaHei" panose="020B0503020204020204" pitchFamily="34" charset="-122"/>
                <a:ea typeface="Microsoft YaHei" panose="020B0503020204020204" pitchFamily="34" charset="-122"/>
              </a:rPr>
              <a:t>L</a:t>
            </a:r>
            <a:r>
              <a:rPr lang="zh-CN" altLang="en-US" sz="1200" dirty="0">
                <a:solidFill>
                  <a:schemeClr val="bg2">
                    <a:lumMod val="25000"/>
                  </a:schemeClr>
                </a:solidFill>
                <a:latin typeface="Microsoft YaHei" panose="020B0503020204020204" pitchFamily="34" charset="-122"/>
                <a:ea typeface="Microsoft YaHei" panose="020B0503020204020204" pitchFamily="34" charset="-122"/>
              </a:rPr>
              <a:t>及指向该记录的指针</a:t>
            </a:r>
            <a:r>
              <a:rPr lang="en-US" altLang="zh-CN" sz="1200" dirty="0">
                <a:solidFill>
                  <a:schemeClr val="bg2">
                    <a:lumMod val="25000"/>
                  </a:schemeClr>
                </a:solidFill>
                <a:latin typeface="Microsoft YaHei" panose="020B0503020204020204" pitchFamily="34" charset="-122"/>
                <a:ea typeface="Microsoft YaHei" panose="020B0503020204020204" pitchFamily="34" charset="-122"/>
              </a:rPr>
              <a:t>(</a:t>
            </a:r>
            <a:r>
              <a:rPr lang="zh-CN" altLang="en-US" sz="1200" dirty="0">
                <a:solidFill>
                  <a:schemeClr val="bg2">
                    <a:lumMod val="25000"/>
                  </a:schemeClr>
                </a:solidFill>
                <a:latin typeface="Microsoft YaHei" panose="020B0503020204020204" pitchFamily="34" charset="-122"/>
                <a:ea typeface="Microsoft YaHei" panose="020B0503020204020204" pitchFamily="34" charset="-122"/>
              </a:rPr>
              <a:t>指向该记录在逻辑地址空间的首址</a:t>
            </a:r>
            <a:r>
              <a:rPr lang="en-US" altLang="zh-CN" sz="1200" dirty="0">
                <a:solidFill>
                  <a:schemeClr val="bg2">
                    <a:lumMod val="25000"/>
                  </a:schemeClr>
                </a:solidFill>
                <a:latin typeface="Microsoft YaHei" panose="020B0503020204020204" pitchFamily="34" charset="-122"/>
                <a:ea typeface="Microsoft YaHei" panose="020B0503020204020204" pitchFamily="34" charset="-122"/>
              </a:rPr>
              <a:t>)</a:t>
            </a:r>
            <a:r>
              <a:rPr lang="zh-CN" altLang="en-US" sz="1200" dirty="0">
                <a:solidFill>
                  <a:schemeClr val="bg2">
                    <a:lumMod val="25000"/>
                  </a:schemeClr>
                </a:solidFill>
                <a:latin typeface="Microsoft YaHei" panose="020B0503020204020204" pitchFamily="34" charset="-122"/>
                <a:ea typeface="Microsoft YaHei" panose="020B0503020204020204" pitchFamily="34" charset="-122"/>
              </a:rPr>
              <a:t>。</a:t>
            </a:r>
          </a:p>
          <a:p>
            <a:pPr eaLnBrk="1" hangingPunct="1"/>
            <a:r>
              <a:rPr lang="zh-CN" altLang="en-US" sz="1200" dirty="0">
                <a:solidFill>
                  <a:schemeClr val="bg2">
                    <a:lumMod val="25000"/>
                  </a:schemeClr>
                </a:solidFill>
                <a:latin typeface="Microsoft YaHei" panose="020B0503020204020204" pitchFamily="34" charset="-122"/>
                <a:ea typeface="Microsoft YaHei" panose="020B0503020204020204" pitchFamily="34" charset="-122"/>
              </a:rPr>
              <a:t>由于索引表是按记录键排序的，因此，索引表本身是一个定长记录的顺序文件，从而也就可以方便地实现直接存取。</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34</a:t>
            </a:fld>
            <a:endParaRPr lang="en-US" altLang="zh-CN"/>
          </a:p>
        </p:txBody>
      </p:sp>
    </p:spTree>
    <p:extLst>
      <p:ext uri="{BB962C8B-B14F-4D97-AF65-F5344CB8AC3E}">
        <p14:creationId xmlns:p14="http://schemas.microsoft.com/office/powerpoint/2010/main" val="1190759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eaLnBrk="1" hangingPunct="1"/>
            <a:r>
              <a:rPr lang="zh-CN" altLang="en-US" sz="1200" dirty="0"/>
              <a:t>索引顺序文件</a:t>
            </a:r>
            <a:r>
              <a:rPr lang="en-US" altLang="zh-CN" sz="1200" dirty="0"/>
              <a:t>(Index Sequential File)</a:t>
            </a:r>
            <a:r>
              <a:rPr lang="zh-CN" altLang="en-US" sz="1200" dirty="0"/>
              <a:t>可能是最常见的一种逻辑文件形式。它有效地克服了变长记录文件不便于直接存取的缺点，而且所付出的代价也不算太大。它是顺序文件和索引文件相结合的产物。</a:t>
            </a:r>
            <a:endParaRPr lang="en-US" altLang="zh-CN" sz="1200" dirty="0"/>
          </a:p>
          <a:p>
            <a:pPr eaLnBrk="1" hangingPunct="1"/>
            <a:r>
              <a:rPr lang="zh-CN" altLang="en-US" sz="1200" dirty="0"/>
              <a:t>将顺序文件中的所有记录分为若干个组</a:t>
            </a:r>
            <a:r>
              <a:rPr lang="en-US" altLang="zh-CN" sz="1200" dirty="0"/>
              <a:t>(</a:t>
            </a:r>
            <a:r>
              <a:rPr lang="zh-CN" altLang="en-US" sz="1200" dirty="0"/>
              <a:t>例如，</a:t>
            </a:r>
            <a:r>
              <a:rPr lang="en-US" altLang="zh-CN" sz="1200" dirty="0"/>
              <a:t>50 </a:t>
            </a:r>
            <a:r>
              <a:rPr lang="zh-CN" altLang="en-US" sz="1200" dirty="0"/>
              <a:t>个记录为一个组</a:t>
            </a:r>
            <a:r>
              <a:rPr lang="en-US" altLang="zh-CN" sz="1200" dirty="0"/>
              <a:t>)</a:t>
            </a:r>
            <a:r>
              <a:rPr lang="zh-CN" altLang="en-US" sz="1200" dirty="0"/>
              <a:t>；</a:t>
            </a:r>
            <a:r>
              <a:rPr lang="zh-CN" altLang="en-US" sz="1200" dirty="0">
                <a:solidFill>
                  <a:srgbClr val="FFFF00"/>
                </a:solidFill>
              </a:rPr>
              <a:t>为顺序文件建立一张索引表</a:t>
            </a:r>
            <a:r>
              <a:rPr lang="en-US" altLang="zh-CN" sz="1200" dirty="0">
                <a:solidFill>
                  <a:srgbClr val="FFFF00"/>
                </a:solidFill>
              </a:rPr>
              <a:t>.</a:t>
            </a:r>
            <a:r>
              <a:rPr lang="zh-CN" altLang="en-US" sz="1200" dirty="0"/>
              <a:t>在索引表中为</a:t>
            </a:r>
            <a:r>
              <a:rPr lang="zh-CN" altLang="en-US" sz="1200" i="1" u="sng" dirty="0">
                <a:solidFill>
                  <a:srgbClr val="FF0000"/>
                </a:solidFill>
              </a:rPr>
              <a:t>每组中的第一个记录建立一个索引项</a:t>
            </a:r>
            <a:r>
              <a:rPr lang="zh-CN" altLang="en-US" sz="1200" dirty="0"/>
              <a:t>，其中含有该记录的键值和指向该记录的指针。</a:t>
            </a:r>
          </a:p>
          <a:p>
            <a:pPr eaLnBrk="1" hangingPunct="1"/>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35</a:t>
            </a:fld>
            <a:endParaRPr lang="en-US" altLang="zh-CN"/>
          </a:p>
        </p:txBody>
      </p:sp>
    </p:spTree>
    <p:extLst>
      <p:ext uri="{BB962C8B-B14F-4D97-AF65-F5344CB8AC3E}">
        <p14:creationId xmlns:p14="http://schemas.microsoft.com/office/powerpoint/2010/main" val="391503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a:spcBef>
                <a:spcPct val="0"/>
              </a:spcBef>
            </a:pPr>
            <a:r>
              <a:rPr lang="zh-CN" altLang="en-US" sz="1200" dirty="0"/>
              <a:t>本章主要内容：</a:t>
            </a:r>
            <a:endParaRPr lang="en-US" altLang="zh-CN" sz="1200" dirty="0"/>
          </a:p>
          <a:p>
            <a:pPr>
              <a:spcBef>
                <a:spcPct val="0"/>
              </a:spcBef>
            </a:pPr>
            <a:r>
              <a:rPr lang="en-US" altLang="zh-CN" sz="1200" dirty="0"/>
              <a:t>1</a:t>
            </a:r>
            <a:r>
              <a:rPr lang="zh-CN" altLang="en-US" sz="1200" dirty="0"/>
              <a:t>）文件的概念，文件系统的层次结构和文件的基本操作。</a:t>
            </a:r>
          </a:p>
          <a:p>
            <a:pPr>
              <a:spcBef>
                <a:spcPct val="0"/>
              </a:spcBef>
            </a:pPr>
            <a:r>
              <a:rPr lang="en-US" altLang="zh-CN" sz="1200" dirty="0"/>
              <a:t>2</a:t>
            </a:r>
            <a:r>
              <a:rPr lang="zh-CN" altLang="en-US" sz="1200" dirty="0"/>
              <a:t>）</a:t>
            </a:r>
            <a:r>
              <a:rPr lang="zh-CN" altLang="zh-CN" sz="1200" dirty="0"/>
              <a:t>目录管理的要求，文件控制块和索引节点，以及查询技术</a:t>
            </a:r>
            <a:r>
              <a:rPr lang="zh-CN" altLang="en-US" sz="1200" dirty="0"/>
              <a:t>，文件的共享方式和访问控制机制。</a:t>
            </a:r>
            <a:endParaRPr lang="zh-CN" altLang="zh-CN" sz="1200" dirty="0"/>
          </a:p>
          <a:p>
            <a:pPr>
              <a:spcBef>
                <a:spcPct val="0"/>
              </a:spcBef>
            </a:pPr>
            <a:r>
              <a:rPr lang="en-US" altLang="zh-CN" sz="1200" dirty="0"/>
              <a:t>3</a:t>
            </a:r>
            <a:r>
              <a:rPr lang="zh-CN" altLang="en-US" sz="1200" dirty="0"/>
              <a:t>）目录管理的要求，文件控制块和索引节点，以及查询技术。</a:t>
            </a:r>
            <a:endParaRPr lang="en-US" altLang="zh-CN" sz="1200" dirty="0"/>
          </a:p>
          <a:p>
            <a:pPr>
              <a:spcBef>
                <a:spcPct val="0"/>
              </a:spcBef>
            </a:pPr>
            <a:r>
              <a:rPr lang="en-US" altLang="zh-CN" sz="1200" dirty="0"/>
              <a:t>4</a:t>
            </a:r>
            <a:r>
              <a:rPr lang="zh-CN" altLang="en-US" sz="1200" dirty="0"/>
              <a:t>）文件的物理结构和外存空间的管理：外存组织的目的，连续组织和链接组织方式，空闲表法和位示图法和成组链接法。</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a:t>
            </a:fld>
            <a:endParaRPr lang="en-US" altLang="zh-CN"/>
          </a:p>
        </p:txBody>
      </p:sp>
    </p:spTree>
    <p:extLst>
      <p:ext uri="{BB962C8B-B14F-4D97-AF65-F5344CB8AC3E}">
        <p14:creationId xmlns:p14="http://schemas.microsoft.com/office/powerpoint/2010/main" val="13099704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dirty="0"/>
              <a:t>假设记录数为</a:t>
            </a:r>
            <a:r>
              <a:rPr lang="en-US" altLang="zh-CN" dirty="0"/>
              <a:t>N</a:t>
            </a:r>
            <a:r>
              <a:rPr lang="zh-CN" altLang="en-US" dirty="0"/>
              <a:t>，我们需要将其分组，每组有若干个记录，然后进行上面的过程，怎么分组更有效呢？如果分组过少，则索引项中记录过多；如果分组过多，则索引表中的索引项过多；因此这里我们取√</a:t>
            </a:r>
            <a:r>
              <a:rPr lang="en-US" altLang="zh-CN" dirty="0"/>
              <a:t>N </a:t>
            </a:r>
            <a:r>
              <a:rPr lang="zh-CN" altLang="en-US" dirty="0"/>
              <a:t>为分组数，使得索引表中的索引和索引项中的记录大致相等，理论证明在一般情况下这种分组方式最有效。</a:t>
            </a:r>
            <a:br>
              <a:rPr lang="zh-CN" altLang="en-US" dirty="0"/>
            </a:br>
            <a:r>
              <a:rPr lang="zh-CN" altLang="en-US" dirty="0"/>
              <a:t/>
            </a:r>
            <a:br>
              <a:rPr lang="zh-CN" altLang="en-US" dirty="0"/>
            </a:br>
            <a:r>
              <a:rPr lang="zh-CN" altLang="en-US" dirty="0"/>
              <a:t>接下来我们需要讨论索引顺序查找的过程，由于分组为√</a:t>
            </a:r>
            <a:r>
              <a:rPr lang="en-US" altLang="zh-CN" dirty="0"/>
              <a:t>N </a:t>
            </a:r>
            <a:r>
              <a:rPr lang="zh-CN" altLang="en-US" dirty="0"/>
              <a:t>，所以每组中有√</a:t>
            </a:r>
            <a:r>
              <a:rPr lang="en-US" altLang="zh-CN" dirty="0"/>
              <a:t>N </a:t>
            </a:r>
            <a:r>
              <a:rPr lang="zh-CN" altLang="en-US" dirty="0"/>
              <a:t>个记录，根据查找过程，在索引表中查找索引项需要√</a:t>
            </a:r>
            <a:r>
              <a:rPr lang="en-US" altLang="zh-CN" dirty="0"/>
              <a:t>N /2</a:t>
            </a:r>
            <a:r>
              <a:rPr lang="zh-CN" altLang="en-US" dirty="0"/>
              <a:t>次（平均情况下），在索引项对应的分组中查找记录需要√</a:t>
            </a:r>
            <a:r>
              <a:rPr lang="en-US" altLang="zh-CN" dirty="0"/>
              <a:t>N /2</a:t>
            </a:r>
            <a:r>
              <a:rPr lang="zh-CN" altLang="en-US" dirty="0"/>
              <a:t>次（平均情况下），所以总共查找√</a:t>
            </a:r>
            <a:r>
              <a:rPr lang="en-US" altLang="zh-CN" dirty="0"/>
              <a:t>N </a:t>
            </a:r>
            <a:r>
              <a:rPr lang="zh-CN" altLang="en-US" dirty="0"/>
              <a:t>次。</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36</a:t>
            </a:fld>
            <a:endParaRPr lang="en-US" altLang="zh-CN"/>
          </a:p>
        </p:txBody>
      </p:sp>
    </p:spTree>
    <p:extLst>
      <p:ext uri="{BB962C8B-B14F-4D97-AF65-F5344CB8AC3E}">
        <p14:creationId xmlns:p14="http://schemas.microsoft.com/office/powerpoint/2010/main" val="1973579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37</a:t>
            </a:fld>
            <a:endParaRPr lang="en-US" altLang="zh-CN"/>
          </a:p>
        </p:txBody>
      </p:sp>
    </p:spTree>
    <p:extLst>
      <p:ext uri="{BB962C8B-B14F-4D97-AF65-F5344CB8AC3E}">
        <p14:creationId xmlns:p14="http://schemas.microsoft.com/office/powerpoint/2010/main" val="9961265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38</a:t>
            </a:fld>
            <a:endParaRPr lang="en-US" altLang="zh-CN"/>
          </a:p>
        </p:txBody>
      </p:sp>
    </p:spTree>
    <p:extLst>
      <p:ext uri="{BB962C8B-B14F-4D97-AF65-F5344CB8AC3E}">
        <p14:creationId xmlns:p14="http://schemas.microsoft.com/office/powerpoint/2010/main" val="3132252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39</a:t>
            </a:fld>
            <a:endParaRPr lang="en-US" altLang="zh-CN"/>
          </a:p>
        </p:txBody>
      </p:sp>
    </p:spTree>
    <p:extLst>
      <p:ext uri="{BB962C8B-B14F-4D97-AF65-F5344CB8AC3E}">
        <p14:creationId xmlns:p14="http://schemas.microsoft.com/office/powerpoint/2010/main" val="8679133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40</a:t>
            </a:fld>
            <a:endParaRPr lang="en-US" altLang="zh-CN"/>
          </a:p>
        </p:txBody>
      </p:sp>
    </p:spTree>
    <p:extLst>
      <p:ext uri="{BB962C8B-B14F-4D97-AF65-F5344CB8AC3E}">
        <p14:creationId xmlns:p14="http://schemas.microsoft.com/office/powerpoint/2010/main" val="28991777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algn="just" eaLnBrk="1" hangingPunct="1">
              <a:defRPr/>
            </a:pPr>
            <a:r>
              <a:rPr lang="zh-CN" altLang="en-US" sz="1200" kern="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文件分配表</a:t>
            </a: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中为每个文件建立一个表项，其中记载文件的第一个数据块地址及文件长度。</a:t>
            </a:r>
          </a:p>
          <a:p>
            <a:pPr algn="just" eaLnBrk="1" hangingPunct="1">
              <a:defRPr/>
            </a:pP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对于顺序文件，连续读</a:t>
            </a:r>
            <a:r>
              <a:rPr lang="en-US" altLang="zh-CN"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a:t>
            </a: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写多个数据块内容时，性能较好。能很快检索文件中的一个数据块。</a:t>
            </a:r>
          </a:p>
          <a:p>
            <a:pPr algn="just" eaLnBrk="1" hangingPunct="1">
              <a:defRPr/>
            </a:pP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例如，如果一个文件的第一个数据块的序号为</a:t>
            </a:r>
            <a:r>
              <a:rPr lang="en-US" altLang="zh-CN"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x</a:t>
            </a: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，需要检索文件的第</a:t>
            </a:r>
            <a:r>
              <a:rPr lang="en-US" altLang="zh-CN"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y</a:t>
            </a: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块，则该数据块在外存中的位置为</a:t>
            </a:r>
            <a:r>
              <a:rPr lang="en-US" altLang="zh-CN"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x+y-1</a:t>
            </a:r>
            <a:r>
              <a:rPr lang="zh-CN" altLang="en-US" sz="1200" kern="0" dirty="0">
                <a:effectLst>
                  <a:outerShdw blurRad="38100" dist="38100" dir="2700000" algn="tl">
                    <a:srgbClr val="000000"/>
                  </a:outerShdw>
                </a:effectLst>
                <a:latin typeface="Microsoft YaHei" panose="020B0503020204020204" pitchFamily="34" charset="-122"/>
                <a:ea typeface="Microsoft YaHei" panose="020B0503020204020204" pitchFamily="34" charset="-122"/>
              </a:rPr>
              <a:t>。</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41</a:t>
            </a:fld>
            <a:endParaRPr lang="en-US" altLang="zh-CN"/>
          </a:p>
        </p:txBody>
      </p:sp>
    </p:spTree>
    <p:extLst>
      <p:ext uri="{BB962C8B-B14F-4D97-AF65-F5344CB8AC3E}">
        <p14:creationId xmlns:p14="http://schemas.microsoft.com/office/powerpoint/2010/main" val="9891981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42</a:t>
            </a:fld>
            <a:endParaRPr lang="en-US" altLang="zh-CN"/>
          </a:p>
        </p:txBody>
      </p:sp>
    </p:spTree>
    <p:extLst>
      <p:ext uri="{BB962C8B-B14F-4D97-AF65-F5344CB8AC3E}">
        <p14:creationId xmlns:p14="http://schemas.microsoft.com/office/powerpoint/2010/main" val="41305030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43</a:t>
            </a:fld>
            <a:endParaRPr lang="en-US" altLang="zh-CN"/>
          </a:p>
        </p:txBody>
      </p:sp>
    </p:spTree>
    <p:extLst>
      <p:ext uri="{BB962C8B-B14F-4D97-AF65-F5344CB8AC3E}">
        <p14:creationId xmlns:p14="http://schemas.microsoft.com/office/powerpoint/2010/main" val="29810191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eaLnBrk="1" hangingPunct="1">
              <a:lnSpc>
                <a:spcPct val="130000"/>
              </a:lnSpc>
            </a:pPr>
            <a:r>
              <a:rPr lang="en-US" altLang="zh-CN" dirty="0">
                <a:solidFill>
                  <a:srgbClr val="FF0000"/>
                </a:solidFill>
              </a:rPr>
              <a:t>1</a:t>
            </a:r>
            <a:r>
              <a:rPr lang="zh-CN" altLang="en-US" dirty="0">
                <a:solidFill>
                  <a:srgbClr val="FF0000"/>
                </a:solidFill>
              </a:rPr>
              <a:t>）隐式链接</a:t>
            </a:r>
          </a:p>
          <a:p>
            <a:pPr lvl="1" eaLnBrk="1" hangingPunct="1">
              <a:lnSpc>
                <a:spcPct val="130000"/>
              </a:lnSpc>
            </a:pPr>
            <a:r>
              <a:rPr lang="zh-CN" altLang="en-US" dirty="0"/>
              <a:t>在采用隐式链接分配方式时，在文件目录的每个目录项中，都须含有</a:t>
            </a:r>
            <a:r>
              <a:rPr lang="zh-CN" altLang="en-US" dirty="0">
                <a:solidFill>
                  <a:srgbClr val="FFC000"/>
                </a:solidFill>
              </a:rPr>
              <a:t>指向链接文件第一个盘块和最后一个盘块的指针</a:t>
            </a:r>
            <a:r>
              <a:rPr lang="zh-CN" altLang="en-US" dirty="0"/>
              <a:t>。</a:t>
            </a:r>
            <a:endParaRPr lang="en-US" altLang="zh-CN" dirty="0"/>
          </a:p>
          <a:p>
            <a:pPr lvl="1" eaLnBrk="1" hangingPunct="1">
              <a:lnSpc>
                <a:spcPct val="110000"/>
              </a:lnSpc>
            </a:pPr>
            <a:r>
              <a:rPr lang="zh-CN" altLang="en-US" dirty="0"/>
              <a:t>隐式链接分配方式的主要问题在于：</a:t>
            </a:r>
            <a:endParaRPr lang="en-US" altLang="zh-CN" dirty="0"/>
          </a:p>
          <a:p>
            <a:pPr lvl="2" eaLnBrk="1" hangingPunct="1">
              <a:lnSpc>
                <a:spcPct val="110000"/>
              </a:lnSpc>
            </a:pPr>
            <a:r>
              <a:rPr lang="zh-CN" altLang="en-US" sz="2800" dirty="0"/>
              <a:t>它只适合于顺序访问，它对随机访问是极其低效的</a:t>
            </a:r>
            <a:r>
              <a:rPr lang="zh-CN" altLang="en-US" dirty="0"/>
              <a:t>。</a:t>
            </a:r>
            <a:endParaRPr lang="en-US" altLang="zh-CN" dirty="0"/>
          </a:p>
          <a:p>
            <a:pPr lvl="1" eaLnBrk="1" hangingPunct="1">
              <a:lnSpc>
                <a:spcPct val="110000"/>
              </a:lnSpc>
            </a:pPr>
            <a:r>
              <a:rPr lang="zh-CN" altLang="en-US" dirty="0"/>
              <a:t>如果要访问文件所在的第</a:t>
            </a:r>
            <a:r>
              <a:rPr lang="en-US" altLang="zh-CN" i="1" dirty="0" err="1"/>
              <a:t>i</a:t>
            </a:r>
            <a:r>
              <a:rPr lang="zh-CN" altLang="en-US" dirty="0"/>
              <a:t>个盘块，则必须先读出文件的第一个盘块</a:t>
            </a:r>
            <a:r>
              <a:rPr lang="en-US" altLang="zh-CN" dirty="0"/>
              <a:t>……</a:t>
            </a:r>
            <a:r>
              <a:rPr lang="zh-CN" altLang="en-US" dirty="0"/>
              <a:t>，就这样顺序地查找直至第</a:t>
            </a:r>
            <a:r>
              <a:rPr lang="en-US" altLang="zh-CN" i="1" dirty="0" err="1"/>
              <a:t>i</a:t>
            </a:r>
            <a:r>
              <a:rPr lang="zh-CN" altLang="en-US" dirty="0"/>
              <a:t>块</a:t>
            </a:r>
            <a:r>
              <a:rPr lang="zh-CN" altLang="en-US" dirty="0" smtClean="0"/>
              <a:t>。</a:t>
            </a:r>
            <a:endParaRPr lang="en-US" altLang="zh-CN" dirty="0" smtClean="0"/>
          </a:p>
          <a:p>
            <a:endParaRPr kumimoji="1" lang="en-US" altLang="zh-CN" dirty="0" smtClean="0"/>
          </a:p>
          <a:p>
            <a:endParaRPr kumimoji="1" lang="en-US" altLang="zh-CN" dirty="0" smtClean="0"/>
          </a:p>
          <a:p>
            <a:pPr marL="0" indent="0" eaLnBrk="1" hangingPunct="1">
              <a:lnSpc>
                <a:spcPct val="120000"/>
              </a:lnSpc>
              <a:buNone/>
            </a:pPr>
            <a:r>
              <a:rPr lang="en-US" altLang="zh-CN" sz="1600" dirty="0" smtClean="0">
                <a:solidFill>
                  <a:srgbClr val="FF0000"/>
                </a:solidFill>
              </a:rPr>
              <a:t>2</a:t>
            </a:r>
            <a:r>
              <a:rPr lang="zh-CN" altLang="en-US" sz="1600" dirty="0" smtClean="0">
                <a:solidFill>
                  <a:srgbClr val="FF0000"/>
                </a:solidFill>
              </a:rPr>
              <a:t>）显式链接</a:t>
            </a:r>
          </a:p>
          <a:p>
            <a:pPr eaLnBrk="1" hangingPunct="1"/>
            <a:r>
              <a:rPr lang="zh-CN" altLang="en-US" sz="1200" dirty="0" smtClean="0"/>
              <a:t>这是指把用于</a:t>
            </a:r>
            <a:r>
              <a:rPr lang="zh-CN" altLang="en-US" sz="1200" i="1" u="sng" dirty="0" smtClean="0">
                <a:solidFill>
                  <a:srgbClr val="FFFF00"/>
                </a:solidFill>
              </a:rPr>
              <a:t>链接文件各物理块的指针</a:t>
            </a:r>
            <a:r>
              <a:rPr lang="zh-CN" altLang="en-US" sz="1200" dirty="0" smtClean="0"/>
              <a:t>，显式地存放在</a:t>
            </a:r>
            <a:r>
              <a:rPr lang="zh-CN" altLang="en-US" sz="1200" dirty="0" smtClean="0">
                <a:solidFill>
                  <a:srgbClr val="FF0000"/>
                </a:solidFill>
              </a:rPr>
              <a:t>内存</a:t>
            </a:r>
            <a:r>
              <a:rPr lang="zh-CN" altLang="en-US" sz="1200" dirty="0" smtClean="0"/>
              <a:t>的一张链接表中。整个磁盘仅设置一张</a:t>
            </a:r>
            <a:r>
              <a:rPr lang="zh-CN" altLang="en-US" sz="1200" i="1" u="sng" dirty="0" smtClean="0">
                <a:solidFill>
                  <a:srgbClr val="FFFF00"/>
                </a:solidFill>
              </a:rPr>
              <a:t>文件分配表</a:t>
            </a:r>
            <a:r>
              <a:rPr lang="en-US" altLang="zh-CN" sz="1200" i="1" u="sng" dirty="0" smtClean="0">
                <a:solidFill>
                  <a:srgbClr val="FFFF00"/>
                </a:solidFill>
              </a:rPr>
              <a:t>FAT</a:t>
            </a:r>
            <a:r>
              <a:rPr lang="en-US" altLang="zh-CN" sz="1200" dirty="0" smtClean="0">
                <a:solidFill>
                  <a:srgbClr val="FFFF00"/>
                </a:solidFill>
              </a:rPr>
              <a:t> </a:t>
            </a:r>
            <a:r>
              <a:rPr lang="en-US" altLang="zh-CN" sz="1200" dirty="0" smtClean="0"/>
              <a:t>(File Allocation Table)</a:t>
            </a:r>
            <a:r>
              <a:rPr lang="zh-CN" altLang="en-US" sz="1200" dirty="0" smtClean="0"/>
              <a:t>。</a:t>
            </a:r>
            <a:endParaRPr lang="en-US" altLang="zh-CN" sz="1200" dirty="0" smtClean="0"/>
          </a:p>
          <a:p>
            <a:pPr eaLnBrk="1" hangingPunct="1"/>
            <a:r>
              <a:rPr lang="zh-CN" altLang="en-US" sz="1200" dirty="0" smtClean="0"/>
              <a:t>文件的第一个盘块号，作为文件地址被填入相应文件</a:t>
            </a:r>
            <a:r>
              <a:rPr lang="en-US" altLang="zh-CN" sz="1200" dirty="0" smtClean="0"/>
              <a:t>FCB </a:t>
            </a:r>
            <a:r>
              <a:rPr lang="zh-CN" altLang="en-US" sz="1200" dirty="0" smtClean="0"/>
              <a:t>的</a:t>
            </a:r>
            <a:r>
              <a:rPr lang="zh-CN" altLang="en-US" sz="1200" dirty="0" smtClean="0">
                <a:solidFill>
                  <a:srgbClr val="FFFF00"/>
                </a:solidFill>
              </a:rPr>
              <a:t>“</a:t>
            </a:r>
            <a:r>
              <a:rPr lang="zh-CN" altLang="en-US" sz="1200" i="1" u="sng" dirty="0" smtClean="0">
                <a:solidFill>
                  <a:srgbClr val="FFFF00"/>
                </a:solidFill>
              </a:rPr>
              <a:t>物理地址</a:t>
            </a:r>
            <a:r>
              <a:rPr lang="zh-CN" altLang="en-US" sz="1200" dirty="0" smtClean="0">
                <a:solidFill>
                  <a:srgbClr val="FFFF00"/>
                </a:solidFill>
              </a:rPr>
              <a:t>”</a:t>
            </a:r>
            <a:r>
              <a:rPr lang="zh-CN" altLang="en-US" sz="1200" dirty="0" smtClean="0"/>
              <a:t>字段中。</a:t>
            </a:r>
            <a:endParaRPr lang="en-US" altLang="zh-CN" sz="1200" dirty="0" smtClean="0"/>
          </a:p>
          <a:p>
            <a:pPr eaLnBrk="1" hangingPunct="1">
              <a:lnSpc>
                <a:spcPct val="110000"/>
              </a:lnSpc>
            </a:pPr>
            <a:r>
              <a:rPr lang="zh-CN" altLang="en-US" sz="1200" dirty="0" smtClean="0"/>
              <a:t>由于查找记录的过程是在内存中进行的，因而不仅显著地提高了检索速度，而且大大减少了访问磁盘的次数。</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44</a:t>
            </a:fld>
            <a:endParaRPr lang="en-US" altLang="zh-CN"/>
          </a:p>
        </p:txBody>
      </p:sp>
    </p:spTree>
    <p:extLst>
      <p:ext uri="{BB962C8B-B14F-4D97-AF65-F5344CB8AC3E}">
        <p14:creationId xmlns:p14="http://schemas.microsoft.com/office/powerpoint/2010/main" val="20421564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45</a:t>
            </a:fld>
            <a:endParaRPr lang="en-US" altLang="zh-CN"/>
          </a:p>
        </p:txBody>
      </p:sp>
    </p:spTree>
    <p:extLst>
      <p:ext uri="{BB962C8B-B14F-4D97-AF65-F5344CB8AC3E}">
        <p14:creationId xmlns:p14="http://schemas.microsoft.com/office/powerpoint/2010/main" val="2768358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a:lnSpc>
                <a:spcPct val="90000"/>
              </a:lnSpc>
            </a:pPr>
            <a:r>
              <a:rPr lang="zh-CN" altLang="en-US" sz="3600" dirty="0"/>
              <a:t>文件系统的作用：</a:t>
            </a:r>
          </a:p>
          <a:p>
            <a:pPr lvl="1">
              <a:lnSpc>
                <a:spcPct val="90000"/>
              </a:lnSpc>
            </a:pPr>
            <a:r>
              <a:rPr lang="zh-CN" altLang="en-US" sz="3200" dirty="0">
                <a:solidFill>
                  <a:srgbClr val="9C4E00"/>
                </a:solidFill>
              </a:rPr>
              <a:t>为应用程序提供逻辑抽象（虚拟机）</a:t>
            </a:r>
          </a:p>
          <a:p>
            <a:pPr lvl="1">
              <a:lnSpc>
                <a:spcPct val="90000"/>
              </a:lnSpc>
            </a:pPr>
            <a:r>
              <a:rPr lang="zh-CN" altLang="en-US" sz="3200" dirty="0">
                <a:solidFill>
                  <a:srgbClr val="9C4E00"/>
                </a:solidFill>
              </a:rPr>
              <a:t>为磁盘空间提供管理机制（资源管理器）</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a:t>
            </a:fld>
            <a:endParaRPr lang="en-US" altLang="zh-CN"/>
          </a:p>
        </p:txBody>
      </p:sp>
    </p:spTree>
    <p:extLst>
      <p:ext uri="{BB962C8B-B14F-4D97-AF65-F5344CB8AC3E}">
        <p14:creationId xmlns:p14="http://schemas.microsoft.com/office/powerpoint/2010/main" val="15078103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原理：</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为每个文件分配一个索引块</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表</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，用于记录分配给该文件的所有盘块号，因而该索引块就是一个含有许多盘块号的数组。</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在建立一个文件时，只需在为之建立的目录项中填上指向该索引块的指针。</a:t>
            </a:r>
            <a:endParaRPr lang="zh-CN" altLang="en-US" sz="2400" dirty="0">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46</a:t>
            </a:fld>
            <a:endParaRPr lang="en-US" altLang="zh-CN"/>
          </a:p>
        </p:txBody>
      </p:sp>
    </p:spTree>
    <p:extLst>
      <p:ext uri="{BB962C8B-B14F-4D97-AF65-F5344CB8AC3E}">
        <p14:creationId xmlns:p14="http://schemas.microsoft.com/office/powerpoint/2010/main" val="21811987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优点：</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solidFill>
                  <a:srgbClr val="C00000"/>
                </a:solidFill>
                <a:latin typeface="Microsoft YaHei" panose="020B0503020204020204" pitchFamily="34" charset="-122"/>
                <a:ea typeface="Microsoft YaHei" panose="020B0503020204020204" pitchFamily="34" charset="-122"/>
              </a:rPr>
              <a:t>索引分配方式支持直接访问</a:t>
            </a:r>
            <a:r>
              <a:rPr lang="zh-CN" altLang="en-US" sz="2400" dirty="0">
                <a:latin typeface="Microsoft YaHei" panose="020B0503020204020204" pitchFamily="34" charset="-122"/>
                <a:ea typeface="Microsoft YaHei" panose="020B0503020204020204" pitchFamily="34" charset="-122"/>
              </a:rPr>
              <a:t>，可直接从索引块中找到第</a:t>
            </a:r>
            <a:r>
              <a:rPr lang="en-US" altLang="zh-CN" sz="2400" dirty="0" err="1">
                <a:latin typeface="Microsoft YaHei" panose="020B0503020204020204" pitchFamily="34" charset="-122"/>
                <a:ea typeface="Microsoft YaHei" panose="020B0503020204020204" pitchFamily="34" charset="-122"/>
              </a:rPr>
              <a:t>i</a:t>
            </a:r>
            <a:r>
              <a:rPr lang="zh-CN" altLang="en-US" sz="2400" dirty="0">
                <a:latin typeface="Microsoft YaHei" panose="020B0503020204020204" pitchFamily="34" charset="-122"/>
                <a:ea typeface="Microsoft YaHei" panose="020B0503020204020204" pitchFamily="34" charset="-122"/>
              </a:rPr>
              <a:t>个盘块的盘块号；</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solidFill>
                  <a:srgbClr val="C00000"/>
                </a:solidFill>
                <a:latin typeface="Microsoft YaHei" panose="020B0503020204020204" pitchFamily="34" charset="-122"/>
                <a:ea typeface="Microsoft YaHei" panose="020B0503020204020204" pitchFamily="34" charset="-122"/>
              </a:rPr>
              <a:t>不会产生外部碎片</a:t>
            </a:r>
            <a:r>
              <a:rPr lang="zh-CN" altLang="en-US" sz="2400" dirty="0">
                <a:latin typeface="Microsoft YaHei" panose="020B0503020204020204" pitchFamily="34" charset="-122"/>
                <a:ea typeface="Microsoft YaHei" panose="020B0503020204020204" pitchFamily="34" charset="-122"/>
              </a:rPr>
              <a:t>。</a:t>
            </a:r>
          </a:p>
          <a:p>
            <a:pPr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存在的问题：</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solidFill>
                  <a:srgbClr val="C00000"/>
                </a:solidFill>
                <a:latin typeface="Microsoft YaHei" panose="020B0503020204020204" pitchFamily="34" charset="-122"/>
                <a:ea typeface="Microsoft YaHei" panose="020B0503020204020204" pitchFamily="34" charset="-122"/>
              </a:rPr>
              <a:t>可能要花费较多的外存空间</a:t>
            </a:r>
            <a:r>
              <a:rPr lang="zh-CN" altLang="en-US" sz="2400" dirty="0">
                <a:latin typeface="Microsoft YaHei" panose="020B0503020204020204" pitchFamily="34" charset="-122"/>
                <a:ea typeface="Microsoft YaHei" panose="020B0503020204020204" pitchFamily="34" charset="-122"/>
              </a:rPr>
              <a:t>。每当建立一个文件时，便须为之分配一个索引块。对于小文件如果采用这种方式，索引块的利用率将是极低的。</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在建立一个文件时，只需在为之建立的目录项中填上指向该索引块的指针。</a:t>
            </a:r>
            <a:endParaRPr lang="zh-CN" altLang="en-US" sz="2400" dirty="0">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47</a:t>
            </a:fld>
            <a:endParaRPr lang="en-US" altLang="zh-CN"/>
          </a:p>
        </p:txBody>
      </p:sp>
    </p:spTree>
    <p:extLst>
      <p:ext uri="{BB962C8B-B14F-4D97-AF65-F5344CB8AC3E}">
        <p14:creationId xmlns:p14="http://schemas.microsoft.com/office/powerpoint/2010/main" val="309621373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48</a:t>
            </a:fld>
            <a:endParaRPr lang="en-US" altLang="zh-CN"/>
          </a:p>
        </p:txBody>
      </p:sp>
    </p:spTree>
    <p:extLst>
      <p:ext uri="{BB962C8B-B14F-4D97-AF65-F5344CB8AC3E}">
        <p14:creationId xmlns:p14="http://schemas.microsoft.com/office/powerpoint/2010/main" val="20339985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49</a:t>
            </a:fld>
            <a:endParaRPr lang="en-US" altLang="zh-CN"/>
          </a:p>
        </p:txBody>
      </p:sp>
    </p:spTree>
    <p:extLst>
      <p:ext uri="{BB962C8B-B14F-4D97-AF65-F5344CB8AC3E}">
        <p14:creationId xmlns:p14="http://schemas.microsoft.com/office/powerpoint/2010/main" val="26805335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50</a:t>
            </a:fld>
            <a:endParaRPr lang="en-US" altLang="zh-CN"/>
          </a:p>
        </p:txBody>
      </p:sp>
    </p:spTree>
    <p:extLst>
      <p:ext uri="{BB962C8B-B14F-4D97-AF65-F5344CB8AC3E}">
        <p14:creationId xmlns:p14="http://schemas.microsoft.com/office/powerpoint/2010/main" val="32282538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51</a:t>
            </a:fld>
            <a:endParaRPr lang="en-US" altLang="zh-CN"/>
          </a:p>
        </p:txBody>
      </p:sp>
    </p:spTree>
    <p:extLst>
      <p:ext uri="{BB962C8B-B14F-4D97-AF65-F5344CB8AC3E}">
        <p14:creationId xmlns:p14="http://schemas.microsoft.com/office/powerpoint/2010/main" val="388174047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52</a:t>
            </a:fld>
            <a:endParaRPr lang="en-US" altLang="zh-CN"/>
          </a:p>
        </p:txBody>
      </p:sp>
    </p:spTree>
    <p:extLst>
      <p:ext uri="{BB962C8B-B14F-4D97-AF65-F5344CB8AC3E}">
        <p14:creationId xmlns:p14="http://schemas.microsoft.com/office/powerpoint/2010/main" val="157365232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53</a:t>
            </a:fld>
            <a:endParaRPr lang="en-US" altLang="zh-CN"/>
          </a:p>
        </p:txBody>
      </p:sp>
    </p:spTree>
    <p:extLst>
      <p:ext uri="{BB962C8B-B14F-4D97-AF65-F5344CB8AC3E}">
        <p14:creationId xmlns:p14="http://schemas.microsoft.com/office/powerpoint/2010/main" val="315791269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54</a:t>
            </a:fld>
            <a:endParaRPr lang="en-US" altLang="zh-CN"/>
          </a:p>
        </p:txBody>
      </p:sp>
    </p:spTree>
    <p:extLst>
      <p:ext uri="{BB962C8B-B14F-4D97-AF65-F5344CB8AC3E}">
        <p14:creationId xmlns:p14="http://schemas.microsoft.com/office/powerpoint/2010/main" val="24024751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55</a:t>
            </a:fld>
            <a:endParaRPr lang="en-US" altLang="zh-CN"/>
          </a:p>
        </p:txBody>
      </p:sp>
    </p:spTree>
    <p:extLst>
      <p:ext uri="{BB962C8B-B14F-4D97-AF65-F5344CB8AC3E}">
        <p14:creationId xmlns:p14="http://schemas.microsoft.com/office/powerpoint/2010/main" val="1018150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dirty="0"/>
              <a:t>有少数实时操作系统没有文件系统功能</a:t>
            </a:r>
          </a:p>
          <a:p>
            <a:r>
              <a:rPr lang="zh-CN" altLang="en-US" dirty="0"/>
              <a:t>绝大多数操作系统都包含文件管理系统部分</a:t>
            </a:r>
          </a:p>
          <a:p>
            <a:endParaRPr kumimoji="1" lang="en-US" altLang="zh-CN" dirty="0"/>
          </a:p>
          <a:p>
            <a:r>
              <a:rPr lang="zh-CN" altLang="en-US" dirty="0">
                <a:ea typeface="仿宋_GB2312" pitchFamily="49" charset="-122"/>
              </a:rPr>
              <a:t>交互式文件系统的基本服务：</a:t>
            </a:r>
            <a:endParaRPr kumimoji="1" lang="en-US" altLang="zh-CN" dirty="0"/>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用户可以</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创建、删除、读取</a:t>
            </a:r>
            <a:r>
              <a:rPr lang="zh-CN" altLang="en-US" sz="1200" dirty="0">
                <a:effectLst>
                  <a:outerShdw blurRad="38100" dist="38100" dir="2700000" algn="tl">
                    <a:srgbClr val="000000"/>
                  </a:outerShdw>
                </a:effectLst>
                <a:latin typeface="仿宋_GB2312" pitchFamily="49" charset="-122"/>
                <a:ea typeface="仿宋_GB2312" pitchFamily="49" charset="-122"/>
              </a:rPr>
              <a:t>或</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更</a:t>
            </a:r>
            <a:r>
              <a:rPr lang="zh-CN" altLang="en-US" sz="1200" dirty="0">
                <a:effectLst>
                  <a:outerShdw blurRad="38100" dist="38100" dir="2700000" algn="tl">
                    <a:srgbClr val="000000"/>
                  </a:outerShdw>
                </a:effectLst>
                <a:latin typeface="仿宋_GB2312" pitchFamily="49" charset="-122"/>
                <a:ea typeface="仿宋_GB2312" pitchFamily="49" charset="-122"/>
              </a:rPr>
              <a:t>新文件；</a:t>
            </a:r>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一个用户可以</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受控制地访问</a:t>
            </a:r>
            <a:r>
              <a:rPr lang="zh-CN" altLang="en-US" sz="1200" dirty="0">
                <a:effectLst>
                  <a:outerShdw blurRad="38100" dist="38100" dir="2700000" algn="tl">
                    <a:srgbClr val="000000"/>
                  </a:outerShdw>
                </a:effectLst>
                <a:latin typeface="仿宋_GB2312" pitchFamily="49" charset="-122"/>
                <a:ea typeface="仿宋_GB2312" pitchFamily="49" charset="-122"/>
              </a:rPr>
              <a:t>其他用户的文件；</a:t>
            </a:r>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可以控制不同用户对不同文件的访问权限；</a:t>
            </a:r>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用户可以根据实际需要</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重新构造</a:t>
            </a:r>
            <a:r>
              <a:rPr lang="zh-CN" altLang="en-US" sz="1200" dirty="0">
                <a:effectLst>
                  <a:outerShdw blurRad="38100" dist="38100" dir="2700000" algn="tl">
                    <a:srgbClr val="000000"/>
                  </a:outerShdw>
                </a:effectLst>
                <a:latin typeface="仿宋_GB2312" pitchFamily="49" charset="-122"/>
                <a:ea typeface="仿宋_GB2312" pitchFamily="49" charset="-122"/>
              </a:rPr>
              <a:t>文件；</a:t>
            </a:r>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允许用户在两个文件之间</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移动数据</a:t>
            </a:r>
            <a:r>
              <a:rPr lang="zh-CN" altLang="en-US" sz="1200" dirty="0">
                <a:effectLst>
                  <a:outerShdw blurRad="38100" dist="38100" dir="2700000" algn="tl">
                    <a:srgbClr val="000000"/>
                  </a:outerShdw>
                </a:effectLst>
                <a:latin typeface="仿宋_GB2312" pitchFamily="49" charset="-122"/>
                <a:ea typeface="仿宋_GB2312" pitchFamily="49" charset="-122"/>
              </a:rPr>
              <a:t>；</a:t>
            </a:r>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用户能</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备份</a:t>
            </a:r>
            <a:r>
              <a:rPr lang="zh-CN" altLang="en-US" sz="1200" dirty="0">
                <a:effectLst>
                  <a:outerShdw blurRad="38100" dist="38100" dir="2700000" algn="tl">
                    <a:srgbClr val="000000"/>
                  </a:outerShdw>
                </a:effectLst>
                <a:latin typeface="仿宋_GB2312" pitchFamily="49" charset="-122"/>
                <a:ea typeface="仿宋_GB2312" pitchFamily="49" charset="-122"/>
              </a:rPr>
              <a:t>文件，且能在文件被毁坏时，</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恢复</a:t>
            </a:r>
            <a:r>
              <a:rPr lang="zh-CN" altLang="en-US" sz="1200" dirty="0">
                <a:effectLst>
                  <a:outerShdw blurRad="38100" dist="38100" dir="2700000" algn="tl">
                    <a:srgbClr val="000000"/>
                  </a:outerShdw>
                </a:effectLst>
                <a:latin typeface="仿宋_GB2312" pitchFamily="49" charset="-122"/>
                <a:ea typeface="仿宋_GB2312" pitchFamily="49" charset="-122"/>
              </a:rPr>
              <a:t>文件；</a:t>
            </a:r>
          </a:p>
          <a:p>
            <a:pPr algn="just">
              <a:lnSpc>
                <a:spcPct val="150000"/>
              </a:lnSpc>
              <a:defRPr/>
            </a:pPr>
            <a:r>
              <a:rPr lang="zh-CN" altLang="en-US" sz="1200" dirty="0">
                <a:effectLst>
                  <a:outerShdw blurRad="38100" dist="38100" dir="2700000" algn="tl">
                    <a:srgbClr val="000000"/>
                  </a:outerShdw>
                </a:effectLst>
                <a:latin typeface="仿宋_GB2312" pitchFamily="49" charset="-122"/>
                <a:ea typeface="仿宋_GB2312" pitchFamily="49" charset="-122"/>
              </a:rPr>
              <a:t>用户可以</a:t>
            </a:r>
            <a:r>
              <a:rPr lang="zh-CN" altLang="en-US" sz="1200" dirty="0">
                <a:solidFill>
                  <a:srgbClr val="FFFF00"/>
                </a:solidFill>
                <a:effectLst>
                  <a:outerShdw blurRad="38100" dist="38100" dir="2700000" algn="tl">
                    <a:srgbClr val="000000"/>
                  </a:outerShdw>
                </a:effectLst>
                <a:latin typeface="仿宋_GB2312" pitchFamily="49" charset="-122"/>
                <a:ea typeface="仿宋_GB2312" pitchFamily="49" charset="-122"/>
              </a:rPr>
              <a:t>通过符号名访问文件</a:t>
            </a:r>
            <a:r>
              <a:rPr lang="zh-CN" altLang="en-US" sz="1200" dirty="0">
                <a:effectLst>
                  <a:outerShdw blurRad="38100" dist="38100" dir="2700000" algn="tl">
                    <a:srgbClr val="000000"/>
                  </a:outerShdw>
                </a:effectLst>
                <a:latin typeface="仿宋_GB2312" pitchFamily="49" charset="-122"/>
                <a:ea typeface="仿宋_GB2312" pitchFamily="49" charset="-122"/>
              </a:rPr>
              <a:t>。 </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a:t>
            </a:fld>
            <a:endParaRPr lang="en-US" altLang="zh-CN"/>
          </a:p>
        </p:txBody>
      </p:sp>
    </p:spTree>
    <p:extLst>
      <p:ext uri="{BB962C8B-B14F-4D97-AF65-F5344CB8AC3E}">
        <p14:creationId xmlns:p14="http://schemas.microsoft.com/office/powerpoint/2010/main" val="2397347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56</a:t>
            </a:fld>
            <a:endParaRPr lang="en-US" altLang="zh-CN"/>
          </a:p>
        </p:txBody>
      </p:sp>
    </p:spTree>
    <p:extLst>
      <p:ext uri="{BB962C8B-B14F-4D97-AF65-F5344CB8AC3E}">
        <p14:creationId xmlns:p14="http://schemas.microsoft.com/office/powerpoint/2010/main" val="23576188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57</a:t>
            </a:fld>
            <a:endParaRPr lang="en-US" altLang="zh-CN"/>
          </a:p>
        </p:txBody>
      </p:sp>
    </p:spTree>
    <p:extLst>
      <p:ext uri="{BB962C8B-B14F-4D97-AF65-F5344CB8AC3E}">
        <p14:creationId xmlns:p14="http://schemas.microsoft.com/office/powerpoint/2010/main" val="39276940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58</a:t>
            </a:fld>
            <a:endParaRPr lang="en-US" altLang="zh-CN"/>
          </a:p>
        </p:txBody>
      </p:sp>
    </p:spTree>
    <p:extLst>
      <p:ext uri="{BB962C8B-B14F-4D97-AF65-F5344CB8AC3E}">
        <p14:creationId xmlns:p14="http://schemas.microsoft.com/office/powerpoint/2010/main" val="19370677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59</a:t>
            </a:fld>
            <a:endParaRPr lang="en-US" altLang="zh-CN"/>
          </a:p>
        </p:txBody>
      </p:sp>
    </p:spTree>
    <p:extLst>
      <p:ext uri="{BB962C8B-B14F-4D97-AF65-F5344CB8AC3E}">
        <p14:creationId xmlns:p14="http://schemas.microsoft.com/office/powerpoint/2010/main" val="23729085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60</a:t>
            </a:fld>
            <a:endParaRPr lang="en-US" altLang="zh-CN"/>
          </a:p>
        </p:txBody>
      </p:sp>
    </p:spTree>
    <p:extLst>
      <p:ext uri="{BB962C8B-B14F-4D97-AF65-F5344CB8AC3E}">
        <p14:creationId xmlns:p14="http://schemas.microsoft.com/office/powerpoint/2010/main" val="37505695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61</a:t>
            </a:fld>
            <a:endParaRPr lang="en-US" altLang="zh-CN"/>
          </a:p>
        </p:txBody>
      </p:sp>
    </p:spTree>
    <p:extLst>
      <p:ext uri="{BB962C8B-B14F-4D97-AF65-F5344CB8AC3E}">
        <p14:creationId xmlns:p14="http://schemas.microsoft.com/office/powerpoint/2010/main" val="20144737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62</a:t>
            </a:fld>
            <a:endParaRPr lang="en-US" altLang="zh-CN"/>
          </a:p>
        </p:txBody>
      </p:sp>
    </p:spTree>
    <p:extLst>
      <p:ext uri="{BB962C8B-B14F-4D97-AF65-F5344CB8AC3E}">
        <p14:creationId xmlns:p14="http://schemas.microsoft.com/office/powerpoint/2010/main" val="11791282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63</a:t>
            </a:fld>
            <a:endParaRPr lang="en-US" altLang="zh-CN"/>
          </a:p>
        </p:txBody>
      </p:sp>
    </p:spTree>
    <p:extLst>
      <p:ext uri="{BB962C8B-B14F-4D97-AF65-F5344CB8AC3E}">
        <p14:creationId xmlns:p14="http://schemas.microsoft.com/office/powerpoint/2010/main" val="30405843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64</a:t>
            </a:fld>
            <a:endParaRPr lang="en-US" altLang="zh-CN"/>
          </a:p>
        </p:txBody>
      </p:sp>
    </p:spTree>
    <p:extLst>
      <p:ext uri="{BB962C8B-B14F-4D97-AF65-F5344CB8AC3E}">
        <p14:creationId xmlns:p14="http://schemas.microsoft.com/office/powerpoint/2010/main" val="14536167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65</a:t>
            </a:fld>
            <a:endParaRPr lang="en-US" altLang="zh-CN"/>
          </a:p>
        </p:txBody>
      </p:sp>
    </p:spTree>
    <p:extLst>
      <p:ext uri="{BB962C8B-B14F-4D97-AF65-F5344CB8AC3E}">
        <p14:creationId xmlns:p14="http://schemas.microsoft.com/office/powerpoint/2010/main" val="1504351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marL="0" indent="0" eaLnBrk="1" hangingPunct="1">
              <a:lnSpc>
                <a:spcPct val="200000"/>
              </a:lnSpc>
              <a:spcBef>
                <a:spcPct val="0"/>
              </a:spcBef>
              <a:buClrTx/>
              <a:buSzTx/>
              <a:buNone/>
            </a:pPr>
            <a:r>
              <a:rPr kumimoji="1" lang="en-US" altLang="zh-CN" sz="1400" dirty="0">
                <a:latin typeface="Times New Roman" panose="02020603050405020304" pitchFamily="18" charset="0"/>
              </a:rPr>
              <a:t>1</a:t>
            </a:r>
            <a:r>
              <a:rPr kumimoji="1" lang="zh-CN" altLang="en-US" sz="1400" dirty="0">
                <a:latin typeface="Times New Roman" panose="02020603050405020304" pitchFamily="18" charset="0"/>
              </a:rPr>
              <a:t>、按用途分类</a:t>
            </a:r>
          </a:p>
          <a:p>
            <a:pPr eaLnBrk="1" hangingPunct="1">
              <a:spcBef>
                <a:spcPct val="0"/>
              </a:spcBef>
              <a:buClrTx/>
              <a:buSzTx/>
              <a:buFontTx/>
              <a:buNone/>
            </a:pPr>
            <a:r>
              <a:rPr kumimoji="1" lang="zh-CN" altLang="en-US" sz="1400" dirty="0">
                <a:solidFill>
                  <a:srgbClr val="FFFF00"/>
                </a:solidFill>
                <a:latin typeface="Times New Roman" panose="02020603050405020304" pitchFamily="18" charset="0"/>
              </a:rPr>
              <a:t>（</a:t>
            </a:r>
            <a:r>
              <a:rPr kumimoji="1" lang="en-US" altLang="zh-CN" sz="1400" dirty="0">
                <a:solidFill>
                  <a:srgbClr val="FFFF00"/>
                </a:solidFill>
                <a:latin typeface="Times New Roman" panose="02020603050405020304" pitchFamily="18" charset="0"/>
              </a:rPr>
              <a:t>1</a:t>
            </a:r>
            <a:r>
              <a:rPr kumimoji="1" lang="zh-CN" altLang="en-US" sz="1400" dirty="0">
                <a:solidFill>
                  <a:srgbClr val="FFFF00"/>
                </a:solidFill>
                <a:latin typeface="Times New Roman" panose="02020603050405020304" pitchFamily="18" charset="0"/>
              </a:rPr>
              <a:t>）系统文件  </a:t>
            </a:r>
            <a:endParaRPr kumimoji="1" lang="en-US" altLang="zh-CN" sz="1400" dirty="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1400" dirty="0">
                <a:solidFill>
                  <a:srgbClr val="FFFF00"/>
                </a:solidFill>
                <a:latin typeface="Times New Roman" panose="02020603050405020304" pitchFamily="18" charset="0"/>
              </a:rPr>
              <a:t>      </a:t>
            </a:r>
            <a:r>
              <a:rPr kumimoji="1" lang="zh-CN" altLang="en-US" sz="1200" dirty="0"/>
              <a:t>这是指由系统软件构成的文件。大多数的系统文件只允许用户调用，但不允许用户去读，更不允许修改；有的系统文件不直接对用户开放</a:t>
            </a:r>
            <a:r>
              <a:rPr kumimoji="1" lang="zh-CN" altLang="en-US" sz="1050" b="0" dirty="0"/>
              <a:t>。</a:t>
            </a:r>
            <a:endParaRPr kumimoji="1" lang="zh-CN" altLang="en-US" sz="1400" dirty="0">
              <a:solidFill>
                <a:schemeClr val="tx1"/>
              </a:solidFill>
              <a:latin typeface="Times New Roman" panose="02020603050405020304" pitchFamily="18" charset="0"/>
            </a:endParaRPr>
          </a:p>
          <a:p>
            <a:pPr eaLnBrk="1" hangingPunct="1">
              <a:spcBef>
                <a:spcPct val="0"/>
              </a:spcBef>
              <a:buClrTx/>
              <a:buSzTx/>
              <a:buFontTx/>
              <a:buNone/>
            </a:pPr>
            <a:r>
              <a:rPr kumimoji="1" lang="zh-CN" altLang="en-US" sz="1400" dirty="0">
                <a:solidFill>
                  <a:srgbClr val="FFFF00"/>
                </a:solidFill>
                <a:latin typeface="Times New Roman" panose="02020603050405020304" pitchFamily="18" charset="0"/>
              </a:rPr>
              <a:t>（</a:t>
            </a:r>
            <a:r>
              <a:rPr kumimoji="1" lang="en-US" altLang="zh-CN" sz="1400" dirty="0">
                <a:solidFill>
                  <a:srgbClr val="FFFF00"/>
                </a:solidFill>
                <a:latin typeface="Times New Roman" panose="02020603050405020304" pitchFamily="18" charset="0"/>
              </a:rPr>
              <a:t>2</a:t>
            </a:r>
            <a:r>
              <a:rPr kumimoji="1" lang="zh-CN" altLang="en-US" sz="1400" dirty="0">
                <a:solidFill>
                  <a:srgbClr val="FFFF00"/>
                </a:solidFill>
                <a:latin typeface="Times New Roman" panose="02020603050405020304" pitchFamily="18" charset="0"/>
              </a:rPr>
              <a:t>）用户文件 </a:t>
            </a:r>
            <a:endParaRPr kumimoji="1" lang="en-US" altLang="zh-CN" sz="1400" dirty="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1400" dirty="0">
                <a:solidFill>
                  <a:srgbClr val="FFFF00"/>
                </a:solidFill>
                <a:latin typeface="Times New Roman" panose="02020603050405020304" pitchFamily="18" charset="0"/>
              </a:rPr>
              <a:t>     </a:t>
            </a:r>
            <a:r>
              <a:rPr kumimoji="1" lang="zh-CN" altLang="en-US" sz="1200" dirty="0"/>
              <a:t>由用户的源代码、目标文件、可执行文件或数据等所构成的文件。</a:t>
            </a:r>
            <a:endParaRPr kumimoji="1" lang="zh-CN" altLang="en-US" sz="1400" dirty="0">
              <a:solidFill>
                <a:srgbClr val="FFFF00"/>
              </a:solidFill>
              <a:latin typeface="Times New Roman" panose="02020603050405020304" pitchFamily="18" charset="0"/>
            </a:endParaRPr>
          </a:p>
          <a:p>
            <a:pPr eaLnBrk="1" hangingPunct="1">
              <a:spcBef>
                <a:spcPct val="0"/>
              </a:spcBef>
              <a:buClrTx/>
              <a:buSzTx/>
              <a:buFontTx/>
              <a:buNone/>
            </a:pPr>
            <a:r>
              <a:rPr kumimoji="1" lang="zh-CN" altLang="en-US" sz="1400" dirty="0">
                <a:solidFill>
                  <a:srgbClr val="FFFF00"/>
                </a:solidFill>
                <a:latin typeface="Times New Roman" panose="02020603050405020304" pitchFamily="18" charset="0"/>
              </a:rPr>
              <a:t>（</a:t>
            </a:r>
            <a:r>
              <a:rPr kumimoji="1" lang="en-US" altLang="zh-CN" sz="1400" dirty="0">
                <a:solidFill>
                  <a:srgbClr val="FFFF00"/>
                </a:solidFill>
                <a:latin typeface="Times New Roman" panose="02020603050405020304" pitchFamily="18" charset="0"/>
              </a:rPr>
              <a:t>3</a:t>
            </a:r>
            <a:r>
              <a:rPr kumimoji="1" lang="zh-CN" altLang="en-US" sz="1400" dirty="0">
                <a:solidFill>
                  <a:srgbClr val="FFFF00"/>
                </a:solidFill>
                <a:latin typeface="Times New Roman" panose="02020603050405020304" pitchFamily="18" charset="0"/>
              </a:rPr>
              <a:t>）库文件 </a:t>
            </a:r>
            <a:endParaRPr kumimoji="1" lang="en-US" altLang="zh-CN" sz="1400" dirty="0">
              <a:solidFill>
                <a:srgbClr val="FFFF00"/>
              </a:solidFill>
              <a:latin typeface="Times New Roman" panose="02020603050405020304" pitchFamily="18" charset="0"/>
            </a:endParaRPr>
          </a:p>
          <a:p>
            <a:pPr eaLnBrk="1" hangingPunct="1">
              <a:spcBef>
                <a:spcPct val="0"/>
              </a:spcBef>
              <a:buClrTx/>
              <a:buSzTx/>
              <a:buFontTx/>
              <a:buNone/>
            </a:pPr>
            <a:r>
              <a:rPr kumimoji="1" lang="en-US" altLang="zh-CN" sz="1400" dirty="0">
                <a:solidFill>
                  <a:srgbClr val="FFFF00"/>
                </a:solidFill>
                <a:latin typeface="Times New Roman" panose="02020603050405020304" pitchFamily="18" charset="0"/>
              </a:rPr>
              <a:t>     </a:t>
            </a:r>
            <a:r>
              <a:rPr kumimoji="1" lang="zh-CN" altLang="en-US" sz="1200" dirty="0"/>
              <a:t>这是由标准子例程及常用的例程等所构成的文件。这类文件允许用户调用，但不允许修改。</a:t>
            </a:r>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latin typeface="Times New Roman" panose="02020603050405020304" pitchFamily="18" charset="0"/>
              </a:rPr>
              <a:t>2</a:t>
            </a:r>
            <a:r>
              <a:rPr kumimoji="1" lang="zh-CN" altLang="en-US" dirty="0">
                <a:latin typeface="Times New Roman" panose="02020603050405020304" pitchFamily="18" charset="0"/>
              </a:rPr>
              <a:t>、按文件中数据的形式分类 </a:t>
            </a:r>
          </a:p>
          <a:p>
            <a:pPr eaLnBrk="1" hangingPunct="1">
              <a:lnSpc>
                <a:spcPct val="120000"/>
              </a:lnSpc>
              <a:spcBef>
                <a:spcPct val="0"/>
              </a:spcBef>
              <a:buClrTx/>
              <a:buSzTx/>
              <a:buFontTx/>
              <a:buAutoNum type="arabicParenBoth"/>
            </a:pPr>
            <a:r>
              <a:rPr kumimoji="1" lang="zh-CN" altLang="en-US" sz="2800" dirty="0">
                <a:solidFill>
                  <a:srgbClr val="FFFF00"/>
                </a:solidFill>
                <a:latin typeface="Times New Roman" panose="02020603050405020304" pitchFamily="18" charset="0"/>
              </a:rPr>
              <a:t>源文件</a:t>
            </a:r>
          </a:p>
          <a:p>
            <a:pPr lvl="1" eaLnBrk="1" hangingPunct="1">
              <a:lnSpc>
                <a:spcPct val="120000"/>
              </a:lnSpc>
              <a:spcBef>
                <a:spcPct val="0"/>
              </a:spcBef>
              <a:buClrTx/>
              <a:buSzTx/>
              <a:buFontTx/>
              <a:buNone/>
            </a:pPr>
            <a:r>
              <a:rPr kumimoji="1" lang="zh-CN" altLang="en-US" dirty="0"/>
              <a:t>指由源程序和数据构成的文件。  </a:t>
            </a:r>
            <a:r>
              <a:rPr kumimoji="1" lang="en-US" altLang="zh-CN" dirty="0">
                <a:solidFill>
                  <a:srgbClr val="FFC000"/>
                </a:solidFill>
              </a:rPr>
              <a:t>.c</a:t>
            </a:r>
            <a:r>
              <a:rPr kumimoji="1" lang="zh-CN" altLang="en-US" dirty="0">
                <a:solidFill>
                  <a:srgbClr val="FFC000"/>
                </a:solidFill>
                <a:latin typeface="Times New Roman" panose="02020603050405020304" pitchFamily="18" charset="0"/>
              </a:rPr>
              <a:t> </a:t>
            </a:r>
          </a:p>
          <a:p>
            <a:pPr eaLnBrk="1" hangingPunct="1">
              <a:lnSpc>
                <a:spcPct val="120000"/>
              </a:lnSpc>
              <a:spcBef>
                <a:spcPct val="0"/>
              </a:spcBef>
              <a:buClrTx/>
              <a:buSzTx/>
              <a:buFontTx/>
              <a:buNone/>
            </a:pPr>
            <a:r>
              <a:rPr kumimoji="1" lang="en-US" altLang="zh-CN" sz="2800" dirty="0">
                <a:solidFill>
                  <a:srgbClr val="FFFF00"/>
                </a:solidFill>
                <a:latin typeface="Times New Roman" panose="02020603050405020304" pitchFamily="18" charset="0"/>
              </a:rPr>
              <a:t>(2) </a:t>
            </a:r>
            <a:r>
              <a:rPr kumimoji="1" lang="zh-CN" altLang="en-US" sz="2800" dirty="0">
                <a:solidFill>
                  <a:srgbClr val="FFFF00"/>
                </a:solidFill>
                <a:latin typeface="Times New Roman" panose="02020603050405020304" pitchFamily="18" charset="0"/>
              </a:rPr>
              <a:t>目标文件</a:t>
            </a:r>
          </a:p>
          <a:p>
            <a:pPr eaLnBrk="1" hangingPunct="1">
              <a:lnSpc>
                <a:spcPct val="120000"/>
              </a:lnSpc>
              <a:spcBef>
                <a:spcPct val="0"/>
              </a:spcBef>
              <a:buClrTx/>
              <a:buSzTx/>
              <a:buFontTx/>
              <a:buNone/>
            </a:pPr>
            <a:r>
              <a:rPr kumimoji="1" lang="zh-CN" altLang="en-US" sz="2800" dirty="0">
                <a:latin typeface="Times New Roman" panose="02020603050405020304" pitchFamily="18" charset="0"/>
              </a:rPr>
              <a:t>     </a:t>
            </a:r>
            <a:r>
              <a:rPr kumimoji="1" lang="zh-CN" altLang="en-US" sz="2800" dirty="0"/>
              <a:t>指把源程序经过相应语言的编译程序编译过，但尚未经过链接程序链接的目标代码所构成的文件。它属于二进制文件。</a:t>
            </a:r>
            <a:r>
              <a:rPr kumimoji="1" lang="zh-CN" altLang="en-US" sz="2800" dirty="0">
                <a:latin typeface="Times New Roman" panose="02020603050405020304" pitchFamily="18" charset="0"/>
              </a:rPr>
              <a:t>   </a:t>
            </a:r>
            <a:r>
              <a:rPr kumimoji="1" lang="en-US" altLang="zh-CN" sz="2800" dirty="0">
                <a:solidFill>
                  <a:srgbClr val="FFC000"/>
                </a:solidFill>
                <a:latin typeface="Times New Roman" panose="02020603050405020304" pitchFamily="18" charset="0"/>
              </a:rPr>
              <a:t>.</a:t>
            </a:r>
            <a:r>
              <a:rPr kumimoji="1" lang="en-US" altLang="zh-CN" sz="2800" dirty="0" err="1">
                <a:solidFill>
                  <a:srgbClr val="FFC000"/>
                </a:solidFill>
                <a:latin typeface="Times New Roman" panose="02020603050405020304" pitchFamily="18" charset="0"/>
              </a:rPr>
              <a:t>obj</a:t>
            </a:r>
            <a:endParaRPr kumimoji="1" lang="zh-CN" altLang="en-US" sz="2800" dirty="0">
              <a:solidFill>
                <a:srgbClr val="FFC000"/>
              </a:solidFill>
              <a:latin typeface="Times New Roman" panose="02020603050405020304" pitchFamily="18" charset="0"/>
            </a:endParaRPr>
          </a:p>
          <a:p>
            <a:pPr eaLnBrk="1" hangingPunct="1">
              <a:lnSpc>
                <a:spcPct val="120000"/>
              </a:lnSpc>
              <a:spcBef>
                <a:spcPct val="0"/>
              </a:spcBef>
              <a:buClrTx/>
              <a:buSzTx/>
              <a:buFontTx/>
              <a:buNone/>
            </a:pPr>
            <a:r>
              <a:rPr kumimoji="1" lang="en-US" altLang="zh-CN" sz="2800" dirty="0">
                <a:solidFill>
                  <a:srgbClr val="FFFF00"/>
                </a:solidFill>
                <a:latin typeface="Times New Roman" panose="02020603050405020304" pitchFamily="18" charset="0"/>
              </a:rPr>
              <a:t>(3) </a:t>
            </a:r>
            <a:r>
              <a:rPr kumimoji="1" lang="zh-CN" altLang="en-US" sz="2800" dirty="0">
                <a:solidFill>
                  <a:srgbClr val="FFFF00"/>
                </a:solidFill>
                <a:latin typeface="Times New Roman" panose="02020603050405020304" pitchFamily="18" charset="0"/>
              </a:rPr>
              <a:t>可执行文件</a:t>
            </a:r>
          </a:p>
          <a:p>
            <a:pPr eaLnBrk="1" hangingPunct="1">
              <a:lnSpc>
                <a:spcPct val="120000"/>
              </a:lnSpc>
              <a:spcBef>
                <a:spcPct val="0"/>
              </a:spcBef>
              <a:buClrTx/>
              <a:buSzTx/>
              <a:buFontTx/>
              <a:buNone/>
            </a:pPr>
            <a:r>
              <a:rPr kumimoji="1" lang="zh-CN" altLang="en-US" sz="2800" dirty="0"/>
              <a:t>     指把编译后所产生的目标代码再经过链接程序链接后所形成的文件。      </a:t>
            </a:r>
            <a:r>
              <a:rPr kumimoji="1" lang="en-US" altLang="zh-CN" sz="2800" dirty="0">
                <a:solidFill>
                  <a:srgbClr val="FFC000"/>
                </a:solidFill>
              </a:rPr>
              <a:t>.exe</a:t>
            </a:r>
          </a:p>
          <a:p>
            <a:pPr eaLnBrk="1" hangingPunct="1">
              <a:lnSpc>
                <a:spcPct val="120000"/>
              </a:lnSpc>
              <a:spcBef>
                <a:spcPct val="0"/>
              </a:spcBef>
              <a:buClrTx/>
              <a:buSzTx/>
              <a:buFontTx/>
              <a:buNone/>
            </a:pPr>
            <a:endParaRPr kumimoji="1" lang="en-US" altLang="zh-CN" sz="2800" dirty="0">
              <a:solidFill>
                <a:srgbClr val="FFC000"/>
              </a:solidFill>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800" dirty="0">
                <a:latin typeface="Microsoft YaHei" panose="020B0503020204020204" pitchFamily="34" charset="-122"/>
                <a:ea typeface="Microsoft YaHei" panose="020B0503020204020204" pitchFamily="34" charset="-122"/>
              </a:rPr>
              <a:t>3</a:t>
            </a:r>
            <a:r>
              <a:rPr kumimoji="1" lang="zh-CN" altLang="en-US" sz="2800" dirty="0">
                <a:latin typeface="Microsoft YaHei" panose="020B0503020204020204" pitchFamily="34" charset="-122"/>
                <a:ea typeface="Microsoft YaHei" panose="020B0503020204020204" pitchFamily="34" charset="-122"/>
              </a:rPr>
              <a:t>、按存取控制属性分类</a:t>
            </a:r>
            <a:endParaRPr kumimoji="1" lang="en-US" altLang="zh-CN" sz="2800" dirty="0">
              <a:solidFill>
                <a:srgbClr val="FFC000"/>
              </a:solidFill>
            </a:endParaRPr>
          </a:p>
          <a:p>
            <a:pPr eaLnBrk="1" hangingPunct="1">
              <a:lnSpc>
                <a:spcPct val="150000"/>
              </a:lnSpc>
              <a:spcBef>
                <a:spcPct val="0"/>
              </a:spcBef>
              <a:buClrTx/>
              <a:buSzTx/>
              <a:buFontTx/>
              <a:buAutoNum type="arabicParenBoth"/>
            </a:pPr>
            <a:r>
              <a:rPr kumimoji="1" lang="zh-CN" altLang="en-US" sz="1200" dirty="0">
                <a:solidFill>
                  <a:srgbClr val="FFFF00"/>
                </a:solidFill>
              </a:rPr>
              <a:t>只执行文件</a:t>
            </a:r>
            <a:r>
              <a:rPr kumimoji="1" lang="zh-CN" altLang="en-US" sz="1200" dirty="0"/>
              <a:t>。</a:t>
            </a:r>
          </a:p>
          <a:p>
            <a:pPr eaLnBrk="1" hangingPunct="1">
              <a:lnSpc>
                <a:spcPct val="150000"/>
              </a:lnSpc>
              <a:spcBef>
                <a:spcPct val="0"/>
              </a:spcBef>
              <a:buClrTx/>
              <a:buSzTx/>
              <a:buFontTx/>
              <a:buNone/>
            </a:pPr>
            <a:r>
              <a:rPr kumimoji="1" lang="zh-CN" altLang="en-US" sz="1200" dirty="0"/>
              <a:t>    该类文件只允许被核准的用户调用执行，既不允许读，更不允许写。</a:t>
            </a:r>
          </a:p>
          <a:p>
            <a:pPr eaLnBrk="1" hangingPunct="1">
              <a:lnSpc>
                <a:spcPct val="150000"/>
              </a:lnSpc>
              <a:spcBef>
                <a:spcPct val="0"/>
              </a:spcBef>
              <a:buClrTx/>
              <a:buSzTx/>
              <a:buFontTx/>
              <a:buNone/>
            </a:pPr>
            <a:r>
              <a:rPr kumimoji="1" lang="en-US" altLang="zh-CN" sz="1200" dirty="0">
                <a:solidFill>
                  <a:srgbClr val="FFFF00"/>
                </a:solidFill>
              </a:rPr>
              <a:t>(2) </a:t>
            </a:r>
            <a:r>
              <a:rPr kumimoji="1" lang="zh-CN" altLang="en-US" sz="1200" dirty="0">
                <a:solidFill>
                  <a:srgbClr val="FFFF00"/>
                </a:solidFill>
              </a:rPr>
              <a:t>只读文件</a:t>
            </a:r>
            <a:r>
              <a:rPr kumimoji="1" lang="zh-CN" altLang="en-US" sz="1200" dirty="0"/>
              <a:t>。</a:t>
            </a:r>
          </a:p>
          <a:p>
            <a:pPr eaLnBrk="1" hangingPunct="1">
              <a:lnSpc>
                <a:spcPct val="150000"/>
              </a:lnSpc>
              <a:spcBef>
                <a:spcPct val="0"/>
              </a:spcBef>
              <a:buClrTx/>
              <a:buSzTx/>
              <a:buFontTx/>
              <a:buNone/>
            </a:pPr>
            <a:r>
              <a:rPr kumimoji="1" lang="zh-CN" altLang="en-US" sz="1200" dirty="0"/>
              <a:t>     该类文件只允许文件主及被核准的用户去读，但不允许写。</a:t>
            </a:r>
          </a:p>
          <a:p>
            <a:pPr eaLnBrk="1" hangingPunct="1">
              <a:lnSpc>
                <a:spcPct val="150000"/>
              </a:lnSpc>
              <a:spcBef>
                <a:spcPct val="0"/>
              </a:spcBef>
              <a:buClrTx/>
              <a:buSzTx/>
              <a:buFontTx/>
              <a:buNone/>
            </a:pPr>
            <a:r>
              <a:rPr kumimoji="1" lang="en-US" altLang="zh-CN" sz="1200" dirty="0">
                <a:solidFill>
                  <a:srgbClr val="FFFF00"/>
                </a:solidFill>
              </a:rPr>
              <a:t>(3) </a:t>
            </a:r>
            <a:r>
              <a:rPr kumimoji="1" lang="zh-CN" altLang="en-US" sz="1200" dirty="0">
                <a:solidFill>
                  <a:srgbClr val="FFFF00"/>
                </a:solidFill>
              </a:rPr>
              <a:t>读写文件。</a:t>
            </a:r>
          </a:p>
          <a:p>
            <a:pPr eaLnBrk="1" hangingPunct="1">
              <a:lnSpc>
                <a:spcPct val="150000"/>
              </a:lnSpc>
              <a:spcBef>
                <a:spcPct val="0"/>
              </a:spcBef>
              <a:buClrTx/>
              <a:buSzTx/>
              <a:buFontTx/>
              <a:buNone/>
            </a:pPr>
            <a:r>
              <a:rPr kumimoji="1" lang="zh-CN" altLang="en-US" sz="1200" dirty="0"/>
              <a:t>     这是指允许文件主和被核准的用户去读或写的文件</a:t>
            </a:r>
            <a:r>
              <a:rPr kumimoji="1" lang="zh-CN" altLang="en-US" sz="1200" dirty="0">
                <a:solidFill>
                  <a:schemeClr val="tx1"/>
                </a:solidFill>
              </a:rPr>
              <a:t>。</a:t>
            </a:r>
            <a:r>
              <a:rPr kumimoji="1" lang="zh-CN" altLang="en-US" sz="1200" dirty="0">
                <a:solidFill>
                  <a:schemeClr val="tx1"/>
                </a:solidFill>
                <a:latin typeface="Times New Roman" panose="02020603050405020304" pitchFamily="18" charset="0"/>
              </a:rPr>
              <a:t> </a:t>
            </a:r>
            <a:endParaRPr kumimoji="1" lang="en-US" altLang="zh-CN" sz="1200" dirty="0">
              <a:solidFill>
                <a:schemeClr val="tx1"/>
              </a:solidFill>
              <a:latin typeface="Times New Roman" panose="02020603050405020304" pitchFamily="18" charset="0"/>
            </a:endParaRPr>
          </a:p>
          <a:p>
            <a:pPr eaLnBrk="1" hangingPunct="1">
              <a:lnSpc>
                <a:spcPct val="150000"/>
              </a:lnSpc>
              <a:spcBef>
                <a:spcPct val="0"/>
              </a:spcBef>
              <a:buClrTx/>
              <a:buSzTx/>
              <a:buFontTx/>
              <a:buNone/>
            </a:pPr>
            <a:endParaRPr kumimoji="1" lang="en-US" altLang="zh-CN" sz="1200" dirty="0">
              <a:solidFill>
                <a:schemeClr val="tx1"/>
              </a:solidFill>
              <a:latin typeface="Times New Roman" panose="02020603050405020304" pitchFamily="18" charset="0"/>
            </a:endParaRPr>
          </a:p>
          <a:p>
            <a:pPr marL="0" indent="0">
              <a:lnSpc>
                <a:spcPct val="110000"/>
              </a:lnSpc>
              <a:spcBef>
                <a:spcPts val="1200"/>
              </a:spcBef>
              <a:buFont typeface="Wingdings" panose="05000000000000000000" pitchFamily="2" charset="2"/>
              <a:buNone/>
            </a:pPr>
            <a:r>
              <a:rPr lang="en-US" altLang="zh-CN" sz="2800" kern="0" dirty="0"/>
              <a:t>4</a:t>
            </a:r>
            <a:r>
              <a:rPr lang="zh-CN" altLang="en-US" sz="2800" kern="0" dirty="0"/>
              <a:t>、按组织形式和处理方式分类</a:t>
            </a:r>
          </a:p>
          <a:p>
            <a:pPr>
              <a:lnSpc>
                <a:spcPct val="110000"/>
              </a:lnSpc>
              <a:spcBef>
                <a:spcPts val="1200"/>
              </a:spcBef>
            </a:pPr>
            <a:r>
              <a:rPr lang="en-US" altLang="zh-CN" sz="2400" kern="0" dirty="0">
                <a:solidFill>
                  <a:srgbClr val="FFFF00"/>
                </a:solidFill>
              </a:rPr>
              <a:t>(1) </a:t>
            </a:r>
            <a:r>
              <a:rPr lang="zh-CN" altLang="en-US" sz="2400" kern="0" dirty="0">
                <a:solidFill>
                  <a:srgbClr val="FFFF00"/>
                </a:solidFill>
              </a:rPr>
              <a:t>普通文件</a:t>
            </a:r>
            <a:r>
              <a:rPr lang="zh-CN" altLang="en-US" sz="2400" kern="0" dirty="0">
                <a:solidFill>
                  <a:schemeClr val="folHlink"/>
                </a:solidFill>
              </a:rPr>
              <a:t>：</a:t>
            </a:r>
            <a:endParaRPr lang="en-US" altLang="zh-CN" sz="2400" kern="0" dirty="0">
              <a:solidFill>
                <a:schemeClr val="folHlink"/>
              </a:solidFill>
            </a:endParaRPr>
          </a:p>
          <a:p>
            <a:pPr lvl="1">
              <a:lnSpc>
                <a:spcPct val="110000"/>
              </a:lnSpc>
              <a:spcBef>
                <a:spcPts val="0"/>
              </a:spcBef>
            </a:pPr>
            <a:r>
              <a:rPr lang="zh-CN" altLang="en-US" sz="2400" kern="0" dirty="0"/>
              <a:t>由</a:t>
            </a:r>
            <a:r>
              <a:rPr lang="en-US" altLang="zh-CN" sz="2400" kern="0" dirty="0"/>
              <a:t>ASCII</a:t>
            </a:r>
            <a:r>
              <a:rPr lang="zh-CN" altLang="en-US" sz="2400" kern="0" dirty="0"/>
              <a:t>码或二进制码组成的字符文件。一般用户建立的源程序文件、数据文件、目标代码文件及操作系统自身代码文件、库文件、实用程序文件等都是普通文件，它们通常存储</a:t>
            </a:r>
            <a:r>
              <a:rPr lang="zh-CN" altLang="en-US" sz="2400" kern="0" dirty="0">
                <a:solidFill>
                  <a:srgbClr val="FFFF00"/>
                </a:solidFill>
              </a:rPr>
              <a:t>在外存储设备上</a:t>
            </a:r>
            <a:r>
              <a:rPr lang="zh-CN" altLang="en-US" sz="2400" kern="0" dirty="0"/>
              <a:t>。</a:t>
            </a:r>
          </a:p>
          <a:p>
            <a:pPr>
              <a:lnSpc>
                <a:spcPct val="110000"/>
              </a:lnSpc>
              <a:spcBef>
                <a:spcPts val="0"/>
              </a:spcBef>
            </a:pPr>
            <a:r>
              <a:rPr lang="en-US" altLang="zh-CN" sz="2400" kern="0" dirty="0">
                <a:solidFill>
                  <a:srgbClr val="FFFF00"/>
                </a:solidFill>
              </a:rPr>
              <a:t>(2) </a:t>
            </a:r>
            <a:r>
              <a:rPr lang="zh-CN" altLang="en-US" sz="2400" kern="0" dirty="0">
                <a:solidFill>
                  <a:srgbClr val="FFFF00"/>
                </a:solidFill>
              </a:rPr>
              <a:t>目录文件：</a:t>
            </a:r>
            <a:endParaRPr lang="en-US" altLang="zh-CN" sz="2400" kern="0" dirty="0">
              <a:solidFill>
                <a:srgbClr val="FFFF00"/>
              </a:solidFill>
            </a:endParaRPr>
          </a:p>
          <a:p>
            <a:pPr lvl="1">
              <a:lnSpc>
                <a:spcPct val="110000"/>
              </a:lnSpc>
              <a:spcBef>
                <a:spcPts val="0"/>
              </a:spcBef>
            </a:pPr>
            <a:r>
              <a:rPr lang="zh-CN" altLang="en-US" sz="2400" kern="0" dirty="0"/>
              <a:t>由文件目录组成的，用来管理和实现文件系统功能的系统文件，通过目录文件可以对其它文件的信息进行检索。</a:t>
            </a:r>
            <a:endParaRPr lang="en-US" altLang="zh-CN" sz="2400" kern="0" dirty="0"/>
          </a:p>
          <a:p>
            <a:pPr lvl="1">
              <a:lnSpc>
                <a:spcPct val="110000"/>
              </a:lnSpc>
              <a:spcBef>
                <a:spcPts val="0"/>
              </a:spcBef>
            </a:pPr>
            <a:r>
              <a:rPr lang="zh-CN" altLang="en-US" sz="2400" kern="0" dirty="0"/>
              <a:t>对目录可进行与普通文件一样的文件操作。</a:t>
            </a:r>
          </a:p>
          <a:p>
            <a:pPr>
              <a:lnSpc>
                <a:spcPct val="110000"/>
              </a:lnSpc>
              <a:spcBef>
                <a:spcPts val="0"/>
              </a:spcBef>
            </a:pPr>
            <a:r>
              <a:rPr lang="en-US" altLang="zh-CN" sz="2400" kern="0" dirty="0">
                <a:solidFill>
                  <a:srgbClr val="FFFF00"/>
                </a:solidFill>
              </a:rPr>
              <a:t>(3) </a:t>
            </a:r>
            <a:r>
              <a:rPr lang="zh-CN" altLang="en-US" sz="2400" kern="0" dirty="0">
                <a:solidFill>
                  <a:srgbClr val="FFFF00"/>
                </a:solidFill>
              </a:rPr>
              <a:t>特殊文件：</a:t>
            </a:r>
            <a:endParaRPr lang="en-US" altLang="zh-CN" sz="2400" kern="0" dirty="0">
              <a:solidFill>
                <a:srgbClr val="FFFF00"/>
              </a:solidFill>
            </a:endParaRPr>
          </a:p>
          <a:p>
            <a:pPr lvl="1">
              <a:lnSpc>
                <a:spcPct val="110000"/>
              </a:lnSpc>
              <a:spcBef>
                <a:spcPts val="0"/>
              </a:spcBef>
            </a:pPr>
            <a:r>
              <a:rPr lang="zh-CN" altLang="en-US" sz="2400" kern="0" dirty="0"/>
              <a:t>特指系统中的各类</a:t>
            </a:r>
            <a:r>
              <a:rPr lang="en-US" altLang="zh-CN" sz="2400" kern="0" dirty="0"/>
              <a:t>I/O </a:t>
            </a:r>
            <a:r>
              <a:rPr lang="zh-CN" altLang="en-US" sz="2400" kern="0" dirty="0"/>
              <a:t>设备</a:t>
            </a:r>
            <a:endParaRPr lang="en-US" altLang="zh-CN" sz="2400" kern="0" dirty="0"/>
          </a:p>
          <a:p>
            <a:pPr lvl="1">
              <a:lnSpc>
                <a:spcPct val="110000"/>
              </a:lnSpc>
              <a:spcBef>
                <a:spcPts val="0"/>
              </a:spcBef>
            </a:pPr>
            <a:r>
              <a:rPr lang="zh-CN" altLang="en-US" sz="2400" kern="0" dirty="0"/>
              <a:t>为了便于统一管理，系统将所有的输入</a:t>
            </a:r>
            <a:r>
              <a:rPr lang="en-US" altLang="zh-CN" sz="2400" kern="0" dirty="0"/>
              <a:t>/</a:t>
            </a:r>
            <a:r>
              <a:rPr lang="zh-CN" altLang="en-US" sz="2400" kern="0" dirty="0"/>
              <a:t>输出设备都视为文件，按文件方式提供给用户使用。</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12</a:t>
            </a:fld>
            <a:endParaRPr lang="en-US" altLang="zh-CN"/>
          </a:p>
        </p:txBody>
      </p:sp>
    </p:spTree>
    <p:extLst>
      <p:ext uri="{BB962C8B-B14F-4D97-AF65-F5344CB8AC3E}">
        <p14:creationId xmlns:p14="http://schemas.microsoft.com/office/powerpoint/2010/main" val="146533345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66</a:t>
            </a:fld>
            <a:endParaRPr lang="en-US" altLang="zh-CN"/>
          </a:p>
        </p:txBody>
      </p:sp>
    </p:spTree>
    <p:extLst>
      <p:ext uri="{BB962C8B-B14F-4D97-AF65-F5344CB8AC3E}">
        <p14:creationId xmlns:p14="http://schemas.microsoft.com/office/powerpoint/2010/main" val="30974009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67</a:t>
            </a:fld>
            <a:endParaRPr lang="en-US" altLang="zh-CN"/>
          </a:p>
        </p:txBody>
      </p:sp>
    </p:spTree>
    <p:extLst>
      <p:ext uri="{BB962C8B-B14F-4D97-AF65-F5344CB8AC3E}">
        <p14:creationId xmlns:p14="http://schemas.microsoft.com/office/powerpoint/2010/main" val="42441946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68</a:t>
            </a:fld>
            <a:endParaRPr lang="en-US" altLang="zh-CN"/>
          </a:p>
        </p:txBody>
      </p:sp>
    </p:spTree>
    <p:extLst>
      <p:ext uri="{BB962C8B-B14F-4D97-AF65-F5344CB8AC3E}">
        <p14:creationId xmlns:p14="http://schemas.microsoft.com/office/powerpoint/2010/main" val="17659135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）空闲盘块号栈：用来存放当前可用的一组空闲盘块的盘块号</a:t>
            </a:r>
            <a:r>
              <a:rPr lang="en-US" altLang="zh-CN" dirty="0"/>
              <a:t>(</a:t>
            </a:r>
            <a:r>
              <a:rPr lang="zh-CN" altLang="en-US" dirty="0"/>
              <a:t>最多含</a:t>
            </a:r>
            <a:r>
              <a:rPr lang="en-US" altLang="zh-CN" dirty="0"/>
              <a:t>100 </a:t>
            </a:r>
            <a:r>
              <a:rPr lang="zh-CN" altLang="en-US" dirty="0"/>
              <a:t>个号</a:t>
            </a:r>
            <a:r>
              <a:rPr lang="en-US" altLang="zh-CN" dirty="0"/>
              <a:t>)</a:t>
            </a:r>
            <a:r>
              <a:rPr lang="zh-CN" altLang="en-US" dirty="0"/>
              <a:t>，以及栈中尚有的空闲盘块号数</a:t>
            </a:r>
            <a:r>
              <a:rPr lang="en-US" altLang="zh-CN" dirty="0"/>
              <a:t>N</a:t>
            </a:r>
            <a:r>
              <a:rPr lang="zh-CN" altLang="en-US" dirty="0"/>
              <a:t>。顺便指出，</a:t>
            </a:r>
            <a:r>
              <a:rPr lang="en-US" altLang="zh-CN" dirty="0"/>
              <a:t>N </a:t>
            </a:r>
            <a:r>
              <a:rPr lang="zh-CN" altLang="en-US" dirty="0"/>
              <a:t>还兼作栈顶指针用。例如，当</a:t>
            </a:r>
            <a:r>
              <a:rPr lang="en-US" altLang="zh-CN" dirty="0"/>
              <a:t>N=100 </a:t>
            </a:r>
            <a:r>
              <a:rPr lang="zh-CN" altLang="en-US" dirty="0"/>
              <a:t>时，它指向</a:t>
            </a:r>
            <a:r>
              <a:rPr lang="en-US" altLang="zh-CN" dirty="0" err="1"/>
              <a:t>S.free</a:t>
            </a:r>
            <a:r>
              <a:rPr lang="en-US" altLang="zh-CN" dirty="0"/>
              <a:t>(99)</a:t>
            </a:r>
            <a:r>
              <a:rPr lang="zh-CN" altLang="en-US" dirty="0"/>
              <a:t>。由于栈是临界资源，每次只允许一个进程去访问，故系统为栈设置了一把锁。（只有这个是放在内存中的，其它是在磁盘上。） </a:t>
            </a:r>
            <a:br>
              <a:rPr lang="zh-CN" altLang="en-US" dirty="0"/>
            </a:br>
            <a:r>
              <a:rPr lang="en-US" altLang="zh-CN" dirty="0"/>
              <a:t>(2) </a:t>
            </a:r>
            <a:r>
              <a:rPr lang="zh-CN" altLang="en-US" dirty="0"/>
              <a:t>文件区中的所有空闲盘块被分成若干个组，比如，将每</a:t>
            </a:r>
            <a:r>
              <a:rPr lang="en-US" altLang="zh-CN" dirty="0"/>
              <a:t>100 </a:t>
            </a:r>
            <a:r>
              <a:rPr lang="zh-CN" altLang="en-US" dirty="0"/>
              <a:t>个盘块作为一组。假定盘上共有</a:t>
            </a:r>
            <a:r>
              <a:rPr lang="en-US" altLang="zh-CN" dirty="0"/>
              <a:t>10 000 </a:t>
            </a:r>
            <a:r>
              <a:rPr lang="zh-CN" altLang="en-US" dirty="0"/>
              <a:t>个盘块，每块大小为</a:t>
            </a:r>
            <a:r>
              <a:rPr lang="en-US" altLang="zh-CN" dirty="0"/>
              <a:t>1 KB</a:t>
            </a:r>
            <a:r>
              <a:rPr lang="zh-CN" altLang="en-US" dirty="0"/>
              <a:t>，其中第</a:t>
            </a:r>
            <a:r>
              <a:rPr lang="en-US" altLang="zh-CN" dirty="0"/>
              <a:t>201</a:t>
            </a:r>
            <a:r>
              <a:rPr lang="zh-CN" altLang="en-US" dirty="0"/>
              <a:t>～</a:t>
            </a:r>
            <a:r>
              <a:rPr lang="en-US" altLang="zh-CN" dirty="0"/>
              <a:t>7999 </a:t>
            </a:r>
            <a:r>
              <a:rPr lang="zh-CN" altLang="en-US" dirty="0"/>
              <a:t>号盘块用于存放文件，即作为文件区，这样，该区的最末一组盘块号应为</a:t>
            </a:r>
            <a:r>
              <a:rPr lang="en-US" altLang="zh-CN" dirty="0"/>
              <a:t>7901</a:t>
            </a:r>
            <a:r>
              <a:rPr lang="zh-CN" altLang="en-US" dirty="0"/>
              <a:t>～</a:t>
            </a:r>
            <a:r>
              <a:rPr lang="en-US" altLang="zh-CN" dirty="0"/>
              <a:t>7999</a:t>
            </a:r>
            <a:r>
              <a:rPr lang="zh-CN" altLang="en-US" dirty="0"/>
              <a:t>；次末组为</a:t>
            </a:r>
            <a:r>
              <a:rPr lang="en-US" altLang="zh-CN" dirty="0"/>
              <a:t>7801</a:t>
            </a:r>
            <a:r>
              <a:rPr lang="zh-CN" altLang="en-US" dirty="0"/>
              <a:t>～</a:t>
            </a:r>
            <a:r>
              <a:rPr lang="en-US" altLang="zh-CN" dirty="0"/>
              <a:t>7900……</a:t>
            </a:r>
            <a:r>
              <a:rPr lang="zh-CN" altLang="en-US" dirty="0"/>
              <a:t>；第二组的盘块号为</a:t>
            </a:r>
            <a:r>
              <a:rPr lang="en-US" altLang="zh-CN" dirty="0"/>
              <a:t>301</a:t>
            </a:r>
            <a:r>
              <a:rPr lang="zh-CN" altLang="en-US" dirty="0"/>
              <a:t>～</a:t>
            </a:r>
            <a:r>
              <a:rPr lang="en-US" altLang="zh-CN" dirty="0"/>
              <a:t>400</a:t>
            </a:r>
            <a:r>
              <a:rPr lang="zh-CN" altLang="en-US" dirty="0"/>
              <a:t>；第一组为</a:t>
            </a:r>
            <a:r>
              <a:rPr lang="en-US" altLang="zh-CN" dirty="0"/>
              <a:t>201</a:t>
            </a:r>
            <a:r>
              <a:rPr lang="zh-CN" altLang="en-US" dirty="0"/>
              <a:t>～</a:t>
            </a:r>
            <a:r>
              <a:rPr lang="en-US" altLang="zh-CN" dirty="0"/>
              <a:t>300</a:t>
            </a:r>
            <a:r>
              <a:rPr lang="zh-CN" altLang="en-US" dirty="0"/>
              <a:t>，如上图右部所示。 </a:t>
            </a:r>
            <a:br>
              <a:rPr lang="zh-CN" altLang="en-US" dirty="0"/>
            </a:br>
            <a:r>
              <a:rPr lang="en-US" altLang="zh-CN" dirty="0"/>
              <a:t>(3) </a:t>
            </a:r>
            <a:r>
              <a:rPr lang="zh-CN" altLang="en-US" dirty="0"/>
              <a:t>将每一组含有的盘块总数</a:t>
            </a:r>
            <a:r>
              <a:rPr lang="en-US" altLang="zh-CN" dirty="0"/>
              <a:t>N </a:t>
            </a:r>
            <a:r>
              <a:rPr lang="zh-CN" altLang="en-US" dirty="0"/>
              <a:t>和该组所有的盘块号记入其前一组的第一个盘块（从后往前分组）的</a:t>
            </a:r>
            <a:r>
              <a:rPr lang="en-US" altLang="zh-CN" dirty="0" err="1"/>
              <a:t>S.free</a:t>
            </a:r>
            <a:r>
              <a:rPr lang="en-US" altLang="zh-CN" dirty="0"/>
              <a:t>(0)</a:t>
            </a:r>
            <a:r>
              <a:rPr lang="zh-CN" altLang="en-US" dirty="0"/>
              <a:t>～</a:t>
            </a:r>
            <a:r>
              <a:rPr lang="en-US" altLang="zh-CN" dirty="0" err="1"/>
              <a:t>S.free</a:t>
            </a:r>
            <a:r>
              <a:rPr lang="en-US" altLang="zh-CN" dirty="0"/>
              <a:t>(99)</a:t>
            </a:r>
            <a:r>
              <a:rPr lang="zh-CN" altLang="en-US" dirty="0"/>
              <a:t>中。 </a:t>
            </a:r>
            <a:br>
              <a:rPr lang="zh-CN" altLang="en-US" dirty="0"/>
            </a:br>
            <a:r>
              <a:rPr lang="en-US" altLang="zh-CN" dirty="0"/>
              <a:t>(4) </a:t>
            </a:r>
            <a:r>
              <a:rPr lang="zh-CN" altLang="en-US" dirty="0"/>
              <a:t>将第一组的盘块总数和所有的盘块号记入空闲盘块号栈中，作为当前可供分配的空闲盘块号。 </a:t>
            </a:r>
            <a:br>
              <a:rPr lang="zh-CN" altLang="en-US" dirty="0"/>
            </a:br>
            <a:r>
              <a:rPr lang="en-US" altLang="zh-CN" dirty="0"/>
              <a:t>(5) </a:t>
            </a:r>
            <a:r>
              <a:rPr lang="zh-CN" altLang="en-US" dirty="0"/>
              <a:t>最末一组只有</a:t>
            </a:r>
            <a:r>
              <a:rPr lang="en-US" altLang="zh-CN" dirty="0"/>
              <a:t>99 </a:t>
            </a:r>
            <a:r>
              <a:rPr lang="zh-CN" altLang="en-US" dirty="0"/>
              <a:t>个盘块，其盘块号分别记入其前一组的</a:t>
            </a:r>
            <a:r>
              <a:rPr lang="en-US" altLang="zh-CN" dirty="0" err="1"/>
              <a:t>S.free</a:t>
            </a:r>
            <a:r>
              <a:rPr lang="en-US" altLang="zh-CN" dirty="0"/>
              <a:t>(1) </a:t>
            </a:r>
            <a:r>
              <a:rPr lang="zh-CN" altLang="en-US" dirty="0"/>
              <a:t>～</a:t>
            </a:r>
            <a:r>
              <a:rPr lang="en-US" altLang="zh-CN" dirty="0" err="1"/>
              <a:t>S.free</a:t>
            </a:r>
            <a:r>
              <a:rPr lang="en-US" altLang="zh-CN" dirty="0"/>
              <a:t>(99)</a:t>
            </a:r>
            <a:r>
              <a:rPr lang="zh-CN" altLang="en-US" dirty="0"/>
              <a:t>中，而在</a:t>
            </a:r>
            <a:r>
              <a:rPr lang="en-US" altLang="zh-CN" dirty="0" err="1"/>
              <a:t>S.free</a:t>
            </a:r>
            <a:r>
              <a:rPr lang="en-US" altLang="zh-CN" dirty="0"/>
              <a:t>(0)</a:t>
            </a:r>
            <a:r>
              <a:rPr lang="zh-CN" altLang="en-US" dirty="0"/>
              <a:t>中则存放“</a:t>
            </a:r>
            <a:r>
              <a:rPr lang="en-US" altLang="zh-CN" dirty="0"/>
              <a:t>0”</a:t>
            </a:r>
            <a:r>
              <a:rPr lang="zh-CN" altLang="en-US" dirty="0"/>
              <a:t>，作为空闲盘块链的结束标志。</a:t>
            </a:r>
            <a:r>
              <a:rPr lang="en-US" altLang="zh-CN" dirty="0"/>
              <a:t>(</a:t>
            </a:r>
            <a:r>
              <a:rPr lang="zh-CN" altLang="en-US" dirty="0"/>
              <a:t>注：最后一组的盘块数应为</a:t>
            </a:r>
            <a:r>
              <a:rPr lang="en-US" altLang="zh-CN" dirty="0"/>
              <a:t>99</a:t>
            </a:r>
            <a:r>
              <a:rPr lang="zh-CN" altLang="en-US" dirty="0"/>
              <a:t>，不应是</a:t>
            </a:r>
            <a:r>
              <a:rPr lang="en-US" altLang="zh-CN" dirty="0"/>
              <a:t>100</a:t>
            </a:r>
            <a:r>
              <a:rPr lang="zh-CN" altLang="en-US" dirty="0"/>
              <a:t>，因为这是指可供使用的空闲盘块，其编号应为</a:t>
            </a:r>
            <a:r>
              <a:rPr lang="en-US" altLang="zh-CN" dirty="0"/>
              <a:t>(1</a:t>
            </a:r>
            <a:r>
              <a:rPr lang="zh-CN" altLang="en-US" dirty="0"/>
              <a:t>～</a:t>
            </a:r>
            <a:r>
              <a:rPr lang="en-US" altLang="zh-CN" dirty="0"/>
              <a:t>99)</a:t>
            </a:r>
            <a:r>
              <a:rPr lang="zh-CN" altLang="en-US" dirty="0"/>
              <a:t>，</a:t>
            </a:r>
            <a:r>
              <a:rPr lang="en-US" altLang="zh-CN" dirty="0"/>
              <a:t>0</a:t>
            </a:r>
            <a:r>
              <a:rPr lang="zh-CN" altLang="en-US" dirty="0"/>
              <a:t>号中放空闲盘块链的结尾标志。</a:t>
            </a:r>
            <a:r>
              <a:rPr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69</a:t>
            </a:fld>
            <a:endParaRPr lang="en-US" altLang="zh-CN"/>
          </a:p>
        </p:txBody>
      </p:sp>
    </p:spTree>
    <p:extLst>
      <p:ext uri="{BB962C8B-B14F-4D97-AF65-F5344CB8AC3E}">
        <p14:creationId xmlns:p14="http://schemas.microsoft.com/office/powerpoint/2010/main" val="2047228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70</a:t>
            </a:fld>
            <a:endParaRPr lang="en-US" altLang="zh-CN"/>
          </a:p>
        </p:txBody>
      </p:sp>
    </p:spTree>
    <p:extLst>
      <p:ext uri="{BB962C8B-B14F-4D97-AF65-F5344CB8AC3E}">
        <p14:creationId xmlns:p14="http://schemas.microsoft.com/office/powerpoint/2010/main" val="33616625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71</a:t>
            </a:fld>
            <a:endParaRPr lang="en-US" altLang="zh-CN"/>
          </a:p>
        </p:txBody>
      </p:sp>
    </p:spTree>
    <p:extLst>
      <p:ext uri="{BB962C8B-B14F-4D97-AF65-F5344CB8AC3E}">
        <p14:creationId xmlns:p14="http://schemas.microsoft.com/office/powerpoint/2010/main" val="364008734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72</a:t>
            </a:fld>
            <a:endParaRPr lang="en-US" altLang="zh-CN"/>
          </a:p>
        </p:txBody>
      </p:sp>
    </p:spTree>
    <p:extLst>
      <p:ext uri="{BB962C8B-B14F-4D97-AF65-F5344CB8AC3E}">
        <p14:creationId xmlns:p14="http://schemas.microsoft.com/office/powerpoint/2010/main" val="955272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73</a:t>
            </a:fld>
            <a:endParaRPr lang="en-US" altLang="zh-CN"/>
          </a:p>
        </p:txBody>
      </p:sp>
    </p:spTree>
    <p:extLst>
      <p:ext uri="{BB962C8B-B14F-4D97-AF65-F5344CB8AC3E}">
        <p14:creationId xmlns:p14="http://schemas.microsoft.com/office/powerpoint/2010/main" val="19323038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dirty="0"/>
              <a:t>分配的过程是这样的，首先看空闲盘块号栈，发现</a:t>
            </a:r>
            <a:r>
              <a:rPr lang="en-US" altLang="zh-CN" dirty="0"/>
              <a:t>N=2</a:t>
            </a:r>
            <a:r>
              <a:rPr lang="zh-CN" altLang="en-US" dirty="0"/>
              <a:t>，那么到达栈顶即</a:t>
            </a:r>
            <a:r>
              <a:rPr lang="en-US" altLang="zh-CN" dirty="0" err="1"/>
              <a:t>S.free</a:t>
            </a:r>
            <a:r>
              <a:rPr lang="en-US" altLang="zh-CN" dirty="0"/>
              <a:t>[2-1]=299</a:t>
            </a:r>
            <a:r>
              <a:rPr lang="zh-CN" altLang="en-US" dirty="0"/>
              <a:t>，即把</a:t>
            </a:r>
            <a:r>
              <a:rPr lang="en-US" altLang="zh-CN" dirty="0"/>
              <a:t>299</a:t>
            </a:r>
            <a:r>
              <a:rPr lang="zh-CN" altLang="en-US" dirty="0"/>
              <a:t>号盘块分配出去了，</a:t>
            </a:r>
            <a:endParaRPr lang="en-US" altLang="zh-CN" dirty="0"/>
          </a:p>
          <a:p>
            <a:r>
              <a:rPr lang="zh-CN" altLang="en-US" b="1" dirty="0"/>
              <a:t>然后分配第二个盘块，这时</a:t>
            </a:r>
            <a:r>
              <a:rPr lang="en-US" altLang="zh-CN" b="1" dirty="0"/>
              <a:t>N=1</a:t>
            </a:r>
            <a:r>
              <a:rPr lang="zh-CN" altLang="en-US" b="1" dirty="0"/>
              <a:t>，如果再分配就会变成空栈了，因为</a:t>
            </a:r>
            <a:r>
              <a:rPr lang="en-US" altLang="zh-CN" b="1" dirty="0" err="1"/>
              <a:t>S.free</a:t>
            </a:r>
            <a:r>
              <a:rPr lang="en-US" altLang="zh-CN" b="1" dirty="0"/>
              <a:t>[N-1]=</a:t>
            </a:r>
            <a:r>
              <a:rPr lang="en-US" altLang="zh-CN" b="1" dirty="0" err="1"/>
              <a:t>S.free</a:t>
            </a:r>
            <a:r>
              <a:rPr lang="en-US" altLang="zh-CN" b="1" dirty="0"/>
              <a:t>[0]!=0,</a:t>
            </a:r>
            <a:r>
              <a:rPr lang="zh-CN" altLang="en-US" b="1" dirty="0"/>
              <a:t>所以需要将</a:t>
            </a:r>
            <a:r>
              <a:rPr lang="en-US" altLang="zh-CN" b="1" dirty="0"/>
              <a:t>300</a:t>
            </a:r>
            <a:r>
              <a:rPr lang="zh-CN" altLang="en-US" b="1" dirty="0"/>
              <a:t>号盘块的内容拷贝到空闲盘块号栈，并分配</a:t>
            </a:r>
            <a:r>
              <a:rPr lang="en-US" altLang="zh-CN" b="1" dirty="0"/>
              <a:t>300</a:t>
            </a:r>
            <a:r>
              <a:rPr lang="zh-CN" altLang="en-US" b="1" dirty="0"/>
              <a:t>号盘块（如果</a:t>
            </a:r>
            <a:r>
              <a:rPr lang="en-US" altLang="zh-CN" b="1" dirty="0" err="1"/>
              <a:t>S.free</a:t>
            </a:r>
            <a:r>
              <a:rPr lang="en-US" altLang="zh-CN" b="1" dirty="0"/>
              <a:t>[0]=0</a:t>
            </a:r>
            <a:r>
              <a:rPr lang="zh-CN" altLang="en-US" b="1" dirty="0"/>
              <a:t>，则表示没有空闲盘块，将会阻塞进程）：</a:t>
            </a:r>
            <a:r>
              <a:rPr lang="zh-CN" altLang="en-US" dirty="0"/>
              <a:t> </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74</a:t>
            </a:fld>
            <a:endParaRPr lang="en-US" altLang="zh-CN"/>
          </a:p>
        </p:txBody>
      </p:sp>
    </p:spTree>
    <p:extLst>
      <p:ext uri="{BB962C8B-B14F-4D97-AF65-F5344CB8AC3E}">
        <p14:creationId xmlns:p14="http://schemas.microsoft.com/office/powerpoint/2010/main" val="272422445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dirty="0"/>
              <a:t>分配的过程是这样的，首先看空闲盘块号栈，发现</a:t>
            </a:r>
            <a:r>
              <a:rPr lang="en-US" altLang="zh-CN" dirty="0"/>
              <a:t>N=2</a:t>
            </a:r>
            <a:r>
              <a:rPr lang="zh-CN" altLang="en-US" dirty="0"/>
              <a:t>，那么到达栈顶即</a:t>
            </a:r>
            <a:r>
              <a:rPr lang="en-US" altLang="zh-CN" dirty="0" err="1"/>
              <a:t>S.free</a:t>
            </a:r>
            <a:r>
              <a:rPr lang="en-US" altLang="zh-CN" dirty="0"/>
              <a:t>[2-1]=299</a:t>
            </a:r>
            <a:r>
              <a:rPr lang="zh-CN" altLang="en-US" dirty="0"/>
              <a:t>，即把</a:t>
            </a:r>
            <a:r>
              <a:rPr lang="en-US" altLang="zh-CN" dirty="0"/>
              <a:t>299</a:t>
            </a:r>
            <a:r>
              <a:rPr lang="zh-CN" altLang="en-US" dirty="0"/>
              <a:t>号盘块分配出去了，</a:t>
            </a:r>
            <a:endParaRPr lang="en-US" altLang="zh-CN" dirty="0"/>
          </a:p>
          <a:p>
            <a:r>
              <a:rPr lang="zh-CN" altLang="en-US" b="1" dirty="0"/>
              <a:t>然后分配第二个盘块，这时</a:t>
            </a:r>
            <a:r>
              <a:rPr lang="en-US" altLang="zh-CN" b="1" dirty="0"/>
              <a:t>N=1</a:t>
            </a:r>
            <a:r>
              <a:rPr lang="zh-CN" altLang="en-US" b="1" dirty="0"/>
              <a:t>，如果再分配就会变成空栈了，因为</a:t>
            </a:r>
            <a:r>
              <a:rPr lang="en-US" altLang="zh-CN" b="1" dirty="0" err="1"/>
              <a:t>S.free</a:t>
            </a:r>
            <a:r>
              <a:rPr lang="en-US" altLang="zh-CN" b="1" dirty="0"/>
              <a:t>[N-1]=</a:t>
            </a:r>
            <a:r>
              <a:rPr lang="en-US" altLang="zh-CN" b="1" dirty="0" err="1"/>
              <a:t>S.free</a:t>
            </a:r>
            <a:r>
              <a:rPr lang="en-US" altLang="zh-CN" b="1" dirty="0"/>
              <a:t>[0]!=0,</a:t>
            </a:r>
            <a:r>
              <a:rPr lang="zh-CN" altLang="en-US" b="1" dirty="0"/>
              <a:t>所以需要将</a:t>
            </a:r>
            <a:r>
              <a:rPr lang="en-US" altLang="zh-CN" b="1" dirty="0"/>
              <a:t>300</a:t>
            </a:r>
            <a:r>
              <a:rPr lang="zh-CN" altLang="en-US" b="1" dirty="0"/>
              <a:t>号盘块的内容拷贝到空闲盘块号栈，并分配</a:t>
            </a:r>
            <a:r>
              <a:rPr lang="en-US" altLang="zh-CN" b="1" dirty="0"/>
              <a:t>300</a:t>
            </a:r>
            <a:r>
              <a:rPr lang="zh-CN" altLang="en-US" b="1" dirty="0"/>
              <a:t>号盘块（如果</a:t>
            </a:r>
            <a:r>
              <a:rPr lang="en-US" altLang="zh-CN" b="1" dirty="0" err="1"/>
              <a:t>S.free</a:t>
            </a:r>
            <a:r>
              <a:rPr lang="en-US" altLang="zh-CN" b="1" dirty="0"/>
              <a:t>[0]=0</a:t>
            </a:r>
            <a:r>
              <a:rPr lang="zh-CN" altLang="en-US" b="1" dirty="0"/>
              <a:t>，则表示没有空闲盘块，将会阻塞进程）：</a:t>
            </a:r>
            <a:r>
              <a:rPr lang="zh-CN" altLang="en-US" dirty="0"/>
              <a:t> </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75</a:t>
            </a:fld>
            <a:endParaRPr lang="en-US" altLang="zh-CN"/>
          </a:p>
        </p:txBody>
      </p:sp>
    </p:spTree>
    <p:extLst>
      <p:ext uri="{BB962C8B-B14F-4D97-AF65-F5344CB8AC3E}">
        <p14:creationId xmlns:p14="http://schemas.microsoft.com/office/powerpoint/2010/main" val="46247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kumimoji="1" lang="zh-CN" altLang="en-US" dirty="0"/>
              <a:t>为方便用户使用文件系统，文件系统通常向用户提供两种类型的接口：</a:t>
            </a:r>
          </a:p>
          <a:p>
            <a:endParaRPr lang="en-US" altLang="zh-CN" dirty="0"/>
          </a:p>
          <a:p>
            <a:r>
              <a:rPr lang="en-US" altLang="zh-CN" dirty="0"/>
              <a:t>(1) </a:t>
            </a:r>
            <a:r>
              <a:rPr lang="zh-CN" altLang="en-US" dirty="0"/>
              <a:t>命令接口。这是指作为用户与文件系统交互的接口。 用户可通过键盘终端键入命令，取得文件系统的服务。</a:t>
            </a:r>
          </a:p>
          <a:p>
            <a:r>
              <a:rPr lang="zh-CN" altLang="en-US" dirty="0"/>
              <a:t> </a:t>
            </a:r>
            <a:r>
              <a:rPr lang="en-US" altLang="zh-CN" dirty="0"/>
              <a:t>(2) </a:t>
            </a:r>
            <a:r>
              <a:rPr lang="zh-CN" altLang="en-US" dirty="0"/>
              <a:t>程序接口。这是指作为用户程序与文件系统的接口。 用户程序可通过系统调用来取得文件系统的服务。 </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13</a:t>
            </a:fld>
            <a:endParaRPr lang="en-US" altLang="zh-CN"/>
          </a:p>
        </p:txBody>
      </p:sp>
    </p:spTree>
    <p:extLst>
      <p:ext uri="{BB962C8B-B14F-4D97-AF65-F5344CB8AC3E}">
        <p14:creationId xmlns:p14="http://schemas.microsoft.com/office/powerpoint/2010/main" val="35706380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76</a:t>
            </a:fld>
            <a:endParaRPr lang="en-US" altLang="zh-CN"/>
          </a:p>
        </p:txBody>
      </p:sp>
    </p:spTree>
    <p:extLst>
      <p:ext uri="{BB962C8B-B14F-4D97-AF65-F5344CB8AC3E}">
        <p14:creationId xmlns:p14="http://schemas.microsoft.com/office/powerpoint/2010/main" val="40654963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lang="zh-CN" altLang="en-US" dirty="0"/>
          </a:p>
          <a:p>
            <a:r>
              <a:rPr lang="zh-CN" altLang="en-US" dirty="0"/>
              <a:t>回收的过程也是从栈顶开始的，首先看</a:t>
            </a:r>
            <a:r>
              <a:rPr lang="en-US" altLang="zh-CN" dirty="0"/>
              <a:t>N=99</a:t>
            </a:r>
            <a:r>
              <a:rPr lang="zh-CN" altLang="en-US" dirty="0"/>
              <a:t>，然后回收</a:t>
            </a:r>
            <a:r>
              <a:rPr lang="en-US" altLang="zh-CN" dirty="0"/>
              <a:t>700</a:t>
            </a:r>
            <a:r>
              <a:rPr lang="zh-CN" altLang="en-US" dirty="0"/>
              <a:t>，会将</a:t>
            </a:r>
            <a:r>
              <a:rPr lang="en-US" altLang="zh-CN" dirty="0"/>
              <a:t>700</a:t>
            </a:r>
            <a:r>
              <a:rPr lang="zh-CN" altLang="en-US" dirty="0"/>
              <a:t>放在</a:t>
            </a:r>
            <a:r>
              <a:rPr lang="en-US" altLang="zh-CN" dirty="0" err="1"/>
              <a:t>S.free</a:t>
            </a:r>
            <a:r>
              <a:rPr lang="en-US" altLang="zh-CN" dirty="0"/>
              <a:t>[N]</a:t>
            </a:r>
            <a:r>
              <a:rPr lang="zh-CN" altLang="en-US" dirty="0"/>
              <a:t>的位置，然后将</a:t>
            </a:r>
            <a:r>
              <a:rPr lang="en-US" altLang="zh-CN" dirty="0"/>
              <a:t>N</a:t>
            </a:r>
            <a:r>
              <a:rPr lang="zh-CN" altLang="en-US" dirty="0"/>
              <a:t>加</a:t>
            </a:r>
            <a:r>
              <a:rPr lang="en-US" altLang="zh-CN" dirty="0"/>
              <a:t>1</a:t>
            </a:r>
            <a:r>
              <a:rPr lang="zh-CN" altLang="en-US" dirty="0"/>
              <a:t>变成</a:t>
            </a:r>
            <a:r>
              <a:rPr lang="en-US" altLang="zh-CN" dirty="0"/>
              <a:t>100</a:t>
            </a:r>
            <a:r>
              <a:rPr lang="zh-CN" altLang="en-US" dirty="0"/>
              <a:t>：</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77</a:t>
            </a:fld>
            <a:endParaRPr lang="en-US" altLang="zh-CN"/>
          </a:p>
        </p:txBody>
      </p:sp>
    </p:spTree>
    <p:extLst>
      <p:ext uri="{BB962C8B-B14F-4D97-AF65-F5344CB8AC3E}">
        <p14:creationId xmlns:p14="http://schemas.microsoft.com/office/powerpoint/2010/main" val="6762329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lang="zh-CN" altLang="en-US" dirty="0"/>
          </a:p>
          <a:p>
            <a:r>
              <a:rPr lang="zh-CN" altLang="en-US" b="1" dirty="0"/>
              <a:t>然后回收</a:t>
            </a:r>
            <a:r>
              <a:rPr lang="en-US" altLang="zh-CN" b="1" dirty="0"/>
              <a:t>711</a:t>
            </a:r>
            <a:r>
              <a:rPr lang="zh-CN" altLang="en-US" b="1" dirty="0"/>
              <a:t>号盘块，因为此时空闲栈的</a:t>
            </a:r>
            <a:r>
              <a:rPr lang="en-US" altLang="zh-CN" b="1" dirty="0"/>
              <a:t>N=100</a:t>
            </a:r>
            <a:r>
              <a:rPr lang="zh-CN" altLang="en-US" b="1" dirty="0"/>
              <a:t>，已经满了，如果再回收，需要将空闲盘块栈的内容移动到</a:t>
            </a:r>
            <a:r>
              <a:rPr lang="en-US" altLang="zh-CN" b="1" dirty="0"/>
              <a:t>711</a:t>
            </a:r>
            <a:r>
              <a:rPr lang="zh-CN" altLang="en-US" b="1" dirty="0"/>
              <a:t>号盘块上，然后将空闲盘块栈的</a:t>
            </a:r>
            <a:r>
              <a:rPr lang="en-US" altLang="zh-CN" b="1" dirty="0" err="1"/>
              <a:t>S.free</a:t>
            </a:r>
            <a:r>
              <a:rPr lang="en-US" altLang="zh-CN" b="1" dirty="0"/>
              <a:t>[0]</a:t>
            </a:r>
            <a:r>
              <a:rPr lang="zh-CN" altLang="en-US" b="1" dirty="0"/>
              <a:t>设置为</a:t>
            </a:r>
            <a:r>
              <a:rPr lang="en-US" altLang="zh-CN" b="1" dirty="0"/>
              <a:t>711</a:t>
            </a:r>
            <a:r>
              <a:rPr lang="zh-CN" altLang="en-US" b="1" dirty="0"/>
              <a:t>，</a:t>
            </a:r>
            <a:r>
              <a:rPr lang="en-US" altLang="zh-CN" b="1" dirty="0"/>
              <a:t>N</a:t>
            </a:r>
            <a:r>
              <a:rPr lang="zh-CN" altLang="en-US" b="1" dirty="0"/>
              <a:t>设置为</a:t>
            </a:r>
            <a:r>
              <a:rPr lang="en-US" altLang="zh-CN" b="1" dirty="0"/>
              <a:t>1</a:t>
            </a:r>
            <a:r>
              <a:rPr lang="zh-CN" altLang="en-US" b="1" dirty="0"/>
              <a:t>：</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78</a:t>
            </a:fld>
            <a:endParaRPr lang="en-US" altLang="zh-CN"/>
          </a:p>
        </p:txBody>
      </p:sp>
    </p:spTree>
    <p:extLst>
      <p:ext uri="{BB962C8B-B14F-4D97-AF65-F5344CB8AC3E}">
        <p14:creationId xmlns:p14="http://schemas.microsoft.com/office/powerpoint/2010/main" val="3601894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79</a:t>
            </a:fld>
            <a:endParaRPr lang="en-US" altLang="zh-CN"/>
          </a:p>
        </p:txBody>
      </p:sp>
    </p:spTree>
    <p:extLst>
      <p:ext uri="{BB962C8B-B14F-4D97-AF65-F5344CB8AC3E}">
        <p14:creationId xmlns:p14="http://schemas.microsoft.com/office/powerpoint/2010/main" val="278745114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80</a:t>
            </a:fld>
            <a:endParaRPr lang="en-US" altLang="zh-CN"/>
          </a:p>
        </p:txBody>
      </p:sp>
    </p:spTree>
    <p:extLst>
      <p:ext uri="{BB962C8B-B14F-4D97-AF65-F5344CB8AC3E}">
        <p14:creationId xmlns:p14="http://schemas.microsoft.com/office/powerpoint/2010/main" val="228698908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81</a:t>
            </a:fld>
            <a:endParaRPr lang="en-US" altLang="zh-CN"/>
          </a:p>
        </p:txBody>
      </p:sp>
    </p:spTree>
    <p:extLst>
      <p:ext uri="{BB962C8B-B14F-4D97-AF65-F5344CB8AC3E}">
        <p14:creationId xmlns:p14="http://schemas.microsoft.com/office/powerpoint/2010/main" val="1735628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82</a:t>
            </a:fld>
            <a:endParaRPr lang="en-US" altLang="zh-CN"/>
          </a:p>
        </p:txBody>
      </p:sp>
    </p:spTree>
    <p:extLst>
      <p:ext uri="{BB962C8B-B14F-4D97-AF65-F5344CB8AC3E}">
        <p14:creationId xmlns:p14="http://schemas.microsoft.com/office/powerpoint/2010/main" val="282788974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83</a:t>
            </a:fld>
            <a:endParaRPr lang="en-US" altLang="zh-CN"/>
          </a:p>
        </p:txBody>
      </p:sp>
    </p:spTree>
    <p:extLst>
      <p:ext uri="{BB962C8B-B14F-4D97-AF65-F5344CB8AC3E}">
        <p14:creationId xmlns:p14="http://schemas.microsoft.com/office/powerpoint/2010/main" val="366294697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84</a:t>
            </a:fld>
            <a:endParaRPr lang="en-US" altLang="zh-CN"/>
          </a:p>
        </p:txBody>
      </p:sp>
    </p:spTree>
    <p:extLst>
      <p:ext uri="{BB962C8B-B14F-4D97-AF65-F5344CB8AC3E}">
        <p14:creationId xmlns:p14="http://schemas.microsoft.com/office/powerpoint/2010/main" val="4274671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85</a:t>
            </a:fld>
            <a:endParaRPr lang="en-US" altLang="zh-CN"/>
          </a:p>
        </p:txBody>
      </p:sp>
    </p:spTree>
    <p:extLst>
      <p:ext uri="{BB962C8B-B14F-4D97-AF65-F5344CB8AC3E}">
        <p14:creationId xmlns:p14="http://schemas.microsoft.com/office/powerpoint/2010/main" val="324202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14</a:t>
            </a:fld>
            <a:endParaRPr lang="en-US" altLang="zh-CN"/>
          </a:p>
        </p:txBody>
      </p:sp>
    </p:spTree>
    <p:extLst>
      <p:ext uri="{BB962C8B-B14F-4D97-AF65-F5344CB8AC3E}">
        <p14:creationId xmlns:p14="http://schemas.microsoft.com/office/powerpoint/2010/main" val="200887199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86</a:t>
            </a:fld>
            <a:endParaRPr lang="en-US" altLang="zh-CN"/>
          </a:p>
        </p:txBody>
      </p:sp>
    </p:spTree>
    <p:extLst>
      <p:ext uri="{BB962C8B-B14F-4D97-AF65-F5344CB8AC3E}">
        <p14:creationId xmlns:p14="http://schemas.microsoft.com/office/powerpoint/2010/main" val="29775802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87</a:t>
            </a:fld>
            <a:endParaRPr lang="en-US" altLang="zh-CN"/>
          </a:p>
        </p:txBody>
      </p:sp>
    </p:spTree>
    <p:extLst>
      <p:ext uri="{BB962C8B-B14F-4D97-AF65-F5344CB8AC3E}">
        <p14:creationId xmlns:p14="http://schemas.microsoft.com/office/powerpoint/2010/main" val="423345734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88</a:t>
            </a:fld>
            <a:endParaRPr lang="en-US" altLang="zh-CN"/>
          </a:p>
        </p:txBody>
      </p:sp>
    </p:spTree>
    <p:extLst>
      <p:ext uri="{BB962C8B-B14F-4D97-AF65-F5344CB8AC3E}">
        <p14:creationId xmlns:p14="http://schemas.microsoft.com/office/powerpoint/2010/main" val="265945189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r>
              <a:rPr lang="zh-CN" altLang="en-US" b="1" dirty="0"/>
              <a:t>第</a:t>
            </a:r>
            <a:r>
              <a:rPr lang="en-US" altLang="zh-CN" b="1" dirty="0"/>
              <a:t>1</a:t>
            </a:r>
            <a:r>
              <a:rPr lang="zh-CN" altLang="en-US" b="1" dirty="0"/>
              <a:t>列</a:t>
            </a:r>
            <a:endParaRPr lang="zh-CN" altLang="en-US" dirty="0"/>
          </a:p>
          <a:p>
            <a:pPr lvl="1"/>
            <a:r>
              <a:rPr lang="zh-CN" altLang="en-US" dirty="0"/>
              <a:t>第一个字母</a:t>
            </a:r>
            <a:r>
              <a:rPr lang="en-US" altLang="zh-CN" b="1" dirty="0"/>
              <a:t>d</a:t>
            </a:r>
            <a:r>
              <a:rPr lang="zh-CN" altLang="en-US" dirty="0"/>
              <a:t>意味着内容是目录或者文件。在上面的截图中，</a:t>
            </a:r>
            <a:r>
              <a:rPr lang="en-US" altLang="zh-CN" dirty="0"/>
              <a:t>Desktop</a:t>
            </a:r>
            <a:r>
              <a:rPr lang="zh-CN" altLang="en-US" dirty="0"/>
              <a:t>、 </a:t>
            </a:r>
            <a:r>
              <a:rPr lang="en-US" altLang="zh-CN" dirty="0"/>
              <a:t>Documents</a:t>
            </a:r>
            <a:r>
              <a:rPr lang="zh-CN" altLang="en-US" dirty="0"/>
              <a:t>、 </a:t>
            </a:r>
            <a:r>
              <a:rPr lang="en-US" altLang="zh-CN" dirty="0"/>
              <a:t>Downloads </a:t>
            </a:r>
            <a:r>
              <a:rPr lang="zh-CN" altLang="en-US" dirty="0"/>
              <a:t>和 </a:t>
            </a:r>
            <a:r>
              <a:rPr lang="en-US" altLang="zh-CN" dirty="0"/>
              <a:t>lynis-1.3.8</a:t>
            </a:r>
            <a:r>
              <a:rPr lang="zh-CN" altLang="en-US" dirty="0"/>
              <a:t>是目录。如果是</a:t>
            </a:r>
            <a:r>
              <a:rPr lang="en-US" altLang="zh-CN" dirty="0"/>
              <a:t>‘-’(</a:t>
            </a:r>
            <a:r>
              <a:rPr lang="zh-CN" altLang="en-US" b="1" dirty="0"/>
              <a:t>减号</a:t>
            </a:r>
            <a:r>
              <a:rPr lang="en-US" altLang="zh-CN" dirty="0"/>
              <a:t>)</a:t>
            </a:r>
            <a:r>
              <a:rPr lang="zh-CN" altLang="en-US" dirty="0"/>
              <a:t>，这意味着它的内容是文件。当它是</a:t>
            </a:r>
            <a:r>
              <a:rPr lang="en-US" altLang="zh-CN" dirty="0"/>
              <a:t>l(</a:t>
            </a:r>
            <a:r>
              <a:rPr lang="zh-CN" altLang="en-US" b="1" dirty="0"/>
              <a:t>小写字母</a:t>
            </a:r>
            <a:r>
              <a:rPr lang="en-US" altLang="zh-CN" dirty="0"/>
              <a:t>)</a:t>
            </a:r>
            <a:r>
              <a:rPr lang="zh-CN" altLang="en-US" dirty="0"/>
              <a:t>，意味这内容是链接文件。</a:t>
            </a:r>
          </a:p>
          <a:p>
            <a:pPr lvl="1"/>
            <a:r>
              <a:rPr lang="zh-CN" altLang="en-US" dirty="0"/>
              <a:t>下面的</a:t>
            </a:r>
            <a:r>
              <a:rPr lang="en-US" altLang="zh-CN" dirty="0"/>
              <a:t>9</a:t>
            </a:r>
            <a:r>
              <a:rPr lang="zh-CN" altLang="en-US" dirty="0"/>
              <a:t>个字符是关于文件权限。</a:t>
            </a:r>
            <a:r>
              <a:rPr lang="zh-CN" altLang="en-US" b="1" dirty="0"/>
              <a:t>前</a:t>
            </a:r>
            <a:r>
              <a:rPr lang="en-US" altLang="zh-CN" b="1" dirty="0"/>
              <a:t>3</a:t>
            </a:r>
            <a:r>
              <a:rPr lang="zh-CN" altLang="en-US" b="1" dirty="0"/>
              <a:t>个</a:t>
            </a:r>
            <a:r>
              <a:rPr lang="en-US" altLang="zh-CN" b="1" dirty="0" err="1"/>
              <a:t>rwx</a:t>
            </a:r>
            <a:r>
              <a:rPr lang="zh-CN" altLang="en-US" dirty="0"/>
              <a:t>字符是文件的拥有者的权限，</a:t>
            </a:r>
            <a:r>
              <a:rPr lang="zh-CN" altLang="en-US" b="1" dirty="0"/>
              <a:t>第二组</a:t>
            </a:r>
            <a:r>
              <a:rPr lang="en-US" altLang="zh-CN" b="1" dirty="0"/>
              <a:t>3rwx</a:t>
            </a:r>
            <a:r>
              <a:rPr lang="zh-CN" altLang="en-US" dirty="0"/>
              <a:t>是文件的所有组的权限，</a:t>
            </a:r>
            <a:r>
              <a:rPr lang="zh-CN" altLang="en-US" b="1" dirty="0"/>
              <a:t>最后的</a:t>
            </a:r>
            <a:r>
              <a:rPr lang="en-US" altLang="zh-CN" b="1" dirty="0" err="1"/>
              <a:t>rwx</a:t>
            </a:r>
            <a:r>
              <a:rPr lang="zh-CN" altLang="en-US" dirty="0"/>
              <a:t>是对其他人访问文件的权限。</a:t>
            </a:r>
          </a:p>
          <a:p>
            <a:r>
              <a:rPr lang="zh-CN" altLang="en-US" b="1" dirty="0"/>
              <a:t>第</a:t>
            </a:r>
            <a:r>
              <a:rPr lang="en-US" altLang="zh-CN" b="1" dirty="0"/>
              <a:t>2</a:t>
            </a:r>
            <a:r>
              <a:rPr lang="zh-CN" altLang="en-US" b="1" dirty="0"/>
              <a:t>列</a:t>
            </a:r>
            <a:r>
              <a:rPr lang="zh-CN" altLang="en-US" dirty="0"/>
              <a:t> 这行告诉我们有多少链接指向这个文件。</a:t>
            </a:r>
          </a:p>
          <a:p>
            <a:r>
              <a:rPr lang="zh-CN" altLang="en-US" b="1" dirty="0"/>
              <a:t>第</a:t>
            </a:r>
            <a:r>
              <a:rPr lang="en-US" altLang="zh-CN" b="1" dirty="0"/>
              <a:t>3</a:t>
            </a:r>
            <a:r>
              <a:rPr lang="zh-CN" altLang="en-US" b="1" dirty="0"/>
              <a:t>列</a:t>
            </a:r>
            <a:r>
              <a:rPr lang="zh-CN" altLang="en-US" dirty="0"/>
              <a:t> 这行告诉我们谁是这个文件</a:t>
            </a:r>
            <a:r>
              <a:rPr lang="en-US" altLang="zh-CN" dirty="0"/>
              <a:t>/</a:t>
            </a:r>
            <a:r>
              <a:rPr lang="zh-CN" altLang="en-US" dirty="0"/>
              <a:t>文件夹的所有者。</a:t>
            </a:r>
          </a:p>
          <a:p>
            <a:r>
              <a:rPr lang="zh-CN" altLang="en-US" b="1" dirty="0"/>
              <a:t>第</a:t>
            </a:r>
            <a:r>
              <a:rPr lang="en-US" altLang="zh-CN" b="1" dirty="0"/>
              <a:t>4</a:t>
            </a:r>
            <a:r>
              <a:rPr lang="zh-CN" altLang="en-US" b="1" dirty="0"/>
              <a:t>列</a:t>
            </a:r>
            <a:r>
              <a:rPr lang="zh-CN" altLang="en-US" dirty="0"/>
              <a:t> 这行告诉我们谁是这个文件</a:t>
            </a:r>
            <a:r>
              <a:rPr lang="en-US" altLang="zh-CN" dirty="0"/>
              <a:t>/</a:t>
            </a:r>
            <a:r>
              <a:rPr lang="zh-CN" altLang="en-US" dirty="0"/>
              <a:t>文件夹的所有组。</a:t>
            </a:r>
          </a:p>
          <a:p>
            <a:r>
              <a:rPr lang="zh-CN" altLang="en-US" b="1" dirty="0"/>
              <a:t>第</a:t>
            </a:r>
            <a:r>
              <a:rPr lang="en-US" altLang="zh-CN" b="1" dirty="0"/>
              <a:t>5</a:t>
            </a:r>
            <a:r>
              <a:rPr lang="zh-CN" altLang="en-US" b="1" dirty="0"/>
              <a:t>列</a:t>
            </a:r>
            <a:r>
              <a:rPr lang="zh-CN" altLang="en-US" dirty="0"/>
              <a:t> 这行告诉我们这个文件</a:t>
            </a:r>
            <a:r>
              <a:rPr lang="en-US" altLang="zh-CN" dirty="0"/>
              <a:t>/</a:t>
            </a:r>
            <a:r>
              <a:rPr lang="zh-CN" altLang="en-US" dirty="0"/>
              <a:t>文件夹的以字节为单位的大小。 目录的大小总是</a:t>
            </a:r>
            <a:r>
              <a:rPr lang="en-US" altLang="zh-CN" dirty="0"/>
              <a:t>4096</a:t>
            </a:r>
            <a:r>
              <a:rPr lang="zh-CN" altLang="en-US" dirty="0"/>
              <a:t>字节。</a:t>
            </a:r>
          </a:p>
          <a:p>
            <a:r>
              <a:rPr lang="zh-CN" altLang="en-US" b="1" dirty="0"/>
              <a:t>第</a:t>
            </a:r>
            <a:r>
              <a:rPr lang="en-US" altLang="zh-CN" b="1" dirty="0"/>
              <a:t>6</a:t>
            </a:r>
            <a:r>
              <a:rPr lang="zh-CN" altLang="en-US" b="1" dirty="0"/>
              <a:t>列</a:t>
            </a:r>
            <a:r>
              <a:rPr lang="zh-CN" altLang="en-US" dirty="0"/>
              <a:t> 这告诉我们文件最后的修改时间。</a:t>
            </a:r>
          </a:p>
          <a:p>
            <a:r>
              <a:rPr lang="zh-CN" altLang="en-US" b="1" dirty="0"/>
              <a:t>第</a:t>
            </a:r>
            <a:r>
              <a:rPr lang="en-US" altLang="zh-CN" b="1" dirty="0"/>
              <a:t>7</a:t>
            </a:r>
            <a:r>
              <a:rPr lang="zh-CN" altLang="en-US" b="1" dirty="0"/>
              <a:t>列</a:t>
            </a:r>
            <a:r>
              <a:rPr lang="zh-CN" altLang="en-US" dirty="0"/>
              <a:t> 这告诉我们文件名或者目录名。</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89</a:t>
            </a:fld>
            <a:endParaRPr lang="en-US" altLang="zh-CN"/>
          </a:p>
        </p:txBody>
      </p:sp>
    </p:spTree>
    <p:extLst>
      <p:ext uri="{BB962C8B-B14F-4D97-AF65-F5344CB8AC3E}">
        <p14:creationId xmlns:p14="http://schemas.microsoft.com/office/powerpoint/2010/main" val="415458935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90</a:t>
            </a:fld>
            <a:endParaRPr lang="en-US" altLang="zh-CN"/>
          </a:p>
        </p:txBody>
      </p:sp>
    </p:spTree>
    <p:extLst>
      <p:ext uri="{BB962C8B-B14F-4D97-AF65-F5344CB8AC3E}">
        <p14:creationId xmlns:p14="http://schemas.microsoft.com/office/powerpoint/2010/main" val="211144223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91</a:t>
            </a:fld>
            <a:endParaRPr lang="en-US" altLang="zh-CN"/>
          </a:p>
        </p:txBody>
      </p:sp>
    </p:spTree>
    <p:extLst>
      <p:ext uri="{BB962C8B-B14F-4D97-AF65-F5344CB8AC3E}">
        <p14:creationId xmlns:p14="http://schemas.microsoft.com/office/powerpoint/2010/main" val="379307340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92</a:t>
            </a:fld>
            <a:endParaRPr lang="en-US" altLang="zh-CN"/>
          </a:p>
        </p:txBody>
      </p:sp>
    </p:spTree>
    <p:extLst>
      <p:ext uri="{BB962C8B-B14F-4D97-AF65-F5344CB8AC3E}">
        <p14:creationId xmlns:p14="http://schemas.microsoft.com/office/powerpoint/2010/main" val="302516226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93</a:t>
            </a:fld>
            <a:endParaRPr lang="en-US" altLang="zh-CN"/>
          </a:p>
        </p:txBody>
      </p:sp>
    </p:spTree>
    <p:extLst>
      <p:ext uri="{BB962C8B-B14F-4D97-AF65-F5344CB8AC3E}">
        <p14:creationId xmlns:p14="http://schemas.microsoft.com/office/powerpoint/2010/main" val="3595902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94</a:t>
            </a:fld>
            <a:endParaRPr lang="en-US" altLang="zh-CN"/>
          </a:p>
        </p:txBody>
      </p:sp>
    </p:spTree>
    <p:extLst>
      <p:ext uri="{BB962C8B-B14F-4D97-AF65-F5344CB8AC3E}">
        <p14:creationId xmlns:p14="http://schemas.microsoft.com/office/powerpoint/2010/main" val="137582345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95</a:t>
            </a:fld>
            <a:endParaRPr lang="en-US" altLang="zh-CN"/>
          </a:p>
        </p:txBody>
      </p:sp>
    </p:spTree>
    <p:extLst>
      <p:ext uri="{BB962C8B-B14F-4D97-AF65-F5344CB8AC3E}">
        <p14:creationId xmlns:p14="http://schemas.microsoft.com/office/powerpoint/2010/main" val="1719938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当用户要求对一个文件实施多次读</a:t>
            </a:r>
            <a:r>
              <a:rPr lang="en-US" altLang="zh-CN" dirty="0" smtClean="0"/>
              <a:t>/</a:t>
            </a:r>
            <a:r>
              <a:rPr lang="zh-CN" altLang="en-US" dirty="0" smtClean="0"/>
              <a:t>写或其它操作时，每次都要从检索目录开始。为了避免多次重复地检索目录，在大多数</a:t>
            </a:r>
            <a:r>
              <a:rPr lang="en-US" altLang="zh-CN" dirty="0" smtClean="0"/>
              <a:t>OS</a:t>
            </a:r>
            <a:r>
              <a:rPr lang="zh-CN" altLang="en-US" dirty="0" smtClean="0"/>
              <a:t>中都引入了“打开”</a:t>
            </a:r>
            <a:r>
              <a:rPr lang="en-US" altLang="zh-CN" dirty="0" smtClean="0"/>
              <a:t>(open)</a:t>
            </a:r>
            <a:r>
              <a:rPr lang="zh-CN" altLang="en-US" dirty="0" smtClean="0"/>
              <a:t>这一文件系统</a:t>
            </a:r>
          </a:p>
          <a:p>
            <a:r>
              <a:rPr lang="zh-CN" altLang="en-US" dirty="0" smtClean="0"/>
              <a:t>调用，当用户第一次请求对某文件进行操作时，先利用</a:t>
            </a:r>
            <a:r>
              <a:rPr lang="en-US" altLang="zh-CN" dirty="0" smtClean="0"/>
              <a:t>open</a:t>
            </a:r>
            <a:r>
              <a:rPr lang="zh-CN" altLang="en-US" dirty="0" smtClean="0"/>
              <a:t>系统调用将该文件打开。</a:t>
            </a:r>
          </a:p>
          <a:p>
            <a:endParaRPr lang="zh-CN" altLang="en-US" dirty="0"/>
          </a:p>
        </p:txBody>
      </p:sp>
      <p:sp>
        <p:nvSpPr>
          <p:cNvPr id="4" name="灯片编号占位符 3"/>
          <p:cNvSpPr>
            <a:spLocks noGrp="1"/>
          </p:cNvSpPr>
          <p:nvPr>
            <p:ph type="sldNum" sz="quarter" idx="10"/>
          </p:nvPr>
        </p:nvSpPr>
        <p:spPr/>
        <p:txBody>
          <a:bodyPr/>
          <a:lstStyle/>
          <a:p>
            <a:pPr>
              <a:defRPr/>
            </a:pPr>
            <a:fld id="{0F8B913C-518F-486E-A902-BA3090A54926}" type="slidenum">
              <a:rPr lang="en-US" altLang="zh-CN" smtClean="0"/>
              <a:pPr>
                <a:defRPr/>
              </a:pPr>
              <a:t>15</a:t>
            </a:fld>
            <a:endParaRPr lang="en-US" altLang="zh-CN"/>
          </a:p>
        </p:txBody>
      </p:sp>
    </p:spTree>
    <p:extLst>
      <p:ext uri="{BB962C8B-B14F-4D97-AF65-F5344CB8AC3E}">
        <p14:creationId xmlns:p14="http://schemas.microsoft.com/office/powerpoint/2010/main" val="248938801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96</a:t>
            </a:fld>
            <a:endParaRPr lang="en-US" altLang="zh-CN"/>
          </a:p>
        </p:txBody>
      </p:sp>
    </p:spTree>
    <p:extLst>
      <p:ext uri="{BB962C8B-B14F-4D97-AF65-F5344CB8AC3E}">
        <p14:creationId xmlns:p14="http://schemas.microsoft.com/office/powerpoint/2010/main" val="36522590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97</a:t>
            </a:fld>
            <a:endParaRPr lang="en-US" altLang="zh-CN"/>
          </a:p>
        </p:txBody>
      </p:sp>
    </p:spTree>
    <p:extLst>
      <p:ext uri="{BB962C8B-B14F-4D97-AF65-F5344CB8AC3E}">
        <p14:creationId xmlns:p14="http://schemas.microsoft.com/office/powerpoint/2010/main" val="156762604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98</a:t>
            </a:fld>
            <a:endParaRPr lang="en-US" altLang="zh-CN"/>
          </a:p>
        </p:txBody>
      </p:sp>
    </p:spTree>
    <p:extLst>
      <p:ext uri="{BB962C8B-B14F-4D97-AF65-F5344CB8AC3E}">
        <p14:creationId xmlns:p14="http://schemas.microsoft.com/office/powerpoint/2010/main" val="26778197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99</a:t>
            </a:fld>
            <a:endParaRPr lang="en-US" altLang="zh-CN"/>
          </a:p>
        </p:txBody>
      </p:sp>
    </p:spTree>
    <p:extLst>
      <p:ext uri="{BB962C8B-B14F-4D97-AF65-F5344CB8AC3E}">
        <p14:creationId xmlns:p14="http://schemas.microsoft.com/office/powerpoint/2010/main" val="87121919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100</a:t>
            </a:fld>
            <a:endParaRPr lang="en-US" altLang="zh-CN"/>
          </a:p>
        </p:txBody>
      </p:sp>
    </p:spTree>
    <p:extLst>
      <p:ext uri="{BB962C8B-B14F-4D97-AF65-F5344CB8AC3E}">
        <p14:creationId xmlns:p14="http://schemas.microsoft.com/office/powerpoint/2010/main" val="30222547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101</a:t>
            </a:fld>
            <a:endParaRPr lang="en-US" altLang="zh-CN"/>
          </a:p>
        </p:txBody>
      </p:sp>
    </p:spTree>
    <p:extLst>
      <p:ext uri="{BB962C8B-B14F-4D97-AF65-F5344CB8AC3E}">
        <p14:creationId xmlns:p14="http://schemas.microsoft.com/office/powerpoint/2010/main" val="258828700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a:defRPr/>
            </a:pPr>
            <a:r>
              <a:rPr lang="zh-CN" altLang="en-US" dirty="0"/>
              <a:t>回忆：</a:t>
            </a:r>
            <a:endParaRPr lang="en-US" altLang="zh-CN" dirty="0"/>
          </a:p>
          <a:p>
            <a:pPr lvl="1" eaLnBrk="1" hangingPunct="1">
              <a:lnSpc>
                <a:spcPct val="120000"/>
              </a:lnSpc>
              <a:buClr>
                <a:srgbClr val="006600"/>
              </a:buClr>
              <a:buFont typeface="Wingdings" pitchFamily="2" charset="2"/>
              <a:buChar char="ü"/>
              <a:defRPr/>
            </a:pPr>
            <a:r>
              <a:rPr kumimoji="1" lang="zh-CN" altLang="en-US" sz="1200" b="1" kern="1200" dirty="0">
                <a:solidFill>
                  <a:schemeClr val="bg1"/>
                </a:solidFill>
                <a:latin typeface="+mn-ea"/>
                <a:ea typeface="宋体" pitchFamily="2" charset="-122"/>
                <a:cs typeface="Times New Roman" pitchFamily="18" charset="0"/>
              </a:rPr>
              <a:t>将文件的描述信息单独形成称为索引结点的数据结构，即 </a:t>
            </a:r>
            <a:r>
              <a:rPr kumimoji="1" lang="en-US" altLang="zh-CN" sz="1200" b="1" kern="1200" dirty="0" err="1">
                <a:solidFill>
                  <a:srgbClr val="FF0000"/>
                </a:solidFill>
                <a:latin typeface="+mn-ea"/>
                <a:ea typeface="宋体" pitchFamily="2" charset="-122"/>
                <a:cs typeface="Times New Roman" pitchFamily="18" charset="0"/>
              </a:rPr>
              <a:t>i</a:t>
            </a:r>
            <a:r>
              <a:rPr kumimoji="1" lang="en-US" altLang="zh-CN" sz="1200" b="1" kern="1200" dirty="0">
                <a:solidFill>
                  <a:srgbClr val="FF0000"/>
                </a:solidFill>
                <a:latin typeface="+mn-ea"/>
                <a:ea typeface="宋体" pitchFamily="2" charset="-122"/>
                <a:cs typeface="Times New Roman" pitchFamily="18" charset="0"/>
              </a:rPr>
              <a:t> </a:t>
            </a:r>
            <a:r>
              <a:rPr kumimoji="1" lang="zh-CN" altLang="en-US" sz="1200" b="1" kern="1200" dirty="0">
                <a:solidFill>
                  <a:srgbClr val="FF0000"/>
                </a:solidFill>
                <a:latin typeface="+mn-ea"/>
                <a:ea typeface="宋体" pitchFamily="2" charset="-122"/>
                <a:cs typeface="Times New Roman" pitchFamily="18" charset="0"/>
              </a:rPr>
              <a:t>结点</a:t>
            </a:r>
          </a:p>
          <a:p>
            <a:pPr lvl="1" eaLnBrk="1" hangingPunct="1">
              <a:lnSpc>
                <a:spcPct val="120000"/>
              </a:lnSpc>
              <a:buClr>
                <a:srgbClr val="006600"/>
              </a:buClr>
              <a:buFont typeface="Wingdings" pitchFamily="2" charset="2"/>
              <a:buChar char="ü"/>
              <a:defRPr/>
            </a:pPr>
            <a:r>
              <a:rPr kumimoji="1" lang="zh-CN" altLang="en-US" sz="1200" b="1" kern="1200" dirty="0">
                <a:solidFill>
                  <a:schemeClr val="bg1"/>
                </a:solidFill>
                <a:latin typeface="+mn-ea"/>
                <a:ea typeface="宋体" pitchFamily="2" charset="-122"/>
                <a:cs typeface="Times New Roman" pitchFamily="18" charset="0"/>
              </a:rPr>
              <a:t> 文件目录的每个目录项中，仅包含文件名和指向该文件的 </a:t>
            </a:r>
            <a:r>
              <a:rPr kumimoji="1" lang="en-US" altLang="zh-CN" sz="1200" b="1" kern="1200" dirty="0" err="1">
                <a:solidFill>
                  <a:schemeClr val="bg1"/>
                </a:solidFill>
                <a:latin typeface="+mn-ea"/>
                <a:ea typeface="宋体" pitchFamily="2" charset="-122"/>
                <a:cs typeface="Times New Roman" pitchFamily="18" charset="0"/>
              </a:rPr>
              <a:t>i</a:t>
            </a:r>
            <a:r>
              <a:rPr kumimoji="1" lang="en-US" altLang="zh-CN" sz="1200" b="1" kern="1200" dirty="0">
                <a:solidFill>
                  <a:schemeClr val="bg1"/>
                </a:solidFill>
                <a:latin typeface="+mn-ea"/>
                <a:ea typeface="宋体" pitchFamily="2" charset="-122"/>
                <a:cs typeface="Times New Roman" pitchFamily="18" charset="0"/>
              </a:rPr>
              <a:t> </a:t>
            </a:r>
            <a:r>
              <a:rPr kumimoji="1" lang="zh-CN" altLang="en-US" sz="1200" b="1" kern="1200" dirty="0">
                <a:solidFill>
                  <a:schemeClr val="bg1"/>
                </a:solidFill>
                <a:latin typeface="+mn-ea"/>
                <a:ea typeface="宋体" pitchFamily="2" charset="-122"/>
                <a:cs typeface="Times New Roman" pitchFamily="18" charset="0"/>
              </a:rPr>
              <a:t>结点的指针</a:t>
            </a:r>
          </a:p>
          <a:p>
            <a:pPr>
              <a:defRPr/>
            </a:pPr>
            <a:endParaRPr lang="en-US" altLang="zh-CN" dirty="0"/>
          </a:p>
          <a:p>
            <a:pPr>
              <a:defRPr/>
            </a:pPr>
            <a:r>
              <a:rPr lang="en-US" altLang="zh-CN" dirty="0"/>
              <a:t>6</a:t>
            </a:r>
            <a:r>
              <a:rPr lang="zh-CN" altLang="en-US" dirty="0"/>
              <a:t>是</a:t>
            </a:r>
            <a:r>
              <a:rPr lang="en-US" altLang="zh-CN" dirty="0"/>
              <a:t>/</a:t>
            </a:r>
            <a:r>
              <a:rPr lang="en-US" altLang="zh-CN" dirty="0" err="1"/>
              <a:t>usr</a:t>
            </a:r>
            <a:r>
              <a:rPr lang="zh-CN" altLang="en-US" dirty="0"/>
              <a:t>目录的索引结点的编号</a:t>
            </a:r>
          </a:p>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102</a:t>
            </a:fld>
            <a:endParaRPr lang="en-US" altLang="zh-CN"/>
          </a:p>
        </p:txBody>
      </p:sp>
    </p:spTree>
    <p:extLst>
      <p:ext uri="{BB962C8B-B14F-4D97-AF65-F5344CB8AC3E}">
        <p14:creationId xmlns:p14="http://schemas.microsoft.com/office/powerpoint/2010/main" val="318699234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pPr>
              <a:defRPr/>
            </a:pPr>
            <a:r>
              <a:rPr lang="en-US" altLang="zh-CN" dirty="0"/>
              <a:t>Hash</a:t>
            </a:r>
            <a:r>
              <a:rPr lang="zh-CN" altLang="en-US" dirty="0"/>
              <a:t>方法将显著地提高检索速度。 </a:t>
            </a:r>
          </a:p>
          <a:p>
            <a:pPr>
              <a:defRPr/>
            </a:pPr>
            <a:endParaRPr lang="en-US" altLang="zh-CN" dirty="0"/>
          </a:p>
          <a:p>
            <a:pPr>
              <a:defRPr/>
            </a:pPr>
            <a:r>
              <a:rPr lang="zh-CN" altLang="en-US" dirty="0"/>
              <a:t>在进行文件名的转换时，有可能把</a:t>
            </a:r>
            <a:r>
              <a:rPr lang="zh-CN" altLang="en-US" dirty="0">
                <a:latin typeface="Courier New"/>
              </a:rPr>
              <a:t>多</a:t>
            </a:r>
            <a:r>
              <a:rPr lang="zh-CN" altLang="en-US" dirty="0"/>
              <a:t>个不同的文件名转换为相同的</a:t>
            </a:r>
            <a:r>
              <a:rPr lang="en-US" altLang="zh-CN" dirty="0"/>
              <a:t>Hash</a:t>
            </a:r>
            <a:r>
              <a:rPr lang="zh-CN" altLang="en-US" dirty="0"/>
              <a:t>值，称谓的</a:t>
            </a:r>
            <a:r>
              <a:rPr lang="zh-CN" altLang="en-US" dirty="0">
                <a:solidFill>
                  <a:schemeClr val="accent6"/>
                </a:solidFill>
                <a:latin typeface="Courier New"/>
              </a:rPr>
              <a:t>“</a:t>
            </a:r>
            <a:r>
              <a:rPr lang="en-US" altLang="zh-CN" dirty="0">
                <a:solidFill>
                  <a:schemeClr val="accent6"/>
                </a:solidFill>
              </a:rPr>
              <a:t>Hash</a:t>
            </a:r>
            <a:r>
              <a:rPr lang="zh-CN" altLang="en-US" dirty="0">
                <a:solidFill>
                  <a:schemeClr val="accent6"/>
                </a:solidFill>
              </a:rPr>
              <a:t>冲突</a:t>
            </a:r>
            <a:r>
              <a:rPr lang="zh-CN" altLang="en-US" dirty="0">
                <a:solidFill>
                  <a:schemeClr val="accent6"/>
                </a:solidFill>
                <a:latin typeface="Courier New"/>
              </a:rPr>
              <a:t>”</a:t>
            </a:r>
            <a:r>
              <a:rPr lang="zh-CN" altLang="en-US" dirty="0">
                <a:solidFill>
                  <a:schemeClr val="accent6"/>
                </a:solidFill>
              </a:rPr>
              <a:t>。</a:t>
            </a:r>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103</a:t>
            </a:fld>
            <a:endParaRPr lang="en-US" altLang="zh-CN"/>
          </a:p>
        </p:txBody>
      </p:sp>
    </p:spTree>
    <p:extLst>
      <p:ext uri="{BB962C8B-B14F-4D97-AF65-F5344CB8AC3E}">
        <p14:creationId xmlns:p14="http://schemas.microsoft.com/office/powerpoint/2010/main" val="230793345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106</a:t>
            </a:fld>
            <a:endParaRPr lang="en-US" altLang="zh-CN"/>
          </a:p>
        </p:txBody>
      </p:sp>
    </p:spTree>
    <p:extLst>
      <p:ext uri="{BB962C8B-B14F-4D97-AF65-F5344CB8AC3E}">
        <p14:creationId xmlns:p14="http://schemas.microsoft.com/office/powerpoint/2010/main" val="391586451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13038" y="512763"/>
            <a:ext cx="4552950" cy="2562225"/>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0F8B913C-518F-486E-A902-BA3090A54926}" type="slidenum">
              <a:rPr lang="en-US" altLang="zh-CN" smtClean="0"/>
              <a:pPr>
                <a:defRPr/>
              </a:pPr>
              <a:t>107</a:t>
            </a:fld>
            <a:endParaRPr lang="en-US" altLang="zh-CN"/>
          </a:p>
        </p:txBody>
      </p:sp>
    </p:spTree>
    <p:extLst>
      <p:ext uri="{BB962C8B-B14F-4D97-AF65-F5344CB8AC3E}">
        <p14:creationId xmlns:p14="http://schemas.microsoft.com/office/powerpoint/2010/main" val="1307604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4" name="组 4">
            <a:extLst>
              <a:ext uri="{FF2B5EF4-FFF2-40B4-BE49-F238E27FC236}">
                <a16:creationId xmlns:a16="http://schemas.microsoft.com/office/drawing/2014/main" id="{BF81B886-7D78-428A-A47C-8694FA351532}"/>
              </a:ext>
            </a:extLst>
          </p:cNvPr>
          <p:cNvGrpSpPr>
            <a:grpSpLocks/>
          </p:cNvGrpSpPr>
          <p:nvPr userDrawn="1"/>
        </p:nvGrpSpPr>
        <p:grpSpPr bwMode="auto">
          <a:xfrm>
            <a:off x="0" y="0"/>
            <a:ext cx="12192000" cy="6858000"/>
            <a:chOff x="-1" y="0"/>
            <a:chExt cx="12192002" cy="6858000"/>
          </a:xfrm>
        </p:grpSpPr>
        <p:cxnSp>
          <p:nvCxnSpPr>
            <p:cNvPr id="5" name="直接连接符 4">
              <a:extLst>
                <a:ext uri="{FF2B5EF4-FFF2-40B4-BE49-F238E27FC236}">
                  <a16:creationId xmlns:a16="http://schemas.microsoft.com/office/drawing/2014/main" id="{272CA00A-4D44-4388-B395-6FA3561088F5}"/>
                </a:ext>
              </a:extLst>
            </p:cNvPr>
            <p:cNvCxnSpPr/>
            <p:nvPr/>
          </p:nvCxnSpPr>
          <p:spPr bwMode="hidden">
            <a:xfrm>
              <a:off x="6095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BCDDF3A6-179B-46C9-B459-0C0BE26A36A8}"/>
                </a:ext>
              </a:extLst>
            </p:cNvPr>
            <p:cNvCxnSpPr/>
            <p:nvPr/>
          </p:nvCxnSpPr>
          <p:spPr bwMode="hidden">
            <a:xfrm>
              <a:off x="1828799"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6C8E31D1-72E6-4F9B-AE6A-31D2247062ED}"/>
                </a:ext>
              </a:extLst>
            </p:cNvPr>
            <p:cNvCxnSpPr/>
            <p:nvPr/>
          </p:nvCxnSpPr>
          <p:spPr bwMode="hidden">
            <a:xfrm>
              <a:off x="30480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S) 9">
              <a:extLst>
                <a:ext uri="{FF2B5EF4-FFF2-40B4-BE49-F238E27FC236}">
                  <a16:creationId xmlns:a16="http://schemas.microsoft.com/office/drawing/2014/main" id="{1321EA78-8A3F-492C-9946-9B1D200B9C54}"/>
                </a:ext>
              </a:extLst>
            </p:cNvPr>
            <p:cNvCxnSpPr/>
            <p:nvPr/>
          </p:nvCxnSpPr>
          <p:spPr bwMode="hidden">
            <a:xfrm>
              <a:off x="42672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6F5D12FE-D122-4B62-A10A-8CB589D41694}"/>
                </a:ext>
              </a:extLst>
            </p:cNvPr>
            <p:cNvCxnSpPr/>
            <p:nvPr/>
          </p:nvCxnSpPr>
          <p:spPr bwMode="hidden">
            <a:xfrm>
              <a:off x="54864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11">
              <a:extLst>
                <a:ext uri="{FF2B5EF4-FFF2-40B4-BE49-F238E27FC236}">
                  <a16:creationId xmlns:a16="http://schemas.microsoft.com/office/drawing/2014/main" id="{252E6834-F278-4475-9ECA-033767186D26}"/>
                </a:ext>
              </a:extLst>
            </p:cNvPr>
            <p:cNvCxnSpPr/>
            <p:nvPr/>
          </p:nvCxnSpPr>
          <p:spPr bwMode="hidden">
            <a:xfrm>
              <a:off x="67056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2">
              <a:extLst>
                <a:ext uri="{FF2B5EF4-FFF2-40B4-BE49-F238E27FC236}">
                  <a16:creationId xmlns:a16="http://schemas.microsoft.com/office/drawing/2014/main" id="{5FC0090F-B74F-4697-ABC6-1FE074BBC981}"/>
                </a:ext>
              </a:extLst>
            </p:cNvPr>
            <p:cNvCxnSpPr/>
            <p:nvPr/>
          </p:nvCxnSpPr>
          <p:spPr bwMode="hidden">
            <a:xfrm>
              <a:off x="792480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ABF05554-8EC1-4F4A-AFCD-5774951E6023}"/>
                </a:ext>
              </a:extLst>
            </p:cNvPr>
            <p:cNvCxnSpPr/>
            <p:nvPr/>
          </p:nvCxnSpPr>
          <p:spPr bwMode="hidden">
            <a:xfrm>
              <a:off x="91440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AB687E0F-79A2-4DE1-B8C2-EC3AE24364C8}"/>
                </a:ext>
              </a:extLst>
            </p:cNvPr>
            <p:cNvCxnSpPr/>
            <p:nvPr/>
          </p:nvCxnSpPr>
          <p:spPr bwMode="hidden">
            <a:xfrm>
              <a:off x="103632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3D5D2B6-1C24-4F5B-B490-D94D5B344AB1}"/>
                </a:ext>
              </a:extLst>
            </p:cNvPr>
            <p:cNvCxnSpPr/>
            <p:nvPr/>
          </p:nvCxnSpPr>
          <p:spPr bwMode="hidden">
            <a:xfrm>
              <a:off x="11582401"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S) 16">
              <a:extLst>
                <a:ext uri="{FF2B5EF4-FFF2-40B4-BE49-F238E27FC236}">
                  <a16:creationId xmlns:a16="http://schemas.microsoft.com/office/drawing/2014/main" id="{409FDF33-F3BF-4785-967D-42CAABCD663B}"/>
                </a:ext>
              </a:extLst>
            </p:cNvPr>
            <p:cNvCxnSpPr/>
            <p:nvPr/>
          </p:nvCxnSpPr>
          <p:spPr bwMode="hidden">
            <a:xfrm>
              <a:off x="2116" y="385763"/>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A54B5EC-1771-4150-8EF0-06A24BAAED26}"/>
                </a:ext>
              </a:extLst>
            </p:cNvPr>
            <p:cNvCxnSpPr/>
            <p:nvPr/>
          </p:nvCxnSpPr>
          <p:spPr bwMode="hidden">
            <a:xfrm>
              <a:off x="2116" y="1611313"/>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35637933-1D5D-42F9-AA2C-61B4108B3B06}"/>
                </a:ext>
              </a:extLst>
            </p:cNvPr>
            <p:cNvCxnSpPr/>
            <p:nvPr/>
          </p:nvCxnSpPr>
          <p:spPr bwMode="hidden">
            <a:xfrm>
              <a:off x="2116" y="2835275"/>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9">
              <a:extLst>
                <a:ext uri="{FF2B5EF4-FFF2-40B4-BE49-F238E27FC236}">
                  <a16:creationId xmlns:a16="http://schemas.microsoft.com/office/drawing/2014/main" id="{8609FFE1-47D2-4BB7-BC1B-0B2A1168366D}"/>
                </a:ext>
              </a:extLst>
            </p:cNvPr>
            <p:cNvCxnSpPr/>
            <p:nvPr/>
          </p:nvCxnSpPr>
          <p:spPr bwMode="hidden">
            <a:xfrm>
              <a:off x="2116" y="4060825"/>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20">
              <a:extLst>
                <a:ext uri="{FF2B5EF4-FFF2-40B4-BE49-F238E27FC236}">
                  <a16:creationId xmlns:a16="http://schemas.microsoft.com/office/drawing/2014/main" id="{83E5A449-4FB2-40A5-BAA7-EBEE38E53A77}"/>
                </a:ext>
              </a:extLst>
            </p:cNvPr>
            <p:cNvCxnSpPr/>
            <p:nvPr/>
          </p:nvCxnSpPr>
          <p:spPr bwMode="hidden">
            <a:xfrm>
              <a:off x="2116" y="5284788"/>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771C1EB8-198D-42FD-A604-909235E724E5}"/>
                </a:ext>
              </a:extLst>
            </p:cNvPr>
            <p:cNvCxnSpPr/>
            <p:nvPr/>
          </p:nvCxnSpPr>
          <p:spPr bwMode="hidden">
            <a:xfrm>
              <a:off x="2116" y="6510338"/>
              <a:ext cx="12189885"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1" name="组 22">
              <a:extLst>
                <a:ext uri="{FF2B5EF4-FFF2-40B4-BE49-F238E27FC236}">
                  <a16:creationId xmlns:a16="http://schemas.microsoft.com/office/drawing/2014/main" id="{23F25FA0-3639-4B6E-83B9-2FEC7D2B81B0}"/>
                </a:ext>
              </a:extLst>
            </p:cNvPr>
            <p:cNvGrpSpPr>
              <a:grpSpLocks/>
            </p:cNvGrpSpPr>
            <p:nvPr userDrawn="1"/>
          </p:nvGrpSpPr>
          <p:grpSpPr bwMode="auto">
            <a:xfrm>
              <a:off x="-1" y="0"/>
              <a:ext cx="12192001" cy="6858000"/>
              <a:chOff x="-1" y="0"/>
              <a:chExt cx="12192001" cy="6858000"/>
            </a:xfrm>
          </p:grpSpPr>
          <p:cxnSp>
            <p:nvCxnSpPr>
              <p:cNvPr id="39" name="直接连接符 38">
                <a:extLst>
                  <a:ext uri="{FF2B5EF4-FFF2-40B4-BE49-F238E27FC236}">
                    <a16:creationId xmlns:a16="http://schemas.microsoft.com/office/drawing/2014/main" id="{4DE259BE-D02A-4ED6-9E86-735A148B6B48}"/>
                  </a:ext>
                </a:extLst>
              </p:cNvPr>
              <p:cNvCxnSpPr/>
              <p:nvPr/>
            </p:nvCxnSpPr>
            <p:spPr bwMode="hidden">
              <a:xfrm>
                <a:off x="226483"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41">
                <a:extLst>
                  <a:ext uri="{FF2B5EF4-FFF2-40B4-BE49-F238E27FC236}">
                    <a16:creationId xmlns:a16="http://schemas.microsoft.com/office/drawing/2014/main" id="{3D04427D-C890-42E3-ABA4-D2D7F06E291D}"/>
                  </a:ext>
                </a:extLst>
              </p:cNvPr>
              <p:cNvCxnSpPr/>
              <p:nvPr/>
            </p:nvCxnSpPr>
            <p:spPr bwMode="hidden">
              <a:xfrm>
                <a:off x="1449917"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4B1C87F1-C2E7-4DA1-BD86-1FA2A6316C27}"/>
                  </a:ext>
                </a:extLst>
              </p:cNvPr>
              <p:cNvCxnSpPr/>
              <p:nvPr/>
            </p:nvCxnSpPr>
            <p:spPr bwMode="hidden">
              <a:xfrm>
                <a:off x="2667000"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S) 43">
                <a:extLst>
                  <a:ext uri="{FF2B5EF4-FFF2-40B4-BE49-F238E27FC236}">
                    <a16:creationId xmlns:a16="http://schemas.microsoft.com/office/drawing/2014/main" id="{7306BD12-3ED3-4E4B-A375-0B1394CDC6A6}"/>
                  </a:ext>
                </a:extLst>
              </p:cNvPr>
              <p:cNvCxnSpPr/>
              <p:nvPr/>
            </p:nvCxnSpPr>
            <p:spPr bwMode="hidden">
              <a:xfrm>
                <a:off x="3884084" y="0"/>
                <a:ext cx="6817784"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854EA24A-27FA-4E38-8B0B-0B49FC80D961}"/>
                  </a:ext>
                </a:extLst>
              </p:cNvPr>
              <p:cNvCxnSpPr/>
              <p:nvPr/>
            </p:nvCxnSpPr>
            <p:spPr bwMode="hidden">
              <a:xfrm>
                <a:off x="5107517"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4" name="组 45">
                <a:extLst>
                  <a:ext uri="{FF2B5EF4-FFF2-40B4-BE49-F238E27FC236}">
                    <a16:creationId xmlns:a16="http://schemas.microsoft.com/office/drawing/2014/main" id="{BCAE66D3-0B79-4F92-8716-17BAA113D089}"/>
                  </a:ext>
                </a:extLst>
              </p:cNvPr>
              <p:cNvGrpSpPr>
                <a:grpSpLocks/>
              </p:cNvGrpSpPr>
              <p:nvPr/>
            </p:nvGrpSpPr>
            <p:grpSpPr bwMode="auto">
              <a:xfrm>
                <a:off x="6327885" y="0"/>
                <a:ext cx="5864115" cy="5898673"/>
                <a:chOff x="6327885" y="0"/>
                <a:chExt cx="5864115" cy="5898673"/>
              </a:xfrm>
            </p:grpSpPr>
            <p:cxnSp>
              <p:nvCxnSpPr>
                <p:cNvPr id="50" name="直接连接符 49">
                  <a:extLst>
                    <a:ext uri="{FF2B5EF4-FFF2-40B4-BE49-F238E27FC236}">
                      <a16:creationId xmlns:a16="http://schemas.microsoft.com/office/drawing/2014/main" id="{2BFE61B5-0EC4-479B-A01E-1DC3DC4180E0}"/>
                    </a:ext>
                  </a:extLst>
                </p:cNvPr>
                <p:cNvCxnSpPr/>
                <p:nvPr/>
              </p:nvCxnSpPr>
              <p:spPr bwMode="hidden">
                <a:xfrm>
                  <a:off x="6328833" y="0"/>
                  <a:ext cx="5863168" cy="589915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S) 52">
                  <a:extLst>
                    <a:ext uri="{FF2B5EF4-FFF2-40B4-BE49-F238E27FC236}">
                      <a16:creationId xmlns:a16="http://schemas.microsoft.com/office/drawing/2014/main" id="{93D6ADB7-323E-4535-A8C3-F3761AE36A99}"/>
                    </a:ext>
                  </a:extLst>
                </p:cNvPr>
                <p:cNvCxnSpPr/>
                <p:nvPr/>
              </p:nvCxnSpPr>
              <p:spPr bwMode="hidden">
                <a:xfrm>
                  <a:off x="7550151" y="0"/>
                  <a:ext cx="4641851" cy="467201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3">
                  <a:extLst>
                    <a:ext uri="{FF2B5EF4-FFF2-40B4-BE49-F238E27FC236}">
                      <a16:creationId xmlns:a16="http://schemas.microsoft.com/office/drawing/2014/main" id="{047F3039-2CFA-4D7E-AB7A-576C12A845F9}"/>
                    </a:ext>
                  </a:extLst>
                </p:cNvPr>
                <p:cNvCxnSpPr/>
                <p:nvPr/>
              </p:nvCxnSpPr>
              <p:spPr bwMode="hidden">
                <a:xfrm>
                  <a:off x="8773584" y="0"/>
                  <a:ext cx="3418417" cy="34575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4">
                  <a:extLst>
                    <a:ext uri="{FF2B5EF4-FFF2-40B4-BE49-F238E27FC236}">
                      <a16:creationId xmlns:a16="http://schemas.microsoft.com/office/drawing/2014/main" id="{83C7AE73-6F1E-46A8-95A0-693465CBED46}"/>
                    </a:ext>
                  </a:extLst>
                </p:cNvPr>
                <p:cNvCxnSpPr/>
                <p:nvPr/>
              </p:nvCxnSpPr>
              <p:spPr bwMode="hidden">
                <a:xfrm>
                  <a:off x="9982201" y="0"/>
                  <a:ext cx="2209801" cy="222726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D769FFFB-2BA3-43BE-84A6-51E4DC1927F7}"/>
                    </a:ext>
                  </a:extLst>
                </p:cNvPr>
                <p:cNvCxnSpPr/>
                <p:nvPr/>
              </p:nvCxnSpPr>
              <p:spPr bwMode="hidden">
                <a:xfrm>
                  <a:off x="11199285" y="0"/>
                  <a:ext cx="992716" cy="10033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a:extLst>
                  <a:ext uri="{FF2B5EF4-FFF2-40B4-BE49-F238E27FC236}">
                    <a16:creationId xmlns:a16="http://schemas.microsoft.com/office/drawing/2014/main" id="{399121AE-C058-4BCE-980F-A8B4528E4FE1}"/>
                  </a:ext>
                </a:extLst>
              </p:cNvPr>
              <p:cNvCxnSpPr/>
              <p:nvPr/>
            </p:nvCxnSpPr>
            <p:spPr bwMode="hidden">
              <a:xfrm flipH="1" flipV="1">
                <a:off x="-1" y="1012825"/>
                <a:ext cx="5829301" cy="58451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7">
                <a:extLst>
                  <a:ext uri="{FF2B5EF4-FFF2-40B4-BE49-F238E27FC236}">
                    <a16:creationId xmlns:a16="http://schemas.microsoft.com/office/drawing/2014/main" id="{025AA720-674F-4346-9ED1-5F7162A584EE}"/>
                  </a:ext>
                </a:extLst>
              </p:cNvPr>
              <p:cNvCxnSpPr/>
              <p:nvPr/>
            </p:nvCxnSpPr>
            <p:spPr bwMode="hidden">
              <a:xfrm flipH="1" flipV="1">
                <a:off x="-1" y="2227263"/>
                <a:ext cx="4614334" cy="463073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8">
                <a:extLst>
                  <a:ext uri="{FF2B5EF4-FFF2-40B4-BE49-F238E27FC236}">
                    <a16:creationId xmlns:a16="http://schemas.microsoft.com/office/drawing/2014/main" id="{0B773273-7B49-43FC-886F-53E597D69C3B}"/>
                  </a:ext>
                </a:extLst>
              </p:cNvPr>
              <p:cNvCxnSpPr/>
              <p:nvPr/>
            </p:nvCxnSpPr>
            <p:spPr bwMode="hidden">
              <a:xfrm flipH="1" flipV="1">
                <a:off x="-1" y="3432175"/>
                <a:ext cx="3399367" cy="34258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9">
                <a:extLst>
                  <a:ext uri="{FF2B5EF4-FFF2-40B4-BE49-F238E27FC236}">
                    <a16:creationId xmlns:a16="http://schemas.microsoft.com/office/drawing/2014/main" id="{7044577E-DA6C-4974-AA40-6CACE78A2D2B}"/>
                  </a:ext>
                </a:extLst>
              </p:cNvPr>
              <p:cNvCxnSpPr/>
              <p:nvPr/>
            </p:nvCxnSpPr>
            <p:spPr bwMode="hidden">
              <a:xfrm flipH="1" flipV="1">
                <a:off x="-1" y="4651375"/>
                <a:ext cx="2197100" cy="22066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50">
                <a:extLst>
                  <a:ext uri="{FF2B5EF4-FFF2-40B4-BE49-F238E27FC236}">
                    <a16:creationId xmlns:a16="http://schemas.microsoft.com/office/drawing/2014/main" id="{3F8B378A-CCE7-4FE9-AA06-92DE37012688}"/>
                  </a:ext>
                </a:extLst>
              </p:cNvPr>
              <p:cNvCxnSpPr/>
              <p:nvPr/>
            </p:nvCxnSpPr>
            <p:spPr bwMode="hidden">
              <a:xfrm flipH="1" flipV="1">
                <a:off x="-1" y="5864225"/>
                <a:ext cx="986367" cy="9937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2" name="组 23">
              <a:extLst>
                <a:ext uri="{FF2B5EF4-FFF2-40B4-BE49-F238E27FC236}">
                  <a16:creationId xmlns:a16="http://schemas.microsoft.com/office/drawing/2014/main" id="{25F32389-B9BA-4CA5-A224-005F7D2320FA}"/>
                </a:ext>
              </a:extLst>
            </p:cNvPr>
            <p:cNvGrpSpPr>
              <a:grpSpLocks/>
            </p:cNvGrpSpPr>
            <p:nvPr userDrawn="1"/>
          </p:nvGrpSpPr>
          <p:grpSpPr bwMode="auto">
            <a:xfrm flipH="1">
              <a:off x="0" y="0"/>
              <a:ext cx="12192001" cy="6858000"/>
              <a:chOff x="-1" y="0"/>
              <a:chExt cx="12192001" cy="6858000"/>
            </a:xfrm>
          </p:grpSpPr>
          <p:cxnSp>
            <p:nvCxnSpPr>
              <p:cNvPr id="23" name="直接连接符​​ 24">
                <a:extLst>
                  <a:ext uri="{FF2B5EF4-FFF2-40B4-BE49-F238E27FC236}">
                    <a16:creationId xmlns:a16="http://schemas.microsoft.com/office/drawing/2014/main" id="{5ED2C5F1-C2D9-4648-B38C-11D78BF16450}"/>
                  </a:ext>
                </a:extLst>
              </p:cNvPr>
              <p:cNvCxnSpPr/>
              <p:nvPr/>
            </p:nvCxnSpPr>
            <p:spPr bwMode="hidden">
              <a:xfrm>
                <a:off x="226482"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390F258-89F7-4D22-A0A3-B17606F38B63}"/>
                  </a:ext>
                </a:extLst>
              </p:cNvPr>
              <p:cNvCxnSpPr/>
              <p:nvPr/>
            </p:nvCxnSpPr>
            <p:spPr bwMode="hidden">
              <a:xfrm>
                <a:off x="1449915"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6">
                <a:extLst>
                  <a:ext uri="{FF2B5EF4-FFF2-40B4-BE49-F238E27FC236}">
                    <a16:creationId xmlns:a16="http://schemas.microsoft.com/office/drawing/2014/main" id="{58226B9F-00F5-4684-8FDF-7CD7C97C53FD}"/>
                  </a:ext>
                </a:extLst>
              </p:cNvPr>
              <p:cNvCxnSpPr/>
              <p:nvPr/>
            </p:nvCxnSpPr>
            <p:spPr bwMode="hidden">
              <a:xfrm>
                <a:off x="2667000" y="0"/>
                <a:ext cx="6815668"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S) 27">
                <a:extLst>
                  <a:ext uri="{FF2B5EF4-FFF2-40B4-BE49-F238E27FC236}">
                    <a16:creationId xmlns:a16="http://schemas.microsoft.com/office/drawing/2014/main" id="{9AE485A7-B8B8-4E2D-8646-8994EB64EE0D}"/>
                  </a:ext>
                </a:extLst>
              </p:cNvPr>
              <p:cNvCxnSpPr/>
              <p:nvPr/>
            </p:nvCxnSpPr>
            <p:spPr bwMode="hidden">
              <a:xfrm>
                <a:off x="3884082" y="0"/>
                <a:ext cx="6817785"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8">
                <a:extLst>
                  <a:ext uri="{FF2B5EF4-FFF2-40B4-BE49-F238E27FC236}">
                    <a16:creationId xmlns:a16="http://schemas.microsoft.com/office/drawing/2014/main" id="{62CC474A-9747-482A-BE3E-3B0EEF1B5BFC}"/>
                  </a:ext>
                </a:extLst>
              </p:cNvPr>
              <p:cNvCxnSpPr/>
              <p:nvPr/>
            </p:nvCxnSpPr>
            <p:spPr bwMode="hidden">
              <a:xfrm>
                <a:off x="5149849" y="0"/>
                <a:ext cx="6817785"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8" name="组 29">
                <a:extLst>
                  <a:ext uri="{FF2B5EF4-FFF2-40B4-BE49-F238E27FC236}">
                    <a16:creationId xmlns:a16="http://schemas.microsoft.com/office/drawing/2014/main" id="{96458683-835C-4CB9-AB21-8C8E57260A94}"/>
                  </a:ext>
                </a:extLst>
              </p:cNvPr>
              <p:cNvGrpSpPr>
                <a:grpSpLocks/>
              </p:cNvGrpSpPr>
              <p:nvPr/>
            </p:nvGrpSpPr>
            <p:grpSpPr bwMode="auto">
              <a:xfrm>
                <a:off x="6327885" y="0"/>
                <a:ext cx="5864115" cy="5898673"/>
                <a:chOff x="6327885" y="0"/>
                <a:chExt cx="5864115" cy="5898673"/>
              </a:xfrm>
            </p:grpSpPr>
            <p:cxnSp>
              <p:nvCxnSpPr>
                <p:cNvPr id="34" name="直接连接符 33">
                  <a:extLst>
                    <a:ext uri="{FF2B5EF4-FFF2-40B4-BE49-F238E27FC236}">
                      <a16:creationId xmlns:a16="http://schemas.microsoft.com/office/drawing/2014/main" id="{F8C86681-F664-4BFB-B1F9-138B3AD8A4B0}"/>
                    </a:ext>
                  </a:extLst>
                </p:cNvPr>
                <p:cNvCxnSpPr/>
                <p:nvPr/>
              </p:nvCxnSpPr>
              <p:spPr bwMode="hidden">
                <a:xfrm>
                  <a:off x="6328833" y="0"/>
                  <a:ext cx="5863168" cy="589915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S) 36">
                  <a:extLst>
                    <a:ext uri="{FF2B5EF4-FFF2-40B4-BE49-F238E27FC236}">
                      <a16:creationId xmlns:a16="http://schemas.microsoft.com/office/drawing/2014/main" id="{D1C2801E-9404-40B4-AD77-E4B519992F0F}"/>
                    </a:ext>
                  </a:extLst>
                </p:cNvPr>
                <p:cNvCxnSpPr/>
                <p:nvPr/>
              </p:nvCxnSpPr>
              <p:spPr bwMode="hidden">
                <a:xfrm>
                  <a:off x="7550149" y="0"/>
                  <a:ext cx="4641852" cy="467201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7">
                  <a:extLst>
                    <a:ext uri="{FF2B5EF4-FFF2-40B4-BE49-F238E27FC236}">
                      <a16:creationId xmlns:a16="http://schemas.microsoft.com/office/drawing/2014/main" id="{DEDE070C-29CD-4584-AAB9-2F20D140CE86}"/>
                    </a:ext>
                  </a:extLst>
                </p:cNvPr>
                <p:cNvCxnSpPr/>
                <p:nvPr/>
              </p:nvCxnSpPr>
              <p:spPr bwMode="hidden">
                <a:xfrm>
                  <a:off x="8773583" y="0"/>
                  <a:ext cx="3418418" cy="34575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8">
                  <a:extLst>
                    <a:ext uri="{FF2B5EF4-FFF2-40B4-BE49-F238E27FC236}">
                      <a16:creationId xmlns:a16="http://schemas.microsoft.com/office/drawing/2014/main" id="{CB27894F-9EFA-441A-9716-A6AEDD980E9B}"/>
                    </a:ext>
                  </a:extLst>
                </p:cNvPr>
                <p:cNvCxnSpPr/>
                <p:nvPr/>
              </p:nvCxnSpPr>
              <p:spPr bwMode="hidden">
                <a:xfrm>
                  <a:off x="9982201" y="0"/>
                  <a:ext cx="2209801" cy="222726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91D0A0D-94CB-44D1-9268-35CEEB2A2833}"/>
                    </a:ext>
                  </a:extLst>
                </p:cNvPr>
                <p:cNvCxnSpPr/>
                <p:nvPr/>
              </p:nvCxnSpPr>
              <p:spPr bwMode="hidden">
                <a:xfrm>
                  <a:off x="11199284" y="0"/>
                  <a:ext cx="992718" cy="10033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29" name="直接连接符 28">
                <a:extLst>
                  <a:ext uri="{FF2B5EF4-FFF2-40B4-BE49-F238E27FC236}">
                    <a16:creationId xmlns:a16="http://schemas.microsoft.com/office/drawing/2014/main" id="{9F7A718F-8E6B-4ED6-9C60-9D54CDB34208}"/>
                  </a:ext>
                </a:extLst>
              </p:cNvPr>
              <p:cNvCxnSpPr/>
              <p:nvPr/>
            </p:nvCxnSpPr>
            <p:spPr bwMode="hidden">
              <a:xfrm flipH="1" flipV="1">
                <a:off x="-1" y="1012825"/>
                <a:ext cx="5829301" cy="58451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31">
                <a:extLst>
                  <a:ext uri="{FF2B5EF4-FFF2-40B4-BE49-F238E27FC236}">
                    <a16:creationId xmlns:a16="http://schemas.microsoft.com/office/drawing/2014/main" id="{A603A169-9740-46DE-BF7C-5525A5703C8E}"/>
                  </a:ext>
                </a:extLst>
              </p:cNvPr>
              <p:cNvCxnSpPr/>
              <p:nvPr/>
            </p:nvCxnSpPr>
            <p:spPr bwMode="hidden">
              <a:xfrm flipH="1" flipV="1">
                <a:off x="-1" y="2227263"/>
                <a:ext cx="4614334" cy="463073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2">
                <a:extLst>
                  <a:ext uri="{FF2B5EF4-FFF2-40B4-BE49-F238E27FC236}">
                    <a16:creationId xmlns:a16="http://schemas.microsoft.com/office/drawing/2014/main" id="{162FACFB-99C1-4966-9933-3F6B2A65B9E4}"/>
                  </a:ext>
                </a:extLst>
              </p:cNvPr>
              <p:cNvCxnSpPr/>
              <p:nvPr/>
            </p:nvCxnSpPr>
            <p:spPr bwMode="hidden">
              <a:xfrm flipH="1" flipV="1">
                <a:off x="-1" y="3432175"/>
                <a:ext cx="3399367" cy="34258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3">
                <a:extLst>
                  <a:ext uri="{FF2B5EF4-FFF2-40B4-BE49-F238E27FC236}">
                    <a16:creationId xmlns:a16="http://schemas.microsoft.com/office/drawing/2014/main" id="{E029DB62-B248-423C-B7EF-71A698F43F8C}"/>
                  </a:ext>
                </a:extLst>
              </p:cNvPr>
              <p:cNvCxnSpPr/>
              <p:nvPr/>
            </p:nvCxnSpPr>
            <p:spPr bwMode="hidden">
              <a:xfrm flipH="1" flipV="1">
                <a:off x="-1" y="4651375"/>
                <a:ext cx="2197100" cy="22066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A7F936EC-B247-40B7-90C5-542ADA58E95F}"/>
                  </a:ext>
                </a:extLst>
              </p:cNvPr>
              <p:cNvCxnSpPr/>
              <p:nvPr/>
            </p:nvCxnSpPr>
            <p:spPr bwMode="hidden">
              <a:xfrm flipH="1" flipV="1">
                <a:off x="-1" y="5864225"/>
                <a:ext cx="986367" cy="99377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cxnSp>
        <p:nvCxnSpPr>
          <p:cNvPr id="55" name="直接连接符​​ 57">
            <a:extLst>
              <a:ext uri="{FF2B5EF4-FFF2-40B4-BE49-F238E27FC236}">
                <a16:creationId xmlns:a16="http://schemas.microsoft.com/office/drawing/2014/main" id="{F96234A1-7338-4404-B144-C48C7476184E}"/>
              </a:ext>
            </a:extLst>
          </p:cNvPr>
          <p:cNvCxnSpPr/>
          <p:nvPr userDrawn="1"/>
        </p:nvCxnSpPr>
        <p:spPr>
          <a:xfrm>
            <a:off x="1295400" y="5294313"/>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6" name="图片 55">
            <a:extLst>
              <a:ext uri="{FF2B5EF4-FFF2-40B4-BE49-F238E27FC236}">
                <a16:creationId xmlns:a16="http://schemas.microsoft.com/office/drawing/2014/main" id="{5B12C75D-D09A-4789-8050-1360C7170C2C}"/>
              </a:ext>
            </a:extLst>
          </p:cNvPr>
          <p:cNvPicPr>
            <a:picLocks noChangeAspect="1"/>
          </p:cNvPicPr>
          <p:nvPr userDrawn="1"/>
        </p:nvPicPr>
        <p:blipFill>
          <a:blip r:embed="rId2"/>
          <a:stretch>
            <a:fillRect/>
          </a:stretch>
        </p:blipFill>
        <p:spPr>
          <a:xfrm>
            <a:off x="1615951" y="156092"/>
            <a:ext cx="9032196"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
        <p:nvSpPr>
          <p:cNvPr id="2" name="标题 1"/>
          <p:cNvSpPr>
            <a:spLocks noGrp="1"/>
          </p:cNvSpPr>
          <p:nvPr>
            <p:ph type="ctrTitle"/>
          </p:nvPr>
        </p:nvSpPr>
        <p:spPr>
          <a:xfrm>
            <a:off x="609565" y="3421154"/>
            <a:ext cx="10928729" cy="1871475"/>
          </a:xfrm>
          <a:prstGeom prst="rect">
            <a:avLst/>
          </a:prstGeom>
        </p:spPr>
        <p:txBody>
          <a:bodyPr rtlCol="0" anchor="b">
            <a:noAutofit/>
          </a:bodyPr>
          <a:lstStyle>
            <a:lvl1pPr algn="ctr">
              <a:lnSpc>
                <a:spcPct val="100000"/>
              </a:lnSpc>
              <a:defRPr sz="480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r>
              <a:rPr lang="zh-CN" altLang="en-US" noProof="0" dirty="0"/>
              <a:t>单击此处编辑母版标题样式</a:t>
            </a:r>
          </a:p>
        </p:txBody>
      </p:sp>
      <p:sp>
        <p:nvSpPr>
          <p:cNvPr id="3" name="副标题 2"/>
          <p:cNvSpPr>
            <a:spLocks noGrp="1"/>
          </p:cNvSpPr>
          <p:nvPr>
            <p:ph type="subTitle" idx="1"/>
          </p:nvPr>
        </p:nvSpPr>
        <p:spPr>
          <a:xfrm>
            <a:off x="1293847" y="5432564"/>
            <a:ext cx="9604311" cy="457200"/>
          </a:xfrm>
          <a:prstGeom prst="rect">
            <a:avLst/>
          </a:prstGeom>
        </p:spPr>
        <p:txBody>
          <a:bodyPr rtlCol="0">
            <a:normAutofit/>
          </a:bodyPr>
          <a:lstStyle>
            <a:lvl1pPr marL="0" indent="0" algn="just">
              <a:spcBef>
                <a:spcPts val="0"/>
              </a:spcBef>
              <a:buNone/>
              <a:defRPr sz="2400" b="0">
                <a:solidFill>
                  <a:schemeClr val="accent1">
                    <a:lumMod val="75000"/>
                  </a:schemeClr>
                </a:solidFill>
                <a:latin typeface="微软雅黑" panose="020B0503020204020204" pitchFamily="34" charset="-122"/>
                <a:ea typeface="微软雅黑" panose="020B0503020204020204" pitchFamily="34" charset="-122"/>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noProof="0" dirty="0"/>
              <a:t>单击以编辑母版副标题样式</a:t>
            </a:r>
          </a:p>
        </p:txBody>
      </p:sp>
    </p:spTree>
    <p:extLst>
      <p:ext uri="{BB962C8B-B14F-4D97-AF65-F5344CB8AC3E}">
        <p14:creationId xmlns:p14="http://schemas.microsoft.com/office/powerpoint/2010/main" val="17951770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761B5F22-251C-4095-B625-8CB76664941B}"/>
              </a:ext>
            </a:extLst>
          </p:cNvPr>
          <p:cNvSpPr txBox="1">
            <a:spLocks noChangeArrowheads="1"/>
          </p:cNvSpPr>
          <p:nvPr userDrawn="1"/>
        </p:nvSpPr>
        <p:spPr bwMode="auto">
          <a:xfrm>
            <a:off x="10033001" y="6443664"/>
            <a:ext cx="1569660" cy="369332"/>
          </a:xfrm>
          <a:prstGeom prst="rect">
            <a:avLst/>
          </a:prstGeom>
          <a:noFill/>
          <a:ln>
            <a:noFill/>
          </a:ln>
        </p:spPr>
        <p:txBody>
          <a:bodyPr wrap="none">
            <a:spAutoFit/>
          </a:bodyPr>
          <a:lstStyle>
            <a:lvl1pPr defTabSz="912813">
              <a:defRPr>
                <a:solidFill>
                  <a:schemeClr val="tx1"/>
                </a:solidFill>
                <a:latin typeface="Arial" panose="020B0604020202020204" pitchFamily="34" charset="0"/>
                <a:ea typeface="宋体" panose="02010600030101010101" pitchFamily="2" charset="-122"/>
              </a:defRPr>
            </a:lvl1pPr>
            <a:lvl2pPr marL="742950" indent="-285750" defTabSz="912813">
              <a:defRPr>
                <a:solidFill>
                  <a:schemeClr val="tx1"/>
                </a:solidFill>
                <a:latin typeface="Arial" panose="020B0604020202020204" pitchFamily="34" charset="0"/>
                <a:ea typeface="宋体" panose="02010600030101010101" pitchFamily="2" charset="-122"/>
              </a:defRPr>
            </a:lvl2pPr>
            <a:lvl3pPr marL="1143000" indent="-228600" defTabSz="912813">
              <a:defRPr>
                <a:solidFill>
                  <a:schemeClr val="tx1"/>
                </a:solidFill>
                <a:latin typeface="Arial" panose="020B0604020202020204" pitchFamily="34" charset="0"/>
                <a:ea typeface="宋体" panose="02010600030101010101" pitchFamily="2" charset="-122"/>
              </a:defRPr>
            </a:lvl3pPr>
            <a:lvl4pPr marL="1600200" indent="-228600" defTabSz="912813">
              <a:defRPr>
                <a:solidFill>
                  <a:schemeClr val="tx1"/>
                </a:solidFill>
                <a:latin typeface="Arial" panose="020B0604020202020204" pitchFamily="34" charset="0"/>
                <a:ea typeface="宋体" panose="02010600030101010101" pitchFamily="2" charset="-122"/>
              </a:defRPr>
            </a:lvl4pPr>
            <a:lvl5pPr marL="2057400" indent="-228600" defTabSz="912813">
              <a:defRPr>
                <a:solidFill>
                  <a:schemeClr val="tx1"/>
                </a:solidFill>
                <a:latin typeface="Arial" panose="020B0604020202020204" pitchFamily="34" charset="0"/>
                <a:ea typeface="宋体" panose="02010600030101010101" pitchFamily="2" charset="-122"/>
              </a:defRPr>
            </a:lvl5pPr>
            <a:lvl6pPr marL="25146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128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kumimoji="1" lang="zh-CN" altLang="en-US" b="1">
                <a:solidFill>
                  <a:srgbClr val="262673"/>
                </a:solidFill>
                <a:latin typeface="微软雅黑" panose="020B0503020204020204" pitchFamily="34" charset="-122"/>
                <a:ea typeface="微软雅黑" panose="020B0503020204020204" pitchFamily="34" charset="-122"/>
              </a:rPr>
              <a:t>电子科技大学</a:t>
            </a:r>
          </a:p>
        </p:txBody>
      </p:sp>
      <p:pic>
        <p:nvPicPr>
          <p:cNvPr id="6" name="Picture 9" descr="徽记">
            <a:extLst>
              <a:ext uri="{FF2B5EF4-FFF2-40B4-BE49-F238E27FC236}">
                <a16:creationId xmlns:a16="http://schemas.microsoft.com/office/drawing/2014/main" id="{5C0A58E7-CB21-42ED-9C9C-2144FB8D84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451" y="188913"/>
            <a:ext cx="946149"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03E21409-12F4-4D3D-B2E0-DD3E9D0AAF3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00" y="911225"/>
            <a:ext cx="10170584"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56">
            <a:extLst>
              <a:ext uri="{FF2B5EF4-FFF2-40B4-BE49-F238E27FC236}">
                <a16:creationId xmlns:a16="http://schemas.microsoft.com/office/drawing/2014/main" id="{67749C80-B6D4-4C32-81C1-607E3A4CC4A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 y="1293813"/>
            <a:ext cx="359833" cy="556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p:cNvSpPr>
            <a:spLocks noGrp="1"/>
          </p:cNvSpPr>
          <p:nvPr>
            <p:ph idx="1"/>
          </p:nvPr>
        </p:nvSpPr>
        <p:spPr>
          <a:xfrm>
            <a:off x="949571" y="1311569"/>
            <a:ext cx="10770648" cy="5157643"/>
          </a:xfrm>
          <a:prstGeom prst="rect">
            <a:avLst/>
          </a:prstGeom>
        </p:spPr>
        <p:txBody>
          <a:bodyPr/>
          <a:lstStyle>
            <a:lvl1pPr marL="228594" indent="-228594" eaLnBrk="1" hangingPunct="1">
              <a:buFont typeface="Wingdings" panose="05000000000000000000" pitchFamily="2" charset="2"/>
              <a:buChar char="Ø"/>
              <a:defRPr sz="2800" b="1">
                <a:latin typeface="+mj-ea"/>
                <a:ea typeface="+mj-ea"/>
              </a:defRPr>
            </a:lvl1pPr>
            <a:lvl2pPr marL="457189" indent="-182875" eaLnBrk="1" hangingPunct="1">
              <a:buFont typeface="Wingdings" panose="05000000000000000000" pitchFamily="2" charset="2"/>
              <a:buChar char="l"/>
              <a:defRPr sz="2400" b="1">
                <a:latin typeface="+mj-ea"/>
                <a:ea typeface="+mj-ea"/>
              </a:defRPr>
            </a:lvl2pPr>
            <a:lvl3pPr eaLnBrk="1" hangingPunct="1">
              <a:defRPr b="1">
                <a:latin typeface="+mj-ea"/>
                <a:ea typeface="+mj-ea"/>
              </a:defRPr>
            </a:lvl3pPr>
            <a:lvl4pPr eaLnBrk="1" hangingPunct="1">
              <a:defRPr b="1">
                <a:latin typeface="+mj-ea"/>
                <a:ea typeface="+mj-ea"/>
              </a:defRPr>
            </a:lvl4pPr>
            <a:lvl5pPr eaLnBrk="1" hangingPunct="1">
              <a:defRPr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p:cNvSpPr>
            <a:spLocks noGrp="1"/>
          </p:cNvSpPr>
          <p:nvPr>
            <p:ph type="title"/>
          </p:nvPr>
        </p:nvSpPr>
        <p:spPr>
          <a:xfrm>
            <a:off x="1295469" y="188915"/>
            <a:ext cx="10536049" cy="549275"/>
          </a:xfrm>
          <a:prstGeom prst="rect">
            <a:avLst/>
          </a:prstGeom>
        </p:spPr>
        <p:txBody>
          <a:bodyPr/>
          <a:lstStyle>
            <a:lvl1pPr algn="l">
              <a:defRPr sz="3600">
                <a:latin typeface="+mj-ea"/>
                <a:ea typeface="+mj-ea"/>
              </a:defRPr>
            </a:lvl1pPr>
          </a:lstStyle>
          <a:p>
            <a:r>
              <a:rPr lang="zh-CN" altLang="en-US" dirty="0"/>
              <a:t>单击此处编辑母版标题样式</a:t>
            </a:r>
          </a:p>
        </p:txBody>
      </p:sp>
    </p:spTree>
    <p:extLst>
      <p:ext uri="{BB962C8B-B14F-4D97-AF65-F5344CB8AC3E}">
        <p14:creationId xmlns:p14="http://schemas.microsoft.com/office/powerpoint/2010/main" val="3991071151"/>
      </p:ext>
    </p:extLst>
  </p:cSld>
  <p:clrMapOvr>
    <a:overrideClrMapping bg1="lt1" tx1="dk1" bg2="lt2" tx2="dk2" accent1="accent1" accent2="accent2" accent3="accent3" accent4="accent4" accent5="accent5" accent6="accent6" hlink="hlink" folHlink="folHlink"/>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2271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711200" y="457200"/>
            <a:ext cx="107696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7651554"/>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grpSp>
        <p:nvGrpSpPr>
          <p:cNvPr id="2050" name="组 95">
            <a:extLst>
              <a:ext uri="{FF2B5EF4-FFF2-40B4-BE49-F238E27FC236}">
                <a16:creationId xmlns:a16="http://schemas.microsoft.com/office/drawing/2014/main" id="{48A049BA-EC35-4EF8-A70A-247E7017CA9E}"/>
              </a:ext>
            </a:extLst>
          </p:cNvPr>
          <p:cNvGrpSpPr>
            <a:grpSpLocks/>
          </p:cNvGrpSpPr>
          <p:nvPr userDrawn="1"/>
        </p:nvGrpSpPr>
        <p:grpSpPr bwMode="auto">
          <a:xfrm>
            <a:off x="0" y="0"/>
            <a:ext cx="12192000" cy="6738938"/>
            <a:chOff x="-1" y="0"/>
            <a:chExt cx="12192002" cy="6858000"/>
          </a:xfrm>
        </p:grpSpPr>
        <p:cxnSp>
          <p:nvCxnSpPr>
            <p:cNvPr id="97" name="直接连接符 96">
              <a:extLst>
                <a:ext uri="{FF2B5EF4-FFF2-40B4-BE49-F238E27FC236}">
                  <a16:creationId xmlns:a16="http://schemas.microsoft.com/office/drawing/2014/main" id="{C8CF3401-2AA2-4D32-910F-2AAF7EEC20F2}"/>
                </a:ext>
              </a:extLst>
            </p:cNvPr>
            <p:cNvCxnSpPr/>
            <p:nvPr/>
          </p:nvCxnSpPr>
          <p:spPr bwMode="hidden">
            <a:xfrm>
              <a:off x="6095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12CA8FAA-4B99-4D37-8982-9CE30C03EFFB}"/>
                </a:ext>
              </a:extLst>
            </p:cNvPr>
            <p:cNvCxnSpPr/>
            <p:nvPr/>
          </p:nvCxnSpPr>
          <p:spPr bwMode="hidden">
            <a:xfrm>
              <a:off x="1828799"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5FE1EFD4-0215-4B86-9297-0B0DA2548303}"/>
                </a:ext>
              </a:extLst>
            </p:cNvPr>
            <p:cNvCxnSpPr/>
            <p:nvPr/>
          </p:nvCxnSpPr>
          <p:spPr bwMode="hidden">
            <a:xfrm>
              <a:off x="30480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7C7D8DDE-89BA-4663-B762-AE6725483A85}"/>
                </a:ext>
              </a:extLst>
            </p:cNvPr>
            <p:cNvCxnSpPr/>
            <p:nvPr/>
          </p:nvCxnSpPr>
          <p:spPr bwMode="hidden">
            <a:xfrm>
              <a:off x="42672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DA1D4C51-51C7-42F1-BCE6-E727955AB55F}"/>
                </a:ext>
              </a:extLst>
            </p:cNvPr>
            <p:cNvCxnSpPr/>
            <p:nvPr/>
          </p:nvCxnSpPr>
          <p:spPr bwMode="hidden">
            <a:xfrm>
              <a:off x="54864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a:extLst>
                <a:ext uri="{FF2B5EF4-FFF2-40B4-BE49-F238E27FC236}">
                  <a16:creationId xmlns:a16="http://schemas.microsoft.com/office/drawing/2014/main" id="{989D6D2D-3B60-4AC1-9347-6BA13599BCCF}"/>
                </a:ext>
              </a:extLst>
            </p:cNvPr>
            <p:cNvCxnSpPr/>
            <p:nvPr/>
          </p:nvCxnSpPr>
          <p:spPr bwMode="hidden">
            <a:xfrm>
              <a:off x="67056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a:extLst>
                <a:ext uri="{FF2B5EF4-FFF2-40B4-BE49-F238E27FC236}">
                  <a16:creationId xmlns:a16="http://schemas.microsoft.com/office/drawing/2014/main" id="{5A108C03-DEAB-400A-9A4A-FEF6EEAE53D6}"/>
                </a:ext>
              </a:extLst>
            </p:cNvPr>
            <p:cNvCxnSpPr/>
            <p:nvPr/>
          </p:nvCxnSpPr>
          <p:spPr bwMode="hidden">
            <a:xfrm>
              <a:off x="792480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id="{27DB2813-4896-4F1D-9819-BFE2DD9EBAEF}"/>
                </a:ext>
              </a:extLst>
            </p:cNvPr>
            <p:cNvCxnSpPr/>
            <p:nvPr/>
          </p:nvCxnSpPr>
          <p:spPr bwMode="hidden">
            <a:xfrm>
              <a:off x="91440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56D9E633-1A27-4283-8007-1D1A081C1BDE}"/>
                </a:ext>
              </a:extLst>
            </p:cNvPr>
            <p:cNvCxnSpPr/>
            <p:nvPr/>
          </p:nvCxnSpPr>
          <p:spPr bwMode="hidden">
            <a:xfrm>
              <a:off x="103632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a:extLst>
                <a:ext uri="{FF2B5EF4-FFF2-40B4-BE49-F238E27FC236}">
                  <a16:creationId xmlns:a16="http://schemas.microsoft.com/office/drawing/2014/main" id="{4D479AD5-4B15-4452-A1F3-88126DDF434F}"/>
                </a:ext>
              </a:extLst>
            </p:cNvPr>
            <p:cNvCxnSpPr/>
            <p:nvPr/>
          </p:nvCxnSpPr>
          <p:spPr bwMode="hidden">
            <a:xfrm>
              <a:off x="11582401"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a:extLst>
                <a:ext uri="{FF2B5EF4-FFF2-40B4-BE49-F238E27FC236}">
                  <a16:creationId xmlns:a16="http://schemas.microsoft.com/office/drawing/2014/main" id="{5228EF20-456E-4691-A93C-A19089F8F6F7}"/>
                </a:ext>
              </a:extLst>
            </p:cNvPr>
            <p:cNvCxnSpPr/>
            <p:nvPr/>
          </p:nvCxnSpPr>
          <p:spPr bwMode="hidden">
            <a:xfrm>
              <a:off x="2116" y="386116"/>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a:extLst>
                <a:ext uri="{FF2B5EF4-FFF2-40B4-BE49-F238E27FC236}">
                  <a16:creationId xmlns:a16="http://schemas.microsoft.com/office/drawing/2014/main" id="{2A6D090F-57DB-496F-AEB7-CB21A4B8FBC9}"/>
                </a:ext>
              </a:extLst>
            </p:cNvPr>
            <p:cNvCxnSpPr/>
            <p:nvPr/>
          </p:nvCxnSpPr>
          <p:spPr bwMode="hidden">
            <a:xfrm>
              <a:off x="2116" y="1610701"/>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a:extLst>
                <a:ext uri="{FF2B5EF4-FFF2-40B4-BE49-F238E27FC236}">
                  <a16:creationId xmlns:a16="http://schemas.microsoft.com/office/drawing/2014/main" id="{263A9E4A-AEC1-4FD8-85E6-3299D83A14B6}"/>
                </a:ext>
              </a:extLst>
            </p:cNvPr>
            <p:cNvCxnSpPr/>
            <p:nvPr/>
          </p:nvCxnSpPr>
          <p:spPr bwMode="hidden">
            <a:xfrm>
              <a:off x="2116" y="2835287"/>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a:extLst>
                <a:ext uri="{FF2B5EF4-FFF2-40B4-BE49-F238E27FC236}">
                  <a16:creationId xmlns:a16="http://schemas.microsoft.com/office/drawing/2014/main" id="{B458115D-E307-479E-A143-16E3774A901F}"/>
                </a:ext>
              </a:extLst>
            </p:cNvPr>
            <p:cNvCxnSpPr/>
            <p:nvPr/>
          </p:nvCxnSpPr>
          <p:spPr bwMode="hidden">
            <a:xfrm>
              <a:off x="2116" y="4059872"/>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a:extLst>
                <a:ext uri="{FF2B5EF4-FFF2-40B4-BE49-F238E27FC236}">
                  <a16:creationId xmlns:a16="http://schemas.microsoft.com/office/drawing/2014/main" id="{D74B90FC-F064-48A6-9EF8-0345B1088649}"/>
                </a:ext>
              </a:extLst>
            </p:cNvPr>
            <p:cNvCxnSpPr/>
            <p:nvPr/>
          </p:nvCxnSpPr>
          <p:spPr bwMode="hidden">
            <a:xfrm>
              <a:off x="2116" y="5286072"/>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a:extLst>
                <a:ext uri="{FF2B5EF4-FFF2-40B4-BE49-F238E27FC236}">
                  <a16:creationId xmlns:a16="http://schemas.microsoft.com/office/drawing/2014/main" id="{CB6295EE-93C1-4E50-BF05-743DF11E0634}"/>
                </a:ext>
              </a:extLst>
            </p:cNvPr>
            <p:cNvCxnSpPr/>
            <p:nvPr/>
          </p:nvCxnSpPr>
          <p:spPr bwMode="hidden">
            <a:xfrm>
              <a:off x="2116" y="6510657"/>
              <a:ext cx="12189885"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068" name="组 112">
              <a:extLst>
                <a:ext uri="{FF2B5EF4-FFF2-40B4-BE49-F238E27FC236}">
                  <a16:creationId xmlns:a16="http://schemas.microsoft.com/office/drawing/2014/main" id="{68E19B64-F10F-4B51-B8D2-6797B2446E30}"/>
                </a:ext>
              </a:extLst>
            </p:cNvPr>
            <p:cNvGrpSpPr>
              <a:grpSpLocks/>
            </p:cNvGrpSpPr>
            <p:nvPr userDrawn="1"/>
          </p:nvGrpSpPr>
          <p:grpSpPr bwMode="auto">
            <a:xfrm>
              <a:off x="-1" y="0"/>
              <a:ext cx="12192001" cy="6858000"/>
              <a:chOff x="-1" y="0"/>
              <a:chExt cx="12192001" cy="6858000"/>
            </a:xfrm>
          </p:grpSpPr>
          <p:cxnSp>
            <p:nvCxnSpPr>
              <p:cNvPr id="131" name="直接连接符 130">
                <a:extLst>
                  <a:ext uri="{FF2B5EF4-FFF2-40B4-BE49-F238E27FC236}">
                    <a16:creationId xmlns:a16="http://schemas.microsoft.com/office/drawing/2014/main" id="{C0013C15-0446-4253-B1B9-9015F866CF20}"/>
                  </a:ext>
                </a:extLst>
              </p:cNvPr>
              <p:cNvCxnSpPr/>
              <p:nvPr/>
            </p:nvCxnSpPr>
            <p:spPr bwMode="hidden">
              <a:xfrm>
                <a:off x="226483"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91E130E8-F7AA-47D6-9E06-57FBC7AFEFBD}"/>
                  </a:ext>
                </a:extLst>
              </p:cNvPr>
              <p:cNvCxnSpPr/>
              <p:nvPr/>
            </p:nvCxnSpPr>
            <p:spPr bwMode="hidden">
              <a:xfrm>
                <a:off x="1449917"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2D265ED1-584D-467A-8CAE-9BD0AAE41AD1}"/>
                  </a:ext>
                </a:extLst>
              </p:cNvPr>
              <p:cNvCxnSpPr/>
              <p:nvPr/>
            </p:nvCxnSpPr>
            <p:spPr bwMode="hidden">
              <a:xfrm>
                <a:off x="2667000"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666785D6-5AC5-43EA-B73B-B7C57945EF5B}"/>
                  </a:ext>
                </a:extLst>
              </p:cNvPr>
              <p:cNvCxnSpPr/>
              <p:nvPr/>
            </p:nvCxnSpPr>
            <p:spPr bwMode="hidden">
              <a:xfrm>
                <a:off x="3884084" y="0"/>
                <a:ext cx="6817784"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a:extLst>
                  <a:ext uri="{FF2B5EF4-FFF2-40B4-BE49-F238E27FC236}">
                    <a16:creationId xmlns:a16="http://schemas.microsoft.com/office/drawing/2014/main" id="{12674885-9C5A-40E2-B92E-605034E05664}"/>
                  </a:ext>
                </a:extLst>
              </p:cNvPr>
              <p:cNvCxnSpPr/>
              <p:nvPr/>
            </p:nvCxnSpPr>
            <p:spPr bwMode="hidden">
              <a:xfrm>
                <a:off x="5107517"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091" name="组 135">
                <a:extLst>
                  <a:ext uri="{FF2B5EF4-FFF2-40B4-BE49-F238E27FC236}">
                    <a16:creationId xmlns:a16="http://schemas.microsoft.com/office/drawing/2014/main" id="{FFAB6159-6EA6-4128-9C18-14E34A7B792D}"/>
                  </a:ext>
                </a:extLst>
              </p:cNvPr>
              <p:cNvGrpSpPr>
                <a:grpSpLocks/>
              </p:cNvGrpSpPr>
              <p:nvPr/>
            </p:nvGrpSpPr>
            <p:grpSpPr bwMode="auto">
              <a:xfrm>
                <a:off x="6327885" y="0"/>
                <a:ext cx="5864115" cy="5898673"/>
                <a:chOff x="6327885" y="0"/>
                <a:chExt cx="5864115" cy="5898673"/>
              </a:xfrm>
            </p:grpSpPr>
            <p:cxnSp>
              <p:nvCxnSpPr>
                <p:cNvPr id="142" name="直接连接符 141">
                  <a:extLst>
                    <a:ext uri="{FF2B5EF4-FFF2-40B4-BE49-F238E27FC236}">
                      <a16:creationId xmlns:a16="http://schemas.microsoft.com/office/drawing/2014/main" id="{EC48A469-209B-4FAD-A283-562465253AC9}"/>
                    </a:ext>
                  </a:extLst>
                </p:cNvPr>
                <p:cNvCxnSpPr/>
                <p:nvPr/>
              </p:nvCxnSpPr>
              <p:spPr bwMode="hidden">
                <a:xfrm>
                  <a:off x="6328833" y="0"/>
                  <a:ext cx="5863168" cy="589836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a:extLst>
                    <a:ext uri="{FF2B5EF4-FFF2-40B4-BE49-F238E27FC236}">
                      <a16:creationId xmlns:a16="http://schemas.microsoft.com/office/drawing/2014/main" id="{A7939ED8-D800-4D86-8229-ABEADD93CF41}"/>
                    </a:ext>
                  </a:extLst>
                </p:cNvPr>
                <p:cNvCxnSpPr/>
                <p:nvPr/>
              </p:nvCxnSpPr>
              <p:spPr bwMode="hidden">
                <a:xfrm>
                  <a:off x="7550151" y="0"/>
                  <a:ext cx="4641851" cy="4672164"/>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681EE5F7-6960-4499-BBD6-E663442F3A47}"/>
                    </a:ext>
                  </a:extLst>
                </p:cNvPr>
                <p:cNvCxnSpPr/>
                <p:nvPr/>
              </p:nvCxnSpPr>
              <p:spPr bwMode="hidden">
                <a:xfrm>
                  <a:off x="8773584" y="0"/>
                  <a:ext cx="3418417" cy="345727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a:extLst>
                    <a:ext uri="{FF2B5EF4-FFF2-40B4-BE49-F238E27FC236}">
                      <a16:creationId xmlns:a16="http://schemas.microsoft.com/office/drawing/2014/main" id="{5735945F-2559-46E8-A690-76F43FE6F2C7}"/>
                    </a:ext>
                  </a:extLst>
                </p:cNvPr>
                <p:cNvCxnSpPr/>
                <p:nvPr/>
              </p:nvCxnSpPr>
              <p:spPr bwMode="hidden">
                <a:xfrm>
                  <a:off x="9982201" y="0"/>
                  <a:ext cx="2209801" cy="22262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a:extLst>
                    <a:ext uri="{FF2B5EF4-FFF2-40B4-BE49-F238E27FC236}">
                      <a16:creationId xmlns:a16="http://schemas.microsoft.com/office/drawing/2014/main" id="{90FD593D-0095-469B-9254-689C01A927D2}"/>
                    </a:ext>
                  </a:extLst>
                </p:cNvPr>
                <p:cNvCxnSpPr/>
                <p:nvPr/>
              </p:nvCxnSpPr>
              <p:spPr bwMode="hidden">
                <a:xfrm>
                  <a:off x="11199285" y="0"/>
                  <a:ext cx="992716" cy="100325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a:extLst>
                  <a:ext uri="{FF2B5EF4-FFF2-40B4-BE49-F238E27FC236}">
                    <a16:creationId xmlns:a16="http://schemas.microsoft.com/office/drawing/2014/main" id="{CAE89658-13A3-4ADE-86D8-5E371D8E805E}"/>
                  </a:ext>
                </a:extLst>
              </p:cNvPr>
              <p:cNvCxnSpPr/>
              <p:nvPr/>
            </p:nvCxnSpPr>
            <p:spPr bwMode="hidden">
              <a:xfrm flipH="1" flipV="1">
                <a:off x="-1" y="1011333"/>
                <a:ext cx="5829301" cy="58466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369D0D0D-A764-4E7A-87C6-C0D9F0EC45DF}"/>
                  </a:ext>
                </a:extLst>
              </p:cNvPr>
              <p:cNvCxnSpPr/>
              <p:nvPr/>
            </p:nvCxnSpPr>
            <p:spPr bwMode="hidden">
              <a:xfrm flipH="1" flipV="1">
                <a:off x="-1" y="2227841"/>
                <a:ext cx="4614334" cy="463015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F0F92B63-047D-4C18-AD06-0C7DFE20A6E3}"/>
                  </a:ext>
                </a:extLst>
              </p:cNvPr>
              <p:cNvCxnSpPr/>
              <p:nvPr/>
            </p:nvCxnSpPr>
            <p:spPr bwMode="hidden">
              <a:xfrm flipH="1" flipV="1">
                <a:off x="-1" y="3431423"/>
                <a:ext cx="3399367" cy="342657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0AC011C7-4852-44A5-8F03-02C3F13A65A8}"/>
                  </a:ext>
                </a:extLst>
              </p:cNvPr>
              <p:cNvCxnSpPr/>
              <p:nvPr/>
            </p:nvCxnSpPr>
            <p:spPr bwMode="hidden">
              <a:xfrm flipH="1" flipV="1">
                <a:off x="-1" y="4651162"/>
                <a:ext cx="2197100" cy="220683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a:extLst>
                  <a:ext uri="{FF2B5EF4-FFF2-40B4-BE49-F238E27FC236}">
                    <a16:creationId xmlns:a16="http://schemas.microsoft.com/office/drawing/2014/main" id="{D5E5089F-9FD7-41E5-B65B-924CE476F32C}"/>
                  </a:ext>
                </a:extLst>
              </p:cNvPr>
              <p:cNvCxnSpPr/>
              <p:nvPr/>
            </p:nvCxnSpPr>
            <p:spPr bwMode="hidden">
              <a:xfrm flipH="1" flipV="1">
                <a:off x="-1" y="5864438"/>
                <a:ext cx="986367" cy="99356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069" name="组 113">
              <a:extLst>
                <a:ext uri="{FF2B5EF4-FFF2-40B4-BE49-F238E27FC236}">
                  <a16:creationId xmlns:a16="http://schemas.microsoft.com/office/drawing/2014/main" id="{299FA7F9-E391-4171-B631-C751BDD21118}"/>
                </a:ext>
              </a:extLst>
            </p:cNvPr>
            <p:cNvGrpSpPr>
              <a:grpSpLocks/>
            </p:cNvGrpSpPr>
            <p:nvPr userDrawn="1"/>
          </p:nvGrpSpPr>
          <p:grpSpPr bwMode="auto">
            <a:xfrm flipH="1">
              <a:off x="0" y="0"/>
              <a:ext cx="12192001" cy="6858000"/>
              <a:chOff x="-1" y="0"/>
              <a:chExt cx="12192001" cy="6858000"/>
            </a:xfrm>
          </p:grpSpPr>
          <p:cxnSp>
            <p:nvCxnSpPr>
              <p:cNvPr id="115" name="直接连接符 114">
                <a:extLst>
                  <a:ext uri="{FF2B5EF4-FFF2-40B4-BE49-F238E27FC236}">
                    <a16:creationId xmlns:a16="http://schemas.microsoft.com/office/drawing/2014/main" id="{32FEAE2B-41ED-462C-92A2-E68101FF0BFC}"/>
                  </a:ext>
                </a:extLst>
              </p:cNvPr>
              <p:cNvCxnSpPr/>
              <p:nvPr/>
            </p:nvCxnSpPr>
            <p:spPr bwMode="hidden">
              <a:xfrm>
                <a:off x="226482"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a:extLst>
                  <a:ext uri="{FF2B5EF4-FFF2-40B4-BE49-F238E27FC236}">
                    <a16:creationId xmlns:a16="http://schemas.microsoft.com/office/drawing/2014/main" id="{DE51D051-E456-4D67-8C56-ED634FA0E812}"/>
                  </a:ext>
                </a:extLst>
              </p:cNvPr>
              <p:cNvCxnSpPr/>
              <p:nvPr/>
            </p:nvCxnSpPr>
            <p:spPr bwMode="hidden">
              <a:xfrm>
                <a:off x="1449915"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a:extLst>
                  <a:ext uri="{FF2B5EF4-FFF2-40B4-BE49-F238E27FC236}">
                    <a16:creationId xmlns:a16="http://schemas.microsoft.com/office/drawing/2014/main" id="{339D9654-E719-4B92-995C-09CEE8B0156E}"/>
                  </a:ext>
                </a:extLst>
              </p:cNvPr>
              <p:cNvCxnSpPr/>
              <p:nvPr/>
            </p:nvCxnSpPr>
            <p:spPr bwMode="hidden">
              <a:xfrm>
                <a:off x="2667000"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a:extLst>
                  <a:ext uri="{FF2B5EF4-FFF2-40B4-BE49-F238E27FC236}">
                    <a16:creationId xmlns:a16="http://schemas.microsoft.com/office/drawing/2014/main" id="{DB649E8E-4583-40B9-8FC0-28E9DE604EF4}"/>
                  </a:ext>
                </a:extLst>
              </p:cNvPr>
              <p:cNvCxnSpPr/>
              <p:nvPr/>
            </p:nvCxnSpPr>
            <p:spPr bwMode="hidden">
              <a:xfrm>
                <a:off x="3884082" y="0"/>
                <a:ext cx="6817785"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a:extLst>
                  <a:ext uri="{FF2B5EF4-FFF2-40B4-BE49-F238E27FC236}">
                    <a16:creationId xmlns:a16="http://schemas.microsoft.com/office/drawing/2014/main" id="{1A79DF6E-FCB8-45E9-B1FE-797BB707AA59}"/>
                  </a:ext>
                </a:extLst>
              </p:cNvPr>
              <p:cNvCxnSpPr/>
              <p:nvPr/>
            </p:nvCxnSpPr>
            <p:spPr bwMode="hidden">
              <a:xfrm>
                <a:off x="5107516" y="0"/>
                <a:ext cx="6815668"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075" name="组 119">
                <a:extLst>
                  <a:ext uri="{FF2B5EF4-FFF2-40B4-BE49-F238E27FC236}">
                    <a16:creationId xmlns:a16="http://schemas.microsoft.com/office/drawing/2014/main" id="{891979CF-2CB1-48A7-84F3-C8FB3B9AFF59}"/>
                  </a:ext>
                </a:extLst>
              </p:cNvPr>
              <p:cNvGrpSpPr>
                <a:grpSpLocks/>
              </p:cNvGrpSpPr>
              <p:nvPr/>
            </p:nvGrpSpPr>
            <p:grpSpPr bwMode="auto">
              <a:xfrm>
                <a:off x="6327885" y="0"/>
                <a:ext cx="5864115" cy="5898673"/>
                <a:chOff x="6327885" y="0"/>
                <a:chExt cx="5864115" cy="5898673"/>
              </a:xfrm>
            </p:grpSpPr>
            <p:cxnSp>
              <p:nvCxnSpPr>
                <p:cNvPr id="126" name="直接连接符 125">
                  <a:extLst>
                    <a:ext uri="{FF2B5EF4-FFF2-40B4-BE49-F238E27FC236}">
                      <a16:creationId xmlns:a16="http://schemas.microsoft.com/office/drawing/2014/main" id="{69371308-5837-4903-8F8B-336636B7C3E1}"/>
                    </a:ext>
                  </a:extLst>
                </p:cNvPr>
                <p:cNvCxnSpPr/>
                <p:nvPr/>
              </p:nvCxnSpPr>
              <p:spPr bwMode="hidden">
                <a:xfrm>
                  <a:off x="6328833" y="0"/>
                  <a:ext cx="5863168" cy="589836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a:extLst>
                    <a:ext uri="{FF2B5EF4-FFF2-40B4-BE49-F238E27FC236}">
                      <a16:creationId xmlns:a16="http://schemas.microsoft.com/office/drawing/2014/main" id="{DACEC02C-4201-4DFA-8D9D-834AE80BB2B8}"/>
                    </a:ext>
                  </a:extLst>
                </p:cNvPr>
                <p:cNvCxnSpPr/>
                <p:nvPr/>
              </p:nvCxnSpPr>
              <p:spPr bwMode="hidden">
                <a:xfrm>
                  <a:off x="7550149" y="0"/>
                  <a:ext cx="4641852" cy="4672164"/>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id="{6AEE8BBF-2AB4-49C1-9833-4B6A9A80375D}"/>
                    </a:ext>
                  </a:extLst>
                </p:cNvPr>
                <p:cNvCxnSpPr/>
                <p:nvPr/>
              </p:nvCxnSpPr>
              <p:spPr bwMode="hidden">
                <a:xfrm>
                  <a:off x="8773583" y="0"/>
                  <a:ext cx="3418418" cy="345727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a:extLst>
                    <a:ext uri="{FF2B5EF4-FFF2-40B4-BE49-F238E27FC236}">
                      <a16:creationId xmlns:a16="http://schemas.microsoft.com/office/drawing/2014/main" id="{7AB54DBE-2742-41BE-9B48-2E0AE31B4216}"/>
                    </a:ext>
                  </a:extLst>
                </p:cNvPr>
                <p:cNvCxnSpPr/>
                <p:nvPr/>
              </p:nvCxnSpPr>
              <p:spPr bwMode="hidden">
                <a:xfrm>
                  <a:off x="9982201" y="0"/>
                  <a:ext cx="2209801" cy="22262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a:extLst>
                    <a:ext uri="{FF2B5EF4-FFF2-40B4-BE49-F238E27FC236}">
                      <a16:creationId xmlns:a16="http://schemas.microsoft.com/office/drawing/2014/main" id="{30D73D06-A6DF-450E-A63A-78E51D6EACDA}"/>
                    </a:ext>
                  </a:extLst>
                </p:cNvPr>
                <p:cNvCxnSpPr/>
                <p:nvPr/>
              </p:nvCxnSpPr>
              <p:spPr bwMode="hidden">
                <a:xfrm>
                  <a:off x="11199284" y="0"/>
                  <a:ext cx="992718" cy="100325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a:extLst>
                  <a:ext uri="{FF2B5EF4-FFF2-40B4-BE49-F238E27FC236}">
                    <a16:creationId xmlns:a16="http://schemas.microsoft.com/office/drawing/2014/main" id="{6FCB3EFD-4E1C-4E8D-A034-91DCA616D685}"/>
                  </a:ext>
                </a:extLst>
              </p:cNvPr>
              <p:cNvCxnSpPr/>
              <p:nvPr/>
            </p:nvCxnSpPr>
            <p:spPr bwMode="hidden">
              <a:xfrm flipH="1" flipV="1">
                <a:off x="-1" y="1011333"/>
                <a:ext cx="5829301" cy="58466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a:extLst>
                  <a:ext uri="{FF2B5EF4-FFF2-40B4-BE49-F238E27FC236}">
                    <a16:creationId xmlns:a16="http://schemas.microsoft.com/office/drawing/2014/main" id="{24A08CDF-907E-4168-A1EA-F71CAA24AC73}"/>
                  </a:ext>
                </a:extLst>
              </p:cNvPr>
              <p:cNvCxnSpPr/>
              <p:nvPr/>
            </p:nvCxnSpPr>
            <p:spPr bwMode="hidden">
              <a:xfrm flipH="1" flipV="1">
                <a:off x="-1" y="2227841"/>
                <a:ext cx="4614334" cy="463015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A4854A50-0C34-4A64-9C76-0F21B2A8902D}"/>
                  </a:ext>
                </a:extLst>
              </p:cNvPr>
              <p:cNvCxnSpPr/>
              <p:nvPr/>
            </p:nvCxnSpPr>
            <p:spPr bwMode="hidden">
              <a:xfrm flipH="1" flipV="1">
                <a:off x="-1" y="3431423"/>
                <a:ext cx="3399367" cy="342657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a:extLst>
                  <a:ext uri="{FF2B5EF4-FFF2-40B4-BE49-F238E27FC236}">
                    <a16:creationId xmlns:a16="http://schemas.microsoft.com/office/drawing/2014/main" id="{07C91D4B-9B44-4674-9538-4CD6D50CB10B}"/>
                  </a:ext>
                </a:extLst>
              </p:cNvPr>
              <p:cNvCxnSpPr/>
              <p:nvPr/>
            </p:nvCxnSpPr>
            <p:spPr bwMode="hidden">
              <a:xfrm flipH="1" flipV="1">
                <a:off x="-1" y="4651162"/>
                <a:ext cx="2197100" cy="220683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a:extLst>
                  <a:ext uri="{FF2B5EF4-FFF2-40B4-BE49-F238E27FC236}">
                    <a16:creationId xmlns:a16="http://schemas.microsoft.com/office/drawing/2014/main" id="{891B31EE-11F0-434A-8B68-5A2253E57C7D}"/>
                  </a:ext>
                </a:extLst>
              </p:cNvPr>
              <p:cNvCxnSpPr/>
              <p:nvPr/>
            </p:nvCxnSpPr>
            <p:spPr bwMode="hidden">
              <a:xfrm flipH="1" flipV="1">
                <a:off x="-1" y="5864438"/>
                <a:ext cx="986367" cy="993562"/>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a:extLst>
              <a:ext uri="{FF2B5EF4-FFF2-40B4-BE49-F238E27FC236}">
                <a16:creationId xmlns:a16="http://schemas.microsoft.com/office/drawing/2014/main" id="{904EA108-DC8A-4B9E-B2E9-CA6B4CEA600D}"/>
              </a:ext>
            </a:extLst>
          </p:cNvPr>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5428" r:id="rId1"/>
    <p:sldLayoutId id="2147485429" r:id="rId2"/>
    <p:sldLayoutId id="2147485415" r:id="rId3"/>
    <p:sldLayoutId id="2147485416" r:id="rId4"/>
  </p:sldLayoutIdLst>
  <p:transition/>
  <p:hf sldNum="0" hdr="0" ftr="0" dt="0"/>
  <p:txStyles>
    <p:title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p:titleStyle>
    <p:body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43.png"/><Relationship Id="rId4" Type="http://schemas.openxmlformats.org/officeDocument/2006/relationships/oleObject" Target="../embeddings/oleObject13.bin"/></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5.png"/><Relationship Id="rId4" Type="http://schemas.openxmlformats.org/officeDocument/2006/relationships/oleObject" Target="../embeddings/oleObject14.bin"/></Relationships>
</file>

<file path=ppt/slides/_rels/slide1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20.xml"/><Relationship Id="rId7" Type="http://schemas.openxmlformats.org/officeDocument/2006/relationships/image" Target="../media/image51.wmf"/><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oleObject" Target="../embeddings/oleObject16.bin"/><Relationship Id="rId5" Type="http://schemas.openxmlformats.org/officeDocument/2006/relationships/image" Target="../media/image50.w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0.wmf"/><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5.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3.w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4.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7.wmf"/><Relationship Id="rId4" Type="http://schemas.openxmlformats.org/officeDocument/2006/relationships/oleObject" Target="../embeddings/oleObject9.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png"/><Relationship Id="rId4" Type="http://schemas.openxmlformats.org/officeDocument/2006/relationships/oleObject" Target="../embeddings/oleObject10.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vmlDrawing" Target="../drawings/vmlDrawing11.vml"/><Relationship Id="rId5" Type="http://schemas.openxmlformats.org/officeDocument/2006/relationships/image" Target="../media/image38.wmf"/><Relationship Id="rId4" Type="http://schemas.openxmlformats.org/officeDocument/2006/relationships/oleObject" Target="../embeddings/oleObject11.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2.emf"/></Relationships>
</file>

<file path=ppt/slides/_rels/slide9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42.png"/><Relationship Id="rId4" Type="http://schemas.openxmlformats.org/officeDocument/2006/relationships/oleObject" Target="../embeddings/oleObject12.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a:extLst>
              <a:ext uri="{FF2B5EF4-FFF2-40B4-BE49-F238E27FC236}">
                <a16:creationId xmlns:a16="http://schemas.microsoft.com/office/drawing/2014/main" id="{5AEE2461-2959-49F5-AFCC-62319530E226}"/>
              </a:ext>
            </a:extLst>
          </p:cNvPr>
          <p:cNvSpPr>
            <a:spLocks noGrp="1" noChangeArrowheads="1"/>
          </p:cNvSpPr>
          <p:nvPr>
            <p:ph type="ctrTitle"/>
          </p:nvPr>
        </p:nvSpPr>
        <p:spPr>
          <a:xfrm>
            <a:off x="923925" y="3421063"/>
            <a:ext cx="10191750" cy="1871662"/>
          </a:xfrm>
        </p:spPr>
        <p:txBody>
          <a:bodyPr/>
          <a:lstStyle/>
          <a:p>
            <a:pPr defTabSz="914377" eaLnBrk="1" fontAlgn="auto" hangingPunct="1">
              <a:spcAft>
                <a:spcPts val="0"/>
              </a:spcAft>
              <a:defRPr/>
            </a:pPr>
            <a:r>
              <a:rPr lang="zh-CN" altLang="en-US" sz="4400" dirty="0">
                <a:sym typeface="+mn-lt"/>
              </a:rPr>
              <a:t>第六章 文件及文件系统</a:t>
            </a:r>
          </a:p>
        </p:txBody>
      </p:sp>
      <p:sp>
        <p:nvSpPr>
          <p:cNvPr id="4" name="矩形 3">
            <a:extLst>
              <a:ext uri="{FF2B5EF4-FFF2-40B4-BE49-F238E27FC236}">
                <a16:creationId xmlns:a16="http://schemas.microsoft.com/office/drawing/2014/main" id="{FCE50B54-C01E-4497-B773-14873917F1B9}"/>
              </a:ext>
            </a:extLst>
          </p:cNvPr>
          <p:cNvSpPr/>
          <p:nvPr/>
        </p:nvSpPr>
        <p:spPr>
          <a:xfrm>
            <a:off x="3962400" y="5410200"/>
            <a:ext cx="4572000" cy="923925"/>
          </a:xfrm>
          <a:prstGeom prst="rect">
            <a:avLst/>
          </a:prstGeom>
        </p:spPr>
        <p:txBody>
          <a:bodyPr>
            <a:spAutoFit/>
          </a:bodyPr>
          <a:lstStyle/>
          <a:p>
            <a:pPr algn="ctr">
              <a:defRPr/>
            </a:pPr>
            <a:r>
              <a:rPr kumimoji="1" lang="zh-CN" altLang="en-US" sz="3600" dirty="0">
                <a:solidFill>
                  <a:srgbClr val="FF9900"/>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（信息管理）</a:t>
            </a:r>
            <a:r>
              <a:rPr kumimoji="1" lang="zh-CN" altLang="en-US" dirty="0">
                <a:solidFill>
                  <a:srgbClr val="3EBBF0"/>
                </a:solidFill>
                <a:effectLst>
                  <a:outerShdw blurRad="38100" dist="38100" dir="2700000" algn="tl">
                    <a:srgbClr val="000000"/>
                  </a:outerShdw>
                </a:effectLst>
              </a:rPr>
              <a:t/>
            </a:r>
            <a:br>
              <a:rPr kumimoji="1" lang="zh-CN" altLang="en-US" dirty="0">
                <a:solidFill>
                  <a:srgbClr val="3EBBF0"/>
                </a:solidFill>
                <a:effectLst>
                  <a:outerShdw blurRad="38100" dist="38100" dir="2700000" algn="tl">
                    <a:srgbClr val="000000"/>
                  </a:outerShdw>
                </a:effectLst>
              </a:rPr>
            </a:br>
            <a:endParaRPr lang="zh-CN" altLang="en-US" dirty="0">
              <a:solidFill>
                <a:prstClr val="black"/>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93A85F7-DD3C-EF41-8DD3-01B69897E248}"/>
              </a:ext>
            </a:extLst>
          </p:cNvPr>
          <p:cNvSpPr>
            <a:spLocks noGrp="1" noRot="1" noChangeArrowheads="1"/>
          </p:cNvSpPr>
          <p:nvPr>
            <p:ph type="title"/>
          </p:nvPr>
        </p:nvSpPr>
        <p:spPr>
          <a:xfrm>
            <a:off x="1322832" y="1183958"/>
            <a:ext cx="8229600" cy="603884"/>
          </a:xfrm>
        </p:spPr>
        <p:txBody>
          <a:bodyPr/>
          <a:lstStyle/>
          <a:p>
            <a:r>
              <a:rPr lang="en-US" altLang="zh-CN" sz="2800" dirty="0" smtClean="0">
                <a:solidFill>
                  <a:schemeClr val="tx1"/>
                </a:solidFill>
              </a:rPr>
              <a:t>2. </a:t>
            </a:r>
            <a:r>
              <a:rPr lang="zh-CN" altLang="en-US" sz="2800" dirty="0" smtClean="0">
                <a:solidFill>
                  <a:schemeClr val="tx1"/>
                </a:solidFill>
              </a:rPr>
              <a:t>文件系统</a:t>
            </a:r>
            <a:endParaRPr lang="zh-CN" altLang="en-US" sz="2800" dirty="0">
              <a:solidFill>
                <a:schemeClr val="tx1"/>
              </a:solidFill>
            </a:endParaRPr>
          </a:p>
        </p:txBody>
      </p:sp>
      <p:sp>
        <p:nvSpPr>
          <p:cNvPr id="3" name="Rectangle 3">
            <a:extLst>
              <a:ext uri="{FF2B5EF4-FFF2-40B4-BE49-F238E27FC236}">
                <a16:creationId xmlns:a16="http://schemas.microsoft.com/office/drawing/2014/main" id="{E91B820E-C617-EE45-98DF-34A516D3BAE0}"/>
              </a:ext>
            </a:extLst>
          </p:cNvPr>
          <p:cNvSpPr txBox="1">
            <a:spLocks noRot="1" noChangeArrowheads="1"/>
          </p:cNvSpPr>
          <p:nvPr/>
        </p:nvSpPr>
        <p:spPr>
          <a:xfrm>
            <a:off x="1703832" y="1726884"/>
            <a:ext cx="9573768"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marL="342900" indent="-342900" algn="just">
              <a:spcBef>
                <a:spcPct val="20000"/>
              </a:spcBef>
              <a:buClr>
                <a:srgbClr val="FF9900"/>
              </a:buClr>
              <a:buSzPct val="75000"/>
              <a:buFont typeface="Wingdings" panose="05000000000000000000" pitchFamily="2" charset="2"/>
              <a:buChar char="n"/>
              <a:defRPr sz="2400" b="1">
                <a:solidFill>
                  <a:srgbClr val="374D81"/>
                </a:solidFill>
                <a:latin typeface="+mj-ea"/>
                <a:ea typeface="+mj-ea"/>
                <a:cs typeface="+mj-cs"/>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mn-lt"/>
                <a:ea typeface="+mn-ea"/>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mn-lt"/>
                <a:ea typeface="+mn-ea"/>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mn-lt"/>
                <a:ea typeface="+mn-ea"/>
              </a:defRPr>
            </a:lvl4pPr>
            <a:lvl5pPr marL="2057400" indent="-228600">
              <a:spcBef>
                <a:spcPct val="20000"/>
              </a:spcBef>
              <a:buClr>
                <a:srgbClr val="FF9900"/>
              </a:buClr>
              <a:buFont typeface="Wingdings" panose="05000000000000000000" pitchFamily="2" charset="2"/>
              <a:buChar char="§"/>
              <a:defRPr sz="2000" b="1">
                <a:solidFill>
                  <a:schemeClr val="bg1"/>
                </a:solidFill>
                <a:latin typeface="+mn-lt"/>
                <a:ea typeface="+mn-ea"/>
              </a:defRPr>
            </a:lvl5pPr>
            <a:lvl6pPr marL="2514600" indent="-228600" fontAlgn="base">
              <a:spcBef>
                <a:spcPct val="20000"/>
              </a:spcBef>
              <a:spcAft>
                <a:spcPct val="0"/>
              </a:spcAft>
              <a:buClr>
                <a:schemeClr val="bg2"/>
              </a:buClr>
              <a:buFont typeface="Wingdings" pitchFamily="2" charset="2"/>
              <a:buChar char="§"/>
              <a:defRPr sz="2000">
                <a:latin typeface="+mn-lt"/>
                <a:ea typeface="+mn-ea"/>
              </a:defRPr>
            </a:lvl6pPr>
            <a:lvl7pPr marL="2971800" indent="-228600" fontAlgn="base">
              <a:spcBef>
                <a:spcPct val="20000"/>
              </a:spcBef>
              <a:spcAft>
                <a:spcPct val="0"/>
              </a:spcAft>
              <a:buClr>
                <a:schemeClr val="bg2"/>
              </a:buClr>
              <a:buFont typeface="Wingdings" pitchFamily="2" charset="2"/>
              <a:buChar char="§"/>
              <a:defRPr sz="2000">
                <a:latin typeface="+mn-lt"/>
                <a:ea typeface="+mn-ea"/>
              </a:defRPr>
            </a:lvl7pPr>
            <a:lvl8pPr marL="3429000" indent="-228600" fontAlgn="base">
              <a:spcBef>
                <a:spcPct val="20000"/>
              </a:spcBef>
              <a:spcAft>
                <a:spcPct val="0"/>
              </a:spcAft>
              <a:buClr>
                <a:schemeClr val="bg2"/>
              </a:buClr>
              <a:buFont typeface="Wingdings" pitchFamily="2" charset="2"/>
              <a:buChar char="§"/>
              <a:defRPr sz="2000">
                <a:latin typeface="+mn-lt"/>
                <a:ea typeface="+mn-ea"/>
              </a:defRPr>
            </a:lvl8pPr>
            <a:lvl9pPr marL="3886200" indent="-228600" fontAlgn="base">
              <a:spcBef>
                <a:spcPct val="20000"/>
              </a:spcBef>
              <a:spcAft>
                <a:spcPct val="0"/>
              </a:spcAft>
              <a:buClr>
                <a:schemeClr val="bg2"/>
              </a:buClr>
              <a:buFont typeface="Wingdings" pitchFamily="2" charset="2"/>
              <a:buChar char="§"/>
              <a:defRPr sz="2000">
                <a:latin typeface="+mn-lt"/>
                <a:ea typeface="+mn-ea"/>
              </a:defRPr>
            </a:lvl9pPr>
          </a:lstStyle>
          <a:p>
            <a:pPr>
              <a:lnSpc>
                <a:spcPct val="150000"/>
              </a:lnSpc>
            </a:pPr>
            <a:r>
              <a:rPr lang="zh-CN" altLang="en-US" dirty="0"/>
              <a:t>定义：操作系统中的各类</a:t>
            </a:r>
            <a:r>
              <a:rPr lang="zh-CN" altLang="en-US" dirty="0">
                <a:solidFill>
                  <a:srgbClr val="C00000"/>
                </a:solidFill>
              </a:rPr>
              <a:t>文件</a:t>
            </a:r>
            <a:r>
              <a:rPr lang="zh-CN" altLang="en-US" dirty="0"/>
              <a:t>、管理文件的</a:t>
            </a:r>
            <a:r>
              <a:rPr lang="zh-CN" altLang="en-US" dirty="0">
                <a:solidFill>
                  <a:srgbClr val="C00000"/>
                </a:solidFill>
              </a:rPr>
              <a:t>软件</a:t>
            </a:r>
            <a:r>
              <a:rPr lang="zh-CN" altLang="en-US" dirty="0"/>
              <a:t>，以及管理文件所涉及到的</a:t>
            </a:r>
            <a:r>
              <a:rPr lang="zh-CN" altLang="en-US" dirty="0">
                <a:solidFill>
                  <a:srgbClr val="C00000"/>
                </a:solidFill>
              </a:rPr>
              <a:t>数据结构</a:t>
            </a:r>
            <a:r>
              <a:rPr lang="zh-CN" altLang="en-US" dirty="0"/>
              <a:t>等信息的集合</a:t>
            </a:r>
          </a:p>
        </p:txBody>
      </p:sp>
      <p:sp>
        <p:nvSpPr>
          <p:cNvPr id="4" name="Rectangle 3">
            <a:extLst>
              <a:ext uri="{FF2B5EF4-FFF2-40B4-BE49-F238E27FC236}">
                <a16:creationId xmlns:a16="http://schemas.microsoft.com/office/drawing/2014/main" id="{E327C4B7-B040-7040-AB67-0430C017DE99}"/>
              </a:ext>
            </a:extLst>
          </p:cNvPr>
          <p:cNvSpPr txBox="1">
            <a:spLocks noRot="1" noChangeArrowheads="1"/>
          </p:cNvSpPr>
          <p:nvPr/>
        </p:nvSpPr>
        <p:spPr bwMode="auto">
          <a:xfrm>
            <a:off x="1828800" y="4140516"/>
            <a:ext cx="7848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SzPct val="75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SzPct val="80000"/>
              <a:buFont typeface="Wingdings" panose="05000000000000000000" pitchFamily="2" charset="2"/>
              <a:buChar char="¨"/>
              <a:defRPr sz="2800" b="1">
                <a:solidFill>
                  <a:schemeClr val="bg1"/>
                </a:solidFill>
                <a:latin typeface="+mn-lt"/>
                <a:ea typeface="+mn-ea"/>
              </a:defRPr>
            </a:lvl2pPr>
            <a:lvl3pPr marL="1143000" indent="-228600" algn="l" rtl="0" eaLnBrk="0" fontAlgn="base" hangingPunct="0">
              <a:spcBef>
                <a:spcPct val="20000"/>
              </a:spcBef>
              <a:spcAft>
                <a:spcPct val="0"/>
              </a:spcAft>
              <a:buClr>
                <a:srgbClr val="FF9900"/>
              </a:buClr>
              <a:buSzPct val="65000"/>
              <a:buFont typeface="Wingdings" panose="05000000000000000000" pitchFamily="2" charset="2"/>
              <a:buChar char="n"/>
              <a:defRPr sz="2400" b="1">
                <a:solidFill>
                  <a:schemeClr val="bg1"/>
                </a:solidFill>
                <a:latin typeface="+mn-lt"/>
                <a:ea typeface="+mn-ea"/>
              </a:defRPr>
            </a:lvl3pPr>
            <a:lvl4pPr marL="1600200" indent="-228600" algn="l" rtl="0" eaLnBrk="0" fontAlgn="base" hangingPunct="0">
              <a:spcBef>
                <a:spcPct val="20000"/>
              </a:spcBef>
              <a:spcAft>
                <a:spcPct val="0"/>
              </a:spcAft>
              <a:buClr>
                <a:srgbClr val="FF9900"/>
              </a:buClr>
              <a:buSzPct val="70000"/>
              <a:buFont typeface="Wingdings" panose="05000000000000000000" pitchFamily="2" charset="2"/>
              <a:buChar char="¨"/>
              <a:defRPr sz="2000" b="1">
                <a:solidFill>
                  <a:schemeClr val="bg1"/>
                </a:solidFill>
                <a:latin typeface="+mn-lt"/>
                <a:ea typeface="+mn-ea"/>
              </a:defRPr>
            </a:lvl4pPr>
            <a:lvl5pPr marL="2057400" indent="-228600" algn="l" rtl="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a:defRPr/>
            </a:pPr>
            <a:r>
              <a:rPr lang="zh-CN" altLang="en-US" sz="2400" dirty="0">
                <a:solidFill>
                  <a:srgbClr val="374D81"/>
                </a:solidFill>
                <a:latin typeface="+mj-ea"/>
                <a:ea typeface="+mj-ea"/>
                <a:cs typeface="+mj-cs"/>
              </a:rPr>
              <a:t>有效地管理文件的存储空间</a:t>
            </a:r>
          </a:p>
          <a:p>
            <a:pPr algn="just">
              <a:defRPr/>
            </a:pPr>
            <a:r>
              <a:rPr lang="zh-CN" altLang="en-US" sz="2400" dirty="0">
                <a:solidFill>
                  <a:srgbClr val="374D81"/>
                </a:solidFill>
                <a:latin typeface="+mj-ea"/>
                <a:ea typeface="+mj-ea"/>
                <a:cs typeface="+mj-cs"/>
              </a:rPr>
              <a:t>管理文件目录</a:t>
            </a:r>
          </a:p>
          <a:p>
            <a:pPr algn="just">
              <a:defRPr/>
            </a:pPr>
            <a:r>
              <a:rPr lang="zh-CN" altLang="en-US" sz="2400" dirty="0">
                <a:solidFill>
                  <a:srgbClr val="374D81"/>
                </a:solidFill>
                <a:latin typeface="+mj-ea"/>
                <a:ea typeface="+mj-ea"/>
                <a:cs typeface="+mj-cs"/>
              </a:rPr>
              <a:t>完成文件的读</a:t>
            </a:r>
            <a:r>
              <a:rPr lang="en-US" altLang="zh-CN" sz="2400" dirty="0">
                <a:solidFill>
                  <a:srgbClr val="374D81"/>
                </a:solidFill>
                <a:latin typeface="+mj-ea"/>
                <a:ea typeface="+mj-ea"/>
                <a:cs typeface="+mj-cs"/>
              </a:rPr>
              <a:t>/</a:t>
            </a:r>
            <a:r>
              <a:rPr lang="zh-CN" altLang="en-US" sz="2400" dirty="0">
                <a:solidFill>
                  <a:srgbClr val="374D81"/>
                </a:solidFill>
                <a:latin typeface="+mj-ea"/>
                <a:ea typeface="+mj-ea"/>
                <a:cs typeface="+mj-cs"/>
              </a:rPr>
              <a:t>写操作</a:t>
            </a:r>
          </a:p>
          <a:p>
            <a:pPr algn="just">
              <a:defRPr/>
            </a:pPr>
            <a:r>
              <a:rPr lang="zh-CN" altLang="en-US" sz="2400" dirty="0">
                <a:solidFill>
                  <a:srgbClr val="374D81"/>
                </a:solidFill>
                <a:latin typeface="+mj-ea"/>
                <a:ea typeface="+mj-ea"/>
                <a:cs typeface="+mj-cs"/>
              </a:rPr>
              <a:t>实现文件共享与保护</a:t>
            </a:r>
          </a:p>
          <a:p>
            <a:pPr algn="just">
              <a:defRPr/>
            </a:pPr>
            <a:r>
              <a:rPr lang="zh-CN" altLang="en-US" sz="2400" dirty="0">
                <a:solidFill>
                  <a:srgbClr val="374D81"/>
                </a:solidFill>
                <a:latin typeface="+mj-ea"/>
                <a:ea typeface="+mj-ea"/>
                <a:cs typeface="+mj-cs"/>
              </a:rPr>
              <a:t>为用户提供交互式命令接口和程序调用接口</a:t>
            </a:r>
            <a:endParaRPr lang="zh-CN" altLang="en-US" sz="2400" kern="0" dirty="0">
              <a:solidFill>
                <a:schemeClr val="tx1"/>
              </a:solidFill>
              <a:effectLst>
                <a:outerShdw blurRad="38100" dist="38100" dir="2700000" algn="tl">
                  <a:srgbClr val="000000"/>
                </a:outerShdw>
              </a:effectLst>
              <a:latin typeface="+mj-ea"/>
              <a:ea typeface="+mj-ea"/>
            </a:endParaRPr>
          </a:p>
          <a:p>
            <a:pPr>
              <a:defRPr/>
            </a:pPr>
            <a:endParaRPr lang="en-US" altLang="zh-CN" sz="2400" kern="0" dirty="0">
              <a:solidFill>
                <a:schemeClr val="tx1"/>
              </a:solidFill>
              <a:effectLst>
                <a:outerShdw blurRad="38100" dist="38100" dir="2700000" algn="tl">
                  <a:srgbClr val="000000"/>
                </a:outerShdw>
              </a:effectLst>
              <a:latin typeface="+mj-ea"/>
              <a:ea typeface="+mj-ea"/>
            </a:endParaRPr>
          </a:p>
        </p:txBody>
      </p:sp>
      <p:sp>
        <p:nvSpPr>
          <p:cNvPr id="5" name="Rectangle 2">
            <a:extLst>
              <a:ext uri="{FF2B5EF4-FFF2-40B4-BE49-F238E27FC236}">
                <a16:creationId xmlns:a16="http://schemas.microsoft.com/office/drawing/2014/main" id="{864C5ADA-F0E2-6448-8D60-84E5629C4833}"/>
              </a:ext>
            </a:extLst>
          </p:cNvPr>
          <p:cNvSpPr txBox="1">
            <a:spLocks noRot="1" noChangeArrowheads="1"/>
          </p:cNvSpPr>
          <p:nvPr/>
        </p:nvSpPr>
        <p:spPr bwMode="auto">
          <a:xfrm>
            <a:off x="1143000" y="3200400"/>
            <a:ext cx="38481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FF9900"/>
                </a:solidFill>
                <a:latin typeface="+mj-lt"/>
                <a:ea typeface="+mj-ea"/>
                <a:cs typeface="+mj-cs"/>
              </a:defRPr>
            </a:lvl1pPr>
            <a:lvl2pPr algn="l" rtl="0" eaLnBrk="0" fontAlgn="base" hangingPunct="0">
              <a:spcBef>
                <a:spcPct val="0"/>
              </a:spcBef>
              <a:spcAft>
                <a:spcPct val="0"/>
              </a:spcAft>
              <a:defRPr sz="4400" b="1">
                <a:solidFill>
                  <a:srgbClr val="CC3300"/>
                </a:solidFill>
                <a:latin typeface="Arial" pitchFamily="34" charset="0"/>
                <a:ea typeface="宋体" pitchFamily="2" charset="-122"/>
              </a:defRPr>
            </a:lvl2pPr>
            <a:lvl3pPr algn="l" rtl="0" eaLnBrk="0" fontAlgn="base" hangingPunct="0">
              <a:spcBef>
                <a:spcPct val="0"/>
              </a:spcBef>
              <a:spcAft>
                <a:spcPct val="0"/>
              </a:spcAft>
              <a:defRPr sz="4400" b="1">
                <a:solidFill>
                  <a:srgbClr val="CC3300"/>
                </a:solidFill>
                <a:latin typeface="Arial" pitchFamily="34" charset="0"/>
                <a:ea typeface="宋体" pitchFamily="2" charset="-122"/>
              </a:defRPr>
            </a:lvl3pPr>
            <a:lvl4pPr algn="l" rtl="0" eaLnBrk="0" fontAlgn="base" hangingPunct="0">
              <a:spcBef>
                <a:spcPct val="0"/>
              </a:spcBef>
              <a:spcAft>
                <a:spcPct val="0"/>
              </a:spcAft>
              <a:defRPr sz="4400" b="1">
                <a:solidFill>
                  <a:srgbClr val="CC3300"/>
                </a:solidFill>
                <a:latin typeface="Arial" pitchFamily="34" charset="0"/>
                <a:ea typeface="宋体" pitchFamily="2" charset="-122"/>
              </a:defRPr>
            </a:lvl4pPr>
            <a:lvl5pPr algn="l" rtl="0" eaLnBrk="0" fontAlgn="base" hangingPunct="0">
              <a:spcBef>
                <a:spcPct val="0"/>
              </a:spcBef>
              <a:spcAft>
                <a:spcPct val="0"/>
              </a:spcAft>
              <a:defRPr sz="4400" b="1">
                <a:solidFill>
                  <a:srgbClr val="CC3300"/>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a:lstStyle>
          <a:p>
            <a:pPr algn="ctr"/>
            <a:r>
              <a:rPr lang="en-US" altLang="zh-CN" sz="3200" kern="0" dirty="0" smtClean="0">
                <a:solidFill>
                  <a:schemeClr val="tx1"/>
                </a:solidFill>
                <a:latin typeface="+mj-ea"/>
              </a:rPr>
              <a:t>3. </a:t>
            </a:r>
            <a:r>
              <a:rPr lang="zh-CN" altLang="en-US" sz="2800" dirty="0">
                <a:solidFill>
                  <a:schemeClr val="tx1"/>
                </a:solidFill>
                <a:latin typeface="+mj-ea"/>
              </a:rPr>
              <a:t>文件系统</a:t>
            </a:r>
            <a:r>
              <a:rPr lang="zh-CN" altLang="en-US" sz="3200" kern="0" dirty="0">
                <a:solidFill>
                  <a:schemeClr val="tx1"/>
                </a:solidFill>
                <a:latin typeface="+mj-ea"/>
              </a:rPr>
              <a:t>的功能</a:t>
            </a:r>
          </a:p>
        </p:txBody>
      </p:sp>
      <p:sp>
        <p:nvSpPr>
          <p:cNvPr id="6"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Tree>
    <p:extLst>
      <p:ext uri="{BB962C8B-B14F-4D97-AF65-F5344CB8AC3E}">
        <p14:creationId xmlns:p14="http://schemas.microsoft.com/office/powerpoint/2010/main" val="30412805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3" name="Rectangle 2">
            <a:extLst>
              <a:ext uri="{FF2B5EF4-FFF2-40B4-BE49-F238E27FC236}">
                <a16:creationId xmlns:a16="http://schemas.microsoft.com/office/drawing/2014/main" id="{F4B51745-5C33-F448-B8BE-3E13151A1FAD}"/>
              </a:ext>
            </a:extLst>
          </p:cNvPr>
          <p:cNvSpPr txBox="1">
            <a:spLocks noRot="1" noChangeArrowheads="1"/>
          </p:cNvSpPr>
          <p:nvPr/>
        </p:nvSpPr>
        <p:spPr>
          <a:xfrm>
            <a:off x="2305050" y="1062038"/>
            <a:ext cx="8362950" cy="900113"/>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spcBef>
                <a:spcPct val="0"/>
              </a:spcBef>
              <a:buNone/>
              <a:defRPr/>
            </a:pPr>
            <a:r>
              <a:rPr kumimoji="1" lang="en-US" altLang="zh-CN" dirty="0">
                <a:solidFill>
                  <a:srgbClr val="002060"/>
                </a:solidFill>
                <a:cs typeface="Times New Roman" pitchFamily="18" charset="0"/>
              </a:rPr>
              <a:t>5.</a:t>
            </a:r>
            <a:r>
              <a:rPr kumimoji="1" lang="zh-CN" altLang="en-US" dirty="0">
                <a:solidFill>
                  <a:srgbClr val="002060"/>
                </a:solidFill>
                <a:cs typeface="Times New Roman" pitchFamily="18" charset="0"/>
              </a:rPr>
              <a:t> 多级目录的优缺点</a:t>
            </a:r>
          </a:p>
        </p:txBody>
      </p:sp>
      <p:sp>
        <p:nvSpPr>
          <p:cNvPr id="5" name="Text Box 3">
            <a:extLst>
              <a:ext uri="{FF2B5EF4-FFF2-40B4-BE49-F238E27FC236}">
                <a16:creationId xmlns:a16="http://schemas.microsoft.com/office/drawing/2014/main" id="{09939E25-6137-2A41-8106-E18824036235}"/>
              </a:ext>
            </a:extLst>
          </p:cNvPr>
          <p:cNvSpPr txBox="1">
            <a:spLocks noChangeArrowheads="1"/>
          </p:cNvSpPr>
          <p:nvPr/>
        </p:nvSpPr>
        <p:spPr bwMode="auto">
          <a:xfrm>
            <a:off x="2514601" y="1752600"/>
            <a:ext cx="7827963" cy="42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Wingdings" panose="05000000000000000000" pitchFamily="2" charset="2"/>
              <a:buChar char="Ø"/>
            </a:pPr>
            <a:r>
              <a:rPr lang="en-US" altLang="zh-CN" sz="2800" dirty="0">
                <a:solidFill>
                  <a:schemeClr val="tx1"/>
                </a:solidFill>
                <a:latin typeface="+mj-ea"/>
                <a:ea typeface="+mj-ea"/>
              </a:rPr>
              <a:t> </a:t>
            </a:r>
            <a:r>
              <a:rPr lang="zh-CN" altLang="en-US" sz="2800" dirty="0">
                <a:solidFill>
                  <a:schemeClr val="tx1"/>
                </a:solidFill>
                <a:latin typeface="+mj-ea"/>
                <a:ea typeface="+mj-ea"/>
              </a:rPr>
              <a:t>优点</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sz="2400" dirty="0">
                <a:solidFill>
                  <a:schemeClr val="tx1"/>
                </a:solidFill>
                <a:latin typeface="+mj-ea"/>
                <a:ea typeface="+mj-ea"/>
                <a:cs typeface="楷体_GB2312"/>
              </a:rPr>
              <a:t>层次结构清晰，便于管理和保护</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sz="2400" dirty="0">
                <a:solidFill>
                  <a:schemeClr val="tx1"/>
                </a:solidFill>
                <a:latin typeface="+mj-ea"/>
                <a:ea typeface="+mj-ea"/>
                <a:cs typeface="楷体_GB2312"/>
              </a:rPr>
              <a:t> 有利于文件分类</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sz="2400" dirty="0">
                <a:solidFill>
                  <a:schemeClr val="tx1"/>
                </a:solidFill>
                <a:latin typeface="+mj-ea"/>
                <a:ea typeface="+mj-ea"/>
                <a:cs typeface="楷体_GB2312"/>
              </a:rPr>
              <a:t> 解决重名问题</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sz="2400" dirty="0">
                <a:solidFill>
                  <a:schemeClr val="tx1"/>
                </a:solidFill>
                <a:latin typeface="+mj-ea"/>
                <a:ea typeface="+mj-ea"/>
                <a:cs typeface="楷体_GB2312"/>
              </a:rPr>
              <a:t> 提高文件检索速度</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sz="2400" dirty="0">
                <a:solidFill>
                  <a:schemeClr val="tx1"/>
                </a:solidFill>
                <a:latin typeface="+mj-ea"/>
                <a:ea typeface="+mj-ea"/>
                <a:cs typeface="楷体_GB2312"/>
              </a:rPr>
              <a:t> 能进行存取权限的控制 </a:t>
            </a:r>
          </a:p>
          <a:p>
            <a:pPr eaLnBrk="1" hangingPunct="1">
              <a:lnSpc>
                <a:spcPct val="120000"/>
              </a:lnSpc>
              <a:spcBef>
                <a:spcPct val="0"/>
              </a:spcBef>
              <a:buClrTx/>
              <a:buSzTx/>
              <a:buFont typeface="Wingdings" panose="05000000000000000000" pitchFamily="2" charset="2"/>
              <a:buChar char="Ø"/>
            </a:pPr>
            <a:r>
              <a:rPr lang="zh-CN" altLang="en-US" sz="2800" dirty="0">
                <a:solidFill>
                  <a:schemeClr val="tx1"/>
                </a:solidFill>
                <a:latin typeface="+mj-ea"/>
                <a:ea typeface="+mj-ea"/>
              </a:rPr>
              <a:t> 缺点</a:t>
            </a:r>
          </a:p>
          <a:p>
            <a:pPr lvl="1" eaLnBrk="1" hangingPunct="1">
              <a:lnSpc>
                <a:spcPct val="120000"/>
              </a:lnSpc>
              <a:spcBef>
                <a:spcPct val="0"/>
              </a:spcBef>
              <a:buClr>
                <a:srgbClr val="FFC000"/>
              </a:buClr>
              <a:buSzTx/>
              <a:buFont typeface="Wingdings" panose="05000000000000000000" pitchFamily="2" charset="2"/>
              <a:buChar char="ü"/>
            </a:pPr>
            <a:r>
              <a:rPr kumimoji="1" lang="zh-CN" altLang="en-US" sz="2400" dirty="0">
                <a:solidFill>
                  <a:schemeClr val="tx1"/>
                </a:solidFill>
                <a:latin typeface="+mj-ea"/>
                <a:ea typeface="+mj-ea"/>
                <a:cs typeface="楷体_GB2312"/>
              </a:rPr>
              <a:t> 查找一个文件按路径名逐层检查，由于</a:t>
            </a:r>
          </a:p>
          <a:p>
            <a:pPr lvl="1" eaLnBrk="1" hangingPunct="1">
              <a:lnSpc>
                <a:spcPct val="120000"/>
              </a:lnSpc>
              <a:spcBef>
                <a:spcPct val="0"/>
              </a:spcBef>
              <a:buClr>
                <a:srgbClr val="FFC000"/>
              </a:buClr>
              <a:buSzTx/>
              <a:buFont typeface="Wingdings" panose="05000000000000000000" pitchFamily="2" charset="2"/>
              <a:buNone/>
            </a:pPr>
            <a:r>
              <a:rPr kumimoji="1" lang="zh-CN" altLang="en-US" sz="2400" dirty="0">
                <a:solidFill>
                  <a:schemeClr val="tx1"/>
                </a:solidFill>
                <a:latin typeface="+mj-ea"/>
                <a:ea typeface="+mj-ea"/>
                <a:cs typeface="楷体_GB2312"/>
              </a:rPr>
              <a:t>   每个文件都放在外存，</a:t>
            </a:r>
            <a:r>
              <a:rPr kumimoji="1" lang="zh-CN" altLang="en-US" sz="2400" dirty="0">
                <a:solidFill>
                  <a:srgbClr val="C00000"/>
                </a:solidFill>
                <a:latin typeface="+mj-ea"/>
                <a:ea typeface="+mj-ea"/>
                <a:cs typeface="楷体_GB2312"/>
              </a:rPr>
              <a:t>多次访盘影响速度</a:t>
            </a:r>
          </a:p>
        </p:txBody>
      </p:sp>
    </p:spTree>
    <p:extLst>
      <p:ext uri="{BB962C8B-B14F-4D97-AF65-F5344CB8AC3E}">
        <p14:creationId xmlns:p14="http://schemas.microsoft.com/office/powerpoint/2010/main" val="3378069535"/>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6.5.3 </a:t>
            </a:r>
            <a:r>
              <a:rPr kumimoji="1" lang="zh-CN" altLang="en-US" sz="3600" dirty="0">
                <a:solidFill>
                  <a:srgbClr val="002060"/>
                </a:solidFill>
                <a:cs typeface="Times New Roman" panose="02020603050405020304" pitchFamily="18" charset="0"/>
              </a:rPr>
              <a:t> 目录查询技术</a:t>
            </a:r>
          </a:p>
        </p:txBody>
      </p:sp>
      <p:sp>
        <p:nvSpPr>
          <p:cNvPr id="5" name="Text Box 7">
            <a:extLst>
              <a:ext uri="{FF2B5EF4-FFF2-40B4-BE49-F238E27FC236}">
                <a16:creationId xmlns:a16="http://schemas.microsoft.com/office/drawing/2014/main" id="{D34B7509-10DE-5B42-A696-7C0646027EAF}"/>
              </a:ext>
            </a:extLst>
          </p:cNvPr>
          <p:cNvSpPr txBox="1">
            <a:spLocks noChangeArrowheads="1"/>
          </p:cNvSpPr>
          <p:nvPr/>
        </p:nvSpPr>
        <p:spPr bwMode="auto">
          <a:xfrm>
            <a:off x="2319338" y="1371601"/>
            <a:ext cx="7586663"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002060"/>
              </a:buClr>
              <a:buSzTx/>
              <a:buFont typeface="Wingdings" panose="05000000000000000000" pitchFamily="2" charset="2"/>
              <a:buChar char="Ø"/>
            </a:pPr>
            <a:r>
              <a:rPr lang="en-US" altLang="zh-CN" sz="2400" dirty="0">
                <a:solidFill>
                  <a:srgbClr val="002060"/>
                </a:solidFill>
                <a:latin typeface="+mj-ea"/>
                <a:ea typeface="+mj-ea"/>
              </a:rPr>
              <a:t> </a:t>
            </a:r>
            <a:r>
              <a:rPr lang="zh-CN" altLang="en-US" sz="2400" dirty="0">
                <a:solidFill>
                  <a:srgbClr val="002060"/>
                </a:solidFill>
                <a:latin typeface="+mj-ea"/>
                <a:ea typeface="+mj-ea"/>
              </a:rPr>
              <a:t>按名存取的实现步骤</a:t>
            </a:r>
          </a:p>
          <a:p>
            <a:pPr marL="914400" lvl="1" indent="-457200" eaLnBrk="1" hangingPunct="1">
              <a:lnSpc>
                <a:spcPct val="150000"/>
              </a:lnSpc>
              <a:spcBef>
                <a:spcPct val="0"/>
              </a:spcBef>
              <a:buClr>
                <a:srgbClr val="003366"/>
              </a:buClr>
              <a:buSzTx/>
              <a:buFont typeface="Arial" panose="020B0604020202020204" pitchFamily="34" charset="0"/>
              <a:buChar char="•"/>
            </a:pPr>
            <a:r>
              <a:rPr kumimoji="1" lang="zh-CN" altLang="en-US" sz="2400" dirty="0">
                <a:solidFill>
                  <a:srgbClr val="002060"/>
                </a:solidFill>
                <a:latin typeface="+mj-ea"/>
                <a:ea typeface="+mj-ea"/>
                <a:cs typeface="楷体_GB2312"/>
              </a:rPr>
              <a:t>根据文件名查询文件目录，找到该文件的</a:t>
            </a:r>
            <a:r>
              <a:rPr kumimoji="1" lang="en-US" altLang="zh-CN" sz="2400" dirty="0">
                <a:solidFill>
                  <a:srgbClr val="002060"/>
                </a:solidFill>
                <a:latin typeface="+mj-ea"/>
                <a:ea typeface="+mj-ea"/>
                <a:cs typeface="楷体_GB2312"/>
              </a:rPr>
              <a:t>FCB</a:t>
            </a:r>
            <a:r>
              <a:rPr kumimoji="1" lang="zh-CN" altLang="en-US" sz="2400" dirty="0">
                <a:solidFill>
                  <a:srgbClr val="002060"/>
                </a:solidFill>
                <a:latin typeface="+mj-ea"/>
                <a:ea typeface="+mj-ea"/>
                <a:cs typeface="楷体_GB2312"/>
              </a:rPr>
              <a:t>或 </a:t>
            </a:r>
            <a:r>
              <a:rPr kumimoji="1" lang="en-US" altLang="zh-CN" sz="2400" dirty="0" err="1">
                <a:solidFill>
                  <a:srgbClr val="002060"/>
                </a:solidFill>
                <a:latin typeface="+mj-ea"/>
                <a:ea typeface="+mj-ea"/>
                <a:cs typeface="楷体_GB2312"/>
              </a:rPr>
              <a:t>i</a:t>
            </a:r>
            <a:r>
              <a:rPr kumimoji="1" lang="en-US" altLang="zh-CN" sz="2400" dirty="0">
                <a:solidFill>
                  <a:srgbClr val="002060"/>
                </a:solidFill>
                <a:latin typeface="+mj-ea"/>
                <a:ea typeface="+mj-ea"/>
                <a:cs typeface="楷体_GB2312"/>
              </a:rPr>
              <a:t> </a:t>
            </a:r>
            <a:r>
              <a:rPr kumimoji="1" lang="zh-CN" altLang="en-US" sz="2400" dirty="0">
                <a:solidFill>
                  <a:srgbClr val="002060"/>
                </a:solidFill>
                <a:latin typeface="+mj-ea"/>
                <a:ea typeface="+mj-ea"/>
                <a:cs typeface="楷体_GB2312"/>
              </a:rPr>
              <a:t>结点</a:t>
            </a:r>
          </a:p>
          <a:p>
            <a:pPr marL="914400" lvl="1" indent="-457200" eaLnBrk="1" hangingPunct="1">
              <a:lnSpc>
                <a:spcPct val="150000"/>
              </a:lnSpc>
              <a:spcBef>
                <a:spcPct val="0"/>
              </a:spcBef>
              <a:buClr>
                <a:srgbClr val="003366"/>
              </a:buClr>
              <a:buSzTx/>
              <a:buFont typeface="Arial" panose="020B0604020202020204" pitchFamily="34" charset="0"/>
              <a:buChar char="•"/>
            </a:pPr>
            <a:r>
              <a:rPr kumimoji="1" lang="zh-CN" altLang="en-US" sz="2400" dirty="0">
                <a:solidFill>
                  <a:srgbClr val="002060"/>
                </a:solidFill>
                <a:latin typeface="+mj-ea"/>
                <a:ea typeface="+mj-ea"/>
                <a:cs typeface="楷体_GB2312"/>
              </a:rPr>
              <a:t>根据 </a:t>
            </a:r>
            <a:r>
              <a:rPr kumimoji="1" lang="en-US" altLang="zh-CN" sz="2400" dirty="0">
                <a:solidFill>
                  <a:srgbClr val="002060"/>
                </a:solidFill>
                <a:latin typeface="+mj-ea"/>
                <a:ea typeface="+mj-ea"/>
                <a:cs typeface="楷体_GB2312"/>
              </a:rPr>
              <a:t>FCB</a:t>
            </a:r>
            <a:r>
              <a:rPr kumimoji="1" lang="zh-CN" altLang="en-US" sz="2400" dirty="0">
                <a:solidFill>
                  <a:srgbClr val="002060"/>
                </a:solidFill>
                <a:latin typeface="+mj-ea"/>
                <a:ea typeface="+mj-ea"/>
                <a:cs typeface="楷体_GB2312"/>
              </a:rPr>
              <a:t>或 </a:t>
            </a:r>
            <a:r>
              <a:rPr kumimoji="1" lang="en-US" altLang="zh-CN" sz="2400" dirty="0" err="1">
                <a:solidFill>
                  <a:srgbClr val="002060"/>
                </a:solidFill>
                <a:latin typeface="+mj-ea"/>
                <a:ea typeface="+mj-ea"/>
                <a:cs typeface="楷体_GB2312"/>
              </a:rPr>
              <a:t>i</a:t>
            </a:r>
            <a:r>
              <a:rPr kumimoji="1" lang="en-US" altLang="zh-CN" sz="2400" dirty="0">
                <a:solidFill>
                  <a:srgbClr val="002060"/>
                </a:solidFill>
                <a:latin typeface="+mj-ea"/>
                <a:ea typeface="+mj-ea"/>
                <a:cs typeface="楷体_GB2312"/>
              </a:rPr>
              <a:t> </a:t>
            </a:r>
            <a:r>
              <a:rPr kumimoji="1" lang="zh-CN" altLang="en-US" sz="2400" dirty="0">
                <a:solidFill>
                  <a:srgbClr val="002060"/>
                </a:solidFill>
                <a:latin typeface="+mj-ea"/>
                <a:ea typeface="+mj-ea"/>
                <a:cs typeface="楷体_GB2312"/>
              </a:rPr>
              <a:t>结点中的起始盘块号，计算文件在磁盘上的物理位置</a:t>
            </a:r>
          </a:p>
          <a:p>
            <a:pPr marL="914400" lvl="1" indent="-457200" eaLnBrk="1" hangingPunct="1">
              <a:lnSpc>
                <a:spcPct val="150000"/>
              </a:lnSpc>
              <a:spcBef>
                <a:spcPct val="0"/>
              </a:spcBef>
              <a:buClr>
                <a:srgbClr val="003366"/>
              </a:buClr>
              <a:buSzTx/>
              <a:buFont typeface="Arial" panose="020B0604020202020204" pitchFamily="34" charset="0"/>
              <a:buChar char="•"/>
            </a:pPr>
            <a:r>
              <a:rPr kumimoji="1" lang="zh-CN" altLang="en-US" sz="2400" dirty="0">
                <a:solidFill>
                  <a:srgbClr val="002060"/>
                </a:solidFill>
                <a:latin typeface="+mj-ea"/>
                <a:ea typeface="+mj-ea"/>
                <a:cs typeface="楷体_GB2312"/>
              </a:rPr>
              <a:t>启动磁盘驱动程序，将需要的文件读入内存</a:t>
            </a:r>
          </a:p>
          <a:p>
            <a:pPr marL="457200" indent="-457200" eaLnBrk="1" hangingPunct="1">
              <a:lnSpc>
                <a:spcPct val="150000"/>
              </a:lnSpc>
              <a:spcBef>
                <a:spcPct val="0"/>
              </a:spcBef>
              <a:buClr>
                <a:srgbClr val="002060"/>
              </a:buClr>
              <a:buSzTx/>
              <a:buFont typeface="Wingdings" panose="05000000000000000000" pitchFamily="2" charset="2"/>
              <a:buChar char="Ø"/>
            </a:pPr>
            <a:r>
              <a:rPr lang="zh-CN" altLang="en-US" sz="2400" dirty="0">
                <a:solidFill>
                  <a:srgbClr val="002060"/>
                </a:solidFill>
                <a:latin typeface="+mj-ea"/>
                <a:ea typeface="+mj-ea"/>
              </a:rPr>
              <a:t> 查询目录有两种方法</a:t>
            </a:r>
          </a:p>
          <a:p>
            <a:pPr marL="914400" lvl="1" indent="-457200" eaLnBrk="1" hangingPunct="1">
              <a:lnSpc>
                <a:spcPct val="150000"/>
              </a:lnSpc>
              <a:spcBef>
                <a:spcPct val="0"/>
              </a:spcBef>
              <a:buClr>
                <a:srgbClr val="003366"/>
              </a:buClr>
              <a:buSzTx/>
              <a:buFont typeface="Arial" panose="020B0604020202020204" pitchFamily="34" charset="0"/>
              <a:buChar char="•"/>
            </a:pPr>
            <a:r>
              <a:rPr kumimoji="1" lang="zh-CN" altLang="en-US" sz="2400" dirty="0">
                <a:solidFill>
                  <a:srgbClr val="002060"/>
                </a:solidFill>
                <a:latin typeface="+mj-ea"/>
                <a:ea typeface="+mj-ea"/>
              </a:rPr>
              <a:t>线性检索法</a:t>
            </a:r>
          </a:p>
          <a:p>
            <a:pPr marL="914400" lvl="1" indent="-457200" eaLnBrk="1" hangingPunct="1">
              <a:lnSpc>
                <a:spcPct val="150000"/>
              </a:lnSpc>
              <a:spcBef>
                <a:spcPct val="0"/>
              </a:spcBef>
              <a:buClr>
                <a:srgbClr val="003366"/>
              </a:buClr>
              <a:buSzTx/>
              <a:buFont typeface="Arial" panose="020B0604020202020204" pitchFamily="34" charset="0"/>
              <a:buChar char="•"/>
            </a:pPr>
            <a:r>
              <a:rPr kumimoji="1" lang="en-US" altLang="zh-CN" sz="2400" dirty="0">
                <a:solidFill>
                  <a:srgbClr val="002060"/>
                </a:solidFill>
                <a:latin typeface="+mj-ea"/>
                <a:ea typeface="+mj-ea"/>
              </a:rPr>
              <a:t>Hash </a:t>
            </a:r>
            <a:r>
              <a:rPr kumimoji="1" lang="zh-CN" altLang="en-US" sz="2400" dirty="0">
                <a:solidFill>
                  <a:srgbClr val="002060"/>
                </a:solidFill>
                <a:latin typeface="+mj-ea"/>
                <a:ea typeface="+mj-ea"/>
              </a:rPr>
              <a:t>方法 </a:t>
            </a:r>
          </a:p>
        </p:txBody>
      </p:sp>
    </p:spTree>
    <p:extLst>
      <p:ext uri="{BB962C8B-B14F-4D97-AF65-F5344CB8AC3E}">
        <p14:creationId xmlns:p14="http://schemas.microsoft.com/office/powerpoint/2010/main" val="3385710352"/>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6.5.3 </a:t>
            </a:r>
            <a:r>
              <a:rPr kumimoji="1" lang="zh-CN" altLang="en-US" sz="3600" dirty="0">
                <a:solidFill>
                  <a:srgbClr val="002060"/>
                </a:solidFill>
                <a:cs typeface="Times New Roman" panose="02020603050405020304" pitchFamily="18" charset="0"/>
              </a:rPr>
              <a:t> 目录查询技术</a:t>
            </a:r>
          </a:p>
        </p:txBody>
      </p:sp>
      <p:sp>
        <p:nvSpPr>
          <p:cNvPr id="4" name="Text Box 2">
            <a:extLst>
              <a:ext uri="{FF2B5EF4-FFF2-40B4-BE49-F238E27FC236}">
                <a16:creationId xmlns:a16="http://schemas.microsoft.com/office/drawing/2014/main" id="{A3EA3084-9CDB-224A-94AD-B320A153BBDB}"/>
              </a:ext>
            </a:extLst>
          </p:cNvPr>
          <p:cNvSpPr txBox="1">
            <a:spLocks noChangeArrowheads="1"/>
          </p:cNvSpPr>
          <p:nvPr/>
        </p:nvSpPr>
        <p:spPr bwMode="auto">
          <a:xfrm>
            <a:off x="1988939" y="1108601"/>
            <a:ext cx="3167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dirty="0">
                <a:solidFill>
                  <a:srgbClr val="002060"/>
                </a:solidFill>
                <a:latin typeface="+mj-ea"/>
                <a:ea typeface="+mj-ea"/>
              </a:rPr>
              <a:t>1. </a:t>
            </a:r>
            <a:r>
              <a:rPr kumimoji="1" lang="zh-CN" altLang="en-US" dirty="0">
                <a:solidFill>
                  <a:srgbClr val="002060"/>
                </a:solidFill>
                <a:latin typeface="+mj-ea"/>
                <a:ea typeface="+mj-ea"/>
              </a:rPr>
              <a:t>线性检索法</a:t>
            </a:r>
          </a:p>
        </p:txBody>
      </p:sp>
      <p:grpSp>
        <p:nvGrpSpPr>
          <p:cNvPr id="7" name="Group 22">
            <a:extLst>
              <a:ext uri="{FF2B5EF4-FFF2-40B4-BE49-F238E27FC236}">
                <a16:creationId xmlns:a16="http://schemas.microsoft.com/office/drawing/2014/main" id="{247653C2-66C4-B248-B32A-AEB7668AADAD}"/>
              </a:ext>
            </a:extLst>
          </p:cNvPr>
          <p:cNvGrpSpPr>
            <a:grpSpLocks/>
          </p:cNvGrpSpPr>
          <p:nvPr/>
        </p:nvGrpSpPr>
        <p:grpSpPr bwMode="auto">
          <a:xfrm>
            <a:off x="2133600" y="1728788"/>
            <a:ext cx="8001000" cy="4900613"/>
            <a:chOff x="0" y="1008"/>
            <a:chExt cx="5760" cy="3312"/>
          </a:xfrm>
        </p:grpSpPr>
        <p:graphicFrame>
          <p:nvGraphicFramePr>
            <p:cNvPr id="8" name="Object 3">
              <a:extLst>
                <a:ext uri="{FF2B5EF4-FFF2-40B4-BE49-F238E27FC236}">
                  <a16:creationId xmlns:a16="http://schemas.microsoft.com/office/drawing/2014/main" id="{A1D30A35-B670-E142-A454-E85EFBEBA8D3}"/>
                </a:ext>
              </a:extLst>
            </p:cNvPr>
            <p:cNvGraphicFramePr>
              <a:graphicFrameLocks noChangeAspect="1"/>
            </p:cNvGraphicFramePr>
            <p:nvPr>
              <p:extLst>
                <p:ext uri="{D42A27DB-BD31-4B8C-83A1-F6EECF244321}">
                  <p14:modId xmlns:p14="http://schemas.microsoft.com/office/powerpoint/2010/main" val="3991647743"/>
                </p:ext>
              </p:extLst>
            </p:nvPr>
          </p:nvGraphicFramePr>
          <p:xfrm>
            <a:off x="0" y="1008"/>
            <a:ext cx="5760" cy="3264"/>
          </p:xfrm>
          <a:graphic>
            <a:graphicData uri="http://schemas.openxmlformats.org/presentationml/2006/ole">
              <mc:AlternateContent xmlns:mc="http://schemas.openxmlformats.org/markup-compatibility/2006">
                <mc:Choice xmlns:v="urn:schemas-microsoft-com:vml" Requires="v">
                  <p:oleObj spid="_x0000_s139291" name="位图图像" r:id="rId4" imgW="7733333" imgH="4009524" progId="Paint.Picture">
                    <p:embed/>
                  </p:oleObj>
                </mc:Choice>
                <mc:Fallback>
                  <p:oleObj name="位图图像" r:id="rId4" imgW="7733333" imgH="4009524" progId="Paint.Picture">
                    <p:embed/>
                    <p:pic>
                      <p:nvPicPr>
                        <p:cNvPr id="200709" name="Object 3">
                          <a:extLst>
                            <a:ext uri="{FF2B5EF4-FFF2-40B4-BE49-F238E27FC236}">
                              <a16:creationId xmlns:a16="http://schemas.microsoft.com/office/drawing/2014/main" id="{60804244-50C5-41E1-A66A-CB18FC591F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008"/>
                          <a:ext cx="5760" cy="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Freeform 7">
              <a:extLst>
                <a:ext uri="{FF2B5EF4-FFF2-40B4-BE49-F238E27FC236}">
                  <a16:creationId xmlns:a16="http://schemas.microsoft.com/office/drawing/2014/main" id="{B07457A1-EA13-7D45-AB4D-278E4D7C5D8E}"/>
                </a:ext>
              </a:extLst>
            </p:cNvPr>
            <p:cNvSpPr>
              <a:spLocks/>
            </p:cNvSpPr>
            <p:nvPr/>
          </p:nvSpPr>
          <p:spPr bwMode="auto">
            <a:xfrm>
              <a:off x="158" y="3120"/>
              <a:ext cx="817" cy="336"/>
            </a:xfrm>
            <a:custGeom>
              <a:avLst/>
              <a:gdLst>
                <a:gd name="T0" fmla="*/ 8691 w 687"/>
                <a:gd name="T1" fmla="*/ 4271 h 261"/>
                <a:gd name="T2" fmla="*/ 6698 w 687"/>
                <a:gd name="T3" fmla="*/ 2577 h 261"/>
                <a:gd name="T4" fmla="*/ 5028 w 687"/>
                <a:gd name="T5" fmla="*/ 2259 h 261"/>
                <a:gd name="T6" fmla="*/ 2820 w 687"/>
                <a:gd name="T7" fmla="*/ 1886 h 261"/>
                <a:gd name="T8" fmla="*/ 0 w 687"/>
                <a:gd name="T9" fmla="*/ 4271 h 261"/>
                <a:gd name="T10" fmla="*/ 519 w 687"/>
                <a:gd name="T11" fmla="*/ 11533 h 261"/>
                <a:gd name="T12" fmla="*/ 8175 w 687"/>
                <a:gd name="T13" fmla="*/ 11195 h 261"/>
                <a:gd name="T14" fmla="*/ 8801 w 687"/>
                <a:gd name="T15" fmla="*/ 10475 h 261"/>
                <a:gd name="T16" fmla="*/ 8894 w 687"/>
                <a:gd name="T17" fmla="*/ 4992 h 261"/>
                <a:gd name="T18" fmla="*/ 8264 w 687"/>
                <a:gd name="T19" fmla="*/ 4642 h 261"/>
                <a:gd name="T20" fmla="*/ 8691 w 687"/>
                <a:gd name="T21" fmla="*/ 4271 h 26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87"/>
                <a:gd name="T34" fmla="*/ 0 h 261"/>
                <a:gd name="T35" fmla="*/ 687 w 687"/>
                <a:gd name="T36" fmla="*/ 261 h 26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87" h="261">
                  <a:moveTo>
                    <a:pt x="646" y="97"/>
                  </a:moveTo>
                  <a:cubicBezTo>
                    <a:pt x="594" y="86"/>
                    <a:pt x="548" y="75"/>
                    <a:pt x="498" y="58"/>
                  </a:cubicBezTo>
                  <a:cubicBezTo>
                    <a:pt x="458" y="45"/>
                    <a:pt x="415" y="53"/>
                    <a:pt x="373" y="51"/>
                  </a:cubicBezTo>
                  <a:cubicBezTo>
                    <a:pt x="319" y="48"/>
                    <a:pt x="264" y="46"/>
                    <a:pt x="210" y="43"/>
                  </a:cubicBezTo>
                  <a:cubicBezTo>
                    <a:pt x="77" y="49"/>
                    <a:pt x="29" y="0"/>
                    <a:pt x="0" y="97"/>
                  </a:cubicBezTo>
                  <a:cubicBezTo>
                    <a:pt x="5" y="158"/>
                    <a:pt x="5" y="210"/>
                    <a:pt x="39" y="261"/>
                  </a:cubicBezTo>
                  <a:cubicBezTo>
                    <a:pt x="228" y="258"/>
                    <a:pt x="418" y="260"/>
                    <a:pt x="607" y="253"/>
                  </a:cubicBezTo>
                  <a:cubicBezTo>
                    <a:pt x="624" y="252"/>
                    <a:pt x="654" y="237"/>
                    <a:pt x="654" y="237"/>
                  </a:cubicBezTo>
                  <a:cubicBezTo>
                    <a:pt x="662" y="200"/>
                    <a:pt x="687" y="150"/>
                    <a:pt x="661" y="113"/>
                  </a:cubicBezTo>
                  <a:cubicBezTo>
                    <a:pt x="652" y="100"/>
                    <a:pt x="626" y="116"/>
                    <a:pt x="615" y="105"/>
                  </a:cubicBezTo>
                  <a:cubicBezTo>
                    <a:pt x="608" y="97"/>
                    <a:pt x="636" y="100"/>
                    <a:pt x="646" y="97"/>
                  </a:cubicBezTo>
                  <a:close/>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0" name="Line 8">
              <a:extLst>
                <a:ext uri="{FF2B5EF4-FFF2-40B4-BE49-F238E27FC236}">
                  <a16:creationId xmlns:a16="http://schemas.microsoft.com/office/drawing/2014/main" id="{938E5544-1058-8F4D-8F1B-3932CE9F245F}"/>
                </a:ext>
              </a:extLst>
            </p:cNvPr>
            <p:cNvSpPr>
              <a:spLocks noChangeShapeType="1"/>
            </p:cNvSpPr>
            <p:nvPr/>
          </p:nvSpPr>
          <p:spPr bwMode="auto">
            <a:xfrm flipV="1">
              <a:off x="1066" y="2523"/>
              <a:ext cx="544" cy="635"/>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11" name="Freeform 9">
              <a:extLst>
                <a:ext uri="{FF2B5EF4-FFF2-40B4-BE49-F238E27FC236}">
                  <a16:creationId xmlns:a16="http://schemas.microsoft.com/office/drawing/2014/main" id="{48962269-9F77-E045-AAAD-8BCA5205DD47}"/>
                </a:ext>
              </a:extLst>
            </p:cNvPr>
            <p:cNvSpPr>
              <a:spLocks/>
            </p:cNvSpPr>
            <p:nvPr/>
          </p:nvSpPr>
          <p:spPr bwMode="auto">
            <a:xfrm>
              <a:off x="1519" y="2367"/>
              <a:ext cx="626" cy="273"/>
            </a:xfrm>
            <a:custGeom>
              <a:avLst/>
              <a:gdLst>
                <a:gd name="T0" fmla="*/ 6869 w 523"/>
                <a:gd name="T1" fmla="*/ 1 h 415"/>
                <a:gd name="T2" fmla="*/ 6094 w 523"/>
                <a:gd name="T3" fmla="*/ 1 h 415"/>
                <a:gd name="T4" fmla="*/ 4795 w 523"/>
                <a:gd name="T5" fmla="*/ 1 h 415"/>
                <a:gd name="T6" fmla="*/ 1325 w 523"/>
                <a:gd name="T7" fmla="*/ 1 h 415"/>
                <a:gd name="T8" fmla="*/ 646 w 523"/>
                <a:gd name="T9" fmla="*/ 1 h 415"/>
                <a:gd name="T10" fmla="*/ 72 w 523"/>
                <a:gd name="T11" fmla="*/ 1 h 415"/>
                <a:gd name="T12" fmla="*/ 209 w 523"/>
                <a:gd name="T13" fmla="*/ 1 h 415"/>
                <a:gd name="T14" fmla="*/ 996 w 523"/>
                <a:gd name="T15" fmla="*/ 1 h 415"/>
                <a:gd name="T16" fmla="*/ 4348 w 523"/>
                <a:gd name="T17" fmla="*/ 1 h 415"/>
                <a:gd name="T18" fmla="*/ 7224 w 523"/>
                <a:gd name="T19" fmla="*/ 1 h 415"/>
                <a:gd name="T20" fmla="*/ 7587 w 523"/>
                <a:gd name="T21" fmla="*/ 1 h 415"/>
                <a:gd name="T22" fmla="*/ 6869 w 523"/>
                <a:gd name="T23" fmla="*/ 1 h 415"/>
                <a:gd name="T24" fmla="*/ 6417 w 523"/>
                <a:gd name="T25" fmla="*/ 1 h 4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23"/>
                <a:gd name="T40" fmla="*/ 0 h 415"/>
                <a:gd name="T41" fmla="*/ 523 w 523"/>
                <a:gd name="T42" fmla="*/ 415 h 41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23" h="415">
                  <a:moveTo>
                    <a:pt x="464" y="104"/>
                  </a:moveTo>
                  <a:cubicBezTo>
                    <a:pt x="437" y="63"/>
                    <a:pt x="461" y="54"/>
                    <a:pt x="410" y="41"/>
                  </a:cubicBezTo>
                  <a:cubicBezTo>
                    <a:pt x="380" y="22"/>
                    <a:pt x="359" y="17"/>
                    <a:pt x="324" y="10"/>
                  </a:cubicBezTo>
                  <a:cubicBezTo>
                    <a:pt x="289" y="12"/>
                    <a:pt x="151" y="0"/>
                    <a:pt x="90" y="34"/>
                  </a:cubicBezTo>
                  <a:cubicBezTo>
                    <a:pt x="0" y="84"/>
                    <a:pt x="123" y="38"/>
                    <a:pt x="44" y="65"/>
                  </a:cubicBezTo>
                  <a:cubicBezTo>
                    <a:pt x="24" y="94"/>
                    <a:pt x="17" y="125"/>
                    <a:pt x="5" y="158"/>
                  </a:cubicBezTo>
                  <a:cubicBezTo>
                    <a:pt x="8" y="192"/>
                    <a:pt x="3" y="227"/>
                    <a:pt x="13" y="259"/>
                  </a:cubicBezTo>
                  <a:cubicBezTo>
                    <a:pt x="24" y="297"/>
                    <a:pt x="44" y="284"/>
                    <a:pt x="67" y="298"/>
                  </a:cubicBezTo>
                  <a:cubicBezTo>
                    <a:pt x="148" y="347"/>
                    <a:pt x="196" y="382"/>
                    <a:pt x="293" y="399"/>
                  </a:cubicBezTo>
                  <a:cubicBezTo>
                    <a:pt x="373" y="395"/>
                    <a:pt x="434" y="415"/>
                    <a:pt x="487" y="360"/>
                  </a:cubicBezTo>
                  <a:cubicBezTo>
                    <a:pt x="493" y="344"/>
                    <a:pt x="510" y="331"/>
                    <a:pt x="511" y="314"/>
                  </a:cubicBezTo>
                  <a:cubicBezTo>
                    <a:pt x="512" y="286"/>
                    <a:pt x="523" y="118"/>
                    <a:pt x="464" y="80"/>
                  </a:cubicBezTo>
                  <a:cubicBezTo>
                    <a:pt x="438" y="63"/>
                    <a:pt x="447" y="71"/>
                    <a:pt x="433" y="57"/>
                  </a:cubicBezTo>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2" name="Freeform 10">
              <a:extLst>
                <a:ext uri="{FF2B5EF4-FFF2-40B4-BE49-F238E27FC236}">
                  <a16:creationId xmlns:a16="http://schemas.microsoft.com/office/drawing/2014/main" id="{853A5E54-EB50-5C41-AFB4-48042E21EEA4}"/>
                </a:ext>
              </a:extLst>
            </p:cNvPr>
            <p:cNvSpPr>
              <a:spLocks/>
            </p:cNvSpPr>
            <p:nvPr/>
          </p:nvSpPr>
          <p:spPr bwMode="auto">
            <a:xfrm>
              <a:off x="2426" y="3117"/>
              <a:ext cx="862" cy="313"/>
            </a:xfrm>
            <a:custGeom>
              <a:avLst/>
              <a:gdLst>
                <a:gd name="T0" fmla="*/ 554 w 838"/>
                <a:gd name="T1" fmla="*/ 1033 h 243"/>
                <a:gd name="T2" fmla="*/ 65 w 838"/>
                <a:gd name="T3" fmla="*/ 2034 h 243"/>
                <a:gd name="T4" fmla="*/ 36 w 838"/>
                <a:gd name="T5" fmla="*/ 3106 h 243"/>
                <a:gd name="T6" fmla="*/ 340 w 838"/>
                <a:gd name="T7" fmla="*/ 10730 h 243"/>
                <a:gd name="T8" fmla="*/ 1267 w 838"/>
                <a:gd name="T9" fmla="*/ 10356 h 243"/>
                <a:gd name="T10" fmla="*/ 1281 w 838"/>
                <a:gd name="T11" fmla="*/ 9340 h 243"/>
                <a:gd name="T12" fmla="*/ 1267 w 838"/>
                <a:gd name="T13" fmla="*/ 2760 h 243"/>
                <a:gd name="T14" fmla="*/ 1089 w 838"/>
                <a:gd name="T15" fmla="*/ 0 h 243"/>
                <a:gd name="T16" fmla="*/ 495 w 838"/>
                <a:gd name="T17" fmla="*/ 305 h 243"/>
                <a:gd name="T18" fmla="*/ 435 w 838"/>
                <a:gd name="T19" fmla="*/ 1714 h 243"/>
                <a:gd name="T20" fmla="*/ 554 w 838"/>
                <a:gd name="T21" fmla="*/ 1033 h 2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8"/>
                <a:gd name="T34" fmla="*/ 0 h 243"/>
                <a:gd name="T35" fmla="*/ 838 w 838"/>
                <a:gd name="T36" fmla="*/ 243 h 2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8" h="243">
                  <a:moveTo>
                    <a:pt x="363" y="23"/>
                  </a:moveTo>
                  <a:cubicBezTo>
                    <a:pt x="247" y="27"/>
                    <a:pt x="151" y="22"/>
                    <a:pt x="44" y="46"/>
                  </a:cubicBezTo>
                  <a:cubicBezTo>
                    <a:pt x="36" y="54"/>
                    <a:pt x="23" y="59"/>
                    <a:pt x="21" y="70"/>
                  </a:cubicBezTo>
                  <a:cubicBezTo>
                    <a:pt x="0" y="226"/>
                    <a:pt x="107" y="229"/>
                    <a:pt x="223" y="241"/>
                  </a:cubicBezTo>
                  <a:cubicBezTo>
                    <a:pt x="425" y="238"/>
                    <a:pt x="628" y="243"/>
                    <a:pt x="830" y="233"/>
                  </a:cubicBezTo>
                  <a:cubicBezTo>
                    <a:pt x="838" y="233"/>
                    <a:pt x="838" y="218"/>
                    <a:pt x="838" y="210"/>
                  </a:cubicBezTo>
                  <a:cubicBezTo>
                    <a:pt x="838" y="161"/>
                    <a:pt x="837" y="111"/>
                    <a:pt x="830" y="62"/>
                  </a:cubicBezTo>
                  <a:cubicBezTo>
                    <a:pt x="825" y="24"/>
                    <a:pt x="741" y="8"/>
                    <a:pt x="713" y="0"/>
                  </a:cubicBezTo>
                  <a:cubicBezTo>
                    <a:pt x="583" y="2"/>
                    <a:pt x="454" y="2"/>
                    <a:pt x="324" y="7"/>
                  </a:cubicBezTo>
                  <a:cubicBezTo>
                    <a:pt x="288" y="8"/>
                    <a:pt x="310" y="39"/>
                    <a:pt x="285" y="39"/>
                  </a:cubicBezTo>
                  <a:lnTo>
                    <a:pt x="363" y="23"/>
                  </a:lnTo>
                  <a:close/>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3" name="Line 11">
              <a:extLst>
                <a:ext uri="{FF2B5EF4-FFF2-40B4-BE49-F238E27FC236}">
                  <a16:creationId xmlns:a16="http://schemas.microsoft.com/office/drawing/2014/main" id="{1F57DE90-FFF1-484D-BCF6-5DE3625BD2B6}"/>
                </a:ext>
              </a:extLst>
            </p:cNvPr>
            <p:cNvSpPr>
              <a:spLocks noChangeShapeType="1"/>
            </p:cNvSpPr>
            <p:nvPr/>
          </p:nvSpPr>
          <p:spPr bwMode="auto">
            <a:xfrm>
              <a:off x="2154" y="2568"/>
              <a:ext cx="272" cy="499"/>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14" name="Freeform 12">
              <a:extLst>
                <a:ext uri="{FF2B5EF4-FFF2-40B4-BE49-F238E27FC236}">
                  <a16:creationId xmlns:a16="http://schemas.microsoft.com/office/drawing/2014/main" id="{45C79630-5038-9745-A76B-537F7AAD1651}"/>
                </a:ext>
              </a:extLst>
            </p:cNvPr>
            <p:cNvSpPr>
              <a:spLocks/>
            </p:cNvSpPr>
            <p:nvPr/>
          </p:nvSpPr>
          <p:spPr bwMode="auto">
            <a:xfrm>
              <a:off x="3749" y="2355"/>
              <a:ext cx="537" cy="333"/>
            </a:xfrm>
            <a:custGeom>
              <a:avLst/>
              <a:gdLst>
                <a:gd name="T0" fmla="*/ 268 w 537"/>
                <a:gd name="T1" fmla="*/ 11 h 333"/>
                <a:gd name="T2" fmla="*/ 66 w 537"/>
                <a:gd name="T3" fmla="*/ 19 h 333"/>
                <a:gd name="T4" fmla="*/ 19 w 537"/>
                <a:gd name="T5" fmla="*/ 105 h 333"/>
                <a:gd name="T6" fmla="*/ 50 w 537"/>
                <a:gd name="T7" fmla="*/ 276 h 333"/>
                <a:gd name="T8" fmla="*/ 105 w 537"/>
                <a:gd name="T9" fmla="*/ 299 h 333"/>
                <a:gd name="T10" fmla="*/ 151 w 537"/>
                <a:gd name="T11" fmla="*/ 315 h 333"/>
                <a:gd name="T12" fmla="*/ 486 w 537"/>
                <a:gd name="T13" fmla="*/ 268 h 333"/>
                <a:gd name="T14" fmla="*/ 525 w 537"/>
                <a:gd name="T15" fmla="*/ 221 h 333"/>
                <a:gd name="T16" fmla="*/ 478 w 537"/>
                <a:gd name="T17" fmla="*/ 66 h 333"/>
                <a:gd name="T18" fmla="*/ 424 w 537"/>
                <a:gd name="T19" fmla="*/ 35 h 333"/>
                <a:gd name="T20" fmla="*/ 268 w 537"/>
                <a:gd name="T21" fmla="*/ 11 h 3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33"/>
                <a:gd name="T35" fmla="*/ 537 w 537"/>
                <a:gd name="T36" fmla="*/ 333 h 3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33">
                  <a:moveTo>
                    <a:pt x="268" y="11"/>
                  </a:moveTo>
                  <a:cubicBezTo>
                    <a:pt x="201" y="14"/>
                    <a:pt x="133" y="12"/>
                    <a:pt x="66" y="19"/>
                  </a:cubicBezTo>
                  <a:cubicBezTo>
                    <a:pt x="34" y="22"/>
                    <a:pt x="19" y="105"/>
                    <a:pt x="19" y="105"/>
                  </a:cubicBezTo>
                  <a:cubicBezTo>
                    <a:pt x="24" y="186"/>
                    <a:pt x="0" y="227"/>
                    <a:pt x="50" y="276"/>
                  </a:cubicBezTo>
                  <a:cubicBezTo>
                    <a:pt x="68" y="294"/>
                    <a:pt x="81" y="292"/>
                    <a:pt x="105" y="299"/>
                  </a:cubicBezTo>
                  <a:cubicBezTo>
                    <a:pt x="120" y="304"/>
                    <a:pt x="151" y="315"/>
                    <a:pt x="151" y="315"/>
                  </a:cubicBezTo>
                  <a:cubicBezTo>
                    <a:pt x="356" y="308"/>
                    <a:pt x="360" y="333"/>
                    <a:pt x="486" y="268"/>
                  </a:cubicBezTo>
                  <a:cubicBezTo>
                    <a:pt x="498" y="251"/>
                    <a:pt x="523" y="241"/>
                    <a:pt x="525" y="221"/>
                  </a:cubicBezTo>
                  <a:cubicBezTo>
                    <a:pt x="533" y="147"/>
                    <a:pt x="537" y="95"/>
                    <a:pt x="478" y="66"/>
                  </a:cubicBezTo>
                  <a:cubicBezTo>
                    <a:pt x="433" y="20"/>
                    <a:pt x="479" y="59"/>
                    <a:pt x="424" y="35"/>
                  </a:cubicBezTo>
                  <a:cubicBezTo>
                    <a:pt x="345" y="1"/>
                    <a:pt x="373" y="0"/>
                    <a:pt x="268" y="11"/>
                  </a:cubicBezTo>
                  <a:close/>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5" name="Line 13">
              <a:extLst>
                <a:ext uri="{FF2B5EF4-FFF2-40B4-BE49-F238E27FC236}">
                  <a16:creationId xmlns:a16="http://schemas.microsoft.com/office/drawing/2014/main" id="{7652AD77-ABCF-034C-BAD5-A249DFA4B56B}"/>
                </a:ext>
              </a:extLst>
            </p:cNvPr>
            <p:cNvSpPr>
              <a:spLocks noChangeShapeType="1"/>
            </p:cNvSpPr>
            <p:nvPr/>
          </p:nvSpPr>
          <p:spPr bwMode="auto">
            <a:xfrm flipV="1">
              <a:off x="3243" y="2568"/>
              <a:ext cx="317" cy="545"/>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16" name="Freeform 14">
              <a:extLst>
                <a:ext uri="{FF2B5EF4-FFF2-40B4-BE49-F238E27FC236}">
                  <a16:creationId xmlns:a16="http://schemas.microsoft.com/office/drawing/2014/main" id="{AA82DD0A-21FE-5F42-B8ED-2D994C6FF56E}"/>
                </a:ext>
              </a:extLst>
            </p:cNvPr>
            <p:cNvSpPr>
              <a:spLocks/>
            </p:cNvSpPr>
            <p:nvPr/>
          </p:nvSpPr>
          <p:spPr bwMode="auto">
            <a:xfrm>
              <a:off x="4694" y="2750"/>
              <a:ext cx="862" cy="365"/>
            </a:xfrm>
            <a:custGeom>
              <a:avLst/>
              <a:gdLst>
                <a:gd name="T0" fmla="*/ 2002 w 804"/>
                <a:gd name="T1" fmla="*/ 3 h 464"/>
                <a:gd name="T2" fmla="*/ 1801 w 804"/>
                <a:gd name="T3" fmla="*/ 2 h 464"/>
                <a:gd name="T4" fmla="*/ 76 w 804"/>
                <a:gd name="T5" fmla="*/ 3 h 464"/>
                <a:gd name="T6" fmla="*/ 298 w 804"/>
                <a:gd name="T7" fmla="*/ 9 h 464"/>
                <a:gd name="T8" fmla="*/ 2248 w 804"/>
                <a:gd name="T9" fmla="*/ 8 h 464"/>
                <a:gd name="T10" fmla="*/ 2181 w 804"/>
                <a:gd name="T11" fmla="*/ 3 h 464"/>
                <a:gd name="T12" fmla="*/ 1892 w 804"/>
                <a:gd name="T13" fmla="*/ 2 h 464"/>
                <a:gd name="T14" fmla="*/ 0 60000 65536"/>
                <a:gd name="T15" fmla="*/ 0 60000 65536"/>
                <a:gd name="T16" fmla="*/ 0 60000 65536"/>
                <a:gd name="T17" fmla="*/ 0 60000 65536"/>
                <a:gd name="T18" fmla="*/ 0 60000 65536"/>
                <a:gd name="T19" fmla="*/ 0 60000 65536"/>
                <a:gd name="T20" fmla="*/ 0 60000 65536"/>
                <a:gd name="T21" fmla="*/ 0 w 804"/>
                <a:gd name="T22" fmla="*/ 0 h 464"/>
                <a:gd name="T23" fmla="*/ 804 w 804"/>
                <a:gd name="T24" fmla="*/ 464 h 4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04" h="464">
                  <a:moveTo>
                    <a:pt x="704" y="114"/>
                  </a:moveTo>
                  <a:cubicBezTo>
                    <a:pt x="693" y="77"/>
                    <a:pt x="669" y="76"/>
                    <a:pt x="634" y="67"/>
                  </a:cubicBezTo>
                  <a:cubicBezTo>
                    <a:pt x="464" y="76"/>
                    <a:pt x="101" y="0"/>
                    <a:pt x="27" y="106"/>
                  </a:cubicBezTo>
                  <a:cubicBezTo>
                    <a:pt x="0" y="188"/>
                    <a:pt x="6" y="330"/>
                    <a:pt x="105" y="355"/>
                  </a:cubicBezTo>
                  <a:cubicBezTo>
                    <a:pt x="262" y="464"/>
                    <a:pt x="606" y="429"/>
                    <a:pt x="790" y="309"/>
                  </a:cubicBezTo>
                  <a:cubicBezTo>
                    <a:pt x="800" y="271"/>
                    <a:pt x="804" y="143"/>
                    <a:pt x="767" y="114"/>
                  </a:cubicBezTo>
                  <a:cubicBezTo>
                    <a:pt x="731" y="86"/>
                    <a:pt x="666" y="136"/>
                    <a:pt x="666" y="75"/>
                  </a:cubicBezTo>
                </a:path>
              </a:pathLst>
            </a:custGeom>
            <a:noFill/>
            <a:ln w="28575" cap="sq" cmpd="sng">
              <a:solidFill>
                <a:srgbClr val="FF3399"/>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7" name="Line 15">
              <a:extLst>
                <a:ext uri="{FF2B5EF4-FFF2-40B4-BE49-F238E27FC236}">
                  <a16:creationId xmlns:a16="http://schemas.microsoft.com/office/drawing/2014/main" id="{A99E00FC-E849-804B-AEE6-F1550CE5E910}"/>
                </a:ext>
              </a:extLst>
            </p:cNvPr>
            <p:cNvSpPr>
              <a:spLocks noChangeShapeType="1"/>
            </p:cNvSpPr>
            <p:nvPr/>
          </p:nvSpPr>
          <p:spPr bwMode="auto">
            <a:xfrm>
              <a:off x="4105" y="2568"/>
              <a:ext cx="363" cy="227"/>
            </a:xfrm>
            <a:prstGeom prst="line">
              <a:avLst/>
            </a:prstGeom>
            <a:noFill/>
            <a:ln w="38100" cap="sq">
              <a:solidFill>
                <a:schemeClr val="bg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18" name="AutoShape 16">
              <a:extLst>
                <a:ext uri="{FF2B5EF4-FFF2-40B4-BE49-F238E27FC236}">
                  <a16:creationId xmlns:a16="http://schemas.microsoft.com/office/drawing/2014/main" id="{4358861C-C31A-9B42-8616-47D4993632DE}"/>
                </a:ext>
              </a:extLst>
            </p:cNvPr>
            <p:cNvSpPr>
              <a:spLocks noChangeArrowheads="1"/>
            </p:cNvSpPr>
            <p:nvPr/>
          </p:nvSpPr>
          <p:spPr bwMode="auto">
            <a:xfrm>
              <a:off x="1344" y="3216"/>
              <a:ext cx="1008" cy="528"/>
            </a:xfrm>
            <a:prstGeom prst="wedgeEllipseCallout">
              <a:avLst>
                <a:gd name="adj1" fmla="val -14287"/>
                <a:gd name="adj2" fmla="val -100759"/>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ea typeface="楷体_GB2312"/>
                  <a:cs typeface="楷体_GB2312"/>
                </a:rPr>
                <a:t>Usr</a:t>
              </a:r>
              <a:r>
                <a:rPr lang="zh-CN" altLang="en-US" sz="1600">
                  <a:solidFill>
                    <a:srgbClr val="000000"/>
                  </a:solidFill>
                  <a:ea typeface="楷体_GB2312"/>
                  <a:cs typeface="楷体_GB2312"/>
                </a:rPr>
                <a:t>的索引结点</a:t>
              </a:r>
            </a:p>
          </p:txBody>
        </p:sp>
        <p:sp>
          <p:nvSpPr>
            <p:cNvPr id="19" name="AutoShape 18">
              <a:extLst>
                <a:ext uri="{FF2B5EF4-FFF2-40B4-BE49-F238E27FC236}">
                  <a16:creationId xmlns:a16="http://schemas.microsoft.com/office/drawing/2014/main" id="{DAD47486-21B1-054A-8301-13C3D0C0F149}"/>
                </a:ext>
              </a:extLst>
            </p:cNvPr>
            <p:cNvSpPr>
              <a:spLocks noChangeArrowheads="1"/>
            </p:cNvSpPr>
            <p:nvPr/>
          </p:nvSpPr>
          <p:spPr bwMode="auto">
            <a:xfrm>
              <a:off x="3504" y="3216"/>
              <a:ext cx="1008" cy="528"/>
            </a:xfrm>
            <a:prstGeom prst="wedgeEllipseCallout">
              <a:avLst>
                <a:gd name="adj1" fmla="val -14287"/>
                <a:gd name="adj2" fmla="val -100759"/>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ea typeface="楷体_GB2312"/>
                  <a:cs typeface="楷体_GB2312"/>
                </a:rPr>
                <a:t>ast</a:t>
              </a:r>
              <a:r>
                <a:rPr lang="zh-CN" altLang="en-US" sz="1600">
                  <a:solidFill>
                    <a:srgbClr val="000000"/>
                  </a:solidFill>
                  <a:ea typeface="楷体_GB2312"/>
                  <a:cs typeface="楷体_GB2312"/>
                </a:rPr>
                <a:t>的索引结点</a:t>
              </a:r>
            </a:p>
          </p:txBody>
        </p:sp>
        <p:sp>
          <p:nvSpPr>
            <p:cNvPr id="20" name="AutoShape 19">
              <a:extLst>
                <a:ext uri="{FF2B5EF4-FFF2-40B4-BE49-F238E27FC236}">
                  <a16:creationId xmlns:a16="http://schemas.microsoft.com/office/drawing/2014/main" id="{96FB8A00-679E-F44D-A99B-6C2B13E0E168}"/>
                </a:ext>
              </a:extLst>
            </p:cNvPr>
            <p:cNvSpPr>
              <a:spLocks noChangeArrowheads="1"/>
            </p:cNvSpPr>
            <p:nvPr/>
          </p:nvSpPr>
          <p:spPr bwMode="auto">
            <a:xfrm>
              <a:off x="4608" y="3792"/>
              <a:ext cx="1008" cy="528"/>
            </a:xfrm>
            <a:prstGeom prst="wedgeEllipseCallout">
              <a:avLst>
                <a:gd name="adj1" fmla="val -14287"/>
                <a:gd name="adj2" fmla="val -100759"/>
              </a:avLst>
            </a:prstGeom>
            <a:noFill/>
            <a:ln w="28575"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1600">
                  <a:solidFill>
                    <a:srgbClr val="000000"/>
                  </a:solidFill>
                  <a:ea typeface="楷体_GB2312"/>
                  <a:cs typeface="楷体_GB2312"/>
                </a:rPr>
                <a:t>ast</a:t>
              </a:r>
              <a:r>
                <a:rPr lang="zh-CN" altLang="en-US" sz="1600">
                  <a:solidFill>
                    <a:srgbClr val="000000"/>
                  </a:solidFill>
                  <a:ea typeface="楷体_GB2312"/>
                  <a:cs typeface="楷体_GB2312"/>
                </a:rPr>
                <a:t>的目录文件</a:t>
              </a:r>
            </a:p>
          </p:txBody>
        </p:sp>
      </p:grpSp>
      <p:sp>
        <p:nvSpPr>
          <p:cNvPr id="6" name="Text Box 4">
            <a:extLst>
              <a:ext uri="{FF2B5EF4-FFF2-40B4-BE49-F238E27FC236}">
                <a16:creationId xmlns:a16="http://schemas.microsoft.com/office/drawing/2014/main" id="{C52F4E30-F16B-6144-85B7-EE4C9773E9A8}"/>
              </a:ext>
            </a:extLst>
          </p:cNvPr>
          <p:cNvSpPr txBox="1">
            <a:spLocks noChangeArrowheads="1"/>
          </p:cNvSpPr>
          <p:nvPr/>
        </p:nvSpPr>
        <p:spPr bwMode="auto">
          <a:xfrm>
            <a:off x="3955455" y="6219721"/>
            <a:ext cx="43572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dirty="0">
                <a:solidFill>
                  <a:srgbClr val="002060"/>
                </a:solidFill>
                <a:latin typeface="+mj-ea"/>
                <a:ea typeface="+mj-ea"/>
              </a:rPr>
              <a:t> </a:t>
            </a:r>
            <a:r>
              <a:rPr kumimoji="1" lang="zh-CN" altLang="en-US" sz="2400" dirty="0">
                <a:solidFill>
                  <a:srgbClr val="002060"/>
                </a:solidFill>
                <a:latin typeface="+mj-ea"/>
                <a:ea typeface="+mj-ea"/>
              </a:rPr>
              <a:t>查找</a:t>
            </a:r>
            <a:r>
              <a:rPr kumimoji="1" lang="en-US" altLang="zh-CN" sz="2400" dirty="0">
                <a:solidFill>
                  <a:srgbClr val="002060"/>
                </a:solidFill>
                <a:latin typeface="+mj-ea"/>
                <a:ea typeface="+mj-ea"/>
              </a:rPr>
              <a:t>/</a:t>
            </a:r>
            <a:r>
              <a:rPr kumimoji="1" lang="en-US" altLang="zh-CN" sz="2400" dirty="0" err="1">
                <a:solidFill>
                  <a:srgbClr val="002060"/>
                </a:solidFill>
                <a:latin typeface="+mj-ea"/>
                <a:ea typeface="+mj-ea"/>
              </a:rPr>
              <a:t>usr</a:t>
            </a:r>
            <a:r>
              <a:rPr kumimoji="1" lang="en-US" altLang="zh-CN" sz="2400" dirty="0">
                <a:solidFill>
                  <a:srgbClr val="002060"/>
                </a:solidFill>
                <a:latin typeface="+mj-ea"/>
                <a:ea typeface="+mj-ea"/>
              </a:rPr>
              <a:t>/</a:t>
            </a:r>
            <a:r>
              <a:rPr kumimoji="1" lang="en-US" altLang="zh-CN" sz="2400" dirty="0" err="1">
                <a:solidFill>
                  <a:srgbClr val="002060"/>
                </a:solidFill>
                <a:latin typeface="+mj-ea"/>
                <a:ea typeface="+mj-ea"/>
              </a:rPr>
              <a:t>ast</a:t>
            </a:r>
            <a:r>
              <a:rPr kumimoji="1" lang="en-US" altLang="zh-CN" sz="2400" dirty="0">
                <a:solidFill>
                  <a:srgbClr val="002060"/>
                </a:solidFill>
                <a:latin typeface="+mj-ea"/>
                <a:ea typeface="+mj-ea"/>
              </a:rPr>
              <a:t>/</a:t>
            </a:r>
            <a:r>
              <a:rPr kumimoji="1" lang="en-US" altLang="zh-CN" sz="2400" dirty="0" err="1">
                <a:solidFill>
                  <a:srgbClr val="002060"/>
                </a:solidFill>
                <a:latin typeface="+mj-ea"/>
                <a:ea typeface="+mj-ea"/>
              </a:rPr>
              <a:t>mbox</a:t>
            </a:r>
            <a:r>
              <a:rPr kumimoji="1" lang="zh-CN" altLang="en-US" sz="2400" dirty="0">
                <a:solidFill>
                  <a:srgbClr val="002060"/>
                </a:solidFill>
                <a:latin typeface="+mj-ea"/>
                <a:ea typeface="+mj-ea"/>
              </a:rPr>
              <a:t>的步骤</a:t>
            </a:r>
            <a:r>
              <a:rPr kumimoji="1" lang="zh-CN" altLang="en-US" sz="1800" b="0" dirty="0">
                <a:solidFill>
                  <a:srgbClr val="002060"/>
                </a:solidFill>
                <a:latin typeface="+mj-ea"/>
                <a:ea typeface="+mj-ea"/>
              </a:rPr>
              <a:t> </a:t>
            </a:r>
            <a:endParaRPr kumimoji="1" lang="zh-CN" altLang="en-US" sz="2000" b="0" dirty="0">
              <a:solidFill>
                <a:srgbClr val="002060"/>
              </a:solidFill>
              <a:latin typeface="+mj-ea"/>
              <a:ea typeface="+mj-ea"/>
            </a:endParaRPr>
          </a:p>
        </p:txBody>
      </p:sp>
    </p:spTree>
    <p:extLst>
      <p:ext uri="{BB962C8B-B14F-4D97-AF65-F5344CB8AC3E}">
        <p14:creationId xmlns:p14="http://schemas.microsoft.com/office/powerpoint/2010/main" val="703788128"/>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6.5.3 </a:t>
            </a:r>
            <a:r>
              <a:rPr kumimoji="1" lang="zh-CN" altLang="en-US" sz="3600" dirty="0">
                <a:solidFill>
                  <a:srgbClr val="002060"/>
                </a:solidFill>
                <a:cs typeface="Times New Roman" panose="02020603050405020304" pitchFamily="18" charset="0"/>
              </a:rPr>
              <a:t> 目录查询技术</a:t>
            </a:r>
          </a:p>
        </p:txBody>
      </p:sp>
      <p:sp>
        <p:nvSpPr>
          <p:cNvPr id="4" name="Text Box 2">
            <a:extLst>
              <a:ext uri="{FF2B5EF4-FFF2-40B4-BE49-F238E27FC236}">
                <a16:creationId xmlns:a16="http://schemas.microsoft.com/office/drawing/2014/main" id="{A3EA3084-9CDB-224A-94AD-B320A153BBDB}"/>
              </a:ext>
            </a:extLst>
          </p:cNvPr>
          <p:cNvSpPr txBox="1">
            <a:spLocks noChangeArrowheads="1"/>
          </p:cNvSpPr>
          <p:nvPr/>
        </p:nvSpPr>
        <p:spPr bwMode="auto">
          <a:xfrm>
            <a:off x="1988939" y="1108602"/>
            <a:ext cx="316706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dirty="0">
                <a:solidFill>
                  <a:srgbClr val="002060"/>
                </a:solidFill>
                <a:latin typeface="+mj-ea"/>
                <a:ea typeface="+mj-ea"/>
              </a:rPr>
              <a:t>2. Hash</a:t>
            </a:r>
            <a:r>
              <a:rPr kumimoji="1" lang="zh-CN" altLang="en-US" dirty="0">
                <a:solidFill>
                  <a:srgbClr val="002060"/>
                </a:solidFill>
                <a:latin typeface="+mj-ea"/>
                <a:ea typeface="+mj-ea"/>
              </a:rPr>
              <a:t>方法</a:t>
            </a:r>
          </a:p>
        </p:txBody>
      </p:sp>
      <p:sp>
        <p:nvSpPr>
          <p:cNvPr id="21" name="Rectangle 3">
            <a:extLst>
              <a:ext uri="{FF2B5EF4-FFF2-40B4-BE49-F238E27FC236}">
                <a16:creationId xmlns:a16="http://schemas.microsoft.com/office/drawing/2014/main" id="{989B34A5-33CE-B04A-BC6E-B877783CB28B}"/>
              </a:ext>
            </a:extLst>
          </p:cNvPr>
          <p:cNvSpPr txBox="1">
            <a:spLocks noChangeArrowheads="1"/>
          </p:cNvSpPr>
          <p:nvPr/>
        </p:nvSpPr>
        <p:spPr>
          <a:xfrm>
            <a:off x="2286000" y="1905000"/>
            <a:ext cx="7924800" cy="441960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609600" indent="-609600" algn="just">
              <a:lnSpc>
                <a:spcPct val="150000"/>
              </a:lnSpc>
            </a:pPr>
            <a:r>
              <a:rPr lang="zh-CN" altLang="en-US" sz="2400" dirty="0">
                <a:solidFill>
                  <a:srgbClr val="002060"/>
                </a:solidFill>
              </a:rPr>
              <a:t>构造、查询目录的常用方法</a:t>
            </a:r>
          </a:p>
          <a:p>
            <a:pPr marL="609600" indent="-609600" algn="just">
              <a:lnSpc>
                <a:spcPct val="150000"/>
              </a:lnSpc>
            </a:pPr>
            <a:r>
              <a:rPr lang="zh-CN" altLang="en-US" sz="2400" dirty="0">
                <a:solidFill>
                  <a:srgbClr val="002060"/>
                </a:solidFill>
              </a:rPr>
              <a:t>基本思想：建立一张</a:t>
            </a:r>
            <a:r>
              <a:rPr lang="en-US" altLang="zh-CN" sz="2400" dirty="0">
                <a:solidFill>
                  <a:srgbClr val="002060"/>
                </a:solidFill>
              </a:rPr>
              <a:t>Hash</a:t>
            </a:r>
            <a:r>
              <a:rPr lang="zh-CN" altLang="en-US" sz="2400" dirty="0">
                <a:solidFill>
                  <a:srgbClr val="002060"/>
                </a:solidFill>
              </a:rPr>
              <a:t>索引文件目录，利用一个易于实现的变换函数（ </a:t>
            </a:r>
            <a:r>
              <a:rPr lang="en-US" altLang="zh-CN" sz="2400" dirty="0">
                <a:solidFill>
                  <a:srgbClr val="002060"/>
                </a:solidFill>
              </a:rPr>
              <a:t>Hash</a:t>
            </a:r>
            <a:r>
              <a:rPr lang="zh-CN" altLang="en-US" sz="2400" dirty="0">
                <a:solidFill>
                  <a:srgbClr val="002060"/>
                </a:solidFill>
              </a:rPr>
              <a:t>函数），把用户提供的文件名唯一地转换为文件目录的索引值，再利用该索引值到</a:t>
            </a:r>
            <a:r>
              <a:rPr lang="en-US" altLang="zh-CN" sz="2400" dirty="0">
                <a:solidFill>
                  <a:srgbClr val="002060"/>
                </a:solidFill>
              </a:rPr>
              <a:t>Hash</a:t>
            </a:r>
            <a:r>
              <a:rPr lang="zh-CN" altLang="en-US" sz="2400" dirty="0">
                <a:solidFill>
                  <a:srgbClr val="002060"/>
                </a:solidFill>
              </a:rPr>
              <a:t>索引文件目录中进行查找。</a:t>
            </a:r>
          </a:p>
          <a:p>
            <a:pPr marL="400050" lvl="1" indent="0" algn="just">
              <a:lnSpc>
                <a:spcPct val="150000"/>
              </a:lnSpc>
              <a:buNone/>
            </a:pPr>
            <a:r>
              <a:rPr lang="zh-CN" altLang="en-US" dirty="0">
                <a:solidFill>
                  <a:srgbClr val="002060"/>
                </a:solidFill>
              </a:rPr>
              <a:t>（</a:t>
            </a:r>
            <a:r>
              <a:rPr lang="en-US" altLang="zh-CN" dirty="0">
                <a:solidFill>
                  <a:srgbClr val="002060"/>
                </a:solidFill>
              </a:rPr>
              <a:t>1</a:t>
            </a:r>
            <a:r>
              <a:rPr lang="zh-CN" altLang="en-US" dirty="0">
                <a:solidFill>
                  <a:srgbClr val="002060"/>
                </a:solidFill>
              </a:rPr>
              <a:t>）</a:t>
            </a:r>
            <a:r>
              <a:rPr lang="en-US" altLang="zh-CN" dirty="0">
                <a:solidFill>
                  <a:srgbClr val="002060"/>
                </a:solidFill>
              </a:rPr>
              <a:t>Hash</a:t>
            </a:r>
            <a:r>
              <a:rPr lang="zh-CN" altLang="en-US" dirty="0">
                <a:solidFill>
                  <a:srgbClr val="002060"/>
                </a:solidFill>
              </a:rPr>
              <a:t>函数</a:t>
            </a:r>
          </a:p>
          <a:p>
            <a:pPr marL="400050" lvl="1" indent="0" algn="just">
              <a:lnSpc>
                <a:spcPct val="150000"/>
              </a:lnSpc>
              <a:buNone/>
            </a:pPr>
            <a:r>
              <a:rPr lang="zh-CN" altLang="en-US" dirty="0">
                <a:solidFill>
                  <a:srgbClr val="002060"/>
                </a:solidFill>
              </a:rPr>
              <a:t>（</a:t>
            </a:r>
            <a:r>
              <a:rPr lang="en-US" altLang="zh-CN" dirty="0">
                <a:solidFill>
                  <a:srgbClr val="002060"/>
                </a:solidFill>
              </a:rPr>
              <a:t>2</a:t>
            </a:r>
            <a:r>
              <a:rPr lang="zh-CN" altLang="en-US" dirty="0">
                <a:solidFill>
                  <a:srgbClr val="002060"/>
                </a:solidFill>
              </a:rPr>
              <a:t>）</a:t>
            </a:r>
            <a:r>
              <a:rPr lang="en-US" altLang="zh-CN" dirty="0">
                <a:solidFill>
                  <a:srgbClr val="002060"/>
                </a:solidFill>
              </a:rPr>
              <a:t>Hash</a:t>
            </a:r>
            <a:r>
              <a:rPr lang="zh-CN" altLang="en-US" dirty="0">
                <a:solidFill>
                  <a:srgbClr val="002060"/>
                </a:solidFill>
              </a:rPr>
              <a:t>冲突的解决</a:t>
            </a:r>
          </a:p>
        </p:txBody>
      </p:sp>
    </p:spTree>
    <p:extLst>
      <p:ext uri="{BB962C8B-B14F-4D97-AF65-F5344CB8AC3E}">
        <p14:creationId xmlns:p14="http://schemas.microsoft.com/office/powerpoint/2010/main" val="239421834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03" name="Rectangle 3">
            <a:extLst>
              <a:ext uri="{FF2B5EF4-FFF2-40B4-BE49-F238E27FC236}">
                <a16:creationId xmlns:a16="http://schemas.microsoft.com/office/drawing/2014/main" id="{4366959E-9A36-458E-8CDA-5E1CF309046B}"/>
              </a:ext>
            </a:extLst>
          </p:cNvPr>
          <p:cNvSpPr>
            <a:spLocks noGrp="1" noChangeArrowheads="1"/>
          </p:cNvSpPr>
          <p:nvPr>
            <p:ph idx="1"/>
          </p:nvPr>
        </p:nvSpPr>
        <p:spPr>
          <a:xfrm>
            <a:off x="2209800" y="1600200"/>
            <a:ext cx="7772400" cy="4114800"/>
          </a:xfrm>
        </p:spPr>
        <p:txBody>
          <a:bodyPr/>
          <a:lstStyle/>
          <a:p>
            <a:r>
              <a:rPr lang="zh-CN" altLang="en-US" sz="2800"/>
              <a:t>例：文件名字符的</a:t>
            </a:r>
            <a:r>
              <a:rPr lang="en-US" altLang="zh-CN" sz="2800"/>
              <a:t>ASCII</a:t>
            </a:r>
            <a:r>
              <a:rPr lang="zh-CN" altLang="en-US" sz="2800"/>
              <a:t>码异或值作为</a:t>
            </a:r>
            <a:r>
              <a:rPr lang="en-US" altLang="zh-CN" sz="2800"/>
              <a:t>SFD</a:t>
            </a:r>
            <a:r>
              <a:rPr lang="zh-CN" altLang="en-US" sz="2800"/>
              <a:t>的索引。</a:t>
            </a:r>
          </a:p>
          <a:p>
            <a:r>
              <a:rPr lang="zh-CN" altLang="en-US" sz="2800"/>
              <a:t>文件名：</a:t>
            </a:r>
            <a:r>
              <a:rPr lang="en-US" altLang="zh-CN" sz="2800"/>
              <a:t>ANDING</a:t>
            </a:r>
            <a:r>
              <a:rPr lang="zh-CN" altLang="en-US" sz="2800"/>
              <a:t>，</a:t>
            </a:r>
            <a:r>
              <a:rPr lang="en-US" altLang="zh-CN" sz="2800"/>
              <a:t>SQRT</a:t>
            </a:r>
          </a:p>
          <a:p>
            <a:r>
              <a:rPr lang="en-US" altLang="zh-CN" sz="2800"/>
              <a:t>Hash(ANDING)=ASC(A)</a:t>
            </a:r>
            <a:r>
              <a:rPr lang="en-US" altLang="zh-CN" sz="2800">
                <a:sym typeface="Symbol" panose="05050102010706020507" pitchFamily="18" charset="2"/>
              </a:rPr>
              <a:t> </a:t>
            </a:r>
            <a:r>
              <a:rPr lang="en-US" altLang="zh-CN" sz="2800"/>
              <a:t>ASC(N)</a:t>
            </a:r>
            <a:r>
              <a:rPr lang="en-US" altLang="zh-CN" sz="2800">
                <a:sym typeface="Symbol" panose="05050102010706020507" pitchFamily="18" charset="2"/>
              </a:rPr>
              <a:t> </a:t>
            </a:r>
            <a:r>
              <a:rPr lang="en-US" altLang="zh-CN" sz="2800"/>
              <a:t>ASC(D)</a:t>
            </a:r>
            <a:r>
              <a:rPr lang="en-US" altLang="zh-CN" sz="2800">
                <a:sym typeface="Symbol" panose="05050102010706020507" pitchFamily="18" charset="2"/>
              </a:rPr>
              <a:t>……=(1011)</a:t>
            </a:r>
            <a:r>
              <a:rPr lang="en-US" altLang="zh-CN" sz="2800" baseline="-25000">
                <a:sym typeface="Symbol" panose="05050102010706020507" pitchFamily="18" charset="2"/>
              </a:rPr>
              <a:t>2</a:t>
            </a:r>
            <a:r>
              <a:rPr lang="en-US" altLang="zh-CN" sz="2800">
                <a:sym typeface="Symbol" panose="05050102010706020507" pitchFamily="18" charset="2"/>
              </a:rPr>
              <a:t>=(11)</a:t>
            </a:r>
            <a:r>
              <a:rPr lang="en-US" altLang="zh-CN" sz="2800" baseline="-25000">
                <a:sym typeface="Symbol" panose="05050102010706020507" pitchFamily="18" charset="2"/>
              </a:rPr>
              <a:t>10        </a:t>
            </a:r>
          </a:p>
          <a:p>
            <a:pPr>
              <a:buFont typeface="Wingdings" panose="05000000000000000000" pitchFamily="2" charset="2"/>
              <a:buNone/>
            </a:pPr>
            <a:r>
              <a:rPr lang="en-US" altLang="zh-CN" sz="2800" baseline="-25000">
                <a:sym typeface="Symbol" panose="05050102010706020507" pitchFamily="18" charset="2"/>
              </a:rPr>
              <a:t>     </a:t>
            </a:r>
            <a:r>
              <a:rPr lang="zh-CN" altLang="en-US" sz="2800">
                <a:sym typeface="Symbol" panose="05050102010706020507" pitchFamily="18" charset="2"/>
              </a:rPr>
              <a:t>主目录索引为</a:t>
            </a:r>
            <a:r>
              <a:rPr lang="en-US" altLang="zh-CN" sz="2800">
                <a:sym typeface="Symbol" panose="05050102010706020507" pitchFamily="18" charset="2"/>
              </a:rPr>
              <a:t>11</a:t>
            </a:r>
          </a:p>
          <a:p>
            <a:r>
              <a:rPr lang="en-US" altLang="zh-CN" sz="2800"/>
              <a:t>Hash(SQRT) =ASC(S)</a:t>
            </a:r>
            <a:r>
              <a:rPr lang="en-US" altLang="zh-CN" sz="2800">
                <a:sym typeface="Symbol" panose="05050102010706020507" pitchFamily="18" charset="2"/>
              </a:rPr>
              <a:t> </a:t>
            </a:r>
            <a:r>
              <a:rPr lang="en-US" altLang="zh-CN" sz="2800"/>
              <a:t>ASC(Q)</a:t>
            </a:r>
            <a:r>
              <a:rPr lang="en-US" altLang="zh-CN" sz="2800">
                <a:sym typeface="Symbol" panose="05050102010706020507" pitchFamily="18" charset="2"/>
              </a:rPr>
              <a:t> </a:t>
            </a:r>
            <a:r>
              <a:rPr lang="en-US" altLang="zh-CN" sz="2800"/>
              <a:t>ASC(R)</a:t>
            </a:r>
            <a:r>
              <a:rPr lang="en-US" altLang="zh-CN" sz="2800">
                <a:sym typeface="Symbol" panose="05050102010706020507" pitchFamily="18" charset="2"/>
              </a:rPr>
              <a:t> </a:t>
            </a:r>
            <a:r>
              <a:rPr lang="en-US" altLang="zh-CN" sz="2800"/>
              <a:t>ASC(T)</a:t>
            </a:r>
            <a:r>
              <a:rPr lang="en-US" altLang="zh-CN" sz="2800">
                <a:sym typeface="Symbol" panose="05050102010706020507" pitchFamily="18" charset="2"/>
              </a:rPr>
              <a:t> =(100)</a:t>
            </a:r>
            <a:r>
              <a:rPr lang="en-US" altLang="zh-CN" sz="2800" baseline="-25000">
                <a:sym typeface="Symbol" panose="05050102010706020507" pitchFamily="18" charset="2"/>
              </a:rPr>
              <a:t>2</a:t>
            </a:r>
            <a:r>
              <a:rPr lang="en-US" altLang="zh-CN" sz="2800">
                <a:sym typeface="Symbol" panose="05050102010706020507" pitchFamily="18" charset="2"/>
              </a:rPr>
              <a:t>=(4)</a:t>
            </a:r>
            <a:r>
              <a:rPr lang="en-US" altLang="zh-CN" sz="2800" baseline="-25000">
                <a:sym typeface="Symbol" panose="05050102010706020507" pitchFamily="18" charset="2"/>
              </a:rPr>
              <a:t>10                   </a:t>
            </a:r>
          </a:p>
          <a:p>
            <a:pPr>
              <a:buFont typeface="Wingdings" panose="05000000000000000000" pitchFamily="2" charset="2"/>
              <a:buNone/>
            </a:pPr>
            <a:r>
              <a:rPr lang="en-US" altLang="zh-CN" sz="2800" baseline="-25000">
                <a:sym typeface="Symbol" panose="05050102010706020507" pitchFamily="18" charset="2"/>
              </a:rPr>
              <a:t>     </a:t>
            </a:r>
            <a:r>
              <a:rPr lang="zh-CN" altLang="en-US" sz="2800">
                <a:sym typeface="Symbol" panose="05050102010706020507" pitchFamily="18" charset="2"/>
              </a:rPr>
              <a:t>主目录索引为</a:t>
            </a:r>
            <a:r>
              <a:rPr lang="en-US" altLang="zh-CN" sz="2800">
                <a:sym typeface="Symbol" panose="05050102010706020507" pitchFamily="18" charset="2"/>
              </a:rPr>
              <a:t>4</a:t>
            </a:r>
          </a:p>
          <a:p>
            <a:endParaRPr lang="en-US" altLang="zh-CN" sz="2800"/>
          </a:p>
        </p:txBody>
      </p:sp>
      <p:sp>
        <p:nvSpPr>
          <p:cNvPr id="204802" name="Rectangle 2">
            <a:extLst>
              <a:ext uri="{FF2B5EF4-FFF2-40B4-BE49-F238E27FC236}">
                <a16:creationId xmlns:a16="http://schemas.microsoft.com/office/drawing/2014/main" id="{33825212-AC11-43B4-8385-CF67E463DAA5}"/>
              </a:ext>
            </a:extLst>
          </p:cNvPr>
          <p:cNvSpPr>
            <a:spLocks noGrp="1" noChangeArrowheads="1"/>
          </p:cNvSpPr>
          <p:nvPr>
            <p:ph type="title"/>
          </p:nvPr>
        </p:nvSpPr>
        <p:spPr/>
        <p:txBody>
          <a:bodyPr/>
          <a:lstStyle/>
          <a:p>
            <a:r>
              <a:rPr lang="en-US" altLang="zh-CN" sz="3200"/>
              <a:t>Hash</a:t>
            </a:r>
            <a:r>
              <a:rPr lang="zh-CN" altLang="en-US" sz="3200"/>
              <a:t>函数</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7" name="Rectangle 3">
            <a:extLst>
              <a:ext uri="{FF2B5EF4-FFF2-40B4-BE49-F238E27FC236}">
                <a16:creationId xmlns:a16="http://schemas.microsoft.com/office/drawing/2014/main" id="{2EF00EBE-0353-4166-8A0C-7BDBA5D229DD}"/>
              </a:ext>
            </a:extLst>
          </p:cNvPr>
          <p:cNvSpPr>
            <a:spLocks noGrp="1" noChangeArrowheads="1"/>
          </p:cNvSpPr>
          <p:nvPr>
            <p:ph idx="1"/>
          </p:nvPr>
        </p:nvSpPr>
        <p:spPr>
          <a:xfrm>
            <a:off x="2133600" y="1447800"/>
            <a:ext cx="8229600" cy="4876800"/>
          </a:xfrm>
        </p:spPr>
        <p:txBody>
          <a:bodyPr/>
          <a:lstStyle/>
          <a:p>
            <a:pPr algn="just">
              <a:lnSpc>
                <a:spcPct val="115000"/>
              </a:lnSpc>
              <a:spcBef>
                <a:spcPct val="0"/>
              </a:spcBef>
              <a:buFontTx/>
              <a:buNone/>
            </a:pPr>
            <a:r>
              <a:rPr lang="en-US" altLang="zh-CN" sz="2400"/>
              <a:t>Hash</a:t>
            </a:r>
            <a:r>
              <a:rPr lang="zh-CN" altLang="en-US" sz="2400"/>
              <a:t>冲突：多个文件名变换成同一个</a:t>
            </a:r>
            <a:r>
              <a:rPr lang="en-US" altLang="zh-CN" sz="2400"/>
              <a:t>Hash</a:t>
            </a:r>
            <a:r>
              <a:rPr lang="zh-CN" altLang="en-US" sz="2400"/>
              <a:t>索引。</a:t>
            </a:r>
          </a:p>
          <a:p>
            <a:pPr algn="just">
              <a:lnSpc>
                <a:spcPct val="115000"/>
              </a:lnSpc>
              <a:spcBef>
                <a:spcPct val="0"/>
              </a:spcBef>
              <a:buFontTx/>
              <a:buNone/>
            </a:pPr>
            <a:r>
              <a:rPr lang="zh-CN" altLang="en-US" sz="2400"/>
              <a:t>一种处理此</a:t>
            </a:r>
            <a:r>
              <a:rPr lang="zh-CN" altLang="en-US" sz="2400">
                <a:latin typeface="Courier New" panose="02070309020205020404" pitchFamily="49" charset="0"/>
              </a:rPr>
              <a:t>“</a:t>
            </a:r>
            <a:r>
              <a:rPr lang="zh-CN" altLang="en-US" sz="2400"/>
              <a:t>冲突</a:t>
            </a:r>
            <a:r>
              <a:rPr lang="zh-CN" altLang="en-US" sz="2400">
                <a:latin typeface="Courier New" panose="02070309020205020404" pitchFamily="49" charset="0"/>
              </a:rPr>
              <a:t>”</a:t>
            </a:r>
            <a:r>
              <a:rPr lang="zh-CN" altLang="en-US" sz="2400"/>
              <a:t>的有效规则是：</a:t>
            </a:r>
            <a:r>
              <a:rPr lang="zh-CN" altLang="en-US" sz="2400">
                <a:solidFill>
                  <a:srgbClr val="FF0000"/>
                </a:solidFill>
              </a:rPr>
              <a:t>位移常数法</a:t>
            </a:r>
            <a:r>
              <a:rPr lang="zh-CN" altLang="en-US" sz="2400"/>
              <a:t></a:t>
            </a:r>
          </a:p>
          <a:p>
            <a:pPr algn="just">
              <a:lnSpc>
                <a:spcPct val="115000"/>
              </a:lnSpc>
              <a:spcBef>
                <a:spcPct val="0"/>
              </a:spcBef>
              <a:buFontTx/>
              <a:buNone/>
            </a:pPr>
            <a:r>
              <a:rPr lang="zh-CN" altLang="en-US" sz="2400"/>
              <a:t>      </a:t>
            </a:r>
            <a:r>
              <a:rPr lang="en-US" altLang="zh-CN" sz="2400"/>
              <a:t>(1) </a:t>
            </a:r>
            <a:r>
              <a:rPr lang="zh-CN" altLang="en-US" sz="2400"/>
              <a:t>在利用</a:t>
            </a:r>
            <a:r>
              <a:rPr lang="en-US" altLang="zh-CN" sz="2400"/>
              <a:t>Hash</a:t>
            </a:r>
            <a:r>
              <a:rPr lang="zh-CN" altLang="en-US" sz="2400"/>
              <a:t>法索引查找目录时，如果目录表中相应的目录项是空的，则表示系统中并无指定文件。</a:t>
            </a:r>
          </a:p>
          <a:p>
            <a:pPr algn="just">
              <a:lnSpc>
                <a:spcPct val="115000"/>
              </a:lnSpc>
              <a:spcBef>
                <a:spcPct val="0"/>
              </a:spcBef>
              <a:buFontTx/>
              <a:buNone/>
            </a:pPr>
            <a:r>
              <a:rPr lang="zh-CN" altLang="en-US" sz="2400"/>
              <a:t>       </a:t>
            </a:r>
            <a:r>
              <a:rPr lang="en-US" altLang="zh-CN" sz="2400"/>
              <a:t>(2) </a:t>
            </a:r>
            <a:r>
              <a:rPr lang="zh-CN" altLang="en-US" sz="2400"/>
              <a:t>如果目录项中的文件名与指定文件名相匹配， 则表示该目录项正是所要寻找的文件所对应的目录项，故而可从中找到该文件所在的物理地址。</a:t>
            </a:r>
          </a:p>
          <a:p>
            <a:pPr algn="just">
              <a:lnSpc>
                <a:spcPct val="115000"/>
              </a:lnSpc>
              <a:spcBef>
                <a:spcPct val="0"/>
              </a:spcBef>
              <a:buFontTx/>
              <a:buNone/>
            </a:pPr>
            <a:r>
              <a:rPr lang="zh-CN" altLang="en-US" sz="2400"/>
              <a:t>       </a:t>
            </a:r>
            <a:r>
              <a:rPr lang="en-US" altLang="zh-CN" sz="2400"/>
              <a:t>(3) </a:t>
            </a:r>
            <a:r>
              <a:rPr lang="zh-CN" altLang="en-US" sz="2400"/>
              <a:t>如果在目录表的相应目录项中的文件名与指定文件名并不匹配，则表示发生了</a:t>
            </a:r>
            <a:r>
              <a:rPr lang="zh-CN" altLang="en-US" sz="2400">
                <a:latin typeface="Courier New" panose="02070309020205020404" pitchFamily="49" charset="0"/>
              </a:rPr>
              <a:t>“</a:t>
            </a:r>
            <a:r>
              <a:rPr lang="zh-CN" altLang="en-US" sz="2400"/>
              <a:t>冲突</a:t>
            </a:r>
            <a:r>
              <a:rPr lang="zh-CN" altLang="en-US" sz="2400">
                <a:latin typeface="Courier New" panose="02070309020205020404" pitchFamily="49" charset="0"/>
              </a:rPr>
              <a:t>”</a:t>
            </a:r>
            <a:r>
              <a:rPr lang="zh-CN" altLang="en-US" sz="2400"/>
              <a:t>，此时须将其</a:t>
            </a:r>
            <a:r>
              <a:rPr lang="en-US" altLang="zh-CN" sz="2400"/>
              <a:t>Hash</a:t>
            </a:r>
            <a:r>
              <a:rPr lang="zh-CN" altLang="en-US" sz="2400"/>
              <a:t>值再加上一个常数</a:t>
            </a:r>
            <a:r>
              <a:rPr lang="en-US" altLang="zh-CN" sz="2400"/>
              <a:t>(</a:t>
            </a:r>
            <a:r>
              <a:rPr lang="zh-CN" altLang="en-US" sz="2400"/>
              <a:t>该常数应与目录的长度值互质</a:t>
            </a:r>
            <a:r>
              <a:rPr lang="en-US" altLang="zh-CN" sz="2400"/>
              <a:t>)</a:t>
            </a:r>
            <a:r>
              <a:rPr lang="zh-CN" altLang="en-US" sz="2400"/>
              <a:t>，形成新的索引值， 再返回到第一步重新开始查找。</a:t>
            </a:r>
          </a:p>
        </p:txBody>
      </p:sp>
      <p:sp>
        <p:nvSpPr>
          <p:cNvPr id="205826" name="Rectangle 2">
            <a:extLst>
              <a:ext uri="{FF2B5EF4-FFF2-40B4-BE49-F238E27FC236}">
                <a16:creationId xmlns:a16="http://schemas.microsoft.com/office/drawing/2014/main" id="{8CD0DA14-B35E-4225-AFC2-0851C9282F7C}"/>
              </a:ext>
            </a:extLst>
          </p:cNvPr>
          <p:cNvSpPr>
            <a:spLocks noGrp="1" noChangeArrowheads="1"/>
          </p:cNvSpPr>
          <p:nvPr>
            <p:ph type="title"/>
          </p:nvPr>
        </p:nvSpPr>
        <p:spPr>
          <a:xfrm>
            <a:off x="2286000" y="609600"/>
            <a:ext cx="7467600" cy="914400"/>
          </a:xfrm>
        </p:spPr>
        <p:txBody>
          <a:bodyPr/>
          <a:lstStyle/>
          <a:p>
            <a:r>
              <a:rPr lang="en-US" altLang="zh-CN" sz="3200"/>
              <a:t>Hash</a:t>
            </a:r>
            <a:r>
              <a:rPr lang="zh-CN" altLang="en-US" sz="3200"/>
              <a:t>冲突的解决</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590800" y="1311275"/>
            <a:ext cx="7723188" cy="5157788"/>
          </a:xfrm>
        </p:spPr>
        <p:txBody>
          <a:bodyPr/>
          <a:lstStyle/>
          <a:p>
            <a:pPr marL="0" indent="0">
              <a:lnSpc>
                <a:spcPct val="130000"/>
              </a:lnSpc>
              <a:spcBef>
                <a:spcPct val="20000"/>
              </a:spcBef>
              <a:buClr>
                <a:srgbClr val="FF9900"/>
              </a:buClr>
              <a:buSzPct val="75000"/>
              <a:buNone/>
              <a:defRPr/>
            </a:pPr>
            <a:r>
              <a:rPr lang="en-US" altLang="zh-CN" dirty="0">
                <a:solidFill>
                  <a:schemeClr val="bg2">
                    <a:lumMod val="25000"/>
                  </a:schemeClr>
                </a:solidFill>
              </a:rPr>
              <a:t>6.1  </a:t>
            </a:r>
            <a:r>
              <a:rPr lang="zh-CN" altLang="en-US" dirty="0">
                <a:solidFill>
                  <a:schemeClr val="bg2">
                    <a:lumMod val="25000"/>
                  </a:schemeClr>
                </a:solidFill>
              </a:rPr>
              <a:t>文件系统概述</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6.2  </a:t>
            </a:r>
            <a:r>
              <a:rPr lang="zh-CN" altLang="en-US" dirty="0">
                <a:solidFill>
                  <a:schemeClr val="bg2">
                    <a:lumMod val="25000"/>
                  </a:schemeClr>
                </a:solidFill>
              </a:rPr>
              <a:t>文件的逻辑结构</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6.3  </a:t>
            </a:r>
            <a:r>
              <a:rPr lang="zh-CN" altLang="en-US" dirty="0">
                <a:solidFill>
                  <a:schemeClr val="bg2">
                    <a:lumMod val="25000"/>
                  </a:schemeClr>
                </a:solidFill>
              </a:rPr>
              <a:t>文件的物理结构</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6.4  </a:t>
            </a:r>
            <a:r>
              <a:rPr lang="zh-CN" altLang="en-US" dirty="0">
                <a:solidFill>
                  <a:schemeClr val="bg2">
                    <a:lumMod val="25000"/>
                  </a:schemeClr>
                </a:solidFill>
              </a:rPr>
              <a:t>文件存储空间的管理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6.5  </a:t>
            </a:r>
            <a:r>
              <a:rPr lang="zh-CN" altLang="en-US" dirty="0">
                <a:solidFill>
                  <a:schemeClr val="bg2">
                    <a:lumMod val="25000"/>
                  </a:schemeClr>
                </a:solidFill>
              </a:rPr>
              <a:t>目录管理</a:t>
            </a:r>
          </a:p>
          <a:p>
            <a:pPr marL="0" indent="0">
              <a:lnSpc>
                <a:spcPct val="130000"/>
              </a:lnSpc>
              <a:spcBef>
                <a:spcPct val="20000"/>
              </a:spcBef>
              <a:buClr>
                <a:srgbClr val="FF9900"/>
              </a:buClr>
              <a:buSzPct val="75000"/>
              <a:buNone/>
              <a:defRPr/>
            </a:pPr>
            <a:r>
              <a:rPr lang="en-US" altLang="zh-CN" dirty="0">
                <a:solidFill>
                  <a:srgbClr val="C00000"/>
                </a:solidFill>
              </a:rPr>
              <a:t>6.6  </a:t>
            </a:r>
            <a:r>
              <a:rPr lang="zh-CN" altLang="en-US" dirty="0">
                <a:solidFill>
                  <a:srgbClr val="C00000"/>
                </a:solidFill>
              </a:rPr>
              <a:t>文件共享</a:t>
            </a:r>
            <a:endParaRPr lang="en-US" altLang="zh-CN" dirty="0">
              <a:solidFill>
                <a:srgbClr val="C00000"/>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6.7  </a:t>
            </a:r>
            <a:r>
              <a:rPr lang="zh-CN" altLang="en-US" dirty="0">
                <a:solidFill>
                  <a:schemeClr val="bg2">
                    <a:lumMod val="25000"/>
                  </a:schemeClr>
                </a:solidFill>
              </a:rPr>
              <a:t>文件保护</a:t>
            </a:r>
            <a:endParaRPr lang="en-US" altLang="zh-CN" dirty="0">
              <a:solidFill>
                <a:schemeClr val="bg2">
                  <a:lumMod val="25000"/>
                </a:schemeClr>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1011231322"/>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7E1E6E9-AE53-DB4F-B9F1-FC2CD00FF01B}"/>
              </a:ext>
            </a:extLst>
          </p:cNvPr>
          <p:cNvSpPr>
            <a:spLocks noGrp="1" noRot="1" noChangeArrowheads="1"/>
          </p:cNvSpPr>
          <p:nvPr>
            <p:ph type="title"/>
          </p:nvPr>
        </p:nvSpPr>
        <p:spPr>
          <a:xfrm>
            <a:off x="2590800" y="1351865"/>
            <a:ext cx="4648200" cy="609600"/>
          </a:xfrm>
        </p:spPr>
        <p:txBody>
          <a:bodyPr/>
          <a:lstStyle/>
          <a:p>
            <a:pPr algn="l"/>
            <a:r>
              <a:rPr lang="zh-CN" altLang="en-US" sz="2800" dirty="0">
                <a:solidFill>
                  <a:srgbClr val="002060"/>
                </a:solidFill>
                <a:ea typeface="仿宋_GB2312" pitchFamily="49" charset="-122"/>
              </a:rPr>
              <a:t>文件共享的控制</a:t>
            </a:r>
          </a:p>
        </p:txBody>
      </p:sp>
      <p:sp>
        <p:nvSpPr>
          <p:cNvPr id="3" name="Rectangle 3">
            <a:extLst>
              <a:ext uri="{FF2B5EF4-FFF2-40B4-BE49-F238E27FC236}">
                <a16:creationId xmlns:a16="http://schemas.microsoft.com/office/drawing/2014/main" id="{50D54C06-FD5F-7549-B353-CE062D2FBB55}"/>
              </a:ext>
            </a:extLst>
          </p:cNvPr>
          <p:cNvSpPr>
            <a:spLocks noGrp="1" noRot="1" noChangeArrowheads="1"/>
          </p:cNvSpPr>
          <p:nvPr>
            <p:ph idx="1"/>
          </p:nvPr>
        </p:nvSpPr>
        <p:spPr>
          <a:xfrm>
            <a:off x="2614612" y="2133600"/>
            <a:ext cx="8229600" cy="3429000"/>
          </a:xfrm>
        </p:spPr>
        <p:txBody>
          <a:bodyPr/>
          <a:lstStyle/>
          <a:p>
            <a:pPr eaLnBrk="0" hangingPunct="0">
              <a:spcBef>
                <a:spcPct val="0"/>
              </a:spcBef>
            </a:pPr>
            <a:endParaRPr lang="en-US" altLang="zh-CN" dirty="0">
              <a:solidFill>
                <a:srgbClr val="002060"/>
              </a:solidFill>
              <a:ea typeface="仿宋_GB2312" pitchFamily="49" charset="-122"/>
              <a:cs typeface="+mj-cs"/>
            </a:endParaRPr>
          </a:p>
          <a:p>
            <a:pPr eaLnBrk="0" hangingPunct="0">
              <a:spcBef>
                <a:spcPct val="0"/>
              </a:spcBef>
            </a:pPr>
            <a:r>
              <a:rPr lang="zh-CN" altLang="en-US" dirty="0">
                <a:solidFill>
                  <a:srgbClr val="002060"/>
                </a:solidFill>
                <a:ea typeface="仿宋_GB2312" pitchFamily="49" charset="-122"/>
                <a:cs typeface="+mj-cs"/>
              </a:rPr>
              <a:t>文件共享的有效控制涉及两个方面：</a:t>
            </a:r>
          </a:p>
          <a:p>
            <a:pPr eaLnBrk="0" hangingPunct="0">
              <a:spcBef>
                <a:spcPct val="0"/>
              </a:spcBef>
            </a:pPr>
            <a:endParaRPr lang="zh-CN" altLang="en-US" dirty="0">
              <a:solidFill>
                <a:srgbClr val="002060"/>
              </a:solidFill>
              <a:ea typeface="仿宋_GB2312" pitchFamily="49" charset="-122"/>
              <a:cs typeface="+mj-cs"/>
            </a:endParaRPr>
          </a:p>
          <a:p>
            <a:pPr lvl="1" eaLnBrk="0" hangingPunct="0">
              <a:spcBef>
                <a:spcPct val="0"/>
              </a:spcBef>
            </a:pPr>
            <a:r>
              <a:rPr lang="zh-CN" altLang="en-US" dirty="0">
                <a:solidFill>
                  <a:srgbClr val="002060"/>
                </a:solidFill>
                <a:ea typeface="仿宋_GB2312" pitchFamily="49" charset="-122"/>
                <a:cs typeface="+mj-cs"/>
              </a:rPr>
              <a:t>同时存取（</a:t>
            </a:r>
            <a:r>
              <a:rPr lang="en-US" altLang="zh-CN" dirty="0">
                <a:solidFill>
                  <a:srgbClr val="002060"/>
                </a:solidFill>
                <a:ea typeface="仿宋_GB2312" pitchFamily="49" charset="-122"/>
                <a:cs typeface="+mj-cs"/>
              </a:rPr>
              <a:t>Simultaneous Access</a:t>
            </a:r>
            <a:r>
              <a:rPr lang="zh-CN" altLang="en-US" dirty="0">
                <a:solidFill>
                  <a:srgbClr val="002060"/>
                </a:solidFill>
                <a:ea typeface="仿宋_GB2312" pitchFamily="49" charset="-122"/>
                <a:cs typeface="+mj-cs"/>
              </a:rPr>
              <a:t>）</a:t>
            </a:r>
          </a:p>
          <a:p>
            <a:pPr eaLnBrk="0" hangingPunct="0">
              <a:spcBef>
                <a:spcPct val="0"/>
              </a:spcBef>
            </a:pPr>
            <a:endParaRPr lang="zh-CN" altLang="en-US" dirty="0">
              <a:solidFill>
                <a:srgbClr val="002060"/>
              </a:solidFill>
              <a:ea typeface="仿宋_GB2312" pitchFamily="49" charset="-122"/>
              <a:cs typeface="+mj-cs"/>
            </a:endParaRPr>
          </a:p>
          <a:p>
            <a:pPr lvl="1" eaLnBrk="0" hangingPunct="0">
              <a:spcBef>
                <a:spcPct val="0"/>
              </a:spcBef>
            </a:pPr>
            <a:r>
              <a:rPr lang="zh-CN" altLang="en-US" dirty="0">
                <a:solidFill>
                  <a:srgbClr val="002060"/>
                </a:solidFill>
                <a:ea typeface="仿宋_GB2312" pitchFamily="49" charset="-122"/>
                <a:cs typeface="+mj-cs"/>
              </a:rPr>
              <a:t>存取权限（</a:t>
            </a:r>
            <a:r>
              <a:rPr lang="en-US" altLang="zh-CN" dirty="0">
                <a:solidFill>
                  <a:srgbClr val="002060"/>
                </a:solidFill>
                <a:ea typeface="仿宋_GB2312" pitchFamily="49" charset="-122"/>
                <a:cs typeface="+mj-cs"/>
              </a:rPr>
              <a:t>Access Rights</a:t>
            </a:r>
            <a:r>
              <a:rPr lang="zh-CN" altLang="en-US" dirty="0">
                <a:solidFill>
                  <a:srgbClr val="002060"/>
                </a:solidFill>
                <a:ea typeface="仿宋_GB2312" pitchFamily="49" charset="-122"/>
                <a:cs typeface="+mj-cs"/>
              </a:rPr>
              <a:t>）</a:t>
            </a:r>
          </a:p>
        </p:txBody>
      </p:sp>
      <p:sp>
        <p:nvSpPr>
          <p:cNvPr id="4" name="Rectangle 2">
            <a:extLst>
              <a:ext uri="{FF2B5EF4-FFF2-40B4-BE49-F238E27FC236}">
                <a16:creationId xmlns:a16="http://schemas.microsoft.com/office/drawing/2014/main" id="{1D486D25-26FC-0D4D-8734-16D7D3C40C8E}"/>
              </a:ext>
            </a:extLst>
          </p:cNvPr>
          <p:cNvSpPr txBox="1">
            <a:spLocks noRot="1" noChangeArrowheads="1"/>
          </p:cNvSpPr>
          <p:nvPr/>
        </p:nvSpPr>
        <p:spPr bwMode="auto">
          <a:xfrm>
            <a:off x="1295400" y="228601"/>
            <a:ext cx="533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eaLnBrk="1" hangingPunct="1">
              <a:buClrTx/>
              <a:buSzTx/>
              <a:buFontTx/>
              <a:buNone/>
              <a:defRPr sz="3600" b="1">
                <a:solidFill>
                  <a:schemeClr val="bg2">
                    <a:lumMod val="25000"/>
                  </a:schemeClr>
                </a:solidFill>
                <a:latin typeface="Microsoft YaHei" panose="020B0503020204020204" pitchFamily="34" charset="-122"/>
                <a:ea typeface="Microsoft YaHei" panose="020B0503020204020204" pitchFamily="34"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defRPr>
            </a:lvl4pPr>
            <a:lvl5pPr marL="2057400" indent="-228600">
              <a:spcBef>
                <a:spcPct val="20000"/>
              </a:spcBef>
              <a:buClr>
                <a:srgbClr val="FF9900"/>
              </a:buClr>
              <a:buFont typeface="Wingdings" panose="05000000000000000000" pitchFamily="2" charset="2"/>
              <a:buChar char="§"/>
              <a:defRPr sz="2000" b="1">
                <a:solidFill>
                  <a:schemeClr val="bg1"/>
                </a:solidFill>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9pPr>
          </a:lstStyle>
          <a:p>
            <a:r>
              <a:rPr lang="en-US" dirty="0"/>
              <a:t>6.6 </a:t>
            </a:r>
            <a:r>
              <a:rPr lang="zh-CN" altLang="en-US" dirty="0"/>
              <a:t>文件共享和访问控制 </a:t>
            </a:r>
          </a:p>
        </p:txBody>
      </p:sp>
    </p:spTree>
    <p:extLst>
      <p:ext uri="{BB962C8B-B14F-4D97-AF65-F5344CB8AC3E}">
        <p14:creationId xmlns:p14="http://schemas.microsoft.com/office/powerpoint/2010/main" val="2369771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charRg st="4294967295" end="4294967295"/>
                                            </p:txEl>
                                          </p:spTgt>
                                        </p:tgtEl>
                                        <p:attrNameLst>
                                          <p:attrName>style.visibility</p:attrName>
                                        </p:attrNameLst>
                                      </p:cBhvr>
                                      <p:to>
                                        <p:strVal val="visible"/>
                                      </p:to>
                                    </p:set>
                                    <p:animEffect transition="in" filter="fade">
                                      <p:cBhvr>
                                        <p:cTn id="7" dur="2000"/>
                                        <p:tgtEl>
                                          <p:spTgt spid="4">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E007C63-A3A4-F649-8898-C3824B3BFB11}"/>
              </a:ext>
            </a:extLst>
          </p:cNvPr>
          <p:cNvSpPr>
            <a:spLocks noGrp="1" noRot="1" noChangeArrowheads="1"/>
          </p:cNvSpPr>
          <p:nvPr>
            <p:ph idx="1"/>
          </p:nvPr>
        </p:nvSpPr>
        <p:spPr>
          <a:xfrm>
            <a:off x="2395537" y="1524000"/>
            <a:ext cx="7848600" cy="3886200"/>
          </a:xfrm>
        </p:spPr>
        <p:txBody>
          <a:bodyPr/>
          <a:lstStyle/>
          <a:p>
            <a:pPr algn="just">
              <a:lnSpc>
                <a:spcPct val="110000"/>
              </a:lnSpc>
            </a:pPr>
            <a:r>
              <a:rPr lang="zh-CN" altLang="en-US" sz="2400" dirty="0">
                <a:solidFill>
                  <a:srgbClr val="002060"/>
                </a:solidFill>
              </a:rPr>
              <a:t>允许多个用户同时读文件内容，但不允许同时修改；或同时读且修改文件内容。</a:t>
            </a:r>
          </a:p>
          <a:p>
            <a:pPr algn="just">
              <a:lnSpc>
                <a:spcPct val="110000"/>
              </a:lnSpc>
            </a:pPr>
            <a:r>
              <a:rPr lang="zh-CN" altLang="en-US" sz="2400" dirty="0">
                <a:solidFill>
                  <a:srgbClr val="002060"/>
                </a:solidFill>
              </a:rPr>
              <a:t>共享用户之一修改文件内容时，可以将整个文件作为临界资源，锁定整个文件，不允许其他共享用户同时读或写文件。</a:t>
            </a:r>
          </a:p>
          <a:p>
            <a:pPr algn="just">
              <a:lnSpc>
                <a:spcPct val="110000"/>
              </a:lnSpc>
            </a:pPr>
            <a:r>
              <a:rPr lang="zh-CN" altLang="en-US" sz="2400" dirty="0">
                <a:solidFill>
                  <a:srgbClr val="002060"/>
                </a:solidFill>
              </a:rPr>
              <a:t>也可以仅仅锁定指定的一条记录，允许其他共享用户读</a:t>
            </a:r>
            <a:r>
              <a:rPr lang="en-US" altLang="zh-CN" sz="2400" dirty="0">
                <a:solidFill>
                  <a:srgbClr val="002060"/>
                </a:solidFill>
              </a:rPr>
              <a:t>/</a:t>
            </a:r>
            <a:r>
              <a:rPr lang="zh-CN" altLang="en-US" sz="2400" dirty="0">
                <a:solidFill>
                  <a:srgbClr val="002060"/>
                </a:solidFill>
              </a:rPr>
              <a:t>写该文件的其它记录。后者的并发性能更好。</a:t>
            </a:r>
          </a:p>
          <a:p>
            <a:pPr algn="just">
              <a:lnSpc>
                <a:spcPct val="110000"/>
              </a:lnSpc>
            </a:pPr>
            <a:r>
              <a:rPr lang="zh-CN" altLang="en-US" sz="2400" dirty="0">
                <a:solidFill>
                  <a:srgbClr val="002060"/>
                </a:solidFill>
              </a:rPr>
              <a:t>控制对文件的同时存取涉及进程的同步与互斥问题。</a:t>
            </a:r>
          </a:p>
        </p:txBody>
      </p:sp>
      <p:sp>
        <p:nvSpPr>
          <p:cNvPr id="3" name="Rectangle 2">
            <a:extLst>
              <a:ext uri="{FF2B5EF4-FFF2-40B4-BE49-F238E27FC236}">
                <a16:creationId xmlns:a16="http://schemas.microsoft.com/office/drawing/2014/main" id="{8EB18881-A72B-3D46-821C-8E8CE4648FC0}"/>
              </a:ext>
            </a:extLst>
          </p:cNvPr>
          <p:cNvSpPr>
            <a:spLocks noGrp="1" noRot="1" noChangeArrowheads="1"/>
          </p:cNvSpPr>
          <p:nvPr>
            <p:ph type="title"/>
          </p:nvPr>
        </p:nvSpPr>
        <p:spPr>
          <a:xfrm>
            <a:off x="2514600" y="457200"/>
            <a:ext cx="7696200" cy="1371600"/>
          </a:xfrm>
        </p:spPr>
        <p:txBody>
          <a:bodyPr/>
          <a:lstStyle/>
          <a:p>
            <a:pPr algn="l"/>
            <a:r>
              <a:rPr lang="zh-CN" altLang="en-US" dirty="0">
                <a:solidFill>
                  <a:srgbClr val="002060"/>
                </a:solidFill>
              </a:rPr>
              <a:t>同时存取 </a:t>
            </a:r>
          </a:p>
        </p:txBody>
      </p:sp>
    </p:spTree>
    <p:extLst>
      <p:ext uri="{BB962C8B-B14F-4D97-AF65-F5344CB8AC3E}">
        <p14:creationId xmlns:p14="http://schemas.microsoft.com/office/powerpoint/2010/main" val="30905006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C412CD5B-0D71-9142-9FFD-120D1BA22AA6}"/>
              </a:ext>
            </a:extLst>
          </p:cNvPr>
          <p:cNvSpPr>
            <a:spLocks noGrp="1" noRot="1" noChangeArrowheads="1"/>
          </p:cNvSpPr>
          <p:nvPr>
            <p:ph type="title"/>
          </p:nvPr>
        </p:nvSpPr>
        <p:spPr>
          <a:xfrm>
            <a:off x="2438400" y="263525"/>
            <a:ext cx="7696200" cy="1066800"/>
          </a:xfrm>
        </p:spPr>
        <p:txBody>
          <a:bodyPr/>
          <a:lstStyle/>
          <a:p>
            <a:pPr algn="l"/>
            <a:r>
              <a:rPr lang="zh-CN" altLang="en-US" dirty="0">
                <a:solidFill>
                  <a:srgbClr val="002060"/>
                </a:solidFill>
              </a:rPr>
              <a:t>存取权限</a:t>
            </a:r>
          </a:p>
        </p:txBody>
      </p:sp>
      <p:sp>
        <p:nvSpPr>
          <p:cNvPr id="9" name="Rectangle 3">
            <a:extLst>
              <a:ext uri="{FF2B5EF4-FFF2-40B4-BE49-F238E27FC236}">
                <a16:creationId xmlns:a16="http://schemas.microsoft.com/office/drawing/2014/main" id="{4034E94B-F35D-7840-855E-BB469A51CF08}"/>
              </a:ext>
            </a:extLst>
          </p:cNvPr>
          <p:cNvSpPr>
            <a:spLocks noGrp="1" noRot="1" noChangeArrowheads="1"/>
          </p:cNvSpPr>
          <p:nvPr>
            <p:ph idx="1"/>
          </p:nvPr>
        </p:nvSpPr>
        <p:spPr>
          <a:xfrm>
            <a:off x="1995488" y="1143000"/>
            <a:ext cx="8367713" cy="5334000"/>
          </a:xfrm>
        </p:spPr>
        <p:txBody>
          <a:bodyPr/>
          <a:lstStyle/>
          <a:p>
            <a:pPr>
              <a:lnSpc>
                <a:spcPct val="110000"/>
              </a:lnSpc>
              <a:spcBef>
                <a:spcPts val="600"/>
              </a:spcBef>
              <a:buNone/>
            </a:pPr>
            <a:r>
              <a:rPr lang="zh-CN" altLang="en-US" sz="2000" dirty="0">
                <a:ea typeface="仿宋_GB2312" pitchFamily="49" charset="-122"/>
              </a:rPr>
              <a:t>控制授权用户以合法的方式访问文件，包括：</a:t>
            </a:r>
          </a:p>
          <a:p>
            <a:pPr algn="just">
              <a:lnSpc>
                <a:spcPct val="110000"/>
              </a:lnSpc>
              <a:spcBef>
                <a:spcPts val="600"/>
              </a:spcBef>
            </a:pPr>
            <a:r>
              <a:rPr lang="zh-CN" altLang="en-US" sz="2000" dirty="0">
                <a:solidFill>
                  <a:srgbClr val="C00000"/>
                </a:solidFill>
                <a:ea typeface="仿宋_GB2312" pitchFamily="49" charset="-122"/>
              </a:rPr>
              <a:t>执行（</a:t>
            </a:r>
            <a:r>
              <a:rPr lang="en-US" altLang="zh-CN" sz="2000" dirty="0">
                <a:solidFill>
                  <a:srgbClr val="C00000"/>
                </a:solidFill>
                <a:ea typeface="仿宋_GB2312" pitchFamily="49" charset="-122"/>
              </a:rPr>
              <a:t>Execution</a:t>
            </a:r>
            <a:r>
              <a:rPr lang="zh-CN" altLang="en-US" sz="2000" dirty="0">
                <a:solidFill>
                  <a:srgbClr val="C00000"/>
                </a:solidFill>
                <a:ea typeface="仿宋_GB2312" pitchFamily="49" charset="-122"/>
              </a:rPr>
              <a:t>）</a:t>
            </a:r>
            <a:r>
              <a:rPr lang="en-US" altLang="zh-CN" sz="2000" dirty="0">
                <a:solidFill>
                  <a:srgbClr val="C00000"/>
                </a:solidFill>
                <a:ea typeface="仿宋_GB2312" pitchFamily="49" charset="-122"/>
              </a:rPr>
              <a:t>:</a:t>
            </a:r>
            <a:r>
              <a:rPr lang="zh-CN" altLang="en-US" sz="2000" dirty="0">
                <a:ea typeface="仿宋_GB2312" pitchFamily="49" charset="-122"/>
              </a:rPr>
              <a:t>用户可以装载并执行程序，但不允许拷贝程序内容。</a:t>
            </a:r>
            <a:endParaRPr lang="en-US" altLang="zh-CN" sz="2000" dirty="0">
              <a:ea typeface="仿宋_GB2312" pitchFamily="49" charset="-122"/>
            </a:endParaRPr>
          </a:p>
          <a:p>
            <a:pPr algn="just">
              <a:lnSpc>
                <a:spcPct val="110000"/>
              </a:lnSpc>
              <a:spcBef>
                <a:spcPts val="600"/>
              </a:spcBef>
            </a:pPr>
            <a:r>
              <a:rPr lang="zh-CN" altLang="en-US" sz="2000" dirty="0">
                <a:solidFill>
                  <a:srgbClr val="C00000"/>
                </a:solidFill>
                <a:ea typeface="仿宋_GB2312" pitchFamily="49" charset="-122"/>
              </a:rPr>
              <a:t>读（</a:t>
            </a:r>
            <a:r>
              <a:rPr lang="en-US" altLang="zh-CN" sz="2000" dirty="0">
                <a:solidFill>
                  <a:srgbClr val="C00000"/>
                </a:solidFill>
                <a:ea typeface="仿宋_GB2312" pitchFamily="49" charset="-122"/>
              </a:rPr>
              <a:t>Reading</a:t>
            </a:r>
            <a:r>
              <a:rPr lang="zh-CN" altLang="en-US" sz="2000" dirty="0">
                <a:solidFill>
                  <a:srgbClr val="C00000"/>
                </a:solidFill>
                <a:ea typeface="仿宋_GB2312" pitchFamily="49" charset="-122"/>
              </a:rPr>
              <a:t>）：</a:t>
            </a:r>
            <a:r>
              <a:rPr lang="zh-CN" altLang="en-US" sz="2000" dirty="0">
                <a:ea typeface="仿宋_GB2312" pitchFamily="49" charset="-122"/>
              </a:rPr>
              <a:t>允许用户读文件内容，包括拷贝和执行文件。某些系统严格地将浏览文件内容和拷贝权限分开，可以控制文件只能被浏览（显示），不能被拷贝。</a:t>
            </a:r>
          </a:p>
          <a:p>
            <a:pPr algn="just">
              <a:lnSpc>
                <a:spcPct val="110000"/>
              </a:lnSpc>
              <a:spcBef>
                <a:spcPts val="600"/>
              </a:spcBef>
            </a:pPr>
            <a:r>
              <a:rPr lang="zh-CN" altLang="en-US" sz="2000" dirty="0">
                <a:solidFill>
                  <a:srgbClr val="C00000"/>
                </a:solidFill>
                <a:ea typeface="仿宋_GB2312" pitchFamily="49" charset="-122"/>
              </a:rPr>
              <a:t>追加（</a:t>
            </a:r>
            <a:r>
              <a:rPr lang="en-US" altLang="zh-CN" sz="2000" dirty="0">
                <a:solidFill>
                  <a:srgbClr val="C00000"/>
                </a:solidFill>
                <a:ea typeface="仿宋_GB2312" pitchFamily="49" charset="-122"/>
              </a:rPr>
              <a:t>Appending</a:t>
            </a:r>
            <a:r>
              <a:rPr lang="zh-CN" altLang="en-US" sz="2000" dirty="0">
                <a:solidFill>
                  <a:srgbClr val="C00000"/>
                </a:solidFill>
                <a:ea typeface="仿宋_GB2312" pitchFamily="49" charset="-122"/>
              </a:rPr>
              <a:t>）</a:t>
            </a:r>
            <a:r>
              <a:rPr lang="zh-CN" altLang="en-US" sz="2000" dirty="0">
                <a:ea typeface="仿宋_GB2312" pitchFamily="49" charset="-122"/>
              </a:rPr>
              <a:t>：</a:t>
            </a:r>
            <a:r>
              <a:rPr lang="en-US" altLang="zh-CN" sz="2000" dirty="0">
                <a:ea typeface="仿宋_GB2312" pitchFamily="49" charset="-122"/>
              </a:rPr>
              <a:t> </a:t>
            </a:r>
            <a:r>
              <a:rPr lang="zh-CN" altLang="en-US" sz="2000" dirty="0">
                <a:ea typeface="仿宋_GB2312" pitchFamily="49" charset="-122"/>
              </a:rPr>
              <a:t>允许用户向文件添加数据，通常只能将数据添加到文件尾。但是，不能修改或删除文件内容。例如，超市收银员只能将新结帐的数据添加到文件中，不允许其修改或删除已有的数据。</a:t>
            </a:r>
            <a:endParaRPr lang="en-US" altLang="zh-CN" sz="2000" dirty="0">
              <a:ea typeface="仿宋_GB2312" pitchFamily="49" charset="-122"/>
            </a:endParaRPr>
          </a:p>
          <a:p>
            <a:pPr algn="just">
              <a:lnSpc>
                <a:spcPct val="110000"/>
              </a:lnSpc>
              <a:spcBef>
                <a:spcPts val="600"/>
              </a:spcBef>
            </a:pPr>
            <a:r>
              <a:rPr lang="zh-CN" altLang="en-US" sz="2000" dirty="0">
                <a:solidFill>
                  <a:srgbClr val="C00000"/>
                </a:solidFill>
                <a:ea typeface="仿宋_GB2312" pitchFamily="49" charset="-122"/>
              </a:rPr>
              <a:t>更新（</a:t>
            </a:r>
            <a:r>
              <a:rPr lang="en-US" altLang="zh-CN" sz="2000" dirty="0">
                <a:solidFill>
                  <a:srgbClr val="C00000"/>
                </a:solidFill>
                <a:ea typeface="仿宋_GB2312" pitchFamily="49" charset="-122"/>
              </a:rPr>
              <a:t>Updating</a:t>
            </a:r>
            <a:r>
              <a:rPr lang="zh-CN" altLang="en-US" sz="2000" dirty="0">
                <a:solidFill>
                  <a:srgbClr val="C00000"/>
                </a:solidFill>
                <a:ea typeface="仿宋_GB2312" pitchFamily="49" charset="-122"/>
              </a:rPr>
              <a:t>）</a:t>
            </a:r>
            <a:r>
              <a:rPr lang="zh-CN" altLang="en-US" sz="2000" dirty="0">
                <a:ea typeface="仿宋_GB2312" pitchFamily="49" charset="-122"/>
              </a:rPr>
              <a:t>：允许用户修改、删除、增加文件内容。包括创建文件、重写文件的全部或部分内容、移动文件的全部或部分数据等操作。</a:t>
            </a:r>
          </a:p>
          <a:p>
            <a:pPr algn="just">
              <a:lnSpc>
                <a:spcPct val="110000"/>
              </a:lnSpc>
              <a:spcBef>
                <a:spcPts val="600"/>
              </a:spcBef>
            </a:pPr>
            <a:r>
              <a:rPr lang="zh-CN" altLang="en-US" sz="2000" dirty="0">
                <a:solidFill>
                  <a:srgbClr val="C00000"/>
                </a:solidFill>
                <a:ea typeface="仿宋_GB2312" pitchFamily="49" charset="-122"/>
              </a:rPr>
              <a:t>更改权限 </a:t>
            </a:r>
            <a:r>
              <a:rPr lang="en-US" altLang="zh-CN" sz="2000" dirty="0">
                <a:solidFill>
                  <a:srgbClr val="C00000"/>
                </a:solidFill>
                <a:ea typeface="仿宋_GB2312" pitchFamily="49" charset="-122"/>
              </a:rPr>
              <a:t>(Changing protection)</a:t>
            </a:r>
            <a:r>
              <a:rPr lang="zh-CN" altLang="en-US" sz="2000" dirty="0">
                <a:solidFill>
                  <a:srgbClr val="C00000"/>
                </a:solidFill>
                <a:ea typeface="仿宋_GB2312" pitchFamily="49" charset="-122"/>
              </a:rPr>
              <a:t>：</a:t>
            </a:r>
            <a:r>
              <a:rPr lang="zh-CN" altLang="en-US" sz="2000" dirty="0">
                <a:ea typeface="仿宋_GB2312" pitchFamily="49" charset="-122"/>
              </a:rPr>
              <a:t>一般只有文件主才能更改共享该文件的其他用户对该文件的存取权限。有的系统允许文件主将更改文件存取权限赋予其他某个用户，但必须限制授权用户更改的权限范围。</a:t>
            </a:r>
          </a:p>
          <a:p>
            <a:pPr algn="just">
              <a:lnSpc>
                <a:spcPct val="110000"/>
              </a:lnSpc>
              <a:spcBef>
                <a:spcPts val="600"/>
              </a:spcBef>
            </a:pPr>
            <a:r>
              <a:rPr lang="zh-CN" altLang="en-US" sz="2000" dirty="0">
                <a:ea typeface="仿宋_GB2312" pitchFamily="49" charset="-122"/>
              </a:rPr>
              <a:t> </a:t>
            </a:r>
            <a:r>
              <a:rPr lang="zh-CN" altLang="en-US" sz="2000" dirty="0">
                <a:solidFill>
                  <a:srgbClr val="C00000"/>
                </a:solidFill>
                <a:ea typeface="仿宋_GB2312" pitchFamily="49" charset="-122"/>
              </a:rPr>
              <a:t>删除 </a:t>
            </a:r>
            <a:r>
              <a:rPr lang="en-US" altLang="zh-CN" sz="2000" dirty="0">
                <a:solidFill>
                  <a:srgbClr val="C00000"/>
                </a:solidFill>
                <a:ea typeface="仿宋_GB2312" pitchFamily="49" charset="-122"/>
              </a:rPr>
              <a:t>(Deletion)</a:t>
            </a:r>
            <a:r>
              <a:rPr lang="zh-CN" altLang="en-US" sz="2000" dirty="0">
                <a:solidFill>
                  <a:srgbClr val="C00000"/>
                </a:solidFill>
                <a:ea typeface="仿宋_GB2312" pitchFamily="49" charset="-122"/>
              </a:rPr>
              <a:t>：</a:t>
            </a:r>
            <a:r>
              <a:rPr lang="zh-CN" altLang="en-US" sz="2000" dirty="0">
                <a:ea typeface="仿宋_GB2312" pitchFamily="49" charset="-122"/>
              </a:rPr>
              <a:t>允许用户删除文件</a:t>
            </a:r>
          </a:p>
          <a:p>
            <a:pPr algn="just">
              <a:lnSpc>
                <a:spcPct val="110000"/>
              </a:lnSpc>
              <a:spcBef>
                <a:spcPts val="600"/>
              </a:spcBef>
              <a:buNone/>
            </a:pPr>
            <a:endParaRPr lang="zh-CN" altLang="en-US" sz="1800" dirty="0">
              <a:ea typeface="仿宋_GB2312" pitchFamily="49" charset="-122"/>
            </a:endParaRPr>
          </a:p>
          <a:p>
            <a:pPr>
              <a:lnSpc>
                <a:spcPct val="110000"/>
              </a:lnSpc>
              <a:spcBef>
                <a:spcPts val="600"/>
              </a:spcBef>
              <a:buNone/>
            </a:pPr>
            <a:r>
              <a:rPr lang="zh-CN" altLang="en-US" sz="1800" dirty="0">
                <a:ea typeface="仿宋_GB2312" pitchFamily="49" charset="-122"/>
              </a:rPr>
              <a:t> </a:t>
            </a:r>
          </a:p>
        </p:txBody>
      </p:sp>
    </p:spTree>
    <p:extLst>
      <p:ext uri="{BB962C8B-B14F-4D97-AF65-F5344CB8AC3E}">
        <p14:creationId xmlns:p14="http://schemas.microsoft.com/office/powerpoint/2010/main" val="343898134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EA22059-C359-3A40-9136-CDCBC67686B6}"/>
              </a:ext>
            </a:extLst>
          </p:cNvPr>
          <p:cNvPicPr>
            <a:picLocks noChangeAspect="1"/>
          </p:cNvPicPr>
          <p:nvPr/>
        </p:nvPicPr>
        <p:blipFill>
          <a:blip r:embed="rId2"/>
          <a:stretch>
            <a:fillRect/>
          </a:stretch>
        </p:blipFill>
        <p:spPr>
          <a:xfrm>
            <a:off x="2019300" y="1594104"/>
            <a:ext cx="6934200" cy="5263896"/>
          </a:xfrm>
          <a:prstGeom prst="rect">
            <a:avLst/>
          </a:prstGeom>
        </p:spPr>
      </p:pic>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dirty="0" smtClean="0"/>
              <a:t>6.1 </a:t>
            </a:r>
            <a:r>
              <a:rPr lang="zh-CN" altLang="en-US" dirty="0" smtClean="0"/>
              <a:t>文件系统概述</a:t>
            </a:r>
            <a:endParaRPr lang="zh-CN" altLang="en-US" dirty="0"/>
          </a:p>
        </p:txBody>
      </p:sp>
      <p:sp>
        <p:nvSpPr>
          <p:cNvPr id="2" name="Rectangle 2">
            <a:extLst>
              <a:ext uri="{FF2B5EF4-FFF2-40B4-BE49-F238E27FC236}">
                <a16:creationId xmlns:a16="http://schemas.microsoft.com/office/drawing/2014/main" id="{384A22FD-287C-A144-8090-5A2A02B9ED3F}"/>
              </a:ext>
            </a:extLst>
          </p:cNvPr>
          <p:cNvSpPr>
            <a:spLocks noGrp="1" noRot="1" noChangeArrowheads="1"/>
          </p:cNvSpPr>
          <p:nvPr>
            <p:ph type="title"/>
          </p:nvPr>
        </p:nvSpPr>
        <p:spPr>
          <a:xfrm>
            <a:off x="1295400" y="1143000"/>
            <a:ext cx="7620000" cy="609600"/>
          </a:xfrm>
        </p:spPr>
        <p:txBody>
          <a:bodyPr/>
          <a:lstStyle/>
          <a:p>
            <a:pPr algn="l"/>
            <a:r>
              <a:rPr kumimoji="1" lang="en-US" altLang="zh-CN" sz="3200" dirty="0">
                <a:latin typeface="Microsoft YaHei" panose="020B0503020204020204" pitchFamily="34" charset="-122"/>
                <a:ea typeface="Microsoft YaHei" panose="020B0503020204020204" pitchFamily="34" charset="-122"/>
              </a:rPr>
              <a:t>6.1.1</a:t>
            </a:r>
            <a:r>
              <a:rPr kumimoji="1" lang="zh-CN" altLang="en-US" sz="3200" dirty="0">
                <a:latin typeface="Microsoft YaHei" panose="020B0503020204020204" pitchFamily="34" charset="-122"/>
                <a:ea typeface="Microsoft YaHei" panose="020B0503020204020204" pitchFamily="34" charset="-122"/>
              </a:rPr>
              <a:t>文件、记录和数据项</a:t>
            </a:r>
          </a:p>
        </p:txBody>
      </p:sp>
    </p:spTree>
    <p:extLst>
      <p:ext uri="{BB962C8B-B14F-4D97-AF65-F5344CB8AC3E}">
        <p14:creationId xmlns:p14="http://schemas.microsoft.com/office/powerpoint/2010/main" val="2604836989"/>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BBDF9E2-6F3C-634D-B580-EF38AE6B6C6D}"/>
              </a:ext>
            </a:extLst>
          </p:cNvPr>
          <p:cNvSpPr txBox="1">
            <a:spLocks noRot="1" noChangeArrowheads="1"/>
          </p:cNvSpPr>
          <p:nvPr/>
        </p:nvSpPr>
        <p:spPr>
          <a:xfrm>
            <a:off x="2438400" y="457200"/>
            <a:ext cx="7696200" cy="1066800"/>
          </a:xfrm>
          <a:prstGeom prst="rect">
            <a:avLst/>
          </a:prstGeom>
        </p:spPr>
        <p:txBody>
          <a:bodyPr/>
          <a:lstStyle>
            <a:lvl1pPr defTabSz="912813">
              <a:lnSpc>
                <a:spcPct val="90000"/>
              </a:lnSpc>
              <a:defRPr sz="3200" b="1">
                <a:solidFill>
                  <a:srgbClr val="002060"/>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zh-CN" altLang="en-US" dirty="0"/>
              <a:t>文件共享的实现 </a:t>
            </a:r>
          </a:p>
        </p:txBody>
      </p:sp>
      <p:sp>
        <p:nvSpPr>
          <p:cNvPr id="3" name="Rectangle 3">
            <a:extLst>
              <a:ext uri="{FF2B5EF4-FFF2-40B4-BE49-F238E27FC236}">
                <a16:creationId xmlns:a16="http://schemas.microsoft.com/office/drawing/2014/main" id="{FE558787-7134-1449-B3FA-50897F73F087}"/>
              </a:ext>
            </a:extLst>
          </p:cNvPr>
          <p:cNvSpPr txBox="1">
            <a:spLocks noRot="1" noChangeArrowheads="1"/>
          </p:cNvSpPr>
          <p:nvPr/>
        </p:nvSpPr>
        <p:spPr>
          <a:xfrm>
            <a:off x="2209800" y="1557338"/>
            <a:ext cx="7924800" cy="4498975"/>
          </a:xfrm>
          <a:prstGeom prst="rect">
            <a:avLst/>
          </a:prstGeom>
        </p:spPr>
        <p:txBody>
          <a:bodyPr/>
          <a:lstStyle>
            <a:lvl1pPr marL="228594" indent="-228594" defTabSz="912813">
              <a:lnSpc>
                <a:spcPct val="90000"/>
              </a:lnSpc>
              <a:buClr>
                <a:srgbClr val="374D81"/>
              </a:buClr>
              <a:buSzPct val="100000"/>
              <a:buFont typeface="Wingdings" panose="05000000000000000000" pitchFamily="2" charset="2"/>
              <a:buChar char="Ø"/>
              <a:defRPr sz="2800" b="1">
                <a:solidFill>
                  <a:srgbClr val="002060"/>
                </a:solidFill>
                <a:latin typeface="+mj-ea"/>
                <a:ea typeface="仿宋_GB2312" pitchFamily="49" charset="-122"/>
                <a:cs typeface="+mj-cs"/>
              </a:defRPr>
            </a:lvl1pPr>
            <a:lvl2pPr marL="457189" lvl="1" indent="-182875" defTabSz="912813">
              <a:lnSpc>
                <a:spcPct val="90000"/>
              </a:lnSpc>
              <a:buClr>
                <a:srgbClr val="374D81"/>
              </a:buClr>
              <a:buSzPct val="100000"/>
              <a:buFont typeface="Wingdings" panose="05000000000000000000" pitchFamily="2" charset="2"/>
              <a:buChar char="l"/>
              <a:defRPr sz="2400" b="1">
                <a:solidFill>
                  <a:srgbClr val="002060"/>
                </a:solidFill>
                <a:latin typeface="+mj-ea"/>
                <a:ea typeface="仿宋_GB2312" pitchFamily="49" charset="-122"/>
                <a:cs typeface="+mj-cs"/>
              </a:defRPr>
            </a:lvl2pPr>
            <a:lvl3pPr marL="684213" indent="-177800" defTabSz="912813" eaLnBrk="1" hangingPunct="1">
              <a:lnSpc>
                <a:spcPct val="90000"/>
              </a:lnSpc>
              <a:spcBef>
                <a:spcPts val="800"/>
              </a:spcBef>
              <a:buClr>
                <a:srgbClr val="374D81"/>
              </a:buClr>
              <a:buSzPct val="100000"/>
              <a:buFont typeface="Arial" panose="020B0604020202020204" pitchFamily="34" charset="0"/>
              <a:buChar char="▪"/>
              <a:defRPr sz="1600" b="1">
                <a:latin typeface="+mj-ea"/>
                <a:ea typeface="+mj-ea"/>
              </a:defRPr>
            </a:lvl3pPr>
            <a:lvl4pPr marL="912813" indent="-182563" defTabSz="912813" eaLnBrk="1" hangingPunct="1">
              <a:lnSpc>
                <a:spcPct val="90000"/>
              </a:lnSpc>
              <a:spcBef>
                <a:spcPts val="800"/>
              </a:spcBef>
              <a:buClr>
                <a:srgbClr val="374D81"/>
              </a:buClr>
              <a:buSzPct val="100000"/>
              <a:buFont typeface="Arial" panose="020B0604020202020204" pitchFamily="34" charset="0"/>
              <a:buChar char="▪"/>
              <a:defRPr sz="1400" b="1">
                <a:latin typeface="+mj-ea"/>
                <a:ea typeface="+mj-ea"/>
              </a:defRPr>
            </a:lvl4pPr>
            <a:lvl5pPr marL="1141413" indent="-177800" defTabSz="912813" eaLnBrk="1" hangingPunct="1">
              <a:lnSpc>
                <a:spcPct val="90000"/>
              </a:lnSpc>
              <a:spcBef>
                <a:spcPts val="600"/>
              </a:spcBef>
              <a:buClr>
                <a:srgbClr val="374D81"/>
              </a:buClr>
              <a:buSzPct val="100000"/>
              <a:buFont typeface="Arial" panose="020B0604020202020204" pitchFamily="34" charset="0"/>
              <a:buChar char="▪"/>
              <a:defRPr sz="1400" b="1">
                <a:latin typeface="+mj-ea"/>
                <a:ea typeface="+mj-ea"/>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a:lnSpc>
                <a:spcPct val="150000"/>
              </a:lnSpc>
            </a:pPr>
            <a:r>
              <a:rPr lang="zh-CN" altLang="en-US" dirty="0"/>
              <a:t>实现文件共享的实质就是可以从不同地方打开同一个文件</a:t>
            </a:r>
          </a:p>
          <a:p>
            <a:pPr>
              <a:lnSpc>
                <a:spcPct val="150000"/>
              </a:lnSpc>
            </a:pPr>
            <a:r>
              <a:rPr lang="zh-CN" altLang="en-US" dirty="0"/>
              <a:t>打开文件的首要步骤就是找到文件的目录项，读取文件在外存的起始地址。</a:t>
            </a:r>
          </a:p>
          <a:p>
            <a:pPr>
              <a:lnSpc>
                <a:spcPct val="150000"/>
              </a:lnSpc>
            </a:pPr>
            <a:r>
              <a:rPr lang="zh-CN" altLang="en-US" dirty="0"/>
              <a:t>实现文件共享的方式：</a:t>
            </a:r>
          </a:p>
          <a:p>
            <a:pPr lvl="1">
              <a:lnSpc>
                <a:spcPct val="150000"/>
              </a:lnSpc>
            </a:pPr>
            <a:r>
              <a:rPr lang="zh-CN" altLang="en-US" dirty="0"/>
              <a:t>基于</a:t>
            </a:r>
            <a:r>
              <a:rPr lang="zh-CN" altLang="en-US" dirty="0">
                <a:solidFill>
                  <a:srgbClr val="C00000"/>
                </a:solidFill>
              </a:rPr>
              <a:t>索引结点</a:t>
            </a:r>
            <a:r>
              <a:rPr lang="zh-CN" altLang="en-US" dirty="0"/>
              <a:t>的共享方式</a:t>
            </a:r>
          </a:p>
          <a:p>
            <a:pPr lvl="1">
              <a:lnSpc>
                <a:spcPct val="150000"/>
              </a:lnSpc>
            </a:pPr>
            <a:r>
              <a:rPr lang="zh-CN" altLang="en-US" dirty="0"/>
              <a:t>利用</a:t>
            </a:r>
            <a:r>
              <a:rPr lang="zh-CN" altLang="en-US" dirty="0">
                <a:solidFill>
                  <a:srgbClr val="C00000"/>
                </a:solidFill>
              </a:rPr>
              <a:t>符号链</a:t>
            </a:r>
            <a:r>
              <a:rPr lang="zh-CN" altLang="en-US" dirty="0"/>
              <a:t>实现文件共享 </a:t>
            </a:r>
          </a:p>
        </p:txBody>
      </p:sp>
    </p:spTree>
    <p:extLst>
      <p:ext uri="{BB962C8B-B14F-4D97-AF65-F5344CB8AC3E}">
        <p14:creationId xmlns:p14="http://schemas.microsoft.com/office/powerpoint/2010/main" val="32390180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20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2000"/>
                                        <p:tgtEl>
                                          <p:spTgt spid="3">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2000"/>
                                        <p:tgtEl>
                                          <p:spTgt spid="3">
                                            <p:txEl>
                                              <p:pRg st="3" end="3"/>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a:extLst>
              <a:ext uri="{FF2B5EF4-FFF2-40B4-BE49-F238E27FC236}">
                <a16:creationId xmlns:a16="http://schemas.microsoft.com/office/drawing/2014/main" id="{75911870-2822-164F-896E-461958C1E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51200"/>
            <a:ext cx="5810250"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2">
            <a:extLst>
              <a:ext uri="{FF2B5EF4-FFF2-40B4-BE49-F238E27FC236}">
                <a16:creationId xmlns:a16="http://schemas.microsoft.com/office/drawing/2014/main" id="{365D3EC7-98A3-8A4B-AE96-D46A1FC2A2C3}"/>
              </a:ext>
            </a:extLst>
          </p:cNvPr>
          <p:cNvSpPr txBox="1">
            <a:spLocks noRot="1" noChangeArrowheads="1"/>
          </p:cNvSpPr>
          <p:nvPr/>
        </p:nvSpPr>
        <p:spPr>
          <a:xfrm>
            <a:off x="2009776" y="1219200"/>
            <a:ext cx="8505825" cy="23622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spcBef>
                <a:spcPts val="600"/>
              </a:spcBef>
            </a:pPr>
            <a:r>
              <a:rPr lang="zh-CN" altLang="en-US" sz="2400" b="1" dirty="0">
                <a:solidFill>
                  <a:srgbClr val="002060"/>
                </a:solidFill>
              </a:rPr>
              <a:t>在树型结构的目录中，当有两个</a:t>
            </a:r>
            <a:r>
              <a:rPr lang="en-US" altLang="zh-CN" sz="2400" b="1" dirty="0">
                <a:solidFill>
                  <a:srgbClr val="002060"/>
                </a:solidFill>
              </a:rPr>
              <a:t>(</a:t>
            </a:r>
            <a:r>
              <a:rPr lang="zh-CN" altLang="en-US" sz="2400" b="1" dirty="0">
                <a:solidFill>
                  <a:srgbClr val="002060"/>
                </a:solidFill>
              </a:rPr>
              <a:t>或多个</a:t>
            </a:r>
            <a:r>
              <a:rPr lang="en-US" altLang="zh-CN" sz="2400" b="1" dirty="0">
                <a:solidFill>
                  <a:srgbClr val="002060"/>
                </a:solidFill>
              </a:rPr>
              <a:t>)</a:t>
            </a:r>
            <a:r>
              <a:rPr lang="zh-CN" altLang="en-US" sz="2400" b="1" dirty="0">
                <a:solidFill>
                  <a:srgbClr val="002060"/>
                </a:solidFill>
              </a:rPr>
              <a:t>用户要共享一个子目录或文件时，必须将共享文件或子目录链接到两个</a:t>
            </a:r>
            <a:r>
              <a:rPr lang="en-US" altLang="zh-CN" sz="2400" b="1" dirty="0">
                <a:solidFill>
                  <a:srgbClr val="002060"/>
                </a:solidFill>
              </a:rPr>
              <a:t>(</a:t>
            </a:r>
            <a:r>
              <a:rPr lang="zh-CN" altLang="en-US" sz="2400" b="1" dirty="0">
                <a:solidFill>
                  <a:srgbClr val="002060"/>
                </a:solidFill>
              </a:rPr>
              <a:t>或多个</a:t>
            </a:r>
            <a:r>
              <a:rPr lang="en-US" altLang="zh-CN" sz="2400" b="1" dirty="0">
                <a:solidFill>
                  <a:srgbClr val="002060"/>
                </a:solidFill>
              </a:rPr>
              <a:t>)</a:t>
            </a:r>
            <a:r>
              <a:rPr lang="zh-CN" altLang="en-US" sz="2400" b="1" dirty="0">
                <a:solidFill>
                  <a:srgbClr val="002060"/>
                </a:solidFill>
              </a:rPr>
              <a:t>用户的目录中，才能方便地找到该文件。</a:t>
            </a:r>
            <a:endParaRPr lang="en-US" altLang="zh-CN" sz="2400" b="1" dirty="0">
              <a:solidFill>
                <a:srgbClr val="002060"/>
              </a:solidFill>
            </a:endParaRPr>
          </a:p>
          <a:p>
            <a:pPr eaLnBrk="1" hangingPunct="1">
              <a:lnSpc>
                <a:spcPct val="110000"/>
              </a:lnSpc>
              <a:spcBef>
                <a:spcPts val="600"/>
              </a:spcBef>
            </a:pPr>
            <a:r>
              <a:rPr lang="zh-CN" altLang="en-US" sz="2400" b="1" dirty="0">
                <a:solidFill>
                  <a:srgbClr val="002060"/>
                </a:solidFill>
              </a:rPr>
              <a:t>此时该文件系统的目录结构已不再是树型结构，而是个</a:t>
            </a:r>
            <a:r>
              <a:rPr lang="zh-CN" altLang="en-US" sz="2400" b="1" dirty="0">
                <a:solidFill>
                  <a:srgbClr val="C00000"/>
                </a:solidFill>
              </a:rPr>
              <a:t>有向非循环图（</a:t>
            </a:r>
            <a:r>
              <a:rPr lang="en-US" altLang="zh-CN" sz="2400" b="1" dirty="0">
                <a:solidFill>
                  <a:srgbClr val="C00000"/>
                </a:solidFill>
              </a:rPr>
              <a:t>DAG</a:t>
            </a:r>
            <a:r>
              <a:rPr lang="zh-CN" altLang="en-US" sz="2400" b="1" dirty="0">
                <a:solidFill>
                  <a:srgbClr val="C00000"/>
                </a:solidFill>
              </a:rPr>
              <a:t>）</a:t>
            </a:r>
            <a:r>
              <a:rPr lang="zh-CN" altLang="en-US" sz="2400" b="1" dirty="0">
                <a:solidFill>
                  <a:srgbClr val="002060"/>
                </a:solidFill>
              </a:rPr>
              <a:t>，如下图：</a:t>
            </a:r>
          </a:p>
        </p:txBody>
      </p:sp>
      <p:sp>
        <p:nvSpPr>
          <p:cNvPr id="4" name="Rectangle 2">
            <a:extLst>
              <a:ext uri="{FF2B5EF4-FFF2-40B4-BE49-F238E27FC236}">
                <a16:creationId xmlns:a16="http://schemas.microsoft.com/office/drawing/2014/main" id="{F3CEC0AC-E2CD-D54E-AB7C-A8C509BB4CF5}"/>
              </a:ext>
            </a:extLst>
          </p:cNvPr>
          <p:cNvSpPr txBox="1">
            <a:spLocks noRot="1" noChangeArrowheads="1"/>
          </p:cNvSpPr>
          <p:nvPr/>
        </p:nvSpPr>
        <p:spPr>
          <a:xfrm>
            <a:off x="2438400" y="228600"/>
            <a:ext cx="8077200" cy="7620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sz="3200" b="1" dirty="0">
                <a:solidFill>
                  <a:srgbClr val="002060"/>
                </a:solidFill>
              </a:rPr>
              <a:t>6.6.1 </a:t>
            </a:r>
            <a:r>
              <a:rPr lang="zh-CN" altLang="en-US" sz="3200" b="1" dirty="0">
                <a:solidFill>
                  <a:srgbClr val="002060"/>
                </a:solidFill>
              </a:rPr>
              <a:t>基于索引结点的共享方式</a:t>
            </a:r>
            <a:endParaRPr lang="zh-CN" altLang="en-US" sz="2400" b="1" dirty="0">
              <a:solidFill>
                <a:srgbClr val="002060"/>
              </a:solidFill>
            </a:endParaRPr>
          </a:p>
        </p:txBody>
      </p:sp>
    </p:spTree>
    <p:extLst>
      <p:ext uri="{BB962C8B-B14F-4D97-AF65-F5344CB8AC3E}">
        <p14:creationId xmlns:p14="http://schemas.microsoft.com/office/powerpoint/2010/main" val="2821079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build="p"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3CEC0AC-E2CD-D54E-AB7C-A8C509BB4CF5}"/>
              </a:ext>
            </a:extLst>
          </p:cNvPr>
          <p:cNvSpPr txBox="1">
            <a:spLocks noRot="1" noChangeArrowheads="1"/>
          </p:cNvSpPr>
          <p:nvPr/>
        </p:nvSpPr>
        <p:spPr>
          <a:xfrm>
            <a:off x="2438400" y="228600"/>
            <a:ext cx="8077200" cy="7620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sz="3200" b="1" dirty="0">
                <a:solidFill>
                  <a:srgbClr val="002060"/>
                </a:solidFill>
              </a:rPr>
              <a:t>6.6.1 </a:t>
            </a:r>
            <a:r>
              <a:rPr lang="zh-CN" altLang="en-US" sz="3200" b="1" dirty="0">
                <a:solidFill>
                  <a:srgbClr val="002060"/>
                </a:solidFill>
              </a:rPr>
              <a:t>基于索引结点的共享方式</a:t>
            </a:r>
            <a:endParaRPr lang="zh-CN" altLang="en-US" sz="2400" b="1" dirty="0">
              <a:solidFill>
                <a:srgbClr val="002060"/>
              </a:solidFill>
            </a:endParaRPr>
          </a:p>
        </p:txBody>
      </p:sp>
      <p:sp>
        <p:nvSpPr>
          <p:cNvPr id="5" name="Rectangle 3">
            <a:extLst>
              <a:ext uri="{FF2B5EF4-FFF2-40B4-BE49-F238E27FC236}">
                <a16:creationId xmlns:a16="http://schemas.microsoft.com/office/drawing/2014/main" id="{854CDFF0-2580-0D44-8B1F-D99142F6B8C8}"/>
              </a:ext>
            </a:extLst>
          </p:cNvPr>
          <p:cNvSpPr txBox="1">
            <a:spLocks noRot="1" noChangeArrowheads="1"/>
          </p:cNvSpPr>
          <p:nvPr/>
        </p:nvSpPr>
        <p:spPr>
          <a:xfrm>
            <a:off x="1905000" y="1295400"/>
            <a:ext cx="8077200" cy="47244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pPr>
            <a:r>
              <a:rPr lang="zh-CN" altLang="en-US" sz="2800" dirty="0">
                <a:solidFill>
                  <a:srgbClr val="C00000"/>
                </a:solidFill>
              </a:rPr>
              <a:t>文件的物理地址及其它的文件属性等信息，不再是放在目录项中，而是放在索引结点中</a:t>
            </a:r>
            <a:r>
              <a:rPr lang="zh-CN" altLang="en-US" sz="2800" dirty="0">
                <a:solidFill>
                  <a:srgbClr val="002060"/>
                </a:solidFill>
              </a:rPr>
              <a:t>。</a:t>
            </a:r>
            <a:endParaRPr lang="en-US" altLang="zh-CN" sz="2800" dirty="0">
              <a:solidFill>
                <a:srgbClr val="002060"/>
              </a:solidFill>
            </a:endParaRPr>
          </a:p>
          <a:p>
            <a:pPr eaLnBrk="1" hangingPunct="1">
              <a:lnSpc>
                <a:spcPct val="110000"/>
              </a:lnSpc>
            </a:pPr>
            <a:r>
              <a:rPr lang="zh-CN" altLang="en-US" sz="2800" dirty="0">
                <a:solidFill>
                  <a:srgbClr val="002060"/>
                </a:solidFill>
              </a:rPr>
              <a:t>在文件目录中只设置文件名及指向相应索引结点的指针。文件的物理地址及其它说明信息保存在索引节点中。</a:t>
            </a:r>
          </a:p>
          <a:p>
            <a:pPr eaLnBrk="1" hangingPunct="1">
              <a:lnSpc>
                <a:spcPct val="110000"/>
              </a:lnSpc>
            </a:pPr>
            <a:r>
              <a:rPr lang="zh-CN" altLang="en-US" sz="2800" dirty="0">
                <a:solidFill>
                  <a:srgbClr val="002060"/>
                </a:solidFill>
              </a:rPr>
              <a:t>可以通过共享文件索引节点来共享文件，即当用户需要共享文件时，在自己的文件目录中新建一个目录项，为共享文件命名</a:t>
            </a:r>
            <a:r>
              <a:rPr lang="en-US" altLang="zh-CN" sz="2800" dirty="0">
                <a:solidFill>
                  <a:srgbClr val="002060"/>
                </a:solidFill>
              </a:rPr>
              <a:t>(</a:t>
            </a:r>
            <a:r>
              <a:rPr lang="zh-CN" altLang="en-US" sz="2800" dirty="0">
                <a:solidFill>
                  <a:srgbClr val="002060"/>
                </a:solidFill>
              </a:rPr>
              <a:t>也可用原名</a:t>
            </a:r>
            <a:r>
              <a:rPr lang="en-US" altLang="zh-CN" sz="2800" dirty="0">
                <a:solidFill>
                  <a:srgbClr val="002060"/>
                </a:solidFill>
              </a:rPr>
              <a:t>)</a:t>
            </a:r>
            <a:r>
              <a:rPr lang="zh-CN" altLang="en-US" sz="2800" dirty="0">
                <a:solidFill>
                  <a:srgbClr val="002060"/>
                </a:solidFill>
              </a:rPr>
              <a:t>，并将索引节点指针指向共享文件的索引节点。</a:t>
            </a:r>
          </a:p>
          <a:p>
            <a:pPr eaLnBrk="1" hangingPunct="1">
              <a:lnSpc>
                <a:spcPct val="110000"/>
              </a:lnSpc>
            </a:pPr>
            <a:endParaRPr lang="zh-CN" altLang="en-US" sz="2800" dirty="0">
              <a:solidFill>
                <a:srgbClr val="002060"/>
              </a:solidFill>
            </a:endParaRPr>
          </a:p>
        </p:txBody>
      </p:sp>
    </p:spTree>
    <p:extLst>
      <p:ext uri="{BB962C8B-B14F-4D97-AF65-F5344CB8AC3E}">
        <p14:creationId xmlns:p14="http://schemas.microsoft.com/office/powerpoint/2010/main" val="1755394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20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20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5" grpId="0" build="p"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3">
            <a:extLst>
              <a:ext uri="{FF2B5EF4-FFF2-40B4-BE49-F238E27FC236}">
                <a16:creationId xmlns:a16="http://schemas.microsoft.com/office/drawing/2014/main" id="{C6475AEA-097E-4F42-9E74-3503845CFCEE}"/>
              </a:ext>
            </a:extLst>
          </p:cNvPr>
          <p:cNvGrpSpPr>
            <a:grpSpLocks/>
          </p:cNvGrpSpPr>
          <p:nvPr/>
        </p:nvGrpSpPr>
        <p:grpSpPr bwMode="auto">
          <a:xfrm>
            <a:off x="3359150" y="1219200"/>
            <a:ext cx="5257800" cy="5192713"/>
            <a:chOff x="0" y="0"/>
            <a:chExt cx="5763" cy="5145"/>
          </a:xfrm>
        </p:grpSpPr>
        <p:grpSp>
          <p:nvGrpSpPr>
            <p:cNvPr id="4" name="Group 54">
              <a:extLst>
                <a:ext uri="{FF2B5EF4-FFF2-40B4-BE49-F238E27FC236}">
                  <a16:creationId xmlns:a16="http://schemas.microsoft.com/office/drawing/2014/main" id="{A020DFC9-B476-9041-9893-192B37924CB9}"/>
                </a:ext>
              </a:extLst>
            </p:cNvPr>
            <p:cNvGrpSpPr>
              <a:grpSpLocks/>
            </p:cNvGrpSpPr>
            <p:nvPr/>
          </p:nvGrpSpPr>
          <p:grpSpPr bwMode="auto">
            <a:xfrm>
              <a:off x="0" y="0"/>
              <a:ext cx="5763" cy="5145"/>
              <a:chOff x="0" y="0"/>
              <a:chExt cx="5763" cy="5145"/>
            </a:xfrm>
          </p:grpSpPr>
          <p:sp>
            <p:nvSpPr>
              <p:cNvPr id="9" name="Text Box 55">
                <a:extLst>
                  <a:ext uri="{FF2B5EF4-FFF2-40B4-BE49-F238E27FC236}">
                    <a16:creationId xmlns:a16="http://schemas.microsoft.com/office/drawing/2014/main" id="{332525B7-C659-5144-8337-7416948C0BEB}"/>
                  </a:ext>
                </a:extLst>
              </p:cNvPr>
              <p:cNvSpPr txBox="1">
                <a:spLocks noChangeArrowheads="1"/>
              </p:cNvSpPr>
              <p:nvPr/>
            </p:nvSpPr>
            <p:spPr bwMode="auto">
              <a:xfrm>
                <a:off x="3" y="4677"/>
                <a:ext cx="55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solidFill>
                      <a:srgbClr val="000000"/>
                    </a:solidFill>
                    <a:latin typeface="Times New Roman" panose="02020603050405020304" pitchFamily="18" charset="0"/>
                  </a:rPr>
                  <a:t>  </a:t>
                </a:r>
                <a:r>
                  <a:rPr lang="zh-CN" altLang="en-US" sz="2400">
                    <a:solidFill>
                      <a:srgbClr val="000000"/>
                    </a:solidFill>
                    <a:latin typeface="宋体" panose="02010600030101010101" pitchFamily="2" charset="-122"/>
                  </a:rPr>
                  <a:t>图</a:t>
                </a:r>
                <a:r>
                  <a:rPr lang="zh-CN" altLang="en-US" sz="2400">
                    <a:solidFill>
                      <a:srgbClr val="000000"/>
                    </a:solidFill>
                    <a:latin typeface="Times New Roman" panose="02020603050405020304" pitchFamily="18" charset="0"/>
                  </a:rPr>
                  <a:t>  </a:t>
                </a:r>
                <a:r>
                  <a:rPr lang="zh-CN" altLang="en-US" sz="2400">
                    <a:solidFill>
                      <a:srgbClr val="000000"/>
                    </a:solidFill>
                    <a:latin typeface="宋体" panose="02010600030101010101" pitchFamily="2" charset="-122"/>
                  </a:rPr>
                  <a:t>利用索引节点实现文件共享</a:t>
                </a:r>
                <a:endParaRPr lang="zh-CN" altLang="en-US" sz="2400">
                  <a:solidFill>
                    <a:srgbClr val="000000"/>
                  </a:solidFill>
                  <a:latin typeface="Times New Roman" panose="02020603050405020304" pitchFamily="18" charset="0"/>
                </a:endParaRPr>
              </a:p>
            </p:txBody>
          </p:sp>
          <p:grpSp>
            <p:nvGrpSpPr>
              <p:cNvPr id="10" name="Group 56">
                <a:extLst>
                  <a:ext uri="{FF2B5EF4-FFF2-40B4-BE49-F238E27FC236}">
                    <a16:creationId xmlns:a16="http://schemas.microsoft.com/office/drawing/2014/main" id="{3FA00247-F2FB-554C-9CBC-77EFD96289F8}"/>
                  </a:ext>
                </a:extLst>
              </p:cNvPr>
              <p:cNvGrpSpPr>
                <a:grpSpLocks/>
              </p:cNvGrpSpPr>
              <p:nvPr/>
            </p:nvGrpSpPr>
            <p:grpSpPr bwMode="auto">
              <a:xfrm>
                <a:off x="0" y="0"/>
                <a:ext cx="5763" cy="4521"/>
                <a:chOff x="0" y="0"/>
                <a:chExt cx="5763" cy="4521"/>
              </a:xfrm>
            </p:grpSpPr>
            <p:grpSp>
              <p:nvGrpSpPr>
                <p:cNvPr id="11" name="Group 57">
                  <a:extLst>
                    <a:ext uri="{FF2B5EF4-FFF2-40B4-BE49-F238E27FC236}">
                      <a16:creationId xmlns:a16="http://schemas.microsoft.com/office/drawing/2014/main" id="{7ED023AA-AD44-F946-B447-8DD1D9AA59C8}"/>
                    </a:ext>
                  </a:extLst>
                </p:cNvPr>
                <p:cNvGrpSpPr>
                  <a:grpSpLocks/>
                </p:cNvGrpSpPr>
                <p:nvPr/>
              </p:nvGrpSpPr>
              <p:grpSpPr bwMode="auto">
                <a:xfrm>
                  <a:off x="3" y="2493"/>
                  <a:ext cx="1620" cy="2028"/>
                  <a:chOff x="0" y="0"/>
                  <a:chExt cx="1620" cy="2028"/>
                </a:xfrm>
              </p:grpSpPr>
              <p:sp>
                <p:nvSpPr>
                  <p:cNvPr id="43" name="Text Box 58">
                    <a:extLst>
                      <a:ext uri="{FF2B5EF4-FFF2-40B4-BE49-F238E27FC236}">
                        <a16:creationId xmlns:a16="http://schemas.microsoft.com/office/drawing/2014/main" id="{5695F428-D954-2A49-8AF6-1ED5830F9030}"/>
                      </a:ext>
                    </a:extLst>
                  </p:cNvPr>
                  <p:cNvSpPr txBox="1">
                    <a:spLocks noChangeArrowheads="1"/>
                  </p:cNvSpPr>
                  <p:nvPr/>
                </p:nvSpPr>
                <p:spPr bwMode="auto">
                  <a:xfrm>
                    <a:off x="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H1</a:t>
                    </a:r>
                  </a:p>
                </p:txBody>
              </p:sp>
              <p:sp>
                <p:nvSpPr>
                  <p:cNvPr id="44" name="Text Box 59">
                    <a:extLst>
                      <a:ext uri="{FF2B5EF4-FFF2-40B4-BE49-F238E27FC236}">
                        <a16:creationId xmlns:a16="http://schemas.microsoft.com/office/drawing/2014/main" id="{C452E8C8-BE08-1649-8C23-0078A51DA85C}"/>
                      </a:ext>
                    </a:extLst>
                  </p:cNvPr>
                  <p:cNvSpPr txBox="1">
                    <a:spLocks noChangeArrowheads="1"/>
                  </p:cNvSpPr>
                  <p:nvPr/>
                </p:nvSpPr>
                <p:spPr bwMode="auto">
                  <a:xfrm>
                    <a:off x="72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45" name="Text Box 60">
                    <a:extLst>
                      <a:ext uri="{FF2B5EF4-FFF2-40B4-BE49-F238E27FC236}">
                        <a16:creationId xmlns:a16="http://schemas.microsoft.com/office/drawing/2014/main" id="{50130B1D-3127-294A-86D9-99D19A8DD54F}"/>
                      </a:ext>
                    </a:extLst>
                  </p:cNvPr>
                  <p:cNvSpPr txBox="1">
                    <a:spLocks noChangeArrowheads="1"/>
                  </p:cNvSpPr>
                  <p:nvPr/>
                </p:nvSpPr>
                <p:spPr bwMode="auto">
                  <a:xfrm>
                    <a:off x="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H2</a:t>
                    </a:r>
                  </a:p>
                </p:txBody>
              </p:sp>
              <p:sp>
                <p:nvSpPr>
                  <p:cNvPr id="46" name="Text Box 61">
                    <a:extLst>
                      <a:ext uri="{FF2B5EF4-FFF2-40B4-BE49-F238E27FC236}">
                        <a16:creationId xmlns:a16="http://schemas.microsoft.com/office/drawing/2014/main" id="{883471B4-4F33-754E-BE9A-7C55DBDE0867}"/>
                      </a:ext>
                    </a:extLst>
                  </p:cNvPr>
                  <p:cNvSpPr txBox="1">
                    <a:spLocks noChangeArrowheads="1"/>
                  </p:cNvSpPr>
                  <p:nvPr/>
                </p:nvSpPr>
                <p:spPr bwMode="auto">
                  <a:xfrm>
                    <a:off x="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H3</a:t>
                    </a:r>
                  </a:p>
                </p:txBody>
              </p:sp>
              <p:sp>
                <p:nvSpPr>
                  <p:cNvPr id="47" name="Text Box 62">
                    <a:extLst>
                      <a:ext uri="{FF2B5EF4-FFF2-40B4-BE49-F238E27FC236}">
                        <a16:creationId xmlns:a16="http://schemas.microsoft.com/office/drawing/2014/main" id="{9C347044-42A9-5740-98F9-8F3D6D490B04}"/>
                      </a:ext>
                    </a:extLst>
                  </p:cNvPr>
                  <p:cNvSpPr txBox="1">
                    <a:spLocks noChangeArrowheads="1"/>
                  </p:cNvSpPr>
                  <p:nvPr/>
                </p:nvSpPr>
                <p:spPr bwMode="auto">
                  <a:xfrm>
                    <a:off x="72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48" name="Text Box 63">
                    <a:extLst>
                      <a:ext uri="{FF2B5EF4-FFF2-40B4-BE49-F238E27FC236}">
                        <a16:creationId xmlns:a16="http://schemas.microsoft.com/office/drawing/2014/main" id="{14E6554C-EF9E-0F41-B8CF-7002EC4BDB1A}"/>
                      </a:ext>
                    </a:extLst>
                  </p:cNvPr>
                  <p:cNvSpPr txBox="1">
                    <a:spLocks noChangeArrowheads="1"/>
                  </p:cNvSpPr>
                  <p:nvPr/>
                </p:nvSpPr>
                <p:spPr bwMode="auto">
                  <a:xfrm>
                    <a:off x="72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49" name="Text Box 64">
                    <a:extLst>
                      <a:ext uri="{FF2B5EF4-FFF2-40B4-BE49-F238E27FC236}">
                        <a16:creationId xmlns:a16="http://schemas.microsoft.com/office/drawing/2014/main" id="{21A04216-1C7A-3C44-AFA5-F87A62C5C705}"/>
                      </a:ext>
                    </a:extLst>
                  </p:cNvPr>
                  <p:cNvSpPr txBox="1">
                    <a:spLocks noChangeArrowheads="1"/>
                  </p:cNvSpPr>
                  <p:nvPr/>
                </p:nvSpPr>
                <p:spPr bwMode="auto">
                  <a:xfrm>
                    <a:off x="0" y="1716"/>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User2</a:t>
                    </a:r>
                    <a:r>
                      <a:rPr lang="zh-CN" altLang="en-US" sz="1400">
                        <a:solidFill>
                          <a:srgbClr val="000000"/>
                        </a:solidFill>
                        <a:latin typeface="Times New Roman" panose="02020603050405020304" pitchFamily="18" charset="0"/>
                      </a:rPr>
                      <a:t>的目录文件</a:t>
                    </a:r>
                    <a:r>
                      <a:rPr lang="zh-CN" altLang="en-US" sz="1600">
                        <a:solidFill>
                          <a:srgbClr val="000000"/>
                        </a:solidFill>
                        <a:latin typeface="Times New Roman" panose="02020603050405020304" pitchFamily="18" charset="0"/>
                      </a:rPr>
                      <a:t> </a:t>
                    </a:r>
                  </a:p>
                </p:txBody>
              </p:sp>
              <p:sp>
                <p:nvSpPr>
                  <p:cNvPr id="50" name="Text Box 65">
                    <a:extLst>
                      <a:ext uri="{FF2B5EF4-FFF2-40B4-BE49-F238E27FC236}">
                        <a16:creationId xmlns:a16="http://schemas.microsoft.com/office/drawing/2014/main" id="{3ED82BE3-0A3C-A147-BCB5-C398B18FA7C7}"/>
                      </a:ext>
                    </a:extLst>
                  </p:cNvPr>
                  <p:cNvSpPr txBox="1">
                    <a:spLocks noChangeArrowheads="1"/>
                  </p:cNvSpPr>
                  <p:nvPr/>
                </p:nvSpPr>
                <p:spPr bwMode="auto">
                  <a:xfrm>
                    <a:off x="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51" name="Text Box 66">
                    <a:extLst>
                      <a:ext uri="{FF2B5EF4-FFF2-40B4-BE49-F238E27FC236}">
                        <a16:creationId xmlns:a16="http://schemas.microsoft.com/office/drawing/2014/main" id="{2C1EC130-CB22-E244-A38D-972354EAE035}"/>
                      </a:ext>
                    </a:extLst>
                  </p:cNvPr>
                  <p:cNvSpPr txBox="1">
                    <a:spLocks noChangeArrowheads="1"/>
                  </p:cNvSpPr>
                  <p:nvPr/>
                </p:nvSpPr>
                <p:spPr bwMode="auto">
                  <a:xfrm>
                    <a:off x="72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52" name="Text Box 67">
                    <a:extLst>
                      <a:ext uri="{FF2B5EF4-FFF2-40B4-BE49-F238E27FC236}">
                        <a16:creationId xmlns:a16="http://schemas.microsoft.com/office/drawing/2014/main" id="{0A8C5DE7-08C4-5C47-AD34-4AD655EF0A4F}"/>
                      </a:ext>
                    </a:extLst>
                  </p:cNvPr>
                  <p:cNvSpPr txBox="1">
                    <a:spLocks noChangeArrowheads="1"/>
                  </p:cNvSpPr>
                  <p:nvPr/>
                </p:nvSpPr>
                <p:spPr bwMode="auto">
                  <a:xfrm>
                    <a:off x="0" y="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文件名 索引指针</a:t>
                    </a:r>
                    <a:r>
                      <a:rPr lang="zh-CN" altLang="en-US" sz="1600">
                        <a:solidFill>
                          <a:srgbClr val="000000"/>
                        </a:solidFill>
                        <a:latin typeface="Times New Roman" panose="02020603050405020304" pitchFamily="18" charset="0"/>
                      </a:rPr>
                      <a:t>  </a:t>
                    </a:r>
                  </a:p>
                </p:txBody>
              </p:sp>
            </p:grpSp>
            <p:grpSp>
              <p:nvGrpSpPr>
                <p:cNvPr id="12" name="Group 68">
                  <a:extLst>
                    <a:ext uri="{FF2B5EF4-FFF2-40B4-BE49-F238E27FC236}">
                      <a16:creationId xmlns:a16="http://schemas.microsoft.com/office/drawing/2014/main" id="{86DB6279-D43D-2E4F-A8D6-11F06B307806}"/>
                    </a:ext>
                  </a:extLst>
                </p:cNvPr>
                <p:cNvGrpSpPr>
                  <a:grpSpLocks/>
                </p:cNvGrpSpPr>
                <p:nvPr/>
              </p:nvGrpSpPr>
              <p:grpSpPr bwMode="auto">
                <a:xfrm>
                  <a:off x="0" y="0"/>
                  <a:ext cx="2520" cy="2028"/>
                  <a:chOff x="0" y="0"/>
                  <a:chExt cx="2520" cy="2028"/>
                </a:xfrm>
              </p:grpSpPr>
              <p:sp>
                <p:nvSpPr>
                  <p:cNvPr id="28" name="Text Box 69">
                    <a:extLst>
                      <a:ext uri="{FF2B5EF4-FFF2-40B4-BE49-F238E27FC236}">
                        <a16:creationId xmlns:a16="http://schemas.microsoft.com/office/drawing/2014/main" id="{D13ACA30-D89B-CC46-9186-E9D2D6E7975C}"/>
                      </a:ext>
                    </a:extLst>
                  </p:cNvPr>
                  <p:cNvSpPr txBox="1">
                    <a:spLocks noChangeArrowheads="1"/>
                  </p:cNvSpPr>
                  <p:nvPr/>
                </p:nvSpPr>
                <p:spPr bwMode="auto">
                  <a:xfrm>
                    <a:off x="0" y="1716"/>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User1</a:t>
                    </a:r>
                    <a:r>
                      <a:rPr lang="zh-CN" altLang="en-US" sz="1400">
                        <a:solidFill>
                          <a:srgbClr val="000000"/>
                        </a:solidFill>
                        <a:latin typeface="Times New Roman" panose="02020603050405020304" pitchFamily="18" charset="0"/>
                      </a:rPr>
                      <a:t>的目录文件</a:t>
                    </a:r>
                    <a:r>
                      <a:rPr lang="zh-CN" altLang="en-US" sz="1600">
                        <a:solidFill>
                          <a:srgbClr val="000000"/>
                        </a:solidFill>
                        <a:latin typeface="Times New Roman" panose="02020603050405020304" pitchFamily="18" charset="0"/>
                      </a:rPr>
                      <a:t>  </a:t>
                    </a:r>
                  </a:p>
                </p:txBody>
              </p:sp>
              <p:grpSp>
                <p:nvGrpSpPr>
                  <p:cNvPr id="29" name="Group 70">
                    <a:extLst>
                      <a:ext uri="{FF2B5EF4-FFF2-40B4-BE49-F238E27FC236}">
                        <a16:creationId xmlns:a16="http://schemas.microsoft.com/office/drawing/2014/main" id="{A55CEB5B-5E49-0041-9545-F60192AF4504}"/>
                      </a:ext>
                    </a:extLst>
                  </p:cNvPr>
                  <p:cNvGrpSpPr>
                    <a:grpSpLocks/>
                  </p:cNvGrpSpPr>
                  <p:nvPr/>
                </p:nvGrpSpPr>
                <p:grpSpPr bwMode="auto">
                  <a:xfrm>
                    <a:off x="0" y="0"/>
                    <a:ext cx="2520" cy="1560"/>
                    <a:chOff x="0" y="0"/>
                    <a:chExt cx="2520" cy="1560"/>
                  </a:xfrm>
                </p:grpSpPr>
                <p:sp>
                  <p:nvSpPr>
                    <p:cNvPr id="30" name="Text Box 71">
                      <a:extLst>
                        <a:ext uri="{FF2B5EF4-FFF2-40B4-BE49-F238E27FC236}">
                          <a16:creationId xmlns:a16="http://schemas.microsoft.com/office/drawing/2014/main" id="{359C9F6E-B9CC-D040-9583-981B1CCEFF07}"/>
                        </a:ext>
                      </a:extLst>
                    </p:cNvPr>
                    <p:cNvSpPr txBox="1">
                      <a:spLocks noChangeArrowheads="1"/>
                    </p:cNvSpPr>
                    <p:nvPr/>
                  </p:nvSpPr>
                  <p:spPr bwMode="auto">
                    <a:xfrm>
                      <a:off x="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F1</a:t>
                      </a:r>
                    </a:p>
                  </p:txBody>
                </p:sp>
                <p:sp>
                  <p:nvSpPr>
                    <p:cNvPr id="31" name="Text Box 72">
                      <a:extLst>
                        <a:ext uri="{FF2B5EF4-FFF2-40B4-BE49-F238E27FC236}">
                          <a16:creationId xmlns:a16="http://schemas.microsoft.com/office/drawing/2014/main" id="{0700C86B-CA5A-E942-9CBC-8DFECEE51FA4}"/>
                        </a:ext>
                      </a:extLst>
                    </p:cNvPr>
                    <p:cNvSpPr txBox="1">
                      <a:spLocks noChangeArrowheads="1"/>
                    </p:cNvSpPr>
                    <p:nvPr/>
                  </p:nvSpPr>
                  <p:spPr bwMode="auto">
                    <a:xfrm>
                      <a:off x="72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32" name="Text Box 73">
                      <a:extLst>
                        <a:ext uri="{FF2B5EF4-FFF2-40B4-BE49-F238E27FC236}">
                          <a16:creationId xmlns:a16="http://schemas.microsoft.com/office/drawing/2014/main" id="{8F3F754F-AD5E-0E4F-925D-1E4425ADAC71}"/>
                        </a:ext>
                      </a:extLst>
                    </p:cNvPr>
                    <p:cNvSpPr txBox="1">
                      <a:spLocks noChangeArrowheads="1"/>
                    </p:cNvSpPr>
                    <p:nvPr/>
                  </p:nvSpPr>
                  <p:spPr bwMode="auto">
                    <a:xfrm>
                      <a:off x="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F2</a:t>
                      </a:r>
                    </a:p>
                  </p:txBody>
                </p:sp>
                <p:sp>
                  <p:nvSpPr>
                    <p:cNvPr id="33" name="Text Box 74">
                      <a:extLst>
                        <a:ext uri="{FF2B5EF4-FFF2-40B4-BE49-F238E27FC236}">
                          <a16:creationId xmlns:a16="http://schemas.microsoft.com/office/drawing/2014/main" id="{887779CF-B74E-8146-B2A9-00930DF24FFF}"/>
                        </a:ext>
                      </a:extLst>
                    </p:cNvPr>
                    <p:cNvSpPr txBox="1">
                      <a:spLocks noChangeArrowheads="1"/>
                    </p:cNvSpPr>
                    <p:nvPr/>
                  </p:nvSpPr>
                  <p:spPr bwMode="auto">
                    <a:xfrm>
                      <a:off x="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F3</a:t>
                      </a:r>
                    </a:p>
                  </p:txBody>
                </p:sp>
                <p:sp>
                  <p:nvSpPr>
                    <p:cNvPr id="34" name="Text Box 75">
                      <a:extLst>
                        <a:ext uri="{FF2B5EF4-FFF2-40B4-BE49-F238E27FC236}">
                          <a16:creationId xmlns:a16="http://schemas.microsoft.com/office/drawing/2014/main" id="{BC31DEF4-FA6D-3748-9FBB-9E858E4B47BC}"/>
                        </a:ext>
                      </a:extLst>
                    </p:cNvPr>
                    <p:cNvSpPr txBox="1">
                      <a:spLocks noChangeArrowheads="1"/>
                    </p:cNvSpPr>
                    <p:nvPr/>
                  </p:nvSpPr>
                  <p:spPr bwMode="auto">
                    <a:xfrm>
                      <a:off x="720" y="62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35" name="Text Box 76">
                      <a:extLst>
                        <a:ext uri="{FF2B5EF4-FFF2-40B4-BE49-F238E27FC236}">
                          <a16:creationId xmlns:a16="http://schemas.microsoft.com/office/drawing/2014/main" id="{049F62F1-D03A-7844-8A80-DDBDD0692287}"/>
                        </a:ext>
                      </a:extLst>
                    </p:cNvPr>
                    <p:cNvSpPr txBox="1">
                      <a:spLocks noChangeArrowheads="1"/>
                    </p:cNvSpPr>
                    <p:nvPr/>
                  </p:nvSpPr>
                  <p:spPr bwMode="auto">
                    <a:xfrm>
                      <a:off x="72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sp>
                  <p:nvSpPr>
                    <p:cNvPr id="36" name="Text Box 77">
                      <a:extLst>
                        <a:ext uri="{FF2B5EF4-FFF2-40B4-BE49-F238E27FC236}">
                          <a16:creationId xmlns:a16="http://schemas.microsoft.com/office/drawing/2014/main" id="{4587434B-7012-D343-AF89-7324C0E3F762}"/>
                        </a:ext>
                      </a:extLst>
                    </p:cNvPr>
                    <p:cNvSpPr txBox="1">
                      <a:spLocks noChangeArrowheads="1"/>
                    </p:cNvSpPr>
                    <p:nvPr/>
                  </p:nvSpPr>
                  <p:spPr bwMode="auto">
                    <a:xfrm>
                      <a:off x="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37" name="Text Box 78">
                      <a:extLst>
                        <a:ext uri="{FF2B5EF4-FFF2-40B4-BE49-F238E27FC236}">
                          <a16:creationId xmlns:a16="http://schemas.microsoft.com/office/drawing/2014/main" id="{75218C41-2EDD-144A-9E6A-EAF80BFEAFA2}"/>
                        </a:ext>
                      </a:extLst>
                    </p:cNvPr>
                    <p:cNvSpPr txBox="1">
                      <a:spLocks noChangeArrowheads="1"/>
                    </p:cNvSpPr>
                    <p:nvPr/>
                  </p:nvSpPr>
                  <p:spPr bwMode="auto">
                    <a:xfrm>
                      <a:off x="720" y="1248"/>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 …</a:t>
                      </a:r>
                    </a:p>
                  </p:txBody>
                </p:sp>
                <p:sp>
                  <p:nvSpPr>
                    <p:cNvPr id="38" name="Line 79">
                      <a:extLst>
                        <a:ext uri="{FF2B5EF4-FFF2-40B4-BE49-F238E27FC236}">
                          <a16:creationId xmlns:a16="http://schemas.microsoft.com/office/drawing/2014/main" id="{2C3AF98D-DDF8-8847-B12A-03EEF651BD4C}"/>
                        </a:ext>
                      </a:extLst>
                    </p:cNvPr>
                    <p:cNvSpPr>
                      <a:spLocks noChangeShapeType="1"/>
                    </p:cNvSpPr>
                    <p:nvPr/>
                  </p:nvSpPr>
                  <p:spPr bwMode="auto">
                    <a:xfrm>
                      <a:off x="1080" y="468"/>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80">
                      <a:extLst>
                        <a:ext uri="{FF2B5EF4-FFF2-40B4-BE49-F238E27FC236}">
                          <a16:creationId xmlns:a16="http://schemas.microsoft.com/office/drawing/2014/main" id="{C31C2EF0-808C-2A43-BCD9-48126F3D1A7A}"/>
                        </a:ext>
                      </a:extLst>
                    </p:cNvPr>
                    <p:cNvSpPr txBox="1">
                      <a:spLocks noChangeArrowheads="1"/>
                    </p:cNvSpPr>
                    <p:nvPr/>
                  </p:nvSpPr>
                  <p:spPr bwMode="auto">
                    <a:xfrm>
                      <a:off x="0" y="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400">
                          <a:solidFill>
                            <a:srgbClr val="000000"/>
                          </a:solidFill>
                          <a:latin typeface="Times New Roman" panose="02020603050405020304" pitchFamily="18" charset="0"/>
                        </a:rPr>
                        <a:t>文件名 索引指针</a:t>
                      </a:r>
                      <a:r>
                        <a:rPr lang="zh-CN" altLang="en-US" sz="1600">
                          <a:solidFill>
                            <a:srgbClr val="000000"/>
                          </a:solidFill>
                          <a:latin typeface="Times New Roman" panose="02020603050405020304" pitchFamily="18" charset="0"/>
                        </a:rPr>
                        <a:t>  </a:t>
                      </a:r>
                    </a:p>
                  </p:txBody>
                </p:sp>
                <p:sp>
                  <p:nvSpPr>
                    <p:cNvPr id="40" name="Text Box 81">
                      <a:extLst>
                        <a:ext uri="{FF2B5EF4-FFF2-40B4-BE49-F238E27FC236}">
                          <a16:creationId xmlns:a16="http://schemas.microsoft.com/office/drawing/2014/main" id="{50F47FE8-502F-A54B-9080-4BA46DFA90CF}"/>
                        </a:ext>
                      </a:extLst>
                    </p:cNvPr>
                    <p:cNvSpPr txBox="1">
                      <a:spLocks noChangeArrowheads="1"/>
                    </p:cNvSpPr>
                    <p:nvPr/>
                  </p:nvSpPr>
                  <p:spPr bwMode="auto">
                    <a:xfrm>
                      <a:off x="1800" y="312"/>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41" name="Text Box 82">
                      <a:extLst>
                        <a:ext uri="{FF2B5EF4-FFF2-40B4-BE49-F238E27FC236}">
                          <a16:creationId xmlns:a16="http://schemas.microsoft.com/office/drawing/2014/main" id="{FA78260C-BC63-6E4B-B88B-6B58D10DA43E}"/>
                        </a:ext>
                      </a:extLst>
                    </p:cNvPr>
                    <p:cNvSpPr txBox="1">
                      <a:spLocks noChangeArrowheads="1"/>
                    </p:cNvSpPr>
                    <p:nvPr/>
                  </p:nvSpPr>
                  <p:spPr bwMode="auto">
                    <a:xfrm>
                      <a:off x="1800" y="936"/>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42" name="Line 83">
                      <a:extLst>
                        <a:ext uri="{FF2B5EF4-FFF2-40B4-BE49-F238E27FC236}">
                          <a16:creationId xmlns:a16="http://schemas.microsoft.com/office/drawing/2014/main" id="{076FE6EC-3A5A-FB4C-A1A2-6DD3B3BB66F2}"/>
                        </a:ext>
                      </a:extLst>
                    </p:cNvPr>
                    <p:cNvSpPr>
                      <a:spLocks noChangeShapeType="1"/>
                    </p:cNvSpPr>
                    <p:nvPr/>
                  </p:nvSpPr>
                  <p:spPr bwMode="auto">
                    <a:xfrm>
                      <a:off x="1080" y="1092"/>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3" name="Group 84">
                  <a:extLst>
                    <a:ext uri="{FF2B5EF4-FFF2-40B4-BE49-F238E27FC236}">
                      <a16:creationId xmlns:a16="http://schemas.microsoft.com/office/drawing/2014/main" id="{DFBCEAC7-8BF0-F24A-8B89-B0DF166DA797}"/>
                    </a:ext>
                  </a:extLst>
                </p:cNvPr>
                <p:cNvGrpSpPr>
                  <a:grpSpLocks/>
                </p:cNvGrpSpPr>
                <p:nvPr/>
              </p:nvGrpSpPr>
              <p:grpSpPr bwMode="auto">
                <a:xfrm>
                  <a:off x="3603" y="1401"/>
                  <a:ext cx="2160" cy="1092"/>
                  <a:chOff x="0" y="0"/>
                  <a:chExt cx="2160" cy="1092"/>
                </a:xfrm>
              </p:grpSpPr>
              <p:sp>
                <p:nvSpPr>
                  <p:cNvPr id="22" name="Text Box 85">
                    <a:extLst>
                      <a:ext uri="{FF2B5EF4-FFF2-40B4-BE49-F238E27FC236}">
                        <a16:creationId xmlns:a16="http://schemas.microsoft.com/office/drawing/2014/main" id="{1A791609-8BA2-5B4F-8080-C320F2C88F0F}"/>
                      </a:ext>
                    </a:extLst>
                  </p:cNvPr>
                  <p:cNvSpPr txBox="1">
                    <a:spLocks noChangeArrowheads="1"/>
                  </p:cNvSpPr>
                  <p:nvPr/>
                </p:nvSpPr>
                <p:spPr bwMode="auto">
                  <a:xfrm>
                    <a:off x="0" y="0"/>
                    <a:ext cx="16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共享索引节点</a:t>
                    </a:r>
                  </a:p>
                </p:txBody>
              </p:sp>
              <p:sp>
                <p:nvSpPr>
                  <p:cNvPr id="23" name="Text Box 86">
                    <a:extLst>
                      <a:ext uri="{FF2B5EF4-FFF2-40B4-BE49-F238E27FC236}">
                        <a16:creationId xmlns:a16="http://schemas.microsoft.com/office/drawing/2014/main" id="{D3398163-B075-2443-AA29-84ADD365EF10}"/>
                      </a:ext>
                    </a:extLst>
                  </p:cNvPr>
                  <p:cNvSpPr txBox="1">
                    <a:spLocks noChangeArrowheads="1"/>
                  </p:cNvSpPr>
                  <p:nvPr/>
                </p:nvSpPr>
                <p:spPr bwMode="auto">
                  <a:xfrm>
                    <a:off x="360" y="312"/>
                    <a:ext cx="900" cy="7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00"/>
                        </a:solidFill>
                        <a:latin typeface="Times New Roman" panose="02020603050405020304" pitchFamily="18" charset="0"/>
                      </a:rPr>
                      <a:t>Count</a:t>
                    </a:r>
                  </a:p>
                  <a:p>
                    <a:pPr algn="ctr">
                      <a:spcBef>
                        <a:spcPct val="0"/>
                      </a:spcBef>
                      <a:buClrTx/>
                      <a:buSzTx/>
                      <a:buFontTx/>
                      <a:buNone/>
                    </a:pPr>
                    <a:r>
                      <a:rPr lang="zh-CN" altLang="en-US" sz="1400" dirty="0">
                        <a:solidFill>
                          <a:srgbClr val="000000"/>
                        </a:solidFill>
                        <a:latin typeface="Times New Roman" panose="02020603050405020304" pitchFamily="18" charset="0"/>
                      </a:rPr>
                      <a:t>物理地址</a:t>
                    </a:r>
                  </a:p>
                </p:txBody>
              </p:sp>
              <p:sp>
                <p:nvSpPr>
                  <p:cNvPr id="24" name="Line 87">
                    <a:extLst>
                      <a:ext uri="{FF2B5EF4-FFF2-40B4-BE49-F238E27FC236}">
                        <a16:creationId xmlns:a16="http://schemas.microsoft.com/office/drawing/2014/main" id="{7A45FADA-B4A7-354E-9130-7B735E74B21C}"/>
                      </a:ext>
                    </a:extLst>
                  </p:cNvPr>
                  <p:cNvSpPr>
                    <a:spLocks noChangeShapeType="1"/>
                  </p:cNvSpPr>
                  <p:nvPr/>
                </p:nvSpPr>
                <p:spPr bwMode="auto">
                  <a:xfrm>
                    <a:off x="900" y="93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5" name="Group 88">
                    <a:extLst>
                      <a:ext uri="{FF2B5EF4-FFF2-40B4-BE49-F238E27FC236}">
                        <a16:creationId xmlns:a16="http://schemas.microsoft.com/office/drawing/2014/main" id="{813F8752-7F55-424E-8588-538634EC175D}"/>
                      </a:ext>
                    </a:extLst>
                  </p:cNvPr>
                  <p:cNvGrpSpPr>
                    <a:grpSpLocks/>
                  </p:cNvGrpSpPr>
                  <p:nvPr/>
                </p:nvGrpSpPr>
                <p:grpSpPr bwMode="auto">
                  <a:xfrm>
                    <a:off x="1620" y="624"/>
                    <a:ext cx="540" cy="468"/>
                    <a:chOff x="0" y="0"/>
                    <a:chExt cx="540" cy="468"/>
                  </a:xfrm>
                </p:grpSpPr>
                <p:sp>
                  <p:nvSpPr>
                    <p:cNvPr id="26" name="Oval 89">
                      <a:extLst>
                        <a:ext uri="{FF2B5EF4-FFF2-40B4-BE49-F238E27FC236}">
                          <a16:creationId xmlns:a16="http://schemas.microsoft.com/office/drawing/2014/main" id="{C6A7C60B-87F8-1249-AD03-95D91F43F8A5}"/>
                        </a:ext>
                      </a:extLst>
                    </p:cNvPr>
                    <p:cNvSpPr>
                      <a:spLocks noChangeArrowheads="1"/>
                    </p:cNvSpPr>
                    <p:nvPr/>
                  </p:nvSpPr>
                  <p:spPr bwMode="auto">
                    <a:xfrm>
                      <a:off x="0" y="0"/>
                      <a:ext cx="540" cy="46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
                  <p:nvSpPr>
                    <p:cNvPr id="27" name="Text Box 90">
                      <a:extLst>
                        <a:ext uri="{FF2B5EF4-FFF2-40B4-BE49-F238E27FC236}">
                          <a16:creationId xmlns:a16="http://schemas.microsoft.com/office/drawing/2014/main" id="{787EBE5B-2E06-BA43-92AC-A639E9BD96F4}"/>
                        </a:ext>
                      </a:extLst>
                    </p:cNvPr>
                    <p:cNvSpPr txBox="1">
                      <a:spLocks noChangeArrowheads="1"/>
                    </p:cNvSpPr>
                    <p:nvPr/>
                  </p:nvSpPr>
                  <p:spPr bwMode="auto">
                    <a:xfrm>
                      <a:off x="0" y="15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文件</a:t>
                      </a:r>
                    </a:p>
                  </p:txBody>
                </p:sp>
              </p:grpSp>
            </p:grpSp>
            <p:grpSp>
              <p:nvGrpSpPr>
                <p:cNvPr id="14" name="Group 91">
                  <a:extLst>
                    <a:ext uri="{FF2B5EF4-FFF2-40B4-BE49-F238E27FC236}">
                      <a16:creationId xmlns:a16="http://schemas.microsoft.com/office/drawing/2014/main" id="{5B6261CC-2A2A-8E4E-8BCD-1343A58F5BEE}"/>
                    </a:ext>
                  </a:extLst>
                </p:cNvPr>
                <p:cNvGrpSpPr>
                  <a:grpSpLocks/>
                </p:cNvGrpSpPr>
                <p:nvPr/>
              </p:nvGrpSpPr>
              <p:grpSpPr bwMode="auto">
                <a:xfrm>
                  <a:off x="1083" y="2025"/>
                  <a:ext cx="2700" cy="1716"/>
                  <a:chOff x="0" y="0"/>
                  <a:chExt cx="2700" cy="1716"/>
                </a:xfrm>
              </p:grpSpPr>
              <p:sp>
                <p:nvSpPr>
                  <p:cNvPr id="15" name="Text Box 92">
                    <a:extLst>
                      <a:ext uri="{FF2B5EF4-FFF2-40B4-BE49-F238E27FC236}">
                        <a16:creationId xmlns:a16="http://schemas.microsoft.com/office/drawing/2014/main" id="{F0FE4D9B-19A1-2741-841E-55C0513B6C02}"/>
                      </a:ext>
                    </a:extLst>
                  </p:cNvPr>
                  <p:cNvSpPr txBox="1">
                    <a:spLocks noChangeArrowheads="1"/>
                  </p:cNvSpPr>
                  <p:nvPr/>
                </p:nvSpPr>
                <p:spPr bwMode="auto">
                  <a:xfrm>
                    <a:off x="720" y="780"/>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16" name="Text Box 93">
                    <a:extLst>
                      <a:ext uri="{FF2B5EF4-FFF2-40B4-BE49-F238E27FC236}">
                        <a16:creationId xmlns:a16="http://schemas.microsoft.com/office/drawing/2014/main" id="{0E828DB1-AE75-AB42-93F6-7C0F4AF72113}"/>
                      </a:ext>
                    </a:extLst>
                  </p:cNvPr>
                  <p:cNvSpPr txBox="1">
                    <a:spLocks noChangeArrowheads="1"/>
                  </p:cNvSpPr>
                  <p:nvPr/>
                </p:nvSpPr>
                <p:spPr bwMode="auto">
                  <a:xfrm>
                    <a:off x="720" y="1404"/>
                    <a:ext cx="7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I</a:t>
                    </a:r>
                    <a:r>
                      <a:rPr lang="zh-CN" altLang="en-US" sz="1600">
                        <a:solidFill>
                          <a:srgbClr val="000000"/>
                        </a:solidFill>
                        <a:latin typeface="Times New Roman" panose="02020603050405020304" pitchFamily="18" charset="0"/>
                      </a:rPr>
                      <a:t>节点</a:t>
                    </a:r>
                  </a:p>
                </p:txBody>
              </p:sp>
              <p:sp>
                <p:nvSpPr>
                  <p:cNvPr id="17" name="Line 94">
                    <a:extLst>
                      <a:ext uri="{FF2B5EF4-FFF2-40B4-BE49-F238E27FC236}">
                        <a16:creationId xmlns:a16="http://schemas.microsoft.com/office/drawing/2014/main" id="{B9591E1F-69C0-2F41-8E87-5A8F9339BECF}"/>
                      </a:ext>
                    </a:extLst>
                  </p:cNvPr>
                  <p:cNvSpPr>
                    <a:spLocks noChangeShapeType="1"/>
                  </p:cNvSpPr>
                  <p:nvPr/>
                </p:nvSpPr>
                <p:spPr bwMode="auto">
                  <a:xfrm>
                    <a:off x="0" y="936"/>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 name="Line 95">
                    <a:extLst>
                      <a:ext uri="{FF2B5EF4-FFF2-40B4-BE49-F238E27FC236}">
                        <a16:creationId xmlns:a16="http://schemas.microsoft.com/office/drawing/2014/main" id="{C7578710-DB42-BC49-AFA2-D5086AE62B92}"/>
                      </a:ext>
                    </a:extLst>
                  </p:cNvPr>
                  <p:cNvSpPr>
                    <a:spLocks noChangeShapeType="1"/>
                  </p:cNvSpPr>
                  <p:nvPr/>
                </p:nvSpPr>
                <p:spPr bwMode="auto">
                  <a:xfrm>
                    <a:off x="0" y="1560"/>
                    <a:ext cx="720" cy="0"/>
                  </a:xfrm>
                  <a:prstGeom prst="line">
                    <a:avLst/>
                  </a:prstGeom>
                  <a:noFill/>
                  <a:ln w="9525">
                    <a:solidFill>
                      <a:srgbClr val="000000"/>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9" name="Line 96">
                    <a:extLst>
                      <a:ext uri="{FF2B5EF4-FFF2-40B4-BE49-F238E27FC236}">
                        <a16:creationId xmlns:a16="http://schemas.microsoft.com/office/drawing/2014/main" id="{7DAD15CF-F234-5149-B0B1-8169F0127B93}"/>
                      </a:ext>
                    </a:extLst>
                  </p:cNvPr>
                  <p:cNvSpPr>
                    <a:spLocks noChangeShapeType="1"/>
                  </p:cNvSpPr>
                  <p:nvPr/>
                </p:nvSpPr>
                <p:spPr bwMode="auto">
                  <a:xfrm>
                    <a:off x="0" y="1248"/>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97">
                    <a:extLst>
                      <a:ext uri="{FF2B5EF4-FFF2-40B4-BE49-F238E27FC236}">
                        <a16:creationId xmlns:a16="http://schemas.microsoft.com/office/drawing/2014/main" id="{6CC49069-F685-794A-A0F1-696687044973}"/>
                      </a:ext>
                    </a:extLst>
                  </p:cNvPr>
                  <p:cNvSpPr>
                    <a:spLocks noChangeShapeType="1"/>
                  </p:cNvSpPr>
                  <p:nvPr/>
                </p:nvSpPr>
                <p:spPr bwMode="auto">
                  <a:xfrm>
                    <a:off x="2160" y="0"/>
                    <a:ext cx="0" cy="12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Line 98">
                    <a:extLst>
                      <a:ext uri="{FF2B5EF4-FFF2-40B4-BE49-F238E27FC236}">
                        <a16:creationId xmlns:a16="http://schemas.microsoft.com/office/drawing/2014/main" id="{695827C4-E38E-6A4C-8EAA-E7099A9735E6}"/>
                      </a:ext>
                    </a:extLst>
                  </p:cNvPr>
                  <p:cNvSpPr>
                    <a:spLocks noChangeShapeType="1"/>
                  </p:cNvSpPr>
                  <p:nvPr/>
                </p:nvSpPr>
                <p:spPr bwMode="auto">
                  <a:xfrm>
                    <a:off x="2160" y="0"/>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grpSp>
        <p:grpSp>
          <p:nvGrpSpPr>
            <p:cNvPr id="5" name="Group 99">
              <a:extLst>
                <a:ext uri="{FF2B5EF4-FFF2-40B4-BE49-F238E27FC236}">
                  <a16:creationId xmlns:a16="http://schemas.microsoft.com/office/drawing/2014/main" id="{D8C54FDB-755D-334B-848A-D66291B15D62}"/>
                </a:ext>
              </a:extLst>
            </p:cNvPr>
            <p:cNvGrpSpPr>
              <a:grpSpLocks/>
            </p:cNvGrpSpPr>
            <p:nvPr/>
          </p:nvGrpSpPr>
          <p:grpSpPr bwMode="auto">
            <a:xfrm>
              <a:off x="1083" y="777"/>
              <a:ext cx="2700" cy="936"/>
              <a:chOff x="0" y="0"/>
              <a:chExt cx="2700" cy="936"/>
            </a:xfrm>
          </p:grpSpPr>
          <p:sp>
            <p:nvSpPr>
              <p:cNvPr id="6" name="Line 100">
                <a:extLst>
                  <a:ext uri="{FF2B5EF4-FFF2-40B4-BE49-F238E27FC236}">
                    <a16:creationId xmlns:a16="http://schemas.microsoft.com/office/drawing/2014/main" id="{143BF57C-CCE6-F343-B63F-2ADF014523B5}"/>
                  </a:ext>
                </a:extLst>
              </p:cNvPr>
              <p:cNvSpPr>
                <a:spLocks noChangeShapeType="1"/>
              </p:cNvSpPr>
              <p:nvPr/>
            </p:nvSpPr>
            <p:spPr bwMode="auto">
              <a:xfrm>
                <a:off x="2160" y="0"/>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101">
                <a:extLst>
                  <a:ext uri="{FF2B5EF4-FFF2-40B4-BE49-F238E27FC236}">
                    <a16:creationId xmlns:a16="http://schemas.microsoft.com/office/drawing/2014/main" id="{E3520888-BC87-8348-A069-BA2B6B2F3A2F}"/>
                  </a:ext>
                </a:extLst>
              </p:cNvPr>
              <p:cNvSpPr>
                <a:spLocks noChangeShapeType="1"/>
              </p:cNvSpPr>
              <p:nvPr/>
            </p:nvSpPr>
            <p:spPr bwMode="auto">
              <a:xfrm>
                <a:off x="2160" y="93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02">
                <a:extLst>
                  <a:ext uri="{FF2B5EF4-FFF2-40B4-BE49-F238E27FC236}">
                    <a16:creationId xmlns:a16="http://schemas.microsoft.com/office/drawing/2014/main" id="{4BB4E143-3763-B546-8CCB-060B4FC56024}"/>
                  </a:ext>
                </a:extLst>
              </p:cNvPr>
              <p:cNvSpPr>
                <a:spLocks noChangeShapeType="1"/>
              </p:cNvSpPr>
              <p:nvPr/>
            </p:nvSpPr>
            <p:spPr bwMode="auto">
              <a:xfrm>
                <a:off x="0" y="0"/>
                <a:ext cx="2160" cy="0"/>
              </a:xfrm>
              <a:prstGeom prst="line">
                <a:avLst/>
              </a:prstGeom>
              <a:noFill/>
              <a:ln w="9525">
                <a:solidFill>
                  <a:srgbClr val="000000"/>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grpSp>
      </p:grpSp>
    </p:spTree>
    <p:extLst>
      <p:ext uri="{BB962C8B-B14F-4D97-AF65-F5344CB8AC3E}">
        <p14:creationId xmlns:p14="http://schemas.microsoft.com/office/powerpoint/2010/main" val="2722303868"/>
      </p:ext>
    </p:extLst>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3CEC0AC-E2CD-D54E-AB7C-A8C509BB4CF5}"/>
              </a:ext>
            </a:extLst>
          </p:cNvPr>
          <p:cNvSpPr txBox="1">
            <a:spLocks noRot="1" noChangeArrowheads="1"/>
          </p:cNvSpPr>
          <p:nvPr/>
        </p:nvSpPr>
        <p:spPr>
          <a:xfrm>
            <a:off x="2438400" y="228600"/>
            <a:ext cx="8077200" cy="7620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buFont typeface="Wingdings" panose="05000000000000000000" pitchFamily="2" charset="2"/>
              <a:buNone/>
            </a:pPr>
            <a:r>
              <a:rPr lang="en-US" altLang="zh-CN" sz="3200" b="1" dirty="0">
                <a:solidFill>
                  <a:srgbClr val="002060"/>
                </a:solidFill>
              </a:rPr>
              <a:t>6.6.1 </a:t>
            </a:r>
            <a:r>
              <a:rPr lang="zh-CN" altLang="en-US" sz="3200" b="1" dirty="0">
                <a:solidFill>
                  <a:srgbClr val="002060"/>
                </a:solidFill>
              </a:rPr>
              <a:t>基于索引结点的共享方式</a:t>
            </a:r>
            <a:endParaRPr lang="zh-CN" altLang="en-US" sz="2400" b="1" dirty="0">
              <a:solidFill>
                <a:srgbClr val="002060"/>
              </a:solidFill>
            </a:endParaRPr>
          </a:p>
        </p:txBody>
      </p:sp>
      <p:sp>
        <p:nvSpPr>
          <p:cNvPr id="6" name="Rectangle 3">
            <a:extLst>
              <a:ext uri="{FF2B5EF4-FFF2-40B4-BE49-F238E27FC236}">
                <a16:creationId xmlns:a16="http://schemas.microsoft.com/office/drawing/2014/main" id="{15ABF00D-1CC4-E944-9F75-59DB213E96DB}"/>
              </a:ext>
            </a:extLst>
          </p:cNvPr>
          <p:cNvSpPr txBox="1">
            <a:spLocks noRot="1" noChangeArrowheads="1"/>
          </p:cNvSpPr>
          <p:nvPr/>
        </p:nvSpPr>
        <p:spPr>
          <a:xfrm>
            <a:off x="2057400" y="1600201"/>
            <a:ext cx="8451850" cy="4257675"/>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pPr>
            <a:r>
              <a:rPr lang="zh-CN" altLang="en-US" sz="2800" dirty="0">
                <a:solidFill>
                  <a:srgbClr val="002060"/>
                </a:solidFill>
              </a:rPr>
              <a:t>在索引结点中还应有一个链接计数</a:t>
            </a:r>
            <a:r>
              <a:rPr lang="en-US" altLang="zh-CN" sz="2800" dirty="0">
                <a:solidFill>
                  <a:srgbClr val="002060"/>
                </a:solidFill>
              </a:rPr>
              <a:t>count</a:t>
            </a:r>
            <a:r>
              <a:rPr lang="zh-CN" altLang="en-US" sz="2800" dirty="0">
                <a:solidFill>
                  <a:srgbClr val="002060"/>
                </a:solidFill>
              </a:rPr>
              <a:t>，用于表示链接到本索引结点</a:t>
            </a:r>
            <a:r>
              <a:rPr lang="en-US" altLang="zh-CN" sz="2800" dirty="0">
                <a:solidFill>
                  <a:srgbClr val="002060"/>
                </a:solidFill>
              </a:rPr>
              <a:t>(</a:t>
            </a:r>
            <a:r>
              <a:rPr lang="zh-CN" altLang="en-US" sz="2800" dirty="0">
                <a:solidFill>
                  <a:srgbClr val="002060"/>
                </a:solidFill>
              </a:rPr>
              <a:t>亦即文件</a:t>
            </a:r>
            <a:r>
              <a:rPr lang="en-US" altLang="zh-CN" sz="2800" dirty="0">
                <a:solidFill>
                  <a:srgbClr val="002060"/>
                </a:solidFill>
              </a:rPr>
              <a:t>)</a:t>
            </a:r>
            <a:r>
              <a:rPr lang="zh-CN" altLang="en-US" sz="2800" dirty="0">
                <a:solidFill>
                  <a:srgbClr val="002060"/>
                </a:solidFill>
              </a:rPr>
              <a:t>上的用户目录项的数目。</a:t>
            </a:r>
          </a:p>
          <a:p>
            <a:pPr lvl="1" eaLnBrk="1" hangingPunct="1">
              <a:lnSpc>
                <a:spcPct val="110000"/>
              </a:lnSpc>
            </a:pPr>
            <a:r>
              <a:rPr lang="zh-CN" altLang="en-US" sz="2400" dirty="0">
                <a:solidFill>
                  <a:srgbClr val="002060"/>
                </a:solidFill>
              </a:rPr>
              <a:t>当用户</a:t>
            </a:r>
            <a:r>
              <a:rPr lang="en-US" altLang="zh-CN" sz="2400" dirty="0">
                <a:solidFill>
                  <a:srgbClr val="002060"/>
                </a:solidFill>
              </a:rPr>
              <a:t>C</a:t>
            </a:r>
            <a:r>
              <a:rPr lang="zh-CN" altLang="en-US" sz="2400" dirty="0">
                <a:solidFill>
                  <a:srgbClr val="002060"/>
                </a:solidFill>
              </a:rPr>
              <a:t>创建一个新文件时，他便是该文件的所有者，此时将</a:t>
            </a:r>
            <a:r>
              <a:rPr lang="en-US" altLang="zh-CN" sz="2400" dirty="0">
                <a:solidFill>
                  <a:srgbClr val="002060"/>
                </a:solidFill>
              </a:rPr>
              <a:t>count </a:t>
            </a:r>
            <a:r>
              <a:rPr lang="zh-CN" altLang="en-US" sz="2400" dirty="0">
                <a:solidFill>
                  <a:srgbClr val="002060"/>
                </a:solidFill>
              </a:rPr>
              <a:t>置</a:t>
            </a:r>
            <a:r>
              <a:rPr lang="en-US" altLang="zh-CN" sz="2400" dirty="0">
                <a:solidFill>
                  <a:srgbClr val="002060"/>
                </a:solidFill>
              </a:rPr>
              <a:t>1</a:t>
            </a:r>
            <a:r>
              <a:rPr lang="zh-CN" altLang="en-US" sz="2400" dirty="0">
                <a:solidFill>
                  <a:srgbClr val="002060"/>
                </a:solidFill>
              </a:rPr>
              <a:t>。</a:t>
            </a:r>
          </a:p>
          <a:p>
            <a:pPr lvl="1" eaLnBrk="1" hangingPunct="1">
              <a:lnSpc>
                <a:spcPct val="110000"/>
              </a:lnSpc>
            </a:pPr>
            <a:r>
              <a:rPr lang="zh-CN" altLang="en-US" sz="2400" dirty="0">
                <a:solidFill>
                  <a:srgbClr val="002060"/>
                </a:solidFill>
              </a:rPr>
              <a:t>当有用户</a:t>
            </a:r>
            <a:r>
              <a:rPr lang="en-US" altLang="zh-CN" sz="2400" dirty="0">
                <a:solidFill>
                  <a:srgbClr val="002060"/>
                </a:solidFill>
              </a:rPr>
              <a:t>B</a:t>
            </a:r>
            <a:r>
              <a:rPr lang="zh-CN" altLang="en-US" sz="2400" dirty="0">
                <a:solidFill>
                  <a:srgbClr val="002060"/>
                </a:solidFill>
              </a:rPr>
              <a:t>要共享此文件时，在用户</a:t>
            </a:r>
            <a:r>
              <a:rPr lang="en-US" altLang="zh-CN" sz="2400" dirty="0">
                <a:solidFill>
                  <a:srgbClr val="002060"/>
                </a:solidFill>
              </a:rPr>
              <a:t>B </a:t>
            </a:r>
            <a:r>
              <a:rPr lang="zh-CN" altLang="en-US" sz="2400" dirty="0">
                <a:solidFill>
                  <a:srgbClr val="002060"/>
                </a:solidFill>
              </a:rPr>
              <a:t>的目录中增加一目录项，并设置一指针指向该文件的索引结点，此时，文件主仍然是</a:t>
            </a:r>
            <a:r>
              <a:rPr lang="en-US" altLang="zh-CN" sz="2400" dirty="0">
                <a:solidFill>
                  <a:srgbClr val="002060"/>
                </a:solidFill>
              </a:rPr>
              <a:t>C</a:t>
            </a:r>
            <a:r>
              <a:rPr lang="zh-CN" altLang="en-US" sz="2400" dirty="0">
                <a:solidFill>
                  <a:srgbClr val="002060"/>
                </a:solidFill>
              </a:rPr>
              <a:t>，</a:t>
            </a:r>
            <a:r>
              <a:rPr lang="en-US" altLang="zh-CN" sz="2400" dirty="0">
                <a:solidFill>
                  <a:srgbClr val="002060"/>
                </a:solidFill>
              </a:rPr>
              <a:t>count=2</a:t>
            </a:r>
            <a:r>
              <a:rPr lang="zh-CN" altLang="en-US" sz="2400" dirty="0">
                <a:solidFill>
                  <a:srgbClr val="002060"/>
                </a:solidFill>
              </a:rPr>
              <a:t>。</a:t>
            </a:r>
          </a:p>
          <a:p>
            <a:pPr eaLnBrk="1" hangingPunct="1">
              <a:lnSpc>
                <a:spcPct val="110000"/>
              </a:lnSpc>
            </a:pPr>
            <a:r>
              <a:rPr lang="zh-CN" altLang="en-US" sz="2400" i="1" u="sng" dirty="0">
                <a:solidFill>
                  <a:srgbClr val="C00000"/>
                </a:solidFill>
              </a:rPr>
              <a:t>如果用户</a:t>
            </a:r>
            <a:r>
              <a:rPr lang="en-US" altLang="zh-CN" sz="2400" i="1" u="sng" dirty="0">
                <a:solidFill>
                  <a:srgbClr val="C00000"/>
                </a:solidFill>
              </a:rPr>
              <a:t>C </a:t>
            </a:r>
            <a:r>
              <a:rPr lang="zh-CN" altLang="en-US" sz="2400" i="1" u="sng" dirty="0">
                <a:solidFill>
                  <a:srgbClr val="C00000"/>
                </a:solidFill>
              </a:rPr>
              <a:t>不再需要此文件，是否能将此文件删除呢？</a:t>
            </a:r>
            <a:endParaRPr lang="zh-CN" altLang="en-US" sz="3200" i="1" u="sng" dirty="0">
              <a:solidFill>
                <a:srgbClr val="C00000"/>
              </a:solidFill>
            </a:endParaRPr>
          </a:p>
          <a:p>
            <a:pPr eaLnBrk="1" hangingPunct="1">
              <a:lnSpc>
                <a:spcPct val="110000"/>
              </a:lnSpc>
            </a:pPr>
            <a:endParaRPr lang="en-US" altLang="zh-CN" sz="2400" i="1" u="sng" dirty="0">
              <a:solidFill>
                <a:srgbClr val="002060"/>
              </a:solidFill>
            </a:endParaRPr>
          </a:p>
        </p:txBody>
      </p:sp>
    </p:spTree>
    <p:extLst>
      <p:ext uri="{BB962C8B-B14F-4D97-AF65-F5344CB8AC3E}">
        <p14:creationId xmlns:p14="http://schemas.microsoft.com/office/powerpoint/2010/main" val="1169469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20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2000"/>
                                        <p:tgtEl>
                                          <p:spTgt spid="6">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animEffect transition="in" filter="fade">
                                      <p:cBhvr>
                                        <p:cTn id="23"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build="p"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a:extLst>
              <a:ext uri="{FF2B5EF4-FFF2-40B4-BE49-F238E27FC236}">
                <a16:creationId xmlns:a16="http://schemas.microsoft.com/office/drawing/2014/main" id="{BDB77E48-956E-7444-9E40-5562BA07D257}"/>
              </a:ext>
            </a:extLst>
          </p:cNvPr>
          <p:cNvSpPr txBox="1">
            <a:spLocks noChangeArrowheads="1"/>
          </p:cNvSpPr>
          <p:nvPr/>
        </p:nvSpPr>
        <p:spPr bwMode="auto">
          <a:xfrm>
            <a:off x="3657600" y="381000"/>
            <a:ext cx="47513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dirty="0">
                <a:solidFill>
                  <a:srgbClr val="002060"/>
                </a:solidFill>
                <a:latin typeface="+mj-ea"/>
                <a:ea typeface="+mj-ea"/>
              </a:rPr>
              <a:t>进程</a:t>
            </a:r>
            <a:r>
              <a:rPr kumimoji="1" lang="en-US" altLang="zh-CN" dirty="0">
                <a:solidFill>
                  <a:srgbClr val="002060"/>
                </a:solidFill>
                <a:latin typeface="+mj-ea"/>
                <a:ea typeface="+mj-ea"/>
              </a:rPr>
              <a:t>B</a:t>
            </a:r>
            <a:r>
              <a:rPr kumimoji="1" lang="zh-CN" altLang="en-US" dirty="0">
                <a:solidFill>
                  <a:srgbClr val="002060"/>
                </a:solidFill>
                <a:latin typeface="+mj-ea"/>
                <a:ea typeface="+mj-ea"/>
              </a:rPr>
              <a:t>链接前后的情况</a:t>
            </a:r>
            <a:r>
              <a:rPr kumimoji="1" lang="zh-CN" altLang="en-US" sz="2400" b="0" dirty="0">
                <a:solidFill>
                  <a:srgbClr val="002060"/>
                </a:solidFill>
                <a:latin typeface="+mj-ea"/>
                <a:ea typeface="+mj-ea"/>
              </a:rPr>
              <a:t> </a:t>
            </a:r>
          </a:p>
        </p:txBody>
      </p:sp>
      <p:graphicFrame>
        <p:nvGraphicFramePr>
          <p:cNvPr id="3" name="Object 2">
            <a:extLst>
              <a:ext uri="{FF2B5EF4-FFF2-40B4-BE49-F238E27FC236}">
                <a16:creationId xmlns:a16="http://schemas.microsoft.com/office/drawing/2014/main" id="{D524C884-87CB-254D-A5F7-2609E53B7DD6}"/>
              </a:ext>
            </a:extLst>
          </p:cNvPr>
          <p:cNvGraphicFramePr>
            <a:graphicFrameLocks noChangeAspect="1"/>
          </p:cNvGraphicFramePr>
          <p:nvPr>
            <p:extLst>
              <p:ext uri="{D42A27DB-BD31-4B8C-83A1-F6EECF244321}">
                <p14:modId xmlns:p14="http://schemas.microsoft.com/office/powerpoint/2010/main" val="1011807111"/>
              </p:ext>
            </p:extLst>
          </p:nvPr>
        </p:nvGraphicFramePr>
        <p:xfrm>
          <a:off x="2438400" y="1447800"/>
          <a:ext cx="7467600" cy="4267200"/>
        </p:xfrm>
        <a:graphic>
          <a:graphicData uri="http://schemas.openxmlformats.org/presentationml/2006/ole">
            <mc:AlternateContent xmlns:mc="http://schemas.openxmlformats.org/markup-compatibility/2006">
              <mc:Choice xmlns:v="urn:schemas-microsoft-com:vml" Requires="v">
                <p:oleObj spid="_x0000_s141331" name="位图图像" r:id="rId4" imgW="7190476" imgH="4219048" progId="Paint.Picture">
                  <p:embed/>
                </p:oleObj>
              </mc:Choice>
              <mc:Fallback>
                <p:oleObj name="位图图像" r:id="rId4" imgW="7190476" imgH="4219048" progId="Paint.Picture">
                  <p:embed/>
                  <p:pic>
                    <p:nvPicPr>
                      <p:cNvPr id="224259" name="Object 2">
                        <a:extLst>
                          <a:ext uri="{FF2B5EF4-FFF2-40B4-BE49-F238E27FC236}">
                            <a16:creationId xmlns:a16="http://schemas.microsoft.com/office/drawing/2014/main" id="{6DDF0F70-7D05-450A-B44B-C02D3C85E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447800"/>
                        <a:ext cx="7467600" cy="426720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442959313"/>
      </p:ext>
    </p:extLst>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6CDAAE6-86DC-1443-BACA-0FDD0891CAE8}"/>
              </a:ext>
            </a:extLst>
          </p:cNvPr>
          <p:cNvSpPr txBox="1">
            <a:spLocks noRot="1" noChangeArrowheads="1"/>
          </p:cNvSpPr>
          <p:nvPr/>
        </p:nvSpPr>
        <p:spPr>
          <a:xfrm>
            <a:off x="2209800" y="1311276"/>
            <a:ext cx="8153400" cy="5013325"/>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35000"/>
              </a:lnSpc>
              <a:buClr>
                <a:srgbClr val="003366"/>
              </a:buClr>
              <a:buSzTx/>
            </a:pPr>
            <a:r>
              <a:rPr kumimoji="1" lang="zh-CN" altLang="en-US" dirty="0">
                <a:solidFill>
                  <a:srgbClr val="002060"/>
                </a:solidFill>
                <a:cs typeface="楷体_GB2312"/>
              </a:rPr>
              <a:t>共享某文件时，创建一新文件，并加到用户目录中，该文件仅包含被链接文件</a:t>
            </a:r>
            <a:r>
              <a:rPr kumimoji="1" lang="en-US" altLang="zh-CN" dirty="0">
                <a:solidFill>
                  <a:srgbClr val="002060"/>
                </a:solidFill>
                <a:cs typeface="楷体_GB2312"/>
              </a:rPr>
              <a:t>F</a:t>
            </a:r>
            <a:r>
              <a:rPr kumimoji="1" lang="zh-CN" altLang="en-US" dirty="0">
                <a:solidFill>
                  <a:srgbClr val="002060"/>
                </a:solidFill>
                <a:cs typeface="楷体_GB2312"/>
              </a:rPr>
              <a:t>的路径名，称该链接方法为符号链接：</a:t>
            </a:r>
          </a:p>
          <a:p>
            <a:pPr lvl="1">
              <a:lnSpc>
                <a:spcPct val="135000"/>
              </a:lnSpc>
              <a:buClr>
                <a:srgbClr val="003366"/>
              </a:buClr>
              <a:buSzTx/>
              <a:buFont typeface="Wingdings" panose="05000000000000000000" pitchFamily="2" charset="2"/>
              <a:buChar char="ü"/>
            </a:pPr>
            <a:r>
              <a:rPr kumimoji="1" lang="zh-CN" altLang="en-US" dirty="0">
                <a:solidFill>
                  <a:srgbClr val="002060"/>
                </a:solidFill>
                <a:cs typeface="楷体_GB2312"/>
              </a:rPr>
              <a:t> 用户读取新文件中的路径信息，被</a:t>
            </a:r>
            <a:r>
              <a:rPr kumimoji="1" lang="en-US" altLang="zh-CN" dirty="0">
                <a:solidFill>
                  <a:srgbClr val="002060"/>
                </a:solidFill>
                <a:cs typeface="楷体_GB2312"/>
              </a:rPr>
              <a:t>OS</a:t>
            </a:r>
            <a:r>
              <a:rPr kumimoji="1" lang="zh-CN" altLang="en-US" dirty="0">
                <a:solidFill>
                  <a:srgbClr val="002060"/>
                </a:solidFill>
                <a:cs typeface="楷体_GB2312"/>
              </a:rPr>
              <a:t>截获并实现对文件的共享</a:t>
            </a:r>
          </a:p>
          <a:p>
            <a:pPr lvl="1">
              <a:lnSpc>
                <a:spcPct val="135000"/>
              </a:lnSpc>
              <a:buClr>
                <a:srgbClr val="003366"/>
              </a:buClr>
              <a:buSzTx/>
              <a:buFont typeface="Wingdings" panose="05000000000000000000" pitchFamily="2" charset="2"/>
              <a:buChar char="ü"/>
            </a:pPr>
            <a:r>
              <a:rPr kumimoji="1" lang="zh-CN" altLang="en-US" dirty="0">
                <a:solidFill>
                  <a:srgbClr val="002060"/>
                </a:solidFill>
                <a:cs typeface="楷体_GB2312"/>
              </a:rPr>
              <a:t> 只有文件主才拥有指向其索引结点的指针，其它共享的用户只有该文件的路径名，不存在文件删除指针悬空的情形</a:t>
            </a:r>
          </a:p>
        </p:txBody>
      </p:sp>
      <p:sp>
        <p:nvSpPr>
          <p:cNvPr id="3" name="矩形 3">
            <a:extLst>
              <a:ext uri="{FF2B5EF4-FFF2-40B4-BE49-F238E27FC236}">
                <a16:creationId xmlns:a16="http://schemas.microsoft.com/office/drawing/2014/main" id="{C5EDC80F-556F-2C47-A04C-03A12882AFB4}"/>
              </a:ext>
            </a:extLst>
          </p:cNvPr>
          <p:cNvSpPr>
            <a:spLocks noChangeArrowheads="1"/>
          </p:cNvSpPr>
          <p:nvPr/>
        </p:nvSpPr>
        <p:spPr bwMode="auto">
          <a:xfrm>
            <a:off x="2438400" y="304801"/>
            <a:ext cx="7042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600" dirty="0">
                <a:solidFill>
                  <a:srgbClr val="002060"/>
                </a:solidFill>
                <a:latin typeface="+mj-ea"/>
                <a:ea typeface="+mj-ea"/>
              </a:rPr>
              <a:t> </a:t>
            </a:r>
            <a:r>
              <a:rPr lang="en-US" altLang="zh-CN" sz="3600" dirty="0">
                <a:solidFill>
                  <a:srgbClr val="002060"/>
                </a:solidFill>
                <a:latin typeface="+mj-ea"/>
                <a:ea typeface="+mj-ea"/>
              </a:rPr>
              <a:t>6.6.2 </a:t>
            </a:r>
            <a:r>
              <a:rPr lang="zh-CN" altLang="en-US" sz="3600" dirty="0">
                <a:solidFill>
                  <a:srgbClr val="002060"/>
                </a:solidFill>
                <a:latin typeface="+mj-ea"/>
                <a:ea typeface="+mj-ea"/>
              </a:rPr>
              <a:t>利用符号链接实现文件共享</a:t>
            </a:r>
            <a:endParaRPr lang="zh-CN" altLang="en-US" sz="1600" dirty="0">
              <a:solidFill>
                <a:srgbClr val="002060"/>
              </a:solidFill>
              <a:latin typeface="+mj-ea"/>
              <a:ea typeface="+mj-ea"/>
            </a:endParaRPr>
          </a:p>
        </p:txBody>
      </p:sp>
    </p:spTree>
    <p:extLst>
      <p:ext uri="{BB962C8B-B14F-4D97-AF65-F5344CB8AC3E}">
        <p14:creationId xmlns:p14="http://schemas.microsoft.com/office/powerpoint/2010/main" val="18596999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6E2F4B-5C61-5345-8A66-B672B34B2FD1}"/>
              </a:ext>
            </a:extLst>
          </p:cNvPr>
          <p:cNvSpPr/>
          <p:nvPr/>
        </p:nvSpPr>
        <p:spPr>
          <a:xfrm>
            <a:off x="1652587" y="1217612"/>
            <a:ext cx="8763000" cy="502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 name="Rectangle 2">
            <a:extLst>
              <a:ext uri="{FF2B5EF4-FFF2-40B4-BE49-F238E27FC236}">
                <a16:creationId xmlns:a16="http://schemas.microsoft.com/office/drawing/2014/main" id="{2E4828D6-9326-1744-B63B-EF59549BEEFA}"/>
              </a:ext>
            </a:extLst>
          </p:cNvPr>
          <p:cNvSpPr txBox="1">
            <a:spLocks noChangeArrowheads="1"/>
          </p:cNvSpPr>
          <p:nvPr/>
        </p:nvSpPr>
        <p:spPr>
          <a:xfrm>
            <a:off x="2895600" y="300038"/>
            <a:ext cx="7010400" cy="646112"/>
          </a:xfrm>
          <a:prstGeom prst="rect">
            <a:avLst/>
          </a:prstGeom>
        </p:spPr>
        <p:txBody>
          <a:bodyPr/>
          <a:lstStyle/>
          <a:p>
            <a:pPr marL="342900" indent="-342900" eaLnBrk="1" hangingPunct="1">
              <a:spcBef>
                <a:spcPct val="20000"/>
              </a:spcBef>
              <a:buClr>
                <a:schemeClr val="tx1"/>
              </a:buClr>
              <a:buSzPct val="70000"/>
              <a:defRPr/>
            </a:pPr>
            <a:r>
              <a:rPr lang="zh-CN" altLang="en-US" sz="3600" b="1" kern="0" dirty="0">
                <a:solidFill>
                  <a:srgbClr val="002060"/>
                </a:solidFill>
                <a:latin typeface="+mj-ea"/>
                <a:ea typeface="+mj-ea"/>
              </a:rPr>
              <a:t>基于符号链接的共享方式</a:t>
            </a:r>
          </a:p>
        </p:txBody>
      </p:sp>
      <p:sp>
        <p:nvSpPr>
          <p:cNvPr id="4" name="矩形 39">
            <a:extLst>
              <a:ext uri="{FF2B5EF4-FFF2-40B4-BE49-F238E27FC236}">
                <a16:creationId xmlns:a16="http://schemas.microsoft.com/office/drawing/2014/main" id="{B0A3F1BF-8ACA-1540-A70F-18211A1A1AE1}"/>
              </a:ext>
            </a:extLst>
          </p:cNvPr>
          <p:cNvSpPr>
            <a:spLocks noChangeArrowheads="1"/>
          </p:cNvSpPr>
          <p:nvPr/>
        </p:nvSpPr>
        <p:spPr bwMode="auto">
          <a:xfrm>
            <a:off x="5703888" y="1333501"/>
            <a:ext cx="360363" cy="2873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a:t>
            </a:r>
            <a:endParaRPr lang="zh-CN" altLang="en-US" sz="1800">
              <a:solidFill>
                <a:schemeClr val="tx2"/>
              </a:solidFill>
            </a:endParaRPr>
          </a:p>
        </p:txBody>
      </p:sp>
      <p:sp>
        <p:nvSpPr>
          <p:cNvPr id="5" name="矩形 40">
            <a:extLst>
              <a:ext uri="{FF2B5EF4-FFF2-40B4-BE49-F238E27FC236}">
                <a16:creationId xmlns:a16="http://schemas.microsoft.com/office/drawing/2014/main" id="{043E7912-AEA1-FE46-B6D4-C5EC2E344E39}"/>
              </a:ext>
            </a:extLst>
          </p:cNvPr>
          <p:cNvSpPr>
            <a:spLocks noChangeArrowheads="1"/>
          </p:cNvSpPr>
          <p:nvPr/>
        </p:nvSpPr>
        <p:spPr bwMode="auto">
          <a:xfrm>
            <a:off x="4191001" y="1981200"/>
            <a:ext cx="865187" cy="360362"/>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home</a:t>
            </a:r>
            <a:endParaRPr lang="zh-CN" altLang="en-US" sz="1800">
              <a:solidFill>
                <a:schemeClr val="tx2"/>
              </a:solidFill>
            </a:endParaRPr>
          </a:p>
        </p:txBody>
      </p:sp>
      <p:sp>
        <p:nvSpPr>
          <p:cNvPr id="6" name="矩形 41">
            <a:extLst>
              <a:ext uri="{FF2B5EF4-FFF2-40B4-BE49-F238E27FC236}">
                <a16:creationId xmlns:a16="http://schemas.microsoft.com/office/drawing/2014/main" id="{CEB4F4F3-2E19-8F44-8B90-78DA4BF2A545}"/>
              </a:ext>
            </a:extLst>
          </p:cNvPr>
          <p:cNvSpPr>
            <a:spLocks noChangeArrowheads="1"/>
          </p:cNvSpPr>
          <p:nvPr/>
        </p:nvSpPr>
        <p:spPr bwMode="auto">
          <a:xfrm>
            <a:off x="5848350" y="1981201"/>
            <a:ext cx="576262" cy="287337"/>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etc</a:t>
            </a:r>
            <a:endParaRPr lang="zh-CN" altLang="en-US" sz="1800">
              <a:solidFill>
                <a:schemeClr val="tx2"/>
              </a:solidFill>
            </a:endParaRPr>
          </a:p>
        </p:txBody>
      </p:sp>
      <p:sp>
        <p:nvSpPr>
          <p:cNvPr id="7" name="矩形 42">
            <a:extLst>
              <a:ext uri="{FF2B5EF4-FFF2-40B4-BE49-F238E27FC236}">
                <a16:creationId xmlns:a16="http://schemas.microsoft.com/office/drawing/2014/main" id="{8A158691-019B-2546-96E6-6862EA30669F}"/>
              </a:ext>
            </a:extLst>
          </p:cNvPr>
          <p:cNvSpPr>
            <a:spLocks noChangeArrowheads="1"/>
          </p:cNvSpPr>
          <p:nvPr/>
        </p:nvSpPr>
        <p:spPr bwMode="auto">
          <a:xfrm>
            <a:off x="7504113" y="1981200"/>
            <a:ext cx="423863" cy="2794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bin</a:t>
            </a:r>
            <a:endParaRPr lang="zh-CN" altLang="en-US" sz="1800">
              <a:solidFill>
                <a:schemeClr val="tx2"/>
              </a:solidFill>
            </a:endParaRPr>
          </a:p>
        </p:txBody>
      </p:sp>
      <p:sp>
        <p:nvSpPr>
          <p:cNvPr id="8" name="矩形 43">
            <a:extLst>
              <a:ext uri="{FF2B5EF4-FFF2-40B4-BE49-F238E27FC236}">
                <a16:creationId xmlns:a16="http://schemas.microsoft.com/office/drawing/2014/main" id="{882A4309-07A1-F740-A8D8-C7AF7144BEC5}"/>
              </a:ext>
            </a:extLst>
          </p:cNvPr>
          <p:cNvSpPr>
            <a:spLocks noChangeArrowheads="1"/>
          </p:cNvSpPr>
          <p:nvPr/>
        </p:nvSpPr>
        <p:spPr bwMode="auto">
          <a:xfrm>
            <a:off x="3327400" y="2701926"/>
            <a:ext cx="8636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usera</a:t>
            </a:r>
            <a:endParaRPr lang="zh-CN" altLang="en-US" sz="1800">
              <a:solidFill>
                <a:schemeClr val="tx2"/>
              </a:solidFill>
            </a:endParaRPr>
          </a:p>
        </p:txBody>
      </p:sp>
      <p:sp>
        <p:nvSpPr>
          <p:cNvPr id="9" name="矩形 44">
            <a:extLst>
              <a:ext uri="{FF2B5EF4-FFF2-40B4-BE49-F238E27FC236}">
                <a16:creationId xmlns:a16="http://schemas.microsoft.com/office/drawing/2014/main" id="{B7F1B461-ED8F-3149-B569-D6A10B62922B}"/>
              </a:ext>
            </a:extLst>
          </p:cNvPr>
          <p:cNvSpPr>
            <a:spLocks noChangeArrowheads="1"/>
          </p:cNvSpPr>
          <p:nvPr/>
        </p:nvSpPr>
        <p:spPr bwMode="auto">
          <a:xfrm>
            <a:off x="4551362" y="2701926"/>
            <a:ext cx="8636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userb</a:t>
            </a:r>
            <a:endParaRPr lang="zh-CN" altLang="en-US" sz="1800">
              <a:solidFill>
                <a:schemeClr val="tx2"/>
              </a:solidFill>
            </a:endParaRPr>
          </a:p>
        </p:txBody>
      </p:sp>
      <p:sp>
        <p:nvSpPr>
          <p:cNvPr id="10" name="矩形 45">
            <a:extLst>
              <a:ext uri="{FF2B5EF4-FFF2-40B4-BE49-F238E27FC236}">
                <a16:creationId xmlns:a16="http://schemas.microsoft.com/office/drawing/2014/main" id="{2C88726B-9116-F249-9419-A8EBDCD2DF28}"/>
              </a:ext>
            </a:extLst>
          </p:cNvPr>
          <p:cNvSpPr>
            <a:spLocks noChangeArrowheads="1"/>
          </p:cNvSpPr>
          <p:nvPr/>
        </p:nvSpPr>
        <p:spPr bwMode="auto">
          <a:xfrm>
            <a:off x="5632450" y="2701926"/>
            <a:ext cx="863600" cy="358775"/>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userc</a:t>
            </a:r>
            <a:endParaRPr lang="zh-CN" altLang="en-US" sz="1800">
              <a:solidFill>
                <a:schemeClr val="tx2"/>
              </a:solidFill>
            </a:endParaRPr>
          </a:p>
        </p:txBody>
      </p:sp>
      <p:sp>
        <p:nvSpPr>
          <p:cNvPr id="11" name="椭圆 46">
            <a:extLst>
              <a:ext uri="{FF2B5EF4-FFF2-40B4-BE49-F238E27FC236}">
                <a16:creationId xmlns:a16="http://schemas.microsoft.com/office/drawing/2014/main" id="{B7396815-37A1-3F4A-9047-068990BDF80C}"/>
              </a:ext>
            </a:extLst>
          </p:cNvPr>
          <p:cNvSpPr>
            <a:spLocks noChangeArrowheads="1"/>
          </p:cNvSpPr>
          <p:nvPr/>
        </p:nvSpPr>
        <p:spPr bwMode="auto">
          <a:xfrm>
            <a:off x="3398838" y="3565525"/>
            <a:ext cx="576263" cy="431800"/>
          </a:xfrm>
          <a:prstGeom prst="ellipse">
            <a:avLst/>
          </a:prstGeom>
          <a:solidFill>
            <a:srgbClr val="FF5050"/>
          </a:solidFill>
          <a:ln w="9525" algn="ctr">
            <a:solidFill>
              <a:schemeClr val="tx1"/>
            </a:solidFill>
            <a:round/>
            <a:headEnd/>
            <a:tailEnd/>
          </a:ln>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AB</a:t>
            </a:r>
            <a:endParaRPr lang="zh-CN" altLang="en-US" sz="1800">
              <a:solidFill>
                <a:schemeClr val="tx2"/>
              </a:solidFill>
            </a:endParaRPr>
          </a:p>
        </p:txBody>
      </p:sp>
      <p:sp>
        <p:nvSpPr>
          <p:cNvPr id="12" name="椭圆 47">
            <a:extLst>
              <a:ext uri="{FF2B5EF4-FFF2-40B4-BE49-F238E27FC236}">
                <a16:creationId xmlns:a16="http://schemas.microsoft.com/office/drawing/2014/main" id="{05919C59-035A-1E48-95AC-65CBA03D470E}"/>
              </a:ext>
            </a:extLst>
          </p:cNvPr>
          <p:cNvSpPr>
            <a:spLocks noChangeArrowheads="1"/>
          </p:cNvSpPr>
          <p:nvPr/>
        </p:nvSpPr>
        <p:spPr bwMode="auto">
          <a:xfrm>
            <a:off x="5199063" y="3492501"/>
            <a:ext cx="360363" cy="4333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B</a:t>
            </a:r>
            <a:endParaRPr lang="zh-CN" altLang="en-US" sz="1800">
              <a:solidFill>
                <a:schemeClr val="tx2"/>
              </a:solidFill>
            </a:endParaRPr>
          </a:p>
        </p:txBody>
      </p:sp>
      <p:sp>
        <p:nvSpPr>
          <p:cNvPr id="13" name="椭圆 48">
            <a:extLst>
              <a:ext uri="{FF2B5EF4-FFF2-40B4-BE49-F238E27FC236}">
                <a16:creationId xmlns:a16="http://schemas.microsoft.com/office/drawing/2014/main" id="{35F38EDA-40C2-EF4A-A608-C03AEDAD14B1}"/>
              </a:ext>
            </a:extLst>
          </p:cNvPr>
          <p:cNvSpPr>
            <a:spLocks noChangeArrowheads="1"/>
          </p:cNvSpPr>
          <p:nvPr/>
        </p:nvSpPr>
        <p:spPr bwMode="auto">
          <a:xfrm>
            <a:off x="2679700" y="3565525"/>
            <a:ext cx="360362" cy="431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A</a:t>
            </a:r>
            <a:endParaRPr lang="zh-CN" altLang="en-US" sz="1800">
              <a:solidFill>
                <a:schemeClr val="tx2"/>
              </a:solidFill>
            </a:endParaRPr>
          </a:p>
        </p:txBody>
      </p:sp>
      <p:sp>
        <p:nvSpPr>
          <p:cNvPr id="14" name="椭圆 49">
            <a:extLst>
              <a:ext uri="{FF2B5EF4-FFF2-40B4-BE49-F238E27FC236}">
                <a16:creationId xmlns:a16="http://schemas.microsoft.com/office/drawing/2014/main" id="{5CD5006F-F968-E741-A7B4-4F7498A061AD}"/>
              </a:ext>
            </a:extLst>
          </p:cNvPr>
          <p:cNvSpPr>
            <a:spLocks noChangeArrowheads="1"/>
          </p:cNvSpPr>
          <p:nvPr/>
        </p:nvSpPr>
        <p:spPr bwMode="auto">
          <a:xfrm>
            <a:off x="6351588" y="3492501"/>
            <a:ext cx="360363" cy="43338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C</a:t>
            </a:r>
            <a:endParaRPr lang="zh-CN" altLang="en-US" sz="1800">
              <a:solidFill>
                <a:schemeClr val="tx2"/>
              </a:solidFill>
            </a:endParaRPr>
          </a:p>
        </p:txBody>
      </p:sp>
      <p:cxnSp>
        <p:nvCxnSpPr>
          <p:cNvPr id="15" name="直接箭头连接符 50">
            <a:extLst>
              <a:ext uri="{FF2B5EF4-FFF2-40B4-BE49-F238E27FC236}">
                <a16:creationId xmlns:a16="http://schemas.microsoft.com/office/drawing/2014/main" id="{EFC611BA-1502-1149-821A-4B3620C87557}"/>
              </a:ext>
            </a:extLst>
          </p:cNvPr>
          <p:cNvCxnSpPr>
            <a:cxnSpLocks noChangeShapeType="1"/>
            <a:stCxn id="4" idx="1"/>
            <a:endCxn id="5" idx="0"/>
          </p:cNvCxnSpPr>
          <p:nvPr/>
        </p:nvCxnSpPr>
        <p:spPr bwMode="auto">
          <a:xfrm rot="10800000" flipV="1">
            <a:off x="4624387" y="1476376"/>
            <a:ext cx="1079500"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直接箭头连接符 51">
            <a:extLst>
              <a:ext uri="{FF2B5EF4-FFF2-40B4-BE49-F238E27FC236}">
                <a16:creationId xmlns:a16="http://schemas.microsoft.com/office/drawing/2014/main" id="{D43475EF-4338-A64C-8A94-14E14ED970FF}"/>
              </a:ext>
            </a:extLst>
          </p:cNvPr>
          <p:cNvCxnSpPr>
            <a:cxnSpLocks noChangeShapeType="1"/>
            <a:stCxn id="4" idx="2"/>
            <a:endCxn id="6" idx="0"/>
          </p:cNvCxnSpPr>
          <p:nvPr/>
        </p:nvCxnSpPr>
        <p:spPr bwMode="auto">
          <a:xfrm rot="16200000" flipH="1">
            <a:off x="5829300" y="1674813"/>
            <a:ext cx="360363" cy="2524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52">
            <a:extLst>
              <a:ext uri="{FF2B5EF4-FFF2-40B4-BE49-F238E27FC236}">
                <a16:creationId xmlns:a16="http://schemas.microsoft.com/office/drawing/2014/main" id="{4D04B763-775E-EF41-8A2A-7A28F20E5073}"/>
              </a:ext>
            </a:extLst>
          </p:cNvPr>
          <p:cNvCxnSpPr>
            <a:cxnSpLocks noChangeShapeType="1"/>
            <a:stCxn id="4" idx="3"/>
            <a:endCxn id="7" idx="0"/>
          </p:cNvCxnSpPr>
          <p:nvPr/>
        </p:nvCxnSpPr>
        <p:spPr bwMode="auto">
          <a:xfrm>
            <a:off x="6064250" y="1476376"/>
            <a:ext cx="1651000" cy="50482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53">
            <a:extLst>
              <a:ext uri="{FF2B5EF4-FFF2-40B4-BE49-F238E27FC236}">
                <a16:creationId xmlns:a16="http://schemas.microsoft.com/office/drawing/2014/main" id="{D37FDE95-4CCB-BA48-8B44-FEB7DD28C252}"/>
              </a:ext>
            </a:extLst>
          </p:cNvPr>
          <p:cNvCxnSpPr>
            <a:cxnSpLocks noChangeShapeType="1"/>
            <a:stCxn id="5" idx="2"/>
            <a:endCxn id="8" idx="0"/>
          </p:cNvCxnSpPr>
          <p:nvPr/>
        </p:nvCxnSpPr>
        <p:spPr bwMode="auto">
          <a:xfrm rot="5400000">
            <a:off x="4011613" y="2089151"/>
            <a:ext cx="360363" cy="8651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54">
            <a:extLst>
              <a:ext uri="{FF2B5EF4-FFF2-40B4-BE49-F238E27FC236}">
                <a16:creationId xmlns:a16="http://schemas.microsoft.com/office/drawing/2014/main" id="{B18976A6-F59B-DF4E-82FD-A10492F93043}"/>
              </a:ext>
            </a:extLst>
          </p:cNvPr>
          <p:cNvCxnSpPr>
            <a:cxnSpLocks noChangeShapeType="1"/>
            <a:stCxn id="5" idx="2"/>
            <a:endCxn id="9" idx="0"/>
          </p:cNvCxnSpPr>
          <p:nvPr/>
        </p:nvCxnSpPr>
        <p:spPr bwMode="auto">
          <a:xfrm rot="16200000" flipH="1">
            <a:off x="4623594" y="2342357"/>
            <a:ext cx="360363" cy="3587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55">
            <a:extLst>
              <a:ext uri="{FF2B5EF4-FFF2-40B4-BE49-F238E27FC236}">
                <a16:creationId xmlns:a16="http://schemas.microsoft.com/office/drawing/2014/main" id="{2E87903A-D999-7645-8E2D-C71015793D24}"/>
              </a:ext>
            </a:extLst>
          </p:cNvPr>
          <p:cNvCxnSpPr>
            <a:cxnSpLocks noChangeShapeType="1"/>
            <a:stCxn id="5" idx="2"/>
            <a:endCxn id="10" idx="0"/>
          </p:cNvCxnSpPr>
          <p:nvPr/>
        </p:nvCxnSpPr>
        <p:spPr bwMode="auto">
          <a:xfrm rot="16200000" flipH="1">
            <a:off x="5164138" y="1801813"/>
            <a:ext cx="360363" cy="143986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直接箭头连接符 56">
            <a:extLst>
              <a:ext uri="{FF2B5EF4-FFF2-40B4-BE49-F238E27FC236}">
                <a16:creationId xmlns:a16="http://schemas.microsoft.com/office/drawing/2014/main" id="{E4890128-27E2-4E4C-BC68-7864E64C48AE}"/>
              </a:ext>
            </a:extLst>
          </p:cNvPr>
          <p:cNvCxnSpPr>
            <a:cxnSpLocks noChangeShapeType="1"/>
            <a:stCxn id="8" idx="2"/>
            <a:endCxn id="13" idx="0"/>
          </p:cNvCxnSpPr>
          <p:nvPr/>
        </p:nvCxnSpPr>
        <p:spPr bwMode="auto">
          <a:xfrm rot="5400000">
            <a:off x="3056732" y="2863057"/>
            <a:ext cx="504825" cy="90011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 name="直接箭头连接符 57">
            <a:extLst>
              <a:ext uri="{FF2B5EF4-FFF2-40B4-BE49-F238E27FC236}">
                <a16:creationId xmlns:a16="http://schemas.microsoft.com/office/drawing/2014/main" id="{F4000657-598B-064F-9CE9-367AE68AD800}"/>
              </a:ext>
            </a:extLst>
          </p:cNvPr>
          <p:cNvCxnSpPr>
            <a:cxnSpLocks noChangeShapeType="1"/>
            <a:stCxn id="9" idx="2"/>
            <a:endCxn id="12" idx="0"/>
          </p:cNvCxnSpPr>
          <p:nvPr/>
        </p:nvCxnSpPr>
        <p:spPr bwMode="auto">
          <a:xfrm rot="16200000" flipH="1">
            <a:off x="4965700" y="3078163"/>
            <a:ext cx="431800" cy="3968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 name="直接箭头连接符 58">
            <a:extLst>
              <a:ext uri="{FF2B5EF4-FFF2-40B4-BE49-F238E27FC236}">
                <a16:creationId xmlns:a16="http://schemas.microsoft.com/office/drawing/2014/main" id="{E8DF1582-310C-034E-BBAD-2D7F80BB2513}"/>
              </a:ext>
            </a:extLst>
          </p:cNvPr>
          <p:cNvCxnSpPr>
            <a:cxnSpLocks noChangeShapeType="1"/>
            <a:stCxn id="10" idx="2"/>
            <a:endCxn id="14" idx="0"/>
          </p:cNvCxnSpPr>
          <p:nvPr/>
        </p:nvCxnSpPr>
        <p:spPr bwMode="auto">
          <a:xfrm rot="16200000" flipH="1">
            <a:off x="6082506" y="3042444"/>
            <a:ext cx="431800" cy="4683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4" name="直接箭头连接符 59">
            <a:extLst>
              <a:ext uri="{FF2B5EF4-FFF2-40B4-BE49-F238E27FC236}">
                <a16:creationId xmlns:a16="http://schemas.microsoft.com/office/drawing/2014/main" id="{4508E2CC-BE00-F249-AC05-16359652976E}"/>
              </a:ext>
            </a:extLst>
          </p:cNvPr>
          <p:cNvCxnSpPr>
            <a:cxnSpLocks noChangeShapeType="1"/>
            <a:stCxn id="8" idx="2"/>
            <a:endCxn id="11" idx="0"/>
          </p:cNvCxnSpPr>
          <p:nvPr/>
        </p:nvCxnSpPr>
        <p:spPr bwMode="auto">
          <a:xfrm rot="5400000">
            <a:off x="3471069" y="3277394"/>
            <a:ext cx="504825" cy="7143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aphicFrame>
        <p:nvGraphicFramePr>
          <p:cNvPr id="25" name="表格 24">
            <a:extLst>
              <a:ext uri="{FF2B5EF4-FFF2-40B4-BE49-F238E27FC236}">
                <a16:creationId xmlns:a16="http://schemas.microsoft.com/office/drawing/2014/main" id="{5E3C8E42-94D7-2A44-B74F-45BED24579DB}"/>
              </a:ext>
            </a:extLst>
          </p:cNvPr>
          <p:cNvGraphicFramePr>
            <a:graphicFrameLocks noGrp="1"/>
          </p:cNvGraphicFramePr>
          <p:nvPr>
            <p:extLst>
              <p:ext uri="{D42A27DB-BD31-4B8C-83A1-F6EECF244321}">
                <p14:modId xmlns:p14="http://schemas.microsoft.com/office/powerpoint/2010/main" val="3075280215"/>
              </p:ext>
            </p:extLst>
          </p:nvPr>
        </p:nvGraphicFramePr>
        <p:xfrm>
          <a:off x="2028826" y="4645026"/>
          <a:ext cx="2027237" cy="1079499"/>
        </p:xfrm>
        <a:graphic>
          <a:graphicData uri="http://schemas.openxmlformats.org/drawingml/2006/table">
            <a:tbl>
              <a:tblPr firstRow="1" bandRow="1">
                <a:tableStyleId>{ED083AE6-46FA-4A59-8FB0-9F97EB10719F}</a:tableStyleId>
              </a:tblPr>
              <a:tblGrid>
                <a:gridCol w="863779">
                  <a:extLst>
                    <a:ext uri="{9D8B030D-6E8A-4147-A177-3AD203B41FA5}">
                      <a16:colId xmlns:a16="http://schemas.microsoft.com/office/drawing/2014/main" val="20000"/>
                    </a:ext>
                  </a:extLst>
                </a:gridCol>
                <a:gridCol w="1163458">
                  <a:extLst>
                    <a:ext uri="{9D8B030D-6E8A-4147-A177-3AD203B41FA5}">
                      <a16:colId xmlns:a16="http://schemas.microsoft.com/office/drawing/2014/main" val="20001"/>
                    </a:ext>
                  </a:extLst>
                </a:gridCol>
              </a:tblGrid>
              <a:tr h="359833">
                <a:tc>
                  <a:txBody>
                    <a:bodyPr/>
                    <a:lstStyle/>
                    <a:p>
                      <a:r>
                        <a:rPr lang="zh-CN" altLang="en-US" sz="1600" b="1" dirty="0">
                          <a:solidFill>
                            <a:schemeClr val="tx2"/>
                          </a:solidFill>
                        </a:rPr>
                        <a:t>文件名</a:t>
                      </a:r>
                    </a:p>
                  </a:txBody>
                  <a:tcPr marL="91406" marR="91406" marT="45694" marB="4569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chemeClr val="tx2"/>
                          </a:solidFill>
                        </a:rPr>
                        <a:t>索引节点</a:t>
                      </a:r>
                    </a:p>
                  </a:txBody>
                  <a:tcPr marL="91406" marR="91406" marT="45694" marB="45694"/>
                </a:tc>
                <a:extLst>
                  <a:ext uri="{0D108BD9-81ED-4DB2-BD59-A6C34878D82A}">
                    <a16:rowId xmlns:a16="http://schemas.microsoft.com/office/drawing/2014/main" val="10000"/>
                  </a:ext>
                </a:extLst>
              </a:tr>
              <a:tr h="359833">
                <a:tc>
                  <a:txBody>
                    <a:bodyPr/>
                    <a:lstStyle/>
                    <a:p>
                      <a:r>
                        <a:rPr lang="en-US" altLang="zh-CN" sz="1600" b="1" dirty="0">
                          <a:solidFill>
                            <a:schemeClr val="tx2"/>
                          </a:solidFill>
                        </a:rPr>
                        <a:t>A</a:t>
                      </a:r>
                      <a:endParaRPr lang="zh-CN" altLang="en-US" sz="1600" b="1" dirty="0">
                        <a:solidFill>
                          <a:schemeClr val="tx2"/>
                        </a:solidFill>
                      </a:endParaRPr>
                    </a:p>
                  </a:txBody>
                  <a:tcPr marL="91406" marR="91406" marT="45694" marB="45694"/>
                </a:tc>
                <a:tc>
                  <a:txBody>
                    <a:bodyPr/>
                    <a:lstStyle/>
                    <a:p>
                      <a:endParaRPr lang="zh-CN" altLang="en-US" sz="1600" b="1">
                        <a:solidFill>
                          <a:schemeClr val="tx2"/>
                        </a:solidFill>
                      </a:endParaRPr>
                    </a:p>
                  </a:txBody>
                  <a:tcPr marL="91406" marR="91406" marT="45694" marB="45694"/>
                </a:tc>
                <a:extLst>
                  <a:ext uri="{0D108BD9-81ED-4DB2-BD59-A6C34878D82A}">
                    <a16:rowId xmlns:a16="http://schemas.microsoft.com/office/drawing/2014/main" val="10001"/>
                  </a:ext>
                </a:extLst>
              </a:tr>
              <a:tr h="359833">
                <a:tc>
                  <a:txBody>
                    <a:bodyPr/>
                    <a:lstStyle/>
                    <a:p>
                      <a:r>
                        <a:rPr lang="en-US" altLang="zh-CN" sz="1600" b="1" dirty="0">
                          <a:solidFill>
                            <a:schemeClr val="tx2"/>
                          </a:solidFill>
                        </a:rPr>
                        <a:t>AB</a:t>
                      </a:r>
                      <a:endParaRPr lang="zh-CN" altLang="en-US" sz="1600" b="1" dirty="0">
                        <a:solidFill>
                          <a:schemeClr val="tx2"/>
                        </a:solidFill>
                      </a:endParaRPr>
                    </a:p>
                  </a:txBody>
                  <a:tcPr marL="91406" marR="91406" marT="45694" marB="45694"/>
                </a:tc>
                <a:tc>
                  <a:txBody>
                    <a:bodyPr/>
                    <a:lstStyle/>
                    <a:p>
                      <a:r>
                        <a:rPr lang="en-US" altLang="zh-CN" sz="1600" b="1" dirty="0">
                          <a:solidFill>
                            <a:schemeClr val="tx2"/>
                          </a:solidFill>
                        </a:rPr>
                        <a:t>26</a:t>
                      </a:r>
                      <a:endParaRPr lang="zh-CN" altLang="en-US" sz="1600" b="1" dirty="0">
                        <a:solidFill>
                          <a:schemeClr val="tx2"/>
                        </a:solidFill>
                      </a:endParaRPr>
                    </a:p>
                  </a:txBody>
                  <a:tcPr marL="91406" marR="91406" marT="45694" marB="45694"/>
                </a:tc>
                <a:extLst>
                  <a:ext uri="{0D108BD9-81ED-4DB2-BD59-A6C34878D82A}">
                    <a16:rowId xmlns:a16="http://schemas.microsoft.com/office/drawing/2014/main" val="10002"/>
                  </a:ext>
                </a:extLst>
              </a:tr>
            </a:tbl>
          </a:graphicData>
        </a:graphic>
      </p:graphicFrame>
      <p:sp>
        <p:nvSpPr>
          <p:cNvPr id="26" name="矩形 25">
            <a:extLst>
              <a:ext uri="{FF2B5EF4-FFF2-40B4-BE49-F238E27FC236}">
                <a16:creationId xmlns:a16="http://schemas.microsoft.com/office/drawing/2014/main" id="{B4C27105-DC78-4142-B0FE-49D47E6B0005}"/>
              </a:ext>
            </a:extLst>
          </p:cNvPr>
          <p:cNvSpPr>
            <a:spLocks noChangeArrowheads="1"/>
          </p:cNvSpPr>
          <p:nvPr/>
        </p:nvSpPr>
        <p:spPr bwMode="auto">
          <a:xfrm>
            <a:off x="2100263" y="4068762"/>
            <a:ext cx="1755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Usera</a:t>
            </a:r>
            <a:r>
              <a:rPr lang="zh-CN" altLang="en-US" sz="1800">
                <a:solidFill>
                  <a:schemeClr val="tx2"/>
                </a:solidFill>
              </a:rPr>
              <a:t>文件目录</a:t>
            </a:r>
          </a:p>
        </p:txBody>
      </p:sp>
      <p:sp>
        <p:nvSpPr>
          <p:cNvPr id="27" name="矩形 26">
            <a:extLst>
              <a:ext uri="{FF2B5EF4-FFF2-40B4-BE49-F238E27FC236}">
                <a16:creationId xmlns:a16="http://schemas.microsoft.com/office/drawing/2014/main" id="{17B3FC1C-DDF9-B74D-BCC1-3F79D34E1674}"/>
              </a:ext>
            </a:extLst>
          </p:cNvPr>
          <p:cNvSpPr>
            <a:spLocks noChangeArrowheads="1"/>
          </p:cNvSpPr>
          <p:nvPr/>
        </p:nvSpPr>
        <p:spPr bwMode="auto">
          <a:xfrm>
            <a:off x="4681538" y="4059237"/>
            <a:ext cx="17684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Userb</a:t>
            </a:r>
            <a:r>
              <a:rPr lang="zh-CN" altLang="en-US" sz="1800">
                <a:solidFill>
                  <a:schemeClr val="tx2"/>
                </a:solidFill>
              </a:rPr>
              <a:t>文件目录</a:t>
            </a:r>
          </a:p>
        </p:txBody>
      </p:sp>
      <p:sp>
        <p:nvSpPr>
          <p:cNvPr id="28" name="矩形 27">
            <a:extLst>
              <a:ext uri="{FF2B5EF4-FFF2-40B4-BE49-F238E27FC236}">
                <a16:creationId xmlns:a16="http://schemas.microsoft.com/office/drawing/2014/main" id="{4A7E8AA4-2880-EA43-B7AF-F7221CDFB6B1}"/>
              </a:ext>
            </a:extLst>
          </p:cNvPr>
          <p:cNvSpPr>
            <a:spLocks noChangeArrowheads="1"/>
          </p:cNvSpPr>
          <p:nvPr/>
        </p:nvSpPr>
        <p:spPr bwMode="auto">
          <a:xfrm>
            <a:off x="4551362" y="5338762"/>
            <a:ext cx="774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File a</a:t>
            </a:r>
            <a:endParaRPr lang="zh-CN" altLang="en-US" sz="1800">
              <a:solidFill>
                <a:schemeClr val="tx2"/>
              </a:solidFill>
            </a:endParaRPr>
          </a:p>
        </p:txBody>
      </p:sp>
      <p:graphicFrame>
        <p:nvGraphicFramePr>
          <p:cNvPr id="29" name="表格 28">
            <a:extLst>
              <a:ext uri="{FF2B5EF4-FFF2-40B4-BE49-F238E27FC236}">
                <a16:creationId xmlns:a16="http://schemas.microsoft.com/office/drawing/2014/main" id="{E026F050-0B45-A047-94B0-119447008F9A}"/>
              </a:ext>
            </a:extLst>
          </p:cNvPr>
          <p:cNvGraphicFramePr>
            <a:graphicFrameLocks noGrp="1"/>
          </p:cNvGraphicFramePr>
          <p:nvPr>
            <p:extLst>
              <p:ext uri="{D42A27DB-BD31-4B8C-83A1-F6EECF244321}">
                <p14:modId xmlns:p14="http://schemas.microsoft.com/office/powerpoint/2010/main" val="1216941763"/>
              </p:ext>
            </p:extLst>
          </p:nvPr>
        </p:nvGraphicFramePr>
        <p:xfrm>
          <a:off x="4537075" y="4635501"/>
          <a:ext cx="2387600" cy="1079499"/>
        </p:xfrm>
        <a:graphic>
          <a:graphicData uri="http://schemas.openxmlformats.org/drawingml/2006/table">
            <a:tbl>
              <a:tblPr firstRow="1" bandRow="1">
                <a:tableStyleId>{ED083AE6-46FA-4A59-8FB0-9F97EB10719F}</a:tableStyleId>
              </a:tblPr>
              <a:tblGrid>
                <a:gridCol w="875699">
                  <a:extLst>
                    <a:ext uri="{9D8B030D-6E8A-4147-A177-3AD203B41FA5}">
                      <a16:colId xmlns:a16="http://schemas.microsoft.com/office/drawing/2014/main" val="20000"/>
                    </a:ext>
                  </a:extLst>
                </a:gridCol>
                <a:gridCol w="1511901">
                  <a:extLst>
                    <a:ext uri="{9D8B030D-6E8A-4147-A177-3AD203B41FA5}">
                      <a16:colId xmlns:a16="http://schemas.microsoft.com/office/drawing/2014/main" val="20001"/>
                    </a:ext>
                  </a:extLst>
                </a:gridCol>
              </a:tblGrid>
              <a:tr h="359833">
                <a:tc>
                  <a:txBody>
                    <a:bodyPr/>
                    <a:lstStyle/>
                    <a:p>
                      <a:r>
                        <a:rPr lang="zh-CN" altLang="en-US" sz="1600" b="1" dirty="0">
                          <a:solidFill>
                            <a:schemeClr val="tx2"/>
                          </a:solidFill>
                        </a:rPr>
                        <a:t>文件名</a:t>
                      </a:r>
                    </a:p>
                  </a:txBody>
                  <a:tcPr marL="91424" marR="91424" marT="45694" marB="45694"/>
                </a:tc>
                <a:tc>
                  <a:txBody>
                    <a:bodyPr/>
                    <a:lstStyle/>
                    <a:p>
                      <a:r>
                        <a:rPr lang="zh-CN" altLang="en-US" sz="1600" b="1" dirty="0">
                          <a:solidFill>
                            <a:schemeClr val="tx2"/>
                          </a:solidFill>
                        </a:rPr>
                        <a:t>索引节点</a:t>
                      </a:r>
                    </a:p>
                  </a:txBody>
                  <a:tcPr marL="91424" marR="91424" marT="45694" marB="45694"/>
                </a:tc>
                <a:extLst>
                  <a:ext uri="{0D108BD9-81ED-4DB2-BD59-A6C34878D82A}">
                    <a16:rowId xmlns:a16="http://schemas.microsoft.com/office/drawing/2014/main" val="10000"/>
                  </a:ext>
                </a:extLst>
              </a:tr>
              <a:tr h="359833">
                <a:tc>
                  <a:txBody>
                    <a:bodyPr/>
                    <a:lstStyle/>
                    <a:p>
                      <a:r>
                        <a:rPr lang="en-US" altLang="zh-CN" sz="1600" b="1" dirty="0">
                          <a:solidFill>
                            <a:schemeClr val="tx2"/>
                          </a:solidFill>
                        </a:rPr>
                        <a:t>  B</a:t>
                      </a:r>
                      <a:endParaRPr lang="zh-CN" altLang="en-US" sz="1600" b="1" dirty="0">
                        <a:solidFill>
                          <a:schemeClr val="tx2"/>
                        </a:solidFill>
                      </a:endParaRPr>
                    </a:p>
                  </a:txBody>
                  <a:tcPr marL="91424" marR="91424" marT="45694" marB="45694"/>
                </a:tc>
                <a:tc>
                  <a:txBody>
                    <a:bodyPr/>
                    <a:lstStyle/>
                    <a:p>
                      <a:endParaRPr lang="zh-CN" altLang="en-US" sz="1600" b="1">
                        <a:solidFill>
                          <a:schemeClr val="tx2"/>
                        </a:solidFill>
                      </a:endParaRPr>
                    </a:p>
                  </a:txBody>
                  <a:tcPr marL="91424" marR="91424" marT="45694" marB="45694"/>
                </a:tc>
                <a:extLst>
                  <a:ext uri="{0D108BD9-81ED-4DB2-BD59-A6C34878D82A}">
                    <a16:rowId xmlns:a16="http://schemas.microsoft.com/office/drawing/2014/main" val="10001"/>
                  </a:ext>
                </a:extLst>
              </a:tr>
              <a:tr h="359833">
                <a:tc>
                  <a:txBody>
                    <a:bodyPr/>
                    <a:lstStyle/>
                    <a:p>
                      <a:endParaRPr lang="zh-CN" altLang="en-US" sz="1600" b="1" dirty="0">
                        <a:solidFill>
                          <a:schemeClr val="tx2"/>
                        </a:solidFill>
                      </a:endParaRPr>
                    </a:p>
                  </a:txBody>
                  <a:tcPr marL="91424" marR="91424" marT="45694" marB="45694"/>
                </a:tc>
                <a:tc>
                  <a:txBody>
                    <a:bodyPr/>
                    <a:lstStyle/>
                    <a:p>
                      <a:endParaRPr lang="zh-CN" altLang="en-US" sz="1600" b="1" dirty="0">
                        <a:solidFill>
                          <a:schemeClr val="tx2"/>
                        </a:solidFill>
                      </a:endParaRPr>
                    </a:p>
                  </a:txBody>
                  <a:tcPr marL="91424" marR="91424" marT="45694" marB="45694"/>
                </a:tc>
                <a:extLst>
                  <a:ext uri="{0D108BD9-81ED-4DB2-BD59-A6C34878D82A}">
                    <a16:rowId xmlns:a16="http://schemas.microsoft.com/office/drawing/2014/main" val="10002"/>
                  </a:ext>
                </a:extLst>
              </a:tr>
            </a:tbl>
          </a:graphicData>
        </a:graphic>
      </p:graphicFrame>
      <p:sp>
        <p:nvSpPr>
          <p:cNvPr id="30" name="矩形 29">
            <a:extLst>
              <a:ext uri="{FF2B5EF4-FFF2-40B4-BE49-F238E27FC236}">
                <a16:creationId xmlns:a16="http://schemas.microsoft.com/office/drawing/2014/main" id="{3896F1F6-6043-C548-82CB-CF185D18DA0D}"/>
              </a:ext>
            </a:extLst>
          </p:cNvPr>
          <p:cNvSpPr>
            <a:spLocks noChangeArrowheads="1"/>
          </p:cNvSpPr>
          <p:nvPr/>
        </p:nvSpPr>
        <p:spPr bwMode="auto">
          <a:xfrm>
            <a:off x="5703888" y="5338762"/>
            <a:ext cx="441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60</a:t>
            </a:r>
            <a:endParaRPr lang="zh-CN" altLang="en-US" sz="1800">
              <a:solidFill>
                <a:schemeClr val="tx2"/>
              </a:solidFill>
            </a:endParaRPr>
          </a:p>
        </p:txBody>
      </p:sp>
      <p:graphicFrame>
        <p:nvGraphicFramePr>
          <p:cNvPr id="31" name="Group 157">
            <a:extLst>
              <a:ext uri="{FF2B5EF4-FFF2-40B4-BE49-F238E27FC236}">
                <a16:creationId xmlns:a16="http://schemas.microsoft.com/office/drawing/2014/main" id="{6262F676-3D71-E24D-BD30-AA6C9C651064}"/>
              </a:ext>
            </a:extLst>
          </p:cNvPr>
          <p:cNvGraphicFramePr>
            <a:graphicFrameLocks noGrp="1"/>
          </p:cNvGraphicFramePr>
          <p:nvPr>
            <p:extLst>
              <p:ext uri="{D42A27DB-BD31-4B8C-83A1-F6EECF244321}">
                <p14:modId xmlns:p14="http://schemas.microsoft.com/office/powerpoint/2010/main" val="1134048146"/>
              </p:ext>
            </p:extLst>
          </p:nvPr>
        </p:nvGraphicFramePr>
        <p:xfrm>
          <a:off x="6997700" y="2673350"/>
          <a:ext cx="3314700" cy="3479800"/>
        </p:xfrm>
        <a:graphic>
          <a:graphicData uri="http://schemas.openxmlformats.org/drawingml/2006/table">
            <a:tbl>
              <a:tblPr/>
              <a:tblGrid>
                <a:gridCol w="828675">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828675">
                  <a:extLst>
                    <a:ext uri="{9D8B030D-6E8A-4147-A177-3AD203B41FA5}">
                      <a16:colId xmlns:a16="http://schemas.microsoft.com/office/drawing/2014/main" val="20003"/>
                    </a:ext>
                  </a:extLst>
                </a:gridCol>
              </a:tblGrid>
              <a:tr h="660400">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索引节点</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文件</a:t>
                      </a:r>
                    </a:p>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属性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zh-CN" altLang="en-US" sz="1600" b="1" i="0" u="none" strike="noStrike" cap="none" normalizeH="0" baseline="0">
                          <a:ln>
                            <a:noFill/>
                          </a:ln>
                          <a:solidFill>
                            <a:schemeClr val="tx2"/>
                          </a:solidFill>
                          <a:effectLst/>
                          <a:latin typeface="仿宋_GB2312" pitchFamily="49" charset="-122"/>
                          <a:ea typeface="仿宋_GB2312" pitchFamily="49" charset="-122"/>
                        </a:rPr>
                        <a:t>物理地址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132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26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仿宋_GB2312" pitchFamily="49" charset="-122"/>
                          <a:ea typeface="仿宋_GB2312" pitchFamily="49" charset="-122"/>
                        </a:rPr>
                        <a:t>496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7"/>
                  </a:ext>
                </a:extLst>
              </a:tr>
              <a:tr h="352425">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FF0000"/>
                        </a:buClr>
                        <a:buSzTx/>
                        <a:buFont typeface="Wingdings" panose="05000000000000000000" pitchFamily="2" charset="2"/>
                        <a:buNone/>
                        <a:tabLst/>
                      </a:pPr>
                      <a:r>
                        <a:rPr kumimoji="1" lang="en-US" altLang="zh-CN" sz="1600" b="1" i="0" u="none" strike="noStrike" cap="none" normalizeH="0" baseline="0" dirty="0">
                          <a:ln>
                            <a:noFill/>
                          </a:ln>
                          <a:solidFill>
                            <a:schemeClr val="tx2"/>
                          </a:solidFill>
                          <a:effectLst/>
                          <a:latin typeface="Times New Roman" panose="02020603050405020304" pitchFamily="18" charset="0"/>
                          <a:ea typeface="仿宋_GB2312" pitchFamily="49" charset="-122"/>
                        </a:rPr>
                        <a:t>…</a:t>
                      </a:r>
                      <a:endParaRPr kumimoji="1" lang="en-US" altLang="zh-CN" sz="1600" b="1" i="0" u="none" strike="noStrike" cap="none" normalizeH="0" baseline="0" dirty="0">
                        <a:ln>
                          <a:noFill/>
                        </a:ln>
                        <a:solidFill>
                          <a:schemeClr val="tx2"/>
                        </a:solidFill>
                        <a:effectLst/>
                        <a:latin typeface="仿宋_GB2312" pitchFamily="49" charset="-122"/>
                        <a:ea typeface="仿宋_GB2312"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2" name="Text Box 154">
            <a:extLst>
              <a:ext uri="{FF2B5EF4-FFF2-40B4-BE49-F238E27FC236}">
                <a16:creationId xmlns:a16="http://schemas.microsoft.com/office/drawing/2014/main" id="{D4107651-27E1-3546-8BF6-94B56D8CC720}"/>
              </a:ext>
            </a:extLst>
          </p:cNvPr>
          <p:cNvSpPr txBox="1">
            <a:spLocks noChangeArrowheads="1"/>
          </p:cNvSpPr>
          <p:nvPr/>
        </p:nvSpPr>
        <p:spPr bwMode="auto">
          <a:xfrm>
            <a:off x="6997701" y="2241551"/>
            <a:ext cx="23764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1800">
                <a:solidFill>
                  <a:schemeClr val="tx2"/>
                </a:solidFill>
                <a:ea typeface="仿宋_GB2312" pitchFamily="49" charset="-122"/>
              </a:rPr>
              <a:t>索引节点表（外存）</a:t>
            </a:r>
            <a:endParaRPr lang="en-US" altLang="zh-CN" sz="1800">
              <a:solidFill>
                <a:schemeClr val="tx2"/>
              </a:solidFill>
              <a:ea typeface="仿宋_GB2312" pitchFamily="49" charset="-122"/>
            </a:endParaRPr>
          </a:p>
          <a:p>
            <a:pPr eaLnBrk="1" hangingPunct="1">
              <a:spcBef>
                <a:spcPct val="50000"/>
              </a:spcBef>
              <a:buClrTx/>
              <a:buSzTx/>
              <a:buFont typeface="Wingdings" panose="05000000000000000000" pitchFamily="2" charset="2"/>
              <a:buNone/>
            </a:pPr>
            <a:endParaRPr lang="zh-CN" altLang="en-US" sz="1800">
              <a:solidFill>
                <a:schemeClr val="tx2"/>
              </a:solidFill>
              <a:ea typeface="仿宋_GB2312" pitchFamily="49" charset="-122"/>
            </a:endParaRPr>
          </a:p>
        </p:txBody>
      </p:sp>
      <p:sp>
        <p:nvSpPr>
          <p:cNvPr id="33" name="椭圆 32">
            <a:extLst>
              <a:ext uri="{FF2B5EF4-FFF2-40B4-BE49-F238E27FC236}">
                <a16:creationId xmlns:a16="http://schemas.microsoft.com/office/drawing/2014/main" id="{7FB0A90A-755F-4F44-8744-AFD8A5D8ED36}"/>
              </a:ext>
            </a:extLst>
          </p:cNvPr>
          <p:cNvSpPr>
            <a:spLocks noChangeArrowheads="1"/>
          </p:cNvSpPr>
          <p:nvPr/>
        </p:nvSpPr>
        <p:spPr bwMode="auto">
          <a:xfrm>
            <a:off x="4335462" y="3579813"/>
            <a:ext cx="647700" cy="360363"/>
          </a:xfrm>
          <a:prstGeom prst="ellipse">
            <a:avLst/>
          </a:prstGeom>
          <a:solidFill>
            <a:srgbClr val="FFC000"/>
          </a:solidFill>
          <a:ln w="9525" algn="ctr">
            <a:solidFill>
              <a:schemeClr val="tx1"/>
            </a:solidFill>
            <a:round/>
            <a:headEnd/>
            <a:tailEnd/>
          </a:ln>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a:solidFill>
                  <a:schemeClr val="tx2"/>
                </a:solidFill>
              </a:rPr>
              <a:t>filea</a:t>
            </a:r>
            <a:endParaRPr lang="zh-CN" altLang="en-US" sz="1800">
              <a:solidFill>
                <a:schemeClr val="tx2"/>
              </a:solidFill>
            </a:endParaRPr>
          </a:p>
        </p:txBody>
      </p:sp>
      <p:cxnSp>
        <p:nvCxnSpPr>
          <p:cNvPr id="34" name="直接箭头连接符 86">
            <a:extLst>
              <a:ext uri="{FF2B5EF4-FFF2-40B4-BE49-F238E27FC236}">
                <a16:creationId xmlns:a16="http://schemas.microsoft.com/office/drawing/2014/main" id="{C583C30A-5E5C-BD4B-92A5-472FB6824EE6}"/>
              </a:ext>
            </a:extLst>
          </p:cNvPr>
          <p:cNvCxnSpPr>
            <a:cxnSpLocks noChangeShapeType="1"/>
            <a:stCxn id="9" idx="2"/>
            <a:endCxn id="33" idx="0"/>
          </p:cNvCxnSpPr>
          <p:nvPr/>
        </p:nvCxnSpPr>
        <p:spPr bwMode="auto">
          <a:xfrm flipH="1">
            <a:off x="4659312" y="3060700"/>
            <a:ext cx="323850" cy="519112"/>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5" name="矩形 34">
            <a:extLst>
              <a:ext uri="{FF2B5EF4-FFF2-40B4-BE49-F238E27FC236}">
                <a16:creationId xmlns:a16="http://schemas.microsoft.com/office/drawing/2014/main" id="{4FE4346E-21F3-0E4F-8AFB-9D7130A55786}"/>
              </a:ext>
            </a:extLst>
          </p:cNvPr>
          <p:cNvSpPr>
            <a:spLocks noChangeArrowheads="1"/>
          </p:cNvSpPr>
          <p:nvPr/>
        </p:nvSpPr>
        <p:spPr bwMode="auto">
          <a:xfrm>
            <a:off x="7215187" y="5421312"/>
            <a:ext cx="4191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buClr>
                <a:srgbClr val="FF0000"/>
              </a:buClr>
              <a:buSzTx/>
              <a:buFontTx/>
              <a:buNone/>
            </a:pPr>
            <a:r>
              <a:rPr kumimoji="1" lang="en-US" altLang="zh-CN" sz="1800">
                <a:solidFill>
                  <a:srgbClr val="FF0000"/>
                </a:solidFill>
                <a:latin typeface="仿宋_GB2312" pitchFamily="49" charset="-122"/>
                <a:ea typeface="仿宋_GB2312" pitchFamily="49" charset="-122"/>
              </a:rPr>
              <a:t>60</a:t>
            </a:r>
          </a:p>
        </p:txBody>
      </p:sp>
      <p:sp>
        <p:nvSpPr>
          <p:cNvPr id="36" name="矩形 35">
            <a:extLst>
              <a:ext uri="{FF2B5EF4-FFF2-40B4-BE49-F238E27FC236}">
                <a16:creationId xmlns:a16="http://schemas.microsoft.com/office/drawing/2014/main" id="{0A44D4AE-0F1A-6F4C-A5B9-714846D263B1}"/>
              </a:ext>
            </a:extLst>
          </p:cNvPr>
          <p:cNvSpPr>
            <a:spLocks noChangeArrowheads="1"/>
          </p:cNvSpPr>
          <p:nvPr/>
        </p:nvSpPr>
        <p:spPr bwMode="auto">
          <a:xfrm>
            <a:off x="7935913" y="5448301"/>
            <a:ext cx="65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buClr>
                <a:srgbClr val="FF0000"/>
              </a:buClr>
              <a:buSzTx/>
              <a:buFontTx/>
              <a:buNone/>
            </a:pPr>
            <a:r>
              <a:rPr kumimoji="1" lang="en-US" altLang="zh-CN" sz="1800">
                <a:solidFill>
                  <a:srgbClr val="FF0000"/>
                </a:solidFill>
                <a:latin typeface="仿宋_GB2312" pitchFamily="49" charset="-122"/>
                <a:ea typeface="仿宋_GB2312" pitchFamily="49" charset="-122"/>
              </a:rPr>
              <a:t>link</a:t>
            </a:r>
          </a:p>
        </p:txBody>
      </p:sp>
      <p:sp>
        <p:nvSpPr>
          <p:cNvPr id="37" name="矩形 36">
            <a:extLst>
              <a:ext uri="{FF2B5EF4-FFF2-40B4-BE49-F238E27FC236}">
                <a16:creationId xmlns:a16="http://schemas.microsoft.com/office/drawing/2014/main" id="{E295D410-687A-614C-9490-5F31AE2D7A8D}"/>
              </a:ext>
            </a:extLst>
          </p:cNvPr>
          <p:cNvSpPr>
            <a:spLocks noChangeArrowheads="1"/>
          </p:cNvSpPr>
          <p:nvPr/>
        </p:nvSpPr>
        <p:spPr bwMode="auto">
          <a:xfrm>
            <a:off x="8567737" y="5449887"/>
            <a:ext cx="2209801"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buClr>
                <a:srgbClr val="FF0000"/>
              </a:buClr>
              <a:buSzTx/>
              <a:buFontTx/>
              <a:buNone/>
            </a:pPr>
            <a:r>
              <a:rPr kumimoji="1" lang="en-US" altLang="zh-CN" sz="1800" dirty="0">
                <a:solidFill>
                  <a:srgbClr val="FF0000"/>
                </a:solidFill>
                <a:latin typeface="仿宋_GB2312" pitchFamily="49" charset="-122"/>
                <a:ea typeface="仿宋_GB2312" pitchFamily="49" charset="-122"/>
              </a:rPr>
              <a:t>/home/</a:t>
            </a:r>
            <a:r>
              <a:rPr kumimoji="1" lang="en-US" altLang="zh-CN" sz="1800" dirty="0" err="1">
                <a:solidFill>
                  <a:srgbClr val="FF0000"/>
                </a:solidFill>
                <a:latin typeface="仿宋_GB2312" pitchFamily="49" charset="-122"/>
                <a:ea typeface="仿宋_GB2312" pitchFamily="49" charset="-122"/>
              </a:rPr>
              <a:t>usera</a:t>
            </a:r>
            <a:r>
              <a:rPr kumimoji="1" lang="en-US" altLang="zh-CN" sz="1800" dirty="0">
                <a:solidFill>
                  <a:srgbClr val="FF0000"/>
                </a:solidFill>
                <a:latin typeface="仿宋_GB2312" pitchFamily="49" charset="-122"/>
                <a:ea typeface="仿宋_GB2312" pitchFamily="49" charset="-122"/>
              </a:rPr>
              <a:t>/AB</a:t>
            </a:r>
          </a:p>
        </p:txBody>
      </p:sp>
      <p:sp>
        <p:nvSpPr>
          <p:cNvPr id="38" name="左箭头 37">
            <a:extLst>
              <a:ext uri="{FF2B5EF4-FFF2-40B4-BE49-F238E27FC236}">
                <a16:creationId xmlns:a16="http://schemas.microsoft.com/office/drawing/2014/main" id="{F932FAFC-2F30-E74B-8F3E-EC23ED999250}"/>
              </a:ext>
            </a:extLst>
          </p:cNvPr>
          <p:cNvSpPr>
            <a:spLocks noChangeArrowheads="1"/>
          </p:cNvSpPr>
          <p:nvPr/>
        </p:nvSpPr>
        <p:spPr bwMode="auto">
          <a:xfrm>
            <a:off x="4010026" y="3735388"/>
            <a:ext cx="287337" cy="144463"/>
          </a:xfrm>
          <a:prstGeom prst="leftArrow">
            <a:avLst>
              <a:gd name="adj1" fmla="val 50000"/>
              <a:gd name="adj2" fmla="val 49725"/>
            </a:avLst>
          </a:prstGeom>
          <a:solidFill>
            <a:srgbClr val="FF0000"/>
          </a:solidFill>
          <a:ln w="9525" algn="ctr">
            <a:solidFill>
              <a:schemeClr val="tx1"/>
            </a:solidFill>
            <a:round/>
            <a:headEnd/>
            <a:tailEnd/>
          </a:ln>
        </p:spPr>
        <p:txBody>
          <a:bodyPr wrap="none"/>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Tree>
    <p:extLst>
      <p:ext uri="{BB962C8B-B14F-4D97-AF65-F5344CB8AC3E}">
        <p14:creationId xmlns:p14="http://schemas.microsoft.com/office/powerpoint/2010/main" val="3546331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linds(horizontal)">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blinds(horizontal)">
                                      <p:cBhvr>
                                        <p:cTn id="15" dur="500"/>
                                        <p:tgtEl>
                                          <p:spTgt spid="27"/>
                                        </p:tgtEl>
                                      </p:cBhvr>
                                    </p:animEffect>
                                  </p:childTnLst>
                                </p:cTn>
                              </p:par>
                              <p:par>
                                <p:cTn id="16" presetID="3" presetClass="entr" presetSubtype="10" fill="hold"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linds(horizontal)">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blinds(horizontal)">
                                      <p:cBhvr>
                                        <p:cTn id="23" dur="500"/>
                                        <p:tgtEl>
                                          <p:spTgt spid="32"/>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blinds(horizontal)">
                                      <p:cBhvr>
                                        <p:cTn id="32" dur="500"/>
                                        <p:tgtEl>
                                          <p:spTgt spid="3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blinds(horizontal)">
                                      <p:cBhvr>
                                        <p:cTn id="35" dur="500"/>
                                        <p:tgtEl>
                                          <p:spTgt spid="33"/>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blinds(horizontal)">
                                      <p:cBhvr>
                                        <p:cTn id="39" dur="500"/>
                                        <p:tgtEl>
                                          <p:spTgt spid="3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8"/>
                                        </p:tgtEl>
                                        <p:attrNameLst>
                                          <p:attrName>style.visibility</p:attrName>
                                        </p:attrNameLst>
                                      </p:cBhvr>
                                      <p:to>
                                        <p:strVal val="visible"/>
                                      </p:to>
                                    </p:set>
                                    <p:animEffect transition="in" filter="blinds(horizontal)">
                                      <p:cBhvr>
                                        <p:cTn id="44" dur="500"/>
                                        <p:tgtEl>
                                          <p:spTgt spid="28"/>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linds(horizontal)">
                                      <p:cBhvr>
                                        <p:cTn id="47" dur="500"/>
                                        <p:tgtEl>
                                          <p:spTgt spid="3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blinds(horizontal)">
                                      <p:cBhvr>
                                        <p:cTn id="50" dur="500"/>
                                        <p:tgtEl>
                                          <p:spTgt spid="35"/>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blinds(horizontal)">
                                      <p:cBhvr>
                                        <p:cTn id="53" dur="500"/>
                                        <p:tgtEl>
                                          <p:spTgt spid="36"/>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Effect transition="in" filter="blinds(horizontal)">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0" grpId="0"/>
      <p:bldP spid="32" grpId="0"/>
      <p:bldP spid="33" grpId="0" animBg="1"/>
      <p:bldP spid="35" grpId="0"/>
      <p:bldP spid="36" grpId="0"/>
      <p:bldP spid="37" grpId="0"/>
      <p:bldP spid="3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001A9A4-903A-7A43-83F3-B9FC78337711}"/>
              </a:ext>
            </a:extLst>
          </p:cNvPr>
          <p:cNvSpPr>
            <a:spLocks noGrp="1" noRot="1" noChangeArrowheads="1"/>
          </p:cNvSpPr>
          <p:nvPr>
            <p:ph type="title"/>
          </p:nvPr>
        </p:nvSpPr>
        <p:spPr>
          <a:xfrm>
            <a:off x="2438401" y="231776"/>
            <a:ext cx="7832725" cy="696913"/>
          </a:xfrm>
        </p:spPr>
        <p:txBody>
          <a:bodyPr/>
          <a:lstStyle/>
          <a:p>
            <a:r>
              <a:rPr kumimoji="1" lang="zh-CN" altLang="en-US" sz="4000">
                <a:solidFill>
                  <a:srgbClr val="002060"/>
                </a:solidFill>
              </a:rPr>
              <a:t>符号链接实现文件共享优缺点</a:t>
            </a:r>
          </a:p>
        </p:txBody>
      </p:sp>
      <p:sp>
        <p:nvSpPr>
          <p:cNvPr id="3" name="Rectangle 3">
            <a:extLst>
              <a:ext uri="{FF2B5EF4-FFF2-40B4-BE49-F238E27FC236}">
                <a16:creationId xmlns:a16="http://schemas.microsoft.com/office/drawing/2014/main" id="{96B4296F-02A5-C641-9F85-F70EAACF73D7}"/>
              </a:ext>
            </a:extLst>
          </p:cNvPr>
          <p:cNvSpPr txBox="1">
            <a:spLocks noRot="1" noChangeArrowheads="1"/>
          </p:cNvSpPr>
          <p:nvPr/>
        </p:nvSpPr>
        <p:spPr>
          <a:xfrm>
            <a:off x="2209800" y="1219201"/>
            <a:ext cx="8064500" cy="5184775"/>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35000"/>
              </a:lnSpc>
              <a:buClr>
                <a:srgbClr val="002060"/>
              </a:buClr>
              <a:buSzTx/>
            </a:pPr>
            <a:r>
              <a:rPr lang="en-US" altLang="zh-CN" dirty="0">
                <a:solidFill>
                  <a:srgbClr val="002060"/>
                </a:solidFill>
              </a:rPr>
              <a:t> </a:t>
            </a:r>
            <a:r>
              <a:rPr lang="zh-CN" altLang="en-US" dirty="0">
                <a:solidFill>
                  <a:srgbClr val="002060"/>
                </a:solidFill>
              </a:rPr>
              <a:t>优点</a:t>
            </a:r>
          </a:p>
          <a:p>
            <a:pPr>
              <a:lnSpc>
                <a:spcPct val="135000"/>
              </a:lnSpc>
              <a:buClr>
                <a:srgbClr val="FFC000"/>
              </a:buClr>
              <a:buSzTx/>
              <a:buFont typeface="Wingdings" panose="05000000000000000000" pitchFamily="2" charset="2"/>
              <a:buNone/>
            </a:pPr>
            <a:r>
              <a:rPr lang="zh-CN" altLang="en-US" dirty="0">
                <a:solidFill>
                  <a:srgbClr val="002060"/>
                </a:solidFill>
              </a:rPr>
              <a:t>   </a:t>
            </a:r>
            <a:r>
              <a:rPr kumimoji="1" lang="zh-CN" altLang="en-US" dirty="0">
                <a:solidFill>
                  <a:srgbClr val="002060"/>
                </a:solidFill>
                <a:cs typeface="楷体_GB2312"/>
              </a:rPr>
              <a:t>方便地链接任一文件（用路径名）</a:t>
            </a:r>
          </a:p>
          <a:p>
            <a:pPr>
              <a:lnSpc>
                <a:spcPct val="135000"/>
              </a:lnSpc>
              <a:buClr>
                <a:srgbClr val="002060"/>
              </a:buClr>
              <a:buSzTx/>
            </a:pPr>
            <a:r>
              <a:rPr lang="zh-CN" altLang="en-US" dirty="0">
                <a:solidFill>
                  <a:srgbClr val="002060"/>
                </a:solidFill>
              </a:rPr>
              <a:t> 缺点</a:t>
            </a:r>
          </a:p>
          <a:p>
            <a:pPr lvl="1">
              <a:lnSpc>
                <a:spcPct val="135000"/>
              </a:lnSpc>
              <a:buClr>
                <a:srgbClr val="002060"/>
              </a:buClr>
              <a:buSzTx/>
              <a:buFont typeface="Wingdings" panose="05000000000000000000" pitchFamily="2" charset="2"/>
              <a:buChar char="ü"/>
            </a:pPr>
            <a:r>
              <a:rPr lang="zh-CN" altLang="en-US" dirty="0">
                <a:solidFill>
                  <a:srgbClr val="002060"/>
                </a:solidFill>
              </a:rPr>
              <a:t>  </a:t>
            </a:r>
            <a:r>
              <a:rPr kumimoji="1" lang="zh-CN" altLang="en-US" dirty="0">
                <a:solidFill>
                  <a:srgbClr val="002060"/>
                </a:solidFill>
                <a:cs typeface="楷体_GB2312"/>
              </a:rPr>
              <a:t>访问共享文件时开销大（多次读盘，消费盘空间）</a:t>
            </a:r>
          </a:p>
          <a:p>
            <a:pPr lvl="1">
              <a:lnSpc>
                <a:spcPct val="135000"/>
              </a:lnSpc>
              <a:buClr>
                <a:srgbClr val="002060"/>
              </a:buClr>
              <a:buSzTx/>
              <a:buFont typeface="Wingdings" panose="05000000000000000000" pitchFamily="2" charset="2"/>
              <a:buChar char="ü"/>
            </a:pPr>
            <a:r>
              <a:rPr kumimoji="1" lang="zh-CN" altLang="en-US" dirty="0">
                <a:solidFill>
                  <a:srgbClr val="002060"/>
                </a:solidFill>
                <a:cs typeface="楷体_GB2312"/>
              </a:rPr>
              <a:t>   每一共享文件都要增加一文件名（因路径名各不相同）</a:t>
            </a:r>
          </a:p>
        </p:txBody>
      </p:sp>
    </p:spTree>
    <p:extLst>
      <p:ext uri="{BB962C8B-B14F-4D97-AF65-F5344CB8AC3E}">
        <p14:creationId xmlns:p14="http://schemas.microsoft.com/office/powerpoint/2010/main" val="3263391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par>
                                <p:cTn id="21" presetID="2" presetClass="entr" presetSubtype="8"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 </a:t>
            </a:r>
            <a:r>
              <a:rPr lang="en-US" altLang="zh-CN" dirty="0"/>
              <a:t>3.</a:t>
            </a:r>
            <a:r>
              <a:rPr lang="zh-CN" altLang="en-US" dirty="0"/>
              <a:t>利用</a:t>
            </a:r>
            <a:r>
              <a:rPr lang="en-US" altLang="zh-CN" dirty="0"/>
              <a:t>URL</a:t>
            </a:r>
            <a:r>
              <a:rPr lang="zh-CN" altLang="en-US" dirty="0"/>
              <a:t>实现文件共享</a:t>
            </a:r>
            <a:br>
              <a:rPr lang="zh-CN" altLang="en-US" dirty="0"/>
            </a:br>
            <a:endParaRPr lang="zh-CN" altLang="en-US" dirty="0"/>
          </a:p>
        </p:txBody>
      </p:sp>
      <p:sp>
        <p:nvSpPr>
          <p:cNvPr id="6" name="Rectangle 3">
            <a:extLst>
              <a:ext uri="{FF2B5EF4-FFF2-40B4-BE49-F238E27FC236}">
                <a16:creationId xmlns:a16="http://schemas.microsoft.com/office/drawing/2014/main" id="{885DB7F8-2348-41B7-8C70-E1215F27D5DA}"/>
              </a:ext>
            </a:extLst>
          </p:cNvPr>
          <p:cNvSpPr txBox="1">
            <a:spLocks noRot="1" noChangeArrowheads="1"/>
          </p:cNvSpPr>
          <p:nvPr/>
        </p:nvSpPr>
        <p:spPr>
          <a:xfrm>
            <a:off x="990600" y="1371600"/>
            <a:ext cx="10134600" cy="38862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50000"/>
              </a:lnSpc>
              <a:defRPr/>
            </a:pPr>
            <a:r>
              <a:rPr lang="zh-CN" altLang="en-US" sz="2400" smtClean="0">
                <a:solidFill>
                  <a:srgbClr val="003366"/>
                </a:solidFill>
                <a:effectLst>
                  <a:outerShdw blurRad="38100" dist="38100" dir="2700000" algn="tl">
                    <a:srgbClr val="000000"/>
                  </a:outerShdw>
                </a:effectLst>
                <a:latin typeface="+mj-ea"/>
                <a:ea typeface="+mj-ea"/>
              </a:rPr>
              <a:t>统一资源定位器</a:t>
            </a:r>
            <a:r>
              <a:rPr lang="en-US" sz="2400" smtClean="0">
                <a:solidFill>
                  <a:srgbClr val="003366"/>
                </a:solidFill>
                <a:effectLst>
                  <a:outerShdw blurRad="38100" dist="38100" dir="2700000" algn="tl">
                    <a:srgbClr val="000000"/>
                  </a:outerShdw>
                </a:effectLst>
                <a:latin typeface="+mj-ea"/>
                <a:ea typeface="+mj-ea"/>
              </a:rPr>
              <a:t>URL (Uniform Resource Locator)</a:t>
            </a:r>
            <a:r>
              <a:rPr lang="zh-CN" altLang="en-US" sz="2400" smtClean="0">
                <a:solidFill>
                  <a:srgbClr val="003366"/>
                </a:solidFill>
                <a:effectLst>
                  <a:outerShdw blurRad="38100" dist="38100" dir="2700000" algn="tl">
                    <a:srgbClr val="000000"/>
                  </a:outerShdw>
                </a:effectLst>
                <a:latin typeface="+mj-ea"/>
                <a:ea typeface="+mj-ea"/>
              </a:rPr>
              <a:t>是</a:t>
            </a:r>
            <a:r>
              <a:rPr lang="en-US" sz="2400" smtClean="0">
                <a:solidFill>
                  <a:srgbClr val="003366"/>
                </a:solidFill>
                <a:effectLst>
                  <a:outerShdw blurRad="38100" dist="38100" dir="2700000" algn="tl">
                    <a:srgbClr val="000000"/>
                  </a:outerShdw>
                </a:effectLst>
                <a:latin typeface="+mj-ea"/>
                <a:ea typeface="+mj-ea"/>
              </a:rPr>
              <a:t>Internet</a:t>
            </a:r>
            <a:r>
              <a:rPr lang="zh-CN" altLang="en-US" sz="2400" smtClean="0">
                <a:solidFill>
                  <a:srgbClr val="003366"/>
                </a:solidFill>
                <a:effectLst>
                  <a:outerShdw blurRad="38100" dist="38100" dir="2700000" algn="tl">
                    <a:srgbClr val="000000"/>
                  </a:outerShdw>
                </a:effectLst>
                <a:latin typeface="+mj-ea"/>
                <a:ea typeface="+mj-ea"/>
              </a:rPr>
              <a:t>上用来链接超文本文件的一种方法。</a:t>
            </a:r>
          </a:p>
          <a:p>
            <a:pPr eaLnBrk="1" hangingPunct="1">
              <a:lnSpc>
                <a:spcPct val="150000"/>
              </a:lnSpc>
              <a:defRPr/>
            </a:pPr>
            <a:r>
              <a:rPr lang="zh-CN" altLang="en-US" sz="2400" smtClean="0">
                <a:solidFill>
                  <a:srgbClr val="003366"/>
                </a:solidFill>
                <a:effectLst>
                  <a:outerShdw blurRad="38100" dist="38100" dir="2700000" algn="tl">
                    <a:srgbClr val="000000"/>
                  </a:outerShdw>
                </a:effectLst>
                <a:latin typeface="+mj-ea"/>
                <a:ea typeface="+mj-ea"/>
              </a:rPr>
              <a:t>它可以链接同一台计算机中的本地文件，也可链接</a:t>
            </a:r>
            <a:r>
              <a:rPr lang="en-US" sz="2400" smtClean="0">
                <a:solidFill>
                  <a:srgbClr val="003366"/>
                </a:solidFill>
                <a:effectLst>
                  <a:outerShdw blurRad="38100" dist="38100" dir="2700000" algn="tl">
                    <a:srgbClr val="000000"/>
                  </a:outerShdw>
                </a:effectLst>
                <a:latin typeface="+mj-ea"/>
                <a:ea typeface="+mj-ea"/>
              </a:rPr>
              <a:t>Internet</a:t>
            </a:r>
            <a:r>
              <a:rPr lang="zh-CN" altLang="en-US" sz="2400" smtClean="0">
                <a:solidFill>
                  <a:srgbClr val="003366"/>
                </a:solidFill>
                <a:effectLst>
                  <a:outerShdw blurRad="38100" dist="38100" dir="2700000" algn="tl">
                    <a:srgbClr val="000000"/>
                  </a:outerShdw>
                </a:effectLst>
                <a:latin typeface="+mj-ea"/>
                <a:ea typeface="+mj-ea"/>
              </a:rPr>
              <a:t>中任何主机上的远程文件。</a:t>
            </a:r>
          </a:p>
          <a:p>
            <a:pPr eaLnBrk="1" hangingPunct="1">
              <a:lnSpc>
                <a:spcPct val="150000"/>
              </a:lnSpc>
              <a:defRPr/>
            </a:pPr>
            <a:r>
              <a:rPr lang="zh-CN" altLang="en-US" sz="2400" smtClean="0">
                <a:solidFill>
                  <a:srgbClr val="003366"/>
                </a:solidFill>
                <a:effectLst>
                  <a:outerShdw blurRad="38100" dist="38100" dir="2700000" algn="tl">
                    <a:srgbClr val="000000"/>
                  </a:outerShdw>
                </a:effectLst>
                <a:latin typeface="+mj-ea"/>
                <a:ea typeface="+mj-ea"/>
              </a:rPr>
              <a:t>一个完整的</a:t>
            </a:r>
            <a:r>
              <a:rPr lang="en-US" sz="2400" smtClean="0">
                <a:solidFill>
                  <a:srgbClr val="003366"/>
                </a:solidFill>
                <a:effectLst>
                  <a:outerShdw blurRad="38100" dist="38100" dir="2700000" algn="tl">
                    <a:srgbClr val="000000"/>
                  </a:outerShdw>
                </a:effectLst>
                <a:latin typeface="+mj-ea"/>
                <a:ea typeface="+mj-ea"/>
              </a:rPr>
              <a:t>URL</a:t>
            </a:r>
            <a:r>
              <a:rPr lang="zh-CN" altLang="en-US" sz="2400" smtClean="0">
                <a:solidFill>
                  <a:srgbClr val="003366"/>
                </a:solidFill>
                <a:effectLst>
                  <a:outerShdw blurRad="38100" dist="38100" dir="2700000" algn="tl">
                    <a:srgbClr val="000000"/>
                  </a:outerShdw>
                </a:effectLst>
                <a:latin typeface="+mj-ea"/>
                <a:ea typeface="+mj-ea"/>
              </a:rPr>
              <a:t>包括访问文件的方法（协议）、文件所在的主机域名、目录路径名和文件名几部份。例如， </a:t>
            </a:r>
            <a:r>
              <a:rPr lang="en-US" smtClean="0">
                <a:solidFill>
                  <a:srgbClr val="003366"/>
                </a:solidFill>
                <a:effectLst>
                  <a:outerShdw blurRad="38100" dist="38100" dir="2700000" algn="tl">
                    <a:srgbClr val="000000"/>
                  </a:outerShdw>
                </a:effectLst>
                <a:latin typeface="+mj-ea"/>
                <a:ea typeface="+mj-ea"/>
              </a:rPr>
              <a:t>http://www.uestc.edu.cn/templates/index2k3/index.html </a:t>
            </a:r>
            <a:endParaRPr lang="en-US" dirty="0">
              <a:solidFill>
                <a:srgbClr val="003366"/>
              </a:solidFill>
              <a:effectLst>
                <a:outerShdw blurRad="38100" dist="38100" dir="2700000" algn="tl">
                  <a:srgbClr val="000000"/>
                </a:outerShdw>
              </a:effectLst>
              <a:latin typeface="+mj-ea"/>
              <a:ea typeface="+mj-ea"/>
            </a:endParaRPr>
          </a:p>
        </p:txBody>
      </p:sp>
    </p:spTree>
    <p:extLst>
      <p:ext uri="{BB962C8B-B14F-4D97-AF65-F5344CB8AC3E}">
        <p14:creationId xmlns:p14="http://schemas.microsoft.com/office/powerpoint/2010/main" val="285282063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20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6F89384-F6B3-D541-A898-DA6C39105877}"/>
              </a:ext>
            </a:extLst>
          </p:cNvPr>
          <p:cNvPicPr>
            <a:picLocks noChangeAspect="1"/>
          </p:cNvPicPr>
          <p:nvPr/>
        </p:nvPicPr>
        <p:blipFill>
          <a:blip r:embed="rId3"/>
          <a:stretch>
            <a:fillRect/>
          </a:stretch>
        </p:blipFill>
        <p:spPr>
          <a:xfrm>
            <a:off x="2209801" y="1219200"/>
            <a:ext cx="7298871" cy="5486400"/>
          </a:xfrm>
          <a:prstGeom prst="rect">
            <a:avLst/>
          </a:prstGeom>
        </p:spPr>
      </p:pic>
      <p:sp>
        <p:nvSpPr>
          <p:cNvPr id="3" name="Rectangle 5">
            <a:extLst>
              <a:ext uri="{FF2B5EF4-FFF2-40B4-BE49-F238E27FC236}">
                <a16:creationId xmlns:a16="http://schemas.microsoft.com/office/drawing/2014/main" id="{F5DFC23A-E3C8-314C-82CC-4AB26A502E4C}"/>
              </a:ext>
            </a:extLst>
          </p:cNvPr>
          <p:cNvSpPr>
            <a:spLocks noRot="1" noChangeArrowheads="1"/>
          </p:cNvSpPr>
          <p:nvPr/>
        </p:nvSpPr>
        <p:spPr bwMode="auto">
          <a:xfrm>
            <a:off x="1295400" y="1219200"/>
            <a:ext cx="7597833" cy="5334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defTabSz="912813">
              <a:lnSpc>
                <a:spcPct val="90000"/>
              </a:lnSpc>
              <a:buNone/>
            </a:pPr>
            <a:r>
              <a:rPr kumimoji="1" lang="en-US" altLang="zh-CN" sz="2800" dirty="0">
                <a:solidFill>
                  <a:srgbClr val="374D81"/>
                </a:solidFill>
                <a:latin typeface="Microsoft YaHei" panose="020B0503020204020204" pitchFamily="34" charset="-122"/>
                <a:ea typeface="Microsoft YaHei" panose="020B0503020204020204" pitchFamily="34" charset="-122"/>
                <a:cs typeface="+mj-cs"/>
              </a:rPr>
              <a:t>6.1.2 </a:t>
            </a:r>
            <a:r>
              <a:rPr kumimoji="1" lang="zh-CN" altLang="en-US" sz="2800" dirty="0">
                <a:solidFill>
                  <a:srgbClr val="374D81"/>
                </a:solidFill>
                <a:latin typeface="Microsoft YaHei" panose="020B0503020204020204" pitchFamily="34" charset="-122"/>
                <a:ea typeface="Microsoft YaHei" panose="020B0503020204020204" pitchFamily="34" charset="-122"/>
                <a:cs typeface="+mj-cs"/>
              </a:rPr>
              <a:t>文件类型</a:t>
            </a:r>
          </a:p>
        </p:txBody>
      </p:sp>
      <p:sp>
        <p:nvSpPr>
          <p:cNvPr id="4" name="Rectangle 2">
            <a:extLst>
              <a:ext uri="{FF2B5EF4-FFF2-40B4-BE49-F238E27FC236}">
                <a16:creationId xmlns:a16="http://schemas.microsoft.com/office/drawing/2014/main" id="{8CC9A819-BFD0-5244-940E-9E696D4AB9CB}"/>
              </a:ext>
            </a:extLst>
          </p:cNvPr>
          <p:cNvSpPr>
            <a:spLocks noGrp="1" noChangeArrowheads="1"/>
          </p:cNvSpPr>
          <p:nvPr>
            <p:ph type="title"/>
          </p:nvPr>
        </p:nvSpPr>
        <p:spPr>
          <a:xfrm>
            <a:off x="1295400" y="304801"/>
            <a:ext cx="4191000" cy="676275"/>
          </a:xfrm>
        </p:spPr>
        <p:txBody>
          <a:bodyPr/>
          <a:lstStyle/>
          <a:p>
            <a:r>
              <a:rPr lang="en-US" altLang="zh-CN" sz="3600" dirty="0"/>
              <a:t>6.1 </a:t>
            </a:r>
            <a:r>
              <a:rPr lang="zh-CN" altLang="en-US" sz="3600" dirty="0"/>
              <a:t>文件系统概述</a:t>
            </a:r>
          </a:p>
        </p:txBody>
      </p:sp>
    </p:spTree>
    <p:extLst>
      <p:ext uri="{BB962C8B-B14F-4D97-AF65-F5344CB8AC3E}">
        <p14:creationId xmlns:p14="http://schemas.microsoft.com/office/powerpoint/2010/main" val="1224148350"/>
      </p:ext>
    </p:extLst>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 </a:t>
            </a:r>
            <a:r>
              <a:rPr lang="en-US" altLang="zh-CN" dirty="0"/>
              <a:t>3.</a:t>
            </a:r>
            <a:r>
              <a:rPr lang="zh-CN" altLang="en-US" dirty="0"/>
              <a:t>利用</a:t>
            </a:r>
            <a:r>
              <a:rPr lang="en-US" altLang="zh-CN" dirty="0"/>
              <a:t>URL</a:t>
            </a:r>
            <a:r>
              <a:rPr lang="zh-CN" altLang="en-US" dirty="0"/>
              <a:t>实现文件共享</a:t>
            </a:r>
            <a:br>
              <a:rPr lang="zh-CN" altLang="en-US" dirty="0"/>
            </a:br>
            <a:endParaRPr lang="zh-CN" altLang="en-US" dirty="0"/>
          </a:p>
        </p:txBody>
      </p:sp>
      <p:sp>
        <p:nvSpPr>
          <p:cNvPr id="6" name="Rectangle 3">
            <a:extLst>
              <a:ext uri="{FF2B5EF4-FFF2-40B4-BE49-F238E27FC236}">
                <a16:creationId xmlns:a16="http://schemas.microsoft.com/office/drawing/2014/main" id="{885DB7F8-2348-41B7-8C70-E1215F27D5DA}"/>
              </a:ext>
            </a:extLst>
          </p:cNvPr>
          <p:cNvSpPr txBox="1">
            <a:spLocks noRot="1" noChangeArrowheads="1"/>
          </p:cNvSpPr>
          <p:nvPr/>
        </p:nvSpPr>
        <p:spPr>
          <a:xfrm>
            <a:off x="914400" y="1066800"/>
            <a:ext cx="10134600" cy="38862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50000"/>
              </a:lnSpc>
              <a:defRPr/>
            </a:pPr>
            <a:r>
              <a:rPr lang="en-US" altLang="zh-CN" sz="2400" dirty="0">
                <a:solidFill>
                  <a:srgbClr val="003366"/>
                </a:solidFill>
                <a:effectLst>
                  <a:outerShdw blurRad="38100" dist="38100" dir="2700000" algn="tl">
                    <a:srgbClr val="000000"/>
                  </a:outerShdw>
                </a:effectLst>
                <a:latin typeface="+mj-ea"/>
                <a:ea typeface="+mj-ea"/>
              </a:rPr>
              <a:t>Internet</a:t>
            </a:r>
            <a:r>
              <a:rPr lang="zh-CN" altLang="en-US" sz="2400" dirty="0">
                <a:solidFill>
                  <a:srgbClr val="003366"/>
                </a:solidFill>
                <a:effectLst>
                  <a:outerShdw blurRad="38100" dist="38100" dir="2700000" algn="tl">
                    <a:srgbClr val="000000"/>
                  </a:outerShdw>
                </a:effectLst>
                <a:latin typeface="+mj-ea"/>
                <a:ea typeface="+mj-ea"/>
              </a:rPr>
              <a:t>上任何主机的用户都可以通过该</a:t>
            </a:r>
            <a:r>
              <a:rPr lang="en-US" altLang="zh-CN" sz="2400" dirty="0">
                <a:solidFill>
                  <a:srgbClr val="003366"/>
                </a:solidFill>
                <a:effectLst>
                  <a:outerShdw blurRad="38100" dist="38100" dir="2700000" algn="tl">
                    <a:srgbClr val="000000"/>
                  </a:outerShdw>
                </a:effectLst>
                <a:latin typeface="+mj-ea"/>
                <a:ea typeface="+mj-ea"/>
              </a:rPr>
              <a:t>URL</a:t>
            </a:r>
            <a:r>
              <a:rPr lang="zh-CN" altLang="en-US" sz="2400" dirty="0">
                <a:solidFill>
                  <a:srgbClr val="003366"/>
                </a:solidFill>
                <a:effectLst>
                  <a:outerShdw blurRad="38100" dist="38100" dir="2700000" algn="tl">
                    <a:srgbClr val="000000"/>
                  </a:outerShdw>
                </a:effectLst>
                <a:latin typeface="+mj-ea"/>
                <a:ea typeface="+mj-ea"/>
              </a:rPr>
              <a:t>地址链接此文件，使全球计算机用户都可以通过</a:t>
            </a:r>
            <a:r>
              <a:rPr lang="en-US" altLang="zh-CN" sz="2400" dirty="0">
                <a:solidFill>
                  <a:srgbClr val="003366"/>
                </a:solidFill>
                <a:effectLst>
                  <a:outerShdw blurRad="38100" dist="38100" dir="2700000" algn="tl">
                    <a:srgbClr val="000000"/>
                  </a:outerShdw>
                </a:effectLst>
                <a:latin typeface="+mj-ea"/>
                <a:ea typeface="+mj-ea"/>
              </a:rPr>
              <a:t>Internet</a:t>
            </a:r>
            <a:r>
              <a:rPr lang="zh-CN" altLang="en-US" sz="2400" dirty="0">
                <a:solidFill>
                  <a:srgbClr val="003366"/>
                </a:solidFill>
                <a:effectLst>
                  <a:outerShdw blurRad="38100" dist="38100" dir="2700000" algn="tl">
                    <a:srgbClr val="000000"/>
                  </a:outerShdw>
                </a:effectLst>
                <a:latin typeface="+mj-ea"/>
                <a:ea typeface="+mj-ea"/>
              </a:rPr>
              <a:t>共享该文件。</a:t>
            </a:r>
          </a:p>
          <a:p>
            <a:pPr eaLnBrk="1" hangingPunct="1">
              <a:lnSpc>
                <a:spcPct val="150000"/>
              </a:lnSpc>
              <a:defRPr/>
            </a:pPr>
            <a:endParaRPr lang="zh-CN" altLang="en-US" sz="2400" dirty="0">
              <a:solidFill>
                <a:srgbClr val="003366"/>
              </a:solidFill>
              <a:effectLst>
                <a:outerShdw blurRad="38100" dist="38100" dir="2700000" algn="tl">
                  <a:srgbClr val="000000"/>
                </a:outerShdw>
              </a:effectLst>
              <a:latin typeface="+mj-ea"/>
              <a:ea typeface="+mj-ea"/>
            </a:endParaRPr>
          </a:p>
          <a:p>
            <a:pPr eaLnBrk="1" hangingPunct="1">
              <a:lnSpc>
                <a:spcPct val="150000"/>
              </a:lnSpc>
              <a:defRPr/>
            </a:pPr>
            <a:r>
              <a:rPr lang="zh-CN" altLang="en-US" sz="2400" dirty="0">
                <a:solidFill>
                  <a:srgbClr val="003366"/>
                </a:solidFill>
                <a:effectLst>
                  <a:outerShdw blurRad="38100" dist="38100" dir="2700000" algn="tl">
                    <a:srgbClr val="000000"/>
                  </a:outerShdw>
                </a:effectLst>
                <a:latin typeface="+mj-ea"/>
                <a:ea typeface="+mj-ea"/>
              </a:rPr>
              <a:t>当通过该</a:t>
            </a:r>
            <a:r>
              <a:rPr lang="en-US" altLang="zh-CN" sz="2400" dirty="0">
                <a:solidFill>
                  <a:srgbClr val="003366"/>
                </a:solidFill>
                <a:effectLst>
                  <a:outerShdw blurRad="38100" dist="38100" dir="2700000" algn="tl">
                    <a:srgbClr val="000000"/>
                  </a:outerShdw>
                </a:effectLst>
                <a:latin typeface="+mj-ea"/>
                <a:ea typeface="+mj-ea"/>
              </a:rPr>
              <a:t>URL</a:t>
            </a:r>
            <a:r>
              <a:rPr lang="zh-CN" altLang="en-US" sz="2400" dirty="0">
                <a:solidFill>
                  <a:srgbClr val="003366"/>
                </a:solidFill>
                <a:effectLst>
                  <a:outerShdw blurRad="38100" dist="38100" dir="2700000" algn="tl">
                    <a:srgbClr val="000000"/>
                  </a:outerShdw>
                </a:effectLst>
                <a:latin typeface="+mj-ea"/>
                <a:ea typeface="+mj-ea"/>
              </a:rPr>
              <a:t>地址连接到电子科技大学</a:t>
            </a:r>
            <a:r>
              <a:rPr lang="en-US" altLang="zh-CN" sz="2400" dirty="0">
                <a:solidFill>
                  <a:srgbClr val="003366"/>
                </a:solidFill>
                <a:effectLst>
                  <a:outerShdw blurRad="38100" dist="38100" dir="2700000" algn="tl">
                    <a:srgbClr val="000000"/>
                  </a:outerShdw>
                </a:effectLst>
                <a:latin typeface="+mj-ea"/>
                <a:ea typeface="+mj-ea"/>
              </a:rPr>
              <a:t>WWW</a:t>
            </a:r>
            <a:r>
              <a:rPr lang="zh-CN" altLang="en-US" sz="2400" dirty="0">
                <a:solidFill>
                  <a:srgbClr val="003366"/>
                </a:solidFill>
                <a:effectLst>
                  <a:outerShdw blurRad="38100" dist="38100" dir="2700000" algn="tl">
                    <a:srgbClr val="000000"/>
                  </a:outerShdw>
                </a:effectLst>
                <a:latin typeface="+mj-ea"/>
                <a:ea typeface="+mj-ea"/>
              </a:rPr>
              <a:t>服务器时，用户计算机就会收到该服务器传输来的</a:t>
            </a:r>
            <a:r>
              <a:rPr lang="en-US" altLang="zh-CN" sz="2400" dirty="0">
                <a:solidFill>
                  <a:srgbClr val="003366"/>
                </a:solidFill>
                <a:effectLst>
                  <a:outerShdw blurRad="38100" dist="38100" dir="2700000" algn="tl">
                    <a:srgbClr val="000000"/>
                  </a:outerShdw>
                </a:effectLst>
                <a:latin typeface="+mj-ea"/>
                <a:ea typeface="+mj-ea"/>
              </a:rPr>
              <a:t>index. html</a:t>
            </a:r>
            <a:r>
              <a:rPr lang="zh-CN" altLang="en-US" sz="2400" dirty="0">
                <a:solidFill>
                  <a:srgbClr val="003366"/>
                </a:solidFill>
                <a:effectLst>
                  <a:outerShdw blurRad="38100" dist="38100" dir="2700000" algn="tl">
                    <a:srgbClr val="000000"/>
                  </a:outerShdw>
                </a:effectLst>
                <a:latin typeface="+mj-ea"/>
                <a:ea typeface="+mj-ea"/>
              </a:rPr>
              <a:t>文件。</a:t>
            </a:r>
          </a:p>
          <a:p>
            <a:pPr eaLnBrk="1" hangingPunct="1">
              <a:lnSpc>
                <a:spcPct val="150000"/>
              </a:lnSpc>
              <a:defRPr/>
            </a:pPr>
            <a:endParaRPr lang="zh-CN" altLang="en-US" sz="2400" dirty="0">
              <a:solidFill>
                <a:srgbClr val="003366"/>
              </a:solidFill>
              <a:effectLst>
                <a:outerShdw blurRad="38100" dist="38100" dir="2700000" algn="tl">
                  <a:srgbClr val="000000"/>
                </a:outerShdw>
              </a:effectLst>
              <a:latin typeface="+mj-ea"/>
              <a:ea typeface="+mj-ea"/>
            </a:endParaRPr>
          </a:p>
          <a:p>
            <a:pPr eaLnBrk="1" hangingPunct="1">
              <a:lnSpc>
                <a:spcPct val="150000"/>
              </a:lnSpc>
              <a:defRPr/>
            </a:pPr>
            <a:r>
              <a:rPr lang="zh-CN" altLang="en-US" sz="2400" dirty="0">
                <a:solidFill>
                  <a:srgbClr val="003366"/>
                </a:solidFill>
                <a:effectLst>
                  <a:outerShdw blurRad="38100" dist="38100" dir="2700000" algn="tl">
                    <a:srgbClr val="000000"/>
                  </a:outerShdw>
                </a:effectLst>
                <a:latin typeface="+mj-ea"/>
                <a:ea typeface="+mj-ea"/>
              </a:rPr>
              <a:t>再触发该文件中的“中文版”超链，该服务器又传来另一个文件。</a:t>
            </a:r>
          </a:p>
        </p:txBody>
      </p:sp>
    </p:spTree>
    <p:extLst>
      <p:ext uri="{BB962C8B-B14F-4D97-AF65-F5344CB8AC3E}">
        <p14:creationId xmlns:p14="http://schemas.microsoft.com/office/powerpoint/2010/main" val="3451873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20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F8297246-80FC-4A93-BA24-EA57BB9CE3FD}"/>
              </a:ext>
            </a:extLst>
          </p:cNvPr>
          <p:cNvSpPr>
            <a:spLocks noChangeArrowheads="1"/>
          </p:cNvSpPr>
          <p:nvPr/>
        </p:nvSpPr>
        <p:spPr bwMode="auto">
          <a:xfrm>
            <a:off x="3810000" y="171450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pic>
        <p:nvPicPr>
          <p:cNvPr id="230403" name="Picture 4">
            <a:extLst>
              <a:ext uri="{FF2B5EF4-FFF2-40B4-BE49-F238E27FC236}">
                <a16:creationId xmlns:a16="http://schemas.microsoft.com/office/drawing/2014/main" id="{F3BDBA24-F67E-46FA-9360-A3AA79924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836613"/>
            <a:ext cx="8964613" cy="484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34583E2C-A1F5-4E86-B5C3-6F60976209F4}"/>
              </a:ext>
            </a:extLst>
          </p:cNvPr>
          <p:cNvSpPr>
            <a:spLocks noGrp="1" noRot="1" noChangeArrowheads="1"/>
          </p:cNvSpPr>
          <p:nvPr>
            <p:ph type="title" idx="4294967295"/>
          </p:nvPr>
        </p:nvSpPr>
        <p:spPr>
          <a:xfrm>
            <a:off x="0" y="457200"/>
            <a:ext cx="10972800" cy="1371600"/>
          </a:xfrm>
          <a:prstGeom prst="rect">
            <a:avLst/>
          </a:prstGeom>
        </p:spPr>
        <p:txBody>
          <a:bodyPr/>
          <a:lstStyle/>
          <a:p>
            <a:pPr eaLnBrk="1" hangingPunct="1">
              <a:defRPr/>
            </a:pPr>
            <a:r>
              <a:rPr lang="zh-CN" altLang="en-US" u="sng">
                <a:solidFill>
                  <a:schemeClr val="folHlink"/>
                </a:solidFill>
                <a:effectLst>
                  <a:outerShdw blurRad="38100" dist="38100" dir="2700000" algn="tl">
                    <a:srgbClr val="000000"/>
                  </a:outerShdw>
                </a:effectLst>
                <a:ea typeface="仿宋_GB2312" pitchFamily="1" charset="-122"/>
              </a:rPr>
              <a:t>利用</a:t>
            </a:r>
            <a:r>
              <a:rPr lang="en-US" u="sng">
                <a:solidFill>
                  <a:schemeClr val="folHlink"/>
                </a:solidFill>
                <a:effectLst>
                  <a:outerShdw blurRad="38100" dist="38100" dir="2700000" algn="tl">
                    <a:srgbClr val="000000"/>
                  </a:outerShdw>
                </a:effectLst>
                <a:ea typeface="仿宋_GB2312" pitchFamily="1" charset="-122"/>
              </a:rPr>
              <a:t>URL</a:t>
            </a:r>
            <a:r>
              <a:rPr lang="zh-CN" altLang="en-US" u="sng">
                <a:solidFill>
                  <a:schemeClr val="folHlink"/>
                </a:solidFill>
                <a:effectLst>
                  <a:outerShdw blurRad="38100" dist="38100" dir="2700000" algn="tl">
                    <a:srgbClr val="000000"/>
                  </a:outerShdw>
                </a:effectLst>
                <a:ea typeface="仿宋_GB2312" pitchFamily="1" charset="-122"/>
              </a:rPr>
              <a:t>实现文件共享</a:t>
            </a:r>
          </a:p>
        </p:txBody>
      </p:sp>
      <p:sp>
        <p:nvSpPr>
          <p:cNvPr id="131075" name="Rectangle 3">
            <a:extLst>
              <a:ext uri="{FF2B5EF4-FFF2-40B4-BE49-F238E27FC236}">
                <a16:creationId xmlns:a16="http://schemas.microsoft.com/office/drawing/2014/main" id="{5A70657E-F12C-40D0-BF61-15364170F758}"/>
              </a:ext>
            </a:extLst>
          </p:cNvPr>
          <p:cNvSpPr>
            <a:spLocks noGrp="1" noRot="1" noChangeArrowheads="1"/>
          </p:cNvSpPr>
          <p:nvPr>
            <p:ph type="body" idx="4294967295"/>
          </p:nvPr>
        </p:nvSpPr>
        <p:spPr>
          <a:xfrm>
            <a:off x="0" y="1981200"/>
            <a:ext cx="10972800" cy="3886200"/>
          </a:xfrm>
          <a:prstGeom prst="rect">
            <a:avLst/>
          </a:prstGeom>
        </p:spPr>
        <p:txBody>
          <a:bodyPr/>
          <a:lstStyle/>
          <a:p>
            <a:pPr algn="just" eaLnBrk="1" hangingPunct="1">
              <a:lnSpc>
                <a:spcPct val="90000"/>
              </a:lnSpc>
              <a:defRPr/>
            </a:pPr>
            <a:r>
              <a:rPr lang="zh-CN" altLang="en-US" dirty="0">
                <a:effectLst>
                  <a:outerShdw blurRad="38100" dist="38100" dir="2700000" algn="tl">
                    <a:srgbClr val="000000"/>
                  </a:outerShdw>
                </a:effectLst>
                <a:ea typeface="仿宋_GB2312" pitchFamily="1" charset="-122"/>
              </a:rPr>
              <a:t>利用</a:t>
            </a:r>
            <a:r>
              <a:rPr lang="en-US" dirty="0">
                <a:effectLst>
                  <a:outerShdw blurRad="38100" dist="38100" dir="2700000" algn="tl">
                    <a:srgbClr val="000000"/>
                  </a:outerShdw>
                </a:effectLst>
                <a:ea typeface="仿宋_GB2312" pitchFamily="1" charset="-122"/>
              </a:rPr>
              <a:t>URL</a:t>
            </a:r>
            <a:r>
              <a:rPr lang="zh-CN" altLang="en-US" dirty="0">
                <a:effectLst>
                  <a:outerShdw blurRad="38100" dist="38100" dir="2700000" algn="tl">
                    <a:srgbClr val="000000"/>
                  </a:outerShdw>
                </a:effectLst>
                <a:ea typeface="仿宋_GB2312" pitchFamily="1" charset="-122"/>
              </a:rPr>
              <a:t>共享文件的具体实现方法：</a:t>
            </a:r>
          </a:p>
          <a:p>
            <a:pPr lvl="1" algn="just" eaLnBrk="1" hangingPunct="1">
              <a:lnSpc>
                <a:spcPct val="90000"/>
              </a:lnSpc>
              <a:defRPr/>
            </a:pPr>
            <a:r>
              <a:rPr lang="zh-CN" altLang="en-US" dirty="0">
                <a:effectLst>
                  <a:outerShdw blurRad="38100" dist="38100" dir="2700000" algn="tl">
                    <a:srgbClr val="000000"/>
                  </a:outerShdw>
                </a:effectLst>
                <a:ea typeface="仿宋_GB2312" pitchFamily="1" charset="-122"/>
              </a:rPr>
              <a:t>首先将利用</a:t>
            </a:r>
            <a:r>
              <a:rPr lang="en-US" dirty="0">
                <a:effectLst>
                  <a:outerShdw blurRad="38100" dist="38100" dir="2700000" algn="tl">
                    <a:srgbClr val="000000"/>
                  </a:outerShdw>
                </a:effectLst>
                <a:ea typeface="仿宋_GB2312" pitchFamily="1" charset="-122"/>
              </a:rPr>
              <a:t>HTML </a:t>
            </a:r>
            <a:r>
              <a:rPr lang="zh-CN" altLang="en-US" dirty="0">
                <a:effectLst>
                  <a:outerShdw blurRad="38100" dist="38100" dir="2700000" algn="tl">
                    <a:srgbClr val="000000"/>
                  </a:outerShdw>
                </a:effectLst>
                <a:ea typeface="仿宋_GB2312" pitchFamily="1" charset="-122"/>
              </a:rPr>
              <a:t>（</a:t>
            </a:r>
            <a:r>
              <a:rPr lang="en-US" dirty="0">
                <a:effectLst>
                  <a:outerShdw blurRad="38100" dist="38100" dir="2700000" algn="tl">
                    <a:srgbClr val="000000"/>
                  </a:outerShdw>
                </a:effectLst>
                <a:ea typeface="仿宋_GB2312" pitchFamily="1" charset="-122"/>
              </a:rPr>
              <a:t>Hyper Text Markup Language</a:t>
            </a:r>
            <a:r>
              <a:rPr lang="zh-CN" altLang="en-US" dirty="0">
                <a:effectLst>
                  <a:outerShdw blurRad="38100" dist="38100" dir="2700000" algn="tl">
                    <a:srgbClr val="000000"/>
                  </a:outerShdw>
                </a:effectLst>
                <a:ea typeface="仿宋_GB2312" pitchFamily="1" charset="-122"/>
              </a:rPr>
              <a:t>）超文本置标语言编写的超文本文件保存在主机的某个目录下。</a:t>
            </a:r>
          </a:p>
          <a:p>
            <a:pPr lvl="1" algn="just" eaLnBrk="1" hangingPunct="1">
              <a:lnSpc>
                <a:spcPct val="90000"/>
              </a:lnSpc>
              <a:defRPr/>
            </a:pPr>
            <a:r>
              <a:rPr lang="zh-CN" altLang="en-US" dirty="0">
                <a:effectLst>
                  <a:outerShdw blurRad="38100" dist="38100" dir="2700000" algn="tl">
                    <a:srgbClr val="000000"/>
                  </a:outerShdw>
                </a:effectLst>
                <a:ea typeface="仿宋_GB2312" pitchFamily="1" charset="-122"/>
              </a:rPr>
              <a:t>需要链接超文本文件或图像时，可以在浏览器的</a:t>
            </a:r>
            <a:r>
              <a:rPr lang="en-US" dirty="0">
                <a:effectLst>
                  <a:outerShdw blurRad="38100" dist="38100" dir="2700000" algn="tl">
                    <a:srgbClr val="000000"/>
                  </a:outerShdw>
                </a:effectLst>
                <a:ea typeface="仿宋_GB2312" pitchFamily="1" charset="-122"/>
              </a:rPr>
              <a:t>URL</a:t>
            </a:r>
            <a:r>
              <a:rPr lang="zh-CN" altLang="en-US" dirty="0">
                <a:effectLst>
                  <a:outerShdw blurRad="38100" dist="38100" dir="2700000" algn="tl">
                    <a:srgbClr val="000000"/>
                  </a:outerShdw>
                </a:effectLst>
                <a:ea typeface="仿宋_GB2312" pitchFamily="1" charset="-122"/>
              </a:rPr>
              <a:t>地址栏输入一个</a:t>
            </a:r>
            <a:r>
              <a:rPr lang="en-US" dirty="0">
                <a:effectLst>
                  <a:outerShdw blurRad="38100" dist="38100" dir="2700000" algn="tl">
                    <a:srgbClr val="000000"/>
                  </a:outerShdw>
                </a:effectLst>
                <a:ea typeface="仿宋_GB2312" pitchFamily="1" charset="-122"/>
              </a:rPr>
              <a:t>URL</a:t>
            </a:r>
            <a:r>
              <a:rPr lang="zh-CN" altLang="en-US" dirty="0">
                <a:effectLst>
                  <a:outerShdw blurRad="38100" dist="38100" dir="2700000" algn="tl">
                    <a:srgbClr val="000000"/>
                  </a:outerShdw>
                </a:effectLst>
                <a:ea typeface="仿宋_GB2312" pitchFamily="1" charset="-122"/>
              </a:rPr>
              <a:t>地址，或在</a:t>
            </a:r>
            <a:r>
              <a:rPr lang="en-US" dirty="0">
                <a:effectLst>
                  <a:outerShdw blurRad="38100" dist="38100" dir="2700000" algn="tl">
                    <a:srgbClr val="000000"/>
                  </a:outerShdw>
                </a:effectLst>
                <a:ea typeface="仿宋_GB2312" pitchFamily="1" charset="-122"/>
              </a:rPr>
              <a:t>HTML</a:t>
            </a:r>
            <a:r>
              <a:rPr lang="zh-CN" altLang="en-US" dirty="0">
                <a:effectLst>
                  <a:outerShdw blurRad="38100" dist="38100" dir="2700000" algn="tl">
                    <a:srgbClr val="000000"/>
                  </a:outerShdw>
                </a:effectLst>
                <a:ea typeface="仿宋_GB2312" pitchFamily="1" charset="-122"/>
              </a:rPr>
              <a:t>文件的相应位置嵌入被链接文件的</a:t>
            </a:r>
            <a:r>
              <a:rPr lang="en-US" dirty="0">
                <a:effectLst>
                  <a:outerShdw blurRad="38100" dist="38100" dir="2700000" algn="tl">
                    <a:srgbClr val="000000"/>
                  </a:outerShdw>
                </a:effectLst>
                <a:ea typeface="仿宋_GB2312" pitchFamily="1" charset="-122"/>
              </a:rPr>
              <a:t>URL</a:t>
            </a:r>
            <a:r>
              <a:rPr lang="zh-CN" altLang="en-US" dirty="0">
                <a:effectLst>
                  <a:outerShdw blurRad="38100" dist="38100" dir="2700000" algn="tl">
                    <a:srgbClr val="000000"/>
                  </a:outerShdw>
                </a:effectLst>
                <a:ea typeface="仿宋_GB2312" pitchFamily="1" charset="-122"/>
              </a:rPr>
              <a:t>地址。具体格式为：</a:t>
            </a:r>
          </a:p>
          <a:p>
            <a:pPr algn="just" eaLnBrk="1" hangingPunct="1">
              <a:lnSpc>
                <a:spcPct val="90000"/>
              </a:lnSpc>
              <a:buFont typeface="Wingdings" panose="05000000000000000000" pitchFamily="2" charset="2"/>
              <a:buNone/>
              <a:defRPr/>
            </a:pPr>
            <a:r>
              <a:rPr lang="zh-CN" altLang="en-US" dirty="0">
                <a:effectLst>
                  <a:outerShdw blurRad="38100" dist="38100" dir="2700000" algn="tl">
                    <a:srgbClr val="000000"/>
                  </a:outerShdw>
                </a:effectLst>
                <a:ea typeface="仿宋_GB2312" pitchFamily="1" charset="-122"/>
              </a:rPr>
              <a:t>		</a:t>
            </a:r>
            <a:r>
              <a:rPr lang="en-US" dirty="0">
                <a:effectLst>
                  <a:outerShdw blurRad="38100" dist="38100" dir="2700000" algn="tl">
                    <a:srgbClr val="000000"/>
                  </a:outerShdw>
                </a:effectLst>
                <a:ea typeface="仿宋_GB2312" pitchFamily="1" charset="-122"/>
              </a:rPr>
              <a:t>&lt;A HREF=“URL</a:t>
            </a:r>
            <a:r>
              <a:rPr lang="zh-CN" altLang="en-US" dirty="0">
                <a:effectLst>
                  <a:outerShdw blurRad="38100" dist="38100" dir="2700000" algn="tl">
                    <a:srgbClr val="000000"/>
                  </a:outerShdw>
                </a:effectLst>
                <a:ea typeface="仿宋_GB2312" pitchFamily="1" charset="-122"/>
              </a:rPr>
              <a:t>信息” </a:t>
            </a:r>
            <a:r>
              <a:rPr lang="en-US" dirty="0">
                <a:effectLst>
                  <a:outerShdw blurRad="38100" dist="38100" dir="2700000" algn="tl">
                    <a:srgbClr val="000000"/>
                  </a:outerShdw>
                </a:effectLst>
                <a:ea typeface="仿宋_GB2312" pitchFamily="1" charset="-122"/>
              </a:rPr>
              <a:t>&gt; </a:t>
            </a:r>
            <a:r>
              <a:rPr lang="zh-CN" altLang="en-US" dirty="0">
                <a:effectLst>
                  <a:outerShdw blurRad="38100" dist="38100" dir="2700000" algn="tl">
                    <a:srgbClr val="000000"/>
                  </a:outerShdw>
                </a:effectLst>
                <a:ea typeface="仿宋_GB2312" pitchFamily="1" charset="-122"/>
              </a:rPr>
              <a:t>超链文本及图	像</a:t>
            </a:r>
            <a:r>
              <a:rPr lang="en-US" dirty="0">
                <a:effectLst>
                  <a:outerShdw blurRad="38100" dist="38100" dir="2700000" algn="tl">
                    <a:srgbClr val="000000"/>
                  </a:outerShdw>
                </a:effectLst>
                <a:ea typeface="仿宋_GB2312" pitchFamily="1" charset="-122"/>
              </a:rPr>
              <a:t>&lt;/A&gt;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fade">
                                      <p:cBhvr>
                                        <p:cTn id="7" dur="2000"/>
                                        <p:tgtEl>
                                          <p:spTgt spid="13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075">
                                            <p:txEl>
                                              <p:pRg st="0" end="0"/>
                                            </p:txEl>
                                          </p:spTgt>
                                        </p:tgtEl>
                                        <p:attrNameLst>
                                          <p:attrName>style.visibility</p:attrName>
                                        </p:attrNameLst>
                                      </p:cBhvr>
                                      <p:to>
                                        <p:strVal val="visible"/>
                                      </p:to>
                                    </p:set>
                                    <p:animEffect transition="in" filter="fade">
                                      <p:cBhvr>
                                        <p:cTn id="12" dur="2000"/>
                                        <p:tgtEl>
                                          <p:spTgt spid="131075">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1075">
                                            <p:txEl>
                                              <p:pRg st="1" end="1"/>
                                            </p:txEl>
                                          </p:spTgt>
                                        </p:tgtEl>
                                        <p:attrNameLst>
                                          <p:attrName>style.visibility</p:attrName>
                                        </p:attrNameLst>
                                      </p:cBhvr>
                                      <p:to>
                                        <p:strVal val="visible"/>
                                      </p:to>
                                    </p:set>
                                    <p:animEffect transition="in" filter="fade">
                                      <p:cBhvr>
                                        <p:cTn id="15" dur="2000"/>
                                        <p:tgtEl>
                                          <p:spTgt spid="131075">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1075">
                                            <p:txEl>
                                              <p:pRg st="2" end="2"/>
                                            </p:txEl>
                                          </p:spTgt>
                                        </p:tgtEl>
                                        <p:attrNameLst>
                                          <p:attrName>style.visibility</p:attrName>
                                        </p:attrNameLst>
                                      </p:cBhvr>
                                      <p:to>
                                        <p:strVal val="visible"/>
                                      </p:to>
                                    </p:set>
                                    <p:animEffect transition="in" filter="fade">
                                      <p:cBhvr>
                                        <p:cTn id="18" dur="2000"/>
                                        <p:tgtEl>
                                          <p:spTgt spid="131075">
                                            <p:txEl>
                                              <p:pRg st="2" end="2"/>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1075">
                                            <p:txEl>
                                              <p:pRg st="3" end="3"/>
                                            </p:txEl>
                                          </p:spTgt>
                                        </p:tgtEl>
                                        <p:attrNameLst>
                                          <p:attrName>style.visibility</p:attrName>
                                        </p:attrNameLst>
                                      </p:cBhvr>
                                      <p:to>
                                        <p:strVal val="visible"/>
                                      </p:to>
                                    </p:set>
                                    <p:animEffect transition="in" filter="fade">
                                      <p:cBhvr>
                                        <p:cTn id="23" dur="2000"/>
                                        <p:tgtEl>
                                          <p:spTgt spid="1310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75" grpId="0" build="p"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2F93F2D1-17F9-4F58-AF08-783BAC1F27AD}"/>
              </a:ext>
            </a:extLst>
          </p:cNvPr>
          <p:cNvSpPr>
            <a:spLocks noGrp="1" noRot="1" noChangeArrowheads="1"/>
          </p:cNvSpPr>
          <p:nvPr>
            <p:ph type="title" idx="4294967295"/>
          </p:nvPr>
        </p:nvSpPr>
        <p:spPr>
          <a:xfrm>
            <a:off x="914400" y="457200"/>
            <a:ext cx="10058400" cy="1371600"/>
          </a:xfrm>
          <a:prstGeom prst="rect">
            <a:avLst/>
          </a:prstGeom>
        </p:spPr>
        <p:txBody>
          <a:bodyPr/>
          <a:lstStyle/>
          <a:p>
            <a:pPr eaLnBrk="1" hangingPunct="1">
              <a:defRPr/>
            </a:pPr>
            <a:r>
              <a:rPr lang="zh-CN" altLang="en-US" u="sng" dirty="0">
                <a:solidFill>
                  <a:srgbClr val="FFC000"/>
                </a:solidFill>
                <a:effectLst>
                  <a:outerShdw blurRad="38100" dist="38100" dir="2700000" algn="tl">
                    <a:srgbClr val="000000"/>
                  </a:outerShdw>
                </a:effectLst>
                <a:ea typeface="仿宋_GB2312" pitchFamily="1" charset="-122"/>
              </a:rPr>
              <a:t>利用</a:t>
            </a:r>
            <a:r>
              <a:rPr lang="en-US" u="sng" dirty="0">
                <a:solidFill>
                  <a:srgbClr val="FFC000"/>
                </a:solidFill>
                <a:effectLst>
                  <a:outerShdw blurRad="38100" dist="38100" dir="2700000" algn="tl">
                    <a:srgbClr val="000000"/>
                  </a:outerShdw>
                </a:effectLst>
                <a:ea typeface="仿宋_GB2312" pitchFamily="1" charset="-122"/>
              </a:rPr>
              <a:t>URL</a:t>
            </a:r>
            <a:r>
              <a:rPr lang="zh-CN" altLang="en-US" u="sng" dirty="0">
                <a:solidFill>
                  <a:srgbClr val="FFC000"/>
                </a:solidFill>
                <a:effectLst>
                  <a:outerShdw blurRad="38100" dist="38100" dir="2700000" algn="tl">
                    <a:srgbClr val="000000"/>
                  </a:outerShdw>
                </a:effectLst>
                <a:ea typeface="仿宋_GB2312" pitchFamily="1" charset="-122"/>
              </a:rPr>
              <a:t>实现文件共享</a:t>
            </a:r>
          </a:p>
        </p:txBody>
      </p:sp>
      <p:sp>
        <p:nvSpPr>
          <p:cNvPr id="132099" name="Rectangle 3">
            <a:extLst>
              <a:ext uri="{FF2B5EF4-FFF2-40B4-BE49-F238E27FC236}">
                <a16:creationId xmlns:a16="http://schemas.microsoft.com/office/drawing/2014/main" id="{57A986E4-404C-489F-B752-94169C446F26}"/>
              </a:ext>
            </a:extLst>
          </p:cNvPr>
          <p:cNvSpPr>
            <a:spLocks noGrp="1" noRot="1" noChangeArrowheads="1"/>
          </p:cNvSpPr>
          <p:nvPr>
            <p:ph type="body" idx="4294967295"/>
          </p:nvPr>
        </p:nvSpPr>
        <p:spPr>
          <a:xfrm>
            <a:off x="1143000" y="1981200"/>
            <a:ext cx="9829800" cy="3886200"/>
          </a:xfrm>
          <a:prstGeom prst="rect">
            <a:avLst/>
          </a:prstGeom>
        </p:spPr>
        <p:txBody>
          <a:bodyPr/>
          <a:lstStyle/>
          <a:p>
            <a:pPr algn="just" eaLnBrk="1" hangingPunct="1">
              <a:lnSpc>
                <a:spcPct val="90000"/>
              </a:lnSpc>
              <a:defRPr/>
            </a:pPr>
            <a:r>
              <a:rPr lang="zh-CN" altLang="en-US" sz="2400">
                <a:effectLst>
                  <a:outerShdw blurRad="38100" dist="38100" dir="2700000" algn="tl">
                    <a:srgbClr val="000000"/>
                  </a:outerShdw>
                </a:effectLst>
                <a:latin typeface="+mj-ea"/>
                <a:ea typeface="+mj-ea"/>
              </a:rPr>
              <a:t>当超链被触发时，用户的计算机将与</a:t>
            </a:r>
            <a:r>
              <a:rPr lang="en-US" sz="2400">
                <a:effectLst>
                  <a:outerShdw blurRad="38100" dist="38100" dir="2700000" algn="tl">
                    <a:srgbClr val="000000"/>
                  </a:outerShdw>
                </a:effectLst>
                <a:latin typeface="+mj-ea"/>
                <a:ea typeface="+mj-ea"/>
              </a:rPr>
              <a:t>URL</a:t>
            </a:r>
            <a:r>
              <a:rPr lang="zh-CN" altLang="en-US" sz="2400">
                <a:effectLst>
                  <a:outerShdw blurRad="38100" dist="38100" dir="2700000" algn="tl">
                    <a:srgbClr val="000000"/>
                  </a:outerShdw>
                </a:effectLst>
                <a:latin typeface="+mj-ea"/>
                <a:ea typeface="+mj-ea"/>
              </a:rPr>
              <a:t>指定的服务器建立连接，然后该服务器将</a:t>
            </a:r>
            <a:r>
              <a:rPr lang="en-US" sz="2400">
                <a:effectLst>
                  <a:outerShdw blurRad="38100" dist="38100" dir="2700000" algn="tl">
                    <a:srgbClr val="000000"/>
                  </a:outerShdw>
                </a:effectLst>
                <a:latin typeface="+mj-ea"/>
                <a:ea typeface="+mj-ea"/>
              </a:rPr>
              <a:t>URL</a:t>
            </a:r>
            <a:r>
              <a:rPr lang="zh-CN" altLang="en-US" sz="2400">
                <a:effectLst>
                  <a:outerShdw blurRad="38100" dist="38100" dir="2700000" algn="tl">
                    <a:srgbClr val="000000"/>
                  </a:outerShdw>
                </a:effectLst>
                <a:latin typeface="+mj-ea"/>
                <a:ea typeface="+mj-ea"/>
              </a:rPr>
              <a:t>指定地址的超文本文件传输到用户计算机中，通过浏览器解释执行超文本文件的逐条语句。</a:t>
            </a:r>
          </a:p>
          <a:p>
            <a:pPr algn="just" eaLnBrk="1" hangingPunct="1">
              <a:lnSpc>
                <a:spcPct val="90000"/>
              </a:lnSpc>
              <a:defRPr/>
            </a:pPr>
            <a:endParaRPr lang="zh-CN" altLang="en-US" sz="2400">
              <a:effectLst>
                <a:outerShdw blurRad="38100" dist="38100" dir="2700000" algn="tl">
                  <a:srgbClr val="000000"/>
                </a:outerShdw>
              </a:effectLst>
              <a:latin typeface="+mj-ea"/>
              <a:ea typeface="+mj-ea"/>
            </a:endParaRPr>
          </a:p>
          <a:p>
            <a:pPr algn="just" eaLnBrk="1" hangingPunct="1">
              <a:lnSpc>
                <a:spcPct val="90000"/>
              </a:lnSpc>
              <a:defRPr/>
            </a:pPr>
            <a:r>
              <a:rPr lang="zh-CN" altLang="en-US" sz="2400">
                <a:effectLst>
                  <a:outerShdw blurRad="38100" dist="38100" dir="2700000" algn="tl">
                    <a:srgbClr val="000000"/>
                  </a:outerShdw>
                </a:effectLst>
                <a:latin typeface="+mj-ea"/>
                <a:ea typeface="+mj-ea"/>
              </a:rPr>
              <a:t>用户可以通过</a:t>
            </a:r>
            <a:r>
              <a:rPr lang="en-US" sz="2400">
                <a:effectLst>
                  <a:outerShdw blurRad="38100" dist="38100" dir="2700000" algn="tl">
                    <a:srgbClr val="000000"/>
                  </a:outerShdw>
                </a:effectLst>
                <a:latin typeface="+mj-ea"/>
                <a:ea typeface="+mj-ea"/>
              </a:rPr>
              <a:t>URL</a:t>
            </a:r>
            <a:r>
              <a:rPr lang="zh-CN" altLang="en-US" sz="2400">
                <a:effectLst>
                  <a:outerShdw blurRad="38100" dist="38100" dir="2700000" algn="tl">
                    <a:srgbClr val="000000"/>
                  </a:outerShdw>
                </a:effectLst>
                <a:latin typeface="+mj-ea"/>
                <a:ea typeface="+mj-ea"/>
              </a:rPr>
              <a:t>方式反复链接访问</a:t>
            </a:r>
            <a:r>
              <a:rPr lang="en-US" sz="2400">
                <a:effectLst>
                  <a:outerShdw blurRad="38100" dist="38100" dir="2700000" algn="tl">
                    <a:srgbClr val="000000"/>
                  </a:outerShdw>
                </a:effectLst>
                <a:latin typeface="+mj-ea"/>
                <a:ea typeface="+mj-ea"/>
              </a:rPr>
              <a:t>Internet</a:t>
            </a:r>
            <a:r>
              <a:rPr lang="zh-CN" altLang="en-US" sz="2400">
                <a:effectLst>
                  <a:outerShdw blurRad="38100" dist="38100" dir="2700000" algn="tl">
                    <a:srgbClr val="000000"/>
                  </a:outerShdw>
                </a:effectLst>
                <a:latin typeface="+mj-ea"/>
                <a:ea typeface="+mj-ea"/>
              </a:rPr>
              <a:t>上任何地方的任何文件。</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fade">
                                      <p:cBhvr>
                                        <p:cTn id="7" dur="2000"/>
                                        <p:tgtEl>
                                          <p:spTgt spid="1320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2099">
                                            <p:txEl>
                                              <p:pRg st="0" end="0"/>
                                            </p:txEl>
                                          </p:spTgt>
                                        </p:tgtEl>
                                        <p:attrNameLst>
                                          <p:attrName>style.visibility</p:attrName>
                                        </p:attrNameLst>
                                      </p:cBhvr>
                                      <p:to>
                                        <p:strVal val="visible"/>
                                      </p:to>
                                    </p:set>
                                    <p:animEffect transition="in" filter="fade">
                                      <p:cBhvr>
                                        <p:cTn id="12" dur="2000"/>
                                        <p:tgtEl>
                                          <p:spTgt spid="1320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2099">
                                            <p:txEl>
                                              <p:pRg st="2" end="2"/>
                                            </p:txEl>
                                          </p:spTgt>
                                        </p:tgtEl>
                                        <p:attrNameLst>
                                          <p:attrName>style.visibility</p:attrName>
                                        </p:attrNameLst>
                                      </p:cBhvr>
                                      <p:to>
                                        <p:strVal val="visible"/>
                                      </p:to>
                                    </p:set>
                                    <p:animEffect transition="in" filter="fade">
                                      <p:cBhvr>
                                        <p:cTn id="17" dur="2000"/>
                                        <p:tgtEl>
                                          <p:spTgt spid="132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P spid="132099" grpId="0" build="p"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590800" y="1311275"/>
            <a:ext cx="7723188" cy="5157788"/>
          </a:xfrm>
        </p:spPr>
        <p:txBody>
          <a:bodyPr/>
          <a:lstStyle/>
          <a:p>
            <a:pPr marL="0" indent="0">
              <a:lnSpc>
                <a:spcPct val="130000"/>
              </a:lnSpc>
              <a:spcBef>
                <a:spcPct val="20000"/>
              </a:spcBef>
              <a:buClr>
                <a:srgbClr val="FF9900"/>
              </a:buClr>
              <a:buSzPct val="75000"/>
              <a:buNone/>
              <a:defRPr/>
            </a:pPr>
            <a:r>
              <a:rPr lang="en-US" altLang="zh-CN" dirty="0">
                <a:solidFill>
                  <a:schemeClr val="bg2">
                    <a:lumMod val="25000"/>
                  </a:schemeClr>
                </a:solidFill>
              </a:rPr>
              <a:t>6.1  </a:t>
            </a:r>
            <a:r>
              <a:rPr lang="zh-CN" altLang="en-US" dirty="0">
                <a:solidFill>
                  <a:schemeClr val="bg2">
                    <a:lumMod val="25000"/>
                  </a:schemeClr>
                </a:solidFill>
              </a:rPr>
              <a:t>文件系统概述</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6.2  </a:t>
            </a:r>
            <a:r>
              <a:rPr lang="zh-CN" altLang="en-US" dirty="0">
                <a:solidFill>
                  <a:schemeClr val="bg2">
                    <a:lumMod val="25000"/>
                  </a:schemeClr>
                </a:solidFill>
              </a:rPr>
              <a:t>文件的逻辑结构</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6.3  </a:t>
            </a:r>
            <a:r>
              <a:rPr lang="zh-CN" altLang="en-US" dirty="0">
                <a:solidFill>
                  <a:schemeClr val="bg2">
                    <a:lumMod val="25000"/>
                  </a:schemeClr>
                </a:solidFill>
              </a:rPr>
              <a:t>文件的物理结构</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6.4  </a:t>
            </a:r>
            <a:r>
              <a:rPr lang="zh-CN" altLang="en-US" dirty="0">
                <a:solidFill>
                  <a:schemeClr val="bg2">
                    <a:lumMod val="25000"/>
                  </a:schemeClr>
                </a:solidFill>
              </a:rPr>
              <a:t>文件存储空间的管理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6.5  </a:t>
            </a:r>
            <a:r>
              <a:rPr lang="zh-CN" altLang="en-US" dirty="0">
                <a:solidFill>
                  <a:schemeClr val="bg2">
                    <a:lumMod val="25000"/>
                  </a:schemeClr>
                </a:solidFill>
              </a:rPr>
              <a:t>目录管理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6.6  </a:t>
            </a:r>
            <a:r>
              <a:rPr lang="zh-CN" altLang="en-US" dirty="0">
                <a:solidFill>
                  <a:schemeClr val="bg2">
                    <a:lumMod val="25000"/>
                  </a:schemeClr>
                </a:solidFill>
              </a:rPr>
              <a:t>文件共享</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rgbClr val="C00000"/>
                </a:solidFill>
              </a:rPr>
              <a:t>6.7  </a:t>
            </a:r>
            <a:r>
              <a:rPr lang="zh-CN" altLang="en-US" dirty="0">
                <a:solidFill>
                  <a:srgbClr val="C00000"/>
                </a:solidFill>
              </a:rPr>
              <a:t>文件保护</a:t>
            </a:r>
            <a:endParaRPr lang="en-US" altLang="zh-CN" dirty="0">
              <a:solidFill>
                <a:srgbClr val="C00000"/>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579371291"/>
      </p:ext>
    </p:extLst>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3F45BE-825B-BC48-B941-E5BA20A31237}"/>
              </a:ext>
            </a:extLst>
          </p:cNvPr>
          <p:cNvSpPr>
            <a:spLocks noGrp="1" noChangeArrowheads="1"/>
          </p:cNvSpPr>
          <p:nvPr>
            <p:ph type="title"/>
          </p:nvPr>
        </p:nvSpPr>
        <p:spPr>
          <a:xfrm>
            <a:off x="1295400" y="228600"/>
            <a:ext cx="3581400" cy="609600"/>
          </a:xfrm>
        </p:spPr>
        <p:txBody>
          <a:bodyPr/>
          <a:lstStyle/>
          <a:p>
            <a:r>
              <a:rPr lang="en-US" altLang="zh-CN" sz="4000" dirty="0">
                <a:solidFill>
                  <a:srgbClr val="002060"/>
                </a:solidFill>
              </a:rPr>
              <a:t>6.7 </a:t>
            </a:r>
            <a:r>
              <a:rPr lang="zh-CN" altLang="en-US" sz="4000" dirty="0">
                <a:solidFill>
                  <a:srgbClr val="002060"/>
                </a:solidFill>
              </a:rPr>
              <a:t>文件保护</a:t>
            </a:r>
          </a:p>
        </p:txBody>
      </p:sp>
      <p:sp>
        <p:nvSpPr>
          <p:cNvPr id="3" name="内容占位符 2">
            <a:extLst>
              <a:ext uri="{FF2B5EF4-FFF2-40B4-BE49-F238E27FC236}">
                <a16:creationId xmlns:a16="http://schemas.microsoft.com/office/drawing/2014/main" id="{A4072EC7-B9FB-3940-8302-6FF8FD0BD09C}"/>
              </a:ext>
            </a:extLst>
          </p:cNvPr>
          <p:cNvSpPr>
            <a:spLocks noGrp="1" noChangeArrowheads="1"/>
          </p:cNvSpPr>
          <p:nvPr>
            <p:ph idx="1"/>
          </p:nvPr>
        </p:nvSpPr>
        <p:spPr>
          <a:xfrm>
            <a:off x="1143000" y="1981200"/>
            <a:ext cx="10210800" cy="3886200"/>
          </a:xfrm>
        </p:spPr>
        <p:txBody>
          <a:bodyPr/>
          <a:lstStyle/>
          <a:p>
            <a:pPr algn="just">
              <a:lnSpc>
                <a:spcPct val="150000"/>
              </a:lnSpc>
            </a:pPr>
            <a:r>
              <a:rPr lang="zh-CN" altLang="en-US" sz="2400" dirty="0">
                <a:solidFill>
                  <a:srgbClr val="002060"/>
                </a:solidFill>
              </a:rPr>
              <a:t>不同对象允许实施的操作各不相同。例如，文件可施加读、写、执行等操作，信号量只能施加</a:t>
            </a:r>
            <a:r>
              <a:rPr lang="en-US" altLang="zh-CN" sz="2400" dirty="0">
                <a:solidFill>
                  <a:srgbClr val="002060"/>
                </a:solidFill>
              </a:rPr>
              <a:t>wait(</a:t>
            </a:r>
            <a:r>
              <a:rPr lang="zh-CN" altLang="en-US" sz="2400" dirty="0">
                <a:solidFill>
                  <a:srgbClr val="002060"/>
                </a:solidFill>
              </a:rPr>
              <a:t> </a:t>
            </a:r>
            <a:r>
              <a:rPr lang="en-US" altLang="zh-CN" sz="2400" dirty="0">
                <a:solidFill>
                  <a:srgbClr val="002060"/>
                </a:solidFill>
              </a:rPr>
              <a:t>)</a:t>
            </a:r>
            <a:r>
              <a:rPr lang="zh-CN" altLang="en-US" sz="2400" dirty="0">
                <a:solidFill>
                  <a:srgbClr val="002060"/>
                </a:solidFill>
              </a:rPr>
              <a:t>和</a:t>
            </a:r>
            <a:r>
              <a:rPr lang="en-US" altLang="zh-CN" sz="2400" dirty="0">
                <a:solidFill>
                  <a:srgbClr val="002060"/>
                </a:solidFill>
              </a:rPr>
              <a:t>signal(</a:t>
            </a:r>
            <a:r>
              <a:rPr lang="zh-CN" altLang="en-US" sz="2400" dirty="0">
                <a:solidFill>
                  <a:srgbClr val="002060"/>
                </a:solidFill>
              </a:rPr>
              <a:t> </a:t>
            </a:r>
            <a:r>
              <a:rPr lang="en-US" altLang="zh-CN" sz="2400" dirty="0">
                <a:solidFill>
                  <a:srgbClr val="002060"/>
                </a:solidFill>
              </a:rPr>
              <a:t>)</a:t>
            </a:r>
            <a:r>
              <a:rPr lang="zh-CN" altLang="en-US" sz="2400" dirty="0">
                <a:solidFill>
                  <a:srgbClr val="002060"/>
                </a:solidFill>
              </a:rPr>
              <a:t>操作。</a:t>
            </a:r>
          </a:p>
          <a:p>
            <a:pPr algn="just">
              <a:lnSpc>
                <a:spcPct val="150000"/>
              </a:lnSpc>
            </a:pPr>
            <a:r>
              <a:rPr lang="zh-CN" altLang="en-US" sz="2400" dirty="0">
                <a:solidFill>
                  <a:srgbClr val="002060"/>
                </a:solidFill>
              </a:rPr>
              <a:t>因此，</a:t>
            </a:r>
            <a:r>
              <a:rPr lang="zh-CN" altLang="en-US" sz="2400" u="sng" dirty="0">
                <a:solidFill>
                  <a:srgbClr val="C00000"/>
                </a:solidFill>
              </a:rPr>
              <a:t>系统为所有对象设置一个允许进程实施操作的操作集</a:t>
            </a:r>
            <a:r>
              <a:rPr lang="zh-CN" altLang="en-US" sz="2400" dirty="0">
                <a:solidFill>
                  <a:srgbClr val="002060"/>
                </a:solidFill>
              </a:rPr>
              <a:t>，任何对对象的操作必须符合操作集中的规定，防止未授权进程访问对象。</a:t>
            </a:r>
          </a:p>
          <a:p>
            <a:pPr>
              <a:lnSpc>
                <a:spcPct val="150000"/>
              </a:lnSpc>
            </a:pPr>
            <a:endParaRPr lang="zh-CN" altLang="en-US" sz="2400" dirty="0">
              <a:solidFill>
                <a:srgbClr val="002060"/>
              </a:solidFill>
            </a:endParaRPr>
          </a:p>
        </p:txBody>
      </p:sp>
    </p:spTree>
    <p:extLst>
      <p:ext uri="{BB962C8B-B14F-4D97-AF65-F5344CB8AC3E}">
        <p14:creationId xmlns:p14="http://schemas.microsoft.com/office/powerpoint/2010/main" val="3153230265"/>
      </p:ext>
    </p:extLst>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3861B1-CE65-5C4B-919A-B454424836DB}"/>
              </a:ext>
            </a:extLst>
          </p:cNvPr>
          <p:cNvSpPr txBox="1">
            <a:spLocks noRot="1" noChangeArrowheads="1"/>
          </p:cNvSpPr>
          <p:nvPr/>
        </p:nvSpPr>
        <p:spPr>
          <a:xfrm>
            <a:off x="2514600" y="304800"/>
            <a:ext cx="7696200" cy="1524000"/>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en-US" sz="3600" dirty="0">
                <a:solidFill>
                  <a:srgbClr val="002060"/>
                </a:solidFill>
                <a:effectLst>
                  <a:outerShdw blurRad="38100" dist="38100" dir="2700000" algn="tl">
                    <a:srgbClr val="000000"/>
                  </a:outerShdw>
                </a:effectLst>
              </a:rPr>
              <a:t>Linux</a:t>
            </a:r>
            <a:r>
              <a:rPr lang="zh-CN" altLang="en-US" sz="3600" dirty="0">
                <a:solidFill>
                  <a:srgbClr val="002060"/>
                </a:solidFill>
                <a:effectLst>
                  <a:outerShdw blurRad="38100" dist="38100" dir="2700000" algn="tl">
                    <a:srgbClr val="000000"/>
                  </a:outerShdw>
                </a:effectLst>
              </a:rPr>
              <a:t>文件系统</a:t>
            </a:r>
          </a:p>
        </p:txBody>
      </p:sp>
      <p:pic>
        <p:nvPicPr>
          <p:cNvPr id="3" name="Picture 3">
            <a:extLst>
              <a:ext uri="{FF2B5EF4-FFF2-40B4-BE49-F238E27FC236}">
                <a16:creationId xmlns:a16="http://schemas.microsoft.com/office/drawing/2014/main" id="{5E302A82-586F-774F-906F-D161F30BBB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295400"/>
            <a:ext cx="92695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97134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3861B1-CE65-5C4B-919A-B454424836DB}"/>
              </a:ext>
            </a:extLst>
          </p:cNvPr>
          <p:cNvSpPr txBox="1">
            <a:spLocks noRot="1" noChangeArrowheads="1"/>
          </p:cNvSpPr>
          <p:nvPr/>
        </p:nvSpPr>
        <p:spPr>
          <a:xfrm>
            <a:off x="2514600" y="304800"/>
            <a:ext cx="7696200" cy="1524000"/>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en-US" sz="3600" dirty="0">
                <a:solidFill>
                  <a:srgbClr val="002060"/>
                </a:solidFill>
                <a:effectLst>
                  <a:outerShdw blurRad="38100" dist="38100" dir="2700000" algn="tl">
                    <a:srgbClr val="000000"/>
                  </a:outerShdw>
                </a:effectLst>
              </a:rPr>
              <a:t>Linux</a:t>
            </a:r>
            <a:r>
              <a:rPr lang="zh-CN" altLang="en-US" sz="3600" dirty="0">
                <a:solidFill>
                  <a:srgbClr val="002060"/>
                </a:solidFill>
                <a:effectLst>
                  <a:outerShdw blurRad="38100" dist="38100" dir="2700000" algn="tl">
                    <a:srgbClr val="000000"/>
                  </a:outerShdw>
                </a:effectLst>
              </a:rPr>
              <a:t>文件系统</a:t>
            </a:r>
          </a:p>
        </p:txBody>
      </p:sp>
      <p:pic>
        <p:nvPicPr>
          <p:cNvPr id="4" name="Picture 3">
            <a:extLst>
              <a:ext uri="{FF2B5EF4-FFF2-40B4-BE49-F238E27FC236}">
                <a16:creationId xmlns:a16="http://schemas.microsoft.com/office/drawing/2014/main" id="{59BAD601-3A9A-6744-9D6A-D07A7FA998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828800"/>
            <a:ext cx="8691562" cy="356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7268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23861B1-CE65-5C4B-919A-B454424836DB}"/>
              </a:ext>
            </a:extLst>
          </p:cNvPr>
          <p:cNvSpPr txBox="1">
            <a:spLocks noRot="1" noChangeArrowheads="1"/>
          </p:cNvSpPr>
          <p:nvPr/>
        </p:nvSpPr>
        <p:spPr>
          <a:xfrm>
            <a:off x="2514600" y="304800"/>
            <a:ext cx="7696200" cy="1524000"/>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en-US" sz="3600" dirty="0">
                <a:solidFill>
                  <a:srgbClr val="002060"/>
                </a:solidFill>
                <a:effectLst>
                  <a:outerShdw blurRad="38100" dist="38100" dir="2700000" algn="tl">
                    <a:srgbClr val="000000"/>
                  </a:outerShdw>
                </a:effectLst>
              </a:rPr>
              <a:t>Linux</a:t>
            </a:r>
            <a:r>
              <a:rPr lang="zh-CN" altLang="en-US" sz="3600" dirty="0">
                <a:solidFill>
                  <a:srgbClr val="002060"/>
                </a:solidFill>
                <a:effectLst>
                  <a:outerShdw blurRad="38100" dist="38100" dir="2700000" algn="tl">
                    <a:srgbClr val="000000"/>
                  </a:outerShdw>
                </a:effectLst>
              </a:rPr>
              <a:t>文件系统</a:t>
            </a:r>
          </a:p>
        </p:txBody>
      </p:sp>
      <p:pic>
        <p:nvPicPr>
          <p:cNvPr id="4" name="Picture 2">
            <a:extLst>
              <a:ext uri="{FF2B5EF4-FFF2-40B4-BE49-F238E27FC236}">
                <a16:creationId xmlns:a16="http://schemas.microsoft.com/office/drawing/2014/main" id="{9743F3D9-F8D8-0941-9635-B9BFB0EEB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930830"/>
            <a:ext cx="6934200" cy="5927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89986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EA89730F-AE9A-DB43-A9D1-DE3AA1BAA3A1}"/>
              </a:ext>
            </a:extLst>
          </p:cNvPr>
          <p:cNvSpPr>
            <a:spLocks noGrp="1"/>
          </p:cNvSpPr>
          <p:nvPr>
            <p:ph type="title"/>
          </p:nvPr>
        </p:nvSpPr>
        <p:spPr>
          <a:xfrm>
            <a:off x="2209800" y="280576"/>
            <a:ext cx="7772400" cy="1143001"/>
          </a:xfrm>
        </p:spPr>
        <p:txBody>
          <a:bodyPr/>
          <a:lstStyle/>
          <a:p>
            <a:pPr>
              <a:defRPr/>
            </a:pPr>
            <a:r>
              <a:rPr lang="zh-CN" altLang="en-US" dirty="0"/>
              <a:t>总结</a:t>
            </a:r>
          </a:p>
        </p:txBody>
      </p:sp>
      <p:sp>
        <p:nvSpPr>
          <p:cNvPr id="9" name="内容占位符 2">
            <a:extLst>
              <a:ext uri="{FF2B5EF4-FFF2-40B4-BE49-F238E27FC236}">
                <a16:creationId xmlns:a16="http://schemas.microsoft.com/office/drawing/2014/main" id="{9E127B59-DEAE-604E-95AC-7F1F128DA2D9}"/>
              </a:ext>
            </a:extLst>
          </p:cNvPr>
          <p:cNvSpPr>
            <a:spLocks noGrp="1"/>
          </p:cNvSpPr>
          <p:nvPr>
            <p:ph idx="1"/>
          </p:nvPr>
        </p:nvSpPr>
        <p:spPr>
          <a:xfrm>
            <a:off x="1219200" y="1299752"/>
            <a:ext cx="10210800" cy="4467225"/>
          </a:xfrm>
        </p:spPr>
        <p:txBody>
          <a:bodyPr/>
          <a:lstStyle/>
          <a:p>
            <a:pPr>
              <a:defRPr/>
            </a:pPr>
            <a:r>
              <a:rPr lang="zh-CN" altLang="zh-CN" dirty="0">
                <a:effectLst/>
              </a:rPr>
              <a:t>重点：</a:t>
            </a:r>
          </a:p>
          <a:p>
            <a:pPr lvl="1">
              <a:defRPr/>
            </a:pPr>
            <a:r>
              <a:rPr lang="zh-CN" altLang="zh-CN" dirty="0">
                <a:effectLst/>
              </a:rPr>
              <a:t>文件和文件系统的概念；文件是具有符号名的信息（数据）项的集合；文件是具有符号名的记录的集合；文件是具有符号名的数据项的集合。</a:t>
            </a:r>
          </a:p>
          <a:p>
            <a:pPr lvl="1">
              <a:defRPr/>
            </a:pPr>
            <a:r>
              <a:rPr lang="zh-CN" altLang="zh-CN" dirty="0">
                <a:effectLst/>
              </a:rPr>
              <a:t>文件逻辑结构；顺序文件、索引顺序文件、索引文件、</a:t>
            </a:r>
            <a:r>
              <a:rPr lang="en-US" altLang="zh-CN" dirty="0">
                <a:effectLst/>
              </a:rPr>
              <a:t>HASH</a:t>
            </a:r>
            <a:r>
              <a:rPr lang="zh-CN" altLang="zh-CN" dirty="0">
                <a:effectLst/>
              </a:rPr>
              <a:t>文件；</a:t>
            </a:r>
          </a:p>
          <a:p>
            <a:pPr lvl="1">
              <a:defRPr/>
            </a:pPr>
            <a:r>
              <a:rPr lang="zh-CN" altLang="zh-CN" dirty="0">
                <a:effectLst/>
              </a:rPr>
              <a:t>磁盘存储分配方法</a:t>
            </a:r>
            <a:r>
              <a:rPr lang="zh-CN" altLang="en-US" dirty="0">
                <a:effectLst/>
              </a:rPr>
              <a:t>：</a:t>
            </a:r>
            <a:r>
              <a:rPr lang="zh-CN" altLang="zh-CN" dirty="0">
                <a:effectLst/>
              </a:rPr>
              <a:t>连续分配、链接分配、索引分配；</a:t>
            </a:r>
          </a:p>
          <a:p>
            <a:pPr lvl="1">
              <a:defRPr/>
            </a:pPr>
            <a:r>
              <a:rPr lang="zh-CN" altLang="zh-CN" dirty="0">
                <a:effectLst/>
              </a:rPr>
              <a:t>文件目录及文件控制块；文件存储器分区和空间管理。</a:t>
            </a:r>
          </a:p>
          <a:p>
            <a:pPr lvl="1">
              <a:defRPr/>
            </a:pPr>
            <a:r>
              <a:rPr lang="zh-CN" altLang="zh-CN" dirty="0">
                <a:effectLst/>
              </a:rPr>
              <a:t>磁盘存储管理；位示图、空闲链表、索引。</a:t>
            </a:r>
          </a:p>
          <a:p>
            <a:pPr>
              <a:defRPr/>
            </a:pPr>
            <a:r>
              <a:rPr lang="zh-CN" altLang="zh-CN" dirty="0">
                <a:effectLst/>
              </a:rPr>
              <a:t>难点：</a:t>
            </a:r>
          </a:p>
          <a:p>
            <a:pPr lvl="1">
              <a:defRPr/>
            </a:pPr>
            <a:r>
              <a:rPr lang="zh-CN" altLang="zh-CN" dirty="0">
                <a:effectLst/>
              </a:rPr>
              <a:t>磁盘存储管理；</a:t>
            </a:r>
          </a:p>
          <a:p>
            <a:pPr lvl="1">
              <a:defRPr/>
            </a:pPr>
            <a:r>
              <a:rPr lang="zh-CN" altLang="zh-CN" dirty="0">
                <a:effectLst/>
              </a:rPr>
              <a:t>位示图、空闲链表、</a:t>
            </a:r>
            <a:endParaRPr lang="zh-CN" altLang="en-US" dirty="0"/>
          </a:p>
        </p:txBody>
      </p:sp>
    </p:spTree>
    <p:extLst>
      <p:ext uri="{BB962C8B-B14F-4D97-AF65-F5344CB8AC3E}">
        <p14:creationId xmlns:p14="http://schemas.microsoft.com/office/powerpoint/2010/main" val="27111166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0897E2E3-06C3-3042-98BC-97395EA9EBEE}"/>
              </a:ext>
            </a:extLst>
          </p:cNvPr>
          <p:cNvSpPr txBox="1">
            <a:spLocks noChangeArrowheads="1"/>
          </p:cNvSpPr>
          <p:nvPr/>
        </p:nvSpPr>
        <p:spPr bwMode="auto">
          <a:xfrm>
            <a:off x="1219200" y="1106055"/>
            <a:ext cx="66722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dirty="0">
                <a:solidFill>
                  <a:schemeClr val="bg2">
                    <a:lumMod val="25000"/>
                  </a:schemeClr>
                </a:solidFill>
                <a:latin typeface="+mj-ea"/>
                <a:ea typeface="+mj-ea"/>
              </a:rPr>
              <a:t>6.1.3 </a:t>
            </a:r>
            <a:r>
              <a:rPr kumimoji="1" lang="zh-CN" altLang="en-US" sz="2800" dirty="0">
                <a:solidFill>
                  <a:schemeClr val="bg2">
                    <a:lumMod val="25000"/>
                  </a:schemeClr>
                </a:solidFill>
                <a:latin typeface="+mj-ea"/>
                <a:ea typeface="+mj-ea"/>
              </a:rPr>
              <a:t>文件系统模型 </a:t>
            </a:r>
          </a:p>
        </p:txBody>
      </p:sp>
      <p:sp>
        <p:nvSpPr>
          <p:cNvPr id="3" name="矩形 4">
            <a:extLst>
              <a:ext uri="{FF2B5EF4-FFF2-40B4-BE49-F238E27FC236}">
                <a16:creationId xmlns:a16="http://schemas.microsoft.com/office/drawing/2014/main" id="{16080B1F-6751-9343-B0A5-C3AB68573117}"/>
              </a:ext>
            </a:extLst>
          </p:cNvPr>
          <p:cNvSpPr>
            <a:spLocks noChangeArrowheads="1"/>
          </p:cNvSpPr>
          <p:nvPr/>
        </p:nvSpPr>
        <p:spPr bwMode="auto">
          <a:xfrm>
            <a:off x="1981200" y="1842480"/>
            <a:ext cx="8458200" cy="978729"/>
          </a:xfrm>
          <a:prstGeom prst="rect">
            <a:avLst/>
          </a:prstGeom>
          <a:noFill/>
          <a:ln w="9525">
            <a:noFill/>
            <a:miter lim="800000"/>
            <a:headEnd/>
            <a:tailEnd/>
          </a:ln>
        </p:spPr>
        <p:txBody>
          <a:bodyPr>
            <a:spAutoFit/>
          </a:bodyPr>
          <a:lstStyle/>
          <a:p>
            <a:pPr marL="342900" indent="-342900">
              <a:lnSpc>
                <a:spcPct val="110000"/>
              </a:lnSpc>
              <a:spcBef>
                <a:spcPct val="20000"/>
              </a:spcBef>
              <a:buClr>
                <a:srgbClr val="FF9900"/>
              </a:buClr>
              <a:buSzPct val="75000"/>
              <a:buFont typeface="Wingdings" pitchFamily="2" charset="2"/>
              <a:buChar char="n"/>
              <a:defRPr/>
            </a:pPr>
            <a:r>
              <a:rPr lang="zh-CN" altLang="en-US" sz="2400" b="1" dirty="0">
                <a:solidFill>
                  <a:schemeClr val="bg2">
                    <a:lumMod val="25000"/>
                  </a:schemeClr>
                </a:solidFill>
                <a:latin typeface="+mj-ea"/>
                <a:ea typeface="+mj-ea"/>
              </a:rPr>
              <a:t>文件系统概念：文件和对文件进行操纵和管理的软件集合</a:t>
            </a:r>
            <a:endParaRPr lang="en-US" altLang="zh-CN" sz="2400" b="1" dirty="0">
              <a:solidFill>
                <a:schemeClr val="bg2">
                  <a:lumMod val="25000"/>
                </a:schemeClr>
              </a:solidFill>
              <a:latin typeface="+mj-ea"/>
              <a:ea typeface="+mj-ea"/>
            </a:endParaRPr>
          </a:p>
          <a:p>
            <a:pPr marL="342900" indent="-342900">
              <a:lnSpc>
                <a:spcPct val="110000"/>
              </a:lnSpc>
              <a:spcBef>
                <a:spcPct val="20000"/>
              </a:spcBef>
              <a:buClr>
                <a:srgbClr val="FF9900"/>
              </a:buClr>
              <a:buSzPct val="75000"/>
              <a:buFont typeface="Wingdings" pitchFamily="2" charset="2"/>
              <a:buChar char="n"/>
              <a:defRPr/>
            </a:pPr>
            <a:r>
              <a:rPr lang="zh-CN" altLang="en-US" sz="2400" b="1" dirty="0">
                <a:solidFill>
                  <a:schemeClr val="bg2">
                    <a:lumMod val="25000"/>
                  </a:schemeClr>
                </a:solidFill>
                <a:latin typeface="+mj-ea"/>
                <a:ea typeface="+mj-ea"/>
              </a:rPr>
              <a:t>文件系统模型分为三个层次</a:t>
            </a:r>
            <a:endParaRPr lang="en-US" altLang="zh-CN" sz="2400" b="1" dirty="0">
              <a:solidFill>
                <a:schemeClr val="bg2">
                  <a:lumMod val="25000"/>
                </a:schemeClr>
              </a:solidFill>
              <a:latin typeface="+mj-ea"/>
              <a:ea typeface="+mj-ea"/>
            </a:endParaRPr>
          </a:p>
        </p:txBody>
      </p:sp>
      <p:grpSp>
        <p:nvGrpSpPr>
          <p:cNvPr id="4" name="Group 15">
            <a:extLst>
              <a:ext uri="{FF2B5EF4-FFF2-40B4-BE49-F238E27FC236}">
                <a16:creationId xmlns:a16="http://schemas.microsoft.com/office/drawing/2014/main" id="{D56890A1-98D8-2A4F-8CAA-AB347C057717}"/>
              </a:ext>
            </a:extLst>
          </p:cNvPr>
          <p:cNvGrpSpPr>
            <a:grpSpLocks/>
          </p:cNvGrpSpPr>
          <p:nvPr/>
        </p:nvGrpSpPr>
        <p:grpSpPr bwMode="auto">
          <a:xfrm>
            <a:off x="1981200" y="3124761"/>
            <a:ext cx="5029200" cy="3047440"/>
            <a:chOff x="1248" y="1557"/>
            <a:chExt cx="3216" cy="2331"/>
          </a:xfrm>
        </p:grpSpPr>
        <p:sp>
          <p:nvSpPr>
            <p:cNvPr id="5" name="Rectangle 5">
              <a:extLst>
                <a:ext uri="{FF2B5EF4-FFF2-40B4-BE49-F238E27FC236}">
                  <a16:creationId xmlns:a16="http://schemas.microsoft.com/office/drawing/2014/main" id="{284824BD-4EF6-8F4B-9FB0-1909F9F9295D}"/>
                </a:ext>
              </a:extLst>
            </p:cNvPr>
            <p:cNvSpPr>
              <a:spLocks noChangeArrowheads="1"/>
            </p:cNvSpPr>
            <p:nvPr/>
          </p:nvSpPr>
          <p:spPr bwMode="auto">
            <a:xfrm>
              <a:off x="1248" y="2304"/>
              <a:ext cx="3216" cy="1584"/>
            </a:xfrm>
            <a:prstGeom prst="rect">
              <a:avLst/>
            </a:prstGeom>
            <a:noFill/>
            <a:ln w="38100" cap="sq">
              <a:solidFill>
                <a:schemeClr val="bg2">
                  <a:lumMod val="25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bg2">
                    <a:lumMod val="25000"/>
                  </a:schemeClr>
                </a:solidFill>
                <a:latin typeface="+mj-ea"/>
                <a:ea typeface="+mj-ea"/>
              </a:endParaRPr>
            </a:p>
          </p:txBody>
        </p:sp>
        <p:sp>
          <p:nvSpPr>
            <p:cNvPr id="6" name="Line 6">
              <a:extLst>
                <a:ext uri="{FF2B5EF4-FFF2-40B4-BE49-F238E27FC236}">
                  <a16:creationId xmlns:a16="http://schemas.microsoft.com/office/drawing/2014/main" id="{14684648-3CCB-9C44-9F57-A76149F4D361}"/>
                </a:ext>
              </a:extLst>
            </p:cNvPr>
            <p:cNvSpPr>
              <a:spLocks noChangeShapeType="1"/>
            </p:cNvSpPr>
            <p:nvPr/>
          </p:nvSpPr>
          <p:spPr bwMode="auto">
            <a:xfrm>
              <a:off x="1248" y="3360"/>
              <a:ext cx="3216" cy="0"/>
            </a:xfrm>
            <a:prstGeom prst="line">
              <a:avLst/>
            </a:prstGeom>
            <a:noFill/>
            <a:ln w="28575" cap="sq">
              <a:solidFill>
                <a:schemeClr val="bg2">
                  <a:lumMod val="2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2">
                    <a:lumMod val="25000"/>
                  </a:schemeClr>
                </a:solidFill>
                <a:latin typeface="+mj-ea"/>
                <a:ea typeface="+mj-ea"/>
              </a:endParaRPr>
            </a:p>
          </p:txBody>
        </p:sp>
        <p:sp>
          <p:nvSpPr>
            <p:cNvPr id="7" name="Line 7">
              <a:extLst>
                <a:ext uri="{FF2B5EF4-FFF2-40B4-BE49-F238E27FC236}">
                  <a16:creationId xmlns:a16="http://schemas.microsoft.com/office/drawing/2014/main" id="{A592960B-FB5E-9B4A-BC61-7AA9153620E2}"/>
                </a:ext>
              </a:extLst>
            </p:cNvPr>
            <p:cNvSpPr>
              <a:spLocks noChangeShapeType="1"/>
            </p:cNvSpPr>
            <p:nvPr/>
          </p:nvSpPr>
          <p:spPr bwMode="auto">
            <a:xfrm>
              <a:off x="1248" y="2832"/>
              <a:ext cx="3216" cy="0"/>
            </a:xfrm>
            <a:prstGeom prst="line">
              <a:avLst/>
            </a:prstGeom>
            <a:noFill/>
            <a:ln w="28575" cap="sq">
              <a:solidFill>
                <a:schemeClr val="bg2">
                  <a:lumMod val="25000"/>
                </a:schemeClr>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solidFill>
                  <a:schemeClr val="bg2">
                    <a:lumMod val="25000"/>
                  </a:schemeClr>
                </a:solidFill>
                <a:latin typeface="+mj-ea"/>
                <a:ea typeface="+mj-ea"/>
              </a:endParaRPr>
            </a:p>
          </p:txBody>
        </p:sp>
        <p:sp>
          <p:nvSpPr>
            <p:cNvPr id="8" name="Text Box 8">
              <a:extLst>
                <a:ext uri="{FF2B5EF4-FFF2-40B4-BE49-F238E27FC236}">
                  <a16:creationId xmlns:a16="http://schemas.microsoft.com/office/drawing/2014/main" id="{095A77BD-30A1-234C-8449-EAFEF5E1EC9F}"/>
                </a:ext>
              </a:extLst>
            </p:cNvPr>
            <p:cNvSpPr txBox="1">
              <a:spLocks noChangeArrowheads="1"/>
            </p:cNvSpPr>
            <p:nvPr/>
          </p:nvSpPr>
          <p:spPr bwMode="auto">
            <a:xfrm>
              <a:off x="1296" y="2401"/>
              <a:ext cx="3120" cy="353"/>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a:solidFill>
                    <a:schemeClr val="bg2">
                      <a:lumMod val="25000"/>
                    </a:schemeClr>
                  </a:solidFill>
                  <a:latin typeface="+mj-ea"/>
                  <a:ea typeface="+mj-ea"/>
                  <a:cs typeface="楷体_GB2312"/>
                </a:rPr>
                <a:t>文件系统接口</a:t>
              </a:r>
            </a:p>
          </p:txBody>
        </p:sp>
        <p:sp>
          <p:nvSpPr>
            <p:cNvPr id="9" name="Text Box 9">
              <a:extLst>
                <a:ext uri="{FF2B5EF4-FFF2-40B4-BE49-F238E27FC236}">
                  <a16:creationId xmlns:a16="http://schemas.microsoft.com/office/drawing/2014/main" id="{0F913A58-F131-0A45-BB68-B60A143A20B8}"/>
                </a:ext>
              </a:extLst>
            </p:cNvPr>
            <p:cNvSpPr txBox="1">
              <a:spLocks noChangeArrowheads="1"/>
            </p:cNvSpPr>
            <p:nvPr/>
          </p:nvSpPr>
          <p:spPr bwMode="auto">
            <a:xfrm>
              <a:off x="1296" y="2928"/>
              <a:ext cx="3120" cy="353"/>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eaLnBrk="1" hangingPunct="1">
                <a:spcBef>
                  <a:spcPct val="50000"/>
                </a:spcBef>
                <a:buClrTx/>
                <a:buSzTx/>
                <a:buFontTx/>
                <a:buNone/>
                <a:defRPr sz="2800" b="1">
                  <a:solidFill>
                    <a:schemeClr val="bg2">
                      <a:lumMod val="25000"/>
                    </a:schemeClr>
                  </a:solidFill>
                  <a:ea typeface="楷体_GB2312"/>
                  <a:cs typeface="楷体_GB231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defRPr>
              </a:lvl4pPr>
              <a:lvl5pPr marL="2057400" indent="-228600">
                <a:spcBef>
                  <a:spcPct val="20000"/>
                </a:spcBef>
                <a:buClr>
                  <a:srgbClr val="FF9900"/>
                </a:buClr>
                <a:buFont typeface="Wingdings" panose="05000000000000000000" pitchFamily="2" charset="2"/>
                <a:buChar char="§"/>
                <a:defRPr sz="2000" b="1">
                  <a:solidFill>
                    <a:schemeClr val="bg1"/>
                  </a:solidFill>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9pPr>
            </a:lstStyle>
            <a:p>
              <a:r>
                <a:rPr lang="zh-CN" altLang="en-US" sz="2400">
                  <a:latin typeface="+mj-ea"/>
                  <a:ea typeface="+mj-ea"/>
                </a:rPr>
                <a:t>对对象操纵和管理的软件集合</a:t>
              </a:r>
            </a:p>
          </p:txBody>
        </p:sp>
        <p:sp>
          <p:nvSpPr>
            <p:cNvPr id="10" name="Text Box 10">
              <a:extLst>
                <a:ext uri="{FF2B5EF4-FFF2-40B4-BE49-F238E27FC236}">
                  <a16:creationId xmlns:a16="http://schemas.microsoft.com/office/drawing/2014/main" id="{44067605-B6DA-CA40-A017-859A1ACD56B3}"/>
                </a:ext>
              </a:extLst>
            </p:cNvPr>
            <p:cNvSpPr txBox="1">
              <a:spLocks noChangeArrowheads="1"/>
            </p:cNvSpPr>
            <p:nvPr/>
          </p:nvSpPr>
          <p:spPr bwMode="auto">
            <a:xfrm>
              <a:off x="1296" y="3456"/>
              <a:ext cx="3120" cy="353"/>
            </a:xfrm>
            <a:prstGeom prst="rect">
              <a:avLst/>
            </a:prstGeom>
            <a:noFill/>
            <a:ln w="12700" cap="sq">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defPPr>
                <a:defRPr lang="zh-CN"/>
              </a:defPPr>
              <a:lvl1pPr algn="ctr" eaLnBrk="1" hangingPunct="1">
                <a:spcBef>
                  <a:spcPct val="50000"/>
                </a:spcBef>
                <a:buClrTx/>
                <a:buSzTx/>
                <a:buFontTx/>
                <a:buNone/>
                <a:defRPr sz="2800" b="1">
                  <a:solidFill>
                    <a:schemeClr val="bg2">
                      <a:lumMod val="25000"/>
                    </a:schemeClr>
                  </a:solidFill>
                  <a:ea typeface="楷体_GB2312"/>
                  <a:cs typeface="楷体_GB231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defRPr>
              </a:lvl4pPr>
              <a:lvl5pPr marL="2057400" indent="-228600">
                <a:spcBef>
                  <a:spcPct val="20000"/>
                </a:spcBef>
                <a:buClr>
                  <a:srgbClr val="FF9900"/>
                </a:buClr>
                <a:buFont typeface="Wingdings" panose="05000000000000000000" pitchFamily="2" charset="2"/>
                <a:buChar char="§"/>
                <a:defRPr sz="2000" b="1">
                  <a:solidFill>
                    <a:schemeClr val="bg1"/>
                  </a:solidFill>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defRPr>
              </a:lvl9pPr>
            </a:lstStyle>
            <a:p>
              <a:r>
                <a:rPr lang="zh-CN" altLang="en-US" sz="2400">
                  <a:latin typeface="+mj-ea"/>
                  <a:ea typeface="+mj-ea"/>
                </a:rPr>
                <a:t>对象及其属性</a:t>
              </a:r>
            </a:p>
          </p:txBody>
        </p:sp>
        <p:sp>
          <p:nvSpPr>
            <p:cNvPr id="11" name="AutoShape 11">
              <a:extLst>
                <a:ext uri="{FF2B5EF4-FFF2-40B4-BE49-F238E27FC236}">
                  <a16:creationId xmlns:a16="http://schemas.microsoft.com/office/drawing/2014/main" id="{EBD40A38-64CD-4042-9DFC-7655A39C4C6D}"/>
                </a:ext>
              </a:extLst>
            </p:cNvPr>
            <p:cNvSpPr>
              <a:spLocks noChangeArrowheads="1"/>
            </p:cNvSpPr>
            <p:nvPr/>
          </p:nvSpPr>
          <p:spPr bwMode="auto">
            <a:xfrm>
              <a:off x="2640" y="1974"/>
              <a:ext cx="384" cy="282"/>
            </a:xfrm>
            <a:prstGeom prst="downArrow">
              <a:avLst>
                <a:gd name="adj1" fmla="val 50000"/>
                <a:gd name="adj2" fmla="val 25000"/>
              </a:avLst>
            </a:prstGeom>
            <a:noFill/>
            <a:ln w="38100" cap="sq">
              <a:solidFill>
                <a:schemeClr val="bg2">
                  <a:lumMod val="25000"/>
                </a:schemeClr>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bg2">
                    <a:lumMod val="25000"/>
                  </a:schemeClr>
                </a:solidFill>
                <a:latin typeface="+mj-ea"/>
                <a:ea typeface="+mj-ea"/>
              </a:endParaRPr>
            </a:p>
          </p:txBody>
        </p:sp>
        <p:sp>
          <p:nvSpPr>
            <p:cNvPr id="12" name="Text Box 14">
              <a:extLst>
                <a:ext uri="{FF2B5EF4-FFF2-40B4-BE49-F238E27FC236}">
                  <a16:creationId xmlns:a16="http://schemas.microsoft.com/office/drawing/2014/main" id="{965C3809-8736-B543-9523-2BC04915B27D}"/>
                </a:ext>
              </a:extLst>
            </p:cNvPr>
            <p:cNvSpPr txBox="1">
              <a:spLocks noChangeArrowheads="1"/>
            </p:cNvSpPr>
            <p:nvPr/>
          </p:nvSpPr>
          <p:spPr bwMode="auto">
            <a:xfrm>
              <a:off x="1296" y="1557"/>
              <a:ext cx="3120" cy="353"/>
            </a:xfrm>
            <a:prstGeom prst="rect">
              <a:avLst/>
            </a:prstGeom>
            <a:noFill/>
            <a:ln w="12700"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400" dirty="0">
                  <a:solidFill>
                    <a:schemeClr val="bg2">
                      <a:lumMod val="25000"/>
                    </a:schemeClr>
                  </a:solidFill>
                  <a:latin typeface="+mj-ea"/>
                  <a:ea typeface="+mj-ea"/>
                  <a:cs typeface="楷体_GB2312"/>
                </a:rPr>
                <a:t>用户</a:t>
              </a:r>
              <a:r>
                <a:rPr lang="en-US" altLang="zh-CN" sz="2400" dirty="0">
                  <a:solidFill>
                    <a:schemeClr val="bg2">
                      <a:lumMod val="25000"/>
                    </a:schemeClr>
                  </a:solidFill>
                  <a:latin typeface="+mj-ea"/>
                  <a:ea typeface="+mj-ea"/>
                  <a:cs typeface="楷体_GB2312"/>
                </a:rPr>
                <a:t>(</a:t>
              </a:r>
              <a:r>
                <a:rPr lang="zh-CN" altLang="en-US" sz="2400" dirty="0">
                  <a:solidFill>
                    <a:schemeClr val="bg2">
                      <a:lumMod val="25000"/>
                    </a:schemeClr>
                  </a:solidFill>
                  <a:latin typeface="+mj-ea"/>
                  <a:ea typeface="+mj-ea"/>
                  <a:cs typeface="楷体_GB2312"/>
                </a:rPr>
                <a:t>程序</a:t>
              </a:r>
              <a:r>
                <a:rPr lang="en-US" altLang="zh-CN" sz="2400" dirty="0">
                  <a:solidFill>
                    <a:schemeClr val="bg2">
                      <a:lumMod val="25000"/>
                    </a:schemeClr>
                  </a:solidFill>
                  <a:latin typeface="+mj-ea"/>
                  <a:ea typeface="+mj-ea"/>
                  <a:cs typeface="楷体_GB2312"/>
                </a:rPr>
                <a:t>)</a:t>
              </a:r>
            </a:p>
          </p:txBody>
        </p:sp>
      </p:grpSp>
      <p:sp>
        <p:nvSpPr>
          <p:cNvPr id="13" name="AutoShape 5">
            <a:extLst>
              <a:ext uri="{FF2B5EF4-FFF2-40B4-BE49-F238E27FC236}">
                <a16:creationId xmlns:a16="http://schemas.microsoft.com/office/drawing/2014/main" id="{C772B0C2-52C1-0D48-8A74-29B3D777C63F}"/>
              </a:ext>
            </a:extLst>
          </p:cNvPr>
          <p:cNvSpPr>
            <a:spLocks noChangeArrowheads="1"/>
          </p:cNvSpPr>
          <p:nvPr/>
        </p:nvSpPr>
        <p:spPr bwMode="auto">
          <a:xfrm>
            <a:off x="7391400" y="5663977"/>
            <a:ext cx="2057400" cy="1050925"/>
          </a:xfrm>
          <a:prstGeom prst="wedgeRoundRectCallout">
            <a:avLst>
              <a:gd name="adj1" fmla="val -82359"/>
              <a:gd name="adj2" fmla="val -37669"/>
              <a:gd name="adj3" fmla="val 16667"/>
            </a:avLst>
          </a:prstGeom>
          <a:solidFill>
            <a:schemeClr val="accent2">
              <a:lumMod val="40000"/>
              <a:lumOff val="60000"/>
            </a:schemeClr>
          </a:solidFill>
          <a:ln w="9525">
            <a:solidFill>
              <a:schemeClr val="tx1"/>
            </a:solidFill>
            <a:miter lim="800000"/>
            <a:headEnd/>
            <a:tailEnd/>
          </a:ln>
        </p:spPr>
        <p:txBody>
          <a:bodyPr/>
          <a:lstStyle/>
          <a:p>
            <a:pPr eaLnBrk="1" hangingPunct="1">
              <a:defRPr/>
            </a:pPr>
            <a:r>
              <a:rPr lang="en-US" altLang="zh-CN" sz="2000" b="1" dirty="0">
                <a:solidFill>
                  <a:schemeClr val="bg2">
                    <a:lumMod val="25000"/>
                  </a:schemeClr>
                </a:solidFill>
                <a:latin typeface="+mj-ea"/>
                <a:ea typeface="+mj-ea"/>
              </a:rPr>
              <a:t>1.</a:t>
            </a:r>
            <a:r>
              <a:rPr lang="zh-CN" altLang="en-US" sz="2000" b="1" dirty="0">
                <a:solidFill>
                  <a:schemeClr val="bg2">
                    <a:lumMod val="25000"/>
                  </a:schemeClr>
                </a:solidFill>
                <a:latin typeface="+mj-ea"/>
                <a:ea typeface="+mj-ea"/>
              </a:rPr>
              <a:t>文件</a:t>
            </a:r>
          </a:p>
          <a:p>
            <a:pPr eaLnBrk="1" hangingPunct="1">
              <a:defRPr/>
            </a:pPr>
            <a:r>
              <a:rPr lang="en-US" altLang="zh-CN" sz="2000" b="1" dirty="0">
                <a:solidFill>
                  <a:schemeClr val="bg2">
                    <a:lumMod val="25000"/>
                  </a:schemeClr>
                </a:solidFill>
                <a:latin typeface="+mj-ea"/>
                <a:ea typeface="+mj-ea"/>
              </a:rPr>
              <a:t>2.</a:t>
            </a:r>
            <a:r>
              <a:rPr lang="zh-CN" altLang="en-US" sz="2000" b="1" dirty="0">
                <a:solidFill>
                  <a:schemeClr val="bg2">
                    <a:lumMod val="25000"/>
                  </a:schemeClr>
                </a:solidFill>
                <a:latin typeface="+mj-ea"/>
                <a:ea typeface="+mj-ea"/>
              </a:rPr>
              <a:t>目录</a:t>
            </a:r>
          </a:p>
          <a:p>
            <a:pPr eaLnBrk="1" hangingPunct="1">
              <a:defRPr/>
            </a:pPr>
            <a:r>
              <a:rPr lang="en-US" altLang="zh-CN" sz="2000" b="1" dirty="0">
                <a:solidFill>
                  <a:schemeClr val="bg2">
                    <a:lumMod val="25000"/>
                  </a:schemeClr>
                </a:solidFill>
                <a:latin typeface="+mj-ea"/>
                <a:ea typeface="+mj-ea"/>
              </a:rPr>
              <a:t>3.</a:t>
            </a:r>
            <a:r>
              <a:rPr lang="zh-CN" altLang="en-US" sz="2000" b="1" dirty="0">
                <a:solidFill>
                  <a:schemeClr val="bg2">
                    <a:lumMod val="25000"/>
                  </a:schemeClr>
                </a:solidFill>
                <a:latin typeface="+mj-ea"/>
                <a:ea typeface="+mj-ea"/>
              </a:rPr>
              <a:t>磁盘存储空间</a:t>
            </a:r>
          </a:p>
        </p:txBody>
      </p:sp>
      <p:sp>
        <p:nvSpPr>
          <p:cNvPr id="14" name="AutoShape 6">
            <a:extLst>
              <a:ext uri="{FF2B5EF4-FFF2-40B4-BE49-F238E27FC236}">
                <a16:creationId xmlns:a16="http://schemas.microsoft.com/office/drawing/2014/main" id="{82902D65-08EF-9A4A-A3DD-6555A88DBDE1}"/>
              </a:ext>
            </a:extLst>
          </p:cNvPr>
          <p:cNvSpPr>
            <a:spLocks noChangeArrowheads="1"/>
          </p:cNvSpPr>
          <p:nvPr/>
        </p:nvSpPr>
        <p:spPr bwMode="auto">
          <a:xfrm>
            <a:off x="7239000" y="3124200"/>
            <a:ext cx="4572000" cy="2254438"/>
          </a:xfrm>
          <a:prstGeom prst="wedgeRoundRectCallout">
            <a:avLst>
              <a:gd name="adj1" fmla="val -64348"/>
              <a:gd name="adj2" fmla="val 36804"/>
              <a:gd name="adj3" fmla="val 16667"/>
            </a:avLst>
          </a:prstGeom>
          <a:solidFill>
            <a:schemeClr val="accent2">
              <a:lumMod val="40000"/>
              <a:lumOff val="60000"/>
            </a:schemeClr>
          </a:solidFill>
          <a:ln w="9525">
            <a:solidFill>
              <a:schemeClr val="tx1"/>
            </a:solidFill>
            <a:miter lim="800000"/>
            <a:headEnd/>
            <a:tailEnd/>
          </a:ln>
        </p:spPr>
        <p:txBody>
          <a:bodyPr/>
          <a:lstStyle/>
          <a:p>
            <a:pPr eaLnBrk="1" hangingPunct="1">
              <a:lnSpc>
                <a:spcPct val="110000"/>
              </a:lnSpc>
              <a:defRPr/>
            </a:pPr>
            <a:r>
              <a:rPr lang="en-US" altLang="zh-CN" sz="2000" b="1" dirty="0">
                <a:solidFill>
                  <a:schemeClr val="bg2">
                    <a:lumMod val="25000"/>
                  </a:schemeClr>
                </a:solidFill>
                <a:latin typeface="+mj-ea"/>
                <a:ea typeface="+mj-ea"/>
              </a:rPr>
              <a:t>1.</a:t>
            </a:r>
            <a:r>
              <a:rPr lang="zh-CN" altLang="en-US" sz="2000" b="1" dirty="0">
                <a:solidFill>
                  <a:schemeClr val="bg2">
                    <a:lumMod val="25000"/>
                  </a:schemeClr>
                </a:solidFill>
                <a:latin typeface="+mj-ea"/>
                <a:ea typeface="+mj-ea"/>
              </a:rPr>
              <a:t>对文件存储空间的管理</a:t>
            </a:r>
          </a:p>
          <a:p>
            <a:pPr eaLnBrk="1" hangingPunct="1">
              <a:lnSpc>
                <a:spcPct val="110000"/>
              </a:lnSpc>
              <a:defRPr/>
            </a:pPr>
            <a:r>
              <a:rPr lang="en-US" altLang="zh-CN" sz="2000" b="1" dirty="0">
                <a:solidFill>
                  <a:schemeClr val="bg2">
                    <a:lumMod val="25000"/>
                  </a:schemeClr>
                </a:solidFill>
                <a:latin typeface="+mj-ea"/>
                <a:ea typeface="+mj-ea"/>
              </a:rPr>
              <a:t>2.</a:t>
            </a:r>
            <a:r>
              <a:rPr lang="zh-CN" altLang="en-US" sz="2000" b="1" dirty="0">
                <a:solidFill>
                  <a:schemeClr val="bg2">
                    <a:lumMod val="25000"/>
                  </a:schemeClr>
                </a:solidFill>
                <a:latin typeface="+mj-ea"/>
                <a:ea typeface="+mj-ea"/>
              </a:rPr>
              <a:t>对文件目录的管理</a:t>
            </a:r>
          </a:p>
          <a:p>
            <a:pPr marL="269875" indent="-263525" eaLnBrk="1" hangingPunct="1">
              <a:lnSpc>
                <a:spcPct val="110000"/>
              </a:lnSpc>
              <a:defRPr/>
            </a:pPr>
            <a:r>
              <a:rPr lang="en-US" altLang="zh-CN" sz="2000" b="1" dirty="0">
                <a:solidFill>
                  <a:schemeClr val="bg2">
                    <a:lumMod val="25000"/>
                  </a:schemeClr>
                </a:solidFill>
                <a:latin typeface="+mj-ea"/>
                <a:ea typeface="+mj-ea"/>
              </a:rPr>
              <a:t>3.</a:t>
            </a:r>
            <a:r>
              <a:rPr lang="zh-CN" altLang="en-US" sz="2000" b="1" dirty="0">
                <a:solidFill>
                  <a:schemeClr val="bg2">
                    <a:lumMod val="25000"/>
                  </a:schemeClr>
                </a:solidFill>
                <a:latin typeface="+mj-ea"/>
                <a:ea typeface="+mj-ea"/>
              </a:rPr>
              <a:t>用于将文件的逻辑地址转换为物理地址的机制</a:t>
            </a:r>
          </a:p>
          <a:p>
            <a:pPr eaLnBrk="1" hangingPunct="1">
              <a:lnSpc>
                <a:spcPct val="110000"/>
              </a:lnSpc>
              <a:defRPr/>
            </a:pPr>
            <a:r>
              <a:rPr lang="en-US" altLang="zh-CN" sz="2000" b="1" dirty="0">
                <a:solidFill>
                  <a:schemeClr val="bg2">
                    <a:lumMod val="25000"/>
                  </a:schemeClr>
                </a:solidFill>
                <a:latin typeface="+mj-ea"/>
                <a:ea typeface="+mj-ea"/>
              </a:rPr>
              <a:t>4.</a:t>
            </a:r>
            <a:r>
              <a:rPr lang="zh-CN" altLang="en-US" sz="2000" b="1" dirty="0">
                <a:solidFill>
                  <a:schemeClr val="bg2">
                    <a:lumMod val="25000"/>
                  </a:schemeClr>
                </a:solidFill>
                <a:latin typeface="+mj-ea"/>
                <a:ea typeface="+mj-ea"/>
              </a:rPr>
              <a:t>对文件读和写的管理</a:t>
            </a:r>
          </a:p>
          <a:p>
            <a:pPr marL="269875" indent="-263525" eaLnBrk="1" hangingPunct="1">
              <a:lnSpc>
                <a:spcPct val="110000"/>
              </a:lnSpc>
              <a:defRPr/>
            </a:pPr>
            <a:r>
              <a:rPr lang="en-US" altLang="zh-CN" sz="2000" b="1" dirty="0">
                <a:solidFill>
                  <a:schemeClr val="bg2">
                    <a:lumMod val="25000"/>
                  </a:schemeClr>
                </a:solidFill>
                <a:latin typeface="+mj-ea"/>
                <a:ea typeface="+mj-ea"/>
              </a:rPr>
              <a:t>5.</a:t>
            </a:r>
            <a:r>
              <a:rPr lang="zh-CN" altLang="en-US" sz="2000" b="1" dirty="0">
                <a:solidFill>
                  <a:schemeClr val="bg2">
                    <a:lumMod val="25000"/>
                  </a:schemeClr>
                </a:solidFill>
                <a:latin typeface="+mj-ea"/>
                <a:ea typeface="+mj-ea"/>
              </a:rPr>
              <a:t>对文件的共享与保护等功能 </a:t>
            </a:r>
          </a:p>
          <a:p>
            <a:pPr algn="ctr" eaLnBrk="1" hangingPunct="1">
              <a:defRPr/>
            </a:pPr>
            <a:endParaRPr lang="en-US" altLang="zh-CN" sz="2400" dirty="0">
              <a:solidFill>
                <a:schemeClr val="bg2">
                  <a:lumMod val="25000"/>
                </a:schemeClr>
              </a:solidFill>
              <a:latin typeface="+mj-ea"/>
              <a:ea typeface="+mj-ea"/>
            </a:endParaRPr>
          </a:p>
        </p:txBody>
      </p:sp>
      <p:sp>
        <p:nvSpPr>
          <p:cNvPr id="15" name="圆角矩形标注 14">
            <a:extLst>
              <a:ext uri="{FF2B5EF4-FFF2-40B4-BE49-F238E27FC236}">
                <a16:creationId xmlns:a16="http://schemas.microsoft.com/office/drawing/2014/main" id="{EEB1FD9B-46D1-F94D-8EA0-061E435C474E}"/>
              </a:ext>
            </a:extLst>
          </p:cNvPr>
          <p:cNvSpPr/>
          <p:nvPr/>
        </p:nvSpPr>
        <p:spPr>
          <a:xfrm>
            <a:off x="685800" y="3282391"/>
            <a:ext cx="1600200" cy="914400"/>
          </a:xfrm>
          <a:prstGeom prst="wedgeRoundRectCallout">
            <a:avLst>
              <a:gd name="adj1" fmla="val 62244"/>
              <a:gd name="adj2" fmla="val 79654"/>
              <a:gd name="adj3" fmla="val 16667"/>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eaLnBrk="1" hangingPunct="1">
              <a:lnSpc>
                <a:spcPct val="110000"/>
              </a:lnSpc>
              <a:defRPr/>
            </a:pPr>
            <a:r>
              <a:rPr lang="en-US" altLang="zh-CN" sz="2000" b="1" dirty="0">
                <a:solidFill>
                  <a:schemeClr val="bg2">
                    <a:lumMod val="25000"/>
                  </a:schemeClr>
                </a:solidFill>
                <a:latin typeface="+mj-ea"/>
                <a:ea typeface="+mj-ea"/>
              </a:rPr>
              <a:t>1.</a:t>
            </a:r>
            <a:r>
              <a:rPr lang="zh-CN" altLang="en-US" sz="2000" b="1" dirty="0">
                <a:solidFill>
                  <a:schemeClr val="bg2">
                    <a:lumMod val="25000"/>
                  </a:schemeClr>
                </a:solidFill>
                <a:latin typeface="+mj-ea"/>
                <a:ea typeface="+mj-ea"/>
              </a:rPr>
              <a:t>命令接口</a:t>
            </a:r>
            <a:endParaRPr lang="en-US" altLang="zh-CN" sz="2000" b="1" dirty="0">
              <a:solidFill>
                <a:schemeClr val="bg2">
                  <a:lumMod val="25000"/>
                </a:schemeClr>
              </a:solidFill>
              <a:latin typeface="+mj-ea"/>
              <a:ea typeface="+mj-ea"/>
            </a:endParaRPr>
          </a:p>
          <a:p>
            <a:pPr marL="342900" indent="-342900" eaLnBrk="1" hangingPunct="1">
              <a:lnSpc>
                <a:spcPct val="110000"/>
              </a:lnSpc>
              <a:defRPr/>
            </a:pPr>
            <a:r>
              <a:rPr lang="en-US" altLang="zh-CN" sz="2000" b="1" dirty="0">
                <a:solidFill>
                  <a:schemeClr val="bg2">
                    <a:lumMod val="25000"/>
                  </a:schemeClr>
                </a:solidFill>
                <a:latin typeface="+mj-ea"/>
                <a:ea typeface="+mj-ea"/>
              </a:rPr>
              <a:t>2.</a:t>
            </a:r>
            <a:r>
              <a:rPr lang="zh-CN" altLang="en-US" sz="2000" b="1" dirty="0">
                <a:solidFill>
                  <a:schemeClr val="bg2">
                    <a:lumMod val="25000"/>
                  </a:schemeClr>
                </a:solidFill>
                <a:latin typeface="+mj-ea"/>
                <a:ea typeface="+mj-ea"/>
              </a:rPr>
              <a:t>程序接口</a:t>
            </a:r>
          </a:p>
        </p:txBody>
      </p:sp>
      <p:sp>
        <p:nvSpPr>
          <p:cNvPr id="16" name="Rectangle 2">
            <a:extLst>
              <a:ext uri="{FF2B5EF4-FFF2-40B4-BE49-F238E27FC236}">
                <a16:creationId xmlns:a16="http://schemas.microsoft.com/office/drawing/2014/main" id="{8CC9A819-BFD0-5244-940E-9E696D4AB9CB}"/>
              </a:ext>
            </a:extLst>
          </p:cNvPr>
          <p:cNvSpPr>
            <a:spLocks noGrp="1" noChangeArrowheads="1"/>
          </p:cNvSpPr>
          <p:nvPr>
            <p:ph type="title"/>
          </p:nvPr>
        </p:nvSpPr>
        <p:spPr>
          <a:xfrm>
            <a:off x="1295400" y="304801"/>
            <a:ext cx="4191000" cy="676275"/>
          </a:xfrm>
        </p:spPr>
        <p:txBody>
          <a:bodyPr/>
          <a:lstStyle/>
          <a:p>
            <a:r>
              <a:rPr lang="en-US" altLang="zh-CN" sz="3600" dirty="0"/>
              <a:t>6.1 </a:t>
            </a:r>
            <a:r>
              <a:rPr lang="zh-CN" altLang="en-US" sz="3600" dirty="0"/>
              <a:t>文件系统概述</a:t>
            </a:r>
          </a:p>
        </p:txBody>
      </p:sp>
    </p:spTree>
    <p:extLst>
      <p:ext uri="{BB962C8B-B14F-4D97-AF65-F5344CB8AC3E}">
        <p14:creationId xmlns:p14="http://schemas.microsoft.com/office/powerpoint/2010/main" val="29582568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autoUpdateAnimBg="0"/>
      <p:bldP spid="14" grpId="0" bldLvl="0" animBg="1" autoUpdateAnimBg="0"/>
      <p:bldP spid="15" grpId="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a:extLst>
              <a:ext uri="{FF2B5EF4-FFF2-40B4-BE49-F238E27FC236}">
                <a16:creationId xmlns:a16="http://schemas.microsoft.com/office/drawing/2014/main" id="{6B77C0CA-46C0-4DEF-80A3-D98D69F2D014}"/>
              </a:ext>
            </a:extLst>
          </p:cNvPr>
          <p:cNvSpPr>
            <a:spLocks noGrp="1" noChangeArrowheads="1"/>
          </p:cNvSpPr>
          <p:nvPr>
            <p:ph idx="1"/>
          </p:nvPr>
        </p:nvSpPr>
        <p:spPr>
          <a:xfrm>
            <a:off x="1981200" y="1600200"/>
            <a:ext cx="8229600" cy="3886200"/>
          </a:xfrm>
        </p:spPr>
        <p:txBody>
          <a:bodyPr/>
          <a:lstStyle/>
          <a:p>
            <a:pPr algn="just">
              <a:buFontTx/>
              <a:buNone/>
            </a:pPr>
            <a:r>
              <a:rPr lang="en-US" altLang="zh-CN" sz="2400" dirty="0"/>
              <a:t>1.</a:t>
            </a:r>
            <a:r>
              <a:rPr lang="zh-CN" altLang="en-US" sz="2400" dirty="0"/>
              <a:t>存放在某个磁盘上的文件系统，对于采用混合索引分配方式，其</a:t>
            </a:r>
            <a:r>
              <a:rPr lang="en-US" altLang="zh-CN" sz="2400" dirty="0"/>
              <a:t>FCB</a:t>
            </a:r>
            <a:r>
              <a:rPr lang="zh-CN" altLang="en-US" sz="2400" dirty="0"/>
              <a:t>中共有</a:t>
            </a:r>
            <a:r>
              <a:rPr lang="en-US" altLang="zh-CN" sz="2400" dirty="0"/>
              <a:t>13</a:t>
            </a:r>
            <a:r>
              <a:rPr lang="zh-CN" altLang="en-US" sz="2400" dirty="0"/>
              <a:t>项地址项，第</a:t>
            </a:r>
            <a:r>
              <a:rPr lang="en-US" altLang="zh-CN" sz="2400" dirty="0"/>
              <a:t>0</a:t>
            </a:r>
            <a:r>
              <a:rPr lang="zh-CN" altLang="en-US" sz="2400" dirty="0"/>
              <a:t>～</a:t>
            </a:r>
            <a:r>
              <a:rPr lang="en-US" altLang="zh-CN" sz="2400" dirty="0"/>
              <a:t>9</a:t>
            </a:r>
            <a:r>
              <a:rPr lang="zh-CN" altLang="en-US" sz="2400" dirty="0"/>
              <a:t>个地址项为直接地址，第</a:t>
            </a:r>
            <a:r>
              <a:rPr lang="en-US" altLang="zh-CN" sz="2400" dirty="0"/>
              <a:t>10</a:t>
            </a:r>
            <a:r>
              <a:rPr lang="zh-CN" altLang="en-US" sz="2400" dirty="0"/>
              <a:t>个地址项为一次间接地址，第</a:t>
            </a:r>
            <a:r>
              <a:rPr lang="en-US" altLang="zh-CN" sz="2400" dirty="0"/>
              <a:t>11</a:t>
            </a:r>
            <a:r>
              <a:rPr lang="zh-CN" altLang="en-US" sz="2400" dirty="0"/>
              <a:t>个地址项为二次间接地址，第</a:t>
            </a:r>
            <a:r>
              <a:rPr lang="en-US" altLang="zh-CN" sz="2400" dirty="0"/>
              <a:t>12</a:t>
            </a:r>
            <a:r>
              <a:rPr lang="zh-CN" altLang="en-US" sz="2400" dirty="0"/>
              <a:t>个地址项为三次间接地址。如果每个盘块的大小为</a:t>
            </a:r>
            <a:r>
              <a:rPr lang="en-US" altLang="zh-CN" sz="2400" dirty="0"/>
              <a:t>512</a:t>
            </a:r>
            <a:r>
              <a:rPr lang="zh-CN" altLang="en-US" sz="2400" dirty="0"/>
              <a:t>字节，盘块号需要</a:t>
            </a:r>
            <a:r>
              <a:rPr lang="en-US" altLang="zh-CN" sz="2400" dirty="0"/>
              <a:t>3</a:t>
            </a:r>
            <a:r>
              <a:rPr lang="zh-CN" altLang="en-US" sz="2400" dirty="0"/>
              <a:t>个字节来描述，则每个盘块最多存放</a:t>
            </a:r>
            <a:r>
              <a:rPr lang="en-US" altLang="zh-CN" sz="2400" dirty="0"/>
              <a:t>170</a:t>
            </a:r>
            <a:r>
              <a:rPr lang="zh-CN" altLang="en-US" sz="2400" dirty="0"/>
              <a:t>个盘块地址：（</a:t>
            </a:r>
            <a:r>
              <a:rPr lang="en-US" altLang="zh-CN" sz="2400" dirty="0"/>
              <a:t>10</a:t>
            </a:r>
            <a:r>
              <a:rPr lang="zh-CN" altLang="en-US" sz="2400" dirty="0"/>
              <a:t>分）</a:t>
            </a:r>
          </a:p>
          <a:p>
            <a:pPr algn="just">
              <a:buFontTx/>
              <a:buNone/>
            </a:pPr>
            <a:r>
              <a:rPr lang="en-US" altLang="zh-CN" sz="2400" dirty="0"/>
              <a:t>(1)  </a:t>
            </a:r>
            <a:r>
              <a:rPr lang="zh-CN" altLang="en-US" sz="2400" dirty="0"/>
              <a:t>该文件系统允许的最大长度是多少？</a:t>
            </a:r>
          </a:p>
          <a:p>
            <a:pPr algn="just">
              <a:buFontTx/>
              <a:buNone/>
            </a:pPr>
            <a:r>
              <a:rPr lang="en-US" altLang="zh-CN" sz="2400" dirty="0"/>
              <a:t>(2) </a:t>
            </a:r>
            <a:r>
              <a:rPr lang="zh-CN" altLang="en-US" sz="2400" dirty="0"/>
              <a:t>将文件的字节偏移量</a:t>
            </a:r>
            <a:r>
              <a:rPr lang="en-US" altLang="zh-CN" sz="2400" dirty="0"/>
              <a:t>5000</a:t>
            </a:r>
            <a:r>
              <a:rPr lang="zh-CN" altLang="en-US" sz="2400" dirty="0"/>
              <a:t>、</a:t>
            </a:r>
            <a:r>
              <a:rPr lang="en-US" altLang="zh-CN" sz="2400" dirty="0"/>
              <a:t>15000</a:t>
            </a:r>
            <a:r>
              <a:rPr lang="zh-CN" altLang="en-US" sz="2400" dirty="0"/>
              <a:t>、</a:t>
            </a:r>
            <a:r>
              <a:rPr lang="en-US" altLang="zh-CN" sz="2400" dirty="0"/>
              <a:t>150000</a:t>
            </a:r>
            <a:r>
              <a:rPr lang="zh-CN" altLang="en-US" sz="2400" dirty="0"/>
              <a:t>转换为物理块号和块内偏移量。</a:t>
            </a:r>
          </a:p>
          <a:p>
            <a:pPr algn="just">
              <a:buFontTx/>
              <a:buNone/>
            </a:pPr>
            <a:r>
              <a:rPr lang="en-US" altLang="zh-CN" sz="2400" dirty="0"/>
              <a:t>(3) </a:t>
            </a:r>
            <a:r>
              <a:rPr lang="zh-CN" altLang="en-US" sz="2400" dirty="0"/>
              <a:t>假设某文件的索引结点已在内存中，但其他信息均在外存，为了访问该文件中某个位置的内容，最多需要几次访问磁盘？</a:t>
            </a:r>
          </a:p>
          <a:p>
            <a:pPr algn="just">
              <a:buFontTx/>
              <a:buNone/>
            </a:pPr>
            <a:endParaRPr lang="zh-CN" altLang="en-US" sz="2400" dirty="0"/>
          </a:p>
          <a:p>
            <a:endParaRPr lang="en-US" altLang="zh-CN" dirty="0"/>
          </a:p>
        </p:txBody>
      </p:sp>
      <p:sp>
        <p:nvSpPr>
          <p:cNvPr id="238595" name="标题 1">
            <a:extLst>
              <a:ext uri="{FF2B5EF4-FFF2-40B4-BE49-F238E27FC236}">
                <a16:creationId xmlns:a16="http://schemas.microsoft.com/office/drawing/2014/main" id="{C8C91511-3020-4DBD-A8FB-24DFFE1D0A84}"/>
              </a:ext>
            </a:extLst>
          </p:cNvPr>
          <p:cNvSpPr>
            <a:spLocks noGrp="1" noChangeArrowheads="1"/>
          </p:cNvSpPr>
          <p:nvPr>
            <p:ph type="title"/>
          </p:nvPr>
        </p:nvSpPr>
        <p:spPr>
          <a:xfrm>
            <a:off x="2430464" y="533401"/>
            <a:ext cx="7331075" cy="549275"/>
          </a:xfrm>
        </p:spPr>
        <p:txBody>
          <a:bodyPr/>
          <a:lstStyle/>
          <a:p>
            <a:r>
              <a:rPr lang="zh-CN" altLang="en-US"/>
              <a:t>练习题：</a:t>
            </a:r>
            <a:r>
              <a:rPr lang="en-US" altLang="zh-CN"/>
              <a:t>1</a:t>
            </a:r>
            <a:endParaRPr lang="zh-CN" altLang="en-US"/>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C252D9E-8741-4D4B-8AAE-8D4270A869D3}"/>
              </a:ext>
            </a:extLst>
          </p:cNvPr>
          <p:cNvSpPr>
            <a:spLocks noGrp="1"/>
          </p:cNvSpPr>
          <p:nvPr>
            <p:ph/>
          </p:nvPr>
        </p:nvSpPr>
        <p:spPr>
          <a:xfrm>
            <a:off x="304800" y="152400"/>
            <a:ext cx="11430000" cy="6400800"/>
          </a:xfrm>
        </p:spPr>
        <p:txBody>
          <a:bodyPr/>
          <a:lstStyle/>
          <a:p>
            <a:pPr marL="0" indent="0">
              <a:lnSpc>
                <a:spcPct val="120000"/>
              </a:lnSpc>
              <a:buNone/>
              <a:defRPr/>
            </a:pPr>
            <a:r>
              <a:rPr lang="zh-CN" altLang="en-US" sz="2000" dirty="0"/>
              <a:t>答</a:t>
            </a:r>
            <a:r>
              <a:rPr lang="zh-CN" altLang="en-US" sz="2000" dirty="0" smtClean="0"/>
              <a:t>：（</a:t>
            </a:r>
            <a:r>
              <a:rPr lang="en-US" altLang="zh-CN" sz="2000" dirty="0"/>
              <a:t>1</a:t>
            </a:r>
            <a:r>
              <a:rPr lang="zh-CN" altLang="en-US" sz="2000" dirty="0"/>
              <a:t>）文件的最大长度为：</a:t>
            </a:r>
          </a:p>
          <a:p>
            <a:pPr marL="0" indent="0">
              <a:lnSpc>
                <a:spcPct val="120000"/>
              </a:lnSpc>
              <a:buNone/>
              <a:defRPr/>
            </a:pPr>
            <a:r>
              <a:rPr lang="zh-CN" altLang="en-US" sz="2000" dirty="0"/>
              <a:t>    </a:t>
            </a:r>
            <a:r>
              <a:rPr lang="en-US" altLang="zh-CN" sz="2000" dirty="0"/>
              <a:t>10+170+170</a:t>
            </a:r>
            <a:r>
              <a:rPr lang="en-US" altLang="zh-CN" sz="2000" baseline="30000" dirty="0"/>
              <a:t>2</a:t>
            </a:r>
            <a:r>
              <a:rPr lang="en-US" altLang="zh-CN" sz="2000" dirty="0"/>
              <a:t>+170</a:t>
            </a:r>
            <a:r>
              <a:rPr lang="en-US" altLang="zh-CN" sz="2000" baseline="30000" dirty="0"/>
              <a:t>3</a:t>
            </a:r>
            <a:r>
              <a:rPr lang="en-US" altLang="zh-CN" sz="2000" dirty="0"/>
              <a:t>=4942080</a:t>
            </a:r>
            <a:r>
              <a:rPr lang="zh-CN" altLang="en-US" sz="2000" dirty="0"/>
              <a:t>块</a:t>
            </a:r>
            <a:r>
              <a:rPr lang="en-US" altLang="zh-CN" sz="2000" dirty="0"/>
              <a:t>=2471040KB</a:t>
            </a:r>
            <a:r>
              <a:rPr lang="zh-CN" altLang="en-US" sz="2000" dirty="0"/>
              <a:t>（</a:t>
            </a:r>
            <a:r>
              <a:rPr lang="en-US" altLang="zh-CN" sz="2000" dirty="0"/>
              <a:t>2</a:t>
            </a:r>
            <a:r>
              <a:rPr lang="zh-CN" altLang="en-US" sz="2000" dirty="0"/>
              <a:t>分）</a:t>
            </a:r>
          </a:p>
          <a:p>
            <a:pPr marL="0" indent="0">
              <a:lnSpc>
                <a:spcPct val="120000"/>
              </a:lnSpc>
              <a:buNone/>
              <a:defRPr/>
            </a:pPr>
            <a:r>
              <a:rPr lang="zh-CN" altLang="en-US" sz="2000" dirty="0" smtClean="0"/>
              <a:t>       （</a:t>
            </a:r>
            <a:r>
              <a:rPr lang="en-US" altLang="zh-CN" sz="2000" dirty="0"/>
              <a:t>2</a:t>
            </a:r>
            <a:r>
              <a:rPr lang="zh-CN" altLang="en-US" sz="2000" dirty="0" smtClean="0"/>
              <a:t>） </a:t>
            </a:r>
            <a:r>
              <a:rPr lang="en-US" altLang="zh-CN" sz="2000" dirty="0"/>
              <a:t>5000/512</a:t>
            </a:r>
            <a:r>
              <a:rPr lang="zh-CN" altLang="en-US" sz="2000" dirty="0"/>
              <a:t>得商</a:t>
            </a:r>
            <a:r>
              <a:rPr lang="en-US" altLang="zh-CN" sz="2000" dirty="0"/>
              <a:t>9</a:t>
            </a:r>
            <a:r>
              <a:rPr lang="zh-CN" altLang="en-US" sz="2000" dirty="0"/>
              <a:t>，余数为</a:t>
            </a:r>
            <a:r>
              <a:rPr lang="en-US" altLang="zh-CN" sz="2000" dirty="0"/>
              <a:t>392</a:t>
            </a:r>
            <a:r>
              <a:rPr lang="zh-CN" altLang="en-US" sz="2000" dirty="0"/>
              <a:t>。即逻辑块号为</a:t>
            </a:r>
            <a:r>
              <a:rPr lang="en-US" altLang="zh-CN" sz="2000" dirty="0"/>
              <a:t>9</a:t>
            </a:r>
            <a:r>
              <a:rPr lang="zh-CN" altLang="en-US" sz="2000" dirty="0"/>
              <a:t>，块内偏移为</a:t>
            </a:r>
            <a:r>
              <a:rPr lang="en-US" altLang="zh-CN" sz="2000" dirty="0"/>
              <a:t>392</a:t>
            </a:r>
            <a:r>
              <a:rPr lang="zh-CN" altLang="en-US" sz="2000" dirty="0"/>
              <a:t>。故可直接从该文件的</a:t>
            </a:r>
            <a:r>
              <a:rPr lang="en-US" altLang="zh-CN" sz="2000" dirty="0"/>
              <a:t>FCB</a:t>
            </a:r>
            <a:r>
              <a:rPr lang="zh-CN" altLang="en-US" sz="2000" dirty="0"/>
              <a:t>的第</a:t>
            </a:r>
            <a:r>
              <a:rPr lang="en-US" altLang="zh-CN" sz="2000" dirty="0"/>
              <a:t>9</a:t>
            </a:r>
            <a:r>
              <a:rPr lang="zh-CN" altLang="en-US" sz="2000" dirty="0"/>
              <a:t>个地址处得到物理盘块号，块内偏移为</a:t>
            </a:r>
            <a:r>
              <a:rPr lang="en-US" altLang="zh-CN" sz="2000" dirty="0"/>
              <a:t>392</a:t>
            </a:r>
            <a:r>
              <a:rPr lang="zh-CN" altLang="en-US" sz="2000" dirty="0"/>
              <a:t>。（</a:t>
            </a:r>
            <a:r>
              <a:rPr lang="en-US" altLang="zh-CN" sz="2000" dirty="0"/>
              <a:t>2</a:t>
            </a:r>
            <a:r>
              <a:rPr lang="zh-CN" altLang="en-US" sz="2000" dirty="0"/>
              <a:t>分）</a:t>
            </a:r>
          </a:p>
          <a:p>
            <a:pPr marL="0" indent="0">
              <a:lnSpc>
                <a:spcPct val="120000"/>
              </a:lnSpc>
              <a:buNone/>
              <a:defRPr/>
            </a:pPr>
            <a:r>
              <a:rPr lang="zh-CN" altLang="en-US" sz="2000" dirty="0"/>
              <a:t>   </a:t>
            </a:r>
            <a:r>
              <a:rPr lang="en-US" altLang="zh-CN" sz="2000" dirty="0"/>
              <a:t>15000/512</a:t>
            </a:r>
            <a:r>
              <a:rPr lang="zh-CN" altLang="en-US" sz="2000" dirty="0"/>
              <a:t>得商为</a:t>
            </a:r>
            <a:r>
              <a:rPr lang="en-US" altLang="zh-CN" sz="2000" dirty="0"/>
              <a:t>29</a:t>
            </a:r>
            <a:r>
              <a:rPr lang="zh-CN" altLang="en-US" sz="2000" dirty="0"/>
              <a:t>，余数为</a:t>
            </a:r>
            <a:r>
              <a:rPr lang="en-US" altLang="zh-CN" sz="2000" dirty="0"/>
              <a:t>152</a:t>
            </a:r>
            <a:r>
              <a:rPr lang="zh-CN" altLang="en-US" sz="2000" dirty="0"/>
              <a:t>。即逻辑块号为</a:t>
            </a:r>
            <a:r>
              <a:rPr lang="en-US" altLang="zh-CN" sz="2000" dirty="0"/>
              <a:t>29</a:t>
            </a:r>
            <a:r>
              <a:rPr lang="zh-CN" altLang="en-US" sz="2000" dirty="0"/>
              <a:t>，块内偏移为</a:t>
            </a:r>
            <a:r>
              <a:rPr lang="en-US" altLang="zh-CN" sz="2000" dirty="0"/>
              <a:t>152</a:t>
            </a:r>
            <a:r>
              <a:rPr lang="zh-CN" altLang="en-US" sz="2000" dirty="0"/>
              <a:t>。由于</a:t>
            </a:r>
            <a:r>
              <a:rPr lang="en-US" altLang="zh-CN" sz="2000" dirty="0"/>
              <a:t>10≤29&lt;10+170,</a:t>
            </a:r>
            <a:r>
              <a:rPr lang="zh-CN" altLang="en-US" sz="2000" dirty="0"/>
              <a:t>而</a:t>
            </a:r>
            <a:r>
              <a:rPr lang="en-US" altLang="zh-CN" sz="2000" dirty="0"/>
              <a:t>29-10=19</a:t>
            </a:r>
            <a:r>
              <a:rPr lang="zh-CN" altLang="en-US" sz="2000" dirty="0"/>
              <a:t>，故可从</a:t>
            </a:r>
            <a:r>
              <a:rPr lang="en-US" altLang="zh-CN" sz="2000" dirty="0"/>
              <a:t>FCB</a:t>
            </a:r>
            <a:r>
              <a:rPr lang="zh-CN" altLang="en-US" sz="2000" dirty="0"/>
              <a:t>的第</a:t>
            </a:r>
            <a:r>
              <a:rPr lang="en-US" altLang="zh-CN" sz="2000" dirty="0"/>
              <a:t>10</a:t>
            </a:r>
            <a:r>
              <a:rPr lang="zh-CN" altLang="en-US" sz="2000" dirty="0"/>
              <a:t>个地址项，即一次间址项中得到一次间址块；并从一次间址块的</a:t>
            </a:r>
            <a:r>
              <a:rPr lang="en-US" altLang="zh-CN" sz="2000" dirty="0"/>
              <a:t>19</a:t>
            </a:r>
            <a:r>
              <a:rPr lang="zh-CN" altLang="en-US" sz="2000" dirty="0"/>
              <a:t>项中获得对应的物理盘块号，块内偏移为</a:t>
            </a:r>
            <a:r>
              <a:rPr lang="en-US" altLang="zh-CN" sz="2000" dirty="0"/>
              <a:t>152</a:t>
            </a:r>
            <a:r>
              <a:rPr lang="zh-CN" altLang="en-US" sz="2000" dirty="0"/>
              <a:t>。（</a:t>
            </a:r>
            <a:r>
              <a:rPr lang="en-US" altLang="zh-CN" sz="2000" dirty="0"/>
              <a:t>2</a:t>
            </a:r>
            <a:r>
              <a:rPr lang="zh-CN" altLang="en-US" sz="2000" dirty="0"/>
              <a:t>分）</a:t>
            </a:r>
          </a:p>
          <a:p>
            <a:pPr marL="0" indent="0">
              <a:lnSpc>
                <a:spcPct val="120000"/>
              </a:lnSpc>
              <a:buNone/>
              <a:defRPr/>
            </a:pPr>
            <a:r>
              <a:rPr lang="zh-CN" altLang="en-US" sz="2000" dirty="0"/>
              <a:t>  </a:t>
            </a:r>
            <a:r>
              <a:rPr lang="en-US" altLang="zh-CN" sz="2000" dirty="0"/>
              <a:t>150000/512</a:t>
            </a:r>
            <a:r>
              <a:rPr lang="zh-CN" altLang="en-US" sz="2000" dirty="0"/>
              <a:t>得商为</a:t>
            </a:r>
            <a:r>
              <a:rPr lang="en-US" altLang="zh-CN" sz="2000" dirty="0"/>
              <a:t>292</a:t>
            </a:r>
            <a:r>
              <a:rPr lang="zh-CN" altLang="en-US" sz="2000" dirty="0"/>
              <a:t>，余数为</a:t>
            </a:r>
            <a:r>
              <a:rPr lang="en-US" altLang="zh-CN" sz="2000" dirty="0"/>
              <a:t>496</a:t>
            </a:r>
            <a:r>
              <a:rPr lang="zh-CN" altLang="en-US" sz="2000" dirty="0"/>
              <a:t>。即逻辑块号为</a:t>
            </a:r>
            <a:r>
              <a:rPr lang="en-US" altLang="zh-CN" sz="2000" dirty="0"/>
              <a:t>292</a:t>
            </a:r>
            <a:r>
              <a:rPr lang="zh-CN" altLang="en-US" sz="2000" dirty="0"/>
              <a:t>，块内偏移为</a:t>
            </a:r>
            <a:r>
              <a:rPr lang="en-US" altLang="zh-CN" sz="2000" dirty="0"/>
              <a:t>496</a:t>
            </a:r>
            <a:r>
              <a:rPr lang="zh-CN" altLang="en-US" sz="2000" dirty="0"/>
              <a:t>。由于</a:t>
            </a:r>
            <a:r>
              <a:rPr lang="en-US" altLang="zh-CN" sz="2000" dirty="0"/>
              <a:t>10+170≤292</a:t>
            </a:r>
            <a:r>
              <a:rPr lang="zh-CN" altLang="en-US" sz="2000" dirty="0"/>
              <a:t>，</a:t>
            </a:r>
            <a:r>
              <a:rPr lang="en-US" altLang="zh-CN" sz="2000" dirty="0"/>
              <a:t>292-180=112, </a:t>
            </a:r>
            <a:r>
              <a:rPr lang="zh-CN" altLang="en-US" sz="2000" dirty="0"/>
              <a:t>故可从</a:t>
            </a:r>
            <a:r>
              <a:rPr lang="en-US" altLang="zh-CN" sz="2000" dirty="0"/>
              <a:t>FCB</a:t>
            </a:r>
            <a:r>
              <a:rPr lang="zh-CN" altLang="en-US" sz="2000" dirty="0"/>
              <a:t>的第</a:t>
            </a:r>
            <a:r>
              <a:rPr lang="en-US" altLang="zh-CN" sz="2000" dirty="0"/>
              <a:t>11</a:t>
            </a:r>
            <a:r>
              <a:rPr lang="zh-CN" altLang="en-US" sz="2000" dirty="0"/>
              <a:t>个地址项，即二次间址项中获得第</a:t>
            </a:r>
            <a:r>
              <a:rPr lang="en-US" altLang="zh-CN" sz="2000" dirty="0"/>
              <a:t>1</a:t>
            </a:r>
            <a:r>
              <a:rPr lang="zh-CN" altLang="en-US" sz="2000" dirty="0"/>
              <a:t>个一次间址块；并从该一次间址块的</a:t>
            </a:r>
            <a:r>
              <a:rPr lang="en-US" altLang="zh-CN" sz="2000" dirty="0"/>
              <a:t>112</a:t>
            </a:r>
            <a:r>
              <a:rPr lang="zh-CN" altLang="en-US" sz="2000" dirty="0"/>
              <a:t>项中获得对应的物理盘块号，块内偏移为</a:t>
            </a:r>
            <a:r>
              <a:rPr lang="en-US" altLang="zh-CN" sz="2000" dirty="0"/>
              <a:t>496</a:t>
            </a:r>
            <a:r>
              <a:rPr lang="zh-CN" altLang="en-US" sz="2000" dirty="0"/>
              <a:t>。（</a:t>
            </a:r>
            <a:r>
              <a:rPr lang="en-US" altLang="zh-CN" sz="2000" dirty="0"/>
              <a:t>2</a:t>
            </a:r>
            <a:r>
              <a:rPr lang="zh-CN" altLang="en-US" sz="2000" dirty="0"/>
              <a:t>分）</a:t>
            </a:r>
          </a:p>
          <a:p>
            <a:pPr marL="0" indent="0">
              <a:lnSpc>
                <a:spcPct val="120000"/>
              </a:lnSpc>
              <a:buNone/>
              <a:defRPr/>
            </a:pPr>
            <a:r>
              <a:rPr lang="en-US" altLang="zh-CN" sz="2000" dirty="0" smtClean="0"/>
              <a:t>          (</a:t>
            </a:r>
            <a:r>
              <a:rPr lang="en-US" altLang="zh-CN" sz="2000" dirty="0"/>
              <a:t>3) </a:t>
            </a:r>
            <a:r>
              <a:rPr lang="zh-CN" altLang="en-US" sz="2000" dirty="0"/>
              <a:t>由于文件的索引结点已在内存，为了访问文件中的某个位置的内容，最少需要</a:t>
            </a:r>
            <a:r>
              <a:rPr lang="en-US" altLang="zh-CN" sz="2000" dirty="0"/>
              <a:t>1</a:t>
            </a:r>
            <a:r>
              <a:rPr lang="zh-CN" altLang="en-US" sz="2000" dirty="0"/>
              <a:t>次访问磁盘（即通过直接地址直接读文件盘块），最多需要</a:t>
            </a:r>
            <a:r>
              <a:rPr lang="en-US" altLang="zh-CN" sz="2000" dirty="0"/>
              <a:t>4</a:t>
            </a:r>
            <a:r>
              <a:rPr lang="zh-CN" altLang="en-US" sz="2000" dirty="0"/>
              <a:t>次访问磁盘（第一次是读三次间址块，第二次读二次间址块，第三次读一次间址块，第四次是读文件盘块）（</a:t>
            </a:r>
            <a:r>
              <a:rPr lang="en-US" altLang="zh-CN" sz="2000" dirty="0"/>
              <a:t>2</a:t>
            </a:r>
            <a:r>
              <a:rPr lang="zh-CN" altLang="en-US" sz="2000" dirty="0"/>
              <a:t>分）</a:t>
            </a:r>
          </a:p>
          <a:p>
            <a:pPr>
              <a:lnSpc>
                <a:spcPct val="120000"/>
              </a:lnSpc>
              <a:defRPr/>
            </a:pPr>
            <a:endParaRPr lang="zh-CN" altLang="en-US" sz="1800" dirty="0"/>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5B4136C3-3984-4497-92D9-1E4214ECA068}"/>
              </a:ext>
            </a:extLst>
          </p:cNvPr>
          <p:cNvSpPr>
            <a:spLocks noGrp="1" noChangeArrowheads="1"/>
          </p:cNvSpPr>
          <p:nvPr>
            <p:ph idx="1"/>
          </p:nvPr>
        </p:nvSpPr>
        <p:spPr/>
        <p:txBody>
          <a:bodyPr/>
          <a:lstStyle/>
          <a:p>
            <a:pPr algn="just">
              <a:buFontTx/>
              <a:buNone/>
            </a:pPr>
            <a:r>
              <a:rPr lang="en-US" altLang="zh-CN" dirty="0"/>
              <a:t>2</a:t>
            </a:r>
            <a:r>
              <a:rPr lang="zh-CN" altLang="en-US" dirty="0"/>
              <a:t>．有一个磁盘组共用</a:t>
            </a:r>
            <a:r>
              <a:rPr lang="en-US" altLang="zh-CN" dirty="0"/>
              <a:t>10</a:t>
            </a:r>
            <a:r>
              <a:rPr lang="zh-CN" altLang="en-US" dirty="0"/>
              <a:t>个盘面，每个盘面上有</a:t>
            </a:r>
            <a:r>
              <a:rPr lang="en-US" altLang="zh-CN" dirty="0"/>
              <a:t>100</a:t>
            </a:r>
            <a:r>
              <a:rPr lang="zh-CN" altLang="en-US" dirty="0"/>
              <a:t>个磁道，每个磁道有</a:t>
            </a:r>
            <a:r>
              <a:rPr lang="en-US" altLang="zh-CN" dirty="0"/>
              <a:t>16</a:t>
            </a:r>
            <a:r>
              <a:rPr lang="zh-CN" altLang="en-US" dirty="0"/>
              <a:t>个扇区，假定以扇区为单位，若使用位示图管理磁盘空间，问位示图需要占多少空间？若空闲表的每个空闲表项占用</a:t>
            </a:r>
            <a:r>
              <a:rPr lang="en-US" altLang="zh-CN" dirty="0"/>
              <a:t>5</a:t>
            </a:r>
            <a:r>
              <a:rPr lang="zh-CN" altLang="en-US" dirty="0"/>
              <a:t>个字节，问什么时候空闲表大于位示图？</a:t>
            </a:r>
            <a:endParaRPr lang="zh-CN" altLang="en-US" dirty="0">
              <a:solidFill>
                <a:srgbClr val="003366"/>
              </a:solidFill>
            </a:endParaRPr>
          </a:p>
          <a:p>
            <a:pPr algn="just">
              <a:buFontTx/>
              <a:buNone/>
            </a:pPr>
            <a:endParaRPr lang="en-US" altLang="zh-CN" dirty="0">
              <a:solidFill>
                <a:srgbClr val="003366"/>
              </a:solidFill>
            </a:endParaRPr>
          </a:p>
        </p:txBody>
      </p:sp>
      <p:sp>
        <p:nvSpPr>
          <p:cNvPr id="240643" name="标题 1">
            <a:extLst>
              <a:ext uri="{FF2B5EF4-FFF2-40B4-BE49-F238E27FC236}">
                <a16:creationId xmlns:a16="http://schemas.microsoft.com/office/drawing/2014/main" id="{4F65BDC3-FBB1-4609-A672-985D8B7B6ECA}"/>
              </a:ext>
            </a:extLst>
          </p:cNvPr>
          <p:cNvSpPr>
            <a:spLocks noGrp="1" noChangeArrowheads="1"/>
          </p:cNvSpPr>
          <p:nvPr>
            <p:ph type="title"/>
          </p:nvPr>
        </p:nvSpPr>
        <p:spPr/>
        <p:txBody>
          <a:bodyPr/>
          <a:lstStyle/>
          <a:p>
            <a:r>
              <a:rPr lang="zh-CN" altLang="en-US"/>
              <a:t>练习题：</a:t>
            </a:r>
            <a:r>
              <a:rPr lang="en-US" altLang="zh-CN"/>
              <a:t>2</a:t>
            </a:r>
            <a:endParaRPr lang="zh-CN" altLang="en-US"/>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4771" name="Text Box 3">
            <a:extLst>
              <a:ext uri="{FF2B5EF4-FFF2-40B4-BE49-F238E27FC236}">
                <a16:creationId xmlns:a16="http://schemas.microsoft.com/office/drawing/2014/main" id="{643A7952-3550-4482-8395-DE27818FF116}"/>
              </a:ext>
            </a:extLst>
          </p:cNvPr>
          <p:cNvSpPr txBox="1">
            <a:spLocks noChangeArrowheads="1"/>
          </p:cNvSpPr>
          <p:nvPr/>
        </p:nvSpPr>
        <p:spPr bwMode="auto">
          <a:xfrm>
            <a:off x="1066800" y="685800"/>
            <a:ext cx="10210800" cy="2345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buClrTx/>
              <a:buSzTx/>
              <a:buFontTx/>
              <a:buNone/>
            </a:pPr>
            <a:r>
              <a:rPr kumimoji="1" lang="zh-CN" altLang="en-US" sz="2400" dirty="0">
                <a:solidFill>
                  <a:srgbClr val="003366"/>
                </a:solidFill>
                <a:latin typeface="+mj-ea"/>
                <a:ea typeface="+mj-ea"/>
              </a:rPr>
              <a:t>设文件系统采用两级索引分配方式，如果</a:t>
            </a:r>
            <a:r>
              <a:rPr kumimoji="1" lang="zh-CN" altLang="en-US" sz="2400" dirty="0" smtClean="0">
                <a:solidFill>
                  <a:srgbClr val="003366"/>
                </a:solidFill>
                <a:latin typeface="+mj-ea"/>
                <a:ea typeface="+mj-ea"/>
              </a:rPr>
              <a:t>每个磁盘</a:t>
            </a:r>
            <a:r>
              <a:rPr kumimoji="1" lang="zh-CN" altLang="en-US" sz="2400" dirty="0">
                <a:solidFill>
                  <a:srgbClr val="003366"/>
                </a:solidFill>
                <a:latin typeface="+mj-ea"/>
                <a:ea typeface="+mj-ea"/>
              </a:rPr>
              <a:t>块的大小为</a:t>
            </a:r>
            <a:r>
              <a:rPr kumimoji="1" lang="en-US" altLang="zh-CN" sz="2400" dirty="0">
                <a:solidFill>
                  <a:srgbClr val="003366"/>
                </a:solidFill>
                <a:latin typeface="+mj-ea"/>
                <a:ea typeface="+mj-ea"/>
              </a:rPr>
              <a:t>1KB</a:t>
            </a:r>
            <a:r>
              <a:rPr kumimoji="1" lang="zh-CN" altLang="en-US" sz="2400" dirty="0">
                <a:solidFill>
                  <a:srgbClr val="003366"/>
                </a:solidFill>
                <a:latin typeface="+mj-ea"/>
                <a:ea typeface="+mj-ea"/>
              </a:rPr>
              <a:t>，每个盘块号占</a:t>
            </a:r>
            <a:r>
              <a:rPr kumimoji="1" lang="en-US" altLang="zh-CN" sz="2400" dirty="0">
                <a:solidFill>
                  <a:srgbClr val="003366"/>
                </a:solidFill>
                <a:latin typeface="+mj-ea"/>
                <a:ea typeface="+mj-ea"/>
              </a:rPr>
              <a:t>4B</a:t>
            </a:r>
            <a:r>
              <a:rPr kumimoji="1" lang="zh-CN" altLang="en-US" sz="2400" dirty="0">
                <a:solidFill>
                  <a:srgbClr val="003366"/>
                </a:solidFill>
                <a:latin typeface="+mj-ea"/>
                <a:ea typeface="+mj-ea"/>
              </a:rPr>
              <a:t>，则</a:t>
            </a:r>
            <a:r>
              <a:rPr kumimoji="1" lang="zh-CN" altLang="en-US" sz="2400" dirty="0" smtClean="0">
                <a:solidFill>
                  <a:srgbClr val="003366"/>
                </a:solidFill>
                <a:latin typeface="+mj-ea"/>
                <a:ea typeface="+mj-ea"/>
              </a:rPr>
              <a:t>单个</a:t>
            </a:r>
            <a:r>
              <a:rPr kumimoji="1" lang="zh-CN" altLang="en-US" sz="2400" dirty="0">
                <a:solidFill>
                  <a:srgbClr val="003366"/>
                </a:solidFill>
                <a:latin typeface="+mj-ea"/>
                <a:ea typeface="+mj-ea"/>
              </a:rPr>
              <a:t>文件的最大长度是多少？</a:t>
            </a:r>
          </a:p>
          <a:p>
            <a:pPr eaLnBrk="1" hangingPunct="1">
              <a:lnSpc>
                <a:spcPct val="110000"/>
              </a:lnSpc>
              <a:buClrTx/>
              <a:buSzTx/>
              <a:buFontTx/>
              <a:buNone/>
            </a:pPr>
            <a:r>
              <a:rPr kumimoji="1" lang="zh-CN" altLang="en-US" sz="2400" dirty="0">
                <a:solidFill>
                  <a:srgbClr val="003366"/>
                </a:solidFill>
                <a:latin typeface="+mj-ea"/>
                <a:ea typeface="+mj-ea"/>
              </a:rPr>
              <a:t>解：每个盘块可有</a:t>
            </a:r>
            <a:r>
              <a:rPr kumimoji="1" lang="en-US" altLang="zh-CN" sz="2400" dirty="0">
                <a:solidFill>
                  <a:srgbClr val="003366"/>
                </a:solidFill>
                <a:latin typeface="+mj-ea"/>
                <a:ea typeface="+mj-ea"/>
              </a:rPr>
              <a:t>1KB/ 4B=256</a:t>
            </a:r>
            <a:r>
              <a:rPr kumimoji="1" lang="zh-CN" altLang="en-US" sz="2400" dirty="0">
                <a:solidFill>
                  <a:srgbClr val="003366"/>
                </a:solidFill>
                <a:latin typeface="+mj-ea"/>
                <a:ea typeface="+mj-ea"/>
              </a:rPr>
              <a:t>个索引项，</a:t>
            </a:r>
            <a:r>
              <a:rPr kumimoji="1" lang="zh-CN" altLang="en-US" sz="2400" dirty="0" smtClean="0">
                <a:solidFill>
                  <a:srgbClr val="003366"/>
                </a:solidFill>
                <a:latin typeface="+mj-ea"/>
                <a:ea typeface="+mj-ea"/>
              </a:rPr>
              <a:t>则两</a:t>
            </a:r>
            <a:r>
              <a:rPr kumimoji="1" lang="zh-CN" altLang="en-US" sz="2400" dirty="0">
                <a:solidFill>
                  <a:srgbClr val="003366"/>
                </a:solidFill>
                <a:latin typeface="+mj-ea"/>
                <a:ea typeface="+mj-ea"/>
              </a:rPr>
              <a:t>级索引下单个文件最大长度：</a:t>
            </a:r>
          </a:p>
          <a:p>
            <a:pPr eaLnBrk="1" hangingPunct="1">
              <a:lnSpc>
                <a:spcPct val="110000"/>
              </a:lnSpc>
              <a:buClrTx/>
              <a:buSzTx/>
              <a:buFontTx/>
              <a:buNone/>
            </a:pPr>
            <a:r>
              <a:rPr kumimoji="1" lang="zh-CN" altLang="en-US" sz="2400" dirty="0">
                <a:solidFill>
                  <a:srgbClr val="003366"/>
                </a:solidFill>
                <a:latin typeface="+mj-ea"/>
                <a:ea typeface="+mj-ea"/>
              </a:rPr>
              <a:t>     </a:t>
            </a:r>
            <a:r>
              <a:rPr kumimoji="1" lang="en-US" altLang="zh-CN" sz="2400" dirty="0">
                <a:solidFill>
                  <a:srgbClr val="003366"/>
                </a:solidFill>
                <a:latin typeface="+mj-ea"/>
                <a:ea typeface="+mj-ea"/>
              </a:rPr>
              <a:t>256*256*1KB=64MB</a:t>
            </a:r>
          </a:p>
        </p:txBody>
      </p:sp>
      <p:sp>
        <p:nvSpPr>
          <p:cNvPr id="121859" name="Rectangle 5">
            <a:extLst>
              <a:ext uri="{FF2B5EF4-FFF2-40B4-BE49-F238E27FC236}">
                <a16:creationId xmlns:a16="http://schemas.microsoft.com/office/drawing/2014/main" id="{ACADED54-2E28-4BBD-BA5F-7606B682E1D5}"/>
              </a:ext>
            </a:extLst>
          </p:cNvPr>
          <p:cNvSpPr>
            <a:spLocks noChangeArrowheads="1"/>
          </p:cNvSpPr>
          <p:nvPr/>
        </p:nvSpPr>
        <p:spPr bwMode="auto">
          <a:xfrm>
            <a:off x="4583114" y="549276"/>
            <a:ext cx="28797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 typeface="Wingdings" panose="05000000000000000000" pitchFamily="2" charset="2"/>
              <a:buNone/>
            </a:pPr>
            <a:r>
              <a:rPr kumimoji="1" lang="zh-CN" altLang="en-US" sz="4000">
                <a:solidFill>
                  <a:srgbClr val="FFFFFF"/>
                </a:solidFill>
              </a:rPr>
              <a:t>综合举例</a:t>
            </a:r>
            <a:endParaRPr kumimoji="1" lang="en-US" altLang="zh-CN" sz="4000">
              <a:solidFill>
                <a:srgbClr val="FFFFFF"/>
              </a:solidFill>
            </a:endParaRPr>
          </a:p>
        </p:txBody>
      </p:sp>
    </p:spTree>
    <p:extLst>
      <p:ext uri="{BB962C8B-B14F-4D97-AF65-F5344CB8AC3E}">
        <p14:creationId xmlns:p14="http://schemas.microsoft.com/office/powerpoint/2010/main" val="3130389234"/>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464771">
                                            <p:txEl>
                                              <p:pRg st="1" end="1"/>
                                            </p:txEl>
                                          </p:spTgt>
                                        </p:tgtEl>
                                        <p:attrNameLst>
                                          <p:attrName>style.visibility</p:attrName>
                                        </p:attrNameLst>
                                      </p:cBhvr>
                                      <p:to>
                                        <p:strVal val="visible"/>
                                      </p:to>
                                    </p:set>
                                    <p:animEffect transition="in" filter="wipe(down)">
                                      <p:cBhvr>
                                        <p:cTn id="7" dur="500"/>
                                        <p:tgtEl>
                                          <p:spTgt spid="246477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464771">
                                            <p:txEl>
                                              <p:pRg st="2" end="2"/>
                                            </p:txEl>
                                          </p:spTgt>
                                        </p:tgtEl>
                                        <p:attrNameLst>
                                          <p:attrName>style.visibility</p:attrName>
                                        </p:attrNameLst>
                                      </p:cBhvr>
                                      <p:to>
                                        <p:strVal val="visible"/>
                                      </p:to>
                                    </p:set>
                                    <p:animEffect transition="in" filter="wipe(down)">
                                      <p:cBhvr>
                                        <p:cTn id="10" dur="500"/>
                                        <p:tgtEl>
                                          <p:spTgt spid="24647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4">
            <a:extLst>
              <a:ext uri="{FF2B5EF4-FFF2-40B4-BE49-F238E27FC236}">
                <a16:creationId xmlns:a16="http://schemas.microsoft.com/office/drawing/2014/main" id="{EBB39C03-2F8E-4A10-A9E9-6C364CEA3ED7}"/>
              </a:ext>
            </a:extLst>
          </p:cNvPr>
          <p:cNvSpPr txBox="1">
            <a:spLocks noChangeArrowheads="1"/>
          </p:cNvSpPr>
          <p:nvPr/>
        </p:nvSpPr>
        <p:spPr bwMode="auto">
          <a:xfrm>
            <a:off x="1847850" y="1125538"/>
            <a:ext cx="84963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solidFill>
                <a:schemeClr val="tx1"/>
              </a:solidFill>
            </a:endParaRPr>
          </a:p>
        </p:txBody>
      </p:sp>
      <p:sp>
        <p:nvSpPr>
          <p:cNvPr id="81923" name="Text Box 5">
            <a:extLst>
              <a:ext uri="{FF2B5EF4-FFF2-40B4-BE49-F238E27FC236}">
                <a16:creationId xmlns:a16="http://schemas.microsoft.com/office/drawing/2014/main" id="{1D7C9E1B-400F-4389-B9D8-EDA1075C3410}"/>
              </a:ext>
            </a:extLst>
          </p:cNvPr>
          <p:cNvSpPr txBox="1">
            <a:spLocks noChangeArrowheads="1"/>
          </p:cNvSpPr>
          <p:nvPr/>
        </p:nvSpPr>
        <p:spPr bwMode="auto">
          <a:xfrm>
            <a:off x="838200" y="1412875"/>
            <a:ext cx="10744199" cy="307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 typeface="Wingdings" panose="05000000000000000000" pitchFamily="2" charset="2"/>
              <a:buNone/>
            </a:pPr>
            <a:r>
              <a:rPr kumimoji="1" lang="zh-CN" altLang="en-US" sz="2800" dirty="0">
                <a:solidFill>
                  <a:srgbClr val="003366"/>
                </a:solidFill>
                <a:latin typeface="+mj-ea"/>
                <a:ea typeface="+mj-ea"/>
                <a:cs typeface="楷体_GB2312"/>
              </a:rPr>
              <a:t>（</a:t>
            </a:r>
            <a:r>
              <a:rPr kumimoji="1" lang="en-US" altLang="zh-CN" sz="2800" dirty="0">
                <a:solidFill>
                  <a:srgbClr val="003366"/>
                </a:solidFill>
                <a:latin typeface="+mj-ea"/>
                <a:ea typeface="+mj-ea"/>
                <a:cs typeface="楷体_GB2312"/>
              </a:rPr>
              <a:t>1</a:t>
            </a:r>
            <a:r>
              <a:rPr kumimoji="1" lang="zh-CN" altLang="en-US" sz="2800" dirty="0">
                <a:solidFill>
                  <a:srgbClr val="003366"/>
                </a:solidFill>
                <a:latin typeface="+mj-ea"/>
                <a:ea typeface="+mj-ea"/>
                <a:cs typeface="楷体_GB2312"/>
              </a:rPr>
              <a:t>）为什么要引入索引节点？</a:t>
            </a:r>
          </a:p>
          <a:p>
            <a:pPr eaLnBrk="1" hangingPunct="1">
              <a:lnSpc>
                <a:spcPct val="110000"/>
              </a:lnSpc>
              <a:spcBef>
                <a:spcPct val="0"/>
              </a:spcBef>
              <a:buClrTx/>
              <a:buSzTx/>
              <a:buFont typeface="Wingdings" panose="05000000000000000000" pitchFamily="2" charset="2"/>
              <a:buNone/>
            </a:pPr>
            <a:r>
              <a:rPr kumimoji="1" lang="zh-CN" altLang="en-US" sz="2400" dirty="0">
                <a:solidFill>
                  <a:srgbClr val="003366"/>
                </a:solidFill>
                <a:latin typeface="+mj-ea"/>
                <a:ea typeface="+mj-ea"/>
                <a:cs typeface="楷体_GB2312"/>
              </a:rPr>
              <a:t>    减少文件目录所占的盘块数，加快检索目录的速度</a:t>
            </a:r>
            <a:endParaRPr kumimoji="1" lang="en-US" altLang="zh-CN" sz="2400" dirty="0">
              <a:solidFill>
                <a:srgbClr val="003366"/>
              </a:solidFill>
              <a:latin typeface="+mj-ea"/>
              <a:ea typeface="+mj-ea"/>
              <a:cs typeface="楷体_GB2312"/>
            </a:endParaRPr>
          </a:p>
          <a:p>
            <a:pPr eaLnBrk="1" hangingPunct="1">
              <a:lnSpc>
                <a:spcPct val="110000"/>
              </a:lnSpc>
              <a:spcBef>
                <a:spcPct val="0"/>
              </a:spcBef>
              <a:buClrTx/>
              <a:buSzTx/>
              <a:buFont typeface="Wingdings" panose="05000000000000000000" pitchFamily="2" charset="2"/>
              <a:buNone/>
            </a:pPr>
            <a:endParaRPr kumimoji="1" lang="zh-CN" altLang="en-US" sz="2400" dirty="0">
              <a:solidFill>
                <a:srgbClr val="003366"/>
              </a:solidFill>
              <a:latin typeface="+mj-ea"/>
              <a:ea typeface="+mj-ea"/>
              <a:cs typeface="楷体_GB2312"/>
            </a:endParaRPr>
          </a:p>
          <a:p>
            <a:pPr eaLnBrk="1" hangingPunct="1">
              <a:lnSpc>
                <a:spcPct val="110000"/>
              </a:lnSpc>
              <a:spcBef>
                <a:spcPct val="0"/>
              </a:spcBef>
              <a:buClrTx/>
              <a:buSzTx/>
              <a:buFont typeface="Wingdings" panose="05000000000000000000" pitchFamily="2" charset="2"/>
              <a:buNone/>
            </a:pPr>
            <a:r>
              <a:rPr kumimoji="1" lang="zh-CN" altLang="en-US" sz="2800" dirty="0">
                <a:solidFill>
                  <a:srgbClr val="003366"/>
                </a:solidFill>
                <a:latin typeface="+mj-ea"/>
                <a:ea typeface="+mj-ea"/>
                <a:cs typeface="楷体_GB2312"/>
              </a:rPr>
              <a:t>（</a:t>
            </a:r>
            <a:r>
              <a:rPr kumimoji="1" lang="en-US" altLang="zh-CN" sz="2800" dirty="0">
                <a:solidFill>
                  <a:srgbClr val="003366"/>
                </a:solidFill>
                <a:latin typeface="+mj-ea"/>
                <a:ea typeface="+mj-ea"/>
                <a:cs typeface="楷体_GB2312"/>
              </a:rPr>
              <a:t>2</a:t>
            </a:r>
            <a:r>
              <a:rPr kumimoji="1" lang="zh-CN" altLang="en-US" sz="2800" dirty="0">
                <a:solidFill>
                  <a:srgbClr val="003366"/>
                </a:solidFill>
                <a:latin typeface="+mj-ea"/>
                <a:ea typeface="+mj-ea"/>
                <a:cs typeface="楷体_GB2312"/>
              </a:rPr>
              <a:t>）打开和关闭文件的操作有什么作用？</a:t>
            </a:r>
          </a:p>
          <a:p>
            <a:pPr eaLnBrk="1" hangingPunct="1">
              <a:lnSpc>
                <a:spcPct val="110000"/>
              </a:lnSpc>
              <a:spcBef>
                <a:spcPct val="0"/>
              </a:spcBef>
              <a:buClrTx/>
              <a:buSzTx/>
              <a:buFont typeface="Wingdings" panose="05000000000000000000" pitchFamily="2" charset="2"/>
              <a:buNone/>
            </a:pPr>
            <a:r>
              <a:rPr kumimoji="1" lang="zh-CN" altLang="en-US" sz="2400" dirty="0">
                <a:solidFill>
                  <a:srgbClr val="003366"/>
                </a:solidFill>
                <a:latin typeface="+mj-ea"/>
                <a:ea typeface="+mj-ea"/>
                <a:cs typeface="楷体_GB2312"/>
              </a:rPr>
              <a:t>    打开：将文件的</a:t>
            </a:r>
            <a:r>
              <a:rPr kumimoji="1" lang="en-US" altLang="zh-CN" sz="2400" dirty="0">
                <a:solidFill>
                  <a:srgbClr val="003366"/>
                </a:solidFill>
                <a:latin typeface="+mj-ea"/>
                <a:ea typeface="+mj-ea"/>
                <a:cs typeface="楷体_GB2312"/>
              </a:rPr>
              <a:t>FCB</a:t>
            </a:r>
            <a:r>
              <a:rPr kumimoji="1" lang="zh-CN" altLang="en-US" sz="2400" dirty="0">
                <a:solidFill>
                  <a:srgbClr val="003366"/>
                </a:solidFill>
                <a:latin typeface="+mj-ea"/>
                <a:ea typeface="+mj-ea"/>
                <a:cs typeface="楷体_GB2312"/>
              </a:rPr>
              <a:t>或索引节点内容复制到内存，向用户返回内存指针，以后在内存中查找文件控制信息，减少启动磁盘次数；</a:t>
            </a:r>
          </a:p>
          <a:p>
            <a:pPr eaLnBrk="1" hangingPunct="1">
              <a:lnSpc>
                <a:spcPct val="110000"/>
              </a:lnSpc>
              <a:spcBef>
                <a:spcPct val="0"/>
              </a:spcBef>
              <a:buClrTx/>
              <a:buSzTx/>
              <a:buFont typeface="Wingdings" panose="05000000000000000000" pitchFamily="2" charset="2"/>
              <a:buNone/>
            </a:pPr>
            <a:r>
              <a:rPr kumimoji="1" lang="zh-CN" altLang="en-US" sz="2400" dirty="0">
                <a:solidFill>
                  <a:srgbClr val="003366"/>
                </a:solidFill>
                <a:latin typeface="+mj-ea"/>
                <a:ea typeface="+mj-ea"/>
                <a:cs typeface="楷体_GB2312"/>
              </a:rPr>
              <a:t>    关闭：不需要文件时，从内存删除</a:t>
            </a:r>
            <a:r>
              <a:rPr kumimoji="1" lang="en-US" altLang="zh-CN" sz="2400" dirty="0">
                <a:solidFill>
                  <a:srgbClr val="003366"/>
                </a:solidFill>
                <a:latin typeface="+mj-ea"/>
                <a:ea typeface="+mj-ea"/>
                <a:cs typeface="楷体_GB2312"/>
              </a:rPr>
              <a:t>FCB</a:t>
            </a:r>
            <a:r>
              <a:rPr kumimoji="1" lang="zh-CN" altLang="en-US" sz="2400" dirty="0">
                <a:solidFill>
                  <a:srgbClr val="003366"/>
                </a:solidFill>
                <a:latin typeface="+mj-ea"/>
                <a:ea typeface="+mj-ea"/>
                <a:cs typeface="楷体_GB2312"/>
              </a:rPr>
              <a:t>或索引节点，需要时回写磁盘。</a:t>
            </a:r>
          </a:p>
        </p:txBody>
      </p:sp>
      <p:sp>
        <p:nvSpPr>
          <p:cNvPr id="206852" name="Rectangle 7">
            <a:extLst>
              <a:ext uri="{FF2B5EF4-FFF2-40B4-BE49-F238E27FC236}">
                <a16:creationId xmlns:a16="http://schemas.microsoft.com/office/drawing/2014/main" id="{15EC6ADD-BC6F-4115-8729-282B9636F641}"/>
              </a:ext>
            </a:extLst>
          </p:cNvPr>
          <p:cNvSpPr>
            <a:spLocks noChangeArrowheads="1"/>
          </p:cNvSpPr>
          <p:nvPr/>
        </p:nvSpPr>
        <p:spPr bwMode="auto">
          <a:xfrm>
            <a:off x="4511676" y="404814"/>
            <a:ext cx="28797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 typeface="Wingdings" panose="05000000000000000000" pitchFamily="2" charset="2"/>
              <a:buNone/>
            </a:pPr>
            <a:r>
              <a:rPr kumimoji="1" lang="zh-CN" altLang="en-US" sz="4000">
                <a:solidFill>
                  <a:srgbClr val="FFC000"/>
                </a:solidFill>
              </a:rPr>
              <a:t>综合举例</a:t>
            </a:r>
            <a:r>
              <a:rPr kumimoji="1" lang="en-US" altLang="zh-CN" sz="4000">
                <a:solidFill>
                  <a:srgbClr val="FFC000"/>
                </a:solidFill>
              </a:rPr>
              <a:t>-1</a:t>
            </a:r>
          </a:p>
        </p:txBody>
      </p:sp>
      <p:sp>
        <p:nvSpPr>
          <p:cNvPr id="206853" name="Rectangle 9">
            <a:extLst>
              <a:ext uri="{FF2B5EF4-FFF2-40B4-BE49-F238E27FC236}">
                <a16:creationId xmlns:a16="http://schemas.microsoft.com/office/drawing/2014/main" id="{AA7A5479-8411-4C9B-8395-5D47D3EF4B44}"/>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tx1"/>
              </a:solidFill>
            </a:endParaRPr>
          </a:p>
        </p:txBody>
      </p:sp>
    </p:spTree>
    <p:extLst>
      <p:ext uri="{BB962C8B-B14F-4D97-AF65-F5344CB8AC3E}">
        <p14:creationId xmlns:p14="http://schemas.microsoft.com/office/powerpoint/2010/main" val="22879347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Effect transition="in" filter="fade">
                                      <p:cBhvr>
                                        <p:cTn id="7" dur="500"/>
                                        <p:tgtEl>
                                          <p:spTgt spid="81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23">
                                            <p:txEl>
                                              <p:pRg st="1" end="1"/>
                                            </p:txEl>
                                          </p:spTgt>
                                        </p:tgtEl>
                                        <p:attrNameLst>
                                          <p:attrName>style.visibility</p:attrName>
                                        </p:attrNameLst>
                                      </p:cBhvr>
                                      <p:to>
                                        <p:strVal val="visible"/>
                                      </p:to>
                                    </p:set>
                                    <p:animEffect transition="in" filter="fade">
                                      <p:cBhvr>
                                        <p:cTn id="12" dur="500"/>
                                        <p:tgtEl>
                                          <p:spTgt spid="819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23">
                                            <p:txEl>
                                              <p:pRg st="3" end="3"/>
                                            </p:txEl>
                                          </p:spTgt>
                                        </p:tgtEl>
                                        <p:attrNameLst>
                                          <p:attrName>style.visibility</p:attrName>
                                        </p:attrNameLst>
                                      </p:cBhvr>
                                      <p:to>
                                        <p:strVal val="visible"/>
                                      </p:to>
                                    </p:set>
                                    <p:animEffect transition="in" filter="fade">
                                      <p:cBhvr>
                                        <p:cTn id="17" dur="500"/>
                                        <p:tgtEl>
                                          <p:spTgt spid="819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23">
                                            <p:txEl>
                                              <p:pRg st="4" end="4"/>
                                            </p:txEl>
                                          </p:spTgt>
                                        </p:tgtEl>
                                        <p:attrNameLst>
                                          <p:attrName>style.visibility</p:attrName>
                                        </p:attrNameLst>
                                      </p:cBhvr>
                                      <p:to>
                                        <p:strVal val="visible"/>
                                      </p:to>
                                    </p:set>
                                    <p:animEffect transition="in" filter="fade">
                                      <p:cBhvr>
                                        <p:cTn id="22" dur="500"/>
                                        <p:tgtEl>
                                          <p:spTgt spid="819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animEffect transition="in" filter="fade">
                                      <p:cBhvr>
                                        <p:cTn id="27" dur="500"/>
                                        <p:tgtEl>
                                          <p:spTgt spid="81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3">
            <a:extLst>
              <a:ext uri="{FF2B5EF4-FFF2-40B4-BE49-F238E27FC236}">
                <a16:creationId xmlns:a16="http://schemas.microsoft.com/office/drawing/2014/main" id="{7F20A6F0-5FFB-4C40-8515-3FE8018F91B8}"/>
              </a:ext>
            </a:extLst>
          </p:cNvPr>
          <p:cNvSpPr txBox="1">
            <a:spLocks noChangeArrowheads="1"/>
          </p:cNvSpPr>
          <p:nvPr/>
        </p:nvSpPr>
        <p:spPr bwMode="auto">
          <a:xfrm>
            <a:off x="1847850" y="1125539"/>
            <a:ext cx="849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p>
        </p:txBody>
      </p:sp>
      <p:sp>
        <p:nvSpPr>
          <p:cNvPr id="207875" name="Text Box 4">
            <a:extLst>
              <a:ext uri="{FF2B5EF4-FFF2-40B4-BE49-F238E27FC236}">
                <a16:creationId xmlns:a16="http://schemas.microsoft.com/office/drawing/2014/main" id="{6931BF48-4BC4-4B2C-AB61-651CCDE2A1C1}"/>
              </a:ext>
            </a:extLst>
          </p:cNvPr>
          <p:cNvSpPr txBox="1">
            <a:spLocks noChangeArrowheads="1"/>
          </p:cNvSpPr>
          <p:nvPr/>
        </p:nvSpPr>
        <p:spPr bwMode="auto">
          <a:xfrm>
            <a:off x="533400" y="1412876"/>
            <a:ext cx="11049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SzTx/>
              <a:buFont typeface="Wingdings" panose="05000000000000000000" pitchFamily="2" charset="2"/>
              <a:buNone/>
            </a:pPr>
            <a:r>
              <a:rPr kumimoji="1" lang="en-US" altLang="zh-CN" dirty="0">
                <a:solidFill>
                  <a:srgbClr val="003366"/>
                </a:solidFill>
                <a:latin typeface="+mj-ea"/>
                <a:ea typeface="+mj-ea"/>
                <a:cs typeface="楷体_GB2312"/>
              </a:rPr>
              <a:t> </a:t>
            </a:r>
            <a:r>
              <a:rPr kumimoji="1" lang="zh-CN" altLang="en-US" dirty="0">
                <a:solidFill>
                  <a:srgbClr val="003366"/>
                </a:solidFill>
                <a:latin typeface="+mj-ea"/>
                <a:ea typeface="+mj-ea"/>
                <a:cs typeface="楷体_GB2312"/>
              </a:rPr>
              <a:t>一个文件系统中，一个盘块大小为</a:t>
            </a:r>
            <a:r>
              <a:rPr kumimoji="1" lang="en-US" altLang="zh-CN" dirty="0">
                <a:solidFill>
                  <a:srgbClr val="003366"/>
                </a:solidFill>
                <a:latin typeface="+mj-ea"/>
                <a:ea typeface="+mj-ea"/>
                <a:cs typeface="楷体_GB2312"/>
              </a:rPr>
              <a:t>512B</a:t>
            </a:r>
            <a:r>
              <a:rPr kumimoji="1" lang="zh-CN" altLang="en-US" dirty="0">
                <a:solidFill>
                  <a:srgbClr val="003366"/>
                </a:solidFill>
                <a:latin typeface="+mj-ea"/>
                <a:ea typeface="+mj-ea"/>
                <a:cs typeface="楷体_GB2312"/>
              </a:rPr>
              <a:t>，采用一级目录。   假定文件目录中有</a:t>
            </a:r>
            <a:r>
              <a:rPr kumimoji="1" lang="en-US" altLang="zh-CN" dirty="0">
                <a:solidFill>
                  <a:srgbClr val="003366"/>
                </a:solidFill>
                <a:latin typeface="+mj-ea"/>
                <a:ea typeface="+mj-ea"/>
                <a:cs typeface="楷体_GB2312"/>
              </a:rPr>
              <a:t>256</a:t>
            </a:r>
            <a:r>
              <a:rPr kumimoji="1" lang="zh-CN" altLang="en-US" dirty="0">
                <a:solidFill>
                  <a:srgbClr val="003366"/>
                </a:solidFill>
                <a:latin typeface="+mj-ea"/>
                <a:ea typeface="+mj-ea"/>
                <a:cs typeface="楷体_GB2312"/>
              </a:rPr>
              <a:t>个目录项，一个</a:t>
            </a:r>
            <a:r>
              <a:rPr kumimoji="1" lang="en-US" altLang="zh-CN" dirty="0">
                <a:solidFill>
                  <a:srgbClr val="003366"/>
                </a:solidFill>
                <a:latin typeface="+mj-ea"/>
                <a:ea typeface="+mj-ea"/>
                <a:cs typeface="楷体_GB2312"/>
              </a:rPr>
              <a:t>FCB</a:t>
            </a:r>
            <a:r>
              <a:rPr kumimoji="1" lang="zh-CN" altLang="en-US" dirty="0">
                <a:solidFill>
                  <a:srgbClr val="003366"/>
                </a:solidFill>
                <a:latin typeface="+mj-ea"/>
                <a:ea typeface="+mj-ea"/>
                <a:cs typeface="楷体_GB2312"/>
              </a:rPr>
              <a:t>占</a:t>
            </a:r>
            <a:r>
              <a:rPr kumimoji="1" lang="en-US" altLang="zh-CN" dirty="0">
                <a:solidFill>
                  <a:srgbClr val="003366"/>
                </a:solidFill>
                <a:latin typeface="+mj-ea"/>
                <a:ea typeface="+mj-ea"/>
                <a:cs typeface="楷体_GB2312"/>
              </a:rPr>
              <a:t>64B</a:t>
            </a:r>
            <a:r>
              <a:rPr kumimoji="1" lang="zh-CN" altLang="en-US" dirty="0">
                <a:solidFill>
                  <a:srgbClr val="003366"/>
                </a:solidFill>
                <a:latin typeface="+mj-ea"/>
                <a:ea typeface="+mj-ea"/>
                <a:cs typeface="楷体_GB2312"/>
              </a:rPr>
              <a:t>，其中文件名占</a:t>
            </a:r>
            <a:r>
              <a:rPr kumimoji="1" lang="en-US" altLang="zh-CN" dirty="0">
                <a:solidFill>
                  <a:srgbClr val="003366"/>
                </a:solidFill>
                <a:latin typeface="+mj-ea"/>
                <a:ea typeface="+mj-ea"/>
                <a:cs typeface="楷体_GB2312"/>
              </a:rPr>
              <a:t>8B</a:t>
            </a:r>
            <a:r>
              <a:rPr kumimoji="1" lang="zh-CN" altLang="en-US" dirty="0">
                <a:solidFill>
                  <a:srgbClr val="003366"/>
                </a:solidFill>
                <a:latin typeface="+mj-ea"/>
                <a:ea typeface="+mj-ea"/>
                <a:cs typeface="楷体_GB2312"/>
              </a:rPr>
              <a:t>。如果采用</a:t>
            </a:r>
            <a:r>
              <a:rPr kumimoji="1" lang="en-US" altLang="zh-CN" dirty="0" err="1">
                <a:solidFill>
                  <a:srgbClr val="003366"/>
                </a:solidFill>
                <a:latin typeface="+mj-ea"/>
                <a:ea typeface="+mj-ea"/>
                <a:cs typeface="楷体_GB2312"/>
              </a:rPr>
              <a:t>i</a:t>
            </a:r>
            <a:r>
              <a:rPr kumimoji="1" lang="zh-CN" altLang="en-US" dirty="0">
                <a:solidFill>
                  <a:srgbClr val="003366"/>
                </a:solidFill>
                <a:latin typeface="+mj-ea"/>
                <a:ea typeface="+mj-ea"/>
                <a:cs typeface="楷体_GB2312"/>
              </a:rPr>
              <a:t>结点方式，则</a:t>
            </a:r>
            <a:r>
              <a:rPr kumimoji="1" lang="en-US" altLang="zh-CN" dirty="0" err="1">
                <a:solidFill>
                  <a:srgbClr val="003366"/>
                </a:solidFill>
                <a:latin typeface="+mj-ea"/>
                <a:ea typeface="+mj-ea"/>
                <a:cs typeface="楷体_GB2312"/>
              </a:rPr>
              <a:t>i</a:t>
            </a:r>
            <a:r>
              <a:rPr kumimoji="1" lang="zh-CN" altLang="en-US" dirty="0">
                <a:solidFill>
                  <a:srgbClr val="003366"/>
                </a:solidFill>
                <a:latin typeface="+mj-ea"/>
                <a:ea typeface="+mj-ea"/>
                <a:cs typeface="楷体_GB2312"/>
              </a:rPr>
              <a:t>结点编号占</a:t>
            </a:r>
            <a:r>
              <a:rPr kumimoji="1" lang="en-US" altLang="zh-CN" dirty="0">
                <a:solidFill>
                  <a:srgbClr val="003366"/>
                </a:solidFill>
                <a:latin typeface="+mj-ea"/>
                <a:ea typeface="+mj-ea"/>
                <a:cs typeface="楷体_GB2312"/>
              </a:rPr>
              <a:t>2B</a:t>
            </a:r>
            <a:r>
              <a:rPr kumimoji="1" lang="zh-CN" altLang="en-US" dirty="0">
                <a:solidFill>
                  <a:srgbClr val="003366"/>
                </a:solidFill>
                <a:latin typeface="+mj-ea"/>
                <a:ea typeface="+mj-ea"/>
                <a:cs typeface="楷体_GB2312"/>
              </a:rPr>
              <a:t>。</a:t>
            </a:r>
          </a:p>
          <a:p>
            <a:pPr eaLnBrk="1" hangingPunct="1">
              <a:lnSpc>
                <a:spcPct val="135000"/>
              </a:lnSpc>
              <a:spcBef>
                <a:spcPct val="0"/>
              </a:spcBef>
              <a:buClrTx/>
              <a:buSzTx/>
              <a:buFont typeface="Wingdings" panose="05000000000000000000" pitchFamily="2" charset="2"/>
              <a:buNone/>
            </a:pPr>
            <a:r>
              <a:rPr kumimoji="1" lang="zh-CN" altLang="en-US" dirty="0">
                <a:solidFill>
                  <a:srgbClr val="003366"/>
                </a:solidFill>
                <a:latin typeface="+mj-ea"/>
                <a:ea typeface="+mj-ea"/>
                <a:cs typeface="楷体_GB2312"/>
              </a:rPr>
              <a:t>       试比较引入索引节点前后，为查找一个目录项，平均需要启动磁盘多少次？</a:t>
            </a:r>
          </a:p>
        </p:txBody>
      </p:sp>
      <p:sp>
        <p:nvSpPr>
          <p:cNvPr id="207876" name="Rectangle 5">
            <a:extLst>
              <a:ext uri="{FF2B5EF4-FFF2-40B4-BE49-F238E27FC236}">
                <a16:creationId xmlns:a16="http://schemas.microsoft.com/office/drawing/2014/main" id="{5CD61901-732D-4A0A-800B-A3124598AA64}"/>
              </a:ext>
            </a:extLst>
          </p:cNvPr>
          <p:cNvSpPr>
            <a:spLocks noChangeArrowheads="1"/>
          </p:cNvSpPr>
          <p:nvPr/>
        </p:nvSpPr>
        <p:spPr bwMode="auto">
          <a:xfrm>
            <a:off x="4511676" y="404814"/>
            <a:ext cx="287972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lnSpc>
                <a:spcPct val="110000"/>
              </a:lnSpc>
              <a:spcBef>
                <a:spcPct val="0"/>
              </a:spcBef>
              <a:buClrTx/>
              <a:buSzTx/>
              <a:buFont typeface="Wingdings" panose="05000000000000000000" pitchFamily="2" charset="2"/>
              <a:buNone/>
            </a:pPr>
            <a:r>
              <a:rPr kumimoji="1" lang="zh-CN" altLang="en-US" sz="4000">
                <a:solidFill>
                  <a:srgbClr val="FFC000"/>
                </a:solidFill>
              </a:rPr>
              <a:t>综合举例</a:t>
            </a:r>
            <a:r>
              <a:rPr kumimoji="1" lang="en-US" altLang="zh-CN" sz="4000">
                <a:solidFill>
                  <a:srgbClr val="FFC000"/>
                </a:solidFill>
              </a:rPr>
              <a:t>-2</a:t>
            </a:r>
          </a:p>
        </p:txBody>
      </p:sp>
      <p:sp>
        <p:nvSpPr>
          <p:cNvPr id="207877" name="Rectangle 6">
            <a:extLst>
              <a:ext uri="{FF2B5EF4-FFF2-40B4-BE49-F238E27FC236}">
                <a16:creationId xmlns:a16="http://schemas.microsoft.com/office/drawing/2014/main" id="{1821B5C5-44CA-40F9-AC8B-FFA5A269B88B}"/>
              </a:ext>
            </a:extLst>
          </p:cNvPr>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spTree>
    <p:extLst>
      <p:ext uri="{BB962C8B-B14F-4D97-AF65-F5344CB8AC3E}">
        <p14:creationId xmlns:p14="http://schemas.microsoft.com/office/powerpoint/2010/main" val="458709653"/>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18D426F7-B931-4503-B6AE-9D9F62A10C8E}"/>
              </a:ext>
            </a:extLst>
          </p:cNvPr>
          <p:cNvSpPr/>
          <p:nvPr/>
        </p:nvSpPr>
        <p:spPr>
          <a:xfrm>
            <a:off x="5029200" y="4953000"/>
            <a:ext cx="4419600" cy="990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003366"/>
              </a:solidFill>
            </a:endParaRPr>
          </a:p>
        </p:txBody>
      </p:sp>
      <p:sp>
        <p:nvSpPr>
          <p:cNvPr id="12" name="矩形 11">
            <a:extLst>
              <a:ext uri="{FF2B5EF4-FFF2-40B4-BE49-F238E27FC236}">
                <a16:creationId xmlns:a16="http://schemas.microsoft.com/office/drawing/2014/main" id="{E5B6A398-E1C0-4027-A027-578515742929}"/>
              </a:ext>
            </a:extLst>
          </p:cNvPr>
          <p:cNvSpPr/>
          <p:nvPr/>
        </p:nvSpPr>
        <p:spPr>
          <a:xfrm>
            <a:off x="4724400" y="2209800"/>
            <a:ext cx="4724400" cy="12192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003366"/>
              </a:solidFill>
            </a:endParaRPr>
          </a:p>
        </p:txBody>
      </p:sp>
      <p:sp>
        <p:nvSpPr>
          <p:cNvPr id="208900" name="Text Box 3">
            <a:extLst>
              <a:ext uri="{FF2B5EF4-FFF2-40B4-BE49-F238E27FC236}">
                <a16:creationId xmlns:a16="http://schemas.microsoft.com/office/drawing/2014/main" id="{CC47A080-FABA-447B-A451-5F5B66FC1D8C}"/>
              </a:ext>
            </a:extLst>
          </p:cNvPr>
          <p:cNvSpPr txBox="1">
            <a:spLocks noChangeArrowheads="1"/>
          </p:cNvSpPr>
          <p:nvPr/>
        </p:nvSpPr>
        <p:spPr bwMode="auto">
          <a:xfrm>
            <a:off x="1847850" y="1125539"/>
            <a:ext cx="8496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zh-CN" sz="1800">
              <a:solidFill>
                <a:srgbClr val="003366"/>
              </a:solidFill>
            </a:endParaRPr>
          </a:p>
        </p:txBody>
      </p:sp>
      <p:sp>
        <p:nvSpPr>
          <p:cNvPr id="208901" name="Rectangle 6">
            <a:extLst>
              <a:ext uri="{FF2B5EF4-FFF2-40B4-BE49-F238E27FC236}">
                <a16:creationId xmlns:a16="http://schemas.microsoft.com/office/drawing/2014/main" id="{D9FC671E-ED53-47DC-A837-D91502557218}"/>
              </a:ext>
            </a:extLst>
          </p:cNvPr>
          <p:cNvSpPr>
            <a:spLocks noChangeArrowheads="1"/>
          </p:cNvSpPr>
          <p:nvPr/>
        </p:nvSpPr>
        <p:spPr bwMode="auto">
          <a:xfrm>
            <a:off x="1524000" y="-1841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p>
        </p:txBody>
      </p:sp>
      <p:grpSp>
        <p:nvGrpSpPr>
          <p:cNvPr id="208902" name="Group 15">
            <a:extLst>
              <a:ext uri="{FF2B5EF4-FFF2-40B4-BE49-F238E27FC236}">
                <a16:creationId xmlns:a16="http://schemas.microsoft.com/office/drawing/2014/main" id="{19E7DD90-DAAF-45EB-8E70-A6C2F3176E18}"/>
              </a:ext>
            </a:extLst>
          </p:cNvPr>
          <p:cNvGrpSpPr>
            <a:grpSpLocks/>
          </p:cNvGrpSpPr>
          <p:nvPr/>
        </p:nvGrpSpPr>
        <p:grpSpPr bwMode="auto">
          <a:xfrm>
            <a:off x="1703389" y="846138"/>
            <a:ext cx="8929687" cy="5734050"/>
            <a:chOff x="386" y="533"/>
            <a:chExt cx="5352" cy="3612"/>
          </a:xfrm>
        </p:grpSpPr>
        <p:sp>
          <p:nvSpPr>
            <p:cNvPr id="208903" name="Text Box 4">
              <a:extLst>
                <a:ext uri="{FF2B5EF4-FFF2-40B4-BE49-F238E27FC236}">
                  <a16:creationId xmlns:a16="http://schemas.microsoft.com/office/drawing/2014/main" id="{950F96E6-40A8-4D5E-8A0B-2098F438E472}"/>
                </a:ext>
              </a:extLst>
            </p:cNvPr>
            <p:cNvSpPr txBox="1">
              <a:spLocks noChangeArrowheads="1"/>
            </p:cNvSpPr>
            <p:nvPr/>
          </p:nvSpPr>
          <p:spPr bwMode="auto">
            <a:xfrm>
              <a:off x="396" y="533"/>
              <a:ext cx="5297" cy="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kumimoji="1" lang="zh-CN" altLang="en-US">
                  <a:solidFill>
                    <a:srgbClr val="003366"/>
                  </a:solidFill>
                  <a:ea typeface="楷体_GB2312"/>
                  <a:cs typeface="楷体_GB2312"/>
                </a:rPr>
                <a:t>解：引入索引节点前，目录项存放文件的</a:t>
              </a:r>
              <a:r>
                <a:rPr kumimoji="1" lang="en-US" altLang="zh-CN">
                  <a:solidFill>
                    <a:srgbClr val="003366"/>
                  </a:solidFill>
                  <a:ea typeface="楷体_GB2312"/>
                  <a:cs typeface="楷体_GB2312"/>
                </a:rPr>
                <a:t>FCB</a:t>
              </a:r>
              <a:r>
                <a:rPr kumimoji="1" lang="zh-CN" altLang="en-US">
                  <a:solidFill>
                    <a:srgbClr val="003366"/>
                  </a:solidFill>
                  <a:ea typeface="楷体_GB2312"/>
                  <a:cs typeface="楷体_GB2312"/>
                </a:rPr>
                <a:t>，占 </a:t>
              </a:r>
              <a:r>
                <a:rPr kumimoji="1" lang="en-US" altLang="zh-CN">
                  <a:solidFill>
                    <a:srgbClr val="003366"/>
                  </a:solidFill>
                  <a:ea typeface="楷体_GB2312"/>
                  <a:cs typeface="楷体_GB2312"/>
                </a:rPr>
                <a:t>256*64B/512B=32</a:t>
              </a:r>
              <a:r>
                <a:rPr kumimoji="1" lang="zh-CN" altLang="en-US">
                  <a:solidFill>
                    <a:srgbClr val="003366"/>
                  </a:solidFill>
                  <a:ea typeface="楷体_GB2312"/>
                  <a:cs typeface="楷体_GB2312"/>
                </a:rPr>
                <a:t>个盘块，</a:t>
              </a:r>
            </a:p>
            <a:p>
              <a:pPr eaLnBrk="1" hangingPunct="1">
                <a:lnSpc>
                  <a:spcPct val="130000"/>
                </a:lnSpc>
                <a:spcBef>
                  <a:spcPct val="25000"/>
                </a:spcBef>
                <a:buClrTx/>
                <a:buSzTx/>
                <a:buFont typeface="Wingdings" panose="05000000000000000000" pitchFamily="2" charset="2"/>
                <a:buNone/>
              </a:pPr>
              <a:r>
                <a:rPr kumimoji="1" lang="zh-CN" altLang="en-US">
                  <a:solidFill>
                    <a:srgbClr val="003366"/>
                  </a:solidFill>
                  <a:ea typeface="楷体_GB2312"/>
                  <a:cs typeface="楷体_GB2312"/>
                </a:rPr>
                <a:t>平均访盘次数：</a:t>
              </a:r>
              <a:endParaRPr kumimoji="1" lang="en-US" altLang="zh-CN">
                <a:solidFill>
                  <a:srgbClr val="003366"/>
                </a:solidFill>
                <a:ea typeface="楷体_GB2312"/>
                <a:cs typeface="楷体_GB2312"/>
              </a:endParaRPr>
            </a:p>
            <a:p>
              <a:pPr eaLnBrk="1" hangingPunct="1">
                <a:lnSpc>
                  <a:spcPct val="130000"/>
                </a:lnSpc>
                <a:spcBef>
                  <a:spcPct val="25000"/>
                </a:spcBef>
                <a:buClrTx/>
                <a:buSzTx/>
                <a:buFont typeface="Wingdings" panose="05000000000000000000" pitchFamily="2" charset="2"/>
                <a:buNone/>
              </a:pPr>
              <a:endParaRPr kumimoji="1" lang="en-US" altLang="zh-CN">
                <a:solidFill>
                  <a:srgbClr val="003366"/>
                </a:solidFill>
                <a:ea typeface="楷体_GB2312"/>
                <a:cs typeface="楷体_GB2312"/>
              </a:endParaRPr>
            </a:p>
            <a:p>
              <a:pPr eaLnBrk="1" hangingPunct="1">
                <a:lnSpc>
                  <a:spcPct val="130000"/>
                </a:lnSpc>
                <a:spcBef>
                  <a:spcPct val="25000"/>
                </a:spcBef>
                <a:buClrTx/>
                <a:buSzTx/>
                <a:buFont typeface="Wingdings" panose="05000000000000000000" pitchFamily="2" charset="2"/>
                <a:buNone/>
              </a:pPr>
              <a:endParaRPr kumimoji="1" lang="zh-CN" altLang="en-US">
                <a:solidFill>
                  <a:srgbClr val="003366"/>
                </a:solidFill>
                <a:ea typeface="楷体_GB2312"/>
                <a:cs typeface="楷体_GB2312"/>
              </a:endParaRPr>
            </a:p>
          </p:txBody>
        </p:sp>
        <p:grpSp>
          <p:nvGrpSpPr>
            <p:cNvPr id="208904" name="Group 7">
              <a:extLst>
                <a:ext uri="{FF2B5EF4-FFF2-40B4-BE49-F238E27FC236}">
                  <a16:creationId xmlns:a16="http://schemas.microsoft.com/office/drawing/2014/main" id="{B156D69F-EEEC-4AE7-BD84-02847621C70D}"/>
                </a:ext>
              </a:extLst>
            </p:cNvPr>
            <p:cNvGrpSpPr>
              <a:grpSpLocks/>
            </p:cNvGrpSpPr>
            <p:nvPr/>
          </p:nvGrpSpPr>
          <p:grpSpPr bwMode="auto">
            <a:xfrm>
              <a:off x="2370" y="1440"/>
              <a:ext cx="3368" cy="635"/>
              <a:chOff x="371" y="3294"/>
              <a:chExt cx="3053" cy="423"/>
            </a:xfrm>
          </p:grpSpPr>
          <p:graphicFrame>
            <p:nvGraphicFramePr>
              <p:cNvPr id="208907" name="Object 4">
                <a:extLst>
                  <a:ext uri="{FF2B5EF4-FFF2-40B4-BE49-F238E27FC236}">
                    <a16:creationId xmlns:a16="http://schemas.microsoft.com/office/drawing/2014/main" id="{F52B8017-77D2-49FD-B1EA-9DE562E89EC5}"/>
                  </a:ext>
                </a:extLst>
              </p:cNvPr>
              <p:cNvGraphicFramePr>
                <a:graphicFrameLocks noChangeAspect="1"/>
              </p:cNvGraphicFramePr>
              <p:nvPr/>
            </p:nvGraphicFramePr>
            <p:xfrm>
              <a:off x="371" y="3294"/>
              <a:ext cx="1753" cy="423"/>
            </p:xfrm>
            <a:graphic>
              <a:graphicData uri="http://schemas.openxmlformats.org/presentationml/2006/ole">
                <mc:AlternateContent xmlns:mc="http://schemas.openxmlformats.org/markup-compatibility/2006">
                  <mc:Choice xmlns:v="urn:schemas-microsoft-com:vml" Requires="v">
                    <p:oleObj spid="_x0000_s76997" name="公式" r:id="rId4" imgW="1777229" imgH="431613" progId="Equation.3">
                      <p:embed/>
                    </p:oleObj>
                  </mc:Choice>
                  <mc:Fallback>
                    <p:oleObj name="公式" r:id="rId4" imgW="1777229" imgH="431613" progId="Equation.3">
                      <p:embed/>
                      <p:pic>
                        <p:nvPicPr>
                          <p:cNvPr id="208907" name="Object 4">
                            <a:extLst>
                              <a:ext uri="{FF2B5EF4-FFF2-40B4-BE49-F238E27FC236}">
                                <a16:creationId xmlns:a16="http://schemas.microsoft.com/office/drawing/2014/main" id="{F52B8017-77D2-49FD-B1EA-9DE562E89E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1" y="3294"/>
                            <a:ext cx="1753"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8908" name="Text Box 9">
                <a:extLst>
                  <a:ext uri="{FF2B5EF4-FFF2-40B4-BE49-F238E27FC236}">
                    <a16:creationId xmlns:a16="http://schemas.microsoft.com/office/drawing/2014/main" id="{6BD8A728-2395-4BFF-B183-98A641C1D89D}"/>
                  </a:ext>
                </a:extLst>
              </p:cNvPr>
              <p:cNvSpPr txBox="1">
                <a:spLocks noChangeArrowheads="1"/>
              </p:cNvSpPr>
              <p:nvPr/>
            </p:nvSpPr>
            <p:spPr bwMode="auto">
              <a:xfrm>
                <a:off x="2154" y="3385"/>
                <a:ext cx="1270"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solidFill>
                      <a:srgbClr val="003366"/>
                    </a:solidFill>
                  </a:rPr>
                  <a:t>=16.5</a:t>
                </a:r>
              </a:p>
            </p:txBody>
          </p:sp>
        </p:grpSp>
        <p:sp>
          <p:nvSpPr>
            <p:cNvPr id="208905" name="Text Box 10">
              <a:extLst>
                <a:ext uri="{FF2B5EF4-FFF2-40B4-BE49-F238E27FC236}">
                  <a16:creationId xmlns:a16="http://schemas.microsoft.com/office/drawing/2014/main" id="{3AA7E6CE-8F41-41BF-9239-280786B96A0C}"/>
                </a:ext>
              </a:extLst>
            </p:cNvPr>
            <p:cNvSpPr txBox="1">
              <a:spLocks noChangeArrowheads="1"/>
            </p:cNvSpPr>
            <p:nvPr/>
          </p:nvSpPr>
          <p:spPr bwMode="auto">
            <a:xfrm>
              <a:off x="386" y="2257"/>
              <a:ext cx="5160"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 typeface="Wingdings" panose="05000000000000000000" pitchFamily="2" charset="2"/>
                <a:buNone/>
              </a:pPr>
              <a:r>
                <a:rPr kumimoji="1" lang="zh-CN" altLang="en-US" dirty="0">
                  <a:solidFill>
                    <a:srgbClr val="003366"/>
                  </a:solidFill>
                  <a:ea typeface="楷体_GB2312"/>
                  <a:cs typeface="楷体_GB2312"/>
                </a:rPr>
                <a:t>引入索引节点后，目录项存放的是文件名和索引节点编号，占</a:t>
              </a:r>
              <a:r>
                <a:rPr kumimoji="1" lang="en-US" altLang="zh-CN" dirty="0">
                  <a:solidFill>
                    <a:srgbClr val="003366"/>
                  </a:solidFill>
                  <a:ea typeface="楷体_GB2312"/>
                  <a:cs typeface="楷体_GB2312"/>
                </a:rPr>
                <a:t>256*(8+2)B/512B=5</a:t>
              </a:r>
              <a:r>
                <a:rPr kumimoji="1" lang="zh-CN" altLang="en-US" dirty="0">
                  <a:solidFill>
                    <a:srgbClr val="003366"/>
                  </a:solidFill>
                  <a:ea typeface="楷体_GB2312"/>
                  <a:cs typeface="楷体_GB2312"/>
                </a:rPr>
                <a:t>个盘块，</a:t>
              </a:r>
            </a:p>
            <a:p>
              <a:pPr eaLnBrk="1" hangingPunct="1">
                <a:lnSpc>
                  <a:spcPct val="130000"/>
                </a:lnSpc>
                <a:spcBef>
                  <a:spcPct val="25000"/>
                </a:spcBef>
                <a:buClrTx/>
                <a:buSzTx/>
                <a:buFont typeface="Wingdings" panose="05000000000000000000" pitchFamily="2" charset="2"/>
                <a:buNone/>
              </a:pPr>
              <a:r>
                <a:rPr kumimoji="1" lang="zh-CN" altLang="en-US" dirty="0">
                  <a:solidFill>
                    <a:srgbClr val="003366"/>
                  </a:solidFill>
                  <a:ea typeface="楷体_GB2312"/>
                  <a:cs typeface="楷体_GB2312"/>
                </a:rPr>
                <a:t>平均访盘次数：</a:t>
              </a:r>
            </a:p>
            <a:p>
              <a:pPr eaLnBrk="1" hangingPunct="1">
                <a:lnSpc>
                  <a:spcPct val="130000"/>
                </a:lnSpc>
                <a:spcBef>
                  <a:spcPct val="45000"/>
                </a:spcBef>
                <a:buClrTx/>
                <a:buSzTx/>
                <a:buFont typeface="Wingdings" panose="05000000000000000000" pitchFamily="2" charset="2"/>
                <a:buNone/>
              </a:pPr>
              <a:r>
                <a:rPr kumimoji="1" lang="zh-CN" altLang="en-US" dirty="0">
                  <a:solidFill>
                    <a:srgbClr val="003366"/>
                  </a:solidFill>
                  <a:ea typeface="楷体_GB2312"/>
                  <a:cs typeface="楷体_GB2312"/>
                </a:rPr>
                <a:t>再加上读入索引节点启动</a:t>
              </a:r>
              <a:r>
                <a:rPr kumimoji="1" lang="en-US" altLang="zh-CN" dirty="0">
                  <a:solidFill>
                    <a:srgbClr val="003366"/>
                  </a:solidFill>
                  <a:ea typeface="楷体_GB2312"/>
                  <a:cs typeface="楷体_GB2312"/>
                </a:rPr>
                <a:t>1</a:t>
              </a:r>
              <a:r>
                <a:rPr kumimoji="1" lang="zh-CN" altLang="en-US" dirty="0">
                  <a:solidFill>
                    <a:srgbClr val="003366"/>
                  </a:solidFill>
                  <a:ea typeface="楷体_GB2312"/>
                  <a:cs typeface="楷体_GB2312"/>
                </a:rPr>
                <a:t>次，共启动磁盘</a:t>
              </a:r>
              <a:r>
                <a:rPr kumimoji="1" lang="en-US" altLang="zh-CN" dirty="0">
                  <a:solidFill>
                    <a:srgbClr val="003366"/>
                  </a:solidFill>
                  <a:ea typeface="楷体_GB2312"/>
                  <a:cs typeface="楷体_GB2312"/>
                </a:rPr>
                <a:t>4</a:t>
              </a:r>
              <a:r>
                <a:rPr kumimoji="1" lang="zh-CN" altLang="en-US" dirty="0">
                  <a:solidFill>
                    <a:srgbClr val="003366"/>
                  </a:solidFill>
                  <a:ea typeface="楷体_GB2312"/>
                  <a:cs typeface="楷体_GB2312"/>
                </a:rPr>
                <a:t>次。</a:t>
              </a:r>
            </a:p>
          </p:txBody>
        </p:sp>
        <p:graphicFrame>
          <p:nvGraphicFramePr>
            <p:cNvPr id="208906" name="Object 3">
              <a:extLst>
                <a:ext uri="{FF2B5EF4-FFF2-40B4-BE49-F238E27FC236}">
                  <a16:creationId xmlns:a16="http://schemas.microsoft.com/office/drawing/2014/main" id="{938E118C-B3C9-4EC6-A615-6607CC704E38}"/>
                </a:ext>
              </a:extLst>
            </p:cNvPr>
            <p:cNvGraphicFramePr>
              <a:graphicFrameLocks noChangeAspect="1"/>
            </p:cNvGraphicFramePr>
            <p:nvPr/>
          </p:nvGraphicFramePr>
          <p:xfrm>
            <a:off x="2472" y="3119"/>
            <a:ext cx="2404" cy="635"/>
          </p:xfrm>
          <a:graphic>
            <a:graphicData uri="http://schemas.openxmlformats.org/presentationml/2006/ole">
              <mc:AlternateContent xmlns:mc="http://schemas.openxmlformats.org/markup-compatibility/2006">
                <mc:Choice xmlns:v="urn:schemas-microsoft-com:vml" Requires="v">
                  <p:oleObj spid="_x0000_s76998" name="公式" r:id="rId6" imgW="2006600" imgH="431800" progId="Equation.3">
                    <p:embed/>
                  </p:oleObj>
                </mc:Choice>
                <mc:Fallback>
                  <p:oleObj name="公式" r:id="rId6" imgW="2006600" imgH="431800" progId="Equation.3">
                    <p:embed/>
                    <p:pic>
                      <p:nvPicPr>
                        <p:cNvPr id="208906" name="Object 3">
                          <a:extLst>
                            <a:ext uri="{FF2B5EF4-FFF2-40B4-BE49-F238E27FC236}">
                              <a16:creationId xmlns:a16="http://schemas.microsoft.com/office/drawing/2014/main" id="{938E118C-B3C9-4EC6-A615-6607CC704E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 y="3119"/>
                          <a:ext cx="2404"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21157113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D474177-6162-0B4D-98E6-B2DDFEB83691}"/>
              </a:ext>
            </a:extLst>
          </p:cNvPr>
          <p:cNvPicPr>
            <a:picLocks noChangeAspect="1"/>
          </p:cNvPicPr>
          <p:nvPr/>
        </p:nvPicPr>
        <p:blipFill>
          <a:blip r:embed="rId3"/>
          <a:stretch>
            <a:fillRect/>
          </a:stretch>
        </p:blipFill>
        <p:spPr>
          <a:xfrm>
            <a:off x="2971800" y="1019854"/>
            <a:ext cx="5562600" cy="5838147"/>
          </a:xfrm>
          <a:prstGeom prst="rect">
            <a:avLst/>
          </a:prstGeom>
        </p:spPr>
      </p:pic>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2" name="Rectangle 2">
            <a:extLst>
              <a:ext uri="{FF2B5EF4-FFF2-40B4-BE49-F238E27FC236}">
                <a16:creationId xmlns:a16="http://schemas.microsoft.com/office/drawing/2014/main" id="{E526DB28-E2A6-D14D-BBA9-2F0ABC018D34}"/>
              </a:ext>
            </a:extLst>
          </p:cNvPr>
          <p:cNvSpPr>
            <a:spLocks noGrp="1" noRot="1" noChangeArrowheads="1"/>
          </p:cNvSpPr>
          <p:nvPr>
            <p:ph type="title"/>
          </p:nvPr>
        </p:nvSpPr>
        <p:spPr>
          <a:xfrm>
            <a:off x="1371600" y="1219200"/>
            <a:ext cx="3962400"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kumimoji="1" lang="en-US" altLang="zh-CN" sz="2800" dirty="0">
                <a:solidFill>
                  <a:schemeClr val="bg2">
                    <a:lumMod val="25000"/>
                  </a:schemeClr>
                </a:solidFill>
                <a:cs typeface="+mn-cs"/>
              </a:rPr>
              <a:t>6.1.4 </a:t>
            </a:r>
            <a:r>
              <a:rPr kumimoji="1" lang="zh-CN" altLang="en-US" sz="2800" dirty="0">
                <a:solidFill>
                  <a:schemeClr val="bg2">
                    <a:lumMod val="25000"/>
                  </a:schemeClr>
                </a:solidFill>
                <a:cs typeface="+mn-cs"/>
              </a:rPr>
              <a:t>对文件的操作 </a:t>
            </a:r>
          </a:p>
        </p:txBody>
      </p:sp>
    </p:spTree>
    <p:extLst>
      <p:ext uri="{BB962C8B-B14F-4D97-AF65-F5344CB8AC3E}">
        <p14:creationId xmlns:p14="http://schemas.microsoft.com/office/powerpoint/2010/main" val="256161885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idx="1"/>
          </p:nvPr>
        </p:nvSpPr>
        <p:spPr>
          <a:xfrm>
            <a:off x="1828800" y="1905001"/>
            <a:ext cx="8153400" cy="1828799"/>
          </a:xfrm>
        </p:spPr>
        <p:txBody>
          <a:bodyPr/>
          <a:lstStyle/>
          <a:p>
            <a:pPr algn="just">
              <a:defRPr/>
            </a:pPr>
            <a:r>
              <a:rPr lang="zh-CN" altLang="en-US" sz="2400" dirty="0" smtClean="0">
                <a:solidFill>
                  <a:schemeClr val="bg2">
                    <a:lumMod val="25000"/>
                  </a:schemeClr>
                </a:solidFill>
              </a:rPr>
              <a:t>系统</a:t>
            </a:r>
            <a:r>
              <a:rPr lang="zh-CN" altLang="en-US" sz="2400" dirty="0">
                <a:solidFill>
                  <a:schemeClr val="bg2">
                    <a:lumMod val="25000"/>
                  </a:schemeClr>
                </a:solidFill>
              </a:rPr>
              <a:t>首先要为新文件分配必要的外存空间</a:t>
            </a:r>
          </a:p>
          <a:p>
            <a:pPr>
              <a:defRPr/>
            </a:pPr>
            <a:r>
              <a:rPr lang="zh-CN" altLang="en-US" sz="2400" dirty="0">
                <a:solidFill>
                  <a:schemeClr val="bg2">
                    <a:lumMod val="25000"/>
                  </a:schemeClr>
                </a:solidFill>
              </a:rPr>
              <a:t>在文件系统的目录中，为之建立一个目录项</a:t>
            </a:r>
          </a:p>
          <a:p>
            <a:pPr>
              <a:defRPr/>
            </a:pPr>
            <a:r>
              <a:rPr lang="zh-CN" altLang="en-US" sz="2400" dirty="0">
                <a:solidFill>
                  <a:schemeClr val="bg2">
                    <a:lumMod val="25000"/>
                  </a:schemeClr>
                </a:solidFill>
              </a:rPr>
              <a:t>目录项中应记录新文件的文件名及其在外存的地址等属性</a:t>
            </a:r>
          </a:p>
          <a:p>
            <a:pPr>
              <a:defRPr/>
            </a:pPr>
            <a:endParaRPr lang="en-US" altLang="zh-CN" dirty="0">
              <a:effectLst>
                <a:outerShdw blurRad="38100" dist="38100" dir="2700000" algn="tl">
                  <a:srgbClr val="000000"/>
                </a:outerShdw>
              </a:effectLst>
              <a:ea typeface="仿宋_GB2312" pitchFamily="49" charset="-122"/>
            </a:endParaRPr>
          </a:p>
        </p:txBody>
      </p:sp>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1295400" y="1317274"/>
            <a:ext cx="4724400" cy="587727"/>
          </a:xfrm>
        </p:spPr>
        <p:txBody>
          <a:bodyPr/>
          <a:lstStyle/>
          <a:p>
            <a:r>
              <a:rPr lang="en-US" altLang="zh-CN" sz="2400" dirty="0">
                <a:solidFill>
                  <a:schemeClr val="bg2">
                    <a:lumMod val="25000"/>
                  </a:schemeClr>
                </a:solidFill>
                <a:cs typeface="+mn-cs"/>
              </a:rPr>
              <a:t>1</a:t>
            </a:r>
            <a:r>
              <a:rPr lang="zh-CN" altLang="en-US" sz="2400" dirty="0">
                <a:solidFill>
                  <a:schemeClr val="bg2">
                    <a:lumMod val="25000"/>
                  </a:schemeClr>
                </a:solidFill>
                <a:cs typeface="+mn-cs"/>
              </a:rPr>
              <a:t>、创建文件（</a:t>
            </a:r>
            <a:r>
              <a:rPr lang="en-US" altLang="zh-CN" sz="2400" dirty="0">
                <a:solidFill>
                  <a:schemeClr val="bg2">
                    <a:lumMod val="25000"/>
                  </a:schemeClr>
                </a:solidFill>
                <a:cs typeface="+mn-cs"/>
              </a:rPr>
              <a:t>Create file</a:t>
            </a:r>
            <a:r>
              <a:rPr lang="zh-CN" altLang="en-US" sz="2400" dirty="0">
                <a:solidFill>
                  <a:schemeClr val="bg2">
                    <a:lumMod val="25000"/>
                  </a:schemeClr>
                </a:solidFill>
                <a:cs typeface="+mn-cs"/>
              </a:rPr>
              <a:t>） </a:t>
            </a:r>
          </a:p>
        </p:txBody>
      </p:sp>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5" name="Rectangle 2">
            <a:extLst>
              <a:ext uri="{FF2B5EF4-FFF2-40B4-BE49-F238E27FC236}">
                <a16:creationId xmlns:a16="http://schemas.microsoft.com/office/drawing/2014/main" id="{E526DB28-E2A6-D14D-BBA9-2F0ABC018D34}"/>
              </a:ext>
            </a:extLst>
          </p:cNvPr>
          <p:cNvSpPr txBox="1">
            <a:spLocks noRot="1" noChangeArrowheads="1"/>
          </p:cNvSpPr>
          <p:nvPr/>
        </p:nvSpPr>
        <p:spPr>
          <a:xfrm>
            <a:off x="8149114" y="402872"/>
            <a:ext cx="3962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kumimoji="1" lang="en-US" altLang="zh-CN" sz="2800" smtClean="0">
                <a:solidFill>
                  <a:schemeClr val="bg2">
                    <a:lumMod val="25000"/>
                  </a:schemeClr>
                </a:solidFill>
                <a:cs typeface="+mn-cs"/>
              </a:rPr>
              <a:t>6.1.4 </a:t>
            </a:r>
            <a:r>
              <a:rPr kumimoji="1" lang="zh-CN" altLang="en-US" sz="2800" smtClean="0">
                <a:solidFill>
                  <a:schemeClr val="bg2">
                    <a:lumMod val="25000"/>
                  </a:schemeClr>
                </a:solidFill>
                <a:cs typeface="+mn-cs"/>
              </a:rPr>
              <a:t>对文件的操作 </a:t>
            </a:r>
            <a:endParaRPr kumimoji="1" lang="zh-CN" altLang="en-US" sz="2800" dirty="0">
              <a:solidFill>
                <a:schemeClr val="bg2">
                  <a:lumMod val="25000"/>
                </a:schemeClr>
              </a:solidFill>
              <a:cs typeface="+mn-cs"/>
            </a:endParaRPr>
          </a:p>
        </p:txBody>
      </p:sp>
      <p:sp>
        <p:nvSpPr>
          <p:cNvPr id="2" name="矩形 1"/>
          <p:cNvSpPr/>
          <p:nvPr/>
        </p:nvSpPr>
        <p:spPr>
          <a:xfrm>
            <a:off x="1828800" y="4039920"/>
            <a:ext cx="9677400" cy="2589480"/>
          </a:xfrm>
          <a:prstGeom prst="rect">
            <a:avLst/>
          </a:prstGeom>
        </p:spPr>
        <p:txBody>
          <a:bodyPr/>
          <a:lstStyle/>
          <a:p>
            <a:pPr marL="228594" indent="-228594" algn="just" defTabSz="912813" eaLnBrk="1" hangingPunct="1">
              <a:lnSpc>
                <a:spcPct val="130000"/>
              </a:lnSpc>
              <a:spcBef>
                <a:spcPts val="60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所谓“打开”，是指系统将指定文件的属性</a:t>
            </a:r>
            <a:r>
              <a:rPr lang="en-US" altLang="zh-CN" sz="2400" b="1" dirty="0">
                <a:solidFill>
                  <a:schemeClr val="bg2">
                    <a:lumMod val="25000"/>
                  </a:schemeClr>
                </a:solidFill>
                <a:latin typeface="+mj-ea"/>
                <a:ea typeface="+mj-ea"/>
              </a:rPr>
              <a:t>(</a:t>
            </a:r>
            <a:r>
              <a:rPr lang="zh-CN" altLang="en-US" sz="2400" b="1" dirty="0">
                <a:solidFill>
                  <a:schemeClr val="bg2">
                    <a:lumMod val="25000"/>
                  </a:schemeClr>
                </a:solidFill>
                <a:latin typeface="+mj-ea"/>
                <a:ea typeface="+mj-ea"/>
              </a:rPr>
              <a:t>包括该文件在外存上的物理位置</a:t>
            </a:r>
            <a:r>
              <a:rPr lang="en-US" altLang="zh-CN" sz="2400" b="1" dirty="0">
                <a:solidFill>
                  <a:schemeClr val="bg2">
                    <a:lumMod val="25000"/>
                  </a:schemeClr>
                </a:solidFill>
                <a:latin typeface="+mj-ea"/>
                <a:ea typeface="+mj-ea"/>
              </a:rPr>
              <a:t>)</a:t>
            </a:r>
            <a:r>
              <a:rPr lang="zh-CN" altLang="en-US" sz="2400" b="1" dirty="0">
                <a:solidFill>
                  <a:schemeClr val="bg2">
                    <a:lumMod val="25000"/>
                  </a:schemeClr>
                </a:solidFill>
                <a:latin typeface="+mj-ea"/>
                <a:ea typeface="+mj-ea"/>
              </a:rPr>
              <a:t>从外存拷贝到内存打开文件表的一个表目中，并将该表目的编号</a:t>
            </a:r>
            <a:r>
              <a:rPr lang="en-US" altLang="zh-CN" sz="2400" b="1" dirty="0">
                <a:solidFill>
                  <a:schemeClr val="bg2">
                    <a:lumMod val="25000"/>
                  </a:schemeClr>
                </a:solidFill>
                <a:latin typeface="+mj-ea"/>
                <a:ea typeface="+mj-ea"/>
              </a:rPr>
              <a:t>(</a:t>
            </a:r>
            <a:r>
              <a:rPr lang="zh-CN" altLang="en-US" sz="2400" b="1" dirty="0">
                <a:solidFill>
                  <a:schemeClr val="bg2">
                    <a:lumMod val="25000"/>
                  </a:schemeClr>
                </a:solidFill>
                <a:latin typeface="+mj-ea"/>
                <a:ea typeface="+mj-ea"/>
              </a:rPr>
              <a:t>或称为索引</a:t>
            </a:r>
            <a:r>
              <a:rPr lang="en-US" altLang="zh-CN" sz="2400" b="1" dirty="0">
                <a:solidFill>
                  <a:schemeClr val="bg2">
                    <a:lumMod val="25000"/>
                  </a:schemeClr>
                </a:solidFill>
                <a:latin typeface="+mj-ea"/>
                <a:ea typeface="+mj-ea"/>
              </a:rPr>
              <a:t>)</a:t>
            </a:r>
            <a:r>
              <a:rPr lang="zh-CN" altLang="en-US" sz="2400" b="1" dirty="0">
                <a:solidFill>
                  <a:schemeClr val="bg2">
                    <a:lumMod val="25000"/>
                  </a:schemeClr>
                </a:solidFill>
                <a:latin typeface="+mj-ea"/>
                <a:ea typeface="+mj-ea"/>
              </a:rPr>
              <a:t>返回给用户。</a:t>
            </a:r>
            <a:endParaRPr lang="en-US" altLang="zh-CN" sz="2400" b="1" dirty="0">
              <a:solidFill>
                <a:schemeClr val="bg2">
                  <a:lumMod val="25000"/>
                </a:schemeClr>
              </a:solidFill>
              <a:latin typeface="+mj-ea"/>
              <a:ea typeface="+mj-ea"/>
            </a:endParaRPr>
          </a:p>
          <a:p>
            <a:pPr marL="228594" indent="-228594" algn="just" defTabSz="912813" eaLnBrk="1" hangingPunct="1">
              <a:lnSpc>
                <a:spcPct val="130000"/>
              </a:lnSpc>
              <a:spcBef>
                <a:spcPts val="60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当用户再要求对该文件进行相应的操作时，便可利用系统所返回的索引号向系统提出操作请求，从而避免了对该文件的再次检索。</a:t>
            </a:r>
          </a:p>
        </p:txBody>
      </p:sp>
      <p:sp>
        <p:nvSpPr>
          <p:cNvPr id="7" name="Rectangle 2">
            <a:extLst>
              <a:ext uri="{FF2B5EF4-FFF2-40B4-BE49-F238E27FC236}">
                <a16:creationId xmlns:a16="http://schemas.microsoft.com/office/drawing/2014/main" id="{3A419577-BB40-471C-8B59-2A435C591A3C}"/>
              </a:ext>
            </a:extLst>
          </p:cNvPr>
          <p:cNvSpPr txBox="1">
            <a:spLocks noRot="1" noChangeArrowheads="1"/>
          </p:cNvSpPr>
          <p:nvPr/>
        </p:nvSpPr>
        <p:spPr>
          <a:xfrm>
            <a:off x="1295400" y="3586882"/>
            <a:ext cx="4724400" cy="587727"/>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smtClean="0">
                <a:solidFill>
                  <a:schemeClr val="bg2">
                    <a:lumMod val="25000"/>
                  </a:schemeClr>
                </a:solidFill>
                <a:cs typeface="+mn-cs"/>
              </a:rPr>
              <a:t>2</a:t>
            </a:r>
            <a:r>
              <a:rPr lang="zh-CN" altLang="en-US" sz="2400" dirty="0" smtClean="0">
                <a:solidFill>
                  <a:schemeClr val="bg2">
                    <a:lumMod val="25000"/>
                  </a:schemeClr>
                </a:solidFill>
                <a:cs typeface="+mn-cs"/>
              </a:rPr>
              <a:t>、打开文件（</a:t>
            </a:r>
            <a:r>
              <a:rPr lang="en-US" altLang="zh-CN" sz="2400" dirty="0" smtClean="0">
                <a:solidFill>
                  <a:schemeClr val="bg2">
                    <a:lumMod val="25000"/>
                  </a:schemeClr>
                </a:solidFill>
                <a:cs typeface="+mn-cs"/>
              </a:rPr>
              <a:t>Open file</a:t>
            </a:r>
            <a:r>
              <a:rPr lang="zh-CN" altLang="en-US" sz="2400" dirty="0" smtClean="0">
                <a:solidFill>
                  <a:schemeClr val="bg2">
                    <a:lumMod val="25000"/>
                  </a:schemeClr>
                </a:solidFill>
                <a:cs typeface="+mn-cs"/>
              </a:rPr>
              <a:t>） </a:t>
            </a:r>
            <a:endParaRPr lang="zh-CN" altLang="en-US" sz="2400" dirty="0">
              <a:solidFill>
                <a:schemeClr val="bg2">
                  <a:lumMod val="25000"/>
                </a:schemeClr>
              </a:solidFill>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idx="1"/>
          </p:nvPr>
        </p:nvSpPr>
        <p:spPr>
          <a:xfrm>
            <a:off x="1828800" y="1795523"/>
            <a:ext cx="9601200" cy="1447799"/>
          </a:xfrm>
        </p:spPr>
        <p:txBody>
          <a:bodyPr/>
          <a:lstStyle/>
          <a:p>
            <a:pPr algn="just">
              <a:lnSpc>
                <a:spcPct val="130000"/>
              </a:lnSpc>
              <a:spcBef>
                <a:spcPts val="600"/>
              </a:spcBef>
              <a:defRPr/>
            </a:pPr>
            <a:r>
              <a:rPr lang="zh-CN" altLang="en-US" sz="2400" dirty="0">
                <a:solidFill>
                  <a:schemeClr val="bg2">
                    <a:lumMod val="25000"/>
                  </a:schemeClr>
                </a:solidFill>
              </a:rPr>
              <a:t>将该文件的</a:t>
            </a:r>
            <a:r>
              <a:rPr lang="zh-CN" altLang="en-US" sz="2400" dirty="0">
                <a:solidFill>
                  <a:srgbClr val="C00000"/>
                </a:solidFill>
              </a:rPr>
              <a:t>文件控制块</a:t>
            </a:r>
            <a:r>
              <a:rPr lang="en-US" altLang="zh-CN" sz="2400" dirty="0" smtClean="0">
                <a:solidFill>
                  <a:srgbClr val="C00000"/>
                </a:solidFill>
              </a:rPr>
              <a:t>FCB</a:t>
            </a:r>
            <a:r>
              <a:rPr lang="zh-CN" altLang="en-US" sz="2400" dirty="0" smtClean="0">
                <a:solidFill>
                  <a:schemeClr val="bg2">
                    <a:lumMod val="25000"/>
                  </a:schemeClr>
                </a:solidFill>
              </a:rPr>
              <a:t>中</a:t>
            </a:r>
            <a:r>
              <a:rPr lang="zh-CN" altLang="en-US" sz="2400" dirty="0">
                <a:solidFill>
                  <a:schemeClr val="bg2">
                    <a:lumMod val="25000"/>
                  </a:schemeClr>
                </a:solidFill>
              </a:rPr>
              <a:t>的有关信息写入外存的目录信息中；</a:t>
            </a:r>
          </a:p>
          <a:p>
            <a:pPr algn="just">
              <a:lnSpc>
                <a:spcPct val="130000"/>
              </a:lnSpc>
              <a:spcBef>
                <a:spcPts val="600"/>
              </a:spcBef>
              <a:defRPr/>
            </a:pPr>
            <a:r>
              <a:rPr lang="zh-CN" altLang="en-US" sz="2400" dirty="0">
                <a:solidFill>
                  <a:schemeClr val="bg2">
                    <a:lumMod val="25000"/>
                  </a:schemeClr>
                </a:solidFill>
              </a:rPr>
              <a:t>删除该文件在</a:t>
            </a:r>
            <a:r>
              <a:rPr lang="zh-CN" altLang="en-US" sz="2400" dirty="0">
                <a:solidFill>
                  <a:srgbClr val="C00000"/>
                </a:solidFill>
              </a:rPr>
              <a:t>打开文件表</a:t>
            </a:r>
            <a:r>
              <a:rPr lang="zh-CN" altLang="en-US" sz="2400" dirty="0">
                <a:solidFill>
                  <a:schemeClr val="bg2">
                    <a:lumMod val="25000"/>
                  </a:schemeClr>
                </a:solidFill>
              </a:rPr>
              <a:t>的表目；</a:t>
            </a:r>
          </a:p>
          <a:p>
            <a:pPr algn="just">
              <a:lnSpc>
                <a:spcPct val="130000"/>
              </a:lnSpc>
              <a:spcBef>
                <a:spcPts val="600"/>
              </a:spcBef>
              <a:defRPr/>
            </a:pPr>
            <a:r>
              <a:rPr lang="zh-CN" altLang="en-US" sz="2400" dirty="0">
                <a:solidFill>
                  <a:schemeClr val="bg2">
                    <a:lumMod val="25000"/>
                  </a:schemeClr>
                </a:solidFill>
              </a:rPr>
              <a:t>释放文件占用的其它系统资源，切断用户与该文件的联系。</a:t>
            </a:r>
          </a:p>
          <a:p>
            <a:pPr>
              <a:lnSpc>
                <a:spcPct val="130000"/>
              </a:lnSpc>
              <a:spcBef>
                <a:spcPts val="600"/>
              </a:spcBef>
              <a:defRPr/>
            </a:pPr>
            <a:endParaRPr lang="en-US" altLang="zh-CN" dirty="0">
              <a:effectLst>
                <a:outerShdw blurRad="38100" dist="38100" dir="2700000" algn="tl">
                  <a:srgbClr val="000000"/>
                </a:outerShdw>
              </a:effectLst>
              <a:ea typeface="仿宋_GB2312" pitchFamily="49" charset="-122"/>
            </a:endParaRPr>
          </a:p>
        </p:txBody>
      </p:sp>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1295400" y="1317274"/>
            <a:ext cx="4724400" cy="587727"/>
          </a:xfrm>
        </p:spPr>
        <p:txBody>
          <a:bodyPr/>
          <a:lstStyle/>
          <a:p>
            <a:r>
              <a:rPr lang="en-US" altLang="zh-CN" sz="2400" dirty="0" smtClean="0">
                <a:solidFill>
                  <a:schemeClr val="bg2">
                    <a:lumMod val="25000"/>
                  </a:schemeClr>
                </a:solidFill>
                <a:cs typeface="+mn-cs"/>
              </a:rPr>
              <a:t>3</a:t>
            </a:r>
            <a:r>
              <a:rPr lang="zh-CN" altLang="en-US" sz="2400" dirty="0" smtClean="0">
                <a:solidFill>
                  <a:schemeClr val="bg2">
                    <a:lumMod val="25000"/>
                  </a:schemeClr>
                </a:solidFill>
                <a:cs typeface="+mn-cs"/>
              </a:rPr>
              <a:t>、</a:t>
            </a:r>
            <a:r>
              <a:rPr lang="zh-CN" altLang="en-US" sz="2400" dirty="0">
                <a:solidFill>
                  <a:schemeClr val="bg2">
                    <a:lumMod val="25000"/>
                  </a:schemeClr>
                </a:solidFill>
                <a:cs typeface="+mn-cs"/>
              </a:rPr>
              <a:t>关闭文件（</a:t>
            </a:r>
            <a:r>
              <a:rPr lang="en-US" altLang="zh-CN" sz="2400" dirty="0">
                <a:solidFill>
                  <a:schemeClr val="bg2">
                    <a:lumMod val="25000"/>
                  </a:schemeClr>
                </a:solidFill>
                <a:cs typeface="+mn-cs"/>
              </a:rPr>
              <a:t>Close file </a:t>
            </a:r>
            <a:r>
              <a:rPr lang="zh-CN" altLang="en-US" sz="2400" dirty="0">
                <a:solidFill>
                  <a:schemeClr val="bg2">
                    <a:lumMod val="25000"/>
                  </a:schemeClr>
                </a:solidFill>
                <a:cs typeface="+mn-cs"/>
              </a:rPr>
              <a:t>）</a:t>
            </a:r>
          </a:p>
        </p:txBody>
      </p:sp>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5" name="Rectangle 2">
            <a:extLst>
              <a:ext uri="{FF2B5EF4-FFF2-40B4-BE49-F238E27FC236}">
                <a16:creationId xmlns:a16="http://schemas.microsoft.com/office/drawing/2014/main" id="{E526DB28-E2A6-D14D-BBA9-2F0ABC018D34}"/>
              </a:ext>
            </a:extLst>
          </p:cNvPr>
          <p:cNvSpPr txBox="1">
            <a:spLocks noRot="1" noChangeArrowheads="1"/>
          </p:cNvSpPr>
          <p:nvPr/>
        </p:nvSpPr>
        <p:spPr>
          <a:xfrm>
            <a:off x="8149114" y="402872"/>
            <a:ext cx="3962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kumimoji="1" lang="en-US" altLang="zh-CN" sz="2800" smtClean="0">
                <a:solidFill>
                  <a:schemeClr val="bg2">
                    <a:lumMod val="25000"/>
                  </a:schemeClr>
                </a:solidFill>
                <a:cs typeface="+mn-cs"/>
              </a:rPr>
              <a:t>6.1.4 </a:t>
            </a:r>
            <a:r>
              <a:rPr kumimoji="1" lang="zh-CN" altLang="en-US" sz="2800" smtClean="0">
                <a:solidFill>
                  <a:schemeClr val="bg2">
                    <a:lumMod val="25000"/>
                  </a:schemeClr>
                </a:solidFill>
                <a:cs typeface="+mn-cs"/>
              </a:rPr>
              <a:t>对文件的操作 </a:t>
            </a:r>
            <a:endParaRPr kumimoji="1" lang="zh-CN" altLang="en-US" sz="2800" dirty="0">
              <a:solidFill>
                <a:schemeClr val="bg2">
                  <a:lumMod val="25000"/>
                </a:schemeClr>
              </a:solidFill>
              <a:cs typeface="+mn-cs"/>
            </a:endParaRPr>
          </a:p>
        </p:txBody>
      </p:sp>
      <p:sp>
        <p:nvSpPr>
          <p:cNvPr id="2" name="矩形 1"/>
          <p:cNvSpPr/>
          <p:nvPr/>
        </p:nvSpPr>
        <p:spPr>
          <a:xfrm>
            <a:off x="1828800" y="4114800"/>
            <a:ext cx="9677400" cy="2589480"/>
          </a:xfrm>
          <a:prstGeom prst="rect">
            <a:avLst/>
          </a:prstGeom>
        </p:spPr>
        <p:txBody>
          <a:bodyPr/>
          <a:lstStyle/>
          <a:p>
            <a:pPr marL="228594" indent="-228594" algn="just" defTabSz="912813" eaLnBrk="1" hangingPunct="1">
              <a:lnSpc>
                <a:spcPct val="12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也称</a:t>
            </a:r>
            <a:r>
              <a:rPr lang="zh-CN" altLang="en-US" sz="2400" b="1" dirty="0">
                <a:solidFill>
                  <a:srgbClr val="C00000"/>
                </a:solidFill>
                <a:latin typeface="+mj-ea"/>
                <a:ea typeface="+mj-ea"/>
              </a:rPr>
              <a:t>删除文件</a:t>
            </a:r>
            <a:r>
              <a:rPr lang="zh-CN" altLang="en-US" sz="2400" b="1" dirty="0">
                <a:solidFill>
                  <a:schemeClr val="bg2">
                    <a:lumMod val="25000"/>
                  </a:schemeClr>
                </a:solidFill>
                <a:latin typeface="+mj-ea"/>
                <a:ea typeface="+mj-ea"/>
              </a:rPr>
              <a:t>。在删除时，系统应先从目录中找到要删除文件的目录项，使之成为空项，然后回收该文件所占用的存储空间。</a:t>
            </a:r>
          </a:p>
          <a:p>
            <a:pPr marL="228594" indent="-228594" algn="just" defTabSz="912813" eaLnBrk="1" hangingPunct="1">
              <a:lnSpc>
                <a:spcPct val="12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系统删除一个文件必须至少完成两件事：</a:t>
            </a:r>
          </a:p>
          <a:p>
            <a:pPr marL="800100" lvl="1" indent="-342900" algn="just" defTabSz="912813" eaLnBrk="1" hangingPunct="1">
              <a:lnSpc>
                <a:spcPct val="120000"/>
              </a:lnSpc>
              <a:spcBef>
                <a:spcPts val="0"/>
              </a:spcBef>
              <a:buClr>
                <a:srgbClr val="374D81"/>
              </a:buClr>
              <a:buSzPct val="100000"/>
              <a:buFont typeface="Wingdings" panose="05000000000000000000" pitchFamily="2" charset="2"/>
              <a:buChar char="l"/>
            </a:pPr>
            <a:r>
              <a:rPr lang="zh-CN" altLang="en-US" sz="2000" b="1" dirty="0">
                <a:solidFill>
                  <a:schemeClr val="bg2">
                    <a:lumMod val="25000"/>
                  </a:schemeClr>
                </a:solidFill>
                <a:latin typeface="+mj-ea"/>
                <a:ea typeface="+mj-ea"/>
              </a:rPr>
              <a:t>第一，</a:t>
            </a:r>
            <a:r>
              <a:rPr lang="zh-CN" altLang="en-US" sz="2000" b="1" dirty="0">
                <a:solidFill>
                  <a:srgbClr val="C00000"/>
                </a:solidFill>
                <a:latin typeface="+mj-ea"/>
                <a:ea typeface="+mj-ea"/>
              </a:rPr>
              <a:t>判断该文件可否被删除</a:t>
            </a:r>
            <a:r>
              <a:rPr lang="zh-CN" altLang="en-US" sz="2000" b="1" dirty="0">
                <a:solidFill>
                  <a:schemeClr val="bg2">
                    <a:lumMod val="25000"/>
                  </a:schemeClr>
                </a:solidFill>
                <a:latin typeface="+mj-ea"/>
                <a:ea typeface="+mj-ea"/>
              </a:rPr>
              <a:t>。若可以被删除，则首先删除文件的目录项，否则，给出相应提示。</a:t>
            </a:r>
          </a:p>
          <a:p>
            <a:pPr marL="800100" lvl="1" indent="-342900" algn="just" defTabSz="912813" eaLnBrk="1" hangingPunct="1">
              <a:lnSpc>
                <a:spcPct val="120000"/>
              </a:lnSpc>
              <a:spcBef>
                <a:spcPts val="0"/>
              </a:spcBef>
              <a:buClr>
                <a:srgbClr val="374D81"/>
              </a:buClr>
              <a:buSzPct val="100000"/>
              <a:buFont typeface="Wingdings" panose="05000000000000000000" pitchFamily="2" charset="2"/>
              <a:buChar char="l"/>
            </a:pPr>
            <a:r>
              <a:rPr lang="zh-CN" altLang="en-US" sz="2000" b="1" dirty="0">
                <a:solidFill>
                  <a:schemeClr val="bg2">
                    <a:lumMod val="25000"/>
                  </a:schemeClr>
                </a:solidFill>
                <a:latin typeface="+mj-ea"/>
                <a:ea typeface="+mj-ea"/>
              </a:rPr>
              <a:t>第二，</a:t>
            </a:r>
            <a:r>
              <a:rPr lang="zh-CN" altLang="en-US" sz="2000" b="1" dirty="0">
                <a:solidFill>
                  <a:srgbClr val="C00000"/>
                </a:solidFill>
                <a:latin typeface="+mj-ea"/>
                <a:ea typeface="+mj-ea"/>
              </a:rPr>
              <a:t>回收该文件所占用的外存空间</a:t>
            </a:r>
            <a:r>
              <a:rPr lang="zh-CN" altLang="en-US" sz="2000" b="1" dirty="0">
                <a:solidFill>
                  <a:schemeClr val="bg2">
                    <a:lumMod val="25000"/>
                  </a:schemeClr>
                </a:solidFill>
                <a:latin typeface="+mj-ea"/>
                <a:ea typeface="+mj-ea"/>
              </a:rPr>
              <a:t>。</a:t>
            </a:r>
          </a:p>
        </p:txBody>
      </p:sp>
      <p:sp>
        <p:nvSpPr>
          <p:cNvPr id="7" name="Rectangle 2">
            <a:extLst>
              <a:ext uri="{FF2B5EF4-FFF2-40B4-BE49-F238E27FC236}">
                <a16:creationId xmlns:a16="http://schemas.microsoft.com/office/drawing/2014/main" id="{3A419577-BB40-471C-8B59-2A435C591A3C}"/>
              </a:ext>
            </a:extLst>
          </p:cNvPr>
          <p:cNvSpPr txBox="1">
            <a:spLocks noRot="1" noChangeArrowheads="1"/>
          </p:cNvSpPr>
          <p:nvPr/>
        </p:nvSpPr>
        <p:spPr>
          <a:xfrm>
            <a:off x="1295400" y="3700235"/>
            <a:ext cx="4724400" cy="587727"/>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smtClean="0">
                <a:solidFill>
                  <a:schemeClr val="bg2">
                    <a:lumMod val="25000"/>
                  </a:schemeClr>
                </a:solidFill>
                <a:cs typeface="+mn-cs"/>
              </a:rPr>
              <a:t>4</a:t>
            </a:r>
            <a:r>
              <a:rPr lang="zh-CN" altLang="en-US" sz="2400" dirty="0" smtClean="0">
                <a:solidFill>
                  <a:schemeClr val="bg2">
                    <a:lumMod val="25000"/>
                  </a:schemeClr>
                </a:solidFill>
                <a:cs typeface="+mn-cs"/>
              </a:rPr>
              <a:t>、</a:t>
            </a:r>
            <a:r>
              <a:rPr lang="zh-CN" altLang="en-US" sz="2400" dirty="0">
                <a:solidFill>
                  <a:schemeClr val="bg2">
                    <a:lumMod val="25000"/>
                  </a:schemeClr>
                </a:solidFill>
                <a:cs typeface="+mn-cs"/>
              </a:rPr>
              <a:t>撤消文件（</a:t>
            </a:r>
            <a:r>
              <a:rPr lang="en-US" altLang="zh-CN" sz="2400" dirty="0">
                <a:solidFill>
                  <a:schemeClr val="bg2">
                    <a:lumMod val="25000"/>
                  </a:schemeClr>
                </a:solidFill>
                <a:cs typeface="+mn-cs"/>
              </a:rPr>
              <a:t>Destroy file </a:t>
            </a:r>
            <a:r>
              <a:rPr lang="zh-CN" altLang="en-US" sz="2400" dirty="0">
                <a:solidFill>
                  <a:schemeClr val="bg2">
                    <a:lumMod val="25000"/>
                  </a:schemeClr>
                </a:solidFill>
                <a:cs typeface="+mn-cs"/>
              </a:rPr>
              <a:t>） </a:t>
            </a:r>
          </a:p>
        </p:txBody>
      </p:sp>
    </p:spTree>
    <p:extLst>
      <p:ext uri="{BB962C8B-B14F-4D97-AF65-F5344CB8AC3E}">
        <p14:creationId xmlns:p14="http://schemas.microsoft.com/office/powerpoint/2010/main" val="1884949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idx="1"/>
          </p:nvPr>
        </p:nvSpPr>
        <p:spPr>
          <a:xfrm>
            <a:off x="1828800" y="1795523"/>
            <a:ext cx="10134600" cy="1447799"/>
          </a:xfrm>
        </p:spPr>
        <p:txBody>
          <a:bodyPr/>
          <a:lstStyle/>
          <a:p>
            <a:pPr algn="just">
              <a:lnSpc>
                <a:spcPct val="130000"/>
              </a:lnSpc>
              <a:spcBef>
                <a:spcPts val="600"/>
              </a:spcBef>
              <a:defRPr/>
            </a:pPr>
            <a:r>
              <a:rPr lang="zh-CN" altLang="en-US" sz="2400" dirty="0">
                <a:solidFill>
                  <a:schemeClr val="bg2">
                    <a:lumMod val="25000"/>
                  </a:schemeClr>
                </a:solidFill>
              </a:rPr>
              <a:t>拷贝文件内容及其目录项。</a:t>
            </a:r>
          </a:p>
          <a:p>
            <a:pPr algn="just">
              <a:lnSpc>
                <a:spcPct val="130000"/>
              </a:lnSpc>
              <a:spcBef>
                <a:spcPts val="600"/>
              </a:spcBef>
              <a:defRPr/>
            </a:pPr>
            <a:r>
              <a:rPr lang="zh-CN" altLang="en-US" sz="2400" dirty="0">
                <a:solidFill>
                  <a:schemeClr val="bg2">
                    <a:lumMod val="25000"/>
                  </a:schemeClr>
                </a:solidFill>
              </a:rPr>
              <a:t>首先查找目录文件，找到该文件的目录项，从中找出该文件的外存地址；</a:t>
            </a:r>
          </a:p>
          <a:p>
            <a:pPr algn="just">
              <a:lnSpc>
                <a:spcPct val="130000"/>
              </a:lnSpc>
              <a:spcBef>
                <a:spcPts val="600"/>
              </a:spcBef>
              <a:defRPr/>
            </a:pPr>
            <a:r>
              <a:rPr lang="zh-CN" altLang="en-US" sz="2400" dirty="0">
                <a:solidFill>
                  <a:schemeClr val="bg2">
                    <a:lumMod val="25000"/>
                  </a:schemeClr>
                </a:solidFill>
              </a:rPr>
              <a:t>通过该地址找到文件内容；</a:t>
            </a:r>
          </a:p>
          <a:p>
            <a:pPr algn="just">
              <a:lnSpc>
                <a:spcPct val="130000"/>
              </a:lnSpc>
              <a:spcBef>
                <a:spcPts val="600"/>
              </a:spcBef>
              <a:defRPr/>
            </a:pPr>
            <a:r>
              <a:rPr lang="zh-CN" altLang="en-US" sz="2400" dirty="0">
                <a:solidFill>
                  <a:schemeClr val="bg2">
                    <a:lumMod val="25000"/>
                  </a:schemeClr>
                </a:solidFill>
              </a:rPr>
              <a:t>然后，将其目录项及文件内容，按指定的路径拷贝过去。</a:t>
            </a:r>
          </a:p>
          <a:p>
            <a:pPr>
              <a:lnSpc>
                <a:spcPct val="130000"/>
              </a:lnSpc>
              <a:spcBef>
                <a:spcPts val="600"/>
              </a:spcBef>
              <a:defRPr/>
            </a:pPr>
            <a:endParaRPr lang="en-US" altLang="zh-CN" dirty="0">
              <a:effectLst>
                <a:outerShdw blurRad="38100" dist="38100" dir="2700000" algn="tl">
                  <a:srgbClr val="000000"/>
                </a:outerShdw>
              </a:effectLst>
              <a:ea typeface="仿宋_GB2312" pitchFamily="49" charset="-122"/>
            </a:endParaRPr>
          </a:p>
        </p:txBody>
      </p:sp>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1295400" y="1317274"/>
            <a:ext cx="4724400" cy="587727"/>
          </a:xfrm>
        </p:spPr>
        <p:txBody>
          <a:bodyPr/>
          <a:lstStyle/>
          <a:p>
            <a:r>
              <a:rPr lang="en-US" altLang="zh-CN" sz="2400" dirty="0" smtClean="0">
                <a:solidFill>
                  <a:schemeClr val="bg2">
                    <a:lumMod val="25000"/>
                  </a:schemeClr>
                </a:solidFill>
                <a:cs typeface="+mn-cs"/>
              </a:rPr>
              <a:t>5</a:t>
            </a:r>
            <a:r>
              <a:rPr lang="zh-CN" altLang="en-US" sz="2400" dirty="0" smtClean="0">
                <a:solidFill>
                  <a:schemeClr val="bg2">
                    <a:lumMod val="25000"/>
                  </a:schemeClr>
                </a:solidFill>
                <a:cs typeface="+mn-cs"/>
              </a:rPr>
              <a:t>、</a:t>
            </a:r>
            <a:r>
              <a:rPr lang="zh-CN" altLang="en-US" sz="2400" dirty="0">
                <a:solidFill>
                  <a:schemeClr val="bg2">
                    <a:lumMod val="25000"/>
                  </a:schemeClr>
                </a:solidFill>
                <a:cs typeface="+mn-cs"/>
              </a:rPr>
              <a:t>复制文件（</a:t>
            </a:r>
            <a:r>
              <a:rPr lang="en-US" altLang="zh-CN" sz="2400" dirty="0">
                <a:solidFill>
                  <a:schemeClr val="bg2">
                    <a:lumMod val="25000"/>
                  </a:schemeClr>
                </a:solidFill>
                <a:cs typeface="+mn-cs"/>
              </a:rPr>
              <a:t>Copy file</a:t>
            </a:r>
            <a:r>
              <a:rPr lang="zh-CN" altLang="en-US" sz="2400" dirty="0">
                <a:solidFill>
                  <a:schemeClr val="bg2">
                    <a:lumMod val="25000"/>
                  </a:schemeClr>
                </a:solidFill>
                <a:cs typeface="+mn-cs"/>
              </a:rPr>
              <a:t>） </a:t>
            </a:r>
          </a:p>
        </p:txBody>
      </p:sp>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5" name="Rectangle 2">
            <a:extLst>
              <a:ext uri="{FF2B5EF4-FFF2-40B4-BE49-F238E27FC236}">
                <a16:creationId xmlns:a16="http://schemas.microsoft.com/office/drawing/2014/main" id="{E526DB28-E2A6-D14D-BBA9-2F0ABC018D34}"/>
              </a:ext>
            </a:extLst>
          </p:cNvPr>
          <p:cNvSpPr txBox="1">
            <a:spLocks noRot="1" noChangeArrowheads="1"/>
          </p:cNvSpPr>
          <p:nvPr/>
        </p:nvSpPr>
        <p:spPr>
          <a:xfrm>
            <a:off x="8149114" y="402872"/>
            <a:ext cx="3962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kumimoji="1" lang="en-US" altLang="zh-CN" sz="2800" smtClean="0">
                <a:solidFill>
                  <a:schemeClr val="bg2">
                    <a:lumMod val="25000"/>
                  </a:schemeClr>
                </a:solidFill>
                <a:cs typeface="+mn-cs"/>
              </a:rPr>
              <a:t>6.1.4 </a:t>
            </a:r>
            <a:r>
              <a:rPr kumimoji="1" lang="zh-CN" altLang="en-US" sz="2800" smtClean="0">
                <a:solidFill>
                  <a:schemeClr val="bg2">
                    <a:lumMod val="25000"/>
                  </a:schemeClr>
                </a:solidFill>
                <a:cs typeface="+mn-cs"/>
              </a:rPr>
              <a:t>对文件的操作 </a:t>
            </a:r>
            <a:endParaRPr kumimoji="1" lang="zh-CN" altLang="en-US" sz="2800" dirty="0">
              <a:solidFill>
                <a:schemeClr val="bg2">
                  <a:lumMod val="25000"/>
                </a:schemeClr>
              </a:solidFill>
              <a:cs typeface="+mn-cs"/>
            </a:endParaRPr>
          </a:p>
        </p:txBody>
      </p:sp>
      <p:sp>
        <p:nvSpPr>
          <p:cNvPr id="2" name="矩形 1"/>
          <p:cNvSpPr/>
          <p:nvPr/>
        </p:nvSpPr>
        <p:spPr>
          <a:xfrm>
            <a:off x="1828800" y="4724400"/>
            <a:ext cx="9677400" cy="1979879"/>
          </a:xfrm>
          <a:prstGeom prst="rect">
            <a:avLst/>
          </a:prstGeom>
        </p:spPr>
        <p:txBody>
          <a:bodyPr/>
          <a:lstStyle/>
          <a:p>
            <a:pPr marL="228594" indent="-228594" algn="just" defTabSz="912813" eaLnBrk="1" hangingPunct="1">
              <a:lnSpc>
                <a:spcPct val="130000"/>
              </a:lnSpc>
              <a:spcBef>
                <a:spcPts val="60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首先在目录文件中查找指定文件名的目录项；</a:t>
            </a:r>
          </a:p>
          <a:p>
            <a:pPr marL="228594" indent="-228594" algn="just" defTabSz="912813" eaLnBrk="1" hangingPunct="1">
              <a:lnSpc>
                <a:spcPct val="130000"/>
              </a:lnSpc>
              <a:spcBef>
                <a:spcPts val="60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然后将其中的文件名更换成新的文件名。</a:t>
            </a:r>
          </a:p>
        </p:txBody>
      </p:sp>
      <p:sp>
        <p:nvSpPr>
          <p:cNvPr id="7" name="Rectangle 2">
            <a:extLst>
              <a:ext uri="{FF2B5EF4-FFF2-40B4-BE49-F238E27FC236}">
                <a16:creationId xmlns:a16="http://schemas.microsoft.com/office/drawing/2014/main" id="{3A419577-BB40-471C-8B59-2A435C591A3C}"/>
              </a:ext>
            </a:extLst>
          </p:cNvPr>
          <p:cNvSpPr txBox="1">
            <a:spLocks noRot="1" noChangeArrowheads="1"/>
          </p:cNvSpPr>
          <p:nvPr/>
        </p:nvSpPr>
        <p:spPr>
          <a:xfrm>
            <a:off x="1295400" y="4267200"/>
            <a:ext cx="4724400" cy="587727"/>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smtClean="0">
                <a:solidFill>
                  <a:schemeClr val="bg2">
                    <a:lumMod val="25000"/>
                  </a:schemeClr>
                </a:solidFill>
                <a:cs typeface="+mn-cs"/>
              </a:rPr>
              <a:t>6</a:t>
            </a:r>
            <a:r>
              <a:rPr lang="zh-CN" altLang="en-US" sz="2400" dirty="0">
                <a:solidFill>
                  <a:schemeClr val="bg2">
                    <a:lumMod val="25000"/>
                  </a:schemeClr>
                </a:solidFill>
                <a:cs typeface="+mn-cs"/>
              </a:rPr>
              <a:t>、修改文件名（</a:t>
            </a:r>
            <a:r>
              <a:rPr lang="en-US" altLang="zh-CN" sz="2400" dirty="0">
                <a:solidFill>
                  <a:schemeClr val="bg2">
                    <a:lumMod val="25000"/>
                  </a:schemeClr>
                </a:solidFill>
                <a:cs typeface="+mn-cs"/>
              </a:rPr>
              <a:t>Rename</a:t>
            </a:r>
            <a:r>
              <a:rPr lang="zh-CN" altLang="en-US" sz="2400" dirty="0">
                <a:solidFill>
                  <a:schemeClr val="bg2">
                    <a:lumMod val="25000"/>
                  </a:schemeClr>
                </a:solidFill>
                <a:cs typeface="+mn-cs"/>
              </a:rPr>
              <a:t>） </a:t>
            </a:r>
          </a:p>
        </p:txBody>
      </p:sp>
    </p:spTree>
    <p:extLst>
      <p:ext uri="{BB962C8B-B14F-4D97-AF65-F5344CB8AC3E}">
        <p14:creationId xmlns:p14="http://schemas.microsoft.com/office/powerpoint/2010/main" val="195871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idx="1"/>
          </p:nvPr>
        </p:nvSpPr>
        <p:spPr>
          <a:xfrm>
            <a:off x="1676400" y="1656302"/>
            <a:ext cx="10287000" cy="1447799"/>
          </a:xfrm>
        </p:spPr>
        <p:txBody>
          <a:bodyPr/>
          <a:lstStyle/>
          <a:p>
            <a:pPr algn="just">
              <a:lnSpc>
                <a:spcPct val="130000"/>
              </a:lnSpc>
              <a:spcBef>
                <a:spcPts val="0"/>
              </a:spcBef>
              <a:defRPr/>
            </a:pPr>
            <a:r>
              <a:rPr lang="zh-CN" altLang="en-US" sz="2400" dirty="0">
                <a:solidFill>
                  <a:schemeClr val="bg2">
                    <a:lumMod val="25000"/>
                  </a:schemeClr>
                </a:solidFill>
              </a:rPr>
              <a:t>给出文件名和所读字节数。</a:t>
            </a:r>
          </a:p>
          <a:p>
            <a:pPr algn="just">
              <a:lnSpc>
                <a:spcPct val="130000"/>
              </a:lnSpc>
              <a:spcBef>
                <a:spcPts val="0"/>
              </a:spcBef>
              <a:defRPr/>
            </a:pPr>
            <a:r>
              <a:rPr lang="zh-CN" altLang="en-US" sz="2400" dirty="0">
                <a:solidFill>
                  <a:schemeClr val="bg2">
                    <a:lumMod val="25000"/>
                  </a:schemeClr>
                </a:solidFill>
              </a:rPr>
              <a:t>首先查找目录文件，找到指定文件的目录项，从中找出该文件的外存地址；</a:t>
            </a:r>
          </a:p>
          <a:p>
            <a:pPr algn="just">
              <a:lnSpc>
                <a:spcPct val="130000"/>
              </a:lnSpc>
              <a:spcBef>
                <a:spcPts val="0"/>
              </a:spcBef>
              <a:defRPr/>
            </a:pPr>
            <a:r>
              <a:rPr lang="zh-CN" altLang="en-US" sz="2400" dirty="0">
                <a:solidFill>
                  <a:schemeClr val="bg2">
                    <a:lumMod val="25000"/>
                  </a:schemeClr>
                </a:solidFill>
              </a:rPr>
              <a:t>然后，从该文件读指针所指位置开始，读取指定长度的字节数到缓冲区，同时该文件的读指针顺延指定长度的位置。</a:t>
            </a:r>
          </a:p>
          <a:p>
            <a:pPr algn="just">
              <a:lnSpc>
                <a:spcPct val="130000"/>
              </a:lnSpc>
              <a:spcBef>
                <a:spcPts val="0"/>
              </a:spcBef>
              <a:defRPr/>
            </a:pPr>
            <a:r>
              <a:rPr lang="zh-CN" altLang="en-US" sz="2400" dirty="0">
                <a:solidFill>
                  <a:schemeClr val="bg2">
                    <a:lumMod val="25000"/>
                  </a:schemeClr>
                </a:solidFill>
              </a:rPr>
              <a:t>最后，返回最新读指针位置值。如果读指针遇到文件结束标志，则给出相应提示信息。</a:t>
            </a:r>
          </a:p>
          <a:p>
            <a:pPr>
              <a:lnSpc>
                <a:spcPct val="130000"/>
              </a:lnSpc>
              <a:spcBef>
                <a:spcPts val="0"/>
              </a:spcBef>
              <a:defRPr/>
            </a:pPr>
            <a:endParaRPr lang="en-US" altLang="zh-CN" dirty="0">
              <a:effectLst>
                <a:outerShdw blurRad="38100" dist="38100" dir="2700000" algn="tl">
                  <a:srgbClr val="000000"/>
                </a:outerShdw>
              </a:effectLst>
              <a:ea typeface="仿宋_GB2312" pitchFamily="49" charset="-122"/>
            </a:endParaRPr>
          </a:p>
        </p:txBody>
      </p:sp>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1295400" y="1204748"/>
            <a:ext cx="4724400" cy="587727"/>
          </a:xfrm>
        </p:spPr>
        <p:txBody>
          <a:bodyPr/>
          <a:lstStyle/>
          <a:p>
            <a:r>
              <a:rPr lang="en-US" altLang="zh-CN" sz="2400" dirty="0" smtClean="0">
                <a:solidFill>
                  <a:schemeClr val="bg2">
                    <a:lumMod val="25000"/>
                  </a:schemeClr>
                </a:solidFill>
                <a:cs typeface="+mn-cs"/>
              </a:rPr>
              <a:t>7</a:t>
            </a:r>
            <a:r>
              <a:rPr lang="zh-CN" altLang="en-US" sz="2400" dirty="0">
                <a:solidFill>
                  <a:schemeClr val="bg2">
                    <a:lumMod val="25000"/>
                  </a:schemeClr>
                </a:solidFill>
                <a:cs typeface="+mn-cs"/>
              </a:rPr>
              <a:t>、读操作（</a:t>
            </a:r>
            <a:r>
              <a:rPr lang="en-US" altLang="zh-CN" sz="2400" dirty="0">
                <a:solidFill>
                  <a:schemeClr val="bg2">
                    <a:lumMod val="25000"/>
                  </a:schemeClr>
                </a:solidFill>
                <a:cs typeface="+mn-cs"/>
              </a:rPr>
              <a:t>Read</a:t>
            </a:r>
            <a:r>
              <a:rPr lang="zh-CN" altLang="en-US" sz="2400" dirty="0">
                <a:solidFill>
                  <a:schemeClr val="bg2">
                    <a:lumMod val="25000"/>
                  </a:schemeClr>
                </a:solidFill>
                <a:cs typeface="+mn-cs"/>
              </a:rPr>
              <a:t>） </a:t>
            </a:r>
          </a:p>
        </p:txBody>
      </p:sp>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5" name="Rectangle 2">
            <a:extLst>
              <a:ext uri="{FF2B5EF4-FFF2-40B4-BE49-F238E27FC236}">
                <a16:creationId xmlns:a16="http://schemas.microsoft.com/office/drawing/2014/main" id="{E526DB28-E2A6-D14D-BBA9-2F0ABC018D34}"/>
              </a:ext>
            </a:extLst>
          </p:cNvPr>
          <p:cNvSpPr txBox="1">
            <a:spLocks noRot="1" noChangeArrowheads="1"/>
          </p:cNvSpPr>
          <p:nvPr/>
        </p:nvSpPr>
        <p:spPr>
          <a:xfrm>
            <a:off x="8149114" y="402872"/>
            <a:ext cx="3962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kumimoji="1" lang="en-US" altLang="zh-CN" sz="2800" smtClean="0">
                <a:solidFill>
                  <a:schemeClr val="bg2">
                    <a:lumMod val="25000"/>
                  </a:schemeClr>
                </a:solidFill>
                <a:cs typeface="+mn-cs"/>
              </a:rPr>
              <a:t>6.1.4 </a:t>
            </a:r>
            <a:r>
              <a:rPr kumimoji="1" lang="zh-CN" altLang="en-US" sz="2800" smtClean="0">
                <a:solidFill>
                  <a:schemeClr val="bg2">
                    <a:lumMod val="25000"/>
                  </a:schemeClr>
                </a:solidFill>
                <a:cs typeface="+mn-cs"/>
              </a:rPr>
              <a:t>对文件的操作 </a:t>
            </a:r>
            <a:endParaRPr kumimoji="1" lang="zh-CN" altLang="en-US" sz="2800" dirty="0">
              <a:solidFill>
                <a:schemeClr val="bg2">
                  <a:lumMod val="25000"/>
                </a:schemeClr>
              </a:solidFill>
              <a:cs typeface="+mn-cs"/>
            </a:endParaRPr>
          </a:p>
        </p:txBody>
      </p:sp>
      <p:sp>
        <p:nvSpPr>
          <p:cNvPr id="2" name="矩形 1"/>
          <p:cNvSpPr/>
          <p:nvPr/>
        </p:nvSpPr>
        <p:spPr>
          <a:xfrm>
            <a:off x="1828800" y="5257800"/>
            <a:ext cx="9677400" cy="1371600"/>
          </a:xfrm>
          <a:prstGeom prst="rect">
            <a:avLst/>
          </a:prstGeom>
        </p:spPr>
        <p:txBody>
          <a:bodyPr/>
          <a:lstStyle/>
          <a:p>
            <a:pPr marL="228594" indent="-228594" algn="just" defTabSz="912813" eaLnBrk="1" hangingPunct="1">
              <a:lnSpc>
                <a:spcPct val="13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必须给出文件名和需要写的字节数</a:t>
            </a:r>
            <a:r>
              <a:rPr lang="zh-CN" altLang="en-US" sz="2400" b="1" dirty="0" smtClean="0">
                <a:solidFill>
                  <a:schemeClr val="bg2">
                    <a:lumMod val="25000"/>
                  </a:schemeClr>
                </a:solidFill>
                <a:latin typeface="+mj-ea"/>
                <a:ea typeface="+mj-ea"/>
              </a:rPr>
              <a:t>。</a:t>
            </a:r>
            <a:endParaRPr lang="zh-CN" altLang="en-US" sz="2400" b="1" dirty="0">
              <a:solidFill>
                <a:schemeClr val="bg2">
                  <a:lumMod val="25000"/>
                </a:schemeClr>
              </a:solidFill>
              <a:latin typeface="+mj-ea"/>
              <a:ea typeface="+mj-ea"/>
            </a:endParaRPr>
          </a:p>
          <a:p>
            <a:pPr marL="228594" indent="-228594" algn="just" defTabSz="912813" eaLnBrk="1" hangingPunct="1">
              <a:lnSpc>
                <a:spcPct val="13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系统从缓冲区中将指定长度的信息写入指定文件写指针位置</a:t>
            </a:r>
            <a:r>
              <a:rPr lang="zh-CN" altLang="en-US" sz="2400" b="1" dirty="0" smtClean="0">
                <a:solidFill>
                  <a:schemeClr val="bg2">
                    <a:lumMod val="25000"/>
                  </a:schemeClr>
                </a:solidFill>
                <a:latin typeface="+mj-ea"/>
                <a:ea typeface="+mj-ea"/>
              </a:rPr>
              <a:t>；</a:t>
            </a:r>
            <a:endParaRPr lang="zh-CN" altLang="en-US" sz="2400" b="1" dirty="0">
              <a:solidFill>
                <a:schemeClr val="bg2">
                  <a:lumMod val="25000"/>
                </a:schemeClr>
              </a:solidFill>
              <a:latin typeface="+mj-ea"/>
              <a:ea typeface="+mj-ea"/>
            </a:endParaRPr>
          </a:p>
          <a:p>
            <a:pPr marL="228594" indent="-228594" algn="just" defTabSz="912813" eaLnBrk="1" hangingPunct="1">
              <a:lnSpc>
                <a:spcPct val="13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将文件的写指针顺延指定长度的位置。</a:t>
            </a:r>
          </a:p>
        </p:txBody>
      </p:sp>
      <p:sp>
        <p:nvSpPr>
          <p:cNvPr id="7" name="Rectangle 2">
            <a:extLst>
              <a:ext uri="{FF2B5EF4-FFF2-40B4-BE49-F238E27FC236}">
                <a16:creationId xmlns:a16="http://schemas.microsoft.com/office/drawing/2014/main" id="{3A419577-BB40-471C-8B59-2A435C591A3C}"/>
              </a:ext>
            </a:extLst>
          </p:cNvPr>
          <p:cNvSpPr txBox="1">
            <a:spLocks noRot="1" noChangeArrowheads="1"/>
          </p:cNvSpPr>
          <p:nvPr/>
        </p:nvSpPr>
        <p:spPr>
          <a:xfrm>
            <a:off x="1295400" y="4822473"/>
            <a:ext cx="3429000" cy="587727"/>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smtClean="0">
                <a:solidFill>
                  <a:schemeClr val="bg2">
                    <a:lumMod val="25000"/>
                  </a:schemeClr>
                </a:solidFill>
                <a:cs typeface="+mn-cs"/>
              </a:rPr>
              <a:t>8</a:t>
            </a:r>
            <a:r>
              <a:rPr lang="zh-CN" altLang="en-US" sz="2400" dirty="0">
                <a:solidFill>
                  <a:schemeClr val="bg2">
                    <a:lumMod val="25000"/>
                  </a:schemeClr>
                </a:solidFill>
                <a:cs typeface="+mn-cs"/>
              </a:rPr>
              <a:t>、写操作（</a:t>
            </a:r>
            <a:r>
              <a:rPr lang="en-US" altLang="zh-CN" sz="2400" dirty="0">
                <a:solidFill>
                  <a:schemeClr val="bg2">
                    <a:lumMod val="25000"/>
                  </a:schemeClr>
                </a:solidFill>
                <a:cs typeface="+mn-cs"/>
              </a:rPr>
              <a:t>Write</a:t>
            </a:r>
            <a:r>
              <a:rPr lang="zh-CN" altLang="en-US" sz="2400" dirty="0">
                <a:solidFill>
                  <a:schemeClr val="bg2">
                    <a:lumMod val="25000"/>
                  </a:schemeClr>
                </a:solidFill>
                <a:cs typeface="+mn-cs"/>
              </a:rPr>
              <a:t>） </a:t>
            </a:r>
          </a:p>
        </p:txBody>
      </p:sp>
    </p:spTree>
    <p:extLst>
      <p:ext uri="{BB962C8B-B14F-4D97-AF65-F5344CB8AC3E}">
        <p14:creationId xmlns:p14="http://schemas.microsoft.com/office/powerpoint/2010/main" val="1591127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idx="1"/>
          </p:nvPr>
        </p:nvSpPr>
        <p:spPr>
          <a:xfrm>
            <a:off x="990600" y="1682978"/>
            <a:ext cx="10972800" cy="1447799"/>
          </a:xfrm>
        </p:spPr>
        <p:txBody>
          <a:bodyPr/>
          <a:lstStyle/>
          <a:p>
            <a:pPr algn="just">
              <a:lnSpc>
                <a:spcPct val="130000"/>
              </a:lnSpc>
              <a:spcBef>
                <a:spcPts val="0"/>
              </a:spcBef>
              <a:defRPr/>
            </a:pPr>
            <a:r>
              <a:rPr lang="zh-CN" altLang="en-US" sz="2400" dirty="0">
                <a:solidFill>
                  <a:schemeClr val="bg2">
                    <a:lumMod val="25000"/>
                  </a:schemeClr>
                </a:solidFill>
              </a:rPr>
              <a:t>更新文件中的数据项时，系统调用中必须给出文件名、更新数据项的原值及替换值。</a:t>
            </a:r>
          </a:p>
          <a:p>
            <a:pPr algn="just">
              <a:lnSpc>
                <a:spcPct val="130000"/>
              </a:lnSpc>
              <a:spcBef>
                <a:spcPts val="0"/>
              </a:spcBef>
              <a:defRPr/>
            </a:pPr>
            <a:r>
              <a:rPr lang="zh-CN" altLang="en-US" sz="2400" dirty="0">
                <a:solidFill>
                  <a:schemeClr val="bg2">
                    <a:lumMod val="25000"/>
                  </a:schemeClr>
                </a:solidFill>
              </a:rPr>
              <a:t>首先从文件中查找指定数据项值，若找不到，则给出相应信息；</a:t>
            </a:r>
          </a:p>
          <a:p>
            <a:pPr algn="just">
              <a:lnSpc>
                <a:spcPct val="130000"/>
              </a:lnSpc>
              <a:spcBef>
                <a:spcPts val="0"/>
              </a:spcBef>
              <a:defRPr/>
            </a:pPr>
            <a:r>
              <a:rPr lang="zh-CN" altLang="en-US" sz="2400" dirty="0">
                <a:solidFill>
                  <a:schemeClr val="bg2">
                    <a:lumMod val="25000"/>
                  </a:schemeClr>
                </a:solidFill>
              </a:rPr>
              <a:t>若找到，则用替换值更新原值。</a:t>
            </a:r>
          </a:p>
          <a:p>
            <a:pPr algn="just">
              <a:lnSpc>
                <a:spcPct val="130000"/>
              </a:lnSpc>
              <a:spcBef>
                <a:spcPts val="0"/>
              </a:spcBef>
              <a:defRPr/>
            </a:pPr>
            <a:r>
              <a:rPr lang="zh-CN" altLang="en-US" sz="2400" dirty="0">
                <a:solidFill>
                  <a:schemeClr val="bg2">
                    <a:lumMod val="25000"/>
                  </a:schemeClr>
                </a:solidFill>
              </a:rPr>
              <a:t>用户可以指定更新次数或全部自动更新</a:t>
            </a:r>
            <a:r>
              <a:rPr lang="zh-CN" altLang="en-US" sz="2400" dirty="0" smtClean="0">
                <a:solidFill>
                  <a:schemeClr val="bg2">
                    <a:lumMod val="25000"/>
                  </a:schemeClr>
                </a:solidFill>
              </a:rPr>
              <a:t>。</a:t>
            </a:r>
            <a:endParaRPr lang="zh-CN" altLang="en-US" sz="2400" dirty="0">
              <a:solidFill>
                <a:schemeClr val="bg2">
                  <a:lumMod val="25000"/>
                </a:schemeClr>
              </a:solidFill>
            </a:endParaRPr>
          </a:p>
        </p:txBody>
      </p:sp>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609600" y="1223804"/>
            <a:ext cx="4724400" cy="587727"/>
          </a:xfrm>
        </p:spPr>
        <p:txBody>
          <a:bodyPr/>
          <a:lstStyle/>
          <a:p>
            <a:r>
              <a:rPr lang="en-US" altLang="zh-CN" sz="2400" dirty="0" smtClean="0">
                <a:solidFill>
                  <a:schemeClr val="bg2">
                    <a:lumMod val="25000"/>
                  </a:schemeClr>
                </a:solidFill>
                <a:cs typeface="+mn-cs"/>
              </a:rPr>
              <a:t>9</a:t>
            </a:r>
            <a:r>
              <a:rPr lang="zh-CN" altLang="en-US" sz="2400" dirty="0">
                <a:solidFill>
                  <a:schemeClr val="bg2">
                    <a:lumMod val="25000"/>
                  </a:schemeClr>
                </a:solidFill>
                <a:cs typeface="+mn-cs"/>
              </a:rPr>
              <a:t>、更新操作（</a:t>
            </a:r>
            <a:r>
              <a:rPr lang="en-US" altLang="zh-CN" sz="2400" dirty="0">
                <a:solidFill>
                  <a:schemeClr val="bg2">
                    <a:lumMod val="25000"/>
                  </a:schemeClr>
                </a:solidFill>
                <a:cs typeface="+mn-cs"/>
              </a:rPr>
              <a:t>Update</a:t>
            </a:r>
            <a:r>
              <a:rPr lang="zh-CN" altLang="en-US" sz="2400" dirty="0">
                <a:solidFill>
                  <a:schemeClr val="bg2">
                    <a:lumMod val="25000"/>
                  </a:schemeClr>
                </a:solidFill>
                <a:cs typeface="+mn-cs"/>
              </a:rPr>
              <a:t>）</a:t>
            </a:r>
          </a:p>
        </p:txBody>
      </p:sp>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5" name="Rectangle 2">
            <a:extLst>
              <a:ext uri="{FF2B5EF4-FFF2-40B4-BE49-F238E27FC236}">
                <a16:creationId xmlns:a16="http://schemas.microsoft.com/office/drawing/2014/main" id="{E526DB28-E2A6-D14D-BBA9-2F0ABC018D34}"/>
              </a:ext>
            </a:extLst>
          </p:cNvPr>
          <p:cNvSpPr txBox="1">
            <a:spLocks noRot="1" noChangeArrowheads="1"/>
          </p:cNvSpPr>
          <p:nvPr/>
        </p:nvSpPr>
        <p:spPr>
          <a:xfrm>
            <a:off x="8149114" y="402872"/>
            <a:ext cx="3962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kumimoji="1" lang="en-US" altLang="zh-CN" sz="2800" smtClean="0">
                <a:solidFill>
                  <a:schemeClr val="bg2">
                    <a:lumMod val="25000"/>
                  </a:schemeClr>
                </a:solidFill>
                <a:cs typeface="+mn-cs"/>
              </a:rPr>
              <a:t>6.1.4 </a:t>
            </a:r>
            <a:r>
              <a:rPr kumimoji="1" lang="zh-CN" altLang="en-US" sz="2800" smtClean="0">
                <a:solidFill>
                  <a:schemeClr val="bg2">
                    <a:lumMod val="25000"/>
                  </a:schemeClr>
                </a:solidFill>
                <a:cs typeface="+mn-cs"/>
              </a:rPr>
              <a:t>对文件的操作 </a:t>
            </a:r>
            <a:endParaRPr kumimoji="1" lang="zh-CN" altLang="en-US" sz="2800" dirty="0">
              <a:solidFill>
                <a:schemeClr val="bg2">
                  <a:lumMod val="25000"/>
                </a:schemeClr>
              </a:solidFill>
              <a:cs typeface="+mn-cs"/>
            </a:endParaRPr>
          </a:p>
        </p:txBody>
      </p:sp>
      <p:sp>
        <p:nvSpPr>
          <p:cNvPr id="2" name="矩形 1"/>
          <p:cNvSpPr/>
          <p:nvPr/>
        </p:nvSpPr>
        <p:spPr>
          <a:xfrm>
            <a:off x="990600" y="4718360"/>
            <a:ext cx="10896600" cy="1371600"/>
          </a:xfrm>
          <a:prstGeom prst="rect">
            <a:avLst/>
          </a:prstGeom>
        </p:spPr>
        <p:txBody>
          <a:bodyPr/>
          <a:lstStyle/>
          <a:p>
            <a:pPr marL="228594" indent="-228594" algn="just" defTabSz="912813" eaLnBrk="1" hangingPunct="1">
              <a:lnSpc>
                <a:spcPct val="13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在文件的指定位置添加新的数据项</a:t>
            </a:r>
            <a:r>
              <a:rPr lang="zh-CN" altLang="en-US" sz="2400" b="1" dirty="0" smtClean="0">
                <a:solidFill>
                  <a:schemeClr val="bg2">
                    <a:lumMod val="25000"/>
                  </a:schemeClr>
                </a:solidFill>
                <a:latin typeface="+mj-ea"/>
                <a:ea typeface="+mj-ea"/>
              </a:rPr>
              <a:t>。</a:t>
            </a:r>
            <a:endParaRPr lang="zh-CN" altLang="en-US" sz="2400" b="1" dirty="0">
              <a:solidFill>
                <a:schemeClr val="bg2">
                  <a:lumMod val="25000"/>
                </a:schemeClr>
              </a:solidFill>
              <a:latin typeface="+mj-ea"/>
              <a:ea typeface="+mj-ea"/>
            </a:endParaRPr>
          </a:p>
          <a:p>
            <a:pPr marL="228594" indent="-228594" algn="just" defTabSz="912813" eaLnBrk="1" hangingPunct="1">
              <a:lnSpc>
                <a:spcPct val="13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对于无结构文件，插入一个数据项以后，其后所有字符的索引号将作相应调整</a:t>
            </a:r>
            <a:r>
              <a:rPr lang="zh-CN" altLang="en-US" sz="2400" b="1" dirty="0" smtClean="0">
                <a:solidFill>
                  <a:schemeClr val="bg2">
                    <a:lumMod val="25000"/>
                  </a:schemeClr>
                </a:solidFill>
                <a:latin typeface="+mj-ea"/>
                <a:ea typeface="+mj-ea"/>
              </a:rPr>
              <a:t>；</a:t>
            </a:r>
            <a:endParaRPr lang="zh-CN" altLang="en-US" sz="2400" b="1" dirty="0">
              <a:solidFill>
                <a:schemeClr val="bg2">
                  <a:lumMod val="25000"/>
                </a:schemeClr>
              </a:solidFill>
              <a:latin typeface="+mj-ea"/>
              <a:ea typeface="+mj-ea"/>
            </a:endParaRPr>
          </a:p>
          <a:p>
            <a:pPr marL="228594" indent="-228594" algn="just" defTabSz="912813" eaLnBrk="1" hangingPunct="1">
              <a:lnSpc>
                <a:spcPct val="130000"/>
              </a:lnSpc>
              <a:spcBef>
                <a:spcPts val="0"/>
              </a:spcBef>
              <a:buClr>
                <a:srgbClr val="374D81"/>
              </a:buClr>
              <a:buSzPct val="100000"/>
              <a:buFont typeface="Wingdings" panose="05000000000000000000" pitchFamily="2" charset="2"/>
              <a:buChar char="Ø"/>
            </a:pPr>
            <a:r>
              <a:rPr lang="zh-CN" altLang="en-US" sz="2400" b="1" dirty="0">
                <a:solidFill>
                  <a:schemeClr val="bg2">
                    <a:lumMod val="25000"/>
                  </a:schemeClr>
                </a:solidFill>
                <a:latin typeface="+mj-ea"/>
                <a:ea typeface="+mj-ea"/>
              </a:rPr>
              <a:t>对于有结构文件，插入一个数据项，一般指增加一条记录，新记录之后的所有记录号也将作相应调整。</a:t>
            </a:r>
          </a:p>
        </p:txBody>
      </p:sp>
      <p:sp>
        <p:nvSpPr>
          <p:cNvPr id="7" name="Rectangle 2">
            <a:extLst>
              <a:ext uri="{FF2B5EF4-FFF2-40B4-BE49-F238E27FC236}">
                <a16:creationId xmlns:a16="http://schemas.microsoft.com/office/drawing/2014/main" id="{3A419577-BB40-471C-8B59-2A435C591A3C}"/>
              </a:ext>
            </a:extLst>
          </p:cNvPr>
          <p:cNvSpPr txBox="1">
            <a:spLocks noRot="1" noChangeArrowheads="1"/>
          </p:cNvSpPr>
          <p:nvPr/>
        </p:nvSpPr>
        <p:spPr>
          <a:xfrm>
            <a:off x="609600" y="4316505"/>
            <a:ext cx="3962400" cy="587727"/>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smtClean="0">
                <a:solidFill>
                  <a:schemeClr val="bg2">
                    <a:lumMod val="25000"/>
                  </a:schemeClr>
                </a:solidFill>
                <a:cs typeface="+mn-cs"/>
              </a:rPr>
              <a:t>10</a:t>
            </a:r>
            <a:r>
              <a:rPr lang="zh-CN" altLang="en-US" sz="2400" dirty="0">
                <a:solidFill>
                  <a:schemeClr val="bg2">
                    <a:lumMod val="25000"/>
                  </a:schemeClr>
                </a:solidFill>
                <a:cs typeface="+mn-cs"/>
              </a:rPr>
              <a:t>、插入操作（</a:t>
            </a:r>
            <a:r>
              <a:rPr lang="en-US" altLang="zh-CN" sz="2400" dirty="0">
                <a:solidFill>
                  <a:schemeClr val="bg2">
                    <a:lumMod val="25000"/>
                  </a:schemeClr>
                </a:solidFill>
                <a:cs typeface="+mn-cs"/>
              </a:rPr>
              <a:t>Insert</a:t>
            </a:r>
            <a:r>
              <a:rPr lang="zh-CN" altLang="en-US" sz="2400" dirty="0">
                <a:solidFill>
                  <a:schemeClr val="bg2">
                    <a:lumMod val="25000"/>
                  </a:schemeClr>
                </a:solidFill>
                <a:cs typeface="+mn-cs"/>
              </a:rPr>
              <a:t>）</a:t>
            </a:r>
          </a:p>
        </p:txBody>
      </p:sp>
    </p:spTree>
    <p:extLst>
      <p:ext uri="{BB962C8B-B14F-4D97-AF65-F5344CB8AC3E}">
        <p14:creationId xmlns:p14="http://schemas.microsoft.com/office/powerpoint/2010/main" val="3677661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6863FFE-4F72-4D4E-84C1-2E291AAFD295}"/>
              </a:ext>
            </a:extLst>
          </p:cNvPr>
          <p:cNvSpPr>
            <a:spLocks noGrp="1"/>
          </p:cNvSpPr>
          <p:nvPr>
            <p:ph idx="1"/>
          </p:nvPr>
        </p:nvSpPr>
        <p:spPr>
          <a:xfrm>
            <a:off x="1335880" y="1219200"/>
            <a:ext cx="10094119" cy="1981200"/>
          </a:xfrm>
        </p:spPr>
        <p:txBody>
          <a:bodyPr/>
          <a:lstStyle/>
          <a:p>
            <a:pPr>
              <a:lnSpc>
                <a:spcPct val="130000"/>
              </a:lnSpc>
              <a:buFont typeface="Wingdings" panose="05000000000000000000" pitchFamily="2" charset="2"/>
              <a:buChar char="®"/>
              <a:defRPr/>
            </a:pPr>
            <a:r>
              <a:rPr lang="zh-CN" altLang="en-US" sz="2400" dirty="0"/>
              <a:t>在现代计算机系统中有大量的信息需要长期保存。</a:t>
            </a:r>
          </a:p>
          <a:p>
            <a:pPr>
              <a:lnSpc>
                <a:spcPct val="130000"/>
              </a:lnSpc>
              <a:buFont typeface="Wingdings" panose="05000000000000000000" pitchFamily="2" charset="2"/>
              <a:buChar char="®"/>
              <a:defRPr/>
            </a:pPr>
            <a:r>
              <a:rPr lang="zh-CN" altLang="en-US" sz="2400" dirty="0"/>
              <a:t>如果由用户直接管理外存上的大量信息已不现实。</a:t>
            </a:r>
          </a:p>
          <a:p>
            <a:pPr>
              <a:lnSpc>
                <a:spcPct val="130000"/>
              </a:lnSpc>
              <a:buFont typeface="Wingdings" panose="05000000000000000000" pitchFamily="2" charset="2"/>
              <a:buChar char="®"/>
              <a:defRPr/>
            </a:pPr>
            <a:r>
              <a:rPr lang="zh-CN" altLang="en-US" sz="2400" dirty="0"/>
              <a:t>通过操作系统对信息进行管理，既能方便用户又能提高信息的利用率。</a:t>
            </a:r>
            <a:endParaRPr lang="en-US" altLang="zh-CN" sz="2400" dirty="0"/>
          </a:p>
          <a:p>
            <a:pPr>
              <a:lnSpc>
                <a:spcPct val="130000"/>
              </a:lnSpc>
              <a:defRPr/>
            </a:pPr>
            <a:endParaRPr lang="zh-CN" altLang="en-US" sz="2400" dirty="0"/>
          </a:p>
        </p:txBody>
      </p:sp>
      <p:sp>
        <p:nvSpPr>
          <p:cNvPr id="3" name="标题 2">
            <a:extLst>
              <a:ext uri="{FF2B5EF4-FFF2-40B4-BE49-F238E27FC236}">
                <a16:creationId xmlns:a16="http://schemas.microsoft.com/office/drawing/2014/main" id="{20CC11A6-CF76-470C-8EAD-6F1C9DEB4A1A}"/>
              </a:ext>
            </a:extLst>
          </p:cNvPr>
          <p:cNvSpPr>
            <a:spLocks noGrp="1"/>
          </p:cNvSpPr>
          <p:nvPr>
            <p:ph type="title"/>
          </p:nvPr>
        </p:nvSpPr>
        <p:spPr>
          <a:xfrm>
            <a:off x="1371600" y="152400"/>
            <a:ext cx="7902575" cy="549275"/>
          </a:xfrm>
        </p:spPr>
        <p:txBody>
          <a:bodyPr/>
          <a:lstStyle/>
          <a:p>
            <a:pPr>
              <a:defRPr/>
            </a:pPr>
            <a:r>
              <a:rPr lang="zh-CN" altLang="en-US" dirty="0"/>
              <a:t>引言</a:t>
            </a:r>
          </a:p>
        </p:txBody>
      </p:sp>
      <p:sp>
        <p:nvSpPr>
          <p:cNvPr id="4" name="标题 2">
            <a:extLst>
              <a:ext uri="{FF2B5EF4-FFF2-40B4-BE49-F238E27FC236}">
                <a16:creationId xmlns:a16="http://schemas.microsoft.com/office/drawing/2014/main" id="{6BEAA66A-CCD0-47E1-B2EF-65B4034FC221}"/>
              </a:ext>
            </a:extLst>
          </p:cNvPr>
          <p:cNvSpPr txBox="1">
            <a:spLocks/>
          </p:cNvSpPr>
          <p:nvPr/>
        </p:nvSpPr>
        <p:spPr>
          <a:xfrm>
            <a:off x="1335881" y="3443287"/>
            <a:ext cx="2016920" cy="549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a:defRPr/>
            </a:pPr>
            <a:r>
              <a:rPr lang="zh-CN" altLang="en-US" dirty="0" smtClean="0"/>
              <a:t>问题</a:t>
            </a:r>
            <a:endParaRPr lang="zh-CN" altLang="en-US" dirty="0"/>
          </a:p>
        </p:txBody>
      </p:sp>
      <p:sp>
        <p:nvSpPr>
          <p:cNvPr id="5" name="内容占位符 1">
            <a:extLst>
              <a:ext uri="{FF2B5EF4-FFF2-40B4-BE49-F238E27FC236}">
                <a16:creationId xmlns:a16="http://schemas.microsoft.com/office/drawing/2014/main" id="{9F254AC0-CA11-4F01-AD5E-8B5128E25A93}"/>
              </a:ext>
            </a:extLst>
          </p:cNvPr>
          <p:cNvSpPr txBox="1">
            <a:spLocks/>
          </p:cNvSpPr>
          <p:nvPr/>
        </p:nvSpPr>
        <p:spPr>
          <a:xfrm>
            <a:off x="1371600" y="4293361"/>
            <a:ext cx="4191000" cy="232626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defRPr/>
            </a:pPr>
            <a:r>
              <a:rPr lang="zh-CN" altLang="en-US" sz="2400" dirty="0" smtClean="0">
                <a:latin typeface="+mn-ea"/>
              </a:rPr>
              <a:t>什么是文件？</a:t>
            </a:r>
          </a:p>
          <a:p>
            <a:pPr>
              <a:defRPr/>
            </a:pPr>
            <a:r>
              <a:rPr lang="zh-CN" altLang="en-US" sz="2400" dirty="0" smtClean="0">
                <a:latin typeface="+mn-ea"/>
              </a:rPr>
              <a:t>文件由什么组成？</a:t>
            </a:r>
          </a:p>
          <a:p>
            <a:pPr>
              <a:defRPr/>
            </a:pPr>
            <a:r>
              <a:rPr lang="zh-CN" altLang="en-US" sz="2400" dirty="0" smtClean="0">
                <a:latin typeface="+mn-ea"/>
              </a:rPr>
              <a:t>文件如何命名？</a:t>
            </a:r>
          </a:p>
          <a:p>
            <a:pPr>
              <a:defRPr/>
            </a:pPr>
            <a:r>
              <a:rPr lang="zh-CN" altLang="en-US" sz="2400" dirty="0" smtClean="0">
                <a:latin typeface="+mn-ea"/>
              </a:rPr>
              <a:t>如何保证文件数据的安全？</a:t>
            </a:r>
          </a:p>
        </p:txBody>
      </p:sp>
      <p:sp>
        <p:nvSpPr>
          <p:cNvPr id="6" name="内容占位符 1">
            <a:extLst>
              <a:ext uri="{FF2B5EF4-FFF2-40B4-BE49-F238E27FC236}">
                <a16:creationId xmlns:a16="http://schemas.microsoft.com/office/drawing/2014/main" id="{9F254AC0-CA11-4F01-AD5E-8B5128E25A93}"/>
              </a:ext>
            </a:extLst>
          </p:cNvPr>
          <p:cNvSpPr txBox="1">
            <a:spLocks/>
          </p:cNvSpPr>
          <p:nvPr/>
        </p:nvSpPr>
        <p:spPr>
          <a:xfrm>
            <a:off x="5943600" y="4293361"/>
            <a:ext cx="4913376" cy="2428621"/>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defRPr/>
            </a:pPr>
            <a:r>
              <a:rPr lang="zh-CN" altLang="en-US" sz="2400" dirty="0" smtClean="0">
                <a:latin typeface="+mn-ea"/>
              </a:rPr>
              <a:t>对文件可以进行哪些操作？</a:t>
            </a:r>
            <a:endParaRPr lang="en-US" altLang="zh-CN" sz="2400" dirty="0" smtClean="0">
              <a:latin typeface="+mn-ea"/>
            </a:endParaRPr>
          </a:p>
          <a:p>
            <a:pPr>
              <a:defRPr/>
            </a:pPr>
            <a:r>
              <a:rPr lang="zh-CN" altLang="en-US" sz="2400" dirty="0" smtClean="0">
                <a:latin typeface="+mn-ea"/>
              </a:rPr>
              <a:t>对文件可以进行哪些操作？</a:t>
            </a:r>
          </a:p>
          <a:p>
            <a:pPr>
              <a:defRPr/>
            </a:pPr>
            <a:r>
              <a:rPr lang="zh-CN" altLang="en-US" sz="2400" dirty="0" smtClean="0">
                <a:latin typeface="+mn-ea"/>
              </a:rPr>
              <a:t>文件在磁盘上如何存储？</a:t>
            </a:r>
          </a:p>
          <a:p>
            <a:pPr>
              <a:defRPr/>
            </a:pPr>
            <a:r>
              <a:rPr lang="zh-CN" altLang="en-US" sz="2400" dirty="0" smtClean="0">
                <a:latin typeface="+mn-ea"/>
              </a:rPr>
              <a:t>磁盘的空白存储区如何管理？</a:t>
            </a:r>
            <a:endParaRPr lang="zh-CN" alt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8531" name="Rectangle 3">
            <a:extLst>
              <a:ext uri="{FF2B5EF4-FFF2-40B4-BE49-F238E27FC236}">
                <a16:creationId xmlns:a16="http://schemas.microsoft.com/office/drawing/2014/main" id="{51410F9E-615C-4CA8-9CEA-9E34E5B5F2CD}"/>
              </a:ext>
            </a:extLst>
          </p:cNvPr>
          <p:cNvSpPr>
            <a:spLocks noGrp="1" noRot="1" noChangeArrowheads="1"/>
          </p:cNvSpPr>
          <p:nvPr>
            <p:ph idx="1"/>
          </p:nvPr>
        </p:nvSpPr>
        <p:spPr>
          <a:xfrm>
            <a:off x="1676400" y="1656302"/>
            <a:ext cx="9448800" cy="1447799"/>
          </a:xfrm>
        </p:spPr>
        <p:txBody>
          <a:bodyPr/>
          <a:lstStyle/>
          <a:p>
            <a:pPr algn="just">
              <a:lnSpc>
                <a:spcPct val="130000"/>
              </a:lnSpc>
              <a:spcBef>
                <a:spcPts val="0"/>
              </a:spcBef>
              <a:defRPr/>
            </a:pPr>
            <a:r>
              <a:rPr lang="zh-CN" altLang="en-US" sz="2400" dirty="0">
                <a:solidFill>
                  <a:schemeClr val="bg2">
                    <a:lumMod val="25000"/>
                  </a:schemeClr>
                </a:solidFill>
              </a:rPr>
              <a:t>删除文件中指定的数据项。</a:t>
            </a:r>
          </a:p>
          <a:p>
            <a:pPr algn="just">
              <a:lnSpc>
                <a:spcPct val="130000"/>
              </a:lnSpc>
              <a:spcBef>
                <a:spcPts val="0"/>
              </a:spcBef>
              <a:defRPr/>
            </a:pPr>
            <a:r>
              <a:rPr lang="zh-CN" altLang="en-US" sz="2400" dirty="0">
                <a:solidFill>
                  <a:schemeClr val="bg2">
                    <a:lumMod val="25000"/>
                  </a:schemeClr>
                </a:solidFill>
              </a:rPr>
              <a:t>首先查找文件中指定数据项，再将其删除。</a:t>
            </a:r>
          </a:p>
          <a:p>
            <a:pPr algn="just">
              <a:lnSpc>
                <a:spcPct val="130000"/>
              </a:lnSpc>
              <a:spcBef>
                <a:spcPts val="0"/>
              </a:spcBef>
              <a:defRPr/>
            </a:pPr>
            <a:r>
              <a:rPr lang="zh-CN" altLang="en-US" sz="2400" dirty="0">
                <a:solidFill>
                  <a:schemeClr val="bg2">
                    <a:lumMod val="25000"/>
                  </a:schemeClr>
                </a:solidFill>
              </a:rPr>
              <a:t>若找不到，则返回相应信息。</a:t>
            </a:r>
          </a:p>
          <a:p>
            <a:pPr algn="just">
              <a:lnSpc>
                <a:spcPct val="130000"/>
              </a:lnSpc>
              <a:spcBef>
                <a:spcPts val="0"/>
              </a:spcBef>
              <a:defRPr/>
            </a:pPr>
            <a:r>
              <a:rPr lang="zh-CN" altLang="en-US" sz="2400" dirty="0">
                <a:solidFill>
                  <a:schemeClr val="bg2">
                    <a:lumMod val="25000"/>
                  </a:schemeClr>
                </a:solidFill>
              </a:rPr>
              <a:t>用户可以指定删除数据项的位置，或将数据项在文件中的所有出现均删除。</a:t>
            </a:r>
          </a:p>
          <a:p>
            <a:pPr>
              <a:lnSpc>
                <a:spcPct val="130000"/>
              </a:lnSpc>
              <a:spcBef>
                <a:spcPts val="0"/>
              </a:spcBef>
              <a:defRPr/>
            </a:pPr>
            <a:endParaRPr lang="en-US" altLang="zh-CN" dirty="0">
              <a:effectLst>
                <a:outerShdw blurRad="38100" dist="38100" dir="2700000" algn="tl">
                  <a:srgbClr val="000000"/>
                </a:outerShdw>
              </a:effectLst>
              <a:ea typeface="仿宋_GB2312" pitchFamily="49" charset="-122"/>
            </a:endParaRPr>
          </a:p>
        </p:txBody>
      </p:sp>
      <p:sp>
        <p:nvSpPr>
          <p:cNvPr id="54274" name="Rectangle 2">
            <a:extLst>
              <a:ext uri="{FF2B5EF4-FFF2-40B4-BE49-F238E27FC236}">
                <a16:creationId xmlns:a16="http://schemas.microsoft.com/office/drawing/2014/main" id="{3A419577-BB40-471C-8B59-2A435C591A3C}"/>
              </a:ext>
            </a:extLst>
          </p:cNvPr>
          <p:cNvSpPr>
            <a:spLocks noGrp="1" noRot="1" noChangeArrowheads="1"/>
          </p:cNvSpPr>
          <p:nvPr>
            <p:ph type="title"/>
          </p:nvPr>
        </p:nvSpPr>
        <p:spPr>
          <a:xfrm>
            <a:off x="1295400" y="1204748"/>
            <a:ext cx="4724400" cy="587727"/>
          </a:xfrm>
        </p:spPr>
        <p:txBody>
          <a:bodyPr/>
          <a:lstStyle/>
          <a:p>
            <a:r>
              <a:rPr lang="en-US" altLang="zh-CN" sz="2400" dirty="0" smtClean="0">
                <a:solidFill>
                  <a:schemeClr val="bg2">
                    <a:lumMod val="25000"/>
                  </a:schemeClr>
                </a:solidFill>
                <a:cs typeface="+mn-cs"/>
              </a:rPr>
              <a:t>11</a:t>
            </a:r>
            <a:r>
              <a:rPr lang="zh-CN" altLang="en-US" sz="2400" dirty="0">
                <a:solidFill>
                  <a:schemeClr val="bg2">
                    <a:lumMod val="25000"/>
                  </a:schemeClr>
                </a:solidFill>
                <a:cs typeface="+mn-cs"/>
              </a:rPr>
              <a:t>、删除操作（</a:t>
            </a:r>
            <a:r>
              <a:rPr lang="en-US" altLang="zh-CN" sz="2400" dirty="0">
                <a:solidFill>
                  <a:schemeClr val="bg2">
                    <a:lumMod val="25000"/>
                  </a:schemeClr>
                </a:solidFill>
                <a:cs typeface="+mn-cs"/>
              </a:rPr>
              <a:t>Delete</a:t>
            </a:r>
            <a:r>
              <a:rPr lang="zh-CN" altLang="en-US" sz="2400" dirty="0">
                <a:solidFill>
                  <a:schemeClr val="bg2">
                    <a:lumMod val="25000"/>
                  </a:schemeClr>
                </a:solidFill>
                <a:cs typeface="+mn-cs"/>
              </a:rPr>
              <a:t>）</a:t>
            </a:r>
          </a:p>
        </p:txBody>
      </p:sp>
      <p:sp>
        <p:nvSpPr>
          <p:cNvPr id="4" name="Rectangle 2">
            <a:extLst>
              <a:ext uri="{FF2B5EF4-FFF2-40B4-BE49-F238E27FC236}">
                <a16:creationId xmlns:a16="http://schemas.microsoft.com/office/drawing/2014/main" id="{8CC9A819-BFD0-5244-940E-9E696D4AB9CB}"/>
              </a:ext>
            </a:extLst>
          </p:cNvPr>
          <p:cNvSpPr txBox="1">
            <a:spLocks noChangeArrowheads="1"/>
          </p:cNvSpPr>
          <p:nvPr/>
        </p:nvSpPr>
        <p:spPr>
          <a:xfrm>
            <a:off x="1295400" y="304801"/>
            <a:ext cx="4191000" cy="676275"/>
          </a:xfrm>
          <a:prstGeom prst="rect">
            <a:avLst/>
          </a:prstGeom>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t>6.1 </a:t>
            </a:r>
            <a:r>
              <a:rPr lang="zh-CN" altLang="en-US" smtClean="0"/>
              <a:t>文件系统概述</a:t>
            </a:r>
            <a:endParaRPr lang="zh-CN" altLang="en-US" dirty="0"/>
          </a:p>
        </p:txBody>
      </p:sp>
      <p:sp>
        <p:nvSpPr>
          <p:cNvPr id="5" name="Rectangle 2">
            <a:extLst>
              <a:ext uri="{FF2B5EF4-FFF2-40B4-BE49-F238E27FC236}">
                <a16:creationId xmlns:a16="http://schemas.microsoft.com/office/drawing/2014/main" id="{E526DB28-E2A6-D14D-BBA9-2F0ABC018D34}"/>
              </a:ext>
            </a:extLst>
          </p:cNvPr>
          <p:cNvSpPr txBox="1">
            <a:spLocks noRot="1" noChangeArrowheads="1"/>
          </p:cNvSpPr>
          <p:nvPr/>
        </p:nvSpPr>
        <p:spPr>
          <a:xfrm>
            <a:off x="8149114" y="402872"/>
            <a:ext cx="396240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kumimoji="1" lang="en-US" altLang="zh-CN" sz="2800" smtClean="0">
                <a:solidFill>
                  <a:schemeClr val="bg2">
                    <a:lumMod val="25000"/>
                  </a:schemeClr>
                </a:solidFill>
                <a:cs typeface="+mn-cs"/>
              </a:rPr>
              <a:t>6.1.4 </a:t>
            </a:r>
            <a:r>
              <a:rPr kumimoji="1" lang="zh-CN" altLang="en-US" sz="2800" smtClean="0">
                <a:solidFill>
                  <a:schemeClr val="bg2">
                    <a:lumMod val="25000"/>
                  </a:schemeClr>
                </a:solidFill>
                <a:cs typeface="+mn-cs"/>
              </a:rPr>
              <a:t>对文件的操作 </a:t>
            </a:r>
            <a:endParaRPr kumimoji="1" lang="zh-CN" altLang="en-US" sz="2800" dirty="0">
              <a:solidFill>
                <a:schemeClr val="bg2">
                  <a:lumMod val="25000"/>
                </a:schemeClr>
              </a:solidFill>
              <a:cs typeface="+mn-cs"/>
            </a:endParaRPr>
          </a:p>
        </p:txBody>
      </p:sp>
    </p:spTree>
    <p:extLst>
      <p:ext uri="{BB962C8B-B14F-4D97-AF65-F5344CB8AC3E}">
        <p14:creationId xmlns:p14="http://schemas.microsoft.com/office/powerpoint/2010/main" val="388948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85C3F7E-2C54-B547-9B2F-E6DE7310649C}"/>
              </a:ext>
            </a:extLst>
          </p:cNvPr>
          <p:cNvSpPr>
            <a:spLocks noGrp="1" noRot="1" noChangeArrowheads="1"/>
          </p:cNvSpPr>
          <p:nvPr>
            <p:ph type="title"/>
          </p:nvPr>
        </p:nvSpPr>
        <p:spPr>
          <a:xfrm>
            <a:off x="2590800" y="304801"/>
            <a:ext cx="8077200" cy="587375"/>
          </a:xfrm>
          <a:noFill/>
        </p:spPr>
        <p:txBody>
          <a:bodyPr/>
          <a:lstStyle/>
          <a:p>
            <a:pPr algn="l"/>
            <a:r>
              <a:rPr lang="zh-CN" altLang="en-US" sz="3200" dirty="0">
                <a:latin typeface="Microsoft YaHei" panose="020B0503020204020204" pitchFamily="34" charset="-122"/>
                <a:ea typeface="Microsoft YaHei" panose="020B0503020204020204" pitchFamily="34" charset="-122"/>
              </a:rPr>
              <a:t>补充：文件操作实例（</a:t>
            </a:r>
            <a:r>
              <a:rPr lang="en-US" altLang="zh-CN" sz="3200" dirty="0">
                <a:latin typeface="Microsoft YaHei" panose="020B0503020204020204" pitchFamily="34" charset="-122"/>
                <a:ea typeface="Microsoft YaHei" panose="020B0503020204020204" pitchFamily="34" charset="-122"/>
              </a:rPr>
              <a:t>Linux</a:t>
            </a:r>
            <a:r>
              <a:rPr lang="zh-CN" altLang="en-US" sz="3200" dirty="0">
                <a:latin typeface="Microsoft YaHei" panose="020B0503020204020204" pitchFamily="34" charset="-122"/>
                <a:ea typeface="Microsoft YaHei" panose="020B0503020204020204" pitchFamily="34" charset="-122"/>
              </a:rPr>
              <a:t>）</a:t>
            </a:r>
          </a:p>
        </p:txBody>
      </p:sp>
      <p:sp>
        <p:nvSpPr>
          <p:cNvPr id="7" name="Rectangle 2">
            <a:extLst>
              <a:ext uri="{FF2B5EF4-FFF2-40B4-BE49-F238E27FC236}">
                <a16:creationId xmlns:a16="http://schemas.microsoft.com/office/drawing/2014/main" id="{7C65A622-8800-044A-9C01-0CD28BDD8894}"/>
              </a:ext>
            </a:extLst>
          </p:cNvPr>
          <p:cNvSpPr txBox="1">
            <a:spLocks noRot="1" noChangeArrowheads="1"/>
          </p:cNvSpPr>
          <p:nvPr/>
        </p:nvSpPr>
        <p:spPr>
          <a:xfrm>
            <a:off x="838200" y="1143000"/>
            <a:ext cx="11049000" cy="335280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spcBef>
                <a:spcPts val="0"/>
              </a:spcBef>
            </a:pPr>
            <a:r>
              <a:rPr lang="en-US" altLang="zh-CN" sz="2200" dirty="0">
                <a:solidFill>
                  <a:schemeClr val="bg2">
                    <a:lumMod val="25000"/>
                  </a:schemeClr>
                </a:solidFill>
                <a:latin typeface="Microsoft YaHei" panose="020B0503020204020204" pitchFamily="34" charset="-122"/>
                <a:ea typeface="Microsoft YaHei" panose="020B0503020204020204" pitchFamily="34" charset="-122"/>
              </a:rPr>
              <a:t>open( )</a:t>
            </a:r>
            <a:r>
              <a:rPr lang="zh-CN" altLang="en-US" sz="2200" dirty="0">
                <a:solidFill>
                  <a:schemeClr val="bg2">
                    <a:lumMod val="25000"/>
                  </a:schemeClr>
                </a:solidFill>
                <a:latin typeface="Microsoft YaHei" panose="020B0503020204020204" pitchFamily="34" charset="-122"/>
                <a:ea typeface="Microsoft YaHei" panose="020B0503020204020204" pitchFamily="34" charset="-122"/>
              </a:rPr>
              <a:t>：打开一个文件，并指定访问该文件的方式，调用成功后返回一个文件描述符。</a:t>
            </a:r>
          </a:p>
          <a:p>
            <a:pPr>
              <a:lnSpc>
                <a:spcPct val="150000"/>
              </a:lnSpc>
              <a:spcBef>
                <a:spcPts val="0"/>
              </a:spcBef>
            </a:pPr>
            <a:r>
              <a:rPr lang="en-US" altLang="zh-CN" sz="2200" dirty="0" err="1">
                <a:solidFill>
                  <a:schemeClr val="bg2">
                    <a:lumMod val="25000"/>
                  </a:schemeClr>
                </a:solidFill>
                <a:latin typeface="Microsoft YaHei" panose="020B0503020204020204" pitchFamily="34" charset="-122"/>
                <a:ea typeface="Microsoft YaHei" panose="020B0503020204020204" pitchFamily="34" charset="-122"/>
              </a:rPr>
              <a:t>creat</a:t>
            </a:r>
            <a:r>
              <a:rPr lang="en-US" altLang="zh-CN" sz="2200" dirty="0">
                <a:solidFill>
                  <a:schemeClr val="bg2">
                    <a:lumMod val="25000"/>
                  </a:schemeClr>
                </a:solidFill>
                <a:latin typeface="Microsoft YaHei" panose="020B0503020204020204" pitchFamily="34" charset="-122"/>
                <a:ea typeface="Microsoft YaHei" panose="020B0503020204020204" pitchFamily="34" charset="-122"/>
              </a:rPr>
              <a:t> ( ) </a:t>
            </a:r>
            <a:r>
              <a:rPr lang="zh-CN" altLang="en-US" sz="2200" dirty="0">
                <a:solidFill>
                  <a:schemeClr val="bg2">
                    <a:lumMod val="25000"/>
                  </a:schemeClr>
                </a:solidFill>
                <a:latin typeface="Microsoft YaHei" panose="020B0503020204020204" pitchFamily="34" charset="-122"/>
                <a:ea typeface="Microsoft YaHei" panose="020B0503020204020204" pitchFamily="34" charset="-122"/>
              </a:rPr>
              <a:t>：打开一个文件，如果该文件不存在，则创建它，调用成功后返回一个文件描述符。</a:t>
            </a:r>
          </a:p>
          <a:p>
            <a:pPr>
              <a:lnSpc>
                <a:spcPct val="150000"/>
              </a:lnSpc>
              <a:spcBef>
                <a:spcPts val="0"/>
              </a:spcBef>
            </a:pPr>
            <a:r>
              <a:rPr lang="en-US" altLang="zh-CN" sz="2200" dirty="0">
                <a:solidFill>
                  <a:schemeClr val="bg2">
                    <a:lumMod val="25000"/>
                  </a:schemeClr>
                </a:solidFill>
                <a:latin typeface="Microsoft YaHei" panose="020B0503020204020204" pitchFamily="34" charset="-122"/>
                <a:ea typeface="Microsoft YaHei" panose="020B0503020204020204" pitchFamily="34" charset="-122"/>
              </a:rPr>
              <a:t>close ( ) </a:t>
            </a:r>
            <a:r>
              <a:rPr lang="zh-CN" altLang="en-US" sz="2200" dirty="0">
                <a:solidFill>
                  <a:schemeClr val="bg2">
                    <a:lumMod val="25000"/>
                  </a:schemeClr>
                </a:solidFill>
                <a:latin typeface="Microsoft YaHei" panose="020B0503020204020204" pitchFamily="34" charset="-122"/>
                <a:ea typeface="Microsoft YaHei" panose="020B0503020204020204" pitchFamily="34" charset="-122"/>
              </a:rPr>
              <a:t>：关闭文件，进程对文件所加的锁全都被释放。</a:t>
            </a:r>
          </a:p>
          <a:p>
            <a:pPr>
              <a:lnSpc>
                <a:spcPct val="150000"/>
              </a:lnSpc>
              <a:spcBef>
                <a:spcPts val="0"/>
              </a:spcBef>
            </a:pPr>
            <a:r>
              <a:rPr lang="en-US" altLang="zh-CN" sz="2200" dirty="0">
                <a:solidFill>
                  <a:schemeClr val="bg2">
                    <a:lumMod val="25000"/>
                  </a:schemeClr>
                </a:solidFill>
                <a:latin typeface="Microsoft YaHei" panose="020B0503020204020204" pitchFamily="34" charset="-122"/>
                <a:ea typeface="Microsoft YaHei" panose="020B0503020204020204" pitchFamily="34" charset="-122"/>
              </a:rPr>
              <a:t>read ( ) </a:t>
            </a:r>
            <a:r>
              <a:rPr lang="zh-CN" altLang="en-US" sz="2200" dirty="0">
                <a:solidFill>
                  <a:schemeClr val="bg2">
                    <a:lumMod val="25000"/>
                  </a:schemeClr>
                </a:solidFill>
                <a:latin typeface="Microsoft YaHei" panose="020B0503020204020204" pitchFamily="34" charset="-122"/>
                <a:ea typeface="Microsoft YaHei" panose="020B0503020204020204" pitchFamily="34" charset="-122"/>
              </a:rPr>
              <a:t>：从文件描述符对应的文件中读取数据，调用成功后返回读出的字节数。</a:t>
            </a:r>
          </a:p>
          <a:p>
            <a:pPr>
              <a:lnSpc>
                <a:spcPct val="150000"/>
              </a:lnSpc>
              <a:spcBef>
                <a:spcPts val="0"/>
              </a:spcBef>
            </a:pPr>
            <a:r>
              <a:rPr lang="en-US" altLang="zh-CN" sz="2200" dirty="0">
                <a:solidFill>
                  <a:schemeClr val="bg2">
                    <a:lumMod val="25000"/>
                  </a:schemeClr>
                </a:solidFill>
                <a:latin typeface="Microsoft YaHei" panose="020B0503020204020204" pitchFamily="34" charset="-122"/>
                <a:ea typeface="Microsoft YaHei" panose="020B0503020204020204" pitchFamily="34" charset="-122"/>
              </a:rPr>
              <a:t>write ( ) </a:t>
            </a:r>
            <a:r>
              <a:rPr lang="zh-CN" altLang="en-US" sz="2200" dirty="0">
                <a:solidFill>
                  <a:schemeClr val="bg2">
                    <a:lumMod val="25000"/>
                  </a:schemeClr>
                </a:solidFill>
                <a:latin typeface="Microsoft YaHei" panose="020B0503020204020204" pitchFamily="34" charset="-122"/>
                <a:ea typeface="Microsoft YaHei" panose="020B0503020204020204" pitchFamily="34" charset="-122"/>
              </a:rPr>
              <a:t>：向文件描述符对应的文件中写入数据，调用成功后返回写入的字节数。</a:t>
            </a:r>
          </a:p>
        </p:txBody>
      </p:sp>
      <p:sp>
        <p:nvSpPr>
          <p:cNvPr id="4" name="矩形 3">
            <a:extLst>
              <a:ext uri="{FF2B5EF4-FFF2-40B4-BE49-F238E27FC236}">
                <a16:creationId xmlns:a16="http://schemas.microsoft.com/office/drawing/2014/main" id="{BFDE5F3C-F219-204C-B07E-9117623E49DF}"/>
              </a:ext>
            </a:extLst>
          </p:cNvPr>
          <p:cNvSpPr/>
          <p:nvPr/>
        </p:nvSpPr>
        <p:spPr>
          <a:xfrm>
            <a:off x="3810000" y="4746624"/>
            <a:ext cx="4572000" cy="1569660"/>
          </a:xfrm>
          <a:prstGeom prst="rect">
            <a:avLst/>
          </a:prstGeom>
        </p:spPr>
        <p:txBody>
          <a:bodyPr>
            <a:spAutoFit/>
          </a:bodyPr>
          <a:lstStyle/>
          <a:p>
            <a:r>
              <a:rPr lang="zh-CN" altLang="en-US" sz="2400" b="1" dirty="0">
                <a:solidFill>
                  <a:srgbClr val="C00000"/>
                </a:solidFill>
                <a:latin typeface="+mj-ea"/>
                <a:ea typeface="+mj-ea"/>
              </a:rPr>
              <a:t>＃</a:t>
            </a:r>
            <a:r>
              <a:rPr lang="en-US" altLang="zh-CN" sz="2400" b="1" dirty="0">
                <a:solidFill>
                  <a:srgbClr val="C00000"/>
                </a:solidFill>
                <a:latin typeface="+mj-ea"/>
                <a:ea typeface="+mj-ea"/>
              </a:rPr>
              <a:t>include &lt;</a:t>
            </a:r>
            <a:r>
              <a:rPr lang="en-US" altLang="zh-CN" sz="2400" b="1" dirty="0" err="1">
                <a:solidFill>
                  <a:srgbClr val="C00000"/>
                </a:solidFill>
                <a:latin typeface="+mj-ea"/>
                <a:ea typeface="+mj-ea"/>
              </a:rPr>
              <a:t>fcntl.h</a:t>
            </a:r>
            <a:r>
              <a:rPr lang="en-US" altLang="zh-CN" sz="2400" b="1" dirty="0">
                <a:solidFill>
                  <a:srgbClr val="C00000"/>
                </a:solidFill>
                <a:latin typeface="+mj-ea"/>
                <a:ea typeface="+mj-ea"/>
              </a:rPr>
              <a:t>&gt; </a:t>
            </a:r>
            <a:r>
              <a:rPr lang="en-US" altLang="zh-CN" sz="2400" b="1" dirty="0">
                <a:latin typeface="+mj-ea"/>
                <a:ea typeface="+mj-ea"/>
              </a:rPr>
              <a:t/>
            </a:r>
            <a:br>
              <a:rPr lang="en-US" altLang="zh-CN" sz="2400" b="1" dirty="0">
                <a:latin typeface="+mj-ea"/>
                <a:ea typeface="+mj-ea"/>
              </a:rPr>
            </a:br>
            <a:r>
              <a:rPr lang="zh-CN" altLang="en-US" sz="2400" b="1" dirty="0">
                <a:latin typeface="+mj-ea"/>
                <a:ea typeface="+mj-ea"/>
              </a:rPr>
              <a:t>＃</a:t>
            </a:r>
            <a:r>
              <a:rPr lang="en-US" altLang="zh-CN" sz="2400" b="1" dirty="0">
                <a:latin typeface="+mj-ea"/>
                <a:ea typeface="+mj-ea"/>
              </a:rPr>
              <a:t>include &lt;</a:t>
            </a:r>
            <a:r>
              <a:rPr lang="en-US" altLang="zh-CN" sz="2400" b="1" dirty="0" err="1">
                <a:latin typeface="+mj-ea"/>
                <a:ea typeface="+mj-ea"/>
              </a:rPr>
              <a:t>unistd.h</a:t>
            </a:r>
            <a:r>
              <a:rPr lang="en-US" altLang="zh-CN" sz="2400" b="1" dirty="0">
                <a:latin typeface="+mj-ea"/>
                <a:ea typeface="+mj-ea"/>
              </a:rPr>
              <a:t>&gt; </a:t>
            </a:r>
            <a:br>
              <a:rPr lang="en-US" altLang="zh-CN" sz="2400" b="1" dirty="0">
                <a:latin typeface="+mj-ea"/>
                <a:ea typeface="+mj-ea"/>
              </a:rPr>
            </a:br>
            <a:r>
              <a:rPr lang="zh-CN" altLang="en-US" sz="2400" b="1" dirty="0">
                <a:latin typeface="+mj-ea"/>
                <a:ea typeface="+mj-ea"/>
              </a:rPr>
              <a:t>＃</a:t>
            </a:r>
            <a:r>
              <a:rPr lang="en-US" altLang="zh-CN" sz="2400" b="1" dirty="0">
                <a:latin typeface="+mj-ea"/>
                <a:ea typeface="+mj-ea"/>
              </a:rPr>
              <a:t>include &lt;sys/</a:t>
            </a:r>
            <a:r>
              <a:rPr lang="en-US" altLang="zh-CN" sz="2400" b="1" dirty="0" err="1">
                <a:latin typeface="+mj-ea"/>
                <a:ea typeface="+mj-ea"/>
              </a:rPr>
              <a:t>types.h</a:t>
            </a:r>
            <a:r>
              <a:rPr lang="en-US" altLang="zh-CN" sz="2400" b="1" dirty="0">
                <a:latin typeface="+mj-ea"/>
                <a:ea typeface="+mj-ea"/>
              </a:rPr>
              <a:t>&gt; </a:t>
            </a:r>
            <a:br>
              <a:rPr lang="en-US" altLang="zh-CN" sz="2400" b="1" dirty="0">
                <a:latin typeface="+mj-ea"/>
                <a:ea typeface="+mj-ea"/>
              </a:rPr>
            </a:br>
            <a:r>
              <a:rPr lang="zh-CN" altLang="en-US" sz="2400" b="1" dirty="0">
                <a:latin typeface="+mj-ea"/>
                <a:ea typeface="+mj-ea"/>
              </a:rPr>
              <a:t>＃</a:t>
            </a:r>
            <a:r>
              <a:rPr lang="en-US" altLang="zh-CN" sz="2400" b="1" dirty="0">
                <a:latin typeface="+mj-ea"/>
                <a:ea typeface="+mj-ea"/>
              </a:rPr>
              <a:t>include &lt;sys/</a:t>
            </a:r>
            <a:r>
              <a:rPr lang="en-US" altLang="zh-CN" sz="2400" b="1" dirty="0" err="1">
                <a:latin typeface="+mj-ea"/>
                <a:ea typeface="+mj-ea"/>
              </a:rPr>
              <a:t>stat.h</a:t>
            </a:r>
            <a:r>
              <a:rPr lang="en-US" altLang="zh-CN" sz="2400" b="1" dirty="0">
                <a:latin typeface="+mj-ea"/>
                <a:ea typeface="+mj-ea"/>
              </a:rPr>
              <a:t>&gt; </a:t>
            </a:r>
            <a:endParaRPr lang="zh-CN" altLang="en-US" sz="2400" b="1" dirty="0">
              <a:latin typeface="+mj-ea"/>
              <a:ea typeface="+mj-ea"/>
            </a:endParaRPr>
          </a:p>
        </p:txBody>
      </p:sp>
    </p:spTree>
    <p:extLst>
      <p:ext uri="{BB962C8B-B14F-4D97-AF65-F5344CB8AC3E}">
        <p14:creationId xmlns:p14="http://schemas.microsoft.com/office/powerpoint/2010/main" val="3151585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B090FD2C-DCBA-7A47-85C3-60FBC22BA415}"/>
              </a:ext>
            </a:extLst>
          </p:cNvPr>
          <p:cNvSpPr txBox="1">
            <a:spLocks noRot="1" noChangeArrowheads="1"/>
          </p:cNvSpPr>
          <p:nvPr/>
        </p:nvSpPr>
        <p:spPr>
          <a:xfrm>
            <a:off x="1219200" y="1104328"/>
            <a:ext cx="10363200" cy="5729288"/>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10000"/>
              </a:lnSpc>
              <a:spcBef>
                <a:spcPts val="600"/>
              </a:spcBef>
            </a:pPr>
            <a:r>
              <a:rPr lang="en-US" altLang="zh-CN" sz="2000" i="1" dirty="0" err="1" smtClean="0">
                <a:solidFill>
                  <a:schemeClr val="bg2">
                    <a:lumMod val="25000"/>
                  </a:schemeClr>
                </a:solidFill>
              </a:rPr>
              <a:t>int</a:t>
            </a:r>
            <a:r>
              <a:rPr lang="en-US" altLang="zh-CN" sz="2000" i="1" dirty="0" smtClean="0">
                <a:solidFill>
                  <a:schemeClr val="bg2">
                    <a:lumMod val="25000"/>
                  </a:schemeClr>
                </a:solidFill>
              </a:rPr>
              <a:t> </a:t>
            </a:r>
            <a:r>
              <a:rPr lang="en-US" altLang="zh-CN" sz="2000" i="1" dirty="0">
                <a:solidFill>
                  <a:srgbClr val="0070C0"/>
                </a:solidFill>
              </a:rPr>
              <a:t>open</a:t>
            </a:r>
            <a:r>
              <a:rPr lang="en-US" altLang="zh-CN" sz="2000" i="1" dirty="0">
                <a:solidFill>
                  <a:schemeClr val="bg2">
                    <a:lumMod val="25000"/>
                  </a:schemeClr>
                </a:solidFill>
              </a:rPr>
              <a:t>(</a:t>
            </a:r>
            <a:r>
              <a:rPr lang="en-US" altLang="zh-CN" sz="2000" i="1" dirty="0" err="1">
                <a:solidFill>
                  <a:schemeClr val="bg2">
                    <a:lumMod val="25000"/>
                  </a:schemeClr>
                </a:solidFill>
              </a:rPr>
              <a:t>const</a:t>
            </a:r>
            <a:r>
              <a:rPr lang="en-US" altLang="zh-CN" sz="2000" i="1" dirty="0">
                <a:solidFill>
                  <a:schemeClr val="bg2">
                    <a:lumMod val="25000"/>
                  </a:schemeClr>
                </a:solidFill>
              </a:rPr>
              <a:t> char </a:t>
            </a:r>
            <a:r>
              <a:rPr lang="en-US" altLang="zh-CN" sz="2000" i="1" dirty="0">
                <a:solidFill>
                  <a:srgbClr val="C00000"/>
                </a:solidFill>
              </a:rPr>
              <a:t>*pathname</a:t>
            </a:r>
            <a:r>
              <a:rPr lang="en-US" altLang="zh-CN" sz="2000" i="1" dirty="0">
                <a:solidFill>
                  <a:schemeClr val="bg2">
                    <a:lumMod val="25000"/>
                  </a:schemeClr>
                </a:solidFill>
              </a:rPr>
              <a:t>,</a:t>
            </a:r>
            <a:r>
              <a:rPr lang="zh-CN" altLang="en-US" sz="2000" i="1" dirty="0">
                <a:solidFill>
                  <a:schemeClr val="bg2">
                    <a:lumMod val="25000"/>
                  </a:schemeClr>
                </a:solidFill>
              </a:rPr>
              <a:t> </a:t>
            </a:r>
            <a:r>
              <a:rPr lang="en-US" altLang="zh-CN" sz="2000" i="1" dirty="0" err="1">
                <a:solidFill>
                  <a:schemeClr val="bg2">
                    <a:lumMod val="25000"/>
                  </a:schemeClr>
                </a:solidFill>
              </a:rPr>
              <a:t>int</a:t>
            </a:r>
            <a:r>
              <a:rPr lang="en-US" altLang="zh-CN" sz="2000" i="1" dirty="0">
                <a:solidFill>
                  <a:schemeClr val="bg2">
                    <a:lumMod val="25000"/>
                  </a:schemeClr>
                </a:solidFill>
              </a:rPr>
              <a:t> </a:t>
            </a:r>
            <a:r>
              <a:rPr lang="en-US" altLang="zh-CN" sz="2000" i="1" dirty="0">
                <a:solidFill>
                  <a:srgbClr val="C00000"/>
                </a:solidFill>
              </a:rPr>
              <a:t>flags</a:t>
            </a:r>
            <a:r>
              <a:rPr lang="en-US" altLang="zh-CN" sz="2000" i="1" dirty="0">
                <a:solidFill>
                  <a:schemeClr val="bg2">
                    <a:lumMod val="25000"/>
                  </a:schemeClr>
                </a:solidFill>
              </a:rPr>
              <a:t>); </a:t>
            </a:r>
            <a:br>
              <a:rPr lang="en-US" altLang="zh-CN" sz="2000" i="1" dirty="0">
                <a:solidFill>
                  <a:schemeClr val="bg2">
                    <a:lumMod val="25000"/>
                  </a:schemeClr>
                </a:solidFill>
              </a:rPr>
            </a:br>
            <a:r>
              <a:rPr lang="en-US" altLang="zh-CN" sz="2000" i="1" dirty="0" err="1">
                <a:solidFill>
                  <a:schemeClr val="bg2">
                    <a:lumMod val="25000"/>
                  </a:schemeClr>
                </a:solidFill>
              </a:rPr>
              <a:t>int</a:t>
            </a:r>
            <a:r>
              <a:rPr lang="en-US" altLang="zh-CN" sz="2000" i="1" dirty="0">
                <a:solidFill>
                  <a:schemeClr val="bg2">
                    <a:lumMod val="25000"/>
                  </a:schemeClr>
                </a:solidFill>
              </a:rPr>
              <a:t> </a:t>
            </a:r>
            <a:r>
              <a:rPr lang="en-US" altLang="zh-CN" sz="2000" i="1" dirty="0">
                <a:solidFill>
                  <a:srgbClr val="0070C0"/>
                </a:solidFill>
              </a:rPr>
              <a:t>open</a:t>
            </a:r>
            <a:r>
              <a:rPr lang="en-US" altLang="zh-CN" sz="2000" i="1" dirty="0">
                <a:solidFill>
                  <a:schemeClr val="bg2">
                    <a:lumMod val="25000"/>
                  </a:schemeClr>
                </a:solidFill>
              </a:rPr>
              <a:t>(</a:t>
            </a:r>
            <a:r>
              <a:rPr lang="en-US" altLang="zh-CN" sz="2000" i="1" dirty="0" err="1">
                <a:solidFill>
                  <a:schemeClr val="bg2">
                    <a:lumMod val="25000"/>
                  </a:schemeClr>
                </a:solidFill>
              </a:rPr>
              <a:t>const</a:t>
            </a:r>
            <a:r>
              <a:rPr lang="en-US" altLang="zh-CN" sz="2000" i="1" dirty="0">
                <a:solidFill>
                  <a:schemeClr val="bg2">
                    <a:lumMod val="25000"/>
                  </a:schemeClr>
                </a:solidFill>
              </a:rPr>
              <a:t> char </a:t>
            </a:r>
            <a:r>
              <a:rPr lang="en-US" altLang="zh-CN" sz="2000" i="1" dirty="0">
                <a:solidFill>
                  <a:srgbClr val="C00000"/>
                </a:solidFill>
              </a:rPr>
              <a:t>*pathname</a:t>
            </a:r>
            <a:r>
              <a:rPr lang="en-US" altLang="zh-CN" sz="2000" i="1" dirty="0">
                <a:solidFill>
                  <a:schemeClr val="bg2">
                    <a:lumMod val="25000"/>
                  </a:schemeClr>
                </a:solidFill>
              </a:rPr>
              <a:t>,</a:t>
            </a:r>
            <a:r>
              <a:rPr lang="zh-CN" altLang="en-US" sz="2000" i="1" dirty="0">
                <a:solidFill>
                  <a:schemeClr val="bg2">
                    <a:lumMod val="25000"/>
                  </a:schemeClr>
                </a:solidFill>
              </a:rPr>
              <a:t> </a:t>
            </a:r>
            <a:r>
              <a:rPr lang="en-US" altLang="zh-CN" sz="2000" i="1" dirty="0" err="1">
                <a:solidFill>
                  <a:schemeClr val="bg2">
                    <a:lumMod val="25000"/>
                  </a:schemeClr>
                </a:solidFill>
              </a:rPr>
              <a:t>int</a:t>
            </a:r>
            <a:r>
              <a:rPr lang="en-US" altLang="zh-CN" sz="2000" i="1" dirty="0">
                <a:solidFill>
                  <a:schemeClr val="bg2">
                    <a:lumMod val="25000"/>
                  </a:schemeClr>
                </a:solidFill>
              </a:rPr>
              <a:t> f</a:t>
            </a:r>
            <a:r>
              <a:rPr lang="en-US" altLang="zh-CN" sz="2000" i="1" dirty="0">
                <a:solidFill>
                  <a:srgbClr val="C00000"/>
                </a:solidFill>
              </a:rPr>
              <a:t>lags</a:t>
            </a:r>
            <a:r>
              <a:rPr lang="en-US" altLang="zh-CN" sz="2000" i="1" dirty="0">
                <a:solidFill>
                  <a:schemeClr val="bg2">
                    <a:lumMod val="25000"/>
                  </a:schemeClr>
                </a:solidFill>
              </a:rPr>
              <a:t>,</a:t>
            </a:r>
            <a:r>
              <a:rPr lang="zh-CN" altLang="en-US" sz="2000" i="1" dirty="0">
                <a:solidFill>
                  <a:schemeClr val="bg2">
                    <a:lumMod val="25000"/>
                  </a:schemeClr>
                </a:solidFill>
              </a:rPr>
              <a:t> </a:t>
            </a:r>
            <a:r>
              <a:rPr lang="en-US" altLang="zh-CN" sz="2000" i="1" dirty="0" err="1">
                <a:solidFill>
                  <a:schemeClr val="bg2">
                    <a:lumMod val="25000"/>
                  </a:schemeClr>
                </a:solidFill>
              </a:rPr>
              <a:t>mode_t</a:t>
            </a:r>
            <a:r>
              <a:rPr lang="en-US" altLang="zh-CN" sz="2000" i="1" dirty="0">
                <a:solidFill>
                  <a:schemeClr val="bg2">
                    <a:lumMod val="25000"/>
                  </a:schemeClr>
                </a:solidFill>
              </a:rPr>
              <a:t> </a:t>
            </a:r>
            <a:r>
              <a:rPr lang="en-US" altLang="zh-CN" sz="2000" i="1" dirty="0">
                <a:solidFill>
                  <a:srgbClr val="C00000"/>
                </a:solidFill>
              </a:rPr>
              <a:t>mode</a:t>
            </a:r>
            <a:r>
              <a:rPr lang="en-US" altLang="zh-CN" sz="2000" i="1" dirty="0">
                <a:solidFill>
                  <a:schemeClr val="bg2">
                    <a:lumMod val="25000"/>
                  </a:schemeClr>
                </a:solidFill>
              </a:rPr>
              <a:t>); </a:t>
            </a:r>
            <a:br>
              <a:rPr lang="en-US" altLang="zh-CN" sz="2000" i="1" dirty="0">
                <a:solidFill>
                  <a:schemeClr val="bg2">
                    <a:lumMod val="25000"/>
                  </a:schemeClr>
                </a:solidFill>
              </a:rPr>
            </a:br>
            <a:endParaRPr lang="en-US" altLang="zh-CN" sz="2000" i="1" dirty="0">
              <a:solidFill>
                <a:schemeClr val="bg2">
                  <a:lumMod val="25000"/>
                </a:schemeClr>
              </a:solidFill>
            </a:endParaRPr>
          </a:p>
          <a:p>
            <a:pPr>
              <a:lnSpc>
                <a:spcPct val="110000"/>
              </a:lnSpc>
              <a:spcBef>
                <a:spcPts val="600"/>
              </a:spcBef>
            </a:pPr>
            <a:r>
              <a:rPr lang="en-US" altLang="zh-CN" sz="2000" dirty="0"/>
              <a:t>open</a:t>
            </a:r>
            <a:r>
              <a:rPr lang="zh-CN" altLang="en-US" sz="2000" dirty="0"/>
              <a:t>函数有两个形式</a:t>
            </a:r>
            <a:r>
              <a:rPr lang="en-US" altLang="zh-CN" sz="2000" dirty="0"/>
              <a:t>.</a:t>
            </a:r>
            <a:r>
              <a:rPr lang="zh-CN" altLang="en-US" sz="2000" dirty="0"/>
              <a:t>其中</a:t>
            </a:r>
            <a:r>
              <a:rPr lang="en-US" altLang="zh-CN" sz="2000" dirty="0"/>
              <a:t>pathname</a:t>
            </a:r>
            <a:r>
              <a:rPr lang="zh-CN" altLang="en-US" sz="2000" dirty="0"/>
              <a:t>是我们要打开的文件名</a:t>
            </a:r>
            <a:r>
              <a:rPr lang="en-US" altLang="zh-CN" sz="2000" dirty="0"/>
              <a:t>(</a:t>
            </a:r>
            <a:r>
              <a:rPr lang="zh-CN" altLang="en-US" sz="2000" dirty="0"/>
              <a:t>包含路径名称</a:t>
            </a:r>
            <a:r>
              <a:rPr lang="en-US" altLang="zh-CN" sz="2000" dirty="0"/>
              <a:t>,</a:t>
            </a:r>
            <a:r>
              <a:rPr lang="zh-CN" altLang="en-US" sz="2000" dirty="0"/>
              <a:t>缺省是认为在当前路径下面</a:t>
            </a:r>
            <a:r>
              <a:rPr lang="en-US" altLang="zh-CN" sz="2000" dirty="0"/>
              <a:t>).</a:t>
            </a:r>
          </a:p>
          <a:p>
            <a:pPr>
              <a:lnSpc>
                <a:spcPct val="110000"/>
              </a:lnSpc>
            </a:pPr>
            <a:r>
              <a:rPr lang="en-US" altLang="zh-CN" sz="2200" dirty="0"/>
              <a:t>Flags</a:t>
            </a:r>
            <a:r>
              <a:rPr lang="zh-CN" altLang="en-US" sz="2200" dirty="0"/>
              <a:t>指文件的打开方式：</a:t>
            </a:r>
          </a:p>
          <a:p>
            <a:pPr marL="274314" lvl="1" indent="0">
              <a:lnSpc>
                <a:spcPct val="110000"/>
              </a:lnSpc>
              <a:buNone/>
            </a:pPr>
            <a:r>
              <a:rPr lang="en-US" altLang="zh-CN" sz="1800" dirty="0"/>
              <a:t>O_RDONLY:</a:t>
            </a:r>
            <a:r>
              <a:rPr lang="zh-CN" altLang="en-US" sz="1800" dirty="0"/>
              <a:t>  以</a:t>
            </a:r>
            <a:r>
              <a:rPr lang="zh-CN" altLang="en-US" sz="1800" dirty="0">
                <a:solidFill>
                  <a:srgbClr val="C00000"/>
                </a:solidFill>
              </a:rPr>
              <a:t>只读</a:t>
            </a:r>
            <a:r>
              <a:rPr lang="zh-CN" altLang="en-US" sz="1800" dirty="0"/>
              <a:t>的方式打开文件</a:t>
            </a:r>
            <a:r>
              <a:rPr lang="en-US" altLang="zh-CN" sz="1800" dirty="0"/>
              <a:t>. </a:t>
            </a:r>
            <a:br>
              <a:rPr lang="en-US" altLang="zh-CN" sz="1800" dirty="0"/>
            </a:br>
            <a:r>
              <a:rPr lang="en-US" altLang="zh-CN" sz="1800" dirty="0"/>
              <a:t>O_WRONLY:</a:t>
            </a:r>
            <a:r>
              <a:rPr lang="zh-CN" altLang="en-US" sz="1800" dirty="0"/>
              <a:t> 以</a:t>
            </a:r>
            <a:r>
              <a:rPr lang="zh-CN" altLang="en-US" sz="1800" dirty="0">
                <a:solidFill>
                  <a:srgbClr val="C00000"/>
                </a:solidFill>
              </a:rPr>
              <a:t>只写</a:t>
            </a:r>
            <a:r>
              <a:rPr lang="zh-CN" altLang="en-US" sz="1800" dirty="0"/>
              <a:t>的方式打开文件</a:t>
            </a:r>
            <a:r>
              <a:rPr lang="en-US" altLang="zh-CN" sz="1800" dirty="0"/>
              <a:t>. </a:t>
            </a:r>
            <a:br>
              <a:rPr lang="en-US" altLang="zh-CN" sz="1800" dirty="0"/>
            </a:br>
            <a:r>
              <a:rPr lang="en-US" altLang="zh-CN" sz="1800" dirty="0"/>
              <a:t>O_RDWR:</a:t>
            </a:r>
            <a:r>
              <a:rPr lang="zh-CN" altLang="en-US" sz="1800" dirty="0"/>
              <a:t>     以</a:t>
            </a:r>
            <a:r>
              <a:rPr lang="zh-CN" altLang="en-US" sz="1800" dirty="0">
                <a:solidFill>
                  <a:srgbClr val="C00000"/>
                </a:solidFill>
              </a:rPr>
              <a:t>读写</a:t>
            </a:r>
            <a:r>
              <a:rPr lang="zh-CN" altLang="en-US" sz="1800" dirty="0"/>
              <a:t>的方式打开文件</a:t>
            </a:r>
            <a:r>
              <a:rPr lang="en-US" altLang="zh-CN" sz="1800" dirty="0"/>
              <a:t>. </a:t>
            </a:r>
            <a:br>
              <a:rPr lang="en-US" altLang="zh-CN" sz="1800" dirty="0"/>
            </a:br>
            <a:r>
              <a:rPr lang="en-US" altLang="zh-CN" sz="1800" dirty="0"/>
              <a:t>O_APPEND:</a:t>
            </a:r>
            <a:r>
              <a:rPr lang="zh-CN" altLang="en-US" sz="1800" dirty="0"/>
              <a:t>  以</a:t>
            </a:r>
            <a:r>
              <a:rPr lang="zh-CN" altLang="en-US" sz="1800" dirty="0">
                <a:solidFill>
                  <a:srgbClr val="C00000"/>
                </a:solidFill>
              </a:rPr>
              <a:t>追加</a:t>
            </a:r>
            <a:r>
              <a:rPr lang="zh-CN" altLang="en-US" sz="1800" dirty="0"/>
              <a:t>的方式打开文件</a:t>
            </a:r>
            <a:r>
              <a:rPr lang="en-US" altLang="zh-CN" sz="1800" dirty="0"/>
              <a:t>. </a:t>
            </a:r>
            <a:br>
              <a:rPr lang="en-US" altLang="zh-CN" sz="1800" dirty="0"/>
            </a:br>
            <a:r>
              <a:rPr lang="en-US" altLang="zh-CN" sz="1800" dirty="0"/>
              <a:t>O_CREAT:</a:t>
            </a:r>
            <a:r>
              <a:rPr lang="zh-CN" altLang="en-US" sz="1800" dirty="0"/>
              <a:t>    创建一个文件</a:t>
            </a:r>
            <a:r>
              <a:rPr lang="en-US" altLang="zh-CN" sz="1800" dirty="0"/>
              <a:t>. </a:t>
            </a:r>
            <a:br>
              <a:rPr lang="en-US" altLang="zh-CN" sz="1800" dirty="0"/>
            </a:br>
            <a:r>
              <a:rPr lang="en-US" altLang="zh-CN" sz="1800" dirty="0"/>
              <a:t>O_EXEC:</a:t>
            </a:r>
            <a:r>
              <a:rPr lang="zh-CN" altLang="en-US" sz="1800" dirty="0"/>
              <a:t>      如果使用了</a:t>
            </a:r>
            <a:r>
              <a:rPr lang="en-US" altLang="zh-CN" sz="1800" dirty="0"/>
              <a:t>O_CREAT</a:t>
            </a:r>
            <a:r>
              <a:rPr lang="zh-CN" altLang="en-US" sz="1800" dirty="0"/>
              <a:t>而且文件已经存在</a:t>
            </a:r>
            <a:r>
              <a:rPr lang="en-US" altLang="zh-CN" sz="1800" dirty="0"/>
              <a:t>,</a:t>
            </a:r>
            <a:r>
              <a:rPr lang="zh-CN" altLang="en-US" sz="1800" dirty="0"/>
              <a:t>就会发生一个错误</a:t>
            </a:r>
            <a:r>
              <a:rPr lang="en-US" altLang="zh-CN" sz="1800" dirty="0"/>
              <a:t>. </a:t>
            </a:r>
            <a:br>
              <a:rPr lang="en-US" altLang="zh-CN" sz="1800" dirty="0"/>
            </a:br>
            <a:r>
              <a:rPr lang="en-US" altLang="zh-CN" sz="1800" dirty="0"/>
              <a:t>O_NOBLOCK:</a:t>
            </a:r>
            <a:r>
              <a:rPr lang="zh-CN" altLang="en-US" sz="1800" dirty="0"/>
              <a:t> 以非阻塞的方式打开一个文件</a:t>
            </a:r>
            <a:r>
              <a:rPr lang="en-US" altLang="zh-CN" sz="1800" dirty="0"/>
              <a:t>. </a:t>
            </a:r>
            <a:br>
              <a:rPr lang="en-US" altLang="zh-CN" sz="1800" dirty="0"/>
            </a:br>
            <a:r>
              <a:rPr lang="en-US" altLang="zh-CN" sz="1800" dirty="0"/>
              <a:t>O_TRUNC:</a:t>
            </a:r>
            <a:r>
              <a:rPr lang="zh-CN" altLang="en-US" sz="1800" dirty="0"/>
              <a:t>      如果文件已经存在</a:t>
            </a:r>
            <a:r>
              <a:rPr lang="en-US" altLang="zh-CN" sz="1800" dirty="0"/>
              <a:t>,</a:t>
            </a:r>
            <a:r>
              <a:rPr lang="zh-CN" altLang="en-US" sz="1800" dirty="0"/>
              <a:t>则删除文件的内容</a:t>
            </a:r>
            <a:r>
              <a:rPr lang="en-US" altLang="zh-CN" sz="1800" dirty="0"/>
              <a:t>.  </a:t>
            </a:r>
          </a:p>
          <a:p>
            <a:pPr>
              <a:lnSpc>
                <a:spcPct val="110000"/>
              </a:lnSpc>
            </a:pPr>
            <a:r>
              <a:rPr lang="zh-CN" altLang="en-US" sz="2200" dirty="0"/>
              <a:t>参数</a:t>
            </a:r>
            <a:r>
              <a:rPr lang="en-US" altLang="zh-CN" sz="2200" dirty="0"/>
              <a:t>mode</a:t>
            </a:r>
            <a:r>
              <a:rPr lang="zh-CN" altLang="en-US" sz="2200" dirty="0"/>
              <a:t>指文件的权限，只有在建立新文件时才会生效。</a:t>
            </a:r>
          </a:p>
          <a:p>
            <a:pPr lvl="1">
              <a:lnSpc>
                <a:spcPct val="110000"/>
              </a:lnSpc>
            </a:pPr>
            <a:endParaRPr lang="en-US" altLang="zh-CN" sz="1800" dirty="0"/>
          </a:p>
        </p:txBody>
      </p:sp>
      <p:sp>
        <p:nvSpPr>
          <p:cNvPr id="3" name="Rectangle 3">
            <a:extLst>
              <a:ext uri="{FF2B5EF4-FFF2-40B4-BE49-F238E27FC236}">
                <a16:creationId xmlns:a16="http://schemas.microsoft.com/office/drawing/2014/main" id="{585C3F7E-2C54-B547-9B2F-E6DE7310649C}"/>
              </a:ext>
            </a:extLst>
          </p:cNvPr>
          <p:cNvSpPr>
            <a:spLocks noGrp="1" noRot="1" noChangeArrowheads="1"/>
          </p:cNvSpPr>
          <p:nvPr>
            <p:ph type="title"/>
          </p:nvPr>
        </p:nvSpPr>
        <p:spPr>
          <a:xfrm>
            <a:off x="2590800" y="304801"/>
            <a:ext cx="8077200" cy="587375"/>
          </a:xfrm>
          <a:noFill/>
        </p:spPr>
        <p:txBody>
          <a:bodyPr/>
          <a:lstStyle/>
          <a:p>
            <a:pPr algn="l"/>
            <a:r>
              <a:rPr lang="zh-CN" altLang="en-US" sz="3200" dirty="0">
                <a:latin typeface="Microsoft YaHei" panose="020B0503020204020204" pitchFamily="34" charset="-122"/>
                <a:ea typeface="Microsoft YaHei" panose="020B0503020204020204" pitchFamily="34" charset="-122"/>
              </a:rPr>
              <a:t>补充：文件操作实例（</a:t>
            </a:r>
            <a:r>
              <a:rPr lang="en-US" altLang="zh-CN" sz="3200" dirty="0">
                <a:latin typeface="Microsoft YaHei" panose="020B0503020204020204" pitchFamily="34" charset="-122"/>
                <a:ea typeface="Microsoft YaHei" panose="020B0503020204020204" pitchFamily="34" charset="-122"/>
              </a:rPr>
              <a:t>Linux</a:t>
            </a:r>
            <a:r>
              <a:rPr lang="zh-CN" altLang="en-US" sz="32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24533678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wipe(down)">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95B5BB4-A258-6B48-A05C-5726C3D30279}"/>
              </a:ext>
            </a:extLst>
          </p:cNvPr>
          <p:cNvSpPr txBox="1">
            <a:spLocks noRot="1" noChangeArrowheads="1"/>
          </p:cNvSpPr>
          <p:nvPr/>
        </p:nvSpPr>
        <p:spPr>
          <a:xfrm>
            <a:off x="1143000" y="1371600"/>
            <a:ext cx="10515600" cy="640080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10000"/>
              </a:lnSpc>
              <a:spcBef>
                <a:spcPts val="600"/>
              </a:spcBef>
            </a:pPr>
            <a:r>
              <a:rPr lang="en-US" altLang="zh-CN" sz="2000" dirty="0" err="1">
                <a:solidFill>
                  <a:srgbClr val="0070C0"/>
                </a:solidFill>
              </a:rPr>
              <a:t>size_t</a:t>
            </a:r>
            <a:r>
              <a:rPr lang="en-US" altLang="zh-CN" sz="2000" dirty="0">
                <a:solidFill>
                  <a:srgbClr val="0070C0"/>
                </a:solidFill>
              </a:rPr>
              <a:t> write(</a:t>
            </a:r>
            <a:r>
              <a:rPr lang="en-US" altLang="zh-CN" sz="2000" dirty="0" err="1">
                <a:solidFill>
                  <a:srgbClr val="0070C0"/>
                </a:solidFill>
              </a:rPr>
              <a:t>int</a:t>
            </a:r>
            <a:r>
              <a:rPr lang="en-US" altLang="zh-CN" sz="2000" dirty="0">
                <a:solidFill>
                  <a:srgbClr val="0070C0"/>
                </a:solidFill>
              </a:rPr>
              <a:t> </a:t>
            </a:r>
            <a:r>
              <a:rPr lang="en-US" altLang="zh-CN" sz="2000" dirty="0" err="1">
                <a:solidFill>
                  <a:srgbClr val="C00000"/>
                </a:solidFill>
              </a:rPr>
              <a:t>fildes</a:t>
            </a:r>
            <a:r>
              <a:rPr lang="en-US" altLang="zh-CN" sz="2000" dirty="0">
                <a:solidFill>
                  <a:srgbClr val="0070C0"/>
                </a:solidFill>
              </a:rPr>
              <a:t>,</a:t>
            </a:r>
            <a:r>
              <a:rPr lang="zh-CN" altLang="en-US" sz="2000" dirty="0">
                <a:solidFill>
                  <a:srgbClr val="0070C0"/>
                </a:solidFill>
              </a:rPr>
              <a:t>  </a:t>
            </a:r>
            <a:r>
              <a:rPr lang="en-US" altLang="zh-CN" sz="2000" dirty="0" err="1">
                <a:solidFill>
                  <a:srgbClr val="0070C0"/>
                </a:solidFill>
              </a:rPr>
              <a:t>const</a:t>
            </a:r>
            <a:r>
              <a:rPr lang="en-US" altLang="zh-CN" sz="2000" dirty="0">
                <a:solidFill>
                  <a:srgbClr val="0070C0"/>
                </a:solidFill>
              </a:rPr>
              <a:t> void </a:t>
            </a:r>
            <a:r>
              <a:rPr lang="en-US" altLang="zh-CN" sz="2000" dirty="0">
                <a:solidFill>
                  <a:srgbClr val="C00000"/>
                </a:solidFill>
              </a:rPr>
              <a:t>*</a:t>
            </a:r>
            <a:r>
              <a:rPr lang="en-US" altLang="zh-CN" sz="2000" dirty="0" err="1">
                <a:solidFill>
                  <a:srgbClr val="C00000"/>
                </a:solidFill>
              </a:rPr>
              <a:t>buf</a:t>
            </a:r>
            <a:r>
              <a:rPr lang="en-US" altLang="zh-CN" sz="2000" dirty="0">
                <a:solidFill>
                  <a:srgbClr val="0070C0"/>
                </a:solidFill>
              </a:rPr>
              <a:t>,</a:t>
            </a:r>
            <a:r>
              <a:rPr lang="zh-CN" altLang="en-US" sz="2000" dirty="0">
                <a:solidFill>
                  <a:srgbClr val="0070C0"/>
                </a:solidFill>
              </a:rPr>
              <a:t>  </a:t>
            </a:r>
            <a:r>
              <a:rPr lang="en-US" altLang="zh-CN" sz="2000" dirty="0" err="1">
                <a:solidFill>
                  <a:srgbClr val="0070C0"/>
                </a:solidFill>
              </a:rPr>
              <a:t>size_t</a:t>
            </a:r>
            <a:r>
              <a:rPr lang="en-US" altLang="zh-CN" sz="2000" dirty="0">
                <a:solidFill>
                  <a:srgbClr val="0070C0"/>
                </a:solidFill>
              </a:rPr>
              <a:t> </a:t>
            </a:r>
            <a:r>
              <a:rPr lang="en-US" altLang="zh-CN" sz="2000" dirty="0" err="1">
                <a:solidFill>
                  <a:srgbClr val="C00000"/>
                </a:solidFill>
              </a:rPr>
              <a:t>nbytes</a:t>
            </a:r>
            <a:r>
              <a:rPr lang="en-US" altLang="zh-CN" sz="2000" dirty="0">
                <a:solidFill>
                  <a:srgbClr val="0070C0"/>
                </a:solidFill>
              </a:rPr>
              <a:t>);</a:t>
            </a:r>
          </a:p>
          <a:p>
            <a:pPr lvl="1">
              <a:lnSpc>
                <a:spcPct val="110000"/>
              </a:lnSpc>
              <a:spcBef>
                <a:spcPts val="600"/>
              </a:spcBef>
            </a:pPr>
            <a:r>
              <a:rPr lang="zh-CN" altLang="en-US" sz="1800" dirty="0">
                <a:solidFill>
                  <a:schemeClr val="bg2">
                    <a:lumMod val="25000"/>
                  </a:schemeClr>
                </a:solidFill>
              </a:rPr>
              <a:t>参数说明：</a:t>
            </a:r>
          </a:p>
          <a:p>
            <a:pPr lvl="2">
              <a:lnSpc>
                <a:spcPct val="100000"/>
              </a:lnSpc>
              <a:spcBef>
                <a:spcPts val="600"/>
              </a:spcBef>
            </a:pPr>
            <a:r>
              <a:rPr lang="en-US" altLang="zh-CN" sz="1800" dirty="0" err="1">
                <a:solidFill>
                  <a:srgbClr val="C00000"/>
                </a:solidFill>
              </a:rPr>
              <a:t>fildes</a:t>
            </a:r>
            <a:r>
              <a:rPr lang="zh-CN" altLang="en-US" sz="1800" dirty="0">
                <a:solidFill>
                  <a:schemeClr val="bg2">
                    <a:lumMod val="25000"/>
                  </a:schemeClr>
                </a:solidFill>
              </a:rPr>
              <a:t>：与文件相对应的文件描述符，可通过调用</a:t>
            </a:r>
            <a:r>
              <a:rPr lang="en-US" altLang="zh-CN" sz="1800" dirty="0">
                <a:solidFill>
                  <a:schemeClr val="bg2">
                    <a:lumMod val="25000"/>
                  </a:schemeClr>
                </a:solidFill>
              </a:rPr>
              <a:t>open</a:t>
            </a:r>
            <a:r>
              <a:rPr lang="zh-CN" altLang="en-US" sz="1800" dirty="0">
                <a:solidFill>
                  <a:schemeClr val="bg2">
                    <a:lumMod val="25000"/>
                  </a:schemeClr>
                </a:solidFill>
              </a:rPr>
              <a:t>函数获取</a:t>
            </a:r>
          </a:p>
          <a:p>
            <a:pPr lvl="2">
              <a:lnSpc>
                <a:spcPct val="100000"/>
              </a:lnSpc>
              <a:spcBef>
                <a:spcPts val="600"/>
              </a:spcBef>
            </a:pPr>
            <a:r>
              <a:rPr lang="en-US" altLang="zh-CN" sz="1800" dirty="0" err="1">
                <a:solidFill>
                  <a:srgbClr val="C00000"/>
                </a:solidFill>
              </a:rPr>
              <a:t>buf</a:t>
            </a:r>
            <a:r>
              <a:rPr lang="zh-CN" altLang="en-US" sz="1800" dirty="0">
                <a:solidFill>
                  <a:schemeClr val="bg2">
                    <a:lumMod val="25000"/>
                  </a:schemeClr>
                </a:solidFill>
              </a:rPr>
              <a:t>：存放将写入文件的数据，可以是字符串，也可是其他数据。其中</a:t>
            </a:r>
            <a:r>
              <a:rPr lang="en-US" altLang="zh-CN" sz="1800" dirty="0" err="1">
                <a:solidFill>
                  <a:schemeClr val="bg2">
                    <a:lumMod val="25000"/>
                  </a:schemeClr>
                </a:solidFill>
              </a:rPr>
              <a:t>buf</a:t>
            </a:r>
            <a:r>
              <a:rPr lang="zh-CN" altLang="en-US" sz="1800" dirty="0">
                <a:solidFill>
                  <a:schemeClr val="bg2">
                    <a:lumMod val="25000"/>
                  </a:schemeClr>
                </a:solidFill>
              </a:rPr>
              <a:t>是指向字符串的指针</a:t>
            </a:r>
          </a:p>
          <a:p>
            <a:pPr lvl="2">
              <a:lnSpc>
                <a:spcPct val="100000"/>
              </a:lnSpc>
              <a:spcBef>
                <a:spcPts val="600"/>
              </a:spcBef>
            </a:pPr>
            <a:r>
              <a:rPr lang="en-US" altLang="zh-CN" sz="1800" dirty="0" err="1">
                <a:solidFill>
                  <a:srgbClr val="C00000"/>
                </a:solidFill>
              </a:rPr>
              <a:t>nbytes</a:t>
            </a:r>
            <a:r>
              <a:rPr lang="zh-CN" altLang="en-US" sz="1800" dirty="0">
                <a:solidFill>
                  <a:schemeClr val="bg2">
                    <a:lumMod val="25000"/>
                  </a:schemeClr>
                </a:solidFill>
              </a:rPr>
              <a:t>：需写进文件的字节数</a:t>
            </a:r>
          </a:p>
          <a:p>
            <a:pPr>
              <a:lnSpc>
                <a:spcPct val="110000"/>
              </a:lnSpc>
              <a:spcBef>
                <a:spcPts val="600"/>
              </a:spcBef>
            </a:pPr>
            <a:r>
              <a:rPr lang="en-US" altLang="zh-CN" sz="2000" dirty="0" err="1">
                <a:solidFill>
                  <a:srgbClr val="0070C0"/>
                </a:solidFill>
              </a:rPr>
              <a:t>size_t</a:t>
            </a:r>
            <a:r>
              <a:rPr lang="en-US" altLang="zh-CN" sz="2000" dirty="0">
                <a:solidFill>
                  <a:srgbClr val="0070C0"/>
                </a:solidFill>
              </a:rPr>
              <a:t> read(</a:t>
            </a:r>
            <a:r>
              <a:rPr lang="en-US" altLang="zh-CN" sz="2000" dirty="0" err="1">
                <a:solidFill>
                  <a:srgbClr val="0070C0"/>
                </a:solidFill>
              </a:rPr>
              <a:t>int</a:t>
            </a:r>
            <a:r>
              <a:rPr lang="en-US" altLang="zh-CN" sz="2000" dirty="0">
                <a:solidFill>
                  <a:srgbClr val="0070C0"/>
                </a:solidFill>
              </a:rPr>
              <a:t> </a:t>
            </a:r>
            <a:r>
              <a:rPr lang="en-US" altLang="zh-CN" sz="2000" dirty="0" err="1">
                <a:solidFill>
                  <a:srgbClr val="C00000"/>
                </a:solidFill>
              </a:rPr>
              <a:t>fildes</a:t>
            </a:r>
            <a:r>
              <a:rPr lang="en-US" altLang="zh-CN" sz="2000" dirty="0">
                <a:solidFill>
                  <a:srgbClr val="0070C0"/>
                </a:solidFill>
              </a:rPr>
              <a:t>,</a:t>
            </a:r>
            <a:r>
              <a:rPr lang="zh-CN" altLang="en-US" sz="2000" dirty="0">
                <a:solidFill>
                  <a:srgbClr val="0070C0"/>
                </a:solidFill>
              </a:rPr>
              <a:t> </a:t>
            </a:r>
            <a:r>
              <a:rPr lang="en-US" altLang="zh-CN" sz="2000" dirty="0">
                <a:solidFill>
                  <a:srgbClr val="0070C0"/>
                </a:solidFill>
              </a:rPr>
              <a:t>char </a:t>
            </a:r>
            <a:r>
              <a:rPr lang="en-US" altLang="zh-CN" sz="2000" dirty="0">
                <a:solidFill>
                  <a:srgbClr val="C00000"/>
                </a:solidFill>
              </a:rPr>
              <a:t>*</a:t>
            </a:r>
            <a:r>
              <a:rPr lang="en-US" altLang="zh-CN" sz="2000" dirty="0" err="1">
                <a:solidFill>
                  <a:srgbClr val="C00000"/>
                </a:solidFill>
              </a:rPr>
              <a:t>buf</a:t>
            </a:r>
            <a:r>
              <a:rPr lang="en-US" altLang="zh-CN" sz="2000" dirty="0">
                <a:solidFill>
                  <a:srgbClr val="0070C0"/>
                </a:solidFill>
              </a:rPr>
              <a:t>,</a:t>
            </a:r>
            <a:r>
              <a:rPr lang="zh-CN" altLang="en-US" sz="2000" dirty="0">
                <a:solidFill>
                  <a:srgbClr val="0070C0"/>
                </a:solidFill>
              </a:rPr>
              <a:t> </a:t>
            </a:r>
            <a:r>
              <a:rPr lang="en-US" altLang="zh-CN" sz="2000" dirty="0" err="1">
                <a:solidFill>
                  <a:srgbClr val="0070C0"/>
                </a:solidFill>
              </a:rPr>
              <a:t>size_t</a:t>
            </a:r>
            <a:r>
              <a:rPr lang="en-US" altLang="zh-CN" sz="2000" dirty="0">
                <a:solidFill>
                  <a:srgbClr val="0070C0"/>
                </a:solidFill>
              </a:rPr>
              <a:t> </a:t>
            </a:r>
            <a:r>
              <a:rPr lang="en-US" altLang="zh-CN" sz="2000" dirty="0" err="1">
                <a:solidFill>
                  <a:srgbClr val="C00000"/>
                </a:solidFill>
              </a:rPr>
              <a:t>nbytes</a:t>
            </a:r>
            <a:r>
              <a:rPr lang="en-US" altLang="zh-CN" sz="2000" dirty="0">
                <a:solidFill>
                  <a:srgbClr val="0070C0"/>
                </a:solidFill>
              </a:rPr>
              <a:t>);</a:t>
            </a:r>
          </a:p>
          <a:p>
            <a:pPr lvl="1">
              <a:lnSpc>
                <a:spcPct val="110000"/>
              </a:lnSpc>
              <a:spcBef>
                <a:spcPts val="600"/>
              </a:spcBef>
            </a:pPr>
            <a:r>
              <a:rPr lang="zh-CN" altLang="en-US" sz="1800" dirty="0">
                <a:solidFill>
                  <a:schemeClr val="bg2">
                    <a:lumMod val="25000"/>
                  </a:schemeClr>
                </a:solidFill>
              </a:rPr>
              <a:t>参数说明：</a:t>
            </a:r>
          </a:p>
          <a:p>
            <a:pPr lvl="2">
              <a:lnSpc>
                <a:spcPct val="100000"/>
              </a:lnSpc>
              <a:spcBef>
                <a:spcPts val="600"/>
              </a:spcBef>
            </a:pPr>
            <a:r>
              <a:rPr lang="en-US" altLang="zh-CN" sz="1800" dirty="0" err="1">
                <a:solidFill>
                  <a:srgbClr val="C00000"/>
                </a:solidFill>
              </a:rPr>
              <a:t>fildes</a:t>
            </a:r>
            <a:r>
              <a:rPr lang="zh-CN" altLang="en-US" sz="1800" dirty="0">
                <a:solidFill>
                  <a:schemeClr val="bg2">
                    <a:lumMod val="25000"/>
                  </a:schemeClr>
                </a:solidFill>
              </a:rPr>
              <a:t>：文件描述符</a:t>
            </a:r>
          </a:p>
          <a:p>
            <a:pPr lvl="2">
              <a:lnSpc>
                <a:spcPct val="100000"/>
              </a:lnSpc>
              <a:spcBef>
                <a:spcPts val="600"/>
              </a:spcBef>
            </a:pPr>
            <a:r>
              <a:rPr lang="en-US" altLang="zh-CN" sz="1800" dirty="0" err="1">
                <a:solidFill>
                  <a:srgbClr val="C00000"/>
                </a:solidFill>
              </a:rPr>
              <a:t>buf</a:t>
            </a:r>
            <a:r>
              <a:rPr lang="zh-CN" altLang="en-US" sz="1800" dirty="0">
                <a:solidFill>
                  <a:schemeClr val="bg2">
                    <a:lumMod val="25000"/>
                  </a:schemeClr>
                </a:solidFill>
              </a:rPr>
              <a:t>：存放从文件中读取的数据</a:t>
            </a:r>
          </a:p>
          <a:p>
            <a:pPr lvl="2">
              <a:lnSpc>
                <a:spcPct val="100000"/>
              </a:lnSpc>
              <a:spcBef>
                <a:spcPts val="600"/>
              </a:spcBef>
            </a:pPr>
            <a:r>
              <a:rPr lang="en-US" altLang="zh-CN" sz="1800" dirty="0" err="1">
                <a:solidFill>
                  <a:srgbClr val="C00000"/>
                </a:solidFill>
              </a:rPr>
              <a:t>nbytes</a:t>
            </a:r>
            <a:r>
              <a:rPr lang="zh-CN" altLang="en-US" sz="1800" dirty="0">
                <a:solidFill>
                  <a:schemeClr val="bg2">
                    <a:lumMod val="25000"/>
                  </a:schemeClr>
                </a:solidFill>
              </a:rPr>
              <a:t>：希望读取的字节数</a:t>
            </a:r>
            <a:endParaRPr lang="en-US" altLang="zh-CN" sz="1800" dirty="0">
              <a:solidFill>
                <a:schemeClr val="bg2">
                  <a:lumMod val="25000"/>
                </a:schemeClr>
              </a:solidFill>
            </a:endParaRPr>
          </a:p>
          <a:p>
            <a:pPr>
              <a:lnSpc>
                <a:spcPct val="110000"/>
              </a:lnSpc>
              <a:spcBef>
                <a:spcPts val="600"/>
              </a:spcBef>
            </a:pPr>
            <a:r>
              <a:rPr lang="en-US" altLang="zh-CN" sz="2000" dirty="0" err="1">
                <a:solidFill>
                  <a:srgbClr val="0070C0"/>
                </a:solidFill>
              </a:rPr>
              <a:t>int</a:t>
            </a:r>
            <a:r>
              <a:rPr lang="en-US" altLang="zh-CN" sz="2000" dirty="0">
                <a:solidFill>
                  <a:srgbClr val="0070C0"/>
                </a:solidFill>
              </a:rPr>
              <a:t> close(</a:t>
            </a:r>
            <a:r>
              <a:rPr lang="en-US" altLang="zh-CN" sz="2000" dirty="0" err="1">
                <a:solidFill>
                  <a:srgbClr val="0070C0"/>
                </a:solidFill>
              </a:rPr>
              <a:t>int</a:t>
            </a:r>
            <a:r>
              <a:rPr lang="en-US" altLang="zh-CN" sz="2000" dirty="0">
                <a:solidFill>
                  <a:srgbClr val="0070C0"/>
                </a:solidFill>
              </a:rPr>
              <a:t> </a:t>
            </a:r>
            <a:r>
              <a:rPr lang="en-US" altLang="zh-CN" sz="2000" dirty="0" err="1">
                <a:solidFill>
                  <a:srgbClr val="C00000"/>
                </a:solidFill>
              </a:rPr>
              <a:t>fildes</a:t>
            </a:r>
            <a:r>
              <a:rPr lang="en-US" altLang="zh-CN" sz="2000" dirty="0">
                <a:solidFill>
                  <a:srgbClr val="0070C0"/>
                </a:solidFill>
              </a:rPr>
              <a:t>);</a:t>
            </a:r>
          </a:p>
          <a:p>
            <a:pPr lvl="1">
              <a:lnSpc>
                <a:spcPct val="110000"/>
              </a:lnSpc>
              <a:spcBef>
                <a:spcPts val="600"/>
              </a:spcBef>
            </a:pPr>
            <a:r>
              <a:rPr lang="zh-CN" altLang="en-US" sz="1800" dirty="0">
                <a:solidFill>
                  <a:schemeClr val="bg2">
                    <a:lumMod val="25000"/>
                  </a:schemeClr>
                </a:solidFill>
              </a:rPr>
              <a:t>参数：</a:t>
            </a:r>
            <a:endParaRPr lang="en-US" altLang="zh-CN" sz="1800" dirty="0">
              <a:solidFill>
                <a:schemeClr val="bg2">
                  <a:lumMod val="25000"/>
                </a:schemeClr>
              </a:solidFill>
            </a:endParaRPr>
          </a:p>
          <a:p>
            <a:pPr lvl="2">
              <a:lnSpc>
                <a:spcPct val="110000"/>
              </a:lnSpc>
              <a:spcBef>
                <a:spcPts val="600"/>
              </a:spcBef>
            </a:pPr>
            <a:r>
              <a:rPr lang="en-US" altLang="zh-CN" sz="1800" dirty="0" err="1">
                <a:solidFill>
                  <a:srgbClr val="C00000"/>
                </a:solidFill>
              </a:rPr>
              <a:t>fildes</a:t>
            </a:r>
            <a:r>
              <a:rPr lang="zh-CN" altLang="en-US" sz="1800" dirty="0">
                <a:solidFill>
                  <a:schemeClr val="bg2">
                    <a:lumMod val="25000"/>
                  </a:schemeClr>
                </a:solidFill>
              </a:rPr>
              <a:t>：文件描述符</a:t>
            </a:r>
          </a:p>
          <a:p>
            <a:pPr lvl="2">
              <a:lnSpc>
                <a:spcPct val="110000"/>
              </a:lnSpc>
            </a:pPr>
            <a:endParaRPr lang="en-US" altLang="zh-CN" sz="1800" dirty="0">
              <a:solidFill>
                <a:srgbClr val="0070C0"/>
              </a:solidFill>
            </a:endParaRPr>
          </a:p>
        </p:txBody>
      </p:sp>
      <p:sp>
        <p:nvSpPr>
          <p:cNvPr id="3" name="Rectangle 3">
            <a:extLst>
              <a:ext uri="{FF2B5EF4-FFF2-40B4-BE49-F238E27FC236}">
                <a16:creationId xmlns:a16="http://schemas.microsoft.com/office/drawing/2014/main" id="{585C3F7E-2C54-B547-9B2F-E6DE7310649C}"/>
              </a:ext>
            </a:extLst>
          </p:cNvPr>
          <p:cNvSpPr>
            <a:spLocks noGrp="1" noRot="1" noChangeArrowheads="1"/>
          </p:cNvSpPr>
          <p:nvPr>
            <p:ph type="title"/>
          </p:nvPr>
        </p:nvSpPr>
        <p:spPr>
          <a:xfrm>
            <a:off x="2590800" y="304801"/>
            <a:ext cx="8077200" cy="587375"/>
          </a:xfrm>
          <a:noFill/>
        </p:spPr>
        <p:txBody>
          <a:bodyPr/>
          <a:lstStyle/>
          <a:p>
            <a:pPr algn="l"/>
            <a:r>
              <a:rPr lang="zh-CN" altLang="en-US" sz="3200" dirty="0">
                <a:latin typeface="Microsoft YaHei" panose="020B0503020204020204" pitchFamily="34" charset="-122"/>
                <a:ea typeface="Microsoft YaHei" panose="020B0503020204020204" pitchFamily="34" charset="-122"/>
              </a:rPr>
              <a:t>补充：文件操作实例（</a:t>
            </a:r>
            <a:r>
              <a:rPr lang="en-US" altLang="zh-CN" sz="3200" dirty="0">
                <a:latin typeface="Microsoft YaHei" panose="020B0503020204020204" pitchFamily="34" charset="-122"/>
                <a:ea typeface="Microsoft YaHei" panose="020B0503020204020204" pitchFamily="34" charset="-122"/>
              </a:rPr>
              <a:t>Linux</a:t>
            </a:r>
            <a:r>
              <a:rPr lang="zh-CN" altLang="en-US" sz="3200" dirty="0">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452411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wipe(down)">
                                      <p:cBhvr>
                                        <p:cTn id="24" dur="500"/>
                                        <p:tgtEl>
                                          <p:spTgt spid="2">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down)">
                                      <p:cBhvr>
                                        <p:cTn id="27" dur="500"/>
                                        <p:tgtEl>
                                          <p:spTgt spid="2">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wipe(down)">
                                      <p:cBhvr>
                                        <p:cTn id="30" dur="500"/>
                                        <p:tgtEl>
                                          <p:spTgt spid="2">
                                            <p:txEl>
                                              <p:pRg st="7" end="7"/>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Effect transition="in" filter="wipe(down)">
                                      <p:cBhvr>
                                        <p:cTn id="33" dur="500"/>
                                        <p:tgtEl>
                                          <p:spTgt spid="2">
                                            <p:txEl>
                                              <p:pRg st="8" end="8"/>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2">
                                            <p:txEl>
                                              <p:pRg st="9" end="9"/>
                                            </p:txEl>
                                          </p:spTgt>
                                        </p:tgtEl>
                                        <p:attrNameLst>
                                          <p:attrName>style.visibility</p:attrName>
                                        </p:attrNameLst>
                                      </p:cBhvr>
                                      <p:to>
                                        <p:strVal val="visible"/>
                                      </p:to>
                                    </p:set>
                                    <p:animEffect transition="in" filter="wipe(down)">
                                      <p:cBhvr>
                                        <p:cTn id="36" dur="500"/>
                                        <p:tgtEl>
                                          <p:spTgt spid="2">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animEffect transition="in" filter="wipe(down)">
                                      <p:cBhvr>
                                        <p:cTn id="41" dur="500"/>
                                        <p:tgtEl>
                                          <p:spTgt spid="2">
                                            <p:txEl>
                                              <p:pRg st="10" end="10"/>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2">
                                            <p:txEl>
                                              <p:pRg st="11" end="11"/>
                                            </p:txEl>
                                          </p:spTgt>
                                        </p:tgtEl>
                                        <p:attrNameLst>
                                          <p:attrName>style.visibility</p:attrName>
                                        </p:attrNameLst>
                                      </p:cBhvr>
                                      <p:to>
                                        <p:strVal val="visible"/>
                                      </p:to>
                                    </p:set>
                                    <p:animEffect transition="in" filter="wipe(down)">
                                      <p:cBhvr>
                                        <p:cTn id="44" dur="500"/>
                                        <p:tgtEl>
                                          <p:spTgt spid="2">
                                            <p:txEl>
                                              <p:pRg st="11" end="11"/>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animEffect transition="in" filter="wipe(down)">
                                      <p:cBhvr>
                                        <p:cTn id="4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304F9A9-2742-2A43-AAFE-8527753330BC}"/>
              </a:ext>
            </a:extLst>
          </p:cNvPr>
          <p:cNvSpPr txBox="1">
            <a:spLocks noRot="1" noChangeArrowheads="1"/>
          </p:cNvSpPr>
          <p:nvPr/>
        </p:nvSpPr>
        <p:spPr>
          <a:xfrm>
            <a:off x="2286000" y="900222"/>
            <a:ext cx="8077200" cy="5805379"/>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Font typeface="Wingdings" panose="05000000000000000000" pitchFamily="2" charset="2"/>
              <a:buNone/>
            </a:pP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unistd.h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fcntl.h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stdio.h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&lt;sys/</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types.h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&lt;sys/</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stat.h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errno.h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zh-CN" altLang="en-US" sz="1900" dirty="0">
                <a:solidFill>
                  <a:schemeClr val="bg2">
                    <a:lumMod val="25000"/>
                  </a:schemeClr>
                </a:solidFill>
                <a:latin typeface="Times New Roman" panose="02020603050405020304" pitchFamily="18" charset="0"/>
                <a:cs typeface="Times New Roman" panose="02020603050405020304" pitchFamily="18" charset="0"/>
              </a:rPr>
              <a: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include &lt;</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string.h</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&gt;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#define BUFFER_SIZE 1024 </a:t>
            </a:r>
          </a:p>
          <a:p>
            <a:pPr>
              <a:buFont typeface="Wingdings" panose="05000000000000000000" pitchFamily="2" charset="2"/>
              <a:buNone/>
            </a:pP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int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main(</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int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argc</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char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argv</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int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from_fd</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to_fd</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int</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bytes_read</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bytes_write</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char buffer[BUFFER_SIZE];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char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ptr</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if(</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argc</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!=3)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fprintf</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stderr,</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“Usage:%s from file to file\n\a”,</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err="1">
                <a:solidFill>
                  <a:schemeClr val="bg2">
                    <a:lumMod val="25000"/>
                  </a:schemeClr>
                </a:solidFill>
                <a:latin typeface="Times New Roman" panose="02020603050405020304" pitchFamily="18" charset="0"/>
                <a:cs typeface="Times New Roman" panose="02020603050405020304" pitchFamily="18" charset="0"/>
              </a:rPr>
              <a:t>argv</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[0]</a:t>
            </a:r>
            <a:r>
              <a:rPr lang="zh-CN" altLang="en-US" sz="1900" dirty="0">
                <a:solidFill>
                  <a:schemeClr val="bg2">
                    <a:lumMod val="25000"/>
                  </a:schemeClr>
                </a:solidFill>
                <a:latin typeface="Times New Roman" panose="02020603050405020304" pitchFamily="18" charset="0"/>
                <a:cs typeface="Times New Roman" panose="02020603050405020304" pitchFamily="18" charset="0"/>
              </a:rPr>
              <a:t> </a:t>
            </a: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exit(1); </a:t>
            </a:r>
            <a:br>
              <a:rPr lang="en-US" altLang="zh-CN" sz="1900" dirty="0">
                <a:solidFill>
                  <a:schemeClr val="bg2">
                    <a:lumMod val="25000"/>
                  </a:schemeClr>
                </a:solidFill>
                <a:latin typeface="Times New Roman" panose="02020603050405020304" pitchFamily="18" charset="0"/>
                <a:cs typeface="Times New Roman" panose="02020603050405020304" pitchFamily="18" charset="0"/>
              </a:rPr>
            </a:br>
            <a:r>
              <a:rPr lang="en-US" altLang="zh-CN" sz="1900" dirty="0">
                <a:solidFill>
                  <a:schemeClr val="bg2">
                    <a:lumMod val="25000"/>
                  </a:schemeClr>
                </a:solidFill>
                <a:latin typeface="Times New Roman" panose="02020603050405020304" pitchFamily="18" charset="0"/>
                <a:cs typeface="Times New Roman" panose="02020603050405020304" pitchFamily="18" charset="0"/>
              </a:rPr>
              <a:t>} </a:t>
            </a:r>
          </a:p>
        </p:txBody>
      </p:sp>
      <p:sp>
        <p:nvSpPr>
          <p:cNvPr id="3" name="矩形 2">
            <a:extLst>
              <a:ext uri="{FF2B5EF4-FFF2-40B4-BE49-F238E27FC236}">
                <a16:creationId xmlns:a16="http://schemas.microsoft.com/office/drawing/2014/main" id="{057115F9-CB6E-D04B-8354-4BD838D5C3C2}"/>
              </a:ext>
            </a:extLst>
          </p:cNvPr>
          <p:cNvSpPr>
            <a:spLocks noChangeArrowheads="1"/>
          </p:cNvSpPr>
          <p:nvPr/>
        </p:nvSpPr>
        <p:spPr bwMode="auto">
          <a:xfrm>
            <a:off x="2895600" y="457201"/>
            <a:ext cx="7086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2800" dirty="0">
                <a:solidFill>
                  <a:schemeClr val="bg2">
                    <a:lumMod val="25000"/>
                  </a:schemeClr>
                </a:solidFill>
              </a:rPr>
              <a:t>/* </a:t>
            </a:r>
            <a:r>
              <a:rPr lang="zh-CN" altLang="en-US" sz="2800" dirty="0">
                <a:solidFill>
                  <a:schemeClr val="bg2">
                    <a:lumMod val="25000"/>
                  </a:schemeClr>
                </a:solidFill>
              </a:rPr>
              <a:t>以下代码是一个经典的拷贝文件的代码 *</a:t>
            </a:r>
            <a:r>
              <a:rPr lang="en-US" altLang="zh-CN" sz="2800" dirty="0">
                <a:solidFill>
                  <a:schemeClr val="bg2">
                    <a:lumMod val="25000"/>
                  </a:schemeClr>
                </a:solidFill>
              </a:rPr>
              <a:t>/</a:t>
            </a:r>
            <a:r>
              <a:rPr lang="en-US" altLang="zh-CN" sz="2400" dirty="0">
                <a:solidFill>
                  <a:schemeClr val="bg2">
                    <a:lumMod val="25000"/>
                  </a:schemeClr>
                </a:solidFill>
              </a:rPr>
              <a:t> </a:t>
            </a:r>
            <a:endParaRPr lang="en-US" altLang="zh-CN" sz="1800" dirty="0">
              <a:solidFill>
                <a:schemeClr val="bg2">
                  <a:lumMod val="25000"/>
                </a:schemeClr>
              </a:solidFill>
            </a:endParaRPr>
          </a:p>
        </p:txBody>
      </p:sp>
    </p:spTree>
    <p:extLst>
      <p:ext uri="{BB962C8B-B14F-4D97-AF65-F5344CB8AC3E}">
        <p14:creationId xmlns:p14="http://schemas.microsoft.com/office/powerpoint/2010/main" val="404928237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339DC7DC-0F5F-7241-8A2D-DF8B63FCE516}"/>
              </a:ext>
            </a:extLst>
          </p:cNvPr>
          <p:cNvSpPr txBox="1">
            <a:spLocks noRot="1" noChangeArrowheads="1"/>
          </p:cNvSpPr>
          <p:nvPr/>
        </p:nvSpPr>
        <p:spPr>
          <a:xfrm>
            <a:off x="2057400" y="990600"/>
            <a:ext cx="8382000" cy="5257800"/>
          </a:xfrm>
          <a:prstGeom prst="rect">
            <a:avLst/>
          </a:prstGeom>
        </p:spPr>
        <p:txBody>
          <a:bodyPr/>
          <a:lstStyle>
            <a:defPPr>
              <a:defRPr lang="zh-CN"/>
            </a:defPPr>
            <a:lvl1pPr marL="228594" indent="-228594" defTabSz="912813" eaLnBrk="1" hangingPunct="1">
              <a:lnSpc>
                <a:spcPct val="90000"/>
              </a:lnSpc>
              <a:spcBef>
                <a:spcPts val="1800"/>
              </a:spcBef>
              <a:buClr>
                <a:srgbClr val="374D81"/>
              </a:buClr>
              <a:buSzPct val="100000"/>
              <a:buFont typeface="Wingdings" panose="05000000000000000000" pitchFamily="2" charset="2"/>
              <a:buNone/>
              <a:defRPr sz="1900" b="1">
                <a:solidFill>
                  <a:schemeClr val="bg2">
                    <a:lumMod val="25000"/>
                  </a:schemeClr>
                </a:solidFill>
                <a:latin typeface="Times New Roman" panose="02020603050405020304" pitchFamily="18" charset="0"/>
                <a:ea typeface="+mj-ea"/>
                <a:cs typeface="Times New Roman" panose="02020603050405020304" pitchFamily="18" charset="0"/>
              </a:defRPr>
            </a:lvl1pPr>
            <a:lvl2pPr marL="457189" indent="-182875" defTabSz="912813" eaLnBrk="1" hangingPunct="1">
              <a:lnSpc>
                <a:spcPct val="90000"/>
              </a:lnSpc>
              <a:spcBef>
                <a:spcPts val="1200"/>
              </a:spcBef>
              <a:buClr>
                <a:srgbClr val="374D81"/>
              </a:buClr>
              <a:buSzPct val="100000"/>
              <a:buFont typeface="Wingdings" panose="05000000000000000000" pitchFamily="2" charset="2"/>
              <a:buChar char="l"/>
              <a:defRPr sz="2400" b="1">
                <a:latin typeface="+mj-ea"/>
                <a:ea typeface="+mj-ea"/>
              </a:defRPr>
            </a:lvl2pPr>
            <a:lvl3pPr marL="684213" indent="-177800" defTabSz="912813" eaLnBrk="1" hangingPunct="1">
              <a:lnSpc>
                <a:spcPct val="90000"/>
              </a:lnSpc>
              <a:spcBef>
                <a:spcPts val="800"/>
              </a:spcBef>
              <a:buClr>
                <a:srgbClr val="374D81"/>
              </a:buClr>
              <a:buSzPct val="100000"/>
              <a:buFont typeface="Arial" panose="020B0604020202020204" pitchFamily="34" charset="0"/>
              <a:buChar char="▪"/>
              <a:defRPr sz="1600" b="1">
                <a:latin typeface="+mj-ea"/>
                <a:ea typeface="+mj-ea"/>
              </a:defRPr>
            </a:lvl3pPr>
            <a:lvl4pPr marL="912813" indent="-182563" defTabSz="912813" eaLnBrk="1" hangingPunct="1">
              <a:lnSpc>
                <a:spcPct val="90000"/>
              </a:lnSpc>
              <a:spcBef>
                <a:spcPts val="800"/>
              </a:spcBef>
              <a:buClr>
                <a:srgbClr val="374D81"/>
              </a:buClr>
              <a:buSzPct val="100000"/>
              <a:buFont typeface="Arial" panose="020B0604020202020204" pitchFamily="34" charset="0"/>
              <a:buChar char="▪"/>
              <a:defRPr sz="1400" b="1">
                <a:latin typeface="+mj-ea"/>
                <a:ea typeface="+mj-ea"/>
              </a:defRPr>
            </a:lvl4pPr>
            <a:lvl5pPr marL="1141413" indent="-177800" defTabSz="912813" eaLnBrk="1" hangingPunct="1">
              <a:lnSpc>
                <a:spcPct val="90000"/>
              </a:lnSpc>
              <a:spcBef>
                <a:spcPts val="600"/>
              </a:spcBef>
              <a:buClr>
                <a:srgbClr val="374D81"/>
              </a:buClr>
              <a:buSzPct val="100000"/>
              <a:buFont typeface="Arial" panose="020B0604020202020204" pitchFamily="34" charset="0"/>
              <a:buChar char="▪"/>
              <a:defRPr sz="1400" b="1">
                <a:latin typeface="+mj-ea"/>
                <a:ea typeface="+mj-ea"/>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a:lnSpc>
                <a:spcPct val="150000"/>
              </a:lnSpc>
              <a:spcBef>
                <a:spcPts val="600"/>
              </a:spcBef>
            </a:pPr>
            <a:r>
              <a:rPr lang="en-US" altLang="zh-CN" dirty="0"/>
              <a:t>/* </a:t>
            </a:r>
            <a:r>
              <a:rPr lang="zh-CN" altLang="en-US" dirty="0"/>
              <a:t>打开源文件 *</a:t>
            </a:r>
            <a:r>
              <a:rPr lang="en-US" altLang="zh-CN" dirty="0"/>
              <a:t>/ </a:t>
            </a:r>
            <a:br>
              <a:rPr lang="en-US" altLang="zh-CN" dirty="0"/>
            </a:br>
            <a:r>
              <a:rPr lang="en-US" altLang="zh-CN" dirty="0"/>
              <a:t>if((</a:t>
            </a:r>
            <a:r>
              <a:rPr lang="en-US" altLang="zh-CN" dirty="0" err="1">
                <a:solidFill>
                  <a:srgbClr val="C00000"/>
                </a:solidFill>
              </a:rPr>
              <a:t>from_fd</a:t>
            </a:r>
            <a:r>
              <a:rPr lang="en-US" altLang="zh-CN" dirty="0">
                <a:solidFill>
                  <a:srgbClr val="C00000"/>
                </a:solidFill>
              </a:rPr>
              <a:t>=open(</a:t>
            </a:r>
            <a:r>
              <a:rPr lang="en-US" altLang="zh-CN" dirty="0" err="1">
                <a:solidFill>
                  <a:srgbClr val="C00000"/>
                </a:solidFill>
              </a:rPr>
              <a:t>argv</a:t>
            </a:r>
            <a:r>
              <a:rPr lang="en-US" altLang="zh-CN" dirty="0">
                <a:solidFill>
                  <a:srgbClr val="C00000"/>
                </a:solidFill>
              </a:rPr>
              <a:t>[1],O_RDONLY</a:t>
            </a:r>
            <a:r>
              <a:rPr lang="en-US" altLang="zh-CN" dirty="0"/>
              <a:t>))==-1) </a:t>
            </a:r>
            <a:br>
              <a:rPr lang="en-US" altLang="zh-CN" dirty="0"/>
            </a:br>
            <a:r>
              <a:rPr lang="en-US" altLang="zh-CN" dirty="0"/>
              <a:t>{ </a:t>
            </a:r>
            <a:br>
              <a:rPr lang="en-US" altLang="zh-CN" dirty="0"/>
            </a:br>
            <a:r>
              <a:rPr lang="zh-CN" altLang="en-US" dirty="0"/>
              <a:t>    </a:t>
            </a:r>
            <a:r>
              <a:rPr lang="en-US" altLang="zh-CN" dirty="0" err="1"/>
              <a:t>fprintf</a:t>
            </a:r>
            <a:r>
              <a:rPr lang="en-US" altLang="zh-CN" dirty="0"/>
              <a:t>(</a:t>
            </a:r>
            <a:r>
              <a:rPr lang="zh-CN" altLang="en-US" dirty="0"/>
              <a:t> </a:t>
            </a:r>
            <a:r>
              <a:rPr lang="en-US" altLang="zh-CN" dirty="0" err="1"/>
              <a:t>stderr,“Open</a:t>
            </a:r>
            <a:r>
              <a:rPr lang="en-US" altLang="zh-CN" dirty="0"/>
              <a:t> %s Error:%s\n”,</a:t>
            </a:r>
            <a:r>
              <a:rPr lang="en-US" altLang="zh-CN" dirty="0" err="1"/>
              <a:t>argv</a:t>
            </a:r>
            <a:r>
              <a:rPr lang="en-US" altLang="zh-CN" dirty="0"/>
              <a:t>[1],</a:t>
            </a:r>
            <a:r>
              <a:rPr lang="zh-CN" altLang="en-US" dirty="0"/>
              <a:t> </a:t>
            </a:r>
            <a:r>
              <a:rPr lang="en-US" altLang="zh-CN" dirty="0" err="1"/>
              <a:t>strerror</a:t>
            </a:r>
            <a:r>
              <a:rPr lang="en-US" altLang="zh-CN" dirty="0"/>
              <a:t>(</a:t>
            </a:r>
            <a:r>
              <a:rPr lang="en-US" altLang="zh-CN" dirty="0" err="1"/>
              <a:t>errno</a:t>
            </a:r>
            <a:r>
              <a:rPr lang="en-US" altLang="zh-CN" dirty="0"/>
              <a:t>)</a:t>
            </a:r>
            <a:r>
              <a:rPr lang="zh-CN" altLang="en-US" dirty="0"/>
              <a:t> </a:t>
            </a:r>
            <a:r>
              <a:rPr lang="en-US" altLang="zh-CN" dirty="0"/>
              <a:t>); </a:t>
            </a:r>
            <a:br>
              <a:rPr lang="en-US" altLang="zh-CN" dirty="0"/>
            </a:br>
            <a:r>
              <a:rPr lang="zh-CN" altLang="en-US" dirty="0"/>
              <a:t>    </a:t>
            </a:r>
            <a:r>
              <a:rPr lang="en-US" altLang="zh-CN" dirty="0"/>
              <a:t>exit(1); </a:t>
            </a:r>
            <a:br>
              <a:rPr lang="en-US" altLang="zh-CN" dirty="0"/>
            </a:br>
            <a:r>
              <a:rPr lang="en-US" altLang="zh-CN" dirty="0"/>
              <a:t>} </a:t>
            </a:r>
            <a:br>
              <a:rPr lang="en-US" altLang="zh-CN" dirty="0"/>
            </a:br>
            <a:endParaRPr lang="en-US" altLang="zh-CN" dirty="0"/>
          </a:p>
          <a:p>
            <a:pPr>
              <a:lnSpc>
                <a:spcPct val="150000"/>
              </a:lnSpc>
              <a:spcBef>
                <a:spcPts val="600"/>
              </a:spcBef>
            </a:pPr>
            <a:r>
              <a:rPr lang="en-US" altLang="zh-CN" dirty="0"/>
              <a:t>/* </a:t>
            </a:r>
            <a:r>
              <a:rPr lang="zh-CN" altLang="en-US" dirty="0"/>
              <a:t>创建目的文件 *</a:t>
            </a:r>
            <a:r>
              <a:rPr lang="en-US" altLang="zh-CN" dirty="0"/>
              <a:t>/ </a:t>
            </a:r>
          </a:p>
          <a:p>
            <a:pPr>
              <a:lnSpc>
                <a:spcPct val="150000"/>
              </a:lnSpc>
              <a:spcBef>
                <a:spcPts val="600"/>
              </a:spcBef>
            </a:pPr>
            <a:r>
              <a:rPr lang="en-US" altLang="zh-CN" dirty="0"/>
              <a:t>if((</a:t>
            </a:r>
            <a:r>
              <a:rPr lang="en-US" altLang="zh-CN" dirty="0" err="1">
                <a:solidFill>
                  <a:srgbClr val="C00000"/>
                </a:solidFill>
              </a:rPr>
              <a:t>to_fd</a:t>
            </a:r>
            <a:r>
              <a:rPr lang="en-US" altLang="zh-CN" dirty="0">
                <a:solidFill>
                  <a:srgbClr val="C00000"/>
                </a:solidFill>
              </a:rPr>
              <a:t>=open(</a:t>
            </a:r>
            <a:r>
              <a:rPr lang="en-US" altLang="zh-CN" dirty="0" err="1">
                <a:solidFill>
                  <a:srgbClr val="C00000"/>
                </a:solidFill>
              </a:rPr>
              <a:t>argv</a:t>
            </a:r>
            <a:r>
              <a:rPr lang="en-US" altLang="zh-CN" dirty="0">
                <a:solidFill>
                  <a:srgbClr val="C00000"/>
                </a:solidFill>
              </a:rPr>
              <a:t>[2],O_WRONLY O_CREAT,S_IRUSR S_IWUSR</a:t>
            </a:r>
            <a:r>
              <a:rPr lang="en-US" altLang="zh-CN" dirty="0">
                <a:solidFill>
                  <a:schemeClr val="bg2">
                    <a:lumMod val="50000"/>
                  </a:schemeClr>
                </a:solidFill>
              </a:rPr>
              <a:t>)</a:t>
            </a:r>
            <a:r>
              <a:rPr lang="en-US" altLang="zh-CN" dirty="0"/>
              <a:t>)==-1) </a:t>
            </a:r>
            <a:br>
              <a:rPr lang="en-US" altLang="zh-CN" dirty="0"/>
            </a:br>
            <a:r>
              <a:rPr lang="en-US" altLang="zh-CN" dirty="0"/>
              <a:t>{ </a:t>
            </a:r>
            <a:br>
              <a:rPr lang="en-US" altLang="zh-CN" dirty="0"/>
            </a:br>
            <a:r>
              <a:rPr lang="zh-CN" altLang="en-US" dirty="0"/>
              <a:t>    </a:t>
            </a:r>
            <a:r>
              <a:rPr lang="en-US" altLang="zh-CN" dirty="0" err="1"/>
              <a:t>fprintf</a:t>
            </a:r>
            <a:r>
              <a:rPr lang="en-US" altLang="zh-CN" dirty="0"/>
              <a:t>(</a:t>
            </a:r>
            <a:r>
              <a:rPr lang="zh-CN" altLang="en-US" dirty="0"/>
              <a:t> </a:t>
            </a:r>
            <a:r>
              <a:rPr lang="en-US" altLang="zh-CN" dirty="0" err="1"/>
              <a:t>stderr,“Open</a:t>
            </a:r>
            <a:r>
              <a:rPr lang="en-US" altLang="zh-CN" dirty="0"/>
              <a:t> %s Error:%s\n”,</a:t>
            </a:r>
            <a:r>
              <a:rPr lang="en-US" altLang="zh-CN" dirty="0" err="1"/>
              <a:t>argv</a:t>
            </a:r>
            <a:r>
              <a:rPr lang="en-US" altLang="zh-CN" dirty="0"/>
              <a:t>[2],</a:t>
            </a:r>
            <a:r>
              <a:rPr lang="en-US" altLang="zh-CN" dirty="0" err="1"/>
              <a:t>strerror</a:t>
            </a:r>
            <a:r>
              <a:rPr lang="en-US" altLang="zh-CN" dirty="0"/>
              <a:t>(</a:t>
            </a:r>
            <a:r>
              <a:rPr lang="en-US" altLang="zh-CN" dirty="0" err="1"/>
              <a:t>errno</a:t>
            </a:r>
            <a:r>
              <a:rPr lang="en-US" altLang="zh-CN" dirty="0"/>
              <a:t>)</a:t>
            </a:r>
            <a:r>
              <a:rPr lang="zh-CN" altLang="en-US" dirty="0"/>
              <a:t> </a:t>
            </a:r>
            <a:r>
              <a:rPr lang="en-US" altLang="zh-CN" dirty="0"/>
              <a:t>); </a:t>
            </a:r>
            <a:br>
              <a:rPr lang="en-US" altLang="zh-CN" dirty="0"/>
            </a:br>
            <a:r>
              <a:rPr lang="zh-CN" altLang="en-US" dirty="0"/>
              <a:t>    </a:t>
            </a:r>
            <a:r>
              <a:rPr lang="en-US" altLang="zh-CN" dirty="0"/>
              <a:t>exit(1); </a:t>
            </a:r>
            <a:br>
              <a:rPr lang="en-US" altLang="zh-CN" dirty="0"/>
            </a:br>
            <a:r>
              <a:rPr lang="en-US" altLang="zh-CN" dirty="0"/>
              <a:t>} </a:t>
            </a:r>
            <a:br>
              <a:rPr lang="en-US" altLang="zh-CN" dirty="0"/>
            </a:br>
            <a:endParaRPr lang="en-US" altLang="zh-CN" dirty="0"/>
          </a:p>
          <a:p>
            <a:pPr>
              <a:lnSpc>
                <a:spcPct val="150000"/>
              </a:lnSpc>
              <a:spcBef>
                <a:spcPts val="600"/>
              </a:spcBef>
            </a:pPr>
            <a:endParaRPr lang="en-US" altLang="zh-CN" dirty="0"/>
          </a:p>
        </p:txBody>
      </p:sp>
      <p:sp>
        <p:nvSpPr>
          <p:cNvPr id="3" name="矩形 2">
            <a:extLst>
              <a:ext uri="{FF2B5EF4-FFF2-40B4-BE49-F238E27FC236}">
                <a16:creationId xmlns:a16="http://schemas.microsoft.com/office/drawing/2014/main" id="{057115F9-CB6E-D04B-8354-4BD838D5C3C2}"/>
              </a:ext>
            </a:extLst>
          </p:cNvPr>
          <p:cNvSpPr>
            <a:spLocks noChangeArrowheads="1"/>
          </p:cNvSpPr>
          <p:nvPr/>
        </p:nvSpPr>
        <p:spPr bwMode="auto">
          <a:xfrm>
            <a:off x="2895600" y="457201"/>
            <a:ext cx="70866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80000"/>
              </a:lnSpc>
              <a:spcBef>
                <a:spcPct val="0"/>
              </a:spcBef>
              <a:buClrTx/>
              <a:buSzTx/>
              <a:buFontTx/>
              <a:buNone/>
            </a:pPr>
            <a:r>
              <a:rPr lang="en-US" altLang="zh-CN" sz="2800" dirty="0">
                <a:solidFill>
                  <a:schemeClr val="bg2">
                    <a:lumMod val="25000"/>
                  </a:schemeClr>
                </a:solidFill>
              </a:rPr>
              <a:t>/* </a:t>
            </a:r>
            <a:r>
              <a:rPr lang="zh-CN" altLang="en-US" sz="2800" dirty="0">
                <a:solidFill>
                  <a:schemeClr val="bg2">
                    <a:lumMod val="25000"/>
                  </a:schemeClr>
                </a:solidFill>
              </a:rPr>
              <a:t>以下代码是一个经典的拷贝文件的代码 *</a:t>
            </a:r>
            <a:r>
              <a:rPr lang="en-US" altLang="zh-CN" sz="2800" dirty="0">
                <a:solidFill>
                  <a:schemeClr val="bg2">
                    <a:lumMod val="25000"/>
                  </a:schemeClr>
                </a:solidFill>
              </a:rPr>
              <a:t>/</a:t>
            </a:r>
            <a:r>
              <a:rPr lang="en-US" altLang="zh-CN" sz="2400" dirty="0">
                <a:solidFill>
                  <a:schemeClr val="bg2">
                    <a:lumMod val="25000"/>
                  </a:schemeClr>
                </a:solidFill>
              </a:rPr>
              <a:t> </a:t>
            </a:r>
            <a:endParaRPr lang="en-US" altLang="zh-CN" sz="1800" dirty="0">
              <a:solidFill>
                <a:schemeClr val="bg2">
                  <a:lumMod val="25000"/>
                </a:schemeClr>
              </a:solidFill>
            </a:endParaRPr>
          </a:p>
        </p:txBody>
      </p:sp>
    </p:spTree>
    <p:extLst>
      <p:ext uri="{BB962C8B-B14F-4D97-AF65-F5344CB8AC3E}">
        <p14:creationId xmlns:p14="http://schemas.microsoft.com/office/powerpoint/2010/main" val="33172908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AFF03BF-B38A-3648-B78F-8F02B67F98A9}"/>
              </a:ext>
            </a:extLst>
          </p:cNvPr>
          <p:cNvSpPr txBox="1">
            <a:spLocks noRot="1" noChangeArrowheads="1"/>
          </p:cNvSpPr>
          <p:nvPr/>
        </p:nvSpPr>
        <p:spPr>
          <a:xfrm>
            <a:off x="838200" y="533400"/>
            <a:ext cx="8839200" cy="5838825"/>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spcBef>
                <a:spcPts val="0"/>
              </a:spcBef>
              <a:buNone/>
            </a:pP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while(</a:t>
            </a:r>
            <a:r>
              <a:rPr lang="en-US" altLang="zh-CN" sz="2000" i="1" dirty="0" err="1">
                <a:solidFill>
                  <a:srgbClr val="C00000"/>
                </a:solidFill>
                <a:latin typeface="Times New Roman" panose="02020603050405020304" pitchFamily="18" charset="0"/>
                <a:cs typeface="Times New Roman" panose="02020603050405020304" pitchFamily="18" charset="0"/>
              </a:rPr>
              <a:t>bytes_read</a:t>
            </a:r>
            <a:r>
              <a:rPr lang="en-US" altLang="zh-CN" sz="2000" i="1" dirty="0">
                <a:solidFill>
                  <a:srgbClr val="C00000"/>
                </a:solidFill>
                <a:latin typeface="Times New Roman" panose="02020603050405020304" pitchFamily="18" charset="0"/>
                <a:cs typeface="Times New Roman" panose="02020603050405020304" pitchFamily="18" charset="0"/>
              </a:rPr>
              <a:t>==read(</a:t>
            </a:r>
            <a:r>
              <a:rPr lang="en-US" altLang="zh-CN" sz="2000" i="1" dirty="0" err="1">
                <a:solidFill>
                  <a:srgbClr val="C00000"/>
                </a:solidFill>
                <a:latin typeface="Times New Roman" panose="02020603050405020304" pitchFamily="18" charset="0"/>
                <a:cs typeface="Times New Roman" panose="02020603050405020304" pitchFamily="18" charset="0"/>
              </a:rPr>
              <a:t>from_fd,buffer,BUFFER_SIZE</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bytes_read</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&amp;&amp;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errno</a:t>
            </a:r>
            <a:r>
              <a:rPr lang="en-US" altLang="zh-CN" sz="2000" dirty="0">
                <a:latin typeface="Times New Roman" panose="02020603050405020304" pitchFamily="18" charset="0"/>
                <a:cs typeface="Times New Roman" panose="02020603050405020304" pitchFamily="18" charset="0"/>
              </a:rPr>
              <a:t>!=EINTR)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break; /* </a:t>
            </a:r>
            <a:r>
              <a:rPr lang="zh-CN" altLang="en-US" sz="2000" dirty="0">
                <a:latin typeface="Times New Roman" panose="02020603050405020304" pitchFamily="18" charset="0"/>
                <a:cs typeface="Times New Roman" panose="02020603050405020304" pitchFamily="18" charset="0"/>
              </a:rPr>
              <a:t>发生致命错误 *</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if(</a:t>
            </a:r>
            <a:r>
              <a:rPr lang="en-US" altLang="zh-CN" sz="2000" dirty="0" err="1">
                <a:latin typeface="Times New Roman" panose="02020603050405020304" pitchFamily="18" charset="0"/>
                <a:cs typeface="Times New Roman" panose="02020603050405020304" pitchFamily="18" charset="0"/>
              </a:rPr>
              <a:t>bytes_read</a:t>
            </a:r>
            <a:r>
              <a:rPr lang="en-US" altLang="zh-CN" sz="2000" dirty="0">
                <a:latin typeface="Times New Roman" panose="02020603050405020304" pitchFamily="18" charset="0"/>
                <a:cs typeface="Times New Roman" panose="02020603050405020304" pitchFamily="18" charset="0"/>
              </a:rPr>
              <a:t>&gt;0) {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ptr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buffer;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C00000"/>
                </a:solidFill>
                <a:latin typeface="Times New Roman" panose="02020603050405020304" pitchFamily="18" charset="0"/>
                <a:cs typeface="Times New Roman" panose="02020603050405020304" pitchFamily="18" charset="0"/>
              </a:rPr>
              <a:t>while(</a:t>
            </a:r>
            <a:r>
              <a:rPr lang="en-US" altLang="zh-CN" sz="2000" i="1" dirty="0" err="1">
                <a:solidFill>
                  <a:srgbClr val="C00000"/>
                </a:solidFill>
                <a:latin typeface="Times New Roman" panose="02020603050405020304" pitchFamily="18" charset="0"/>
                <a:cs typeface="Times New Roman" panose="02020603050405020304" pitchFamily="18" charset="0"/>
              </a:rPr>
              <a:t>bytes_write</a:t>
            </a:r>
            <a:r>
              <a:rPr lang="en-US" altLang="zh-CN" sz="2000" i="1" dirty="0">
                <a:solidFill>
                  <a:srgbClr val="C00000"/>
                </a:solidFill>
                <a:latin typeface="Times New Roman" panose="02020603050405020304" pitchFamily="18" charset="0"/>
                <a:cs typeface="Times New Roman" panose="02020603050405020304" pitchFamily="18" charset="0"/>
              </a:rPr>
              <a:t>=write(</a:t>
            </a:r>
            <a:r>
              <a:rPr lang="en-US" altLang="zh-CN" sz="2000" i="1" dirty="0" err="1">
                <a:solidFill>
                  <a:srgbClr val="C00000"/>
                </a:solidFill>
                <a:latin typeface="Times New Roman" panose="02020603050405020304" pitchFamily="18" charset="0"/>
                <a:cs typeface="Times New Roman" panose="02020603050405020304" pitchFamily="18" charset="0"/>
              </a:rPr>
              <a:t>to_fd,ptr,bytes_read</a:t>
            </a:r>
            <a:r>
              <a:rPr lang="en-US" altLang="zh-CN" sz="2000" dirty="0">
                <a:solidFill>
                  <a:srgbClr val="C00000"/>
                </a:solidFill>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 </a:t>
            </a:r>
            <a:r>
              <a:rPr lang="zh-CN" altLang="en-US" sz="2000" dirty="0">
                <a:latin typeface="Times New Roman" panose="02020603050405020304" pitchFamily="18" charset="0"/>
                <a:cs typeface="Times New Roman" panose="02020603050405020304" pitchFamily="18" charset="0"/>
              </a:rPr>
              <a:t>一个致命错误发生了 *</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bytes_write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&amp;&amp;</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errno</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EINTR)</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break;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if(</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bytes_write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bytes_read</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break; /* </a:t>
            </a:r>
            <a:r>
              <a:rPr lang="zh-CN" altLang="en-US" sz="2000" dirty="0">
                <a:latin typeface="Times New Roman" panose="02020603050405020304" pitchFamily="18" charset="0"/>
                <a:cs typeface="Times New Roman" panose="02020603050405020304" pitchFamily="18" charset="0"/>
              </a:rPr>
              <a:t>写完了所有读的字节 *</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else if(</a:t>
            </a:r>
            <a:r>
              <a:rPr lang="en-US" altLang="zh-CN" sz="2000" dirty="0" err="1">
                <a:latin typeface="Times New Roman" panose="02020603050405020304" pitchFamily="18" charset="0"/>
                <a:cs typeface="Times New Roman" panose="02020603050405020304" pitchFamily="18" charset="0"/>
              </a:rPr>
              <a:t>bytes_write</a:t>
            </a:r>
            <a:r>
              <a:rPr lang="en-US" altLang="zh-CN" sz="2000" dirty="0">
                <a:latin typeface="Times New Roman" panose="02020603050405020304" pitchFamily="18" charset="0"/>
                <a:cs typeface="Times New Roman" panose="02020603050405020304" pitchFamily="18" charset="0"/>
              </a:rPr>
              <a:t>&gt;0)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只写了一部分</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继续写 *</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ptr</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bytes_write</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bytes_read</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bytes_write</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if(</a:t>
            </a:r>
            <a:r>
              <a:rPr lang="zh-CN" altLang="en-US" sz="2000" dirty="0">
                <a:latin typeface="Times New Roman" panose="02020603050405020304" pitchFamily="18" charset="0"/>
                <a:cs typeface="Times New Roman" panose="02020603050405020304" pitchFamily="18" charset="0"/>
              </a:rPr>
              <a:t> </a:t>
            </a:r>
            <a:r>
              <a:rPr lang="en-US" altLang="zh-CN" sz="2000" dirty="0" err="1">
                <a:latin typeface="Times New Roman" panose="02020603050405020304" pitchFamily="18" charset="0"/>
                <a:cs typeface="Times New Roman" panose="02020603050405020304" pitchFamily="18" charset="0"/>
              </a:rPr>
              <a:t>bytes_write</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-1)</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break; /* </a:t>
            </a:r>
            <a:r>
              <a:rPr lang="zh-CN" altLang="en-US" sz="2000" dirty="0">
                <a:latin typeface="Times New Roman" panose="02020603050405020304" pitchFamily="18" charset="0"/>
                <a:cs typeface="Times New Roman" panose="02020603050405020304" pitchFamily="18" charset="0"/>
              </a:rPr>
              <a:t>写的时候发生的致命错误 *</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close(</a:t>
            </a:r>
            <a:r>
              <a:rPr lang="en-US" altLang="zh-CN" sz="2000" dirty="0" err="1">
                <a:latin typeface="Times New Roman" panose="02020603050405020304" pitchFamily="18" charset="0"/>
                <a:cs typeface="Times New Roman" panose="02020603050405020304" pitchFamily="18" charset="0"/>
              </a:rPr>
              <a:t>from_fd</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close(</a:t>
            </a:r>
            <a:r>
              <a:rPr lang="en-US" altLang="zh-CN" sz="2000" dirty="0" err="1">
                <a:latin typeface="Times New Roman" panose="02020603050405020304" pitchFamily="18" charset="0"/>
                <a:cs typeface="Times New Roman" panose="02020603050405020304" pitchFamily="18" charset="0"/>
              </a:rPr>
              <a:t>to_fd</a:t>
            </a:r>
            <a:r>
              <a:rPr lang="en-US" altLang="zh-CN" sz="2000" dirty="0">
                <a:latin typeface="Times New Roman" panose="02020603050405020304" pitchFamily="18" charset="0"/>
                <a:cs typeface="Times New Roman" panose="02020603050405020304" pitchFamily="18" charset="0"/>
              </a:rPr>
              <a:t>); </a:t>
            </a:r>
            <a:br>
              <a:rPr lang="en-US" altLang="zh-CN" sz="2000" dirty="0">
                <a:latin typeface="Times New Roman" panose="02020603050405020304" pitchFamily="18" charset="0"/>
                <a:cs typeface="Times New Roman" panose="02020603050405020304" pitchFamily="18" charset="0"/>
              </a:rPr>
            </a:br>
            <a:r>
              <a:rPr lang="en-US" altLang="zh-CN" sz="2000" dirty="0">
                <a:latin typeface="Times New Roman" panose="02020603050405020304" pitchFamily="18" charset="0"/>
                <a:cs typeface="Times New Roman" panose="02020603050405020304" pitchFamily="18" charset="0"/>
              </a:rPr>
              <a:t>exit(0); </a:t>
            </a:r>
          </a:p>
          <a:p>
            <a:pPr>
              <a:spcBef>
                <a:spcPts val="0"/>
              </a:spcBef>
              <a:buNone/>
            </a:pPr>
            <a:r>
              <a:rPr lang="en-US" altLang="zh-CN" sz="2000" dirty="0">
                <a:latin typeface="Times New Roman" panose="02020603050405020304" pitchFamily="18" charset="0"/>
                <a:cs typeface="Times New Roman" panose="02020603050405020304" pitchFamily="18" charset="0"/>
              </a:rPr>
              <a:t>}  </a:t>
            </a:r>
          </a:p>
          <a:p>
            <a:pPr>
              <a:spcBef>
                <a:spcPts val="0"/>
              </a:spcBef>
            </a:pPr>
            <a:r>
              <a:rPr lang="zh-CN" altLang="en-US" sz="1800" dirty="0">
                <a:solidFill>
                  <a:srgbClr val="C00000"/>
                </a:solidFill>
                <a:latin typeface="Times New Roman" panose="02020603050405020304" pitchFamily="18" charset="0"/>
                <a:cs typeface="Times New Roman" panose="02020603050405020304" pitchFamily="18" charset="0"/>
              </a:rPr>
              <a:t>功能：</a:t>
            </a:r>
            <a:r>
              <a:rPr lang="en-US" altLang="zh-CN" sz="1800" dirty="0">
                <a:solidFill>
                  <a:srgbClr val="C00000"/>
                </a:solidFill>
                <a:latin typeface="Times New Roman" panose="02020603050405020304" pitchFamily="18" charset="0"/>
                <a:cs typeface="Times New Roman" panose="02020603050405020304" pitchFamily="18" charset="0"/>
              </a:rPr>
              <a:t>write</a:t>
            </a:r>
            <a:r>
              <a:rPr lang="zh-CN" altLang="en-US" sz="1800" dirty="0">
                <a:solidFill>
                  <a:srgbClr val="C00000"/>
                </a:solidFill>
                <a:latin typeface="Times New Roman" panose="02020603050405020304" pitchFamily="18" charset="0"/>
                <a:cs typeface="Times New Roman" panose="02020603050405020304" pitchFamily="18" charset="0"/>
              </a:rPr>
              <a:t>从</a:t>
            </a:r>
            <a:r>
              <a:rPr lang="en-US" altLang="zh-CN" sz="1800" dirty="0">
                <a:solidFill>
                  <a:srgbClr val="C00000"/>
                </a:solidFill>
                <a:latin typeface="Times New Roman" panose="02020603050405020304" pitchFamily="18" charset="0"/>
                <a:cs typeface="Times New Roman" panose="02020603050405020304" pitchFamily="18" charset="0"/>
              </a:rPr>
              <a:t>buffer</a:t>
            </a:r>
            <a:r>
              <a:rPr lang="zh-CN" altLang="en-US" sz="1800" dirty="0">
                <a:solidFill>
                  <a:srgbClr val="C00000"/>
                </a:solidFill>
                <a:latin typeface="Times New Roman" panose="02020603050405020304" pitchFamily="18" charset="0"/>
                <a:cs typeface="Times New Roman" panose="02020603050405020304" pitchFamily="18" charset="0"/>
              </a:rPr>
              <a:t>中写</a:t>
            </a:r>
            <a:r>
              <a:rPr lang="en-US" altLang="zh-CN" sz="1800" dirty="0">
                <a:solidFill>
                  <a:srgbClr val="C00000"/>
                </a:solidFill>
                <a:latin typeface="Times New Roman" panose="02020603050405020304" pitchFamily="18" charset="0"/>
                <a:cs typeface="Times New Roman" panose="02020603050405020304" pitchFamily="18" charset="0"/>
              </a:rPr>
              <a:t>count</a:t>
            </a:r>
            <a:r>
              <a:rPr lang="zh-CN" altLang="en-US" sz="1800" dirty="0">
                <a:solidFill>
                  <a:srgbClr val="C00000"/>
                </a:solidFill>
                <a:latin typeface="Times New Roman" panose="02020603050405020304" pitchFamily="18" charset="0"/>
                <a:cs typeface="Times New Roman" panose="02020603050405020304" pitchFamily="18" charset="0"/>
              </a:rPr>
              <a:t>字节到文件</a:t>
            </a:r>
            <a:r>
              <a:rPr lang="en-US" altLang="zh-CN" sz="1800" dirty="0" err="1">
                <a:solidFill>
                  <a:srgbClr val="C00000"/>
                </a:solidFill>
                <a:latin typeface="Times New Roman" panose="02020603050405020304" pitchFamily="18" charset="0"/>
                <a:cs typeface="Times New Roman" panose="02020603050405020304" pitchFamily="18" charset="0"/>
              </a:rPr>
              <a:t>fd</a:t>
            </a:r>
            <a:r>
              <a:rPr lang="zh-CN" altLang="en-US" sz="1800" dirty="0">
                <a:solidFill>
                  <a:srgbClr val="C00000"/>
                </a:solidFill>
                <a:latin typeface="Times New Roman" panose="02020603050405020304" pitchFamily="18" charset="0"/>
                <a:cs typeface="Times New Roman" panose="02020603050405020304" pitchFamily="18" charset="0"/>
              </a:rPr>
              <a:t>中</a:t>
            </a:r>
            <a:r>
              <a:rPr lang="en-US" altLang="zh-CN" sz="1800" dirty="0">
                <a:solidFill>
                  <a:srgbClr val="C00000"/>
                </a:solidFill>
                <a:latin typeface="Times New Roman" panose="02020603050405020304" pitchFamily="18" charset="0"/>
                <a:cs typeface="Times New Roman" panose="02020603050405020304" pitchFamily="18" charset="0"/>
              </a:rPr>
              <a:t>,</a:t>
            </a:r>
            <a:r>
              <a:rPr lang="zh-CN" altLang="en-US" sz="1800" dirty="0">
                <a:solidFill>
                  <a:srgbClr val="C00000"/>
                </a:solidFill>
                <a:latin typeface="Times New Roman" panose="02020603050405020304" pitchFamily="18" charset="0"/>
                <a:cs typeface="Times New Roman" panose="02020603050405020304" pitchFamily="18" charset="0"/>
              </a:rPr>
              <a:t>成功时返回实际所写的字节数</a:t>
            </a:r>
            <a:r>
              <a:rPr lang="en-US" altLang="zh-CN" sz="1800" dirty="0">
                <a:solidFill>
                  <a:srgbClr val="C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8123814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590800" y="1311275"/>
            <a:ext cx="7723188" cy="5157788"/>
          </a:xfrm>
        </p:spPr>
        <p:txBody>
          <a:bodyPr/>
          <a:lstStyle/>
          <a:p>
            <a:pPr marL="0" indent="0">
              <a:lnSpc>
                <a:spcPct val="130000"/>
              </a:lnSpc>
              <a:spcBef>
                <a:spcPct val="20000"/>
              </a:spcBef>
              <a:buClr>
                <a:srgbClr val="FF9900"/>
              </a:buClr>
              <a:buSzPct val="75000"/>
              <a:buNone/>
              <a:defRPr/>
            </a:pPr>
            <a:r>
              <a:rPr lang="en-US" altLang="zh-CN" dirty="0">
                <a:solidFill>
                  <a:schemeClr val="bg2">
                    <a:lumMod val="25000"/>
                  </a:schemeClr>
                </a:solidFill>
              </a:rPr>
              <a:t>6.1  </a:t>
            </a:r>
            <a:r>
              <a:rPr lang="zh-CN" altLang="en-US" dirty="0">
                <a:solidFill>
                  <a:schemeClr val="bg2">
                    <a:lumMod val="25000"/>
                  </a:schemeClr>
                </a:solidFill>
              </a:rPr>
              <a:t>文件系统概述</a:t>
            </a:r>
          </a:p>
          <a:p>
            <a:pPr marL="0" indent="0">
              <a:lnSpc>
                <a:spcPct val="130000"/>
              </a:lnSpc>
              <a:spcBef>
                <a:spcPct val="20000"/>
              </a:spcBef>
              <a:buClr>
                <a:srgbClr val="FF9900"/>
              </a:buClr>
              <a:buSzPct val="75000"/>
              <a:buNone/>
              <a:defRPr/>
            </a:pPr>
            <a:r>
              <a:rPr lang="en-US" altLang="zh-CN" dirty="0">
                <a:solidFill>
                  <a:srgbClr val="C00000"/>
                </a:solidFill>
              </a:rPr>
              <a:t>6.2  </a:t>
            </a:r>
            <a:r>
              <a:rPr lang="zh-CN" altLang="en-US" dirty="0">
                <a:solidFill>
                  <a:srgbClr val="C00000"/>
                </a:solidFill>
              </a:rPr>
              <a:t>文件的逻辑结构</a:t>
            </a:r>
            <a:endParaRPr lang="en-US" altLang="zh-CN" dirty="0">
              <a:solidFill>
                <a:srgbClr val="C00000"/>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6.3  </a:t>
            </a:r>
            <a:r>
              <a:rPr lang="zh-CN" altLang="en-US" dirty="0">
                <a:solidFill>
                  <a:schemeClr val="bg2">
                    <a:lumMod val="25000"/>
                  </a:schemeClr>
                </a:solidFill>
              </a:rPr>
              <a:t>文件的物理结构</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6.4  </a:t>
            </a:r>
            <a:r>
              <a:rPr lang="zh-CN" altLang="en-US" dirty="0">
                <a:solidFill>
                  <a:schemeClr val="bg2">
                    <a:lumMod val="25000"/>
                  </a:schemeClr>
                </a:solidFill>
              </a:rPr>
              <a:t>文件存储空间的管理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6.5  </a:t>
            </a:r>
            <a:r>
              <a:rPr lang="zh-CN" altLang="en-US" dirty="0">
                <a:solidFill>
                  <a:schemeClr val="bg2">
                    <a:lumMod val="25000"/>
                  </a:schemeClr>
                </a:solidFill>
              </a:rPr>
              <a:t>目录管理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6.6  </a:t>
            </a:r>
            <a:r>
              <a:rPr lang="zh-CN" altLang="en-US" dirty="0">
                <a:solidFill>
                  <a:schemeClr val="bg2">
                    <a:lumMod val="25000"/>
                  </a:schemeClr>
                </a:solidFill>
              </a:rPr>
              <a:t>文件共享</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6.7  </a:t>
            </a:r>
            <a:r>
              <a:rPr lang="zh-CN" altLang="en-US" dirty="0">
                <a:solidFill>
                  <a:schemeClr val="bg2">
                    <a:lumMod val="25000"/>
                  </a:schemeClr>
                </a:solidFill>
              </a:rPr>
              <a:t>文件保护</a:t>
            </a:r>
            <a:endParaRPr lang="en-US" altLang="zh-CN" dirty="0">
              <a:solidFill>
                <a:schemeClr val="bg2">
                  <a:lumMod val="25000"/>
                </a:schemeClr>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2314399486"/>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8C34372-9486-3944-994E-BF270DF77FE8}"/>
              </a:ext>
            </a:extLst>
          </p:cNvPr>
          <p:cNvSpPr>
            <a:spLocks noGrp="1" noRot="1" noChangeArrowheads="1"/>
          </p:cNvSpPr>
          <p:nvPr>
            <p:ph type="title"/>
          </p:nvPr>
        </p:nvSpPr>
        <p:spPr>
          <a:xfrm>
            <a:off x="1295400" y="381000"/>
            <a:ext cx="4724400" cy="567267"/>
          </a:xfrm>
          <a:noFill/>
        </p:spPr>
        <p:txBody>
          <a:bodyPr/>
          <a:lstStyle/>
          <a:p>
            <a:pPr algn="l"/>
            <a:r>
              <a:rPr lang="en-US" altLang="zh-CN" sz="3600" dirty="0">
                <a:latin typeface="Microsoft YaHei" panose="020B0503020204020204" pitchFamily="34" charset="-122"/>
                <a:ea typeface="Microsoft YaHei" panose="020B0503020204020204" pitchFamily="34" charset="-122"/>
              </a:rPr>
              <a:t>6.2 </a:t>
            </a:r>
            <a:r>
              <a:rPr lang="zh-CN" altLang="en-US" sz="3600" dirty="0">
                <a:latin typeface="Microsoft YaHei" panose="020B0503020204020204" pitchFamily="34" charset="-122"/>
                <a:ea typeface="Microsoft YaHei" panose="020B0503020204020204" pitchFamily="34" charset="-122"/>
              </a:rPr>
              <a:t>文件的逻辑结构</a:t>
            </a:r>
          </a:p>
        </p:txBody>
      </p:sp>
      <p:sp>
        <p:nvSpPr>
          <p:cNvPr id="3" name="Rectangle 3">
            <a:extLst>
              <a:ext uri="{FF2B5EF4-FFF2-40B4-BE49-F238E27FC236}">
                <a16:creationId xmlns:a16="http://schemas.microsoft.com/office/drawing/2014/main" id="{D036646E-A180-6143-9F67-F02257FBE4BE}"/>
              </a:ext>
            </a:extLst>
          </p:cNvPr>
          <p:cNvSpPr txBox="1">
            <a:spLocks noRot="1" noChangeArrowheads="1"/>
          </p:cNvSpPr>
          <p:nvPr/>
        </p:nvSpPr>
        <p:spPr>
          <a:xfrm>
            <a:off x="1295400" y="1447800"/>
            <a:ext cx="10210800" cy="388620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30000"/>
              </a:lnSpc>
            </a:pPr>
            <a:r>
              <a:rPr kumimoji="1" lang="zh-CN" altLang="en-US" sz="2400" dirty="0"/>
              <a:t>对于任何一个文件，都存在着以下两种形式的结构：</a:t>
            </a:r>
          </a:p>
          <a:p>
            <a:pPr lvl="1">
              <a:lnSpc>
                <a:spcPct val="130000"/>
              </a:lnSpc>
            </a:pPr>
            <a:r>
              <a:rPr kumimoji="1" lang="zh-CN" altLang="en-US" dirty="0"/>
              <a:t>文件的</a:t>
            </a:r>
            <a:r>
              <a:rPr kumimoji="1" lang="zh-CN" altLang="en-US" dirty="0">
                <a:solidFill>
                  <a:srgbClr val="C00000"/>
                </a:solidFill>
              </a:rPr>
              <a:t>逻辑结构</a:t>
            </a:r>
            <a:r>
              <a:rPr kumimoji="1" lang="en-US" altLang="zh-CN" dirty="0"/>
              <a:t>(File Logical Structure),</a:t>
            </a:r>
            <a:r>
              <a:rPr kumimoji="1" lang="zh-CN" altLang="en-US" dirty="0"/>
              <a:t>又称为文件组织，是用户可以直接处理的数据及其结构。</a:t>
            </a:r>
          </a:p>
          <a:p>
            <a:pPr lvl="1">
              <a:lnSpc>
                <a:spcPct val="130000"/>
              </a:lnSpc>
            </a:pPr>
            <a:r>
              <a:rPr kumimoji="1" lang="zh-CN" altLang="en-US" dirty="0"/>
              <a:t>文件的</a:t>
            </a:r>
            <a:r>
              <a:rPr kumimoji="1" lang="zh-CN" altLang="en-US" dirty="0">
                <a:solidFill>
                  <a:srgbClr val="C00000"/>
                </a:solidFill>
              </a:rPr>
              <a:t>物理结构</a:t>
            </a:r>
            <a:r>
              <a:rPr kumimoji="1" lang="zh-CN" altLang="en-US" dirty="0"/>
              <a:t>， 又称为文件的存储结构， 是指文件在外存上的存储组织形式。 </a:t>
            </a:r>
          </a:p>
          <a:p>
            <a:pPr>
              <a:lnSpc>
                <a:spcPct val="130000"/>
              </a:lnSpc>
            </a:pPr>
            <a:endParaRPr lang="en-US" altLang="zh-CN" sz="2400" dirty="0"/>
          </a:p>
        </p:txBody>
      </p:sp>
    </p:spTree>
    <p:extLst>
      <p:ext uri="{BB962C8B-B14F-4D97-AF65-F5344CB8AC3E}">
        <p14:creationId xmlns:p14="http://schemas.microsoft.com/office/powerpoint/2010/main" val="2446326819"/>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4F4749A-0F20-E640-9B42-A9E5E80BC309}"/>
              </a:ext>
            </a:extLst>
          </p:cNvPr>
          <p:cNvPicPr>
            <a:picLocks noChangeAspect="1"/>
          </p:cNvPicPr>
          <p:nvPr/>
        </p:nvPicPr>
        <p:blipFill>
          <a:blip r:embed="rId3"/>
          <a:stretch>
            <a:fillRect/>
          </a:stretch>
        </p:blipFill>
        <p:spPr>
          <a:xfrm>
            <a:off x="2133601" y="1905000"/>
            <a:ext cx="8239403" cy="3276600"/>
          </a:xfrm>
          <a:prstGeom prst="rect">
            <a:avLst/>
          </a:prstGeom>
        </p:spPr>
      </p:pic>
      <p:sp>
        <p:nvSpPr>
          <p:cNvPr id="3" name="矩形 2">
            <a:extLst>
              <a:ext uri="{FF2B5EF4-FFF2-40B4-BE49-F238E27FC236}">
                <a16:creationId xmlns:a16="http://schemas.microsoft.com/office/drawing/2014/main" id="{04CCB1F7-0AA0-374C-8A86-CFAF2A7BF872}"/>
              </a:ext>
            </a:extLst>
          </p:cNvPr>
          <p:cNvSpPr/>
          <p:nvPr/>
        </p:nvSpPr>
        <p:spPr>
          <a:xfrm>
            <a:off x="1219200" y="1295400"/>
            <a:ext cx="4800600" cy="391710"/>
          </a:xfrm>
          <a:prstGeom prst="rect">
            <a:avLst/>
          </a:prstGeom>
          <a:noFill/>
        </p:spPr>
        <p:txBody>
          <a:bodyPr/>
          <a:lstStyle/>
          <a:p>
            <a:pPr defTabSz="912813">
              <a:lnSpc>
                <a:spcPct val="90000"/>
              </a:lnSpc>
            </a:pPr>
            <a:r>
              <a:rPr lang="en-US" altLang="zh-CN" sz="2800" b="1" dirty="0">
                <a:solidFill>
                  <a:srgbClr val="374D81"/>
                </a:solidFill>
                <a:latin typeface="Microsoft YaHei" panose="020B0503020204020204" pitchFamily="34" charset="-122"/>
                <a:ea typeface="Microsoft YaHei" panose="020B0503020204020204" pitchFamily="34" charset="-122"/>
                <a:cs typeface="+mj-cs"/>
              </a:rPr>
              <a:t>6.2.1 </a:t>
            </a:r>
            <a:r>
              <a:rPr lang="zh-CN" altLang="en-US" sz="2800" b="1" dirty="0">
                <a:solidFill>
                  <a:srgbClr val="374D81"/>
                </a:solidFill>
                <a:latin typeface="Microsoft YaHei" panose="020B0503020204020204" pitchFamily="34" charset="-122"/>
                <a:ea typeface="Microsoft YaHei" panose="020B0503020204020204" pitchFamily="34" charset="-122"/>
                <a:cs typeface="+mj-cs"/>
              </a:rPr>
              <a:t>文件逻辑结构的类型 </a:t>
            </a:r>
          </a:p>
        </p:txBody>
      </p:sp>
      <p:sp>
        <p:nvSpPr>
          <p:cNvPr id="4" name="Rectangle 2">
            <a:extLst>
              <a:ext uri="{FF2B5EF4-FFF2-40B4-BE49-F238E27FC236}">
                <a16:creationId xmlns:a16="http://schemas.microsoft.com/office/drawing/2014/main" id="{28C34372-9486-3944-994E-BF270DF77FE8}"/>
              </a:ext>
            </a:extLst>
          </p:cNvPr>
          <p:cNvSpPr>
            <a:spLocks noGrp="1" noRot="1" noChangeArrowheads="1"/>
          </p:cNvSpPr>
          <p:nvPr>
            <p:ph type="title"/>
          </p:nvPr>
        </p:nvSpPr>
        <p:spPr>
          <a:xfrm>
            <a:off x="1295400" y="381000"/>
            <a:ext cx="4724400" cy="567267"/>
          </a:xfrm>
          <a:noFill/>
        </p:spPr>
        <p:txBody>
          <a:bodyPr/>
          <a:lstStyle/>
          <a:p>
            <a:pPr algn="l"/>
            <a:r>
              <a:rPr lang="en-US" altLang="zh-CN" sz="3600" dirty="0">
                <a:latin typeface="Microsoft YaHei" panose="020B0503020204020204" pitchFamily="34" charset="-122"/>
                <a:ea typeface="Microsoft YaHei" panose="020B0503020204020204" pitchFamily="34" charset="-122"/>
              </a:rPr>
              <a:t>6.2 </a:t>
            </a:r>
            <a:r>
              <a:rPr lang="zh-CN" altLang="en-US" sz="3600" dirty="0">
                <a:latin typeface="Microsoft YaHei" panose="020B0503020204020204" pitchFamily="34" charset="-122"/>
                <a:ea typeface="Microsoft YaHei" panose="020B0503020204020204" pitchFamily="34" charset="-122"/>
              </a:rPr>
              <a:t>文件的逻辑结构</a:t>
            </a:r>
          </a:p>
        </p:txBody>
      </p:sp>
    </p:spTree>
    <p:extLst>
      <p:ext uri="{BB962C8B-B14F-4D97-AF65-F5344CB8AC3E}">
        <p14:creationId xmlns:p14="http://schemas.microsoft.com/office/powerpoint/2010/main" val="35568837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9B73C914-86ED-C14F-AC23-571825CF3FE3}"/>
              </a:ext>
            </a:extLst>
          </p:cNvPr>
          <p:cNvSpPr>
            <a:spLocks noGrp="1" noChangeArrowheads="1"/>
          </p:cNvSpPr>
          <p:nvPr>
            <p:ph type="title"/>
          </p:nvPr>
        </p:nvSpPr>
        <p:spPr>
          <a:xfrm>
            <a:off x="1905000" y="304801"/>
            <a:ext cx="7848600" cy="676275"/>
          </a:xfrm>
        </p:spPr>
        <p:txBody>
          <a:bodyPr/>
          <a:lstStyle/>
          <a:p>
            <a:pPr eaLnBrk="1" hangingPunct="1"/>
            <a:r>
              <a:rPr lang="zh-CN" altLang="en-US">
                <a:latin typeface="Microsoft YaHei" panose="020B0503020204020204" pitchFamily="34" charset="-122"/>
                <a:ea typeface="Microsoft YaHei" panose="020B0503020204020204" pitchFamily="34" charset="-122"/>
              </a:rPr>
              <a:t>文件的引入</a:t>
            </a:r>
          </a:p>
        </p:txBody>
      </p:sp>
      <p:graphicFrame>
        <p:nvGraphicFramePr>
          <p:cNvPr id="9" name="Object 3">
            <a:extLst>
              <a:ext uri="{FF2B5EF4-FFF2-40B4-BE49-F238E27FC236}">
                <a16:creationId xmlns:a16="http://schemas.microsoft.com/office/drawing/2014/main" id="{6D4C5E84-2F0C-1343-A200-A300E5ADF0FC}"/>
              </a:ext>
            </a:extLst>
          </p:cNvPr>
          <p:cNvGraphicFramePr>
            <a:graphicFrameLocks noGrp="1" noChangeAspect="1"/>
          </p:cNvGraphicFramePr>
          <p:nvPr>
            <p:ph idx="1"/>
            <p:extLst>
              <p:ext uri="{D42A27DB-BD31-4B8C-83A1-F6EECF244321}">
                <p14:modId xmlns:p14="http://schemas.microsoft.com/office/powerpoint/2010/main" val="3509855566"/>
              </p:ext>
            </p:extLst>
          </p:nvPr>
        </p:nvGraphicFramePr>
        <p:xfrm>
          <a:off x="10591800" y="-12192"/>
          <a:ext cx="1155700" cy="1219200"/>
        </p:xfrm>
        <a:graphic>
          <a:graphicData uri="http://schemas.openxmlformats.org/presentationml/2006/ole">
            <mc:AlternateContent xmlns:mc="http://schemas.openxmlformats.org/markup-compatibility/2006">
              <mc:Choice xmlns:v="urn:schemas-microsoft-com:vml" Requires="v">
                <p:oleObj spid="_x0000_s77920" name="剪辑" r:id="rId3" imgW="2166845" imgH="2287575" progId="MS_ClipArt_Gallery.2">
                  <p:embed/>
                </p:oleObj>
              </mc:Choice>
              <mc:Fallback>
                <p:oleObj name="剪辑" r:id="rId3" imgW="2166845" imgH="2287575" progId="MS_ClipArt_Gallery.2">
                  <p:embed/>
                  <p:pic>
                    <p:nvPicPr>
                      <p:cNvPr id="9" name="Object 3">
                        <a:extLst>
                          <a:ext uri="{FF2B5EF4-FFF2-40B4-BE49-F238E27FC236}">
                            <a16:creationId xmlns:a16="http://schemas.microsoft.com/office/drawing/2014/main" id="{6D4C5E84-2F0C-1343-A200-A300E5ADF0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1800" y="-12192"/>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125">
            <a:extLst>
              <a:ext uri="{FF2B5EF4-FFF2-40B4-BE49-F238E27FC236}">
                <a16:creationId xmlns:a16="http://schemas.microsoft.com/office/drawing/2014/main" id="{C3078D85-7868-304E-B2EE-AE45D9D00566}"/>
              </a:ext>
            </a:extLst>
          </p:cNvPr>
          <p:cNvSpPr>
            <a:spLocks noChangeArrowheads="1"/>
          </p:cNvSpPr>
          <p:nvPr/>
        </p:nvSpPr>
        <p:spPr bwMode="auto">
          <a:xfrm rot="10800000">
            <a:off x="7239000" y="1371600"/>
            <a:ext cx="1600200" cy="914400"/>
          </a:xfrm>
          <a:prstGeom prst="wedgeRoundRectCallout">
            <a:avLst>
              <a:gd name="adj1" fmla="val 94046"/>
              <a:gd name="adj2" fmla="val 3125"/>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latin typeface="Microsoft YaHei" panose="020B0503020204020204" pitchFamily="34" charset="-122"/>
                <a:ea typeface="Microsoft YaHei" panose="020B0503020204020204" pitchFamily="34" charset="-122"/>
              </a:rPr>
              <a:t>字符序列</a:t>
            </a:r>
            <a:r>
              <a:rPr lang="en-US" altLang="zh-CN" sz="2400">
                <a:solidFill>
                  <a:srgbClr val="000000"/>
                </a:solidFill>
                <a:latin typeface="Microsoft YaHei" panose="020B0503020204020204" pitchFamily="34" charset="-122"/>
                <a:ea typeface="Microsoft YaHei" panose="020B0503020204020204" pitchFamily="34" charset="-122"/>
              </a:rPr>
              <a:t>(</a:t>
            </a:r>
            <a:r>
              <a:rPr lang="zh-CN" altLang="en-US" sz="2400">
                <a:solidFill>
                  <a:srgbClr val="000000"/>
                </a:solidFill>
                <a:latin typeface="Microsoft YaHei" panose="020B0503020204020204" pitchFamily="34" charset="-122"/>
                <a:ea typeface="Microsoft YaHei" panose="020B0503020204020204" pitchFamily="34" charset="-122"/>
              </a:rPr>
              <a:t>字符流</a:t>
            </a:r>
            <a:r>
              <a:rPr lang="en-US" altLang="zh-CN" sz="2400">
                <a:solidFill>
                  <a:srgbClr val="000000"/>
                </a:solidFill>
                <a:latin typeface="Microsoft YaHei" panose="020B0503020204020204" pitchFamily="34" charset="-122"/>
                <a:ea typeface="Microsoft YaHei" panose="020B0503020204020204" pitchFamily="34" charset="-122"/>
              </a:rPr>
              <a:t>)</a:t>
            </a:r>
            <a:endParaRPr lang="zh-CN" altLang="zh-CN" sz="2400">
              <a:solidFill>
                <a:srgbClr val="000000"/>
              </a:solidFill>
              <a:latin typeface="Microsoft YaHei" panose="020B0503020204020204" pitchFamily="34" charset="-122"/>
              <a:ea typeface="Microsoft YaHei" panose="020B0503020204020204" pitchFamily="34" charset="-122"/>
              <a:sym typeface="Symbol" panose="05050102010706020507" pitchFamily="18" charset="2"/>
            </a:endParaRPr>
          </a:p>
        </p:txBody>
      </p:sp>
      <p:grpSp>
        <p:nvGrpSpPr>
          <p:cNvPr id="11" name="Group 126">
            <a:extLst>
              <a:ext uri="{FF2B5EF4-FFF2-40B4-BE49-F238E27FC236}">
                <a16:creationId xmlns:a16="http://schemas.microsoft.com/office/drawing/2014/main" id="{A9EE5267-420D-2149-9472-282FF8BC30B3}"/>
              </a:ext>
            </a:extLst>
          </p:cNvPr>
          <p:cNvGrpSpPr>
            <a:grpSpLocks/>
          </p:cNvGrpSpPr>
          <p:nvPr/>
        </p:nvGrpSpPr>
        <p:grpSpPr bwMode="auto">
          <a:xfrm>
            <a:off x="3886200" y="1600200"/>
            <a:ext cx="3048000" cy="1219200"/>
            <a:chOff x="1440" y="2400"/>
            <a:chExt cx="1920" cy="768"/>
          </a:xfrm>
        </p:grpSpPr>
        <p:pic>
          <p:nvPicPr>
            <p:cNvPr id="12" name="Picture 127">
              <a:extLst>
                <a:ext uri="{FF2B5EF4-FFF2-40B4-BE49-F238E27FC236}">
                  <a16:creationId xmlns:a16="http://schemas.microsoft.com/office/drawing/2014/main" id="{29FCB2EB-EEFF-AF48-9503-170804C653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31190">
              <a:off x="2496" y="2496"/>
              <a:ext cx="864" cy="49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8">
              <a:extLst>
                <a:ext uri="{FF2B5EF4-FFF2-40B4-BE49-F238E27FC236}">
                  <a16:creationId xmlns:a16="http://schemas.microsoft.com/office/drawing/2014/main" id="{6C673F4E-9165-8F4D-A69B-1A0BFD84FCB7}"/>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440" y="2400"/>
              <a:ext cx="724" cy="76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Line 129">
              <a:extLst>
                <a:ext uri="{FF2B5EF4-FFF2-40B4-BE49-F238E27FC236}">
                  <a16:creationId xmlns:a16="http://schemas.microsoft.com/office/drawing/2014/main" id="{994E199A-EC12-244B-A089-4162348B1BFD}"/>
                </a:ext>
              </a:extLst>
            </p:cNvPr>
            <p:cNvSpPr>
              <a:spLocks noChangeShapeType="1"/>
            </p:cNvSpPr>
            <p:nvPr/>
          </p:nvSpPr>
          <p:spPr bwMode="auto">
            <a:xfrm flipV="1">
              <a:off x="1776" y="254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5" name="Line 130">
              <a:extLst>
                <a:ext uri="{FF2B5EF4-FFF2-40B4-BE49-F238E27FC236}">
                  <a16:creationId xmlns:a16="http://schemas.microsoft.com/office/drawing/2014/main" id="{17A0CC46-8097-6D4A-BEFD-1882062C8EE9}"/>
                </a:ext>
              </a:extLst>
            </p:cNvPr>
            <p:cNvSpPr>
              <a:spLocks noChangeShapeType="1"/>
            </p:cNvSpPr>
            <p:nvPr/>
          </p:nvSpPr>
          <p:spPr bwMode="auto">
            <a:xfrm flipV="1">
              <a:off x="1872" y="3024"/>
              <a:ext cx="115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grpSp>
      <p:grpSp>
        <p:nvGrpSpPr>
          <p:cNvPr id="16" name="Group 131">
            <a:extLst>
              <a:ext uri="{FF2B5EF4-FFF2-40B4-BE49-F238E27FC236}">
                <a16:creationId xmlns:a16="http://schemas.microsoft.com/office/drawing/2014/main" id="{2F115924-9BE0-C04F-BF4A-65959BFAE07D}"/>
              </a:ext>
            </a:extLst>
          </p:cNvPr>
          <p:cNvGrpSpPr>
            <a:grpSpLocks/>
          </p:cNvGrpSpPr>
          <p:nvPr/>
        </p:nvGrpSpPr>
        <p:grpSpPr bwMode="auto">
          <a:xfrm>
            <a:off x="2057400" y="2667004"/>
            <a:ext cx="7543800" cy="609601"/>
            <a:chOff x="622" y="1170"/>
            <a:chExt cx="4752" cy="384"/>
          </a:xfrm>
        </p:grpSpPr>
        <p:sp>
          <p:nvSpPr>
            <p:cNvPr id="17" name="Rectangle 132">
              <a:extLst>
                <a:ext uri="{FF2B5EF4-FFF2-40B4-BE49-F238E27FC236}">
                  <a16:creationId xmlns:a16="http://schemas.microsoft.com/office/drawing/2014/main" id="{04501E55-0D9B-D546-8F09-898F5CC62F87}"/>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icrosoft YaHei" panose="020B0503020204020204" pitchFamily="34" charset="-122"/>
                  <a:ea typeface="Microsoft YaHei" panose="020B0503020204020204" pitchFamily="34" charset="-122"/>
                </a:rPr>
                <a:t>磁盘上的文件的样子</a:t>
              </a:r>
            </a:p>
          </p:txBody>
        </p:sp>
        <p:pic>
          <p:nvPicPr>
            <p:cNvPr id="18" name="Picture 133">
              <a:extLst>
                <a:ext uri="{FF2B5EF4-FFF2-40B4-BE49-F238E27FC236}">
                  <a16:creationId xmlns:a16="http://schemas.microsoft.com/office/drawing/2014/main" id="{4611D93A-E3C9-204A-B280-39CA2B37B6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9" name="Group 134">
            <a:extLst>
              <a:ext uri="{FF2B5EF4-FFF2-40B4-BE49-F238E27FC236}">
                <a16:creationId xmlns:a16="http://schemas.microsoft.com/office/drawing/2014/main" id="{9EA73CCE-F151-4F41-92B5-A35573AD4F88}"/>
              </a:ext>
            </a:extLst>
          </p:cNvPr>
          <p:cNvGrpSpPr>
            <a:grpSpLocks/>
          </p:cNvGrpSpPr>
          <p:nvPr/>
        </p:nvGrpSpPr>
        <p:grpSpPr bwMode="auto">
          <a:xfrm>
            <a:off x="5562600" y="2819400"/>
            <a:ext cx="1981200" cy="1187450"/>
            <a:chOff x="3504" y="3120"/>
            <a:chExt cx="1248" cy="748"/>
          </a:xfrm>
        </p:grpSpPr>
        <p:sp>
          <p:nvSpPr>
            <p:cNvPr id="20" name="Rectangle 135">
              <a:extLst>
                <a:ext uri="{FF2B5EF4-FFF2-40B4-BE49-F238E27FC236}">
                  <a16:creationId xmlns:a16="http://schemas.microsoft.com/office/drawing/2014/main" id="{8A975DEF-F56D-0844-9D6C-955037CA4B6C}"/>
                </a:ext>
              </a:extLst>
            </p:cNvPr>
            <p:cNvSpPr>
              <a:spLocks noChangeArrowheads="1"/>
            </p:cNvSpPr>
            <p:nvPr/>
          </p:nvSpPr>
          <p:spPr bwMode="auto">
            <a:xfrm>
              <a:off x="3600" y="3320"/>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1" name="Rectangle 136">
              <a:extLst>
                <a:ext uri="{FF2B5EF4-FFF2-40B4-BE49-F238E27FC236}">
                  <a16:creationId xmlns:a16="http://schemas.microsoft.com/office/drawing/2014/main" id="{F0EF979B-98BC-164B-A2DC-F6AEE56F26A9}"/>
                </a:ext>
              </a:extLst>
            </p:cNvPr>
            <p:cNvSpPr>
              <a:spLocks noChangeArrowheads="1"/>
            </p:cNvSpPr>
            <p:nvPr/>
          </p:nvSpPr>
          <p:spPr bwMode="auto">
            <a:xfrm>
              <a:off x="3696" y="3399"/>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2" name="Rectangle 137">
              <a:extLst>
                <a:ext uri="{FF2B5EF4-FFF2-40B4-BE49-F238E27FC236}">
                  <a16:creationId xmlns:a16="http://schemas.microsoft.com/office/drawing/2014/main" id="{3B1C646B-1F77-B341-BA3C-1A8BD015488D}"/>
                </a:ext>
              </a:extLst>
            </p:cNvPr>
            <p:cNvSpPr>
              <a:spLocks noChangeArrowheads="1"/>
            </p:cNvSpPr>
            <p:nvPr/>
          </p:nvSpPr>
          <p:spPr bwMode="auto">
            <a:xfrm>
              <a:off x="3792" y="3477"/>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3" name="Rectangle 138">
              <a:extLst>
                <a:ext uri="{FF2B5EF4-FFF2-40B4-BE49-F238E27FC236}">
                  <a16:creationId xmlns:a16="http://schemas.microsoft.com/office/drawing/2014/main" id="{A2B4CA57-CC4D-1D4E-87E3-4564D1FFE373}"/>
                </a:ext>
              </a:extLst>
            </p:cNvPr>
            <p:cNvSpPr>
              <a:spLocks noChangeArrowheads="1"/>
            </p:cNvSpPr>
            <p:nvPr/>
          </p:nvSpPr>
          <p:spPr bwMode="auto">
            <a:xfrm>
              <a:off x="3984" y="3123"/>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4" name="Rectangle 139">
              <a:extLst>
                <a:ext uri="{FF2B5EF4-FFF2-40B4-BE49-F238E27FC236}">
                  <a16:creationId xmlns:a16="http://schemas.microsoft.com/office/drawing/2014/main" id="{6E2433A0-19A5-0E4E-9FA4-4ED138C708AF}"/>
                </a:ext>
              </a:extLst>
            </p:cNvPr>
            <p:cNvSpPr>
              <a:spLocks noChangeArrowheads="1"/>
            </p:cNvSpPr>
            <p:nvPr/>
          </p:nvSpPr>
          <p:spPr bwMode="auto">
            <a:xfrm>
              <a:off x="3984" y="3635"/>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5" name="Rectangle 140">
              <a:extLst>
                <a:ext uri="{FF2B5EF4-FFF2-40B4-BE49-F238E27FC236}">
                  <a16:creationId xmlns:a16="http://schemas.microsoft.com/office/drawing/2014/main" id="{FD2F0821-BA53-9540-B3C6-A958542FE530}"/>
                </a:ext>
              </a:extLst>
            </p:cNvPr>
            <p:cNvSpPr>
              <a:spLocks noChangeArrowheads="1"/>
            </p:cNvSpPr>
            <p:nvPr/>
          </p:nvSpPr>
          <p:spPr bwMode="auto">
            <a:xfrm>
              <a:off x="4080" y="3202"/>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6" name="Rectangle 141">
              <a:extLst>
                <a:ext uri="{FF2B5EF4-FFF2-40B4-BE49-F238E27FC236}">
                  <a16:creationId xmlns:a16="http://schemas.microsoft.com/office/drawing/2014/main" id="{36B658C6-97E0-404C-9EB8-08BBA04121B5}"/>
                </a:ext>
              </a:extLst>
            </p:cNvPr>
            <p:cNvSpPr>
              <a:spLocks noChangeArrowheads="1"/>
            </p:cNvSpPr>
            <p:nvPr/>
          </p:nvSpPr>
          <p:spPr bwMode="auto">
            <a:xfrm>
              <a:off x="4176" y="3280"/>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0099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7" name="Rectangle 142">
              <a:extLst>
                <a:ext uri="{FF2B5EF4-FFF2-40B4-BE49-F238E27FC236}">
                  <a16:creationId xmlns:a16="http://schemas.microsoft.com/office/drawing/2014/main" id="{304684FA-E7B6-354F-BA64-B391F317FC35}"/>
                </a:ext>
              </a:extLst>
            </p:cNvPr>
            <p:cNvSpPr>
              <a:spLocks noChangeArrowheads="1"/>
            </p:cNvSpPr>
            <p:nvPr/>
          </p:nvSpPr>
          <p:spPr bwMode="auto">
            <a:xfrm>
              <a:off x="4272" y="3359"/>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8" name="Rectangle 143">
              <a:extLst>
                <a:ext uri="{FF2B5EF4-FFF2-40B4-BE49-F238E27FC236}">
                  <a16:creationId xmlns:a16="http://schemas.microsoft.com/office/drawing/2014/main" id="{492241DD-AFBA-A441-904F-472B67BD0D6C}"/>
                </a:ext>
              </a:extLst>
            </p:cNvPr>
            <p:cNvSpPr>
              <a:spLocks noChangeArrowheads="1"/>
            </p:cNvSpPr>
            <p:nvPr/>
          </p:nvSpPr>
          <p:spPr bwMode="auto">
            <a:xfrm>
              <a:off x="4368" y="3438"/>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29" name="Rectangle 144">
              <a:extLst>
                <a:ext uri="{FF2B5EF4-FFF2-40B4-BE49-F238E27FC236}">
                  <a16:creationId xmlns:a16="http://schemas.microsoft.com/office/drawing/2014/main" id="{1F71511B-F0FD-BA4F-A166-4D5435E208E1}"/>
                </a:ext>
              </a:extLst>
            </p:cNvPr>
            <p:cNvSpPr>
              <a:spLocks noChangeArrowheads="1"/>
            </p:cNvSpPr>
            <p:nvPr/>
          </p:nvSpPr>
          <p:spPr bwMode="auto">
            <a:xfrm>
              <a:off x="4464" y="3517"/>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30" name="Rectangle 145">
              <a:extLst>
                <a:ext uri="{FF2B5EF4-FFF2-40B4-BE49-F238E27FC236}">
                  <a16:creationId xmlns:a16="http://schemas.microsoft.com/office/drawing/2014/main" id="{F706C244-5CF8-7242-9930-7EC91CC2DFC1}"/>
                </a:ext>
              </a:extLst>
            </p:cNvPr>
            <p:cNvSpPr>
              <a:spLocks noChangeArrowheads="1"/>
            </p:cNvSpPr>
            <p:nvPr/>
          </p:nvSpPr>
          <p:spPr bwMode="auto">
            <a:xfrm>
              <a:off x="3888" y="3555"/>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31" name="Rectangle 146">
              <a:extLst>
                <a:ext uri="{FF2B5EF4-FFF2-40B4-BE49-F238E27FC236}">
                  <a16:creationId xmlns:a16="http://schemas.microsoft.com/office/drawing/2014/main" id="{D6E7EFDF-E03E-624A-9FE9-7943CB68C1C6}"/>
                </a:ext>
              </a:extLst>
            </p:cNvPr>
            <p:cNvSpPr>
              <a:spLocks noChangeArrowheads="1"/>
            </p:cNvSpPr>
            <p:nvPr/>
          </p:nvSpPr>
          <p:spPr bwMode="auto">
            <a:xfrm>
              <a:off x="3984" y="3630"/>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32" name="AutoShape 147">
              <a:extLst>
                <a:ext uri="{FF2B5EF4-FFF2-40B4-BE49-F238E27FC236}">
                  <a16:creationId xmlns:a16="http://schemas.microsoft.com/office/drawing/2014/main" id="{98A1768F-123F-8247-81CD-C74C40E35AB5}"/>
                </a:ext>
              </a:extLst>
            </p:cNvPr>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grpSp>
      <p:sp>
        <p:nvSpPr>
          <p:cNvPr id="33" name="AutoShape 148">
            <a:extLst>
              <a:ext uri="{FF2B5EF4-FFF2-40B4-BE49-F238E27FC236}">
                <a16:creationId xmlns:a16="http://schemas.microsoft.com/office/drawing/2014/main" id="{FDE02E6E-BC72-894D-A2B7-8457419C333E}"/>
              </a:ext>
            </a:extLst>
          </p:cNvPr>
          <p:cNvSpPr>
            <a:spLocks noChangeArrowheads="1"/>
          </p:cNvSpPr>
          <p:nvPr/>
        </p:nvSpPr>
        <p:spPr bwMode="auto">
          <a:xfrm rot="10800000">
            <a:off x="7315200" y="2514600"/>
            <a:ext cx="1600200" cy="533400"/>
          </a:xfrm>
          <a:prstGeom prst="wedgeRoundRectCallout">
            <a:avLst>
              <a:gd name="adj1" fmla="val 47417"/>
              <a:gd name="adj2" fmla="val -88097"/>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latin typeface="Microsoft YaHei" panose="020B0503020204020204" pitchFamily="34" charset="-122"/>
                <a:ea typeface="Microsoft YaHei" panose="020B0503020204020204" pitchFamily="34" charset="-122"/>
              </a:rPr>
              <a:t>扇区集合</a:t>
            </a:r>
            <a:endParaRPr lang="zh-CN" altLang="zh-CN" sz="2400">
              <a:solidFill>
                <a:srgbClr val="000000"/>
              </a:solidFill>
              <a:latin typeface="Microsoft YaHei" panose="020B0503020204020204" pitchFamily="34" charset="-122"/>
              <a:ea typeface="Microsoft YaHei" panose="020B0503020204020204" pitchFamily="34" charset="-122"/>
              <a:sym typeface="Symbol" panose="05050102010706020507" pitchFamily="18" charset="2"/>
            </a:endParaRPr>
          </a:p>
        </p:txBody>
      </p:sp>
      <p:grpSp>
        <p:nvGrpSpPr>
          <p:cNvPr id="34" name="Group 152">
            <a:extLst>
              <a:ext uri="{FF2B5EF4-FFF2-40B4-BE49-F238E27FC236}">
                <a16:creationId xmlns:a16="http://schemas.microsoft.com/office/drawing/2014/main" id="{3278F9B8-58B4-BE46-A4BF-5CC7F8084C06}"/>
              </a:ext>
            </a:extLst>
          </p:cNvPr>
          <p:cNvGrpSpPr>
            <a:grpSpLocks/>
          </p:cNvGrpSpPr>
          <p:nvPr/>
        </p:nvGrpSpPr>
        <p:grpSpPr bwMode="auto">
          <a:xfrm>
            <a:off x="1981200" y="1073154"/>
            <a:ext cx="7543800" cy="609601"/>
            <a:chOff x="622" y="1170"/>
            <a:chExt cx="4752" cy="384"/>
          </a:xfrm>
        </p:grpSpPr>
        <p:sp>
          <p:nvSpPr>
            <p:cNvPr id="35" name="Rectangle 153">
              <a:extLst>
                <a:ext uri="{FF2B5EF4-FFF2-40B4-BE49-F238E27FC236}">
                  <a16:creationId xmlns:a16="http://schemas.microsoft.com/office/drawing/2014/main" id="{446C7CC9-4486-B647-8967-CAF1E79A0AA3}"/>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icrosoft YaHei" panose="020B0503020204020204" pitchFamily="34" charset="-122"/>
                  <a:ea typeface="Microsoft YaHei" panose="020B0503020204020204" pitchFamily="34" charset="-122"/>
                </a:rPr>
                <a:t>用户眼里文件的样子</a:t>
              </a:r>
            </a:p>
          </p:txBody>
        </p:sp>
        <p:pic>
          <p:nvPicPr>
            <p:cNvPr id="36" name="Picture 154">
              <a:extLst>
                <a:ext uri="{FF2B5EF4-FFF2-40B4-BE49-F238E27FC236}">
                  <a16:creationId xmlns:a16="http://schemas.microsoft.com/office/drawing/2014/main" id="{0CC00712-4D51-284A-920F-578EBA3A487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7" name="Rectangle 155">
            <a:extLst>
              <a:ext uri="{FF2B5EF4-FFF2-40B4-BE49-F238E27FC236}">
                <a16:creationId xmlns:a16="http://schemas.microsoft.com/office/drawing/2014/main" id="{9F676D16-6FBC-1E4C-BE93-93E718895A96}"/>
              </a:ext>
            </a:extLst>
          </p:cNvPr>
          <p:cNvSpPr>
            <a:spLocks noChangeArrowheads="1"/>
          </p:cNvSpPr>
          <p:nvPr/>
        </p:nvSpPr>
        <p:spPr bwMode="auto">
          <a:xfrm>
            <a:off x="2289176" y="38592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FF0000"/>
                </a:solidFill>
                <a:latin typeface="Microsoft YaHei" panose="020B0503020204020204" pitchFamily="34" charset="-122"/>
                <a:ea typeface="Microsoft YaHei" panose="020B0503020204020204" pitchFamily="34" charset="-122"/>
              </a:rPr>
              <a:t>文件</a:t>
            </a:r>
            <a:r>
              <a:rPr lang="en-US" altLang="zh-CN">
                <a:solidFill>
                  <a:srgbClr val="FF0000"/>
                </a:solidFill>
                <a:latin typeface="Microsoft YaHei" panose="020B0503020204020204" pitchFamily="34" charset="-122"/>
                <a:ea typeface="Microsoft YaHei" panose="020B0503020204020204" pitchFamily="34" charset="-122"/>
              </a:rPr>
              <a:t>: </a:t>
            </a:r>
            <a:r>
              <a:rPr lang="zh-CN" altLang="en-US">
                <a:solidFill>
                  <a:srgbClr val="FF0000"/>
                </a:solidFill>
                <a:latin typeface="Microsoft YaHei" panose="020B0503020204020204" pitchFamily="34" charset="-122"/>
                <a:ea typeface="Microsoft YaHei" panose="020B0503020204020204" pitchFamily="34" charset="-122"/>
              </a:rPr>
              <a:t>建立了字符流到盘块集合的映射关系</a:t>
            </a:r>
          </a:p>
        </p:txBody>
      </p:sp>
      <p:grpSp>
        <p:nvGrpSpPr>
          <p:cNvPr id="38" name="Group 156">
            <a:extLst>
              <a:ext uri="{FF2B5EF4-FFF2-40B4-BE49-F238E27FC236}">
                <a16:creationId xmlns:a16="http://schemas.microsoft.com/office/drawing/2014/main" id="{83F43579-92C7-D049-A78E-F2E5B18A0EFA}"/>
              </a:ext>
            </a:extLst>
          </p:cNvPr>
          <p:cNvGrpSpPr>
            <a:grpSpLocks/>
          </p:cNvGrpSpPr>
          <p:nvPr/>
        </p:nvGrpSpPr>
        <p:grpSpPr bwMode="auto">
          <a:xfrm>
            <a:off x="3276600" y="4572000"/>
            <a:ext cx="3048000" cy="1219200"/>
            <a:chOff x="1440" y="2400"/>
            <a:chExt cx="1920" cy="768"/>
          </a:xfrm>
        </p:grpSpPr>
        <p:pic>
          <p:nvPicPr>
            <p:cNvPr id="39" name="Picture 157">
              <a:extLst>
                <a:ext uri="{FF2B5EF4-FFF2-40B4-BE49-F238E27FC236}">
                  <a16:creationId xmlns:a16="http://schemas.microsoft.com/office/drawing/2014/main" id="{930FB502-6E9E-C240-A01E-824F392640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131190">
              <a:off x="2496" y="2496"/>
              <a:ext cx="864" cy="49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 name="Picture 158">
              <a:extLst>
                <a:ext uri="{FF2B5EF4-FFF2-40B4-BE49-F238E27FC236}">
                  <a16:creationId xmlns:a16="http://schemas.microsoft.com/office/drawing/2014/main" id="{AD4F1AB5-57F9-6343-9F3D-96A9BBBEAAFC}"/>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1440" y="2400"/>
              <a:ext cx="724" cy="76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Line 159">
              <a:extLst>
                <a:ext uri="{FF2B5EF4-FFF2-40B4-BE49-F238E27FC236}">
                  <a16:creationId xmlns:a16="http://schemas.microsoft.com/office/drawing/2014/main" id="{7CBAAB2D-72B9-1D46-A5C5-F435188203A7}"/>
                </a:ext>
              </a:extLst>
            </p:cNvPr>
            <p:cNvSpPr>
              <a:spLocks noChangeShapeType="1"/>
            </p:cNvSpPr>
            <p:nvPr/>
          </p:nvSpPr>
          <p:spPr bwMode="auto">
            <a:xfrm flipV="1">
              <a:off x="1776" y="2544"/>
              <a:ext cx="81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42" name="Line 160">
              <a:extLst>
                <a:ext uri="{FF2B5EF4-FFF2-40B4-BE49-F238E27FC236}">
                  <a16:creationId xmlns:a16="http://schemas.microsoft.com/office/drawing/2014/main" id="{9E11F0E6-0E02-3A40-B018-F5465203D7DF}"/>
                </a:ext>
              </a:extLst>
            </p:cNvPr>
            <p:cNvSpPr>
              <a:spLocks noChangeShapeType="1"/>
            </p:cNvSpPr>
            <p:nvPr/>
          </p:nvSpPr>
          <p:spPr bwMode="auto">
            <a:xfrm flipV="1">
              <a:off x="1872" y="3024"/>
              <a:ext cx="1152"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grpSp>
      <p:grpSp>
        <p:nvGrpSpPr>
          <p:cNvPr id="43" name="Group 161">
            <a:extLst>
              <a:ext uri="{FF2B5EF4-FFF2-40B4-BE49-F238E27FC236}">
                <a16:creationId xmlns:a16="http://schemas.microsoft.com/office/drawing/2014/main" id="{B22A5897-D055-814D-A783-36FA79CC0620}"/>
              </a:ext>
            </a:extLst>
          </p:cNvPr>
          <p:cNvGrpSpPr>
            <a:grpSpLocks/>
          </p:cNvGrpSpPr>
          <p:nvPr/>
        </p:nvGrpSpPr>
        <p:grpSpPr bwMode="auto">
          <a:xfrm>
            <a:off x="6324600" y="5562600"/>
            <a:ext cx="1981200" cy="1187450"/>
            <a:chOff x="3504" y="3120"/>
            <a:chExt cx="1248" cy="748"/>
          </a:xfrm>
        </p:grpSpPr>
        <p:sp>
          <p:nvSpPr>
            <p:cNvPr id="44" name="Rectangle 162">
              <a:extLst>
                <a:ext uri="{FF2B5EF4-FFF2-40B4-BE49-F238E27FC236}">
                  <a16:creationId xmlns:a16="http://schemas.microsoft.com/office/drawing/2014/main" id="{20C02BF2-53F5-124B-BDC5-31914410433F}"/>
                </a:ext>
              </a:extLst>
            </p:cNvPr>
            <p:cNvSpPr>
              <a:spLocks noChangeArrowheads="1"/>
            </p:cNvSpPr>
            <p:nvPr/>
          </p:nvSpPr>
          <p:spPr bwMode="auto">
            <a:xfrm>
              <a:off x="3600" y="3320"/>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45" name="Rectangle 163">
              <a:extLst>
                <a:ext uri="{FF2B5EF4-FFF2-40B4-BE49-F238E27FC236}">
                  <a16:creationId xmlns:a16="http://schemas.microsoft.com/office/drawing/2014/main" id="{746CFF87-B861-A249-81A7-CED037B224F5}"/>
                </a:ext>
              </a:extLst>
            </p:cNvPr>
            <p:cNvSpPr>
              <a:spLocks noChangeArrowheads="1"/>
            </p:cNvSpPr>
            <p:nvPr/>
          </p:nvSpPr>
          <p:spPr bwMode="auto">
            <a:xfrm>
              <a:off x="3696" y="3399"/>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46" name="Rectangle 164">
              <a:extLst>
                <a:ext uri="{FF2B5EF4-FFF2-40B4-BE49-F238E27FC236}">
                  <a16:creationId xmlns:a16="http://schemas.microsoft.com/office/drawing/2014/main" id="{1732927F-AE0F-694E-B3C5-148E29CC8267}"/>
                </a:ext>
              </a:extLst>
            </p:cNvPr>
            <p:cNvSpPr>
              <a:spLocks noChangeArrowheads="1"/>
            </p:cNvSpPr>
            <p:nvPr/>
          </p:nvSpPr>
          <p:spPr bwMode="auto">
            <a:xfrm>
              <a:off x="3792" y="3477"/>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47" name="Rectangle 165">
              <a:extLst>
                <a:ext uri="{FF2B5EF4-FFF2-40B4-BE49-F238E27FC236}">
                  <a16:creationId xmlns:a16="http://schemas.microsoft.com/office/drawing/2014/main" id="{27D8B1A0-1D4A-2540-8ED4-E8171E2ED399}"/>
                </a:ext>
              </a:extLst>
            </p:cNvPr>
            <p:cNvSpPr>
              <a:spLocks noChangeArrowheads="1"/>
            </p:cNvSpPr>
            <p:nvPr/>
          </p:nvSpPr>
          <p:spPr bwMode="auto">
            <a:xfrm>
              <a:off x="3984" y="3123"/>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48" name="Rectangle 166">
              <a:extLst>
                <a:ext uri="{FF2B5EF4-FFF2-40B4-BE49-F238E27FC236}">
                  <a16:creationId xmlns:a16="http://schemas.microsoft.com/office/drawing/2014/main" id="{7856DF29-711C-8A43-9E8C-92E580247B20}"/>
                </a:ext>
              </a:extLst>
            </p:cNvPr>
            <p:cNvSpPr>
              <a:spLocks noChangeArrowheads="1"/>
            </p:cNvSpPr>
            <p:nvPr/>
          </p:nvSpPr>
          <p:spPr bwMode="auto">
            <a:xfrm>
              <a:off x="3984" y="3635"/>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49" name="Rectangle 167">
              <a:extLst>
                <a:ext uri="{FF2B5EF4-FFF2-40B4-BE49-F238E27FC236}">
                  <a16:creationId xmlns:a16="http://schemas.microsoft.com/office/drawing/2014/main" id="{044617C6-4843-2E46-B819-88D37CE017D9}"/>
                </a:ext>
              </a:extLst>
            </p:cNvPr>
            <p:cNvSpPr>
              <a:spLocks noChangeArrowheads="1"/>
            </p:cNvSpPr>
            <p:nvPr/>
          </p:nvSpPr>
          <p:spPr bwMode="auto">
            <a:xfrm>
              <a:off x="4080" y="3202"/>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0" name="Rectangle 168">
              <a:extLst>
                <a:ext uri="{FF2B5EF4-FFF2-40B4-BE49-F238E27FC236}">
                  <a16:creationId xmlns:a16="http://schemas.microsoft.com/office/drawing/2014/main" id="{542B81F1-AEE6-764A-B7FA-32CC7A765729}"/>
                </a:ext>
              </a:extLst>
            </p:cNvPr>
            <p:cNvSpPr>
              <a:spLocks noChangeArrowheads="1"/>
            </p:cNvSpPr>
            <p:nvPr/>
          </p:nvSpPr>
          <p:spPr bwMode="auto">
            <a:xfrm>
              <a:off x="4176" y="3280"/>
              <a:ext cx="116" cy="233"/>
            </a:xfrm>
            <a:prstGeom prst="rect">
              <a:avLst/>
            </a:prstGeom>
            <a:solidFill>
              <a:srgbClr val="FF0000"/>
            </a:soli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1" name="Rectangle 169">
              <a:extLst>
                <a:ext uri="{FF2B5EF4-FFF2-40B4-BE49-F238E27FC236}">
                  <a16:creationId xmlns:a16="http://schemas.microsoft.com/office/drawing/2014/main" id="{C9A800E4-741B-9544-89F8-4F138EBB9A4D}"/>
                </a:ext>
              </a:extLst>
            </p:cNvPr>
            <p:cNvSpPr>
              <a:spLocks noChangeArrowheads="1"/>
            </p:cNvSpPr>
            <p:nvPr/>
          </p:nvSpPr>
          <p:spPr bwMode="auto">
            <a:xfrm>
              <a:off x="4272" y="3359"/>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2" name="Rectangle 170">
              <a:extLst>
                <a:ext uri="{FF2B5EF4-FFF2-40B4-BE49-F238E27FC236}">
                  <a16:creationId xmlns:a16="http://schemas.microsoft.com/office/drawing/2014/main" id="{C1FF4C0B-AE0F-4445-A201-8304EE05A276}"/>
                </a:ext>
              </a:extLst>
            </p:cNvPr>
            <p:cNvSpPr>
              <a:spLocks noChangeArrowheads="1"/>
            </p:cNvSpPr>
            <p:nvPr/>
          </p:nvSpPr>
          <p:spPr bwMode="auto">
            <a:xfrm>
              <a:off x="4368" y="3438"/>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3" name="Rectangle 171">
              <a:extLst>
                <a:ext uri="{FF2B5EF4-FFF2-40B4-BE49-F238E27FC236}">
                  <a16:creationId xmlns:a16="http://schemas.microsoft.com/office/drawing/2014/main" id="{21694B9A-B6EE-5D42-83F9-F44636AC66B3}"/>
                </a:ext>
              </a:extLst>
            </p:cNvPr>
            <p:cNvSpPr>
              <a:spLocks noChangeArrowheads="1"/>
            </p:cNvSpPr>
            <p:nvPr/>
          </p:nvSpPr>
          <p:spPr bwMode="auto">
            <a:xfrm>
              <a:off x="4464" y="3517"/>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4" name="Rectangle 172">
              <a:extLst>
                <a:ext uri="{FF2B5EF4-FFF2-40B4-BE49-F238E27FC236}">
                  <a16:creationId xmlns:a16="http://schemas.microsoft.com/office/drawing/2014/main" id="{F96D3223-F52C-8E4E-9840-698EECF3F23C}"/>
                </a:ext>
              </a:extLst>
            </p:cNvPr>
            <p:cNvSpPr>
              <a:spLocks noChangeArrowheads="1"/>
            </p:cNvSpPr>
            <p:nvPr/>
          </p:nvSpPr>
          <p:spPr bwMode="auto">
            <a:xfrm>
              <a:off x="3888" y="3555"/>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5" name="Rectangle 173">
              <a:extLst>
                <a:ext uri="{FF2B5EF4-FFF2-40B4-BE49-F238E27FC236}">
                  <a16:creationId xmlns:a16="http://schemas.microsoft.com/office/drawing/2014/main" id="{39F7A6A0-EED1-5847-A86E-F6608B5A9DDF}"/>
                </a:ext>
              </a:extLst>
            </p:cNvPr>
            <p:cNvSpPr>
              <a:spLocks noChangeArrowheads="1"/>
            </p:cNvSpPr>
            <p:nvPr/>
          </p:nvSpPr>
          <p:spPr bwMode="auto">
            <a:xfrm>
              <a:off x="3984" y="3630"/>
              <a:ext cx="116" cy="233"/>
            </a:xfrm>
            <a:prstGeom prst="rect">
              <a:avLst/>
            </a:prstGeom>
            <a:noFill/>
            <a:ln w="12700">
              <a:solidFill>
                <a:srgbClr val="000000"/>
              </a:solidFill>
              <a:miter lim="800000"/>
              <a:headEnd/>
              <a:tailEnd/>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56" name="AutoShape 174">
              <a:extLst>
                <a:ext uri="{FF2B5EF4-FFF2-40B4-BE49-F238E27FC236}">
                  <a16:creationId xmlns:a16="http://schemas.microsoft.com/office/drawing/2014/main" id="{9DA0A9CA-81EC-CA47-9EA2-9197765BF2E0}"/>
                </a:ext>
              </a:extLst>
            </p:cNvPr>
            <p:cNvSpPr>
              <a:spLocks noChangeArrowheads="1"/>
            </p:cNvSpPr>
            <p:nvPr/>
          </p:nvSpPr>
          <p:spPr bwMode="auto">
            <a:xfrm>
              <a:off x="3504" y="3120"/>
              <a:ext cx="1248" cy="720"/>
            </a:xfrm>
            <a:prstGeom prst="can">
              <a:avLst>
                <a:gd name="adj" fmla="val 25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grpSp>
      <p:sp>
        <p:nvSpPr>
          <p:cNvPr id="57" name="Rectangle 175">
            <a:extLst>
              <a:ext uri="{FF2B5EF4-FFF2-40B4-BE49-F238E27FC236}">
                <a16:creationId xmlns:a16="http://schemas.microsoft.com/office/drawing/2014/main" id="{3B24520C-48FA-714C-B2A0-F75183E43996}"/>
              </a:ext>
            </a:extLst>
          </p:cNvPr>
          <p:cNvSpPr>
            <a:spLocks noChangeArrowheads="1"/>
          </p:cNvSpPr>
          <p:nvPr/>
        </p:nvSpPr>
        <p:spPr bwMode="auto">
          <a:xfrm>
            <a:off x="3276600" y="5867400"/>
            <a:ext cx="2057400" cy="4064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rPr>
              <a:t>将</a:t>
            </a:r>
            <a:r>
              <a:rPr lang="en-US" altLang="zh-CN" sz="2000">
                <a:solidFill>
                  <a:srgbClr val="000000"/>
                </a:solidFill>
                <a:latin typeface="Microsoft YaHei" panose="020B0503020204020204" pitchFamily="34" charset="-122"/>
                <a:ea typeface="Microsoft YaHei" panose="020B0503020204020204" pitchFamily="34" charset="-122"/>
              </a:rPr>
              <a:t>2-12</a:t>
            </a:r>
            <a:r>
              <a:rPr lang="zh-CN" altLang="en-US" sz="2000">
                <a:solidFill>
                  <a:srgbClr val="000000"/>
                </a:solidFill>
                <a:latin typeface="Microsoft YaHei" panose="020B0503020204020204" pitchFamily="34" charset="-122"/>
                <a:ea typeface="Microsoft YaHei" panose="020B0503020204020204" pitchFamily="34" charset="-122"/>
              </a:rPr>
              <a:t>字符删去</a:t>
            </a:r>
          </a:p>
        </p:txBody>
      </p:sp>
      <p:sp>
        <p:nvSpPr>
          <p:cNvPr id="58" name="Rectangle 176">
            <a:extLst>
              <a:ext uri="{FF2B5EF4-FFF2-40B4-BE49-F238E27FC236}">
                <a16:creationId xmlns:a16="http://schemas.microsoft.com/office/drawing/2014/main" id="{31B65C5D-EFBB-284E-9925-BBC44F93ED83}"/>
              </a:ext>
            </a:extLst>
          </p:cNvPr>
          <p:cNvSpPr>
            <a:spLocks noChangeArrowheads="1"/>
          </p:cNvSpPr>
          <p:nvPr/>
        </p:nvSpPr>
        <p:spPr bwMode="auto">
          <a:xfrm>
            <a:off x="6324600" y="4495800"/>
            <a:ext cx="2438400" cy="711200"/>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rgbClr val="000000"/>
                </a:solidFill>
                <a:latin typeface="Microsoft YaHei" panose="020B0503020204020204" pitchFamily="34" charset="-122"/>
                <a:ea typeface="Microsoft YaHei" panose="020B0503020204020204" pitchFamily="34" charset="-122"/>
              </a:rPr>
              <a:t>test.c</a:t>
            </a:r>
            <a:r>
              <a:rPr lang="zh-CN" altLang="en-US" sz="2000">
                <a:solidFill>
                  <a:srgbClr val="000000"/>
                </a:solidFill>
                <a:latin typeface="Microsoft YaHei" panose="020B0503020204020204" pitchFamily="34" charset="-122"/>
                <a:ea typeface="Microsoft YaHei" panose="020B0503020204020204" pitchFamily="34" charset="-122"/>
              </a:rPr>
              <a:t>中的</a:t>
            </a:r>
            <a:r>
              <a:rPr lang="en-US" altLang="zh-CN" sz="2000">
                <a:solidFill>
                  <a:srgbClr val="000000"/>
                </a:solidFill>
                <a:latin typeface="Microsoft YaHei" panose="020B0503020204020204" pitchFamily="34" charset="-122"/>
                <a:ea typeface="Microsoft YaHei" panose="020B0503020204020204" pitchFamily="34" charset="-122"/>
              </a:rPr>
              <a:t>2-12</a:t>
            </a:r>
            <a:r>
              <a:rPr lang="zh-CN" altLang="en-US" sz="2000">
                <a:solidFill>
                  <a:srgbClr val="000000"/>
                </a:solidFill>
                <a:latin typeface="Microsoft YaHei" panose="020B0503020204020204" pitchFamily="34" charset="-122"/>
                <a:ea typeface="Microsoft YaHei" panose="020B0503020204020204" pitchFamily="34" charset="-122"/>
              </a:rPr>
              <a:t>字符对应盘块</a:t>
            </a:r>
            <a:r>
              <a:rPr lang="en-US" altLang="zh-CN" sz="2000">
                <a:solidFill>
                  <a:srgbClr val="000000"/>
                </a:solidFill>
                <a:latin typeface="Microsoft YaHei" panose="020B0503020204020204" pitchFamily="34" charset="-122"/>
                <a:ea typeface="Microsoft YaHei" panose="020B0503020204020204" pitchFamily="34" charset="-122"/>
              </a:rPr>
              <a:t>789</a:t>
            </a:r>
          </a:p>
        </p:txBody>
      </p:sp>
      <p:sp>
        <p:nvSpPr>
          <p:cNvPr id="59" name="Freeform 177">
            <a:extLst>
              <a:ext uri="{FF2B5EF4-FFF2-40B4-BE49-F238E27FC236}">
                <a16:creationId xmlns:a16="http://schemas.microsoft.com/office/drawing/2014/main" id="{E32FD3F8-FF39-6548-84A6-56ACDA29EDFD}"/>
              </a:ext>
            </a:extLst>
          </p:cNvPr>
          <p:cNvSpPr>
            <a:spLocks/>
          </p:cNvSpPr>
          <p:nvPr/>
        </p:nvSpPr>
        <p:spPr bwMode="auto">
          <a:xfrm>
            <a:off x="5715000" y="5105400"/>
            <a:ext cx="1828800" cy="838200"/>
          </a:xfrm>
          <a:custGeom>
            <a:avLst/>
            <a:gdLst>
              <a:gd name="T0" fmla="*/ 0 w 1152"/>
              <a:gd name="T1" fmla="*/ 0 h 528"/>
              <a:gd name="T2" fmla="*/ 2147483646 w 1152"/>
              <a:gd name="T3" fmla="*/ 2147483646 h 528"/>
              <a:gd name="T4" fmla="*/ 2147483646 w 1152"/>
              <a:gd name="T5" fmla="*/ 2147483646 h 528"/>
              <a:gd name="T6" fmla="*/ 2147483646 w 1152"/>
              <a:gd name="T7" fmla="*/ 2147483646 h 5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152" h="528">
                <a:moveTo>
                  <a:pt x="0" y="0"/>
                </a:moveTo>
                <a:cubicBezTo>
                  <a:pt x="128" y="4"/>
                  <a:pt x="256" y="8"/>
                  <a:pt x="384" y="48"/>
                </a:cubicBezTo>
                <a:cubicBezTo>
                  <a:pt x="512" y="88"/>
                  <a:pt x="640" y="160"/>
                  <a:pt x="768" y="240"/>
                </a:cubicBezTo>
                <a:cubicBezTo>
                  <a:pt x="896" y="320"/>
                  <a:pt x="1024" y="424"/>
                  <a:pt x="1152" y="528"/>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grpSp>
        <p:nvGrpSpPr>
          <p:cNvPr id="60" name="Group 178">
            <a:extLst>
              <a:ext uri="{FF2B5EF4-FFF2-40B4-BE49-F238E27FC236}">
                <a16:creationId xmlns:a16="http://schemas.microsoft.com/office/drawing/2014/main" id="{36C6DACE-0F77-594A-A8FF-1FA0CF156A55}"/>
              </a:ext>
            </a:extLst>
          </p:cNvPr>
          <p:cNvGrpSpPr>
            <a:grpSpLocks/>
          </p:cNvGrpSpPr>
          <p:nvPr/>
        </p:nvGrpSpPr>
        <p:grpSpPr bwMode="auto">
          <a:xfrm>
            <a:off x="7696200" y="5638800"/>
            <a:ext cx="2209800" cy="711200"/>
            <a:chOff x="4272" y="3024"/>
            <a:chExt cx="1392" cy="448"/>
          </a:xfrm>
        </p:grpSpPr>
        <p:sp>
          <p:nvSpPr>
            <p:cNvPr id="61" name="Rectangle 179">
              <a:extLst>
                <a:ext uri="{FF2B5EF4-FFF2-40B4-BE49-F238E27FC236}">
                  <a16:creationId xmlns:a16="http://schemas.microsoft.com/office/drawing/2014/main" id="{9E90E4B5-7757-484F-86DD-90BACF72A023}"/>
                </a:ext>
              </a:extLst>
            </p:cNvPr>
            <p:cNvSpPr>
              <a:spLocks noChangeArrowheads="1"/>
            </p:cNvSpPr>
            <p:nvPr/>
          </p:nvSpPr>
          <p:spPr bwMode="auto">
            <a:xfrm>
              <a:off x="4800" y="3024"/>
              <a:ext cx="864" cy="448"/>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rgbClr val="000000"/>
                  </a:solidFill>
                  <a:latin typeface="Microsoft YaHei" panose="020B0503020204020204" pitchFamily="34" charset="-122"/>
                  <a:ea typeface="Microsoft YaHei" panose="020B0503020204020204" pitchFamily="34" charset="-122"/>
                </a:rPr>
                <a:t>读入、修改、写出</a:t>
              </a:r>
            </a:p>
          </p:txBody>
        </p:sp>
        <p:sp>
          <p:nvSpPr>
            <p:cNvPr id="62" name="AutoShape 180">
              <a:extLst>
                <a:ext uri="{FF2B5EF4-FFF2-40B4-BE49-F238E27FC236}">
                  <a16:creationId xmlns:a16="http://schemas.microsoft.com/office/drawing/2014/main" id="{8E6A5C9E-A190-2A49-8B98-671DA3024AF9}"/>
                </a:ext>
              </a:extLst>
            </p:cNvPr>
            <p:cNvSpPr>
              <a:spLocks noChangeArrowheads="1"/>
            </p:cNvSpPr>
            <p:nvPr/>
          </p:nvSpPr>
          <p:spPr bwMode="auto">
            <a:xfrm>
              <a:off x="4272" y="3216"/>
              <a:ext cx="528" cy="48"/>
            </a:xfrm>
            <a:prstGeom prst="leftRightArrow">
              <a:avLst>
                <a:gd name="adj1" fmla="val 50000"/>
                <a:gd name="adj2" fmla="val 220000"/>
              </a:avLst>
            </a:prstGeom>
            <a:solidFill>
              <a:srgbClr val="FF0000"/>
            </a:solidFill>
            <a:ln w="9525"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689174782"/>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79AEEF3-1549-9B46-B305-38A9A86DDD87}"/>
              </a:ext>
            </a:extLst>
          </p:cNvPr>
          <p:cNvSpPr>
            <a:spLocks noGrp="1" noRot="1" noChangeArrowheads="1"/>
          </p:cNvSpPr>
          <p:nvPr>
            <p:ph type="title"/>
          </p:nvPr>
        </p:nvSpPr>
        <p:spPr>
          <a:xfrm>
            <a:off x="1219200" y="1169550"/>
            <a:ext cx="7848600" cy="609600"/>
          </a:xfrm>
        </p:spPr>
        <p:txBody>
          <a:bodyPr/>
          <a:lstStyle/>
          <a:p>
            <a:pPr algn="l"/>
            <a:r>
              <a:rPr lang="en-US" altLang="zh-CN" sz="2800" dirty="0"/>
              <a:t>6.2.2</a:t>
            </a:r>
            <a:r>
              <a:rPr lang="zh-CN" altLang="en-US" sz="2800" dirty="0"/>
              <a:t>顺序文件 （</a:t>
            </a:r>
            <a:r>
              <a:rPr lang="en-US" altLang="zh-CN" sz="2800" dirty="0"/>
              <a:t>Sequential File</a:t>
            </a:r>
            <a:r>
              <a:rPr lang="zh-CN" altLang="en-US" sz="2800" dirty="0"/>
              <a:t>）</a:t>
            </a:r>
          </a:p>
        </p:txBody>
      </p:sp>
      <p:sp>
        <p:nvSpPr>
          <p:cNvPr id="3" name="Text Box 3">
            <a:extLst>
              <a:ext uri="{FF2B5EF4-FFF2-40B4-BE49-F238E27FC236}">
                <a16:creationId xmlns:a16="http://schemas.microsoft.com/office/drawing/2014/main" id="{519DDB67-2170-194A-98D5-9545B36191A2}"/>
              </a:ext>
            </a:extLst>
          </p:cNvPr>
          <p:cNvSpPr txBox="1">
            <a:spLocks noChangeArrowheads="1"/>
          </p:cNvSpPr>
          <p:nvPr/>
        </p:nvSpPr>
        <p:spPr bwMode="auto">
          <a:xfrm>
            <a:off x="1219200" y="1766978"/>
            <a:ext cx="7924800" cy="523220"/>
          </a:xfrm>
          <a:prstGeom prst="rect">
            <a:avLst/>
          </a:prstGeom>
          <a:noFill/>
          <a:ln w="9525">
            <a:noFill/>
            <a:miter lim="800000"/>
            <a:headEnd/>
            <a:tailEnd/>
          </a:ln>
          <a:effectLst/>
        </p:spPr>
        <p:txBody>
          <a:bodyPr>
            <a:spAutoFit/>
          </a:bodyPr>
          <a:lstStyle/>
          <a:p>
            <a:pPr algn="just" eaLnBrk="1" hangingPunct="1">
              <a:spcBef>
                <a:spcPct val="50000"/>
              </a:spcBef>
              <a:defRPr/>
            </a:pPr>
            <a:r>
              <a:rPr kumimoji="1" lang="en-US" altLang="zh-CN" sz="2800" b="1" dirty="0">
                <a:latin typeface="+mj-ea"/>
                <a:ea typeface="+mj-ea"/>
              </a:rPr>
              <a:t> 1. </a:t>
            </a:r>
            <a:r>
              <a:rPr kumimoji="1" lang="zh-CN" altLang="en-US" sz="2800" b="1" dirty="0">
                <a:latin typeface="+mj-ea"/>
                <a:ea typeface="+mj-ea"/>
              </a:rPr>
              <a:t>逻辑记录的排序</a:t>
            </a:r>
          </a:p>
        </p:txBody>
      </p:sp>
      <p:pic>
        <p:nvPicPr>
          <p:cNvPr id="4" name="图片 3">
            <a:extLst>
              <a:ext uri="{FF2B5EF4-FFF2-40B4-BE49-F238E27FC236}">
                <a16:creationId xmlns:a16="http://schemas.microsoft.com/office/drawing/2014/main" id="{DEE3B8C5-7AD5-AA48-9345-2E92DEBE3981}"/>
              </a:ext>
            </a:extLst>
          </p:cNvPr>
          <p:cNvPicPr>
            <a:picLocks noChangeAspect="1"/>
          </p:cNvPicPr>
          <p:nvPr/>
        </p:nvPicPr>
        <p:blipFill>
          <a:blip r:embed="rId3"/>
          <a:stretch>
            <a:fillRect/>
          </a:stretch>
        </p:blipFill>
        <p:spPr>
          <a:xfrm>
            <a:off x="2286000" y="2651760"/>
            <a:ext cx="8206292" cy="1752600"/>
          </a:xfrm>
          <a:prstGeom prst="rect">
            <a:avLst/>
          </a:prstGeom>
        </p:spPr>
      </p:pic>
      <p:pic>
        <p:nvPicPr>
          <p:cNvPr id="5" name="图片 4">
            <a:extLst>
              <a:ext uri="{FF2B5EF4-FFF2-40B4-BE49-F238E27FC236}">
                <a16:creationId xmlns:a16="http://schemas.microsoft.com/office/drawing/2014/main" id="{1820C295-1ED0-DD41-B714-90716FE63D18}"/>
              </a:ext>
            </a:extLst>
          </p:cNvPr>
          <p:cNvPicPr>
            <a:picLocks noChangeAspect="1"/>
          </p:cNvPicPr>
          <p:nvPr/>
        </p:nvPicPr>
        <p:blipFill>
          <a:blip r:embed="rId4"/>
          <a:stretch>
            <a:fillRect/>
          </a:stretch>
        </p:blipFill>
        <p:spPr>
          <a:xfrm>
            <a:off x="2982589" y="4419600"/>
            <a:ext cx="6999611" cy="2286000"/>
          </a:xfrm>
          <a:prstGeom prst="rect">
            <a:avLst/>
          </a:prstGeom>
        </p:spPr>
      </p:pic>
      <p:sp>
        <p:nvSpPr>
          <p:cNvPr id="6" name="Rectangle 2">
            <a:extLst>
              <a:ext uri="{FF2B5EF4-FFF2-40B4-BE49-F238E27FC236}">
                <a16:creationId xmlns:a16="http://schemas.microsoft.com/office/drawing/2014/main" id="{28C34372-9486-3944-994E-BF270DF77FE8}"/>
              </a:ext>
            </a:extLst>
          </p:cNvPr>
          <p:cNvSpPr txBox="1">
            <a:spLocks noRot="1" noChangeArrowheads="1"/>
          </p:cNvSpPr>
          <p:nvPr/>
        </p:nvSpPr>
        <p:spPr>
          <a:xfrm>
            <a:off x="1295400" y="381000"/>
            <a:ext cx="4724400" cy="567267"/>
          </a:xfrm>
          <a:prstGeom prst="rect">
            <a:avLst/>
          </a:prstGeom>
          <a:noFill/>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dirty="0" smtClean="0">
                <a:latin typeface="Microsoft YaHei" panose="020B0503020204020204" pitchFamily="34" charset="-122"/>
                <a:ea typeface="Microsoft YaHei" panose="020B0503020204020204" pitchFamily="34" charset="-122"/>
              </a:rPr>
              <a:t>6.2 </a:t>
            </a:r>
            <a:r>
              <a:rPr lang="zh-CN" altLang="en-US" dirty="0" smtClean="0">
                <a:latin typeface="Microsoft YaHei" panose="020B0503020204020204" pitchFamily="34" charset="-122"/>
                <a:ea typeface="Microsoft YaHei" panose="020B0503020204020204" pitchFamily="34" charset="-122"/>
              </a:rPr>
              <a:t>文件的逻辑结构</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1710975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C734E859-97DB-1743-910A-13B555B32665}"/>
              </a:ext>
            </a:extLst>
          </p:cNvPr>
          <p:cNvSpPr txBox="1">
            <a:spLocks noRot="1" noChangeArrowheads="1"/>
          </p:cNvSpPr>
          <p:nvPr/>
        </p:nvSpPr>
        <p:spPr>
          <a:xfrm>
            <a:off x="1295400" y="1216796"/>
            <a:ext cx="4800600" cy="684981"/>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lang="en-US" altLang="zh-CN" sz="2800" dirty="0">
                <a:solidFill>
                  <a:schemeClr val="bg2">
                    <a:lumMod val="25000"/>
                  </a:schemeClr>
                </a:solidFill>
              </a:rPr>
              <a:t>2</a:t>
            </a:r>
            <a:r>
              <a:rPr lang="zh-CN" altLang="en-US" sz="2800" dirty="0">
                <a:solidFill>
                  <a:schemeClr val="bg2">
                    <a:lumMod val="25000"/>
                  </a:schemeClr>
                </a:solidFill>
              </a:rPr>
              <a:t>．对顺序文件的读</a:t>
            </a:r>
            <a:r>
              <a:rPr lang="en-US" altLang="zh-CN" sz="2800" dirty="0">
                <a:solidFill>
                  <a:schemeClr val="bg2">
                    <a:lumMod val="25000"/>
                  </a:schemeClr>
                </a:solidFill>
              </a:rPr>
              <a:t>/</a:t>
            </a:r>
            <a:r>
              <a:rPr lang="zh-CN" altLang="en-US" sz="2800" dirty="0">
                <a:solidFill>
                  <a:schemeClr val="bg2">
                    <a:lumMod val="25000"/>
                  </a:schemeClr>
                </a:solidFill>
              </a:rPr>
              <a:t>写操作</a:t>
            </a:r>
          </a:p>
        </p:txBody>
      </p:sp>
      <p:sp>
        <p:nvSpPr>
          <p:cNvPr id="3" name="Rectangle 3">
            <a:extLst>
              <a:ext uri="{FF2B5EF4-FFF2-40B4-BE49-F238E27FC236}">
                <a16:creationId xmlns:a16="http://schemas.microsoft.com/office/drawing/2014/main" id="{6E2D383B-6ACE-F343-8D6D-623537E09B26}"/>
              </a:ext>
            </a:extLst>
          </p:cNvPr>
          <p:cNvSpPr txBox="1">
            <a:spLocks noRot="1" noChangeArrowheads="1"/>
          </p:cNvSpPr>
          <p:nvPr/>
        </p:nvSpPr>
        <p:spPr>
          <a:xfrm>
            <a:off x="1219200" y="1828801"/>
            <a:ext cx="6658897" cy="4392613"/>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buNone/>
            </a:pPr>
            <a:r>
              <a:rPr lang="zh-CN" altLang="en-US" sz="2400" dirty="0">
                <a:solidFill>
                  <a:schemeClr val="bg2">
                    <a:lumMod val="25000"/>
                  </a:schemeClr>
                </a:solidFill>
              </a:rPr>
              <a:t>（</a:t>
            </a:r>
            <a:r>
              <a:rPr lang="en-US" altLang="zh-CN" sz="2400" dirty="0">
                <a:solidFill>
                  <a:schemeClr val="bg2">
                    <a:lumMod val="25000"/>
                  </a:schemeClr>
                </a:solidFill>
              </a:rPr>
              <a:t>1</a:t>
            </a:r>
            <a:r>
              <a:rPr lang="zh-CN" altLang="en-US" sz="2400" dirty="0">
                <a:solidFill>
                  <a:schemeClr val="bg2">
                    <a:lumMod val="25000"/>
                  </a:schemeClr>
                </a:solidFill>
              </a:rPr>
              <a:t>）对于定长记录的顺序文件读写</a:t>
            </a:r>
            <a:r>
              <a:rPr lang="zh-CN" altLang="en-US" sz="2800" dirty="0">
                <a:solidFill>
                  <a:schemeClr val="bg2">
                    <a:lumMod val="25000"/>
                  </a:schemeClr>
                </a:solidFill>
              </a:rPr>
              <a:t>：</a:t>
            </a:r>
          </a:p>
          <a:p>
            <a:pPr lvl="1" eaLnBrk="1" hangingPunct="1"/>
            <a:r>
              <a:rPr lang="zh-CN" altLang="en-US" sz="2400" dirty="0">
                <a:solidFill>
                  <a:schemeClr val="bg2">
                    <a:lumMod val="25000"/>
                  </a:schemeClr>
                </a:solidFill>
              </a:rPr>
              <a:t> 读指针</a:t>
            </a:r>
            <a:r>
              <a:rPr lang="en-US" altLang="zh-CN" sz="2400" dirty="0" err="1">
                <a:solidFill>
                  <a:schemeClr val="bg2">
                    <a:lumMod val="25000"/>
                  </a:schemeClr>
                </a:solidFill>
              </a:rPr>
              <a:t>Rptr</a:t>
            </a:r>
            <a:endParaRPr lang="en-US" altLang="zh-CN" sz="2400" dirty="0">
              <a:solidFill>
                <a:schemeClr val="bg2">
                  <a:lumMod val="25000"/>
                </a:schemeClr>
              </a:solidFill>
            </a:endParaRPr>
          </a:p>
          <a:p>
            <a:pPr lvl="2" eaLnBrk="1" hangingPunct="1"/>
            <a:r>
              <a:rPr lang="zh-CN" altLang="en-US" dirty="0">
                <a:solidFill>
                  <a:schemeClr val="bg2">
                    <a:lumMod val="25000"/>
                  </a:schemeClr>
                </a:solidFill>
              </a:rPr>
              <a:t>指向下一个记录的首地址</a:t>
            </a:r>
          </a:p>
          <a:p>
            <a:pPr lvl="2" eaLnBrk="1" hangingPunct="1"/>
            <a:r>
              <a:rPr lang="zh-CN" altLang="en-US" dirty="0">
                <a:solidFill>
                  <a:schemeClr val="bg2">
                    <a:lumMod val="25000"/>
                  </a:schemeClr>
                </a:solidFill>
              </a:rPr>
              <a:t>读完指针做相应修改：</a:t>
            </a:r>
            <a:endParaRPr lang="en-US" altLang="zh-CN" dirty="0">
              <a:solidFill>
                <a:schemeClr val="bg2">
                  <a:lumMod val="25000"/>
                </a:schemeClr>
              </a:solidFill>
            </a:endParaRPr>
          </a:p>
          <a:p>
            <a:pPr marL="914400" lvl="2" indent="0" eaLnBrk="1" hangingPunct="1">
              <a:buNone/>
            </a:pPr>
            <a:r>
              <a:rPr lang="zh-CN" altLang="en-US" dirty="0">
                <a:solidFill>
                  <a:srgbClr val="C00000"/>
                </a:solidFill>
              </a:rPr>
              <a:t>        </a:t>
            </a:r>
            <a:r>
              <a:rPr lang="en-US" altLang="zh-CN" dirty="0" err="1">
                <a:solidFill>
                  <a:srgbClr val="C00000"/>
                </a:solidFill>
              </a:rPr>
              <a:t>Rptr</a:t>
            </a:r>
            <a:r>
              <a:rPr lang="zh-CN" altLang="en-US" dirty="0">
                <a:solidFill>
                  <a:srgbClr val="C00000"/>
                </a:solidFill>
              </a:rPr>
              <a:t>＝</a:t>
            </a:r>
            <a:r>
              <a:rPr lang="en-US" altLang="zh-CN" dirty="0" err="1">
                <a:solidFill>
                  <a:srgbClr val="C00000"/>
                </a:solidFill>
              </a:rPr>
              <a:t>Rptr+L</a:t>
            </a:r>
            <a:endParaRPr lang="en-US" altLang="zh-CN" dirty="0">
              <a:solidFill>
                <a:srgbClr val="C00000"/>
              </a:solidFill>
            </a:endParaRPr>
          </a:p>
          <a:p>
            <a:pPr lvl="1" eaLnBrk="1" hangingPunct="1"/>
            <a:r>
              <a:rPr lang="en-US" altLang="zh-CN" sz="2400" dirty="0">
                <a:solidFill>
                  <a:schemeClr val="bg2">
                    <a:lumMod val="25000"/>
                  </a:schemeClr>
                </a:solidFill>
              </a:rPr>
              <a:t> </a:t>
            </a:r>
            <a:r>
              <a:rPr lang="zh-CN" altLang="en-US" sz="2400" dirty="0">
                <a:solidFill>
                  <a:schemeClr val="bg2">
                    <a:lumMod val="25000"/>
                  </a:schemeClr>
                </a:solidFill>
              </a:rPr>
              <a:t>写指针</a:t>
            </a:r>
            <a:r>
              <a:rPr lang="en-US" altLang="zh-CN" sz="2400" dirty="0" err="1">
                <a:solidFill>
                  <a:schemeClr val="bg2">
                    <a:lumMod val="25000"/>
                  </a:schemeClr>
                </a:solidFill>
              </a:rPr>
              <a:t>Wptr</a:t>
            </a:r>
            <a:endParaRPr lang="en-US" altLang="zh-CN" sz="2400" dirty="0">
              <a:solidFill>
                <a:schemeClr val="bg2">
                  <a:lumMod val="25000"/>
                </a:schemeClr>
              </a:solidFill>
            </a:endParaRPr>
          </a:p>
          <a:p>
            <a:pPr lvl="2" eaLnBrk="1" hangingPunct="1"/>
            <a:r>
              <a:rPr lang="zh-CN" altLang="en-US" dirty="0">
                <a:solidFill>
                  <a:schemeClr val="bg2">
                    <a:lumMod val="25000"/>
                  </a:schemeClr>
                </a:solidFill>
              </a:rPr>
              <a:t>指向下一个要写的记录地址  </a:t>
            </a:r>
          </a:p>
          <a:p>
            <a:pPr lvl="2" eaLnBrk="1" hangingPunct="1"/>
            <a:r>
              <a:rPr lang="zh-CN" altLang="en-US" dirty="0">
                <a:solidFill>
                  <a:schemeClr val="bg2">
                    <a:lumMod val="25000"/>
                  </a:schemeClr>
                </a:solidFill>
              </a:rPr>
              <a:t>写完指针做相应修改：</a:t>
            </a:r>
            <a:endParaRPr lang="en-US" altLang="zh-CN" dirty="0">
              <a:solidFill>
                <a:schemeClr val="bg2">
                  <a:lumMod val="25000"/>
                </a:schemeClr>
              </a:solidFill>
            </a:endParaRPr>
          </a:p>
          <a:p>
            <a:pPr marL="914400" lvl="2" indent="0" eaLnBrk="1" hangingPunct="1">
              <a:buNone/>
            </a:pPr>
            <a:r>
              <a:rPr lang="zh-CN" altLang="en-US" dirty="0">
                <a:solidFill>
                  <a:srgbClr val="C00000"/>
                </a:solidFill>
              </a:rPr>
              <a:t>       </a:t>
            </a:r>
            <a:r>
              <a:rPr lang="en-US" altLang="zh-CN" dirty="0" err="1">
                <a:solidFill>
                  <a:srgbClr val="C00000"/>
                </a:solidFill>
              </a:rPr>
              <a:t>Wptr</a:t>
            </a:r>
            <a:r>
              <a:rPr lang="zh-CN" altLang="en-US" dirty="0">
                <a:solidFill>
                  <a:srgbClr val="C00000"/>
                </a:solidFill>
              </a:rPr>
              <a:t>＝</a:t>
            </a:r>
            <a:r>
              <a:rPr lang="en-US" altLang="zh-CN" dirty="0" err="1">
                <a:solidFill>
                  <a:srgbClr val="C00000"/>
                </a:solidFill>
              </a:rPr>
              <a:t>Wptr+L</a:t>
            </a:r>
            <a:endParaRPr lang="en-US" altLang="zh-CN" dirty="0">
              <a:solidFill>
                <a:srgbClr val="C00000"/>
              </a:solidFill>
            </a:endParaRPr>
          </a:p>
          <a:p>
            <a:pPr lvl="1" eaLnBrk="1" hangingPunct="1"/>
            <a:r>
              <a:rPr lang="zh-CN" altLang="en-US" sz="2400" dirty="0">
                <a:solidFill>
                  <a:schemeClr val="bg2">
                    <a:lumMod val="25000"/>
                  </a:schemeClr>
                </a:solidFill>
              </a:rPr>
              <a:t> 其中，</a:t>
            </a:r>
            <a:r>
              <a:rPr lang="en-US" altLang="zh-CN" sz="2400" dirty="0">
                <a:solidFill>
                  <a:srgbClr val="C00000"/>
                </a:solidFill>
              </a:rPr>
              <a:t>L</a:t>
            </a:r>
            <a:r>
              <a:rPr lang="zh-CN" altLang="en-US" sz="2400" dirty="0">
                <a:solidFill>
                  <a:schemeClr val="bg2">
                    <a:lumMod val="25000"/>
                  </a:schemeClr>
                </a:solidFill>
              </a:rPr>
              <a:t>为定长记录的长度</a:t>
            </a:r>
          </a:p>
        </p:txBody>
      </p:sp>
      <p:pic>
        <p:nvPicPr>
          <p:cNvPr id="4" name="Picture 4">
            <a:extLst>
              <a:ext uri="{FF2B5EF4-FFF2-40B4-BE49-F238E27FC236}">
                <a16:creationId xmlns:a16="http://schemas.microsoft.com/office/drawing/2014/main" id="{1AF4D074-87B1-D641-A0C1-283D9B8038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46" r="53155"/>
          <a:stretch/>
        </p:blipFill>
        <p:spPr bwMode="auto">
          <a:xfrm>
            <a:off x="7388942" y="2261419"/>
            <a:ext cx="3276601"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28C34372-9486-3944-994E-BF270DF77FE8}"/>
              </a:ext>
            </a:extLst>
          </p:cNvPr>
          <p:cNvSpPr>
            <a:spLocks noGrp="1" noRot="1" noChangeArrowheads="1"/>
          </p:cNvSpPr>
          <p:nvPr>
            <p:ph type="title"/>
          </p:nvPr>
        </p:nvSpPr>
        <p:spPr>
          <a:xfrm>
            <a:off x="1295400" y="381000"/>
            <a:ext cx="4724400" cy="567267"/>
          </a:xfrm>
          <a:noFill/>
        </p:spPr>
        <p:txBody>
          <a:bodyPr/>
          <a:lstStyle/>
          <a:p>
            <a:pPr algn="l"/>
            <a:r>
              <a:rPr lang="en-US" altLang="zh-CN" sz="3600" dirty="0">
                <a:latin typeface="Microsoft YaHei" panose="020B0503020204020204" pitchFamily="34" charset="-122"/>
                <a:ea typeface="Microsoft YaHei" panose="020B0503020204020204" pitchFamily="34" charset="-122"/>
              </a:rPr>
              <a:t>6.2 </a:t>
            </a:r>
            <a:r>
              <a:rPr lang="zh-CN" altLang="en-US" sz="3600" dirty="0">
                <a:latin typeface="Microsoft YaHei" panose="020B0503020204020204" pitchFamily="34" charset="-122"/>
                <a:ea typeface="Microsoft YaHei" panose="020B0503020204020204" pitchFamily="34" charset="-122"/>
              </a:rPr>
              <a:t>文件的逻辑结构</a:t>
            </a:r>
          </a:p>
        </p:txBody>
      </p:sp>
      <p:sp>
        <p:nvSpPr>
          <p:cNvPr id="9" name="Rectangle 2">
            <a:extLst>
              <a:ext uri="{FF2B5EF4-FFF2-40B4-BE49-F238E27FC236}">
                <a16:creationId xmlns:a16="http://schemas.microsoft.com/office/drawing/2014/main" id="{C79AEEF3-1549-9B46-B305-38A9A86DDD87}"/>
              </a:ext>
            </a:extLst>
          </p:cNvPr>
          <p:cNvSpPr txBox="1">
            <a:spLocks noRot="1" noChangeArrowheads="1"/>
          </p:cNvSpPr>
          <p:nvPr/>
        </p:nvSpPr>
        <p:spPr>
          <a:xfrm>
            <a:off x="9063818" y="302091"/>
            <a:ext cx="2743200" cy="609600"/>
          </a:xfrm>
          <a:prstGeom prst="rect">
            <a:avLst/>
          </a:prstGeom>
        </p:spPr>
        <p:txBody>
          <a:bodyPr anchor="ct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800" dirty="0" smtClean="0"/>
              <a:t>6.2.2</a:t>
            </a:r>
            <a:r>
              <a:rPr lang="zh-CN" altLang="en-US" sz="2800" dirty="0" smtClean="0"/>
              <a:t>顺序文件</a:t>
            </a:r>
            <a:endParaRPr lang="zh-CN" altLang="en-US" sz="2800" dirty="0"/>
          </a:p>
        </p:txBody>
      </p:sp>
    </p:spTree>
    <p:extLst>
      <p:ext uri="{BB962C8B-B14F-4D97-AF65-F5344CB8AC3E}">
        <p14:creationId xmlns:p14="http://schemas.microsoft.com/office/powerpoint/2010/main" val="2346678555"/>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6EA3A2D-933D-2945-B9F6-14EB8E6EE6A8}"/>
              </a:ext>
            </a:extLst>
          </p:cNvPr>
          <p:cNvSpPr txBox="1">
            <a:spLocks noRot="1" noChangeArrowheads="1"/>
          </p:cNvSpPr>
          <p:nvPr/>
        </p:nvSpPr>
        <p:spPr>
          <a:xfrm>
            <a:off x="1143000" y="2906661"/>
            <a:ext cx="6282813" cy="327660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just">
              <a:lnSpc>
                <a:spcPct val="120000"/>
              </a:lnSpc>
              <a:spcBef>
                <a:spcPct val="0"/>
              </a:spcBef>
              <a:buClr>
                <a:schemeClr val="tx1"/>
              </a:buClr>
              <a:buSzTx/>
              <a:buFont typeface="Wingdings" panose="05000000000000000000" pitchFamily="2" charset="2"/>
              <a:buNone/>
            </a:pPr>
            <a:r>
              <a:rPr kumimoji="1" lang="zh-CN" altLang="en-US" sz="2400" b="0" dirty="0">
                <a:solidFill>
                  <a:schemeClr val="bg2">
                    <a:lumMod val="25000"/>
                  </a:schemeClr>
                </a:solidFill>
                <a:ea typeface="楷体_GB2312"/>
                <a:cs typeface="楷体_GB2312"/>
              </a:rPr>
              <a:t>设置读写指针 </a:t>
            </a:r>
          </a:p>
          <a:p>
            <a:pPr lvl="1" algn="just">
              <a:lnSpc>
                <a:spcPct val="120000"/>
              </a:lnSpc>
              <a:spcBef>
                <a:spcPct val="0"/>
              </a:spcBef>
              <a:buClr>
                <a:srgbClr val="006600"/>
              </a:buClr>
              <a:buSzTx/>
              <a:buFont typeface="Wingdings" panose="05000000000000000000" pitchFamily="2" charset="2"/>
              <a:buChar char="ü"/>
            </a:pPr>
            <a:r>
              <a:rPr kumimoji="1" lang="zh-CN" altLang="en-US" b="0" dirty="0">
                <a:solidFill>
                  <a:schemeClr val="bg2">
                    <a:lumMod val="25000"/>
                  </a:schemeClr>
                </a:solidFill>
                <a:ea typeface="楷体_GB2312"/>
                <a:cs typeface="楷体_GB2312"/>
              </a:rPr>
              <a:t>  每个记录长度存于记录前的单元中</a:t>
            </a:r>
          </a:p>
          <a:p>
            <a:pPr lvl="1" algn="just">
              <a:lnSpc>
                <a:spcPct val="120000"/>
              </a:lnSpc>
              <a:spcBef>
                <a:spcPct val="0"/>
              </a:spcBef>
              <a:buClr>
                <a:srgbClr val="006600"/>
              </a:buClr>
              <a:buSzTx/>
              <a:buFont typeface="Wingdings" panose="05000000000000000000" pitchFamily="2" charset="2"/>
              <a:buChar char="ü"/>
            </a:pPr>
            <a:r>
              <a:rPr kumimoji="1" lang="zh-CN" altLang="en-US" b="0" dirty="0">
                <a:solidFill>
                  <a:schemeClr val="bg2">
                    <a:lumMod val="25000"/>
                  </a:schemeClr>
                </a:solidFill>
                <a:ea typeface="楷体_GB2312"/>
                <a:cs typeface="楷体_GB2312"/>
              </a:rPr>
              <a:t>  读写完毕后，将读写指针加上刚读或写完的记录长度 </a:t>
            </a:r>
            <a:r>
              <a:rPr kumimoji="1" lang="en-US" altLang="zh-CN" b="0" dirty="0">
                <a:solidFill>
                  <a:srgbClr val="C00000"/>
                </a:solidFill>
                <a:ea typeface="楷体_GB2312"/>
                <a:cs typeface="楷体_GB2312"/>
              </a:rPr>
              <a:t>L</a:t>
            </a:r>
            <a:r>
              <a:rPr kumimoji="1" lang="en-US" altLang="zh-CN" b="0" baseline="-25000" dirty="0">
                <a:solidFill>
                  <a:srgbClr val="C00000"/>
                </a:solidFill>
                <a:ea typeface="楷体_GB2312"/>
                <a:cs typeface="楷体_GB2312"/>
              </a:rPr>
              <a:t>i</a:t>
            </a:r>
          </a:p>
        </p:txBody>
      </p:sp>
      <p:pic>
        <p:nvPicPr>
          <p:cNvPr id="4" name="Picture 4">
            <a:extLst>
              <a:ext uri="{FF2B5EF4-FFF2-40B4-BE49-F238E27FC236}">
                <a16:creationId xmlns:a16="http://schemas.microsoft.com/office/drawing/2014/main" id="{BF08E850-90A2-EA4D-8E67-C5D50A0F4E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192" r="2127"/>
          <a:stretch/>
        </p:blipFill>
        <p:spPr bwMode="auto">
          <a:xfrm>
            <a:off x="7425813" y="2258961"/>
            <a:ext cx="3276601"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772AEB4F-2FFE-894C-93DF-9E1F15AE9781}"/>
              </a:ext>
            </a:extLst>
          </p:cNvPr>
          <p:cNvSpPr/>
          <p:nvPr/>
        </p:nvSpPr>
        <p:spPr>
          <a:xfrm>
            <a:off x="1143001" y="2236839"/>
            <a:ext cx="5991224" cy="535531"/>
          </a:xfrm>
          <a:prstGeom prst="rect">
            <a:avLst/>
          </a:prstGeom>
        </p:spPr>
        <p:txBody>
          <a:bodyPr wrap="square">
            <a:spAutoFit/>
          </a:bodyPr>
          <a:lstStyle/>
          <a:p>
            <a:pPr algn="just">
              <a:lnSpc>
                <a:spcPct val="120000"/>
              </a:lnSpc>
              <a:buClr>
                <a:schemeClr val="tx1"/>
              </a:buClr>
            </a:pPr>
            <a:r>
              <a:rPr lang="zh-CN" altLang="en-US" sz="2400" dirty="0">
                <a:solidFill>
                  <a:schemeClr val="bg2">
                    <a:lumMod val="25000"/>
                  </a:schemeClr>
                </a:solidFill>
                <a:latin typeface="+mj-ea"/>
                <a:ea typeface="+mj-ea"/>
              </a:rPr>
              <a:t>（</a:t>
            </a:r>
            <a:r>
              <a:rPr lang="en-US" altLang="zh-CN" sz="2400" dirty="0">
                <a:solidFill>
                  <a:schemeClr val="bg2">
                    <a:lumMod val="25000"/>
                  </a:schemeClr>
                </a:solidFill>
                <a:latin typeface="+mj-ea"/>
                <a:ea typeface="+mj-ea"/>
              </a:rPr>
              <a:t>2</a:t>
            </a:r>
            <a:r>
              <a:rPr lang="zh-CN" altLang="en-US" sz="2400" dirty="0">
                <a:solidFill>
                  <a:schemeClr val="bg2">
                    <a:lumMod val="25000"/>
                  </a:schemeClr>
                </a:solidFill>
                <a:latin typeface="+mj-ea"/>
                <a:ea typeface="+mj-ea"/>
              </a:rPr>
              <a:t>）对于变长记录的顺序文件的读写</a:t>
            </a:r>
          </a:p>
        </p:txBody>
      </p:sp>
      <p:sp>
        <p:nvSpPr>
          <p:cNvPr id="6" name="Rectangle 2">
            <a:extLst>
              <a:ext uri="{FF2B5EF4-FFF2-40B4-BE49-F238E27FC236}">
                <a16:creationId xmlns:a16="http://schemas.microsoft.com/office/drawing/2014/main" id="{C4949FA0-2795-5B47-85E9-4ADFE6E25ECB}"/>
              </a:ext>
            </a:extLst>
          </p:cNvPr>
          <p:cNvSpPr txBox="1">
            <a:spLocks noRot="1" noChangeArrowheads="1"/>
          </p:cNvSpPr>
          <p:nvPr/>
        </p:nvSpPr>
        <p:spPr>
          <a:xfrm>
            <a:off x="1257300" y="1417567"/>
            <a:ext cx="4800600" cy="684981"/>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lang="en-US" altLang="zh-CN" sz="2800" dirty="0">
                <a:solidFill>
                  <a:schemeClr val="bg2">
                    <a:lumMod val="25000"/>
                  </a:schemeClr>
                </a:solidFill>
              </a:rPr>
              <a:t>2</a:t>
            </a:r>
            <a:r>
              <a:rPr lang="zh-CN" altLang="en-US" sz="2800" dirty="0">
                <a:solidFill>
                  <a:schemeClr val="bg2">
                    <a:lumMod val="25000"/>
                  </a:schemeClr>
                </a:solidFill>
              </a:rPr>
              <a:t>．对顺序文件的读</a:t>
            </a:r>
            <a:r>
              <a:rPr lang="en-US" altLang="zh-CN" sz="2800" dirty="0">
                <a:solidFill>
                  <a:schemeClr val="bg2">
                    <a:lumMod val="25000"/>
                  </a:schemeClr>
                </a:solidFill>
              </a:rPr>
              <a:t>/</a:t>
            </a:r>
            <a:r>
              <a:rPr lang="zh-CN" altLang="en-US" sz="2800" dirty="0">
                <a:solidFill>
                  <a:schemeClr val="bg2">
                    <a:lumMod val="25000"/>
                  </a:schemeClr>
                </a:solidFill>
              </a:rPr>
              <a:t>写操作</a:t>
            </a:r>
          </a:p>
        </p:txBody>
      </p:sp>
      <p:sp>
        <p:nvSpPr>
          <p:cNvPr id="8" name="Rectangle 2">
            <a:extLst>
              <a:ext uri="{FF2B5EF4-FFF2-40B4-BE49-F238E27FC236}">
                <a16:creationId xmlns:a16="http://schemas.microsoft.com/office/drawing/2014/main" id="{28C34372-9486-3944-994E-BF270DF77FE8}"/>
              </a:ext>
            </a:extLst>
          </p:cNvPr>
          <p:cNvSpPr txBox="1">
            <a:spLocks noRot="1" noChangeArrowheads="1"/>
          </p:cNvSpPr>
          <p:nvPr/>
        </p:nvSpPr>
        <p:spPr>
          <a:xfrm>
            <a:off x="1295400" y="250958"/>
            <a:ext cx="4724400" cy="567267"/>
          </a:xfrm>
          <a:prstGeom prst="rect">
            <a:avLst/>
          </a:prstGeom>
          <a:noFill/>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latin typeface="Microsoft YaHei" panose="020B0503020204020204" pitchFamily="34" charset="-122"/>
                <a:ea typeface="Microsoft YaHei" panose="020B0503020204020204" pitchFamily="34" charset="-122"/>
              </a:rPr>
              <a:t>6.2 </a:t>
            </a:r>
            <a:r>
              <a:rPr lang="zh-CN" altLang="en-US" smtClean="0">
                <a:latin typeface="Microsoft YaHei" panose="020B0503020204020204" pitchFamily="34" charset="-122"/>
                <a:ea typeface="Microsoft YaHei" panose="020B0503020204020204" pitchFamily="34" charset="-122"/>
              </a:rPr>
              <a:t>文件的逻辑结构</a:t>
            </a:r>
            <a:endParaRPr lang="zh-CN" altLang="en-US" dirty="0">
              <a:latin typeface="Microsoft YaHei" panose="020B0503020204020204" pitchFamily="34" charset="-122"/>
              <a:ea typeface="Microsoft YaHei" panose="020B0503020204020204" pitchFamily="34" charset="-122"/>
            </a:endParaRPr>
          </a:p>
        </p:txBody>
      </p:sp>
      <p:sp>
        <p:nvSpPr>
          <p:cNvPr id="9" name="Rectangle 2">
            <a:extLst>
              <a:ext uri="{FF2B5EF4-FFF2-40B4-BE49-F238E27FC236}">
                <a16:creationId xmlns:a16="http://schemas.microsoft.com/office/drawing/2014/main" id="{C79AEEF3-1549-9B46-B305-38A9A86DDD87}"/>
              </a:ext>
            </a:extLst>
          </p:cNvPr>
          <p:cNvSpPr txBox="1">
            <a:spLocks noRot="1" noChangeArrowheads="1"/>
          </p:cNvSpPr>
          <p:nvPr/>
        </p:nvSpPr>
        <p:spPr>
          <a:xfrm>
            <a:off x="9063818" y="302091"/>
            <a:ext cx="2743200" cy="609600"/>
          </a:xfrm>
          <a:prstGeom prst="rect">
            <a:avLst/>
          </a:prstGeom>
        </p:spPr>
        <p:txBody>
          <a:bodyPr anchor="ct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800" dirty="0" smtClean="0"/>
              <a:t>6.2.2</a:t>
            </a:r>
            <a:r>
              <a:rPr lang="zh-CN" altLang="en-US" sz="2800" dirty="0" smtClean="0"/>
              <a:t>顺序文件</a:t>
            </a:r>
            <a:endParaRPr lang="zh-CN" altLang="en-US" sz="2800" dirty="0"/>
          </a:p>
        </p:txBody>
      </p:sp>
    </p:spTree>
    <p:extLst>
      <p:ext uri="{BB962C8B-B14F-4D97-AF65-F5344CB8AC3E}">
        <p14:creationId xmlns:p14="http://schemas.microsoft.com/office/powerpoint/2010/main" val="300590089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0ED59B4F-8305-4A4C-A1FE-7318B0E223F3}"/>
              </a:ext>
            </a:extLst>
          </p:cNvPr>
          <p:cNvSpPr txBox="1">
            <a:spLocks noRot="1" noChangeArrowheads="1"/>
          </p:cNvSpPr>
          <p:nvPr/>
        </p:nvSpPr>
        <p:spPr>
          <a:xfrm>
            <a:off x="990600" y="1801629"/>
            <a:ext cx="10816418" cy="5040313"/>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20000"/>
              </a:lnSpc>
            </a:pPr>
            <a:r>
              <a:rPr lang="zh-CN" altLang="en-US" sz="2400" dirty="0">
                <a:solidFill>
                  <a:schemeClr val="bg2">
                    <a:lumMod val="25000"/>
                  </a:schemeClr>
                </a:solidFill>
              </a:rPr>
              <a:t>定长记录文件</a:t>
            </a:r>
            <a:endParaRPr lang="en-US" altLang="zh-CN" sz="2400" dirty="0">
              <a:solidFill>
                <a:schemeClr val="bg2">
                  <a:lumMod val="25000"/>
                </a:schemeClr>
              </a:solidFill>
            </a:endParaRPr>
          </a:p>
          <a:p>
            <a:pPr lvl="2" eaLnBrk="1" hangingPunct="1">
              <a:lnSpc>
                <a:spcPct val="120000"/>
              </a:lnSpc>
            </a:pPr>
            <a:r>
              <a:rPr lang="zh-CN" altLang="en-US" sz="2000" dirty="0">
                <a:solidFill>
                  <a:schemeClr val="bg2">
                    <a:lumMod val="25000"/>
                  </a:schemeClr>
                </a:solidFill>
              </a:rPr>
              <a:t>要查找第</a:t>
            </a:r>
            <a:r>
              <a:rPr lang="en-US" altLang="zh-CN" sz="2000" dirty="0" err="1">
                <a:solidFill>
                  <a:schemeClr val="bg2">
                    <a:lumMod val="25000"/>
                  </a:schemeClr>
                </a:solidFill>
              </a:rPr>
              <a:t>i</a:t>
            </a:r>
            <a:r>
              <a:rPr lang="zh-CN" altLang="en-US" sz="2000" dirty="0">
                <a:solidFill>
                  <a:schemeClr val="bg2">
                    <a:lumMod val="25000"/>
                  </a:schemeClr>
                </a:solidFill>
              </a:rPr>
              <a:t>个记录， 可直接根据下式计算来获得第</a:t>
            </a:r>
            <a:r>
              <a:rPr lang="en-US" altLang="zh-CN" sz="2000" dirty="0" err="1">
                <a:solidFill>
                  <a:schemeClr val="bg2">
                    <a:lumMod val="25000"/>
                  </a:schemeClr>
                </a:solidFill>
              </a:rPr>
              <a:t>i</a:t>
            </a:r>
            <a:r>
              <a:rPr lang="zh-CN" altLang="en-US" sz="2000" dirty="0">
                <a:solidFill>
                  <a:schemeClr val="bg2">
                    <a:lumMod val="25000"/>
                  </a:schemeClr>
                </a:solidFill>
              </a:rPr>
              <a:t>个记录相对于第一个记录首址的地址</a:t>
            </a:r>
            <a:r>
              <a:rPr lang="zh-CN" altLang="en-US" sz="2000" dirty="0" smtClean="0">
                <a:solidFill>
                  <a:schemeClr val="bg2">
                    <a:lumMod val="25000"/>
                  </a:schemeClr>
                </a:solidFill>
              </a:rPr>
              <a:t>：</a:t>
            </a:r>
          </a:p>
          <a:p>
            <a:pPr algn="ctr" eaLnBrk="1" hangingPunct="1">
              <a:lnSpc>
                <a:spcPct val="120000"/>
              </a:lnSpc>
              <a:buFont typeface="Wingdings" panose="05000000000000000000" pitchFamily="2" charset="2"/>
              <a:buNone/>
            </a:pPr>
            <a:r>
              <a:rPr lang="zh-CN" altLang="en-US" sz="2400" dirty="0" smtClean="0">
                <a:solidFill>
                  <a:schemeClr val="bg2">
                    <a:lumMod val="25000"/>
                  </a:schemeClr>
                </a:solidFill>
              </a:rPr>
              <a:t>  </a:t>
            </a:r>
            <a:r>
              <a:rPr lang="en-US" altLang="zh-CN" sz="2400" dirty="0" smtClean="0">
                <a:solidFill>
                  <a:schemeClr val="bg2">
                    <a:lumMod val="25000"/>
                  </a:schemeClr>
                </a:solidFill>
              </a:rPr>
              <a:t>A</a:t>
            </a:r>
            <a:r>
              <a:rPr lang="en-US" altLang="zh-CN" sz="2400" baseline="-25000" dirty="0" smtClean="0">
                <a:solidFill>
                  <a:schemeClr val="bg2">
                    <a:lumMod val="25000"/>
                  </a:schemeClr>
                </a:solidFill>
              </a:rPr>
              <a:t>i</a:t>
            </a:r>
            <a:r>
              <a:rPr lang="en-US" altLang="zh-CN" sz="2400" dirty="0" smtClean="0">
                <a:solidFill>
                  <a:schemeClr val="bg2">
                    <a:lumMod val="25000"/>
                  </a:schemeClr>
                </a:solidFill>
              </a:rPr>
              <a:t>=</a:t>
            </a:r>
            <a:r>
              <a:rPr lang="en-US" altLang="zh-CN" sz="2400" dirty="0" err="1" smtClean="0">
                <a:solidFill>
                  <a:schemeClr val="bg2">
                    <a:lumMod val="25000"/>
                  </a:schemeClr>
                </a:solidFill>
              </a:rPr>
              <a:t>i×L</a:t>
            </a:r>
            <a:endParaRPr lang="en-US" altLang="zh-CN" sz="2400" dirty="0" smtClean="0">
              <a:solidFill>
                <a:schemeClr val="bg2">
                  <a:lumMod val="25000"/>
                </a:schemeClr>
              </a:solidFill>
            </a:endParaRPr>
          </a:p>
          <a:p>
            <a:pPr eaLnBrk="1" hangingPunct="1">
              <a:lnSpc>
                <a:spcPct val="120000"/>
              </a:lnSpc>
            </a:pPr>
            <a:r>
              <a:rPr lang="zh-CN" altLang="en-US" sz="2400" dirty="0" smtClean="0">
                <a:solidFill>
                  <a:schemeClr val="bg2">
                    <a:lumMod val="25000"/>
                  </a:schemeClr>
                </a:solidFill>
              </a:rPr>
              <a:t>可变</a:t>
            </a:r>
            <a:r>
              <a:rPr lang="zh-CN" altLang="en-US" sz="2400" dirty="0">
                <a:solidFill>
                  <a:schemeClr val="bg2">
                    <a:lumMod val="25000"/>
                  </a:schemeClr>
                </a:solidFill>
              </a:rPr>
              <a:t>长度记录的文件</a:t>
            </a:r>
            <a:endParaRPr lang="en-US" altLang="zh-CN" sz="2400" dirty="0">
              <a:solidFill>
                <a:schemeClr val="bg2">
                  <a:lumMod val="25000"/>
                </a:schemeClr>
              </a:solidFill>
            </a:endParaRPr>
          </a:p>
          <a:p>
            <a:pPr lvl="2" eaLnBrk="1" hangingPunct="1">
              <a:lnSpc>
                <a:spcPct val="120000"/>
              </a:lnSpc>
            </a:pPr>
            <a:r>
              <a:rPr lang="zh-CN" altLang="en-US" sz="2000" dirty="0">
                <a:solidFill>
                  <a:schemeClr val="bg2">
                    <a:lumMod val="25000"/>
                  </a:schemeClr>
                </a:solidFill>
              </a:rPr>
              <a:t>要查找其第</a:t>
            </a:r>
            <a:r>
              <a:rPr lang="en-US" altLang="zh-CN" sz="2000" dirty="0" err="1">
                <a:solidFill>
                  <a:schemeClr val="bg2">
                    <a:lumMod val="25000"/>
                  </a:schemeClr>
                </a:solidFill>
              </a:rPr>
              <a:t>i</a:t>
            </a:r>
            <a:r>
              <a:rPr lang="zh-CN" altLang="en-US" sz="2000" dirty="0">
                <a:solidFill>
                  <a:schemeClr val="bg2">
                    <a:lumMod val="25000"/>
                  </a:schemeClr>
                </a:solidFill>
              </a:rPr>
              <a:t>个记录时，须首先计算出该记录的首地址</a:t>
            </a:r>
            <a:endParaRPr lang="en-US" altLang="zh-CN" sz="2000" dirty="0">
              <a:solidFill>
                <a:schemeClr val="bg2">
                  <a:lumMod val="25000"/>
                </a:schemeClr>
              </a:solidFill>
            </a:endParaRPr>
          </a:p>
          <a:p>
            <a:pPr lvl="4" eaLnBrk="1" hangingPunct="1">
              <a:lnSpc>
                <a:spcPct val="120000"/>
              </a:lnSpc>
            </a:pPr>
            <a:r>
              <a:rPr lang="zh-CN" altLang="en-US" sz="2000" dirty="0">
                <a:solidFill>
                  <a:schemeClr val="bg2">
                    <a:lumMod val="25000"/>
                  </a:schemeClr>
                </a:solidFill>
              </a:rPr>
              <a:t>顺序地查找每个记录，从中获得相应记录的长度</a:t>
            </a:r>
            <a:r>
              <a:rPr lang="en-US" altLang="zh-CN" sz="2000" dirty="0">
                <a:solidFill>
                  <a:schemeClr val="bg2">
                    <a:lumMod val="25000"/>
                  </a:schemeClr>
                </a:solidFill>
              </a:rPr>
              <a:t>L</a:t>
            </a:r>
            <a:r>
              <a:rPr lang="en-US" altLang="zh-CN" sz="2000" baseline="-25000" dirty="0">
                <a:solidFill>
                  <a:schemeClr val="bg2">
                    <a:lumMod val="25000"/>
                  </a:schemeClr>
                </a:solidFill>
              </a:rPr>
              <a:t>i</a:t>
            </a:r>
            <a:endParaRPr lang="en-US" altLang="zh-CN" sz="2000" dirty="0">
              <a:solidFill>
                <a:schemeClr val="bg2">
                  <a:lumMod val="25000"/>
                </a:schemeClr>
              </a:solidFill>
            </a:endParaRPr>
          </a:p>
          <a:p>
            <a:pPr lvl="4" eaLnBrk="1" hangingPunct="1">
              <a:lnSpc>
                <a:spcPct val="120000"/>
              </a:lnSpc>
            </a:pPr>
            <a:r>
              <a:rPr lang="zh-CN" altLang="en-US" sz="2000" dirty="0">
                <a:solidFill>
                  <a:schemeClr val="bg2">
                    <a:lumMod val="25000"/>
                  </a:schemeClr>
                </a:solidFill>
              </a:rPr>
              <a:t>按下式计算出第</a:t>
            </a:r>
            <a:r>
              <a:rPr lang="en-US" altLang="zh-CN" sz="2000" dirty="0" err="1">
                <a:solidFill>
                  <a:schemeClr val="bg2">
                    <a:lumMod val="25000"/>
                  </a:schemeClr>
                </a:solidFill>
              </a:rPr>
              <a:t>i</a:t>
            </a:r>
            <a:r>
              <a:rPr lang="zh-CN" altLang="en-US" sz="2000" dirty="0">
                <a:solidFill>
                  <a:schemeClr val="bg2">
                    <a:lumMod val="25000"/>
                  </a:schemeClr>
                </a:solidFill>
              </a:rPr>
              <a:t>个记录的首址。假定在每个记录前用一个字节指明该记录的长度，</a:t>
            </a:r>
            <a:r>
              <a:rPr lang="zh-CN" altLang="en-US" sz="2000" dirty="0" smtClean="0">
                <a:solidFill>
                  <a:schemeClr val="bg2">
                    <a:lumMod val="25000"/>
                  </a:schemeClr>
                </a:solidFill>
              </a:rPr>
              <a:t>则</a:t>
            </a:r>
            <a:r>
              <a:rPr lang="en-US" altLang="zh-CN" sz="2000" dirty="0" smtClean="0">
                <a:solidFill>
                  <a:schemeClr val="bg2">
                    <a:lumMod val="25000"/>
                  </a:schemeClr>
                </a:solidFill>
              </a:rPr>
              <a:t>:</a:t>
            </a:r>
            <a:r>
              <a:rPr lang="zh-CN" altLang="en-US" sz="2000" dirty="0" smtClean="0">
                <a:solidFill>
                  <a:schemeClr val="bg2">
                    <a:lumMod val="25000"/>
                  </a:schemeClr>
                </a:solidFill>
              </a:rPr>
              <a:t> </a:t>
            </a:r>
            <a:endParaRPr lang="zh-CN" altLang="en-US" sz="2000" dirty="0">
              <a:solidFill>
                <a:schemeClr val="bg2">
                  <a:lumMod val="25000"/>
                </a:schemeClr>
              </a:solidFill>
            </a:endParaRPr>
          </a:p>
          <a:p>
            <a:pPr eaLnBrk="1" hangingPunct="1">
              <a:lnSpc>
                <a:spcPct val="120000"/>
              </a:lnSpc>
            </a:pPr>
            <a:endParaRPr lang="zh-CN" altLang="en-US" sz="2400" dirty="0">
              <a:solidFill>
                <a:schemeClr val="bg2">
                  <a:lumMod val="25000"/>
                </a:schemeClr>
              </a:solidFill>
            </a:endParaRPr>
          </a:p>
          <a:p>
            <a:pPr eaLnBrk="1" hangingPunct="1">
              <a:lnSpc>
                <a:spcPct val="120000"/>
              </a:lnSpc>
            </a:pPr>
            <a:endParaRPr lang="en-US" altLang="zh-CN" sz="2400" dirty="0">
              <a:solidFill>
                <a:schemeClr val="bg2">
                  <a:lumMod val="25000"/>
                </a:schemeClr>
              </a:solidFill>
            </a:endParaRPr>
          </a:p>
        </p:txBody>
      </p:sp>
      <p:graphicFrame>
        <p:nvGraphicFramePr>
          <p:cNvPr id="4" name="Object 4">
            <a:extLst>
              <a:ext uri="{FF2B5EF4-FFF2-40B4-BE49-F238E27FC236}">
                <a16:creationId xmlns:a16="http://schemas.microsoft.com/office/drawing/2014/main" id="{0A6B6483-26D7-3340-9E4D-8D55C8E7079F}"/>
              </a:ext>
            </a:extLst>
          </p:cNvPr>
          <p:cNvGraphicFramePr>
            <a:graphicFrameLocks noChangeAspect="1"/>
          </p:cNvGraphicFramePr>
          <p:nvPr>
            <p:extLst>
              <p:ext uri="{D42A27DB-BD31-4B8C-83A1-F6EECF244321}">
                <p14:modId xmlns:p14="http://schemas.microsoft.com/office/powerpoint/2010/main" val="2313723821"/>
              </p:ext>
            </p:extLst>
          </p:nvPr>
        </p:nvGraphicFramePr>
        <p:xfrm>
          <a:off x="5132387" y="5562600"/>
          <a:ext cx="2232025" cy="1166813"/>
        </p:xfrm>
        <a:graphic>
          <a:graphicData uri="http://schemas.openxmlformats.org/presentationml/2006/ole">
            <mc:AlternateContent xmlns:mc="http://schemas.openxmlformats.org/markup-compatibility/2006">
              <mc:Choice xmlns:v="urn:schemas-microsoft-com:vml" Requires="v">
                <p:oleObj spid="_x0000_s82003" name="Equation" r:id="rId4" imgW="825500" imgH="431800" progId="Equation.DSMT4">
                  <p:embed/>
                </p:oleObj>
              </mc:Choice>
              <mc:Fallback>
                <p:oleObj name="Equation" r:id="rId4" imgW="825500" imgH="431800" progId="Equation.DSMT4">
                  <p:embed/>
                  <p:pic>
                    <p:nvPicPr>
                      <p:cNvPr id="84996" name="Object 4">
                        <a:extLst>
                          <a:ext uri="{FF2B5EF4-FFF2-40B4-BE49-F238E27FC236}">
                            <a16:creationId xmlns:a16="http://schemas.microsoft.com/office/drawing/2014/main" id="{7BCCA19C-58D9-4A06-AF46-B9EF621176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2387" y="5562600"/>
                        <a:ext cx="2232025" cy="1166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2">
            <a:extLst>
              <a:ext uri="{FF2B5EF4-FFF2-40B4-BE49-F238E27FC236}">
                <a16:creationId xmlns:a16="http://schemas.microsoft.com/office/drawing/2014/main" id="{D9D516D6-CDC3-D548-94A0-4DC64FEDE98B}"/>
              </a:ext>
            </a:extLst>
          </p:cNvPr>
          <p:cNvSpPr txBox="1">
            <a:spLocks noRot="1" noChangeArrowheads="1"/>
          </p:cNvSpPr>
          <p:nvPr/>
        </p:nvSpPr>
        <p:spPr>
          <a:xfrm>
            <a:off x="1447800" y="1219200"/>
            <a:ext cx="4800600" cy="684981"/>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r>
              <a:rPr lang="en-US" altLang="zh-CN" sz="2800" dirty="0">
                <a:solidFill>
                  <a:schemeClr val="bg2">
                    <a:lumMod val="25000"/>
                  </a:schemeClr>
                </a:solidFill>
              </a:rPr>
              <a:t>2</a:t>
            </a:r>
            <a:r>
              <a:rPr lang="zh-CN" altLang="en-US" sz="2800" dirty="0">
                <a:solidFill>
                  <a:schemeClr val="bg2">
                    <a:lumMod val="25000"/>
                  </a:schemeClr>
                </a:solidFill>
              </a:rPr>
              <a:t>．对顺序文件的读</a:t>
            </a:r>
            <a:r>
              <a:rPr lang="en-US" altLang="zh-CN" sz="2800" dirty="0">
                <a:solidFill>
                  <a:schemeClr val="bg2">
                    <a:lumMod val="25000"/>
                  </a:schemeClr>
                </a:solidFill>
              </a:rPr>
              <a:t>/</a:t>
            </a:r>
            <a:r>
              <a:rPr lang="zh-CN" altLang="en-US" sz="2800" dirty="0">
                <a:solidFill>
                  <a:schemeClr val="bg2">
                    <a:lumMod val="25000"/>
                  </a:schemeClr>
                </a:solidFill>
              </a:rPr>
              <a:t>写操作</a:t>
            </a:r>
          </a:p>
        </p:txBody>
      </p:sp>
      <p:sp>
        <p:nvSpPr>
          <p:cNvPr id="7" name="Rectangle 2">
            <a:extLst>
              <a:ext uri="{FF2B5EF4-FFF2-40B4-BE49-F238E27FC236}">
                <a16:creationId xmlns:a16="http://schemas.microsoft.com/office/drawing/2014/main" id="{28C34372-9486-3944-994E-BF270DF77FE8}"/>
              </a:ext>
            </a:extLst>
          </p:cNvPr>
          <p:cNvSpPr txBox="1">
            <a:spLocks noRot="1" noChangeArrowheads="1"/>
          </p:cNvSpPr>
          <p:nvPr/>
        </p:nvSpPr>
        <p:spPr>
          <a:xfrm>
            <a:off x="1295400" y="250958"/>
            <a:ext cx="4724400" cy="567267"/>
          </a:xfrm>
          <a:prstGeom prst="rect">
            <a:avLst/>
          </a:prstGeom>
          <a:noFill/>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latin typeface="Microsoft YaHei" panose="020B0503020204020204" pitchFamily="34" charset="-122"/>
                <a:ea typeface="Microsoft YaHei" panose="020B0503020204020204" pitchFamily="34" charset="-122"/>
              </a:rPr>
              <a:t>6.2 </a:t>
            </a:r>
            <a:r>
              <a:rPr lang="zh-CN" altLang="en-US" smtClean="0">
                <a:latin typeface="Microsoft YaHei" panose="020B0503020204020204" pitchFamily="34" charset="-122"/>
                <a:ea typeface="Microsoft YaHei" panose="020B0503020204020204" pitchFamily="34" charset="-122"/>
              </a:rPr>
              <a:t>文件的逻辑结构</a:t>
            </a:r>
            <a:endParaRPr lang="zh-CN" altLang="en-US" dirty="0">
              <a:latin typeface="Microsoft YaHei" panose="020B0503020204020204" pitchFamily="34" charset="-122"/>
              <a:ea typeface="Microsoft YaHei" panose="020B0503020204020204" pitchFamily="34" charset="-122"/>
            </a:endParaRPr>
          </a:p>
        </p:txBody>
      </p:sp>
      <p:sp>
        <p:nvSpPr>
          <p:cNvPr id="8" name="Rectangle 2">
            <a:extLst>
              <a:ext uri="{FF2B5EF4-FFF2-40B4-BE49-F238E27FC236}">
                <a16:creationId xmlns:a16="http://schemas.microsoft.com/office/drawing/2014/main" id="{C79AEEF3-1549-9B46-B305-38A9A86DDD87}"/>
              </a:ext>
            </a:extLst>
          </p:cNvPr>
          <p:cNvSpPr txBox="1">
            <a:spLocks noRot="1" noChangeArrowheads="1"/>
          </p:cNvSpPr>
          <p:nvPr/>
        </p:nvSpPr>
        <p:spPr>
          <a:xfrm>
            <a:off x="9063818" y="302091"/>
            <a:ext cx="2743200" cy="609600"/>
          </a:xfrm>
          <a:prstGeom prst="rect">
            <a:avLst/>
          </a:prstGeom>
        </p:spPr>
        <p:txBody>
          <a:bodyPr anchor="ct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800" dirty="0" smtClean="0"/>
              <a:t>6.2.2</a:t>
            </a:r>
            <a:r>
              <a:rPr lang="zh-CN" altLang="en-US" sz="2800" dirty="0" smtClean="0"/>
              <a:t>顺序文件</a:t>
            </a:r>
            <a:endParaRPr lang="zh-CN" altLang="en-US" sz="2800" dirty="0"/>
          </a:p>
        </p:txBody>
      </p:sp>
    </p:spTree>
    <p:extLst>
      <p:ext uri="{BB962C8B-B14F-4D97-AF65-F5344CB8AC3E}">
        <p14:creationId xmlns:p14="http://schemas.microsoft.com/office/powerpoint/2010/main" val="2361478301"/>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9BD5A9-A43F-9C4C-B8EE-9EDEDB55863F}"/>
              </a:ext>
            </a:extLst>
          </p:cNvPr>
          <p:cNvSpPr txBox="1">
            <a:spLocks noRot="1" noChangeArrowheads="1"/>
          </p:cNvSpPr>
          <p:nvPr/>
        </p:nvSpPr>
        <p:spPr>
          <a:xfrm>
            <a:off x="1219200" y="1225251"/>
            <a:ext cx="7772400" cy="1066800"/>
          </a:xfrm>
          <a:prstGeom prst="rect">
            <a:avLst/>
          </a:prstGeom>
        </p:spPr>
        <p:txBody>
          <a:bodyPr/>
          <a:lstStyle>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6.2.4 </a:t>
            </a:r>
            <a:r>
              <a:rPr lang="zh-CN" altLang="en-US" sz="2800" dirty="0">
                <a:ea typeface="+mj-ea"/>
              </a:rPr>
              <a:t>索引文件</a:t>
            </a:r>
            <a:r>
              <a:rPr lang="en-US" altLang="zh-CN" sz="2800" dirty="0">
                <a:ea typeface="+mj-ea"/>
              </a:rPr>
              <a:t>(Index File)</a:t>
            </a:r>
            <a:endParaRPr lang="zh-CN" altLang="en-US" sz="2800" dirty="0">
              <a:ea typeface="+mj-ea"/>
            </a:endParaRPr>
          </a:p>
        </p:txBody>
      </p:sp>
      <p:graphicFrame>
        <p:nvGraphicFramePr>
          <p:cNvPr id="4" name="Object 5">
            <a:extLst>
              <a:ext uri="{FF2B5EF4-FFF2-40B4-BE49-F238E27FC236}">
                <a16:creationId xmlns:a16="http://schemas.microsoft.com/office/drawing/2014/main" id="{6FA43664-30DC-EC4F-90F4-16C3E2D040F1}"/>
              </a:ext>
            </a:extLst>
          </p:cNvPr>
          <p:cNvGraphicFramePr>
            <a:graphicFrameLocks noChangeAspect="1"/>
          </p:cNvGraphicFramePr>
          <p:nvPr>
            <p:extLst>
              <p:ext uri="{D42A27DB-BD31-4B8C-83A1-F6EECF244321}">
                <p14:modId xmlns:p14="http://schemas.microsoft.com/office/powerpoint/2010/main" val="629209185"/>
              </p:ext>
            </p:extLst>
          </p:nvPr>
        </p:nvGraphicFramePr>
        <p:xfrm>
          <a:off x="2971800" y="1722075"/>
          <a:ext cx="6858000" cy="3031930"/>
        </p:xfrm>
        <a:graphic>
          <a:graphicData uri="http://schemas.openxmlformats.org/presentationml/2006/ole">
            <mc:AlternateContent xmlns:mc="http://schemas.openxmlformats.org/markup-compatibility/2006">
              <mc:Choice xmlns:v="urn:schemas-microsoft-com:vml" Requires="v">
                <p:oleObj spid="_x0000_s83025" r:id="rId4" imgW="3375660" imgH="1493520" progId="Visio.Drawing.4">
                  <p:embed/>
                </p:oleObj>
              </mc:Choice>
              <mc:Fallback>
                <p:oleObj r:id="rId4" imgW="3375660" imgH="1493520" progId="Visio.Drawing.4">
                  <p:embed/>
                  <p:pic>
                    <p:nvPicPr>
                      <p:cNvPr id="87044" name="Object 5">
                        <a:extLst>
                          <a:ext uri="{FF2B5EF4-FFF2-40B4-BE49-F238E27FC236}">
                            <a16:creationId xmlns:a16="http://schemas.microsoft.com/office/drawing/2014/main" id="{E6BC8CDB-5DB6-4D03-819E-949171A634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722075"/>
                        <a:ext cx="6858000" cy="3031930"/>
                      </a:xfrm>
                      <a:prstGeom prst="rect">
                        <a:avLst/>
                      </a:prstGeom>
                      <a:noFill/>
                      <a:ln>
                        <a:noFill/>
                      </a:ln>
                      <a:effectLst/>
                      <a:extLst/>
                    </p:spPr>
                  </p:pic>
                </p:oleObj>
              </mc:Fallback>
            </mc:AlternateContent>
          </a:graphicData>
        </a:graphic>
      </p:graphicFrame>
      <p:sp>
        <p:nvSpPr>
          <p:cNvPr id="5" name="Rectangle 3">
            <a:extLst>
              <a:ext uri="{FF2B5EF4-FFF2-40B4-BE49-F238E27FC236}">
                <a16:creationId xmlns:a16="http://schemas.microsoft.com/office/drawing/2014/main" id="{A00E1D2A-A5C5-794C-B2CB-2E5A980AC68D}"/>
              </a:ext>
            </a:extLst>
          </p:cNvPr>
          <p:cNvSpPr txBox="1">
            <a:spLocks noRot="1" noChangeArrowheads="1"/>
          </p:cNvSpPr>
          <p:nvPr/>
        </p:nvSpPr>
        <p:spPr>
          <a:xfrm>
            <a:off x="2209801" y="4495801"/>
            <a:ext cx="8208963" cy="2065435"/>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spcBef>
                <a:spcPts val="0"/>
              </a:spcBef>
            </a:pPr>
            <a:r>
              <a:rPr lang="zh-CN" altLang="en-US" sz="2400" dirty="0">
                <a:solidFill>
                  <a:schemeClr val="bg2">
                    <a:lumMod val="25000"/>
                  </a:schemeClr>
                </a:solidFill>
              </a:rPr>
              <a:t>检索步骤：</a:t>
            </a:r>
            <a:endParaRPr lang="en-US" altLang="zh-CN" sz="2400" dirty="0">
              <a:solidFill>
                <a:schemeClr val="bg2">
                  <a:lumMod val="25000"/>
                </a:schemeClr>
              </a:solidFill>
            </a:endParaRPr>
          </a:p>
          <a:p>
            <a:pPr lvl="1" eaLnBrk="1" hangingPunct="1">
              <a:lnSpc>
                <a:spcPct val="110000"/>
              </a:lnSpc>
              <a:spcBef>
                <a:spcPts val="0"/>
              </a:spcBef>
            </a:pPr>
            <a:r>
              <a:rPr lang="zh-CN" altLang="en-US" sz="2000" dirty="0"/>
              <a:t> 根据用户提供的关键字，利用折半查找法查索引表，找到相关表项</a:t>
            </a:r>
          </a:p>
          <a:p>
            <a:pPr lvl="1" eaLnBrk="1" hangingPunct="1">
              <a:lnSpc>
                <a:spcPct val="110000"/>
              </a:lnSpc>
              <a:spcBef>
                <a:spcPts val="0"/>
              </a:spcBef>
            </a:pPr>
            <a:r>
              <a:rPr lang="zh-CN" altLang="en-US" sz="2000" dirty="0"/>
              <a:t> 根据该表项中的指针值，访问该记录</a:t>
            </a:r>
          </a:p>
          <a:p>
            <a:pPr lvl="1" eaLnBrk="1" hangingPunct="1">
              <a:lnSpc>
                <a:spcPct val="110000"/>
              </a:lnSpc>
              <a:spcBef>
                <a:spcPts val="0"/>
              </a:spcBef>
            </a:pPr>
            <a:r>
              <a:rPr lang="zh-CN" altLang="en-US" sz="2000" dirty="0"/>
              <a:t> 增加新记录时，需要修改对应的索引表</a:t>
            </a:r>
            <a:endParaRPr lang="en-US" altLang="zh-CN" sz="2000" dirty="0"/>
          </a:p>
          <a:p>
            <a:pPr lvl="1" eaLnBrk="1" hangingPunct="1">
              <a:lnSpc>
                <a:spcPct val="110000"/>
              </a:lnSpc>
              <a:spcBef>
                <a:spcPts val="0"/>
              </a:spcBef>
            </a:pPr>
            <a:endParaRPr lang="zh-CN" altLang="en-US" sz="2000" dirty="0"/>
          </a:p>
          <a:p>
            <a:pPr eaLnBrk="1" hangingPunct="1">
              <a:lnSpc>
                <a:spcPct val="110000"/>
              </a:lnSpc>
              <a:spcBef>
                <a:spcPts val="0"/>
              </a:spcBef>
            </a:pPr>
            <a:r>
              <a:rPr lang="zh-CN" altLang="en-US" sz="1800" dirty="0"/>
              <a:t> 索引文件的检索速度较快，但需要存储</a:t>
            </a:r>
          </a:p>
          <a:p>
            <a:pPr lvl="1" eaLnBrk="1" hangingPunct="1">
              <a:lnSpc>
                <a:spcPct val="110000"/>
              </a:lnSpc>
              <a:spcBef>
                <a:spcPts val="0"/>
              </a:spcBef>
            </a:pPr>
            <a:endParaRPr lang="zh-CN" altLang="en-US" sz="2000" dirty="0"/>
          </a:p>
        </p:txBody>
      </p:sp>
      <p:sp>
        <p:nvSpPr>
          <p:cNvPr id="6" name="Rectangle 2">
            <a:extLst>
              <a:ext uri="{FF2B5EF4-FFF2-40B4-BE49-F238E27FC236}">
                <a16:creationId xmlns:a16="http://schemas.microsoft.com/office/drawing/2014/main" id="{28C34372-9486-3944-994E-BF270DF77FE8}"/>
              </a:ext>
            </a:extLst>
          </p:cNvPr>
          <p:cNvSpPr txBox="1">
            <a:spLocks noRot="1" noChangeArrowheads="1"/>
          </p:cNvSpPr>
          <p:nvPr/>
        </p:nvSpPr>
        <p:spPr>
          <a:xfrm>
            <a:off x="1295400" y="250958"/>
            <a:ext cx="4724400" cy="567267"/>
          </a:xfrm>
          <a:prstGeom prst="rect">
            <a:avLst/>
          </a:prstGeom>
          <a:noFill/>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latin typeface="Microsoft YaHei" panose="020B0503020204020204" pitchFamily="34" charset="-122"/>
                <a:ea typeface="Microsoft YaHei" panose="020B0503020204020204" pitchFamily="34" charset="-122"/>
              </a:rPr>
              <a:t>6.2 </a:t>
            </a:r>
            <a:r>
              <a:rPr lang="zh-CN" altLang="en-US" smtClean="0">
                <a:latin typeface="Microsoft YaHei" panose="020B0503020204020204" pitchFamily="34" charset="-122"/>
                <a:ea typeface="Microsoft YaHei" panose="020B0503020204020204" pitchFamily="34" charset="-122"/>
              </a:rPr>
              <a:t>文件的逻辑结构</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287879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20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20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59BD5A9-A43F-9C4C-B8EE-9EDEDB55863F}"/>
              </a:ext>
            </a:extLst>
          </p:cNvPr>
          <p:cNvSpPr txBox="1">
            <a:spLocks noRot="1" noChangeArrowheads="1"/>
          </p:cNvSpPr>
          <p:nvPr/>
        </p:nvSpPr>
        <p:spPr>
          <a:xfrm>
            <a:off x="1371600" y="1219200"/>
            <a:ext cx="7772400" cy="1066800"/>
          </a:xfrm>
          <a:prstGeom prst="rect">
            <a:avLst/>
          </a:prstGeom>
        </p:spPr>
        <p:txBody>
          <a:bodyPr/>
          <a:lstStyle>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6.2.</a:t>
            </a:r>
            <a:r>
              <a:rPr lang="en-US" altLang="zh-CN" sz="2800" dirty="0">
                <a:ea typeface="+mj-ea"/>
              </a:rPr>
              <a:t>5</a:t>
            </a:r>
            <a:r>
              <a:rPr lang="en-US" sz="2800" dirty="0">
                <a:ea typeface="+mj-ea"/>
              </a:rPr>
              <a:t> </a:t>
            </a:r>
            <a:r>
              <a:rPr lang="zh-CN" altLang="en-US" sz="2800" dirty="0">
                <a:ea typeface="+mj-ea"/>
              </a:rPr>
              <a:t>索引顺序文件</a:t>
            </a:r>
            <a:r>
              <a:rPr lang="en-US" altLang="zh-CN" sz="2800" dirty="0">
                <a:ea typeface="+mj-ea"/>
              </a:rPr>
              <a:t>(Index File)</a:t>
            </a:r>
            <a:endParaRPr lang="zh-CN" altLang="en-US" sz="2800" dirty="0">
              <a:ea typeface="+mj-ea"/>
            </a:endParaRPr>
          </a:p>
        </p:txBody>
      </p:sp>
      <p:sp>
        <p:nvSpPr>
          <p:cNvPr id="5" name="Rectangle 3">
            <a:extLst>
              <a:ext uri="{FF2B5EF4-FFF2-40B4-BE49-F238E27FC236}">
                <a16:creationId xmlns:a16="http://schemas.microsoft.com/office/drawing/2014/main" id="{A00E1D2A-A5C5-794C-B2CB-2E5A980AC68D}"/>
              </a:ext>
            </a:extLst>
          </p:cNvPr>
          <p:cNvSpPr txBox="1">
            <a:spLocks noRot="1" noChangeArrowheads="1"/>
          </p:cNvSpPr>
          <p:nvPr/>
        </p:nvSpPr>
        <p:spPr>
          <a:xfrm>
            <a:off x="2209801" y="4495801"/>
            <a:ext cx="8208963" cy="2065435"/>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spcBef>
                <a:spcPts val="0"/>
              </a:spcBef>
            </a:pPr>
            <a:r>
              <a:rPr lang="zh-CN" altLang="en-US" sz="2400" dirty="0">
                <a:solidFill>
                  <a:schemeClr val="bg2">
                    <a:lumMod val="25000"/>
                  </a:schemeClr>
                </a:solidFill>
              </a:rPr>
              <a:t>检索步骤：</a:t>
            </a:r>
            <a:endParaRPr lang="en-US" altLang="zh-CN" sz="2400" dirty="0">
              <a:solidFill>
                <a:schemeClr val="bg2">
                  <a:lumMod val="25000"/>
                </a:schemeClr>
              </a:solidFill>
            </a:endParaRPr>
          </a:p>
          <a:p>
            <a:pPr lvl="1" eaLnBrk="1" hangingPunct="1">
              <a:lnSpc>
                <a:spcPct val="110000"/>
              </a:lnSpc>
              <a:spcBef>
                <a:spcPts val="0"/>
              </a:spcBef>
            </a:pPr>
            <a:r>
              <a:rPr lang="zh-CN" altLang="en-US" sz="2000" dirty="0"/>
              <a:t>利用用户提供的关键字以及某种查找方法检索索引表，查找该组对应的表项</a:t>
            </a:r>
          </a:p>
          <a:p>
            <a:pPr lvl="1" eaLnBrk="1" hangingPunct="1">
              <a:lnSpc>
                <a:spcPct val="110000"/>
              </a:lnSpc>
              <a:spcBef>
                <a:spcPts val="0"/>
              </a:spcBef>
            </a:pPr>
            <a:r>
              <a:rPr lang="zh-CN" altLang="en-US" sz="2000" dirty="0"/>
              <a:t> 根据表项得到该组第一个记录在主文件中的位置</a:t>
            </a:r>
          </a:p>
          <a:p>
            <a:pPr lvl="1" eaLnBrk="1" hangingPunct="1">
              <a:lnSpc>
                <a:spcPct val="110000"/>
              </a:lnSpc>
              <a:spcBef>
                <a:spcPts val="0"/>
              </a:spcBef>
            </a:pPr>
            <a:r>
              <a:rPr lang="zh-CN" altLang="en-US" sz="2000" dirty="0"/>
              <a:t> 再利用顺序查找法查找主文件，在对应分组中找到要求的记录</a:t>
            </a:r>
          </a:p>
        </p:txBody>
      </p:sp>
      <p:graphicFrame>
        <p:nvGraphicFramePr>
          <p:cNvPr id="6" name="Object 5">
            <a:extLst>
              <a:ext uri="{FF2B5EF4-FFF2-40B4-BE49-F238E27FC236}">
                <a16:creationId xmlns:a16="http://schemas.microsoft.com/office/drawing/2014/main" id="{4B80E1E2-8856-3C43-90B6-D15C092492B3}"/>
              </a:ext>
            </a:extLst>
          </p:cNvPr>
          <p:cNvGraphicFramePr>
            <a:graphicFrameLocks noChangeAspect="1"/>
          </p:cNvGraphicFramePr>
          <p:nvPr>
            <p:extLst>
              <p:ext uri="{D42A27DB-BD31-4B8C-83A1-F6EECF244321}">
                <p14:modId xmlns:p14="http://schemas.microsoft.com/office/powerpoint/2010/main" val="3901217050"/>
              </p:ext>
            </p:extLst>
          </p:nvPr>
        </p:nvGraphicFramePr>
        <p:xfrm>
          <a:off x="3429000" y="1905000"/>
          <a:ext cx="6248400" cy="3116820"/>
        </p:xfrm>
        <a:graphic>
          <a:graphicData uri="http://schemas.openxmlformats.org/presentationml/2006/ole">
            <mc:AlternateContent xmlns:mc="http://schemas.openxmlformats.org/markup-compatibility/2006">
              <mc:Choice xmlns:v="urn:schemas-microsoft-com:vml" Requires="v">
                <p:oleObj spid="_x0000_s84048" r:id="rId4" imgW="3162300" imgH="1577340" progId="Visio.Drawing.4">
                  <p:embed/>
                </p:oleObj>
              </mc:Choice>
              <mc:Fallback>
                <p:oleObj r:id="rId4" imgW="3162300" imgH="1577340" progId="Visio.Drawing.4">
                  <p:embed/>
                  <p:pic>
                    <p:nvPicPr>
                      <p:cNvPr id="4" name="Object 5">
                        <a:extLst>
                          <a:ext uri="{FF2B5EF4-FFF2-40B4-BE49-F238E27FC236}">
                            <a16:creationId xmlns:a16="http://schemas.microsoft.com/office/drawing/2014/main" id="{BA571AE8-BDA5-FC48-9C3F-248251E44B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905000"/>
                        <a:ext cx="6248400" cy="3116820"/>
                      </a:xfrm>
                      <a:prstGeom prst="rect">
                        <a:avLst/>
                      </a:prstGeom>
                      <a:noFill/>
                      <a:ln>
                        <a:noFill/>
                      </a:ln>
                      <a:effectLst/>
                      <a:extLst/>
                    </p:spPr>
                  </p:pic>
                </p:oleObj>
              </mc:Fallback>
            </mc:AlternateContent>
          </a:graphicData>
        </a:graphic>
      </p:graphicFrame>
      <p:sp>
        <p:nvSpPr>
          <p:cNvPr id="7" name="Rectangle 2">
            <a:extLst>
              <a:ext uri="{FF2B5EF4-FFF2-40B4-BE49-F238E27FC236}">
                <a16:creationId xmlns:a16="http://schemas.microsoft.com/office/drawing/2014/main" id="{28C34372-9486-3944-994E-BF270DF77FE8}"/>
              </a:ext>
            </a:extLst>
          </p:cNvPr>
          <p:cNvSpPr txBox="1">
            <a:spLocks noRot="1" noChangeArrowheads="1"/>
          </p:cNvSpPr>
          <p:nvPr/>
        </p:nvSpPr>
        <p:spPr>
          <a:xfrm>
            <a:off x="1295400" y="250958"/>
            <a:ext cx="4724400" cy="567267"/>
          </a:xfrm>
          <a:prstGeom prst="rect">
            <a:avLst/>
          </a:prstGeom>
          <a:noFill/>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latin typeface="Microsoft YaHei" panose="020B0503020204020204" pitchFamily="34" charset="-122"/>
                <a:ea typeface="Microsoft YaHei" panose="020B0503020204020204" pitchFamily="34" charset="-122"/>
              </a:rPr>
              <a:t>6.2 </a:t>
            </a:r>
            <a:r>
              <a:rPr lang="zh-CN" altLang="en-US" smtClean="0">
                <a:latin typeface="Microsoft YaHei" panose="020B0503020204020204" pitchFamily="34" charset="-122"/>
                <a:ea typeface="Microsoft YaHei" panose="020B0503020204020204" pitchFamily="34" charset="-122"/>
              </a:rPr>
              <a:t>文件的逻辑结构</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686792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CBB4BFC1-85E0-B24A-B619-C1E4421EFA32}"/>
              </a:ext>
            </a:extLst>
          </p:cNvPr>
          <p:cNvSpPr txBox="1">
            <a:spLocks noRot="1" noChangeArrowheads="1"/>
          </p:cNvSpPr>
          <p:nvPr/>
        </p:nvSpPr>
        <p:spPr>
          <a:xfrm>
            <a:off x="1371600" y="252414"/>
            <a:ext cx="10058400" cy="5767387"/>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ctr" eaLnBrk="1" hangingPunct="1">
              <a:lnSpc>
                <a:spcPct val="110000"/>
              </a:lnSpc>
              <a:buFont typeface="Wingdings" panose="05000000000000000000" pitchFamily="2" charset="2"/>
              <a:buNone/>
            </a:pPr>
            <a:r>
              <a:rPr lang="zh-CN" altLang="en-US" sz="3600" dirty="0">
                <a:solidFill>
                  <a:schemeClr val="bg2">
                    <a:lumMod val="25000"/>
                  </a:schemeClr>
                </a:solidFill>
              </a:rPr>
              <a:t>文件检索效率</a:t>
            </a:r>
          </a:p>
          <a:p>
            <a:pPr algn="ctr" eaLnBrk="1" hangingPunct="1">
              <a:lnSpc>
                <a:spcPct val="50000"/>
              </a:lnSpc>
            </a:pPr>
            <a:endParaRPr lang="zh-CN" altLang="en-US" sz="3600" dirty="0">
              <a:solidFill>
                <a:schemeClr val="bg2">
                  <a:lumMod val="25000"/>
                </a:schemeClr>
              </a:solidFill>
            </a:endParaRPr>
          </a:p>
          <a:p>
            <a:pPr eaLnBrk="1" hangingPunct="1">
              <a:lnSpc>
                <a:spcPct val="110000"/>
              </a:lnSpc>
            </a:pPr>
            <a:r>
              <a:rPr lang="zh-CN" altLang="en-US" sz="2400" dirty="0">
                <a:solidFill>
                  <a:schemeClr val="bg2">
                    <a:lumMod val="25000"/>
                  </a:schemeClr>
                </a:solidFill>
              </a:rPr>
              <a:t>如果在一个顺序文件中所含有的记录数为</a:t>
            </a:r>
            <a:r>
              <a:rPr lang="en-US" altLang="zh-CN" sz="2400" i="1" dirty="0">
                <a:solidFill>
                  <a:schemeClr val="bg2">
                    <a:lumMod val="25000"/>
                  </a:schemeClr>
                </a:solidFill>
              </a:rPr>
              <a:t>N</a:t>
            </a:r>
            <a:r>
              <a:rPr lang="zh-CN" altLang="en-US" sz="2400" dirty="0">
                <a:solidFill>
                  <a:schemeClr val="bg2">
                    <a:lumMod val="25000"/>
                  </a:schemeClr>
                </a:solidFill>
              </a:rPr>
              <a:t>，则为能检索到具有指定关键字的记录，平均须查找</a:t>
            </a:r>
            <a:r>
              <a:rPr lang="en-US" altLang="zh-CN" sz="2400" i="1" dirty="0">
                <a:solidFill>
                  <a:schemeClr val="bg2">
                    <a:lumMod val="25000"/>
                  </a:schemeClr>
                </a:solidFill>
              </a:rPr>
              <a:t>N</a:t>
            </a:r>
            <a:r>
              <a:rPr lang="en-US" altLang="zh-CN" sz="2400" dirty="0">
                <a:solidFill>
                  <a:schemeClr val="bg2">
                    <a:lumMod val="25000"/>
                  </a:schemeClr>
                </a:solidFill>
              </a:rPr>
              <a:t>/2 </a:t>
            </a:r>
            <a:r>
              <a:rPr lang="zh-CN" altLang="en-US" sz="2400" dirty="0">
                <a:solidFill>
                  <a:schemeClr val="bg2">
                    <a:lumMod val="25000"/>
                  </a:schemeClr>
                </a:solidFill>
              </a:rPr>
              <a:t>个记录；</a:t>
            </a:r>
          </a:p>
          <a:p>
            <a:pPr eaLnBrk="1" hangingPunct="1">
              <a:lnSpc>
                <a:spcPct val="110000"/>
              </a:lnSpc>
            </a:pPr>
            <a:r>
              <a:rPr lang="zh-CN" altLang="en-US" sz="2400" dirty="0">
                <a:solidFill>
                  <a:schemeClr val="bg2">
                    <a:lumMod val="25000"/>
                  </a:schemeClr>
                </a:solidFill>
              </a:rPr>
              <a:t>但对于索引顺序文件，则为能检索到具有指定关键字的记录，平均需要查找         个记录数。</a:t>
            </a:r>
          </a:p>
          <a:p>
            <a:pPr eaLnBrk="1" hangingPunct="1">
              <a:lnSpc>
                <a:spcPct val="110000"/>
              </a:lnSpc>
            </a:pPr>
            <a:r>
              <a:rPr lang="zh-CN" altLang="en-US" sz="2400" dirty="0">
                <a:solidFill>
                  <a:schemeClr val="bg2">
                    <a:lumMod val="25000"/>
                  </a:schemeClr>
                </a:solidFill>
              </a:rPr>
              <a:t>例如，有一个顺序文件含有</a:t>
            </a:r>
            <a:r>
              <a:rPr lang="en-US" altLang="zh-CN" sz="2400" dirty="0">
                <a:solidFill>
                  <a:schemeClr val="bg2">
                    <a:lumMod val="25000"/>
                  </a:schemeClr>
                </a:solidFill>
              </a:rPr>
              <a:t>10 000 </a:t>
            </a:r>
            <a:r>
              <a:rPr lang="zh-CN" altLang="en-US" sz="2400" dirty="0">
                <a:solidFill>
                  <a:schemeClr val="bg2">
                    <a:lumMod val="25000"/>
                  </a:schemeClr>
                </a:solidFill>
              </a:rPr>
              <a:t>个记录，平均须查找的记录数为</a:t>
            </a:r>
            <a:r>
              <a:rPr lang="en-US" altLang="zh-CN" sz="2400" dirty="0">
                <a:solidFill>
                  <a:schemeClr val="bg2">
                    <a:lumMod val="25000"/>
                  </a:schemeClr>
                </a:solidFill>
              </a:rPr>
              <a:t>5000 </a:t>
            </a:r>
            <a:r>
              <a:rPr lang="zh-CN" altLang="en-US" sz="2400" dirty="0">
                <a:solidFill>
                  <a:schemeClr val="bg2">
                    <a:lumMod val="25000"/>
                  </a:schemeClr>
                </a:solidFill>
              </a:rPr>
              <a:t>个。但对于索引顺序文件，则平均只须查找</a:t>
            </a:r>
            <a:r>
              <a:rPr lang="en-US" altLang="zh-CN" sz="2400" dirty="0">
                <a:solidFill>
                  <a:schemeClr val="bg2">
                    <a:lumMod val="25000"/>
                  </a:schemeClr>
                </a:solidFill>
              </a:rPr>
              <a:t>100</a:t>
            </a:r>
            <a:r>
              <a:rPr lang="zh-CN" altLang="en-US" sz="2400" dirty="0">
                <a:solidFill>
                  <a:schemeClr val="bg2">
                    <a:lumMod val="25000"/>
                  </a:schemeClr>
                </a:solidFill>
              </a:rPr>
              <a:t>个记录。可见，它的检索效率是顺序文件的</a:t>
            </a:r>
            <a:r>
              <a:rPr lang="en-US" altLang="zh-CN" sz="2400" dirty="0">
                <a:solidFill>
                  <a:schemeClr val="bg2">
                    <a:lumMod val="25000"/>
                  </a:schemeClr>
                </a:solidFill>
              </a:rPr>
              <a:t>50 </a:t>
            </a:r>
            <a:r>
              <a:rPr lang="zh-CN" altLang="en-US" sz="2400" dirty="0">
                <a:solidFill>
                  <a:schemeClr val="bg2">
                    <a:lumMod val="25000"/>
                  </a:schemeClr>
                </a:solidFill>
              </a:rPr>
              <a:t>倍</a:t>
            </a:r>
            <a:r>
              <a:rPr lang="en-US" altLang="zh-CN" sz="2400" dirty="0">
                <a:solidFill>
                  <a:schemeClr val="bg2">
                    <a:lumMod val="25000"/>
                  </a:schemeClr>
                </a:solidFill>
              </a:rPr>
              <a:t>.</a:t>
            </a:r>
          </a:p>
          <a:p>
            <a:pPr eaLnBrk="1" hangingPunct="1"/>
            <a:endParaRPr lang="en-US" altLang="zh-CN" sz="2400" dirty="0">
              <a:solidFill>
                <a:schemeClr val="bg2">
                  <a:lumMod val="25000"/>
                </a:schemeClr>
              </a:solidFill>
            </a:endParaRPr>
          </a:p>
        </p:txBody>
      </p:sp>
      <p:graphicFrame>
        <p:nvGraphicFramePr>
          <p:cNvPr id="4" name="Object 4">
            <a:extLst>
              <a:ext uri="{FF2B5EF4-FFF2-40B4-BE49-F238E27FC236}">
                <a16:creationId xmlns:a16="http://schemas.microsoft.com/office/drawing/2014/main" id="{6396F40F-E028-E540-9177-86DF5F07A51B}"/>
              </a:ext>
            </a:extLst>
          </p:cNvPr>
          <p:cNvGraphicFramePr>
            <a:graphicFrameLocks noChangeAspect="1"/>
          </p:cNvGraphicFramePr>
          <p:nvPr>
            <p:extLst>
              <p:ext uri="{D42A27DB-BD31-4B8C-83A1-F6EECF244321}">
                <p14:modId xmlns:p14="http://schemas.microsoft.com/office/powerpoint/2010/main" val="110550934"/>
              </p:ext>
            </p:extLst>
          </p:nvPr>
        </p:nvGraphicFramePr>
        <p:xfrm>
          <a:off x="2362200" y="3048000"/>
          <a:ext cx="633413" cy="495300"/>
        </p:xfrm>
        <a:graphic>
          <a:graphicData uri="http://schemas.openxmlformats.org/presentationml/2006/ole">
            <mc:AlternateContent xmlns:mc="http://schemas.openxmlformats.org/markup-compatibility/2006">
              <mc:Choice xmlns:v="urn:schemas-microsoft-com:vml" Requires="v">
                <p:oleObj spid="_x0000_s85071" name="Equation" r:id="rId4" imgW="291973" imgH="228501" progId="Equation.DSMT4">
                  <p:embed/>
                </p:oleObj>
              </mc:Choice>
              <mc:Fallback>
                <p:oleObj name="Equation" r:id="rId4" imgW="291973" imgH="228501" progId="Equation.DSMT4">
                  <p:embed/>
                  <p:pic>
                    <p:nvPicPr>
                      <p:cNvPr id="94212" name="Object 4">
                        <a:extLst>
                          <a:ext uri="{FF2B5EF4-FFF2-40B4-BE49-F238E27FC236}">
                            <a16:creationId xmlns:a16="http://schemas.microsoft.com/office/drawing/2014/main" id="{20DF3C7E-8E1D-4214-BC85-D3D32D08FF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3048000"/>
                        <a:ext cx="633413"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258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20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03749B1-8CE6-4B4E-B2CD-8E32346EC074}"/>
              </a:ext>
            </a:extLst>
          </p:cNvPr>
          <p:cNvSpPr txBox="1">
            <a:spLocks noRot="1" noChangeArrowheads="1"/>
          </p:cNvSpPr>
          <p:nvPr/>
        </p:nvSpPr>
        <p:spPr>
          <a:xfrm>
            <a:off x="1295400" y="1143000"/>
            <a:ext cx="8077200" cy="609600"/>
          </a:xfrm>
          <a:prstGeom prst="rect">
            <a:avLst/>
          </a:prstGeom>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6.2.6 </a:t>
            </a:r>
            <a:r>
              <a:rPr lang="zh-CN" altLang="en-US" sz="2800" dirty="0">
                <a:ea typeface="+mj-ea"/>
              </a:rPr>
              <a:t>直接和哈希文件</a:t>
            </a:r>
          </a:p>
        </p:txBody>
      </p:sp>
      <p:sp>
        <p:nvSpPr>
          <p:cNvPr id="3" name="Rectangle 3">
            <a:extLst>
              <a:ext uri="{FF2B5EF4-FFF2-40B4-BE49-F238E27FC236}">
                <a16:creationId xmlns:a16="http://schemas.microsoft.com/office/drawing/2014/main" id="{9A263309-5E5E-1E49-875F-D9DD0F14F901}"/>
              </a:ext>
            </a:extLst>
          </p:cNvPr>
          <p:cNvSpPr txBox="1">
            <a:spLocks noRot="1" noChangeArrowheads="1"/>
          </p:cNvSpPr>
          <p:nvPr/>
        </p:nvSpPr>
        <p:spPr>
          <a:xfrm>
            <a:off x="1219200" y="1828800"/>
            <a:ext cx="6629400" cy="48768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pPr>
            <a:r>
              <a:rPr lang="zh-CN" altLang="en-US" sz="2800" dirty="0">
                <a:solidFill>
                  <a:schemeClr val="bg2">
                    <a:lumMod val="25000"/>
                  </a:schemeClr>
                </a:solidFill>
                <a:latin typeface="Microsoft YaHei" panose="020B0503020204020204" pitchFamily="34" charset="-122"/>
                <a:ea typeface="Microsoft YaHei" panose="020B0503020204020204" pitchFamily="34" charset="-122"/>
              </a:rPr>
              <a:t>直接文件</a:t>
            </a:r>
            <a:endParaRPr lang="en-US" altLang="zh-CN" sz="2800" dirty="0">
              <a:solidFill>
                <a:schemeClr val="bg2">
                  <a:lumMod val="25000"/>
                </a:schemeClr>
              </a:solidFill>
              <a:latin typeface="Microsoft YaHei" panose="020B0503020204020204" pitchFamily="34" charset="-122"/>
              <a:ea typeface="Microsoft YaHei" panose="020B0503020204020204" pitchFamily="34" charset="-122"/>
            </a:endParaRPr>
          </a:p>
          <a:p>
            <a:pPr lvl="1" eaLnBrk="1" hangingPunct="1">
              <a:lnSpc>
                <a:spcPct val="11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对于直接文件，则</a:t>
            </a:r>
            <a:r>
              <a:rPr lang="zh-CN" altLang="en-US" sz="2400" dirty="0">
                <a:solidFill>
                  <a:srgbClr val="C00000"/>
                </a:solidFill>
                <a:latin typeface="Microsoft YaHei" panose="020B0503020204020204" pitchFamily="34" charset="-122"/>
                <a:ea typeface="Microsoft YaHei" panose="020B0503020204020204" pitchFamily="34" charset="-122"/>
              </a:rPr>
              <a:t>可根据给定的关键字值，直接获得指定记录的物理地址</a:t>
            </a:r>
            <a:endParaRPr lang="zh-CN" altLang="en-US" sz="2400" dirty="0">
              <a:solidFill>
                <a:schemeClr val="bg2">
                  <a:lumMod val="25000"/>
                </a:schemeClr>
              </a:solidFill>
              <a:latin typeface="Microsoft YaHei" panose="020B0503020204020204" pitchFamily="34" charset="-122"/>
              <a:ea typeface="Microsoft YaHei" panose="020B0503020204020204" pitchFamily="34" charset="-122"/>
            </a:endParaRPr>
          </a:p>
          <a:p>
            <a:pPr lvl="1" eaLnBrk="1" hangingPunct="1">
              <a:lnSpc>
                <a:spcPct val="110000"/>
              </a:lnSpc>
            </a:pPr>
            <a:r>
              <a:rPr lang="zh-CN" altLang="en-US" sz="2400" dirty="0">
                <a:solidFill>
                  <a:srgbClr val="C00000"/>
                </a:solidFill>
                <a:latin typeface="Microsoft YaHei" panose="020B0503020204020204" pitchFamily="34" charset="-122"/>
                <a:ea typeface="Microsoft YaHei" panose="020B0503020204020204" pitchFamily="34" charset="-122"/>
              </a:rPr>
              <a:t>关键字值本身就决定了记录的物理地址</a:t>
            </a:r>
            <a:endParaRPr lang="zh-CN" altLang="en-US" sz="2400" dirty="0">
              <a:solidFill>
                <a:schemeClr val="bg2">
                  <a:lumMod val="25000"/>
                </a:schemeClr>
              </a:solidFill>
              <a:latin typeface="Microsoft YaHei" panose="020B0503020204020204" pitchFamily="34" charset="-122"/>
              <a:ea typeface="Microsoft YaHei" panose="020B0503020204020204" pitchFamily="34" charset="-122"/>
            </a:endParaRPr>
          </a:p>
          <a:p>
            <a:pPr lvl="1" eaLnBrk="1" hangingPunct="1">
              <a:lnSpc>
                <a:spcPct val="11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这种由关键字值到记录物理地址的转换被称为</a:t>
            </a:r>
            <a:r>
              <a:rPr lang="zh-CN" altLang="en-US" sz="2400" dirty="0">
                <a:solidFill>
                  <a:srgbClr val="C00000"/>
                </a:solidFill>
                <a:latin typeface="Microsoft YaHei" panose="020B0503020204020204" pitchFamily="34" charset="-122"/>
                <a:ea typeface="Microsoft YaHei" panose="020B0503020204020204" pitchFamily="34" charset="-122"/>
              </a:rPr>
              <a:t>键值转换</a:t>
            </a:r>
            <a:r>
              <a:rPr lang="en-US" altLang="zh-CN" sz="2400" dirty="0">
                <a:solidFill>
                  <a:srgbClr val="C00000"/>
                </a:solidFill>
                <a:latin typeface="Microsoft YaHei" panose="020B0503020204020204" pitchFamily="34" charset="-122"/>
                <a:ea typeface="Microsoft YaHei" panose="020B0503020204020204" pitchFamily="34" charset="-122"/>
              </a:rPr>
              <a:t>(Key to address transformation)</a:t>
            </a:r>
            <a:endParaRPr lang="zh-CN" altLang="en-US" sz="2400" dirty="0">
              <a:solidFill>
                <a:schemeClr val="bg2">
                  <a:lumMod val="25000"/>
                </a:schemeClr>
              </a:solidFill>
              <a:latin typeface="Microsoft YaHei" panose="020B0503020204020204" pitchFamily="34" charset="-122"/>
              <a:ea typeface="Microsoft YaHei" panose="020B0503020204020204" pitchFamily="34" charset="-122"/>
            </a:endParaRPr>
          </a:p>
          <a:p>
            <a:pPr lvl="1" eaLnBrk="1" hangingPunct="1">
              <a:lnSpc>
                <a:spcPct val="11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组织直接文件的关键， 在于用什么方法进行从关键字值到物理地址的转换</a:t>
            </a:r>
          </a:p>
        </p:txBody>
      </p:sp>
      <p:graphicFrame>
        <p:nvGraphicFramePr>
          <p:cNvPr id="4" name="Object 4">
            <a:extLst>
              <a:ext uri="{FF2B5EF4-FFF2-40B4-BE49-F238E27FC236}">
                <a16:creationId xmlns:a16="http://schemas.microsoft.com/office/drawing/2014/main" id="{2071BB29-D6E4-174C-9865-C5C3A99CDD22}"/>
              </a:ext>
            </a:extLst>
          </p:cNvPr>
          <p:cNvGraphicFramePr>
            <a:graphicFrameLocks noChangeAspect="1"/>
          </p:cNvGraphicFramePr>
          <p:nvPr>
            <p:extLst>
              <p:ext uri="{D42A27DB-BD31-4B8C-83A1-F6EECF244321}">
                <p14:modId xmlns:p14="http://schemas.microsoft.com/office/powerpoint/2010/main" val="959913221"/>
              </p:ext>
            </p:extLst>
          </p:nvPr>
        </p:nvGraphicFramePr>
        <p:xfrm>
          <a:off x="7863840" y="1981200"/>
          <a:ext cx="3733800" cy="4198628"/>
        </p:xfrm>
        <a:graphic>
          <a:graphicData uri="http://schemas.openxmlformats.org/presentationml/2006/ole">
            <mc:AlternateContent xmlns:mc="http://schemas.openxmlformats.org/markup-compatibility/2006">
              <mc:Choice xmlns:v="urn:schemas-microsoft-com:vml" Requires="v">
                <p:oleObj spid="_x0000_s86095" name="图象文档" r:id="rId4" imgW="7213600" imgH="4394200" progId="WangImage.Document">
                  <p:embed/>
                </p:oleObj>
              </mc:Choice>
              <mc:Fallback>
                <p:oleObj name="图象文档" r:id="rId4" imgW="7213600" imgH="4394200" progId="WangImage.Document">
                  <p:embed/>
                  <p:pic>
                    <p:nvPicPr>
                      <p:cNvPr id="4" name="Object 4">
                        <a:extLst>
                          <a:ext uri="{FF2B5EF4-FFF2-40B4-BE49-F238E27FC236}">
                            <a16:creationId xmlns:a16="http://schemas.microsoft.com/office/drawing/2014/main" id="{CB4D299E-E74F-D146-84AD-DF910F12D4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3840" y="1981200"/>
                        <a:ext cx="3733800" cy="4198628"/>
                      </a:xfrm>
                      <a:prstGeom prst="rect">
                        <a:avLst/>
                      </a:prstGeom>
                      <a:noFill/>
                      <a:ln>
                        <a:noFill/>
                      </a:ln>
                      <a:effectLst/>
                      <a:extLst/>
                    </p:spPr>
                  </p:pic>
                </p:oleObj>
              </mc:Fallback>
            </mc:AlternateContent>
          </a:graphicData>
        </a:graphic>
      </p:graphicFrame>
      <p:sp>
        <p:nvSpPr>
          <p:cNvPr id="5" name="Rectangle 2">
            <a:extLst>
              <a:ext uri="{FF2B5EF4-FFF2-40B4-BE49-F238E27FC236}">
                <a16:creationId xmlns:a16="http://schemas.microsoft.com/office/drawing/2014/main" id="{28C34372-9486-3944-994E-BF270DF77FE8}"/>
              </a:ext>
            </a:extLst>
          </p:cNvPr>
          <p:cNvSpPr txBox="1">
            <a:spLocks noRot="1" noChangeArrowheads="1"/>
          </p:cNvSpPr>
          <p:nvPr/>
        </p:nvSpPr>
        <p:spPr>
          <a:xfrm>
            <a:off x="1295400" y="250958"/>
            <a:ext cx="4724400" cy="567267"/>
          </a:xfrm>
          <a:prstGeom prst="rect">
            <a:avLst/>
          </a:prstGeom>
          <a:noFill/>
        </p:spPr>
        <p:txBody>
          <a:bodyPr/>
          <a:lstStyle>
            <a:lvl1pPr algn="l" defTabSz="912813" rtl="0" eaLnBrk="0" fontAlgn="base" hangingPunct="0">
              <a:lnSpc>
                <a:spcPct val="90000"/>
              </a:lnSpc>
              <a:spcBef>
                <a:spcPct val="0"/>
              </a:spcBef>
              <a:spcAft>
                <a:spcPct val="0"/>
              </a:spcAft>
              <a:defRPr sz="36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mtClean="0">
                <a:latin typeface="Microsoft YaHei" panose="020B0503020204020204" pitchFamily="34" charset="-122"/>
                <a:ea typeface="Microsoft YaHei" panose="020B0503020204020204" pitchFamily="34" charset="-122"/>
              </a:rPr>
              <a:t>6.2 </a:t>
            </a:r>
            <a:r>
              <a:rPr lang="zh-CN" altLang="en-US" smtClean="0">
                <a:latin typeface="Microsoft YaHei" panose="020B0503020204020204" pitchFamily="34" charset="-122"/>
                <a:ea typeface="Microsoft YaHei" panose="020B0503020204020204" pitchFamily="34" charset="-122"/>
              </a:rPr>
              <a:t>文件的逻辑结构</a:t>
            </a:r>
            <a:endParaRPr lang="zh-CN" altLang="en-US"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44685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20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20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590800" y="1311275"/>
            <a:ext cx="7723188" cy="5157788"/>
          </a:xfrm>
        </p:spPr>
        <p:txBody>
          <a:bodyPr/>
          <a:lstStyle/>
          <a:p>
            <a:pPr marL="0" indent="0">
              <a:lnSpc>
                <a:spcPct val="130000"/>
              </a:lnSpc>
              <a:spcBef>
                <a:spcPct val="20000"/>
              </a:spcBef>
              <a:buClr>
                <a:srgbClr val="FF9900"/>
              </a:buClr>
              <a:buSzPct val="75000"/>
              <a:buNone/>
              <a:defRPr/>
            </a:pPr>
            <a:r>
              <a:rPr lang="en-US" altLang="zh-CN" dirty="0">
                <a:solidFill>
                  <a:schemeClr val="bg2">
                    <a:lumMod val="25000"/>
                  </a:schemeClr>
                </a:solidFill>
              </a:rPr>
              <a:t>6.1  </a:t>
            </a:r>
            <a:r>
              <a:rPr lang="zh-CN" altLang="en-US" dirty="0">
                <a:solidFill>
                  <a:schemeClr val="bg2">
                    <a:lumMod val="25000"/>
                  </a:schemeClr>
                </a:solidFill>
              </a:rPr>
              <a:t>文件系统概述</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6.2  </a:t>
            </a:r>
            <a:r>
              <a:rPr lang="zh-CN" altLang="en-US" dirty="0">
                <a:solidFill>
                  <a:schemeClr val="bg2">
                    <a:lumMod val="25000"/>
                  </a:schemeClr>
                </a:solidFill>
              </a:rPr>
              <a:t>文件的逻辑结构</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rgbClr val="C00000"/>
                </a:solidFill>
              </a:rPr>
              <a:t>6.3  </a:t>
            </a:r>
            <a:r>
              <a:rPr lang="zh-CN" altLang="en-US" dirty="0">
                <a:solidFill>
                  <a:srgbClr val="C00000"/>
                </a:solidFill>
              </a:rPr>
              <a:t>文件的物理结构</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6.4  </a:t>
            </a:r>
            <a:r>
              <a:rPr lang="zh-CN" altLang="en-US" dirty="0">
                <a:solidFill>
                  <a:schemeClr val="bg2">
                    <a:lumMod val="25000"/>
                  </a:schemeClr>
                </a:solidFill>
              </a:rPr>
              <a:t>文件存储空间的管理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6.5  </a:t>
            </a:r>
            <a:r>
              <a:rPr lang="zh-CN" altLang="en-US" dirty="0">
                <a:solidFill>
                  <a:schemeClr val="bg2">
                    <a:lumMod val="25000"/>
                  </a:schemeClr>
                </a:solidFill>
              </a:rPr>
              <a:t>目录管理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6.6  </a:t>
            </a:r>
            <a:r>
              <a:rPr lang="zh-CN" altLang="en-US" dirty="0">
                <a:solidFill>
                  <a:schemeClr val="bg2">
                    <a:lumMod val="25000"/>
                  </a:schemeClr>
                </a:solidFill>
              </a:rPr>
              <a:t>文件共享</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6.7  </a:t>
            </a:r>
            <a:r>
              <a:rPr lang="zh-CN" altLang="en-US" dirty="0">
                <a:solidFill>
                  <a:schemeClr val="bg2">
                    <a:lumMod val="25000"/>
                  </a:schemeClr>
                </a:solidFill>
              </a:rPr>
              <a:t>文件保护</a:t>
            </a:r>
            <a:endParaRPr lang="en-US" altLang="zh-CN" dirty="0">
              <a:solidFill>
                <a:schemeClr val="bg2">
                  <a:lumMod val="25000"/>
                </a:schemeClr>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552121294"/>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EF8AB8FF-6B6D-D644-99CF-7700AD89FA1F}"/>
              </a:ext>
            </a:extLst>
          </p:cNvPr>
          <p:cNvSpPr txBox="1">
            <a:spLocks noRot="1" noChangeArrowheads="1"/>
          </p:cNvSpPr>
          <p:nvPr/>
        </p:nvSpPr>
        <p:spPr>
          <a:xfrm>
            <a:off x="3442162" y="1447800"/>
            <a:ext cx="5638800" cy="685800"/>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zh-CN" altLang="en-US" b="0" dirty="0">
                <a:solidFill>
                  <a:schemeClr val="bg2">
                    <a:lumMod val="25000"/>
                  </a:schemeClr>
                </a:solidFill>
                <a:effectLst>
                  <a:outerShdw blurRad="38100" dist="38100" dir="2700000" algn="tl">
                    <a:srgbClr val="000000"/>
                  </a:outerShdw>
                </a:effectLst>
                <a:ea typeface="仿宋_GB2312" pitchFamily="1" charset="-122"/>
              </a:rPr>
              <a:t>文件存储空间分配的有关问题</a:t>
            </a:r>
            <a:r>
              <a:rPr lang="zh-CN" altLang="en-US" b="0" dirty="0">
                <a:solidFill>
                  <a:schemeClr val="bg2">
                    <a:lumMod val="25000"/>
                  </a:schemeClr>
                </a:solidFill>
                <a:effectLst>
                  <a:outerShdw blurRad="38100" dist="38100" dir="2700000" algn="tl">
                    <a:srgbClr val="000000"/>
                  </a:outerShdw>
                </a:effectLst>
              </a:rPr>
              <a:t> </a:t>
            </a:r>
          </a:p>
        </p:txBody>
      </p:sp>
      <p:sp>
        <p:nvSpPr>
          <p:cNvPr id="3" name="Rectangle 3">
            <a:extLst>
              <a:ext uri="{FF2B5EF4-FFF2-40B4-BE49-F238E27FC236}">
                <a16:creationId xmlns:a16="http://schemas.microsoft.com/office/drawing/2014/main" id="{54B7563B-C22B-A342-A271-0BE45C738CEE}"/>
              </a:ext>
            </a:extLst>
          </p:cNvPr>
          <p:cNvSpPr txBox="1">
            <a:spLocks noRot="1" noChangeArrowheads="1"/>
          </p:cNvSpPr>
          <p:nvPr/>
        </p:nvSpPr>
        <p:spPr>
          <a:xfrm>
            <a:off x="1905000" y="2209800"/>
            <a:ext cx="8431876" cy="3810000"/>
          </a:xfrm>
          <a:prstGeom prst="rect">
            <a:avLst/>
          </a:prstGeom>
        </p:spPr>
        <p:txBody>
          <a:bodyPr/>
          <a:lstStyle>
            <a:lvl1pPr marL="0" indent="0" defTabSz="912813" eaLnBrk="1" hangingPunct="1">
              <a:lnSpc>
                <a:spcPct val="130000"/>
              </a:lnSpc>
              <a:spcBef>
                <a:spcPct val="20000"/>
              </a:spcBef>
              <a:buClr>
                <a:srgbClr val="FF9900"/>
              </a:buClr>
              <a:buSzPct val="75000"/>
              <a:buFont typeface="Wingdings" panose="05000000000000000000" pitchFamily="2" charset="2"/>
              <a:buNone/>
              <a:defRPr sz="2800" b="1">
                <a:solidFill>
                  <a:schemeClr val="bg2">
                    <a:lumMod val="25000"/>
                  </a:schemeClr>
                </a:solidFill>
                <a:latin typeface="+mj-ea"/>
                <a:ea typeface="+mj-ea"/>
              </a:defRPr>
            </a:lvl1pPr>
            <a:lvl2pPr marL="457189" indent="-182875" defTabSz="912813" eaLnBrk="1" hangingPunct="1">
              <a:lnSpc>
                <a:spcPct val="90000"/>
              </a:lnSpc>
              <a:spcBef>
                <a:spcPts val="1200"/>
              </a:spcBef>
              <a:buClr>
                <a:srgbClr val="374D81"/>
              </a:buClr>
              <a:buSzPct val="100000"/>
              <a:buFont typeface="Wingdings" panose="05000000000000000000" pitchFamily="2" charset="2"/>
              <a:buChar char="l"/>
              <a:defRPr sz="2400" b="1">
                <a:latin typeface="+mj-ea"/>
                <a:ea typeface="+mj-ea"/>
              </a:defRPr>
            </a:lvl2pPr>
            <a:lvl3pPr marL="684213" indent="-177800" defTabSz="912813" eaLnBrk="1" hangingPunct="1">
              <a:lnSpc>
                <a:spcPct val="90000"/>
              </a:lnSpc>
              <a:spcBef>
                <a:spcPts val="800"/>
              </a:spcBef>
              <a:buClr>
                <a:srgbClr val="374D81"/>
              </a:buClr>
              <a:buSzPct val="100000"/>
              <a:buFont typeface="Arial" panose="020B0604020202020204" pitchFamily="34" charset="0"/>
              <a:buChar char="▪"/>
              <a:defRPr sz="1600" b="1">
                <a:latin typeface="+mj-ea"/>
                <a:ea typeface="+mj-ea"/>
              </a:defRPr>
            </a:lvl3pPr>
            <a:lvl4pPr marL="912813" indent="-182563" defTabSz="912813" eaLnBrk="1" hangingPunct="1">
              <a:lnSpc>
                <a:spcPct val="90000"/>
              </a:lnSpc>
              <a:spcBef>
                <a:spcPts val="800"/>
              </a:spcBef>
              <a:buClr>
                <a:srgbClr val="374D81"/>
              </a:buClr>
              <a:buSzPct val="100000"/>
              <a:buFont typeface="Arial" panose="020B0604020202020204" pitchFamily="34" charset="0"/>
              <a:buChar char="▪"/>
              <a:defRPr sz="1400" b="1">
                <a:latin typeface="+mj-ea"/>
                <a:ea typeface="+mj-ea"/>
              </a:defRPr>
            </a:lvl4pPr>
            <a:lvl5pPr marL="1141413" indent="-177800" defTabSz="912813" eaLnBrk="1" hangingPunct="1">
              <a:lnSpc>
                <a:spcPct val="90000"/>
              </a:lnSpc>
              <a:spcBef>
                <a:spcPts val="600"/>
              </a:spcBef>
              <a:buClr>
                <a:srgbClr val="374D81"/>
              </a:buClr>
              <a:buSzPct val="100000"/>
              <a:buFont typeface="Arial" panose="020B0604020202020204" pitchFamily="34" charset="0"/>
              <a:buChar char="▪"/>
              <a:defRPr sz="1400" b="1">
                <a:latin typeface="+mj-ea"/>
                <a:ea typeface="+mj-ea"/>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marL="342900" indent="-342900">
              <a:buFont typeface="Arial" panose="020B0604020202020204" pitchFamily="34" charset="0"/>
              <a:buChar char="•"/>
            </a:pPr>
            <a:r>
              <a:rPr lang="zh-CN" altLang="en-US" sz="2400" dirty="0">
                <a:solidFill>
                  <a:srgbClr val="C00000"/>
                </a:solidFill>
              </a:rPr>
              <a:t>从逻辑组织的角度看，文件由若干记录构成</a:t>
            </a:r>
          </a:p>
          <a:p>
            <a:pPr marL="342900" indent="-342900">
              <a:buFont typeface="Arial" panose="020B0604020202020204" pitchFamily="34" charset="0"/>
              <a:buChar char="•"/>
            </a:pPr>
            <a:r>
              <a:rPr lang="zh-CN" altLang="en-US" sz="2400" dirty="0">
                <a:solidFill>
                  <a:srgbClr val="C00000"/>
                </a:solidFill>
              </a:rPr>
              <a:t>从物理组织的角度看，文件由若干数据块组成</a:t>
            </a:r>
            <a:endParaRPr lang="en-US" altLang="zh-CN" sz="2400" dirty="0">
              <a:solidFill>
                <a:srgbClr val="C00000"/>
              </a:solidFill>
            </a:endParaRPr>
          </a:p>
          <a:p>
            <a:pPr marL="342900" indent="-342900">
              <a:buFont typeface="Arial" panose="020B0604020202020204" pitchFamily="34" charset="0"/>
              <a:buChar char="•"/>
            </a:pPr>
            <a:r>
              <a:rPr lang="zh-CN" altLang="en-US" sz="2400" dirty="0"/>
              <a:t>操作系统或文件管理系统负责为文件分配和管理数据块。</a:t>
            </a:r>
          </a:p>
          <a:p>
            <a:pPr marL="342900" indent="280988">
              <a:buFont typeface="Arial" panose="020B0604020202020204" pitchFamily="34" charset="0"/>
              <a:buChar char="•"/>
            </a:pPr>
            <a:r>
              <a:rPr lang="zh-CN" altLang="en-US" sz="2400" dirty="0"/>
              <a:t>如何划分磁盘空间？</a:t>
            </a:r>
          </a:p>
          <a:p>
            <a:pPr marL="342900" indent="280988">
              <a:buFont typeface="Arial" panose="020B0604020202020204" pitchFamily="34" charset="0"/>
              <a:buChar char="•"/>
            </a:pPr>
            <a:r>
              <a:rPr lang="zh-CN" altLang="en-US" sz="2400" dirty="0"/>
              <a:t>如何为一个新建文件分配空间？</a:t>
            </a:r>
          </a:p>
          <a:p>
            <a:pPr marL="342900" indent="280988">
              <a:buFont typeface="Arial" panose="020B0604020202020204" pitchFamily="34" charset="0"/>
              <a:buChar char="•"/>
            </a:pPr>
            <a:r>
              <a:rPr lang="zh-CN" altLang="en-US" sz="2400" dirty="0"/>
              <a:t>如何为一个已存在的文件增加存储空间？</a:t>
            </a:r>
          </a:p>
          <a:p>
            <a:pPr marL="342900" indent="280988">
              <a:buFont typeface="Arial" panose="020B0604020202020204" pitchFamily="34" charset="0"/>
              <a:buChar char="•"/>
            </a:pPr>
            <a:r>
              <a:rPr lang="zh-CN" altLang="en-US" sz="2400" dirty="0"/>
              <a:t>用什么数据结构记载文件已分配到的数据块和空闲数据块？</a:t>
            </a:r>
          </a:p>
        </p:txBody>
      </p:sp>
      <p:sp>
        <p:nvSpPr>
          <p:cNvPr id="4"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434638" y="304800"/>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36452339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CCAD886-7B61-8E4B-B4F3-85F7210B786B}"/>
              </a:ext>
            </a:extLst>
          </p:cNvPr>
          <p:cNvSpPr>
            <a:spLocks noGrp="1" noChangeArrowheads="1"/>
          </p:cNvSpPr>
          <p:nvPr>
            <p:ph type="title"/>
          </p:nvPr>
        </p:nvSpPr>
        <p:spPr>
          <a:xfrm>
            <a:off x="1905000" y="304801"/>
            <a:ext cx="7848600" cy="676275"/>
          </a:xfrm>
        </p:spPr>
        <p:txBody>
          <a:bodyPr/>
          <a:lstStyle/>
          <a:p>
            <a:pPr eaLnBrk="1" hangingPunct="1"/>
            <a:r>
              <a:rPr lang="zh-CN" altLang="en-US">
                <a:latin typeface="Microsoft YaHei" panose="020B0503020204020204" pitchFamily="34" charset="-122"/>
                <a:ea typeface="Microsoft YaHei" panose="020B0503020204020204" pitchFamily="34" charset="-122"/>
              </a:rPr>
              <a:t>三种基本映射关系</a:t>
            </a:r>
          </a:p>
        </p:txBody>
      </p:sp>
      <p:graphicFrame>
        <p:nvGraphicFramePr>
          <p:cNvPr id="3" name="Object 81">
            <a:extLst>
              <a:ext uri="{FF2B5EF4-FFF2-40B4-BE49-F238E27FC236}">
                <a16:creationId xmlns:a16="http://schemas.microsoft.com/office/drawing/2014/main" id="{42535F6C-7495-7049-963D-781B05C76491}"/>
              </a:ext>
            </a:extLst>
          </p:cNvPr>
          <p:cNvGraphicFramePr>
            <a:graphicFrameLocks noGrp="1" noChangeAspect="1"/>
          </p:cNvGraphicFramePr>
          <p:nvPr>
            <p:ph idx="1"/>
          </p:nvPr>
        </p:nvGraphicFramePr>
        <p:xfrm>
          <a:off x="9512300" y="0"/>
          <a:ext cx="1155700" cy="1219200"/>
        </p:xfrm>
        <a:graphic>
          <a:graphicData uri="http://schemas.openxmlformats.org/presentationml/2006/ole">
            <mc:AlternateContent xmlns:mc="http://schemas.openxmlformats.org/markup-compatibility/2006">
              <mc:Choice xmlns:v="urn:schemas-microsoft-com:vml" Requires="v">
                <p:oleObj spid="_x0000_s78944" name="剪辑" r:id="rId3" imgW="2166845" imgH="2287575" progId="MS_ClipArt_Gallery.2">
                  <p:embed/>
                </p:oleObj>
              </mc:Choice>
              <mc:Fallback>
                <p:oleObj name="剪辑" r:id="rId3" imgW="2166845" imgH="2287575" progId="MS_ClipArt_Gallery.2">
                  <p:embed/>
                  <p:pic>
                    <p:nvPicPr>
                      <p:cNvPr id="3" name="Object 81">
                        <a:extLst>
                          <a:ext uri="{FF2B5EF4-FFF2-40B4-BE49-F238E27FC236}">
                            <a16:creationId xmlns:a16="http://schemas.microsoft.com/office/drawing/2014/main" id="{42535F6C-7495-7049-963D-781B05C76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12300" y="0"/>
                        <a:ext cx="1155700" cy="121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53">
            <a:extLst>
              <a:ext uri="{FF2B5EF4-FFF2-40B4-BE49-F238E27FC236}">
                <a16:creationId xmlns:a16="http://schemas.microsoft.com/office/drawing/2014/main" id="{BB42DD71-7861-244F-B467-AF7B3BAC486B}"/>
              </a:ext>
            </a:extLst>
          </p:cNvPr>
          <p:cNvGrpSpPr>
            <a:grpSpLocks/>
          </p:cNvGrpSpPr>
          <p:nvPr/>
        </p:nvGrpSpPr>
        <p:grpSpPr bwMode="auto">
          <a:xfrm>
            <a:off x="1754188" y="2514600"/>
            <a:ext cx="1676400" cy="3429000"/>
            <a:chOff x="768" y="816"/>
            <a:chExt cx="1056" cy="2160"/>
          </a:xfrm>
        </p:grpSpPr>
        <p:sp>
          <p:nvSpPr>
            <p:cNvPr id="5" name="Rectangle 154">
              <a:extLst>
                <a:ext uri="{FF2B5EF4-FFF2-40B4-BE49-F238E27FC236}">
                  <a16:creationId xmlns:a16="http://schemas.microsoft.com/office/drawing/2014/main" id="{0DFC747B-3C5D-4E47-A4B1-CC6985059534}"/>
                </a:ext>
              </a:extLst>
            </p:cNvPr>
            <p:cNvSpPr>
              <a:spLocks noChangeArrowheads="1"/>
            </p:cNvSpPr>
            <p:nvPr/>
          </p:nvSpPr>
          <p:spPr bwMode="auto">
            <a:xfrm>
              <a:off x="768" y="816"/>
              <a:ext cx="192" cy="144"/>
            </a:xfrm>
            <a:prstGeom prst="rect">
              <a:avLst/>
            </a:prstGeom>
            <a:solidFill>
              <a:srgbClr val="0099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0</a:t>
              </a:r>
            </a:p>
          </p:txBody>
        </p:sp>
        <p:sp>
          <p:nvSpPr>
            <p:cNvPr id="6" name="Rectangle 155">
              <a:extLst>
                <a:ext uri="{FF2B5EF4-FFF2-40B4-BE49-F238E27FC236}">
                  <a16:creationId xmlns:a16="http://schemas.microsoft.com/office/drawing/2014/main" id="{7887B32A-3DF1-9140-817C-5409D70F0FE3}"/>
                </a:ext>
              </a:extLst>
            </p:cNvPr>
            <p:cNvSpPr>
              <a:spLocks noChangeArrowheads="1"/>
            </p:cNvSpPr>
            <p:nvPr/>
          </p:nvSpPr>
          <p:spPr bwMode="auto">
            <a:xfrm>
              <a:off x="1056" y="816"/>
              <a:ext cx="192" cy="144"/>
            </a:xfrm>
            <a:prstGeom prst="rect">
              <a:avLst/>
            </a:prstGeom>
            <a:solidFill>
              <a:srgbClr val="009999"/>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a:t>
              </a:r>
            </a:p>
          </p:txBody>
        </p:sp>
        <p:sp>
          <p:nvSpPr>
            <p:cNvPr id="7" name="Rectangle 156">
              <a:extLst>
                <a:ext uri="{FF2B5EF4-FFF2-40B4-BE49-F238E27FC236}">
                  <a16:creationId xmlns:a16="http://schemas.microsoft.com/office/drawing/2014/main" id="{68D48C4B-8F16-0C4F-9EFD-B79798F1F0A6}"/>
                </a:ext>
              </a:extLst>
            </p:cNvPr>
            <p:cNvSpPr>
              <a:spLocks noChangeArrowheads="1"/>
            </p:cNvSpPr>
            <p:nvPr/>
          </p:nvSpPr>
          <p:spPr bwMode="auto">
            <a:xfrm>
              <a:off x="1344" y="816"/>
              <a:ext cx="192" cy="144"/>
            </a:xfrm>
            <a:prstGeom prst="rect">
              <a:avLst/>
            </a:prstGeom>
            <a:solidFill>
              <a:schemeClr va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a:t>
              </a:r>
            </a:p>
          </p:txBody>
        </p:sp>
        <p:sp>
          <p:nvSpPr>
            <p:cNvPr id="8" name="Rectangle 157">
              <a:extLst>
                <a:ext uri="{FF2B5EF4-FFF2-40B4-BE49-F238E27FC236}">
                  <a16:creationId xmlns:a16="http://schemas.microsoft.com/office/drawing/2014/main" id="{A7C93AE5-69DA-AA49-9F32-4631C39B30EF}"/>
                </a:ext>
              </a:extLst>
            </p:cNvPr>
            <p:cNvSpPr>
              <a:spLocks noChangeArrowheads="1"/>
            </p:cNvSpPr>
            <p:nvPr/>
          </p:nvSpPr>
          <p:spPr bwMode="auto">
            <a:xfrm>
              <a:off x="1632" y="816"/>
              <a:ext cx="192" cy="144"/>
            </a:xfrm>
            <a:prstGeom prst="rect">
              <a:avLst/>
            </a:prstGeom>
            <a:solidFill>
              <a:schemeClr va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a:t>
              </a:r>
            </a:p>
          </p:txBody>
        </p:sp>
        <p:sp>
          <p:nvSpPr>
            <p:cNvPr id="9" name="Rectangle 158">
              <a:extLst>
                <a:ext uri="{FF2B5EF4-FFF2-40B4-BE49-F238E27FC236}">
                  <a16:creationId xmlns:a16="http://schemas.microsoft.com/office/drawing/2014/main" id="{EC193500-64D8-BE4D-B64A-A18E3BD47279}"/>
                </a:ext>
              </a:extLst>
            </p:cNvPr>
            <p:cNvSpPr>
              <a:spLocks noChangeArrowheads="1"/>
            </p:cNvSpPr>
            <p:nvPr/>
          </p:nvSpPr>
          <p:spPr bwMode="auto">
            <a:xfrm>
              <a:off x="768" y="110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4</a:t>
              </a:r>
            </a:p>
          </p:txBody>
        </p:sp>
        <p:sp>
          <p:nvSpPr>
            <p:cNvPr id="10" name="Rectangle 159">
              <a:extLst>
                <a:ext uri="{FF2B5EF4-FFF2-40B4-BE49-F238E27FC236}">
                  <a16:creationId xmlns:a16="http://schemas.microsoft.com/office/drawing/2014/main" id="{C1B5ED23-8971-504A-8435-77EA661C2A83}"/>
                </a:ext>
              </a:extLst>
            </p:cNvPr>
            <p:cNvSpPr>
              <a:spLocks noChangeArrowheads="1"/>
            </p:cNvSpPr>
            <p:nvPr/>
          </p:nvSpPr>
          <p:spPr bwMode="auto">
            <a:xfrm>
              <a:off x="1056" y="110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5</a:t>
              </a:r>
            </a:p>
          </p:txBody>
        </p:sp>
        <p:sp>
          <p:nvSpPr>
            <p:cNvPr id="11" name="Rectangle 160">
              <a:extLst>
                <a:ext uri="{FF2B5EF4-FFF2-40B4-BE49-F238E27FC236}">
                  <a16:creationId xmlns:a16="http://schemas.microsoft.com/office/drawing/2014/main" id="{A1B1DE5E-EA9D-D946-AA97-47870649757E}"/>
                </a:ext>
              </a:extLst>
            </p:cNvPr>
            <p:cNvSpPr>
              <a:spLocks noChangeArrowheads="1"/>
            </p:cNvSpPr>
            <p:nvPr/>
          </p:nvSpPr>
          <p:spPr bwMode="auto">
            <a:xfrm>
              <a:off x="1344" y="1104"/>
              <a:ext cx="192" cy="14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6</a:t>
              </a:r>
            </a:p>
          </p:txBody>
        </p:sp>
        <p:sp>
          <p:nvSpPr>
            <p:cNvPr id="12" name="Rectangle 161">
              <a:extLst>
                <a:ext uri="{FF2B5EF4-FFF2-40B4-BE49-F238E27FC236}">
                  <a16:creationId xmlns:a16="http://schemas.microsoft.com/office/drawing/2014/main" id="{5689AF06-854E-3340-9462-D599A2F05189}"/>
                </a:ext>
              </a:extLst>
            </p:cNvPr>
            <p:cNvSpPr>
              <a:spLocks noChangeArrowheads="1"/>
            </p:cNvSpPr>
            <p:nvPr/>
          </p:nvSpPr>
          <p:spPr bwMode="auto">
            <a:xfrm>
              <a:off x="1632" y="1104"/>
              <a:ext cx="192" cy="14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7</a:t>
              </a:r>
            </a:p>
          </p:txBody>
        </p:sp>
        <p:sp>
          <p:nvSpPr>
            <p:cNvPr id="13" name="Rectangle 162">
              <a:extLst>
                <a:ext uri="{FF2B5EF4-FFF2-40B4-BE49-F238E27FC236}">
                  <a16:creationId xmlns:a16="http://schemas.microsoft.com/office/drawing/2014/main" id="{DC6E023C-E2C0-0C41-885D-F57FFFF40325}"/>
                </a:ext>
              </a:extLst>
            </p:cNvPr>
            <p:cNvSpPr>
              <a:spLocks noChangeArrowheads="1"/>
            </p:cNvSpPr>
            <p:nvPr/>
          </p:nvSpPr>
          <p:spPr bwMode="auto">
            <a:xfrm>
              <a:off x="768" y="1392"/>
              <a:ext cx="192" cy="144"/>
            </a:xfrm>
            <a:prstGeom prst="rect">
              <a:avLst/>
            </a:prstGeom>
            <a:solidFill>
              <a:schemeClr val="folHlink"/>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8</a:t>
              </a:r>
            </a:p>
          </p:txBody>
        </p:sp>
        <p:sp>
          <p:nvSpPr>
            <p:cNvPr id="14" name="Rectangle 163">
              <a:extLst>
                <a:ext uri="{FF2B5EF4-FFF2-40B4-BE49-F238E27FC236}">
                  <a16:creationId xmlns:a16="http://schemas.microsoft.com/office/drawing/2014/main" id="{8B8B9B9D-D853-6347-98F2-157B21FBDCBF}"/>
                </a:ext>
              </a:extLst>
            </p:cNvPr>
            <p:cNvSpPr>
              <a:spLocks noChangeArrowheads="1"/>
            </p:cNvSpPr>
            <p:nvPr/>
          </p:nvSpPr>
          <p:spPr bwMode="auto">
            <a:xfrm>
              <a:off x="1056" y="139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9</a:t>
              </a:r>
            </a:p>
          </p:txBody>
        </p:sp>
        <p:sp>
          <p:nvSpPr>
            <p:cNvPr id="15" name="Rectangle 164">
              <a:extLst>
                <a:ext uri="{FF2B5EF4-FFF2-40B4-BE49-F238E27FC236}">
                  <a16:creationId xmlns:a16="http://schemas.microsoft.com/office/drawing/2014/main" id="{3F2A8C0A-65F9-004F-9896-38613C38EC03}"/>
                </a:ext>
              </a:extLst>
            </p:cNvPr>
            <p:cNvSpPr>
              <a:spLocks noChangeArrowheads="1"/>
            </p:cNvSpPr>
            <p:nvPr/>
          </p:nvSpPr>
          <p:spPr bwMode="auto">
            <a:xfrm>
              <a:off x="1344" y="139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10</a:t>
              </a:r>
            </a:p>
          </p:txBody>
        </p:sp>
        <p:sp>
          <p:nvSpPr>
            <p:cNvPr id="16" name="Rectangle 165">
              <a:extLst>
                <a:ext uri="{FF2B5EF4-FFF2-40B4-BE49-F238E27FC236}">
                  <a16:creationId xmlns:a16="http://schemas.microsoft.com/office/drawing/2014/main" id="{40DC046E-E1BA-654F-93A2-7C3603E4BBD0}"/>
                </a:ext>
              </a:extLst>
            </p:cNvPr>
            <p:cNvSpPr>
              <a:spLocks noChangeArrowheads="1"/>
            </p:cNvSpPr>
            <p:nvPr/>
          </p:nvSpPr>
          <p:spPr bwMode="auto">
            <a:xfrm>
              <a:off x="1632" y="139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11</a:t>
              </a:r>
            </a:p>
          </p:txBody>
        </p:sp>
        <p:sp>
          <p:nvSpPr>
            <p:cNvPr id="17" name="Rectangle 166">
              <a:extLst>
                <a:ext uri="{FF2B5EF4-FFF2-40B4-BE49-F238E27FC236}">
                  <a16:creationId xmlns:a16="http://schemas.microsoft.com/office/drawing/2014/main" id="{A8ECD7F1-9A02-C349-B1CF-7AE543FC99C8}"/>
                </a:ext>
              </a:extLst>
            </p:cNvPr>
            <p:cNvSpPr>
              <a:spLocks noChangeArrowheads="1"/>
            </p:cNvSpPr>
            <p:nvPr/>
          </p:nvSpPr>
          <p:spPr bwMode="auto">
            <a:xfrm>
              <a:off x="768" y="1680"/>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12</a:t>
              </a:r>
            </a:p>
          </p:txBody>
        </p:sp>
        <p:sp>
          <p:nvSpPr>
            <p:cNvPr id="18" name="Rectangle 167">
              <a:extLst>
                <a:ext uri="{FF2B5EF4-FFF2-40B4-BE49-F238E27FC236}">
                  <a16:creationId xmlns:a16="http://schemas.microsoft.com/office/drawing/2014/main" id="{B4E6AFF2-E314-F44C-904E-1C50A39B83F0}"/>
                </a:ext>
              </a:extLst>
            </p:cNvPr>
            <p:cNvSpPr>
              <a:spLocks noChangeArrowheads="1"/>
            </p:cNvSpPr>
            <p:nvPr/>
          </p:nvSpPr>
          <p:spPr bwMode="auto">
            <a:xfrm>
              <a:off x="1056" y="1680"/>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13</a:t>
              </a:r>
            </a:p>
          </p:txBody>
        </p:sp>
        <p:sp>
          <p:nvSpPr>
            <p:cNvPr id="19" name="Rectangle 168">
              <a:extLst>
                <a:ext uri="{FF2B5EF4-FFF2-40B4-BE49-F238E27FC236}">
                  <a16:creationId xmlns:a16="http://schemas.microsoft.com/office/drawing/2014/main" id="{152EAF5D-7849-FB41-841B-826EC3E2EE89}"/>
                </a:ext>
              </a:extLst>
            </p:cNvPr>
            <p:cNvSpPr>
              <a:spLocks noChangeArrowheads="1"/>
            </p:cNvSpPr>
            <p:nvPr/>
          </p:nvSpPr>
          <p:spPr bwMode="auto">
            <a:xfrm>
              <a:off x="1344" y="1680"/>
              <a:ext cx="192" cy="144"/>
            </a:xfrm>
            <a:prstGeom prst="rect">
              <a:avLst/>
            </a:prstGeom>
            <a:solidFill>
              <a:srgbClr val="FFFF00"/>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14</a:t>
              </a:r>
            </a:p>
          </p:txBody>
        </p:sp>
        <p:sp>
          <p:nvSpPr>
            <p:cNvPr id="20" name="Rectangle 169">
              <a:extLst>
                <a:ext uri="{FF2B5EF4-FFF2-40B4-BE49-F238E27FC236}">
                  <a16:creationId xmlns:a16="http://schemas.microsoft.com/office/drawing/2014/main" id="{65EE0EAB-7000-1A45-8913-31DF9280F264}"/>
                </a:ext>
              </a:extLst>
            </p:cNvPr>
            <p:cNvSpPr>
              <a:spLocks noChangeArrowheads="1"/>
            </p:cNvSpPr>
            <p:nvPr/>
          </p:nvSpPr>
          <p:spPr bwMode="auto">
            <a:xfrm>
              <a:off x="1632" y="1680"/>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15</a:t>
              </a:r>
            </a:p>
          </p:txBody>
        </p:sp>
        <p:sp>
          <p:nvSpPr>
            <p:cNvPr id="21" name="Rectangle 170">
              <a:extLst>
                <a:ext uri="{FF2B5EF4-FFF2-40B4-BE49-F238E27FC236}">
                  <a16:creationId xmlns:a16="http://schemas.microsoft.com/office/drawing/2014/main" id="{562DDFC9-6F7C-5B44-86A4-3054BB7840F4}"/>
                </a:ext>
              </a:extLst>
            </p:cNvPr>
            <p:cNvSpPr>
              <a:spLocks noChangeArrowheads="1"/>
            </p:cNvSpPr>
            <p:nvPr/>
          </p:nvSpPr>
          <p:spPr bwMode="auto">
            <a:xfrm>
              <a:off x="768"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16</a:t>
              </a:r>
            </a:p>
          </p:txBody>
        </p:sp>
        <p:sp>
          <p:nvSpPr>
            <p:cNvPr id="22" name="Rectangle 171">
              <a:extLst>
                <a:ext uri="{FF2B5EF4-FFF2-40B4-BE49-F238E27FC236}">
                  <a16:creationId xmlns:a16="http://schemas.microsoft.com/office/drawing/2014/main" id="{9B42AF67-2D66-224E-A859-29AD3A1E5B53}"/>
                </a:ext>
              </a:extLst>
            </p:cNvPr>
            <p:cNvSpPr>
              <a:spLocks noChangeArrowheads="1"/>
            </p:cNvSpPr>
            <p:nvPr/>
          </p:nvSpPr>
          <p:spPr bwMode="auto">
            <a:xfrm>
              <a:off x="1056"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17</a:t>
              </a:r>
            </a:p>
          </p:txBody>
        </p:sp>
        <p:sp>
          <p:nvSpPr>
            <p:cNvPr id="23" name="Rectangle 172">
              <a:extLst>
                <a:ext uri="{FF2B5EF4-FFF2-40B4-BE49-F238E27FC236}">
                  <a16:creationId xmlns:a16="http://schemas.microsoft.com/office/drawing/2014/main" id="{E1FE43CF-25A7-5241-8995-D16BFB81089E}"/>
                </a:ext>
              </a:extLst>
            </p:cNvPr>
            <p:cNvSpPr>
              <a:spLocks noChangeArrowheads="1"/>
            </p:cNvSpPr>
            <p:nvPr/>
          </p:nvSpPr>
          <p:spPr bwMode="auto">
            <a:xfrm>
              <a:off x="1344"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18</a:t>
              </a:r>
            </a:p>
          </p:txBody>
        </p:sp>
        <p:sp>
          <p:nvSpPr>
            <p:cNvPr id="24" name="Rectangle 173">
              <a:extLst>
                <a:ext uri="{FF2B5EF4-FFF2-40B4-BE49-F238E27FC236}">
                  <a16:creationId xmlns:a16="http://schemas.microsoft.com/office/drawing/2014/main" id="{E4FAAAA7-AC73-7144-80E5-3DAFFAFD2F4C}"/>
                </a:ext>
              </a:extLst>
            </p:cNvPr>
            <p:cNvSpPr>
              <a:spLocks noChangeArrowheads="1"/>
            </p:cNvSpPr>
            <p:nvPr/>
          </p:nvSpPr>
          <p:spPr bwMode="auto">
            <a:xfrm>
              <a:off x="1632" y="1968"/>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19</a:t>
              </a:r>
            </a:p>
          </p:txBody>
        </p:sp>
        <p:sp>
          <p:nvSpPr>
            <p:cNvPr id="25" name="Rectangle 174">
              <a:extLst>
                <a:ext uri="{FF2B5EF4-FFF2-40B4-BE49-F238E27FC236}">
                  <a16:creationId xmlns:a16="http://schemas.microsoft.com/office/drawing/2014/main" id="{4DB57AC9-F90E-794A-8943-CF674F13C207}"/>
                </a:ext>
              </a:extLst>
            </p:cNvPr>
            <p:cNvSpPr>
              <a:spLocks noChangeArrowheads="1"/>
            </p:cNvSpPr>
            <p:nvPr/>
          </p:nvSpPr>
          <p:spPr bwMode="auto">
            <a:xfrm>
              <a:off x="768"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20</a:t>
              </a:r>
            </a:p>
          </p:txBody>
        </p:sp>
        <p:sp>
          <p:nvSpPr>
            <p:cNvPr id="26" name="Rectangle 175">
              <a:extLst>
                <a:ext uri="{FF2B5EF4-FFF2-40B4-BE49-F238E27FC236}">
                  <a16:creationId xmlns:a16="http://schemas.microsoft.com/office/drawing/2014/main" id="{5DFD64F6-4162-C745-8579-C57D43212604}"/>
                </a:ext>
              </a:extLst>
            </p:cNvPr>
            <p:cNvSpPr>
              <a:spLocks noChangeArrowheads="1"/>
            </p:cNvSpPr>
            <p:nvPr/>
          </p:nvSpPr>
          <p:spPr bwMode="auto">
            <a:xfrm>
              <a:off x="1056"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21</a:t>
              </a:r>
            </a:p>
          </p:txBody>
        </p:sp>
        <p:sp>
          <p:nvSpPr>
            <p:cNvPr id="27" name="Rectangle 176">
              <a:extLst>
                <a:ext uri="{FF2B5EF4-FFF2-40B4-BE49-F238E27FC236}">
                  <a16:creationId xmlns:a16="http://schemas.microsoft.com/office/drawing/2014/main" id="{D425D876-3FD2-5546-ABAC-E78601A8ACEF}"/>
                </a:ext>
              </a:extLst>
            </p:cNvPr>
            <p:cNvSpPr>
              <a:spLocks noChangeArrowheads="1"/>
            </p:cNvSpPr>
            <p:nvPr/>
          </p:nvSpPr>
          <p:spPr bwMode="auto">
            <a:xfrm>
              <a:off x="1344"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22</a:t>
              </a:r>
            </a:p>
          </p:txBody>
        </p:sp>
        <p:sp>
          <p:nvSpPr>
            <p:cNvPr id="28" name="Rectangle 177">
              <a:extLst>
                <a:ext uri="{FF2B5EF4-FFF2-40B4-BE49-F238E27FC236}">
                  <a16:creationId xmlns:a16="http://schemas.microsoft.com/office/drawing/2014/main" id="{EFD3B168-97C8-2C4B-A04F-82678BE5E074}"/>
                </a:ext>
              </a:extLst>
            </p:cNvPr>
            <p:cNvSpPr>
              <a:spLocks noChangeArrowheads="1"/>
            </p:cNvSpPr>
            <p:nvPr/>
          </p:nvSpPr>
          <p:spPr bwMode="auto">
            <a:xfrm>
              <a:off x="1632" y="2256"/>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23</a:t>
              </a:r>
            </a:p>
          </p:txBody>
        </p:sp>
        <p:sp>
          <p:nvSpPr>
            <p:cNvPr id="29" name="Rectangle 178">
              <a:extLst>
                <a:ext uri="{FF2B5EF4-FFF2-40B4-BE49-F238E27FC236}">
                  <a16:creationId xmlns:a16="http://schemas.microsoft.com/office/drawing/2014/main" id="{E1DB6FCB-E408-F240-973F-091962FC681E}"/>
                </a:ext>
              </a:extLst>
            </p:cNvPr>
            <p:cNvSpPr>
              <a:spLocks noChangeArrowheads="1"/>
            </p:cNvSpPr>
            <p:nvPr/>
          </p:nvSpPr>
          <p:spPr bwMode="auto">
            <a:xfrm>
              <a:off x="768"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24</a:t>
              </a:r>
            </a:p>
          </p:txBody>
        </p:sp>
        <p:sp>
          <p:nvSpPr>
            <p:cNvPr id="30" name="Rectangle 179">
              <a:extLst>
                <a:ext uri="{FF2B5EF4-FFF2-40B4-BE49-F238E27FC236}">
                  <a16:creationId xmlns:a16="http://schemas.microsoft.com/office/drawing/2014/main" id="{DF7820BA-9BC0-5340-9F2D-6BCDFEA9487E}"/>
                </a:ext>
              </a:extLst>
            </p:cNvPr>
            <p:cNvSpPr>
              <a:spLocks noChangeArrowheads="1"/>
            </p:cNvSpPr>
            <p:nvPr/>
          </p:nvSpPr>
          <p:spPr bwMode="auto">
            <a:xfrm>
              <a:off x="1056"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25</a:t>
              </a:r>
            </a:p>
          </p:txBody>
        </p:sp>
        <p:sp>
          <p:nvSpPr>
            <p:cNvPr id="31" name="Rectangle 180">
              <a:extLst>
                <a:ext uri="{FF2B5EF4-FFF2-40B4-BE49-F238E27FC236}">
                  <a16:creationId xmlns:a16="http://schemas.microsoft.com/office/drawing/2014/main" id="{7EBE24AA-004A-6941-ACE1-B64A0E01BD4C}"/>
                </a:ext>
              </a:extLst>
            </p:cNvPr>
            <p:cNvSpPr>
              <a:spLocks noChangeArrowheads="1"/>
            </p:cNvSpPr>
            <p:nvPr/>
          </p:nvSpPr>
          <p:spPr bwMode="auto">
            <a:xfrm>
              <a:off x="1344"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26</a:t>
              </a:r>
            </a:p>
          </p:txBody>
        </p:sp>
        <p:sp>
          <p:nvSpPr>
            <p:cNvPr id="32" name="Rectangle 181">
              <a:extLst>
                <a:ext uri="{FF2B5EF4-FFF2-40B4-BE49-F238E27FC236}">
                  <a16:creationId xmlns:a16="http://schemas.microsoft.com/office/drawing/2014/main" id="{86EA3384-2A84-9643-B972-CA3F45647468}"/>
                </a:ext>
              </a:extLst>
            </p:cNvPr>
            <p:cNvSpPr>
              <a:spLocks noChangeArrowheads="1"/>
            </p:cNvSpPr>
            <p:nvPr/>
          </p:nvSpPr>
          <p:spPr bwMode="auto">
            <a:xfrm>
              <a:off x="1632" y="2544"/>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27</a:t>
              </a:r>
            </a:p>
          </p:txBody>
        </p:sp>
        <p:sp>
          <p:nvSpPr>
            <p:cNvPr id="33" name="Rectangle 182">
              <a:extLst>
                <a:ext uri="{FF2B5EF4-FFF2-40B4-BE49-F238E27FC236}">
                  <a16:creationId xmlns:a16="http://schemas.microsoft.com/office/drawing/2014/main" id="{CA9FA6A7-8FA1-6A46-AAEA-059A461C7E6E}"/>
                </a:ext>
              </a:extLst>
            </p:cNvPr>
            <p:cNvSpPr>
              <a:spLocks noChangeArrowheads="1"/>
            </p:cNvSpPr>
            <p:nvPr/>
          </p:nvSpPr>
          <p:spPr bwMode="auto">
            <a:xfrm>
              <a:off x="768"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28</a:t>
              </a:r>
            </a:p>
          </p:txBody>
        </p:sp>
        <p:sp>
          <p:nvSpPr>
            <p:cNvPr id="34" name="Rectangle 183">
              <a:extLst>
                <a:ext uri="{FF2B5EF4-FFF2-40B4-BE49-F238E27FC236}">
                  <a16:creationId xmlns:a16="http://schemas.microsoft.com/office/drawing/2014/main" id="{CC6B3875-E042-8242-9B62-FC6DF1C9D4CC}"/>
                </a:ext>
              </a:extLst>
            </p:cNvPr>
            <p:cNvSpPr>
              <a:spLocks noChangeArrowheads="1"/>
            </p:cNvSpPr>
            <p:nvPr/>
          </p:nvSpPr>
          <p:spPr bwMode="auto">
            <a:xfrm>
              <a:off x="1056"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29</a:t>
              </a:r>
            </a:p>
          </p:txBody>
        </p:sp>
        <p:sp>
          <p:nvSpPr>
            <p:cNvPr id="35" name="Rectangle 184">
              <a:extLst>
                <a:ext uri="{FF2B5EF4-FFF2-40B4-BE49-F238E27FC236}">
                  <a16:creationId xmlns:a16="http://schemas.microsoft.com/office/drawing/2014/main" id="{A2F180EA-4C2D-7347-A280-B195D4BD92E0}"/>
                </a:ext>
              </a:extLst>
            </p:cNvPr>
            <p:cNvSpPr>
              <a:spLocks noChangeArrowheads="1"/>
            </p:cNvSpPr>
            <p:nvPr/>
          </p:nvSpPr>
          <p:spPr bwMode="auto">
            <a:xfrm>
              <a:off x="1344"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30</a:t>
              </a:r>
            </a:p>
          </p:txBody>
        </p:sp>
        <p:sp>
          <p:nvSpPr>
            <p:cNvPr id="36" name="Rectangle 185">
              <a:extLst>
                <a:ext uri="{FF2B5EF4-FFF2-40B4-BE49-F238E27FC236}">
                  <a16:creationId xmlns:a16="http://schemas.microsoft.com/office/drawing/2014/main" id="{E28DEB74-DA04-184B-A004-E7ED29F5E8D9}"/>
                </a:ext>
              </a:extLst>
            </p:cNvPr>
            <p:cNvSpPr>
              <a:spLocks noChangeArrowheads="1"/>
            </p:cNvSpPr>
            <p:nvPr/>
          </p:nvSpPr>
          <p:spPr bwMode="auto">
            <a:xfrm>
              <a:off x="1632" y="2832"/>
              <a:ext cx="192" cy="144"/>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31</a:t>
              </a:r>
            </a:p>
          </p:txBody>
        </p:sp>
      </p:grpSp>
      <p:sp>
        <p:nvSpPr>
          <p:cNvPr id="37" name="AutoShape 186">
            <a:extLst>
              <a:ext uri="{FF2B5EF4-FFF2-40B4-BE49-F238E27FC236}">
                <a16:creationId xmlns:a16="http://schemas.microsoft.com/office/drawing/2014/main" id="{1139027B-5354-DD4E-A02B-ABAD10480ABE}"/>
              </a:ext>
            </a:extLst>
          </p:cNvPr>
          <p:cNvSpPr>
            <a:spLocks noChangeArrowheads="1"/>
          </p:cNvSpPr>
          <p:nvPr/>
        </p:nvSpPr>
        <p:spPr bwMode="auto">
          <a:xfrm>
            <a:off x="1373188" y="1905000"/>
            <a:ext cx="2362200" cy="4191000"/>
          </a:xfrm>
          <a:prstGeom prst="can">
            <a:avLst>
              <a:gd name="adj" fmla="val 23032"/>
            </a:avLst>
          </a:prstGeom>
          <a:noFill/>
          <a:ln w="28575">
            <a:solidFill>
              <a:schemeClr val="tx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38" name="Text Box 187">
            <a:extLst>
              <a:ext uri="{FF2B5EF4-FFF2-40B4-BE49-F238E27FC236}">
                <a16:creationId xmlns:a16="http://schemas.microsoft.com/office/drawing/2014/main" id="{0A1A4921-6B61-2B44-A0B0-821A441ECB8C}"/>
              </a:ext>
            </a:extLst>
          </p:cNvPr>
          <p:cNvSpPr txBox="1">
            <a:spLocks noChangeArrowheads="1"/>
          </p:cNvSpPr>
          <p:nvPr/>
        </p:nvSpPr>
        <p:spPr bwMode="auto">
          <a:xfrm>
            <a:off x="1198564" y="2209800"/>
            <a:ext cx="1165225" cy="40011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FF0000"/>
                </a:solidFill>
                <a:latin typeface="Microsoft YaHei" panose="020B0503020204020204" pitchFamily="34" charset="-122"/>
                <a:ea typeface="Microsoft YaHei" panose="020B0503020204020204" pitchFamily="34" charset="-122"/>
              </a:rPr>
              <a:t>test.c</a:t>
            </a:r>
            <a:endParaRPr kumimoji="1" lang="en-US" altLang="zh-CN" sz="2000" dirty="0">
              <a:solidFill>
                <a:srgbClr val="FF0000"/>
              </a:solidFill>
              <a:latin typeface="Microsoft YaHei" panose="020B0503020204020204" pitchFamily="34" charset="-122"/>
              <a:ea typeface="Microsoft YaHei" panose="020B0503020204020204" pitchFamily="34" charset="-122"/>
            </a:endParaRPr>
          </a:p>
        </p:txBody>
      </p:sp>
      <p:sp>
        <p:nvSpPr>
          <p:cNvPr id="39" name="Text Box 188">
            <a:extLst>
              <a:ext uri="{FF2B5EF4-FFF2-40B4-BE49-F238E27FC236}">
                <a16:creationId xmlns:a16="http://schemas.microsoft.com/office/drawing/2014/main" id="{62921B88-8A5A-2D4F-A9B7-375A8B5FABE6}"/>
              </a:ext>
            </a:extLst>
          </p:cNvPr>
          <p:cNvSpPr txBox="1">
            <a:spLocks noChangeArrowheads="1"/>
          </p:cNvSpPr>
          <p:nvPr/>
        </p:nvSpPr>
        <p:spPr bwMode="auto">
          <a:xfrm>
            <a:off x="2516188" y="2667001"/>
            <a:ext cx="2286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Microsoft YaHei" panose="020B0503020204020204" pitchFamily="34" charset="-122"/>
                <a:ea typeface="Microsoft YaHei" panose="020B0503020204020204" pitchFamily="34" charset="-122"/>
              </a:rPr>
              <a:t>f</a:t>
            </a:r>
          </a:p>
        </p:txBody>
      </p:sp>
      <p:sp>
        <p:nvSpPr>
          <p:cNvPr id="40" name="Text Box 189">
            <a:extLst>
              <a:ext uri="{FF2B5EF4-FFF2-40B4-BE49-F238E27FC236}">
                <a16:creationId xmlns:a16="http://schemas.microsoft.com/office/drawing/2014/main" id="{3F6E3D60-2686-8549-9C12-17A5919D39D8}"/>
              </a:ext>
            </a:extLst>
          </p:cNvPr>
          <p:cNvSpPr txBox="1">
            <a:spLocks noChangeArrowheads="1"/>
          </p:cNvSpPr>
          <p:nvPr/>
        </p:nvSpPr>
        <p:spPr bwMode="auto">
          <a:xfrm>
            <a:off x="2439988" y="3581400"/>
            <a:ext cx="712343" cy="40011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Microsoft YaHei" panose="020B0503020204020204" pitchFamily="34" charset="-122"/>
                <a:ea typeface="Microsoft YaHei" panose="020B0503020204020204" pitchFamily="34" charset="-122"/>
              </a:rPr>
              <a:t>tr</a:t>
            </a:r>
          </a:p>
        </p:txBody>
      </p:sp>
      <p:sp>
        <p:nvSpPr>
          <p:cNvPr id="41" name="Text Box 190">
            <a:extLst>
              <a:ext uri="{FF2B5EF4-FFF2-40B4-BE49-F238E27FC236}">
                <a16:creationId xmlns:a16="http://schemas.microsoft.com/office/drawing/2014/main" id="{64529E14-96D5-5D46-80AA-1C852281B248}"/>
              </a:ext>
            </a:extLst>
          </p:cNvPr>
          <p:cNvSpPr txBox="1">
            <a:spLocks noChangeArrowheads="1"/>
          </p:cNvSpPr>
          <p:nvPr/>
        </p:nvSpPr>
        <p:spPr bwMode="auto">
          <a:xfrm>
            <a:off x="2744788" y="4022725"/>
            <a:ext cx="914400" cy="40011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a:solidFill>
                  <a:srgbClr val="FF0000"/>
                </a:solidFill>
                <a:latin typeface="Microsoft YaHei" panose="020B0503020204020204" pitchFamily="34" charset="-122"/>
                <a:ea typeface="Microsoft YaHei" panose="020B0503020204020204" pitchFamily="34" charset="-122"/>
              </a:rPr>
              <a:t>mail</a:t>
            </a:r>
          </a:p>
        </p:txBody>
      </p:sp>
      <p:sp>
        <p:nvSpPr>
          <p:cNvPr id="42" name="Text Box 191">
            <a:extLst>
              <a:ext uri="{FF2B5EF4-FFF2-40B4-BE49-F238E27FC236}">
                <a16:creationId xmlns:a16="http://schemas.microsoft.com/office/drawing/2014/main" id="{0574A7FB-D30F-0049-8D83-64BF62AA79E3}"/>
              </a:ext>
            </a:extLst>
          </p:cNvPr>
          <p:cNvSpPr txBox="1">
            <a:spLocks noChangeArrowheads="1"/>
          </p:cNvSpPr>
          <p:nvPr/>
        </p:nvSpPr>
        <p:spPr bwMode="auto">
          <a:xfrm>
            <a:off x="1449388" y="5375276"/>
            <a:ext cx="685800" cy="3968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a:solidFill>
                  <a:srgbClr val="FF0000"/>
                </a:solidFill>
                <a:latin typeface="Microsoft YaHei" panose="020B0503020204020204" pitchFamily="34" charset="-122"/>
                <a:ea typeface="Microsoft YaHei" panose="020B0503020204020204" pitchFamily="34" charset="-122"/>
              </a:rPr>
              <a:t>list</a:t>
            </a:r>
          </a:p>
        </p:txBody>
      </p:sp>
      <p:sp>
        <p:nvSpPr>
          <p:cNvPr id="43" name="Text Box 192">
            <a:extLst>
              <a:ext uri="{FF2B5EF4-FFF2-40B4-BE49-F238E27FC236}">
                <a16:creationId xmlns:a16="http://schemas.microsoft.com/office/drawing/2014/main" id="{DCA9A15D-4A89-1E40-BE95-918E7FC6E36F}"/>
              </a:ext>
            </a:extLst>
          </p:cNvPr>
          <p:cNvSpPr txBox="1">
            <a:spLocks noChangeArrowheads="1"/>
          </p:cNvSpPr>
          <p:nvPr/>
        </p:nvSpPr>
        <p:spPr bwMode="auto">
          <a:xfrm>
            <a:off x="1525588" y="1371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Microsoft YaHei" panose="020B0503020204020204" pitchFamily="34" charset="-122"/>
                <a:ea typeface="Microsoft YaHei" panose="020B0503020204020204" pitchFamily="34" charset="-122"/>
              </a:rPr>
              <a:t>盘块连续分配</a:t>
            </a:r>
          </a:p>
        </p:txBody>
      </p:sp>
      <p:grpSp>
        <p:nvGrpSpPr>
          <p:cNvPr id="44" name="Group 193">
            <a:extLst>
              <a:ext uri="{FF2B5EF4-FFF2-40B4-BE49-F238E27FC236}">
                <a16:creationId xmlns:a16="http://schemas.microsoft.com/office/drawing/2014/main" id="{09482F6E-2305-D946-82B5-D3125CA316D8}"/>
              </a:ext>
            </a:extLst>
          </p:cNvPr>
          <p:cNvGrpSpPr>
            <a:grpSpLocks/>
          </p:cNvGrpSpPr>
          <p:nvPr/>
        </p:nvGrpSpPr>
        <p:grpSpPr bwMode="auto">
          <a:xfrm>
            <a:off x="4991100" y="2057400"/>
            <a:ext cx="2819400" cy="4038600"/>
            <a:chOff x="576" y="864"/>
            <a:chExt cx="1776" cy="2544"/>
          </a:xfrm>
        </p:grpSpPr>
        <p:sp>
          <p:nvSpPr>
            <p:cNvPr id="45" name="AutoShape 194">
              <a:extLst>
                <a:ext uri="{FF2B5EF4-FFF2-40B4-BE49-F238E27FC236}">
                  <a16:creationId xmlns:a16="http://schemas.microsoft.com/office/drawing/2014/main" id="{67853D04-8AF9-B447-B2C1-1A3976157B64}"/>
                </a:ext>
              </a:extLst>
            </p:cNvPr>
            <p:cNvSpPr>
              <a:spLocks noChangeArrowheads="1"/>
            </p:cNvSpPr>
            <p:nvPr/>
          </p:nvSpPr>
          <p:spPr bwMode="auto">
            <a:xfrm>
              <a:off x="576" y="864"/>
              <a:ext cx="1776" cy="2544"/>
            </a:xfrm>
            <a:prstGeom prst="can">
              <a:avLst>
                <a:gd name="adj" fmla="val 1514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46" name="Rectangle 195">
              <a:extLst>
                <a:ext uri="{FF2B5EF4-FFF2-40B4-BE49-F238E27FC236}">
                  <a16:creationId xmlns:a16="http://schemas.microsoft.com/office/drawing/2014/main" id="{BE04AE3D-F96F-5B4B-B524-4E6633CE0F4D}"/>
                </a:ext>
              </a:extLst>
            </p:cNvPr>
            <p:cNvSpPr>
              <a:spLocks noChangeArrowheads="1"/>
            </p:cNvSpPr>
            <p:nvPr/>
          </p:nvSpPr>
          <p:spPr bwMode="auto">
            <a:xfrm>
              <a:off x="576" y="115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0</a:t>
              </a:r>
            </a:p>
          </p:txBody>
        </p:sp>
        <p:sp>
          <p:nvSpPr>
            <p:cNvPr id="47" name="Rectangle 196">
              <a:extLst>
                <a:ext uri="{FF2B5EF4-FFF2-40B4-BE49-F238E27FC236}">
                  <a16:creationId xmlns:a16="http://schemas.microsoft.com/office/drawing/2014/main" id="{2D9BA53F-7BAA-2F45-9BB7-F1154D3654B3}"/>
                </a:ext>
              </a:extLst>
            </p:cNvPr>
            <p:cNvSpPr>
              <a:spLocks noChangeArrowheads="1"/>
            </p:cNvSpPr>
            <p:nvPr/>
          </p:nvSpPr>
          <p:spPr bwMode="auto">
            <a:xfrm>
              <a:off x="991" y="115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a:t>
              </a:r>
            </a:p>
          </p:txBody>
        </p:sp>
        <p:sp>
          <p:nvSpPr>
            <p:cNvPr id="48" name="Rectangle 197">
              <a:extLst>
                <a:ext uri="{FF2B5EF4-FFF2-40B4-BE49-F238E27FC236}">
                  <a16:creationId xmlns:a16="http://schemas.microsoft.com/office/drawing/2014/main" id="{232C3667-068C-9343-9F73-1BAF84489BE5}"/>
                </a:ext>
              </a:extLst>
            </p:cNvPr>
            <p:cNvSpPr>
              <a:spLocks noChangeArrowheads="1"/>
            </p:cNvSpPr>
            <p:nvPr/>
          </p:nvSpPr>
          <p:spPr bwMode="auto">
            <a:xfrm>
              <a:off x="1405" y="115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a:t>
              </a:r>
            </a:p>
          </p:txBody>
        </p:sp>
        <p:sp>
          <p:nvSpPr>
            <p:cNvPr id="49" name="Rectangle 198">
              <a:extLst>
                <a:ext uri="{FF2B5EF4-FFF2-40B4-BE49-F238E27FC236}">
                  <a16:creationId xmlns:a16="http://schemas.microsoft.com/office/drawing/2014/main" id="{15CBB67A-9E02-4C44-869B-FC576287E9D0}"/>
                </a:ext>
              </a:extLst>
            </p:cNvPr>
            <p:cNvSpPr>
              <a:spLocks noChangeArrowheads="1"/>
            </p:cNvSpPr>
            <p:nvPr/>
          </p:nvSpPr>
          <p:spPr bwMode="auto">
            <a:xfrm>
              <a:off x="1820" y="115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a:t>
              </a:r>
            </a:p>
          </p:txBody>
        </p:sp>
        <p:sp>
          <p:nvSpPr>
            <p:cNvPr id="50" name="Rectangle 199">
              <a:extLst>
                <a:ext uri="{FF2B5EF4-FFF2-40B4-BE49-F238E27FC236}">
                  <a16:creationId xmlns:a16="http://schemas.microsoft.com/office/drawing/2014/main" id="{3747B424-61D1-0B47-900A-0A3C5AAC03F8}"/>
                </a:ext>
              </a:extLst>
            </p:cNvPr>
            <p:cNvSpPr>
              <a:spLocks noChangeArrowheads="1"/>
            </p:cNvSpPr>
            <p:nvPr/>
          </p:nvSpPr>
          <p:spPr bwMode="auto">
            <a:xfrm>
              <a:off x="576" y="144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4</a:t>
              </a:r>
            </a:p>
          </p:txBody>
        </p:sp>
        <p:sp>
          <p:nvSpPr>
            <p:cNvPr id="51" name="Rectangle 200">
              <a:extLst>
                <a:ext uri="{FF2B5EF4-FFF2-40B4-BE49-F238E27FC236}">
                  <a16:creationId xmlns:a16="http://schemas.microsoft.com/office/drawing/2014/main" id="{A844FEAE-C6B0-EA4A-82F2-45B24B709AAB}"/>
                </a:ext>
              </a:extLst>
            </p:cNvPr>
            <p:cNvSpPr>
              <a:spLocks noChangeArrowheads="1"/>
            </p:cNvSpPr>
            <p:nvPr/>
          </p:nvSpPr>
          <p:spPr bwMode="auto">
            <a:xfrm>
              <a:off x="991" y="144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5</a:t>
              </a:r>
            </a:p>
          </p:txBody>
        </p:sp>
        <p:sp>
          <p:nvSpPr>
            <p:cNvPr id="52" name="Rectangle 201">
              <a:extLst>
                <a:ext uri="{FF2B5EF4-FFF2-40B4-BE49-F238E27FC236}">
                  <a16:creationId xmlns:a16="http://schemas.microsoft.com/office/drawing/2014/main" id="{C1A8B830-1E05-AB46-8BE0-10AC34E1CA28}"/>
                </a:ext>
              </a:extLst>
            </p:cNvPr>
            <p:cNvSpPr>
              <a:spLocks noChangeArrowheads="1"/>
            </p:cNvSpPr>
            <p:nvPr/>
          </p:nvSpPr>
          <p:spPr bwMode="auto">
            <a:xfrm>
              <a:off x="1405" y="144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6</a:t>
              </a:r>
            </a:p>
          </p:txBody>
        </p:sp>
        <p:sp>
          <p:nvSpPr>
            <p:cNvPr id="53" name="Rectangle 202">
              <a:extLst>
                <a:ext uri="{FF2B5EF4-FFF2-40B4-BE49-F238E27FC236}">
                  <a16:creationId xmlns:a16="http://schemas.microsoft.com/office/drawing/2014/main" id="{6C51F7FB-B1CC-4241-8A66-350F80CC12E8}"/>
                </a:ext>
              </a:extLst>
            </p:cNvPr>
            <p:cNvSpPr>
              <a:spLocks noChangeArrowheads="1"/>
            </p:cNvSpPr>
            <p:nvPr/>
          </p:nvSpPr>
          <p:spPr bwMode="auto">
            <a:xfrm>
              <a:off x="1820" y="144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7</a:t>
              </a:r>
            </a:p>
          </p:txBody>
        </p:sp>
        <p:sp>
          <p:nvSpPr>
            <p:cNvPr id="54" name="Rectangle 203">
              <a:extLst>
                <a:ext uri="{FF2B5EF4-FFF2-40B4-BE49-F238E27FC236}">
                  <a16:creationId xmlns:a16="http://schemas.microsoft.com/office/drawing/2014/main" id="{36C0FD57-4DE8-2447-8A86-1EFF33BB708D}"/>
                </a:ext>
              </a:extLst>
            </p:cNvPr>
            <p:cNvSpPr>
              <a:spLocks noChangeArrowheads="1"/>
            </p:cNvSpPr>
            <p:nvPr/>
          </p:nvSpPr>
          <p:spPr bwMode="auto">
            <a:xfrm>
              <a:off x="576" y="172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8</a:t>
              </a:r>
            </a:p>
          </p:txBody>
        </p:sp>
        <p:sp>
          <p:nvSpPr>
            <p:cNvPr id="55" name="Rectangle 204">
              <a:extLst>
                <a:ext uri="{FF2B5EF4-FFF2-40B4-BE49-F238E27FC236}">
                  <a16:creationId xmlns:a16="http://schemas.microsoft.com/office/drawing/2014/main" id="{C81917C5-8E6D-564C-9745-70B47AED6750}"/>
                </a:ext>
              </a:extLst>
            </p:cNvPr>
            <p:cNvSpPr>
              <a:spLocks noChangeArrowheads="1"/>
            </p:cNvSpPr>
            <p:nvPr/>
          </p:nvSpPr>
          <p:spPr bwMode="auto">
            <a:xfrm>
              <a:off x="991" y="172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9</a:t>
              </a:r>
            </a:p>
          </p:txBody>
        </p:sp>
        <p:sp>
          <p:nvSpPr>
            <p:cNvPr id="56" name="Rectangle 205">
              <a:extLst>
                <a:ext uri="{FF2B5EF4-FFF2-40B4-BE49-F238E27FC236}">
                  <a16:creationId xmlns:a16="http://schemas.microsoft.com/office/drawing/2014/main" id="{BA33C265-6FD0-3246-8253-259CC7B6F9DD}"/>
                </a:ext>
              </a:extLst>
            </p:cNvPr>
            <p:cNvSpPr>
              <a:spLocks noChangeArrowheads="1"/>
            </p:cNvSpPr>
            <p:nvPr/>
          </p:nvSpPr>
          <p:spPr bwMode="auto">
            <a:xfrm>
              <a:off x="1405" y="172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10</a:t>
              </a:r>
            </a:p>
          </p:txBody>
        </p:sp>
        <p:sp>
          <p:nvSpPr>
            <p:cNvPr id="57" name="Rectangle 206">
              <a:extLst>
                <a:ext uri="{FF2B5EF4-FFF2-40B4-BE49-F238E27FC236}">
                  <a16:creationId xmlns:a16="http://schemas.microsoft.com/office/drawing/2014/main" id="{ADD2BF56-AF12-A64F-8492-6DC5A532C044}"/>
                </a:ext>
              </a:extLst>
            </p:cNvPr>
            <p:cNvSpPr>
              <a:spLocks noChangeArrowheads="1"/>
            </p:cNvSpPr>
            <p:nvPr/>
          </p:nvSpPr>
          <p:spPr bwMode="auto">
            <a:xfrm>
              <a:off x="1820" y="172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11</a:t>
              </a:r>
            </a:p>
          </p:txBody>
        </p:sp>
        <p:sp>
          <p:nvSpPr>
            <p:cNvPr id="58" name="Rectangle 207">
              <a:extLst>
                <a:ext uri="{FF2B5EF4-FFF2-40B4-BE49-F238E27FC236}">
                  <a16:creationId xmlns:a16="http://schemas.microsoft.com/office/drawing/2014/main" id="{33B59FB9-906D-FC44-B7C1-1B1ED57CA171}"/>
                </a:ext>
              </a:extLst>
            </p:cNvPr>
            <p:cNvSpPr>
              <a:spLocks noChangeArrowheads="1"/>
            </p:cNvSpPr>
            <p:nvPr/>
          </p:nvSpPr>
          <p:spPr bwMode="auto">
            <a:xfrm>
              <a:off x="576" y="2016"/>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12</a:t>
              </a:r>
            </a:p>
          </p:txBody>
        </p:sp>
        <p:sp>
          <p:nvSpPr>
            <p:cNvPr id="59" name="Rectangle 208">
              <a:extLst>
                <a:ext uri="{FF2B5EF4-FFF2-40B4-BE49-F238E27FC236}">
                  <a16:creationId xmlns:a16="http://schemas.microsoft.com/office/drawing/2014/main" id="{9FF2AD50-8FCD-5A48-80E9-3C08DE4F606A}"/>
                </a:ext>
              </a:extLst>
            </p:cNvPr>
            <p:cNvSpPr>
              <a:spLocks noChangeArrowheads="1"/>
            </p:cNvSpPr>
            <p:nvPr/>
          </p:nvSpPr>
          <p:spPr bwMode="auto">
            <a:xfrm>
              <a:off x="991" y="2016"/>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13</a:t>
              </a:r>
            </a:p>
          </p:txBody>
        </p:sp>
        <p:sp>
          <p:nvSpPr>
            <p:cNvPr id="60" name="Rectangle 209">
              <a:extLst>
                <a:ext uri="{FF2B5EF4-FFF2-40B4-BE49-F238E27FC236}">
                  <a16:creationId xmlns:a16="http://schemas.microsoft.com/office/drawing/2014/main" id="{BE90BBC7-B815-BC49-8919-544C027ECC57}"/>
                </a:ext>
              </a:extLst>
            </p:cNvPr>
            <p:cNvSpPr>
              <a:spLocks noChangeArrowheads="1"/>
            </p:cNvSpPr>
            <p:nvPr/>
          </p:nvSpPr>
          <p:spPr bwMode="auto">
            <a:xfrm>
              <a:off x="1405" y="2016"/>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14</a:t>
              </a:r>
            </a:p>
          </p:txBody>
        </p:sp>
        <p:sp>
          <p:nvSpPr>
            <p:cNvPr id="61" name="Rectangle 210">
              <a:extLst>
                <a:ext uri="{FF2B5EF4-FFF2-40B4-BE49-F238E27FC236}">
                  <a16:creationId xmlns:a16="http://schemas.microsoft.com/office/drawing/2014/main" id="{AC3FC9C8-503E-804E-AB3C-4A8BC5FA59F8}"/>
                </a:ext>
              </a:extLst>
            </p:cNvPr>
            <p:cNvSpPr>
              <a:spLocks noChangeArrowheads="1"/>
            </p:cNvSpPr>
            <p:nvPr/>
          </p:nvSpPr>
          <p:spPr bwMode="auto">
            <a:xfrm>
              <a:off x="1820" y="2016"/>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15</a:t>
              </a:r>
            </a:p>
          </p:txBody>
        </p:sp>
        <p:sp>
          <p:nvSpPr>
            <p:cNvPr id="62" name="Rectangle 211">
              <a:extLst>
                <a:ext uri="{FF2B5EF4-FFF2-40B4-BE49-F238E27FC236}">
                  <a16:creationId xmlns:a16="http://schemas.microsoft.com/office/drawing/2014/main" id="{C0EAA531-3C0D-B348-85D7-017883C63452}"/>
                </a:ext>
              </a:extLst>
            </p:cNvPr>
            <p:cNvSpPr>
              <a:spLocks noChangeArrowheads="1"/>
            </p:cNvSpPr>
            <p:nvPr/>
          </p:nvSpPr>
          <p:spPr bwMode="auto">
            <a:xfrm>
              <a:off x="576" y="2304"/>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16</a:t>
              </a:r>
            </a:p>
          </p:txBody>
        </p:sp>
        <p:sp>
          <p:nvSpPr>
            <p:cNvPr id="63" name="Rectangle 212">
              <a:extLst>
                <a:ext uri="{FF2B5EF4-FFF2-40B4-BE49-F238E27FC236}">
                  <a16:creationId xmlns:a16="http://schemas.microsoft.com/office/drawing/2014/main" id="{A80DBDDA-0354-264D-A405-71C281F82CC9}"/>
                </a:ext>
              </a:extLst>
            </p:cNvPr>
            <p:cNvSpPr>
              <a:spLocks noChangeArrowheads="1"/>
            </p:cNvSpPr>
            <p:nvPr/>
          </p:nvSpPr>
          <p:spPr bwMode="auto">
            <a:xfrm>
              <a:off x="991" y="2304"/>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17</a:t>
              </a:r>
            </a:p>
          </p:txBody>
        </p:sp>
        <p:sp>
          <p:nvSpPr>
            <p:cNvPr id="64" name="Rectangle 213">
              <a:extLst>
                <a:ext uri="{FF2B5EF4-FFF2-40B4-BE49-F238E27FC236}">
                  <a16:creationId xmlns:a16="http://schemas.microsoft.com/office/drawing/2014/main" id="{4D7C709A-43DA-364B-A7DD-E898FF911B56}"/>
                </a:ext>
              </a:extLst>
            </p:cNvPr>
            <p:cNvSpPr>
              <a:spLocks noChangeArrowheads="1"/>
            </p:cNvSpPr>
            <p:nvPr/>
          </p:nvSpPr>
          <p:spPr bwMode="auto">
            <a:xfrm>
              <a:off x="1405" y="2304"/>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18</a:t>
              </a:r>
            </a:p>
          </p:txBody>
        </p:sp>
        <p:sp>
          <p:nvSpPr>
            <p:cNvPr id="65" name="Rectangle 214">
              <a:extLst>
                <a:ext uri="{FF2B5EF4-FFF2-40B4-BE49-F238E27FC236}">
                  <a16:creationId xmlns:a16="http://schemas.microsoft.com/office/drawing/2014/main" id="{66AAC5A3-D90D-364F-8432-7471611C6F2B}"/>
                </a:ext>
              </a:extLst>
            </p:cNvPr>
            <p:cNvSpPr>
              <a:spLocks noChangeArrowheads="1"/>
            </p:cNvSpPr>
            <p:nvPr/>
          </p:nvSpPr>
          <p:spPr bwMode="auto">
            <a:xfrm>
              <a:off x="1820" y="2304"/>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19</a:t>
              </a:r>
            </a:p>
          </p:txBody>
        </p:sp>
        <p:sp>
          <p:nvSpPr>
            <p:cNvPr id="66" name="Rectangle 215">
              <a:extLst>
                <a:ext uri="{FF2B5EF4-FFF2-40B4-BE49-F238E27FC236}">
                  <a16:creationId xmlns:a16="http://schemas.microsoft.com/office/drawing/2014/main" id="{272CA03D-B3FC-0947-811F-44CD012A9969}"/>
                </a:ext>
              </a:extLst>
            </p:cNvPr>
            <p:cNvSpPr>
              <a:spLocks noChangeArrowheads="1"/>
            </p:cNvSpPr>
            <p:nvPr/>
          </p:nvSpPr>
          <p:spPr bwMode="auto">
            <a:xfrm>
              <a:off x="576" y="259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20</a:t>
              </a:r>
            </a:p>
          </p:txBody>
        </p:sp>
        <p:sp>
          <p:nvSpPr>
            <p:cNvPr id="67" name="Rectangle 216">
              <a:extLst>
                <a:ext uri="{FF2B5EF4-FFF2-40B4-BE49-F238E27FC236}">
                  <a16:creationId xmlns:a16="http://schemas.microsoft.com/office/drawing/2014/main" id="{FFA7E488-E8D6-5B4A-B004-3714E2219290}"/>
                </a:ext>
              </a:extLst>
            </p:cNvPr>
            <p:cNvSpPr>
              <a:spLocks noChangeArrowheads="1"/>
            </p:cNvSpPr>
            <p:nvPr/>
          </p:nvSpPr>
          <p:spPr bwMode="auto">
            <a:xfrm>
              <a:off x="991" y="2592"/>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21</a:t>
              </a:r>
            </a:p>
          </p:txBody>
        </p:sp>
        <p:sp>
          <p:nvSpPr>
            <p:cNvPr id="68" name="Rectangle 217">
              <a:extLst>
                <a:ext uri="{FF2B5EF4-FFF2-40B4-BE49-F238E27FC236}">
                  <a16:creationId xmlns:a16="http://schemas.microsoft.com/office/drawing/2014/main" id="{41334967-40B5-2F47-BB14-E2A4914F3F50}"/>
                </a:ext>
              </a:extLst>
            </p:cNvPr>
            <p:cNvSpPr>
              <a:spLocks noChangeArrowheads="1"/>
            </p:cNvSpPr>
            <p:nvPr/>
          </p:nvSpPr>
          <p:spPr bwMode="auto">
            <a:xfrm>
              <a:off x="1405" y="259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22</a:t>
              </a:r>
            </a:p>
          </p:txBody>
        </p:sp>
        <p:sp>
          <p:nvSpPr>
            <p:cNvPr id="69" name="Rectangle 218">
              <a:extLst>
                <a:ext uri="{FF2B5EF4-FFF2-40B4-BE49-F238E27FC236}">
                  <a16:creationId xmlns:a16="http://schemas.microsoft.com/office/drawing/2014/main" id="{5448163C-35F1-094E-ADAB-CC48A7E36A2F}"/>
                </a:ext>
              </a:extLst>
            </p:cNvPr>
            <p:cNvSpPr>
              <a:spLocks noChangeArrowheads="1"/>
            </p:cNvSpPr>
            <p:nvPr/>
          </p:nvSpPr>
          <p:spPr bwMode="auto">
            <a:xfrm>
              <a:off x="1820" y="2592"/>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23</a:t>
              </a:r>
            </a:p>
          </p:txBody>
        </p:sp>
        <p:sp>
          <p:nvSpPr>
            <p:cNvPr id="70" name="Rectangle 219">
              <a:extLst>
                <a:ext uri="{FF2B5EF4-FFF2-40B4-BE49-F238E27FC236}">
                  <a16:creationId xmlns:a16="http://schemas.microsoft.com/office/drawing/2014/main" id="{743C8086-E079-B940-8C24-4157A63DB81B}"/>
                </a:ext>
              </a:extLst>
            </p:cNvPr>
            <p:cNvSpPr>
              <a:spLocks noChangeArrowheads="1"/>
            </p:cNvSpPr>
            <p:nvPr/>
          </p:nvSpPr>
          <p:spPr bwMode="auto">
            <a:xfrm>
              <a:off x="576" y="288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24</a:t>
              </a:r>
            </a:p>
          </p:txBody>
        </p:sp>
        <p:sp>
          <p:nvSpPr>
            <p:cNvPr id="71" name="Rectangle 220">
              <a:extLst>
                <a:ext uri="{FF2B5EF4-FFF2-40B4-BE49-F238E27FC236}">
                  <a16:creationId xmlns:a16="http://schemas.microsoft.com/office/drawing/2014/main" id="{75A683C2-D438-F544-8C52-B955944D118E}"/>
                </a:ext>
              </a:extLst>
            </p:cNvPr>
            <p:cNvSpPr>
              <a:spLocks noChangeArrowheads="1"/>
            </p:cNvSpPr>
            <p:nvPr/>
          </p:nvSpPr>
          <p:spPr bwMode="auto">
            <a:xfrm>
              <a:off x="991" y="2880"/>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25</a:t>
              </a:r>
            </a:p>
          </p:txBody>
        </p:sp>
        <p:sp>
          <p:nvSpPr>
            <p:cNvPr id="72" name="Rectangle 221">
              <a:extLst>
                <a:ext uri="{FF2B5EF4-FFF2-40B4-BE49-F238E27FC236}">
                  <a16:creationId xmlns:a16="http://schemas.microsoft.com/office/drawing/2014/main" id="{BB7B35BA-92DB-1842-9FDA-E240C05BCA7D}"/>
                </a:ext>
              </a:extLst>
            </p:cNvPr>
            <p:cNvSpPr>
              <a:spLocks noChangeArrowheads="1"/>
            </p:cNvSpPr>
            <p:nvPr/>
          </p:nvSpPr>
          <p:spPr bwMode="auto">
            <a:xfrm>
              <a:off x="1405" y="288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26</a:t>
              </a:r>
            </a:p>
          </p:txBody>
        </p:sp>
        <p:sp>
          <p:nvSpPr>
            <p:cNvPr id="73" name="Rectangle 222">
              <a:extLst>
                <a:ext uri="{FF2B5EF4-FFF2-40B4-BE49-F238E27FC236}">
                  <a16:creationId xmlns:a16="http://schemas.microsoft.com/office/drawing/2014/main" id="{26E51D86-B771-B14E-A4E2-679D9F9A2AF1}"/>
                </a:ext>
              </a:extLst>
            </p:cNvPr>
            <p:cNvSpPr>
              <a:spLocks noChangeArrowheads="1"/>
            </p:cNvSpPr>
            <p:nvPr/>
          </p:nvSpPr>
          <p:spPr bwMode="auto">
            <a:xfrm>
              <a:off x="1820" y="2880"/>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27</a:t>
              </a:r>
            </a:p>
          </p:txBody>
        </p:sp>
        <p:sp>
          <p:nvSpPr>
            <p:cNvPr id="74" name="Rectangle 223">
              <a:extLst>
                <a:ext uri="{FF2B5EF4-FFF2-40B4-BE49-F238E27FC236}">
                  <a16:creationId xmlns:a16="http://schemas.microsoft.com/office/drawing/2014/main" id="{DCFC1391-DD61-AA47-A04F-132BA4E31DFE}"/>
                </a:ext>
              </a:extLst>
            </p:cNvPr>
            <p:cNvSpPr>
              <a:spLocks noChangeArrowheads="1"/>
            </p:cNvSpPr>
            <p:nvPr/>
          </p:nvSpPr>
          <p:spPr bwMode="auto">
            <a:xfrm>
              <a:off x="576" y="316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28</a:t>
              </a:r>
            </a:p>
          </p:txBody>
        </p:sp>
        <p:sp>
          <p:nvSpPr>
            <p:cNvPr id="75" name="Rectangle 224">
              <a:extLst>
                <a:ext uri="{FF2B5EF4-FFF2-40B4-BE49-F238E27FC236}">
                  <a16:creationId xmlns:a16="http://schemas.microsoft.com/office/drawing/2014/main" id="{E949491A-6448-B646-AD14-8521F98BAE06}"/>
                </a:ext>
              </a:extLst>
            </p:cNvPr>
            <p:cNvSpPr>
              <a:spLocks noChangeArrowheads="1"/>
            </p:cNvSpPr>
            <p:nvPr/>
          </p:nvSpPr>
          <p:spPr bwMode="auto">
            <a:xfrm>
              <a:off x="991" y="3168"/>
              <a:ext cx="27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29</a:t>
              </a:r>
            </a:p>
          </p:txBody>
        </p:sp>
        <p:sp>
          <p:nvSpPr>
            <p:cNvPr id="76" name="Rectangle 225">
              <a:extLst>
                <a:ext uri="{FF2B5EF4-FFF2-40B4-BE49-F238E27FC236}">
                  <a16:creationId xmlns:a16="http://schemas.microsoft.com/office/drawing/2014/main" id="{F6CFB21D-5E5F-BF4C-8945-0D9F7115A7CA}"/>
                </a:ext>
              </a:extLst>
            </p:cNvPr>
            <p:cNvSpPr>
              <a:spLocks noChangeArrowheads="1"/>
            </p:cNvSpPr>
            <p:nvPr/>
          </p:nvSpPr>
          <p:spPr bwMode="auto">
            <a:xfrm>
              <a:off x="1405" y="316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30</a:t>
              </a:r>
            </a:p>
          </p:txBody>
        </p:sp>
        <p:sp>
          <p:nvSpPr>
            <p:cNvPr id="77" name="Rectangle 226">
              <a:extLst>
                <a:ext uri="{FF2B5EF4-FFF2-40B4-BE49-F238E27FC236}">
                  <a16:creationId xmlns:a16="http://schemas.microsoft.com/office/drawing/2014/main" id="{B1A338C0-42AB-3A4E-A400-35EB70A3B731}"/>
                </a:ext>
              </a:extLst>
            </p:cNvPr>
            <p:cNvSpPr>
              <a:spLocks noChangeArrowheads="1"/>
            </p:cNvSpPr>
            <p:nvPr/>
          </p:nvSpPr>
          <p:spPr bwMode="auto">
            <a:xfrm>
              <a:off x="1820" y="3168"/>
              <a:ext cx="277"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99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31</a:t>
              </a:r>
            </a:p>
          </p:txBody>
        </p:sp>
        <p:sp>
          <p:nvSpPr>
            <p:cNvPr id="78" name="Rectangle 227">
              <a:extLst>
                <a:ext uri="{FF2B5EF4-FFF2-40B4-BE49-F238E27FC236}">
                  <a16:creationId xmlns:a16="http://schemas.microsoft.com/office/drawing/2014/main" id="{09182739-4D8D-3043-8D7B-0DF88E765C89}"/>
                </a:ext>
              </a:extLst>
            </p:cNvPr>
            <p:cNvSpPr>
              <a:spLocks noChangeArrowheads="1"/>
            </p:cNvSpPr>
            <p:nvPr/>
          </p:nvSpPr>
          <p:spPr bwMode="auto">
            <a:xfrm>
              <a:off x="816"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79" name="Rectangle 228">
              <a:extLst>
                <a:ext uri="{FF2B5EF4-FFF2-40B4-BE49-F238E27FC236}">
                  <a16:creationId xmlns:a16="http://schemas.microsoft.com/office/drawing/2014/main" id="{ACC796E4-BA47-3647-9D15-AEA83AA061C9}"/>
                </a:ext>
              </a:extLst>
            </p:cNvPr>
            <p:cNvSpPr>
              <a:spLocks noChangeArrowheads="1"/>
            </p:cNvSpPr>
            <p:nvPr/>
          </p:nvSpPr>
          <p:spPr bwMode="auto">
            <a:xfrm>
              <a:off x="816"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0" name="Rectangle 229">
              <a:extLst>
                <a:ext uri="{FF2B5EF4-FFF2-40B4-BE49-F238E27FC236}">
                  <a16:creationId xmlns:a16="http://schemas.microsoft.com/office/drawing/2014/main" id="{0F0DAD27-9528-A544-9EAD-2AE8AAC476AE}"/>
                </a:ext>
              </a:extLst>
            </p:cNvPr>
            <p:cNvSpPr>
              <a:spLocks noChangeArrowheads="1"/>
            </p:cNvSpPr>
            <p:nvPr/>
          </p:nvSpPr>
          <p:spPr bwMode="auto">
            <a:xfrm>
              <a:off x="816"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1" name="Rectangle 230">
              <a:extLst>
                <a:ext uri="{FF2B5EF4-FFF2-40B4-BE49-F238E27FC236}">
                  <a16:creationId xmlns:a16="http://schemas.microsoft.com/office/drawing/2014/main" id="{EAAB92CA-2339-E944-A1F9-9AA8F28D5792}"/>
                </a:ext>
              </a:extLst>
            </p:cNvPr>
            <p:cNvSpPr>
              <a:spLocks noChangeArrowheads="1"/>
            </p:cNvSpPr>
            <p:nvPr/>
          </p:nvSpPr>
          <p:spPr bwMode="auto">
            <a:xfrm>
              <a:off x="816"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2" name="Rectangle 231">
              <a:extLst>
                <a:ext uri="{FF2B5EF4-FFF2-40B4-BE49-F238E27FC236}">
                  <a16:creationId xmlns:a16="http://schemas.microsoft.com/office/drawing/2014/main" id="{BD1A3A95-3C06-1F4C-8485-4B3923E4C9DE}"/>
                </a:ext>
              </a:extLst>
            </p:cNvPr>
            <p:cNvSpPr>
              <a:spLocks noChangeArrowheads="1"/>
            </p:cNvSpPr>
            <p:nvPr/>
          </p:nvSpPr>
          <p:spPr bwMode="auto">
            <a:xfrm>
              <a:off x="816"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993300"/>
                </a:solidFill>
                <a:latin typeface="Microsoft YaHei" panose="020B0503020204020204" pitchFamily="34" charset="-122"/>
                <a:ea typeface="Microsoft YaHei" panose="020B0503020204020204" pitchFamily="34" charset="-122"/>
              </a:endParaRPr>
            </a:p>
          </p:txBody>
        </p:sp>
        <p:sp>
          <p:nvSpPr>
            <p:cNvPr id="83" name="Rectangle 232">
              <a:extLst>
                <a:ext uri="{FF2B5EF4-FFF2-40B4-BE49-F238E27FC236}">
                  <a16:creationId xmlns:a16="http://schemas.microsoft.com/office/drawing/2014/main" id="{D96455BD-649C-1B41-87C0-8C2E79CEC480}"/>
                </a:ext>
              </a:extLst>
            </p:cNvPr>
            <p:cNvSpPr>
              <a:spLocks noChangeArrowheads="1"/>
            </p:cNvSpPr>
            <p:nvPr/>
          </p:nvSpPr>
          <p:spPr bwMode="auto">
            <a:xfrm>
              <a:off x="816"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4" name="Rectangle 233">
              <a:extLst>
                <a:ext uri="{FF2B5EF4-FFF2-40B4-BE49-F238E27FC236}">
                  <a16:creationId xmlns:a16="http://schemas.microsoft.com/office/drawing/2014/main" id="{342C3FA0-B9ED-C74D-91D7-B241F2B4D12F}"/>
                </a:ext>
              </a:extLst>
            </p:cNvPr>
            <p:cNvSpPr>
              <a:spLocks noChangeArrowheads="1"/>
            </p:cNvSpPr>
            <p:nvPr/>
          </p:nvSpPr>
          <p:spPr bwMode="auto">
            <a:xfrm>
              <a:off x="816"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5" name="Rectangle 234">
              <a:extLst>
                <a:ext uri="{FF2B5EF4-FFF2-40B4-BE49-F238E27FC236}">
                  <a16:creationId xmlns:a16="http://schemas.microsoft.com/office/drawing/2014/main" id="{77A7E11B-6A10-484F-A243-EFF897AB5B54}"/>
                </a:ext>
              </a:extLst>
            </p:cNvPr>
            <p:cNvSpPr>
              <a:spLocks noChangeArrowheads="1"/>
            </p:cNvSpPr>
            <p:nvPr/>
          </p:nvSpPr>
          <p:spPr bwMode="auto">
            <a:xfrm>
              <a:off x="816"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6" name="Rectangle 235">
              <a:extLst>
                <a:ext uri="{FF2B5EF4-FFF2-40B4-BE49-F238E27FC236}">
                  <a16:creationId xmlns:a16="http://schemas.microsoft.com/office/drawing/2014/main" id="{E23A3595-BA53-FE45-95AB-A147E62A11AA}"/>
                </a:ext>
              </a:extLst>
            </p:cNvPr>
            <p:cNvSpPr>
              <a:spLocks noChangeArrowheads="1"/>
            </p:cNvSpPr>
            <p:nvPr/>
          </p:nvSpPr>
          <p:spPr bwMode="auto">
            <a:xfrm>
              <a:off x="1248"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Microsoft YaHei" panose="020B0503020204020204" pitchFamily="34" charset="-122"/>
                  <a:ea typeface="Microsoft YaHei" panose="020B0503020204020204" pitchFamily="34" charset="-122"/>
                </a:rPr>
                <a:t>10</a:t>
              </a:r>
            </a:p>
          </p:txBody>
        </p:sp>
        <p:sp>
          <p:nvSpPr>
            <p:cNvPr id="87" name="Rectangle 236">
              <a:extLst>
                <a:ext uri="{FF2B5EF4-FFF2-40B4-BE49-F238E27FC236}">
                  <a16:creationId xmlns:a16="http://schemas.microsoft.com/office/drawing/2014/main" id="{023565EF-3821-0A41-AEDC-64E6B2B9E133}"/>
                </a:ext>
              </a:extLst>
            </p:cNvPr>
            <p:cNvSpPr>
              <a:spLocks noChangeArrowheads="1"/>
            </p:cNvSpPr>
            <p:nvPr/>
          </p:nvSpPr>
          <p:spPr bwMode="auto">
            <a:xfrm>
              <a:off x="1248"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88" name="Rectangle 237">
              <a:extLst>
                <a:ext uri="{FF2B5EF4-FFF2-40B4-BE49-F238E27FC236}">
                  <a16:creationId xmlns:a16="http://schemas.microsoft.com/office/drawing/2014/main" id="{88CEE41D-3461-C74D-A241-1527DFE918ED}"/>
                </a:ext>
              </a:extLst>
            </p:cNvPr>
            <p:cNvSpPr>
              <a:spLocks noChangeArrowheads="1"/>
            </p:cNvSpPr>
            <p:nvPr/>
          </p:nvSpPr>
          <p:spPr bwMode="auto">
            <a:xfrm>
              <a:off x="1248"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Microsoft YaHei" panose="020B0503020204020204" pitchFamily="34" charset="-122"/>
                  <a:ea typeface="Microsoft YaHei" panose="020B0503020204020204" pitchFamily="34" charset="-122"/>
                </a:rPr>
                <a:t>-1</a:t>
              </a:r>
            </a:p>
          </p:txBody>
        </p:sp>
        <p:sp>
          <p:nvSpPr>
            <p:cNvPr id="89" name="Rectangle 238">
              <a:extLst>
                <a:ext uri="{FF2B5EF4-FFF2-40B4-BE49-F238E27FC236}">
                  <a16:creationId xmlns:a16="http://schemas.microsoft.com/office/drawing/2014/main" id="{6BCCA0F8-60B1-1C4E-960A-276D9B682EF5}"/>
                </a:ext>
              </a:extLst>
            </p:cNvPr>
            <p:cNvSpPr>
              <a:spLocks noChangeArrowheads="1"/>
            </p:cNvSpPr>
            <p:nvPr/>
          </p:nvSpPr>
          <p:spPr bwMode="auto">
            <a:xfrm>
              <a:off x="1248"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0" name="Rectangle 239">
              <a:extLst>
                <a:ext uri="{FF2B5EF4-FFF2-40B4-BE49-F238E27FC236}">
                  <a16:creationId xmlns:a16="http://schemas.microsoft.com/office/drawing/2014/main" id="{02F77E01-E378-5B41-BECC-0B7CFF0E1C39}"/>
                </a:ext>
              </a:extLst>
            </p:cNvPr>
            <p:cNvSpPr>
              <a:spLocks noChangeArrowheads="1"/>
            </p:cNvSpPr>
            <p:nvPr/>
          </p:nvSpPr>
          <p:spPr bwMode="auto">
            <a:xfrm>
              <a:off x="1248"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Microsoft YaHei" panose="020B0503020204020204" pitchFamily="34" charset="-122"/>
                  <a:ea typeface="Microsoft YaHei" panose="020B0503020204020204" pitchFamily="34" charset="-122"/>
                </a:rPr>
                <a:t>9</a:t>
              </a:r>
            </a:p>
          </p:txBody>
        </p:sp>
        <p:sp>
          <p:nvSpPr>
            <p:cNvPr id="91" name="Rectangle 240">
              <a:extLst>
                <a:ext uri="{FF2B5EF4-FFF2-40B4-BE49-F238E27FC236}">
                  <a16:creationId xmlns:a16="http://schemas.microsoft.com/office/drawing/2014/main" id="{AC769E49-538A-6F40-9824-A34C2B2BAFEE}"/>
                </a:ext>
              </a:extLst>
            </p:cNvPr>
            <p:cNvSpPr>
              <a:spLocks noChangeArrowheads="1"/>
            </p:cNvSpPr>
            <p:nvPr/>
          </p:nvSpPr>
          <p:spPr bwMode="auto">
            <a:xfrm>
              <a:off x="1248"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2" name="Rectangle 241">
              <a:extLst>
                <a:ext uri="{FF2B5EF4-FFF2-40B4-BE49-F238E27FC236}">
                  <a16:creationId xmlns:a16="http://schemas.microsoft.com/office/drawing/2014/main" id="{566A11EC-0290-4544-AA7E-95022C17DFE8}"/>
                </a:ext>
              </a:extLst>
            </p:cNvPr>
            <p:cNvSpPr>
              <a:spLocks noChangeArrowheads="1"/>
            </p:cNvSpPr>
            <p:nvPr/>
          </p:nvSpPr>
          <p:spPr bwMode="auto">
            <a:xfrm>
              <a:off x="1248"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993300"/>
                </a:solidFill>
                <a:latin typeface="Microsoft YaHei" panose="020B0503020204020204" pitchFamily="34" charset="-122"/>
                <a:ea typeface="Microsoft YaHei" panose="020B0503020204020204" pitchFamily="34" charset="-122"/>
              </a:endParaRPr>
            </a:p>
          </p:txBody>
        </p:sp>
        <p:sp>
          <p:nvSpPr>
            <p:cNvPr id="93" name="Rectangle 242">
              <a:extLst>
                <a:ext uri="{FF2B5EF4-FFF2-40B4-BE49-F238E27FC236}">
                  <a16:creationId xmlns:a16="http://schemas.microsoft.com/office/drawing/2014/main" id="{83D98DE9-DF1B-3D4A-9644-E7949D69573E}"/>
                </a:ext>
              </a:extLst>
            </p:cNvPr>
            <p:cNvSpPr>
              <a:spLocks noChangeArrowheads="1"/>
            </p:cNvSpPr>
            <p:nvPr/>
          </p:nvSpPr>
          <p:spPr bwMode="auto">
            <a:xfrm>
              <a:off x="1248"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4" name="Rectangle 243">
              <a:extLst>
                <a:ext uri="{FF2B5EF4-FFF2-40B4-BE49-F238E27FC236}">
                  <a16:creationId xmlns:a16="http://schemas.microsoft.com/office/drawing/2014/main" id="{B9808E1D-1AD4-7F41-AC82-EE823E626189}"/>
                </a:ext>
              </a:extLst>
            </p:cNvPr>
            <p:cNvSpPr>
              <a:spLocks noChangeArrowheads="1"/>
            </p:cNvSpPr>
            <p:nvPr/>
          </p:nvSpPr>
          <p:spPr bwMode="auto">
            <a:xfrm>
              <a:off x="1632"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5" name="Rectangle 244">
              <a:extLst>
                <a:ext uri="{FF2B5EF4-FFF2-40B4-BE49-F238E27FC236}">
                  <a16:creationId xmlns:a16="http://schemas.microsoft.com/office/drawing/2014/main" id="{23C4C40E-C845-2046-8B44-8ABF94FCE2F7}"/>
                </a:ext>
              </a:extLst>
            </p:cNvPr>
            <p:cNvSpPr>
              <a:spLocks noChangeArrowheads="1"/>
            </p:cNvSpPr>
            <p:nvPr/>
          </p:nvSpPr>
          <p:spPr bwMode="auto">
            <a:xfrm>
              <a:off x="1632"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6" name="Rectangle 245">
              <a:extLst>
                <a:ext uri="{FF2B5EF4-FFF2-40B4-BE49-F238E27FC236}">
                  <a16:creationId xmlns:a16="http://schemas.microsoft.com/office/drawing/2014/main" id="{75220F50-945E-2344-A775-266C17A3E040}"/>
                </a:ext>
              </a:extLst>
            </p:cNvPr>
            <p:cNvSpPr>
              <a:spLocks noChangeArrowheads="1"/>
            </p:cNvSpPr>
            <p:nvPr/>
          </p:nvSpPr>
          <p:spPr bwMode="auto">
            <a:xfrm>
              <a:off x="1632"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Microsoft YaHei" panose="020B0503020204020204" pitchFamily="34" charset="-122"/>
                  <a:ea typeface="Microsoft YaHei" panose="020B0503020204020204" pitchFamily="34" charset="-122"/>
                </a:rPr>
                <a:t>17</a:t>
              </a:r>
            </a:p>
          </p:txBody>
        </p:sp>
        <p:sp>
          <p:nvSpPr>
            <p:cNvPr id="97" name="Rectangle 246">
              <a:extLst>
                <a:ext uri="{FF2B5EF4-FFF2-40B4-BE49-F238E27FC236}">
                  <a16:creationId xmlns:a16="http://schemas.microsoft.com/office/drawing/2014/main" id="{6470FD82-DEB3-D34E-82ED-72235CC7F806}"/>
                </a:ext>
              </a:extLst>
            </p:cNvPr>
            <p:cNvSpPr>
              <a:spLocks noChangeArrowheads="1"/>
            </p:cNvSpPr>
            <p:nvPr/>
          </p:nvSpPr>
          <p:spPr bwMode="auto">
            <a:xfrm>
              <a:off x="1632"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8" name="Rectangle 247">
              <a:extLst>
                <a:ext uri="{FF2B5EF4-FFF2-40B4-BE49-F238E27FC236}">
                  <a16:creationId xmlns:a16="http://schemas.microsoft.com/office/drawing/2014/main" id="{A618AF3D-3CB8-904A-A2C4-7C2590AD30ED}"/>
                </a:ext>
              </a:extLst>
            </p:cNvPr>
            <p:cNvSpPr>
              <a:spLocks noChangeArrowheads="1"/>
            </p:cNvSpPr>
            <p:nvPr/>
          </p:nvSpPr>
          <p:spPr bwMode="auto">
            <a:xfrm>
              <a:off x="1632"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99" name="Rectangle 248">
              <a:extLst>
                <a:ext uri="{FF2B5EF4-FFF2-40B4-BE49-F238E27FC236}">
                  <a16:creationId xmlns:a16="http://schemas.microsoft.com/office/drawing/2014/main" id="{81583D91-1D02-784D-A935-B03968E69F5F}"/>
                </a:ext>
              </a:extLst>
            </p:cNvPr>
            <p:cNvSpPr>
              <a:spLocks noChangeArrowheads="1"/>
            </p:cNvSpPr>
            <p:nvPr/>
          </p:nvSpPr>
          <p:spPr bwMode="auto">
            <a:xfrm>
              <a:off x="1632"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0" name="Rectangle 249">
              <a:extLst>
                <a:ext uri="{FF2B5EF4-FFF2-40B4-BE49-F238E27FC236}">
                  <a16:creationId xmlns:a16="http://schemas.microsoft.com/office/drawing/2014/main" id="{11A586AF-A358-ED4B-8A4E-0B54A5899680}"/>
                </a:ext>
              </a:extLst>
            </p:cNvPr>
            <p:cNvSpPr>
              <a:spLocks noChangeArrowheads="1"/>
            </p:cNvSpPr>
            <p:nvPr/>
          </p:nvSpPr>
          <p:spPr bwMode="auto">
            <a:xfrm>
              <a:off x="1632"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1" name="Rectangle 250">
              <a:extLst>
                <a:ext uri="{FF2B5EF4-FFF2-40B4-BE49-F238E27FC236}">
                  <a16:creationId xmlns:a16="http://schemas.microsoft.com/office/drawing/2014/main" id="{91E8A492-261E-2643-AA30-4E491651659D}"/>
                </a:ext>
              </a:extLst>
            </p:cNvPr>
            <p:cNvSpPr>
              <a:spLocks noChangeArrowheads="1"/>
            </p:cNvSpPr>
            <p:nvPr/>
          </p:nvSpPr>
          <p:spPr bwMode="auto">
            <a:xfrm>
              <a:off x="1632"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2" name="Rectangle 251">
              <a:extLst>
                <a:ext uri="{FF2B5EF4-FFF2-40B4-BE49-F238E27FC236}">
                  <a16:creationId xmlns:a16="http://schemas.microsoft.com/office/drawing/2014/main" id="{DF2CF4A7-D189-E647-8ED7-B51CC05EF05C}"/>
                </a:ext>
              </a:extLst>
            </p:cNvPr>
            <p:cNvSpPr>
              <a:spLocks noChangeArrowheads="1"/>
            </p:cNvSpPr>
            <p:nvPr/>
          </p:nvSpPr>
          <p:spPr bwMode="auto">
            <a:xfrm>
              <a:off x="2064" y="115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3" name="Rectangle 252">
              <a:extLst>
                <a:ext uri="{FF2B5EF4-FFF2-40B4-BE49-F238E27FC236}">
                  <a16:creationId xmlns:a16="http://schemas.microsoft.com/office/drawing/2014/main" id="{BA822F95-C7CA-114F-8A3F-77B08C77E453}"/>
                </a:ext>
              </a:extLst>
            </p:cNvPr>
            <p:cNvSpPr>
              <a:spLocks noChangeArrowheads="1"/>
            </p:cNvSpPr>
            <p:nvPr/>
          </p:nvSpPr>
          <p:spPr bwMode="auto">
            <a:xfrm>
              <a:off x="2064" y="144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4" name="Rectangle 253">
              <a:extLst>
                <a:ext uri="{FF2B5EF4-FFF2-40B4-BE49-F238E27FC236}">
                  <a16:creationId xmlns:a16="http://schemas.microsoft.com/office/drawing/2014/main" id="{237D5B13-5E68-EC49-B39F-8573D3473C75}"/>
                </a:ext>
              </a:extLst>
            </p:cNvPr>
            <p:cNvSpPr>
              <a:spLocks noChangeArrowheads="1"/>
            </p:cNvSpPr>
            <p:nvPr/>
          </p:nvSpPr>
          <p:spPr bwMode="auto">
            <a:xfrm>
              <a:off x="2064" y="172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5" name="Rectangle 254">
              <a:extLst>
                <a:ext uri="{FF2B5EF4-FFF2-40B4-BE49-F238E27FC236}">
                  <a16:creationId xmlns:a16="http://schemas.microsoft.com/office/drawing/2014/main" id="{258413A2-CCEA-5948-AC51-A3D34143D970}"/>
                </a:ext>
              </a:extLst>
            </p:cNvPr>
            <p:cNvSpPr>
              <a:spLocks noChangeArrowheads="1"/>
            </p:cNvSpPr>
            <p:nvPr/>
          </p:nvSpPr>
          <p:spPr bwMode="auto">
            <a:xfrm>
              <a:off x="2064" y="20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6" name="Rectangle 255">
              <a:extLst>
                <a:ext uri="{FF2B5EF4-FFF2-40B4-BE49-F238E27FC236}">
                  <a16:creationId xmlns:a16="http://schemas.microsoft.com/office/drawing/2014/main" id="{B8EBAEE3-A320-CB40-8E54-E6AECE216E65}"/>
                </a:ext>
              </a:extLst>
            </p:cNvPr>
            <p:cNvSpPr>
              <a:spLocks noChangeArrowheads="1"/>
            </p:cNvSpPr>
            <p:nvPr/>
          </p:nvSpPr>
          <p:spPr bwMode="auto">
            <a:xfrm>
              <a:off x="2064" y="23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7" name="Rectangle 256">
              <a:extLst>
                <a:ext uri="{FF2B5EF4-FFF2-40B4-BE49-F238E27FC236}">
                  <a16:creationId xmlns:a16="http://schemas.microsoft.com/office/drawing/2014/main" id="{330A564D-C7D8-5347-9D7E-0A8F62914513}"/>
                </a:ext>
              </a:extLst>
            </p:cNvPr>
            <p:cNvSpPr>
              <a:spLocks noChangeArrowheads="1"/>
            </p:cNvSpPr>
            <p:nvPr/>
          </p:nvSpPr>
          <p:spPr bwMode="auto">
            <a:xfrm>
              <a:off x="2064" y="25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8" name="Rectangle 257">
              <a:extLst>
                <a:ext uri="{FF2B5EF4-FFF2-40B4-BE49-F238E27FC236}">
                  <a16:creationId xmlns:a16="http://schemas.microsoft.com/office/drawing/2014/main" id="{6E1D94F7-7D48-6E4D-9611-D210D509E40D}"/>
                </a:ext>
              </a:extLst>
            </p:cNvPr>
            <p:cNvSpPr>
              <a:spLocks noChangeArrowheads="1"/>
            </p:cNvSpPr>
            <p:nvPr/>
          </p:nvSpPr>
          <p:spPr bwMode="auto">
            <a:xfrm>
              <a:off x="2064" y="28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09" name="Rectangle 258">
              <a:extLst>
                <a:ext uri="{FF2B5EF4-FFF2-40B4-BE49-F238E27FC236}">
                  <a16:creationId xmlns:a16="http://schemas.microsoft.com/office/drawing/2014/main" id="{6EACF15D-DEA9-B944-8226-2DEA2E1F303D}"/>
                </a:ext>
              </a:extLst>
            </p:cNvPr>
            <p:cNvSpPr>
              <a:spLocks noChangeArrowheads="1"/>
            </p:cNvSpPr>
            <p:nvPr/>
          </p:nvSpPr>
          <p:spPr bwMode="auto">
            <a:xfrm>
              <a:off x="2064" y="31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800">
                <a:solidFill>
                  <a:srgbClr val="000000"/>
                </a:solidFill>
                <a:latin typeface="Microsoft YaHei" panose="020B0503020204020204" pitchFamily="34" charset="-122"/>
                <a:ea typeface="Microsoft YaHei" panose="020B0503020204020204" pitchFamily="34" charset="-122"/>
              </a:endParaRPr>
            </a:p>
          </p:txBody>
        </p:sp>
        <p:sp>
          <p:nvSpPr>
            <p:cNvPr id="110" name="Freeform 259">
              <a:extLst>
                <a:ext uri="{FF2B5EF4-FFF2-40B4-BE49-F238E27FC236}">
                  <a16:creationId xmlns:a16="http://schemas.microsoft.com/office/drawing/2014/main" id="{8790445F-77E4-3B46-ACC0-2AF117E2DAA1}"/>
                </a:ext>
              </a:extLst>
            </p:cNvPr>
            <p:cNvSpPr>
              <a:spLocks/>
            </p:cNvSpPr>
            <p:nvPr/>
          </p:nvSpPr>
          <p:spPr bwMode="auto">
            <a:xfrm>
              <a:off x="1440" y="1248"/>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Lst>
              <a:ahLst/>
              <a:cxnLst>
                <a:cxn ang="T6">
                  <a:pos x="T0" y="T1"/>
                </a:cxn>
                <a:cxn ang="T7">
                  <a:pos x="T2" y="T3"/>
                </a:cxn>
                <a:cxn ang="T8">
                  <a:pos x="T4" y="T5"/>
                </a:cxn>
              </a:cxnLst>
              <a:rect l="0" t="0" r="r" b="b"/>
              <a:pathLst>
                <a:path w="344" h="480">
                  <a:moveTo>
                    <a:pt x="0" y="0"/>
                  </a:moveTo>
                  <a:cubicBezTo>
                    <a:pt x="116" y="80"/>
                    <a:pt x="232" y="160"/>
                    <a:pt x="288" y="240"/>
                  </a:cubicBezTo>
                  <a:cubicBezTo>
                    <a:pt x="344" y="320"/>
                    <a:pt x="340" y="400"/>
                    <a:pt x="336" y="48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1" name="Line 260">
              <a:extLst>
                <a:ext uri="{FF2B5EF4-FFF2-40B4-BE49-F238E27FC236}">
                  <a16:creationId xmlns:a16="http://schemas.microsoft.com/office/drawing/2014/main" id="{BA70370F-E509-464F-8D08-AB6C4987F8C6}"/>
                </a:ext>
              </a:extLst>
            </p:cNvPr>
            <p:cNvSpPr>
              <a:spLocks noChangeShapeType="1"/>
            </p:cNvSpPr>
            <p:nvPr/>
          </p:nvSpPr>
          <p:spPr bwMode="auto">
            <a:xfrm flipH="1">
              <a:off x="1344" y="1872"/>
              <a:ext cx="384" cy="432"/>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12" name="Text Box 261">
              <a:extLst>
                <a:ext uri="{FF2B5EF4-FFF2-40B4-BE49-F238E27FC236}">
                  <a16:creationId xmlns:a16="http://schemas.microsoft.com/office/drawing/2014/main" id="{E1C1913F-AA5B-4342-A01D-2322916FB391}"/>
                </a:ext>
              </a:extLst>
            </p:cNvPr>
            <p:cNvSpPr txBox="1">
              <a:spLocks noChangeArrowheads="1"/>
            </p:cNvSpPr>
            <p:nvPr/>
          </p:nvSpPr>
          <p:spPr bwMode="auto">
            <a:xfrm>
              <a:off x="1104" y="912"/>
              <a:ext cx="648" cy="25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FF0000"/>
                  </a:solidFill>
                  <a:latin typeface="Microsoft YaHei" panose="020B0503020204020204" pitchFamily="34" charset="-122"/>
                  <a:ea typeface="Microsoft YaHei" panose="020B0503020204020204" pitchFamily="34" charset="-122"/>
                </a:rPr>
                <a:t>test.c</a:t>
              </a:r>
              <a:endParaRPr kumimoji="1" lang="en-US" altLang="zh-CN" sz="2000" dirty="0">
                <a:solidFill>
                  <a:srgbClr val="FF0000"/>
                </a:solidFill>
                <a:latin typeface="Microsoft YaHei" panose="020B0503020204020204" pitchFamily="34" charset="-122"/>
                <a:ea typeface="Microsoft YaHei" panose="020B0503020204020204" pitchFamily="34" charset="-122"/>
              </a:endParaRPr>
            </a:p>
          </p:txBody>
        </p:sp>
        <p:sp>
          <p:nvSpPr>
            <p:cNvPr id="113" name="Freeform 262">
              <a:extLst>
                <a:ext uri="{FF2B5EF4-FFF2-40B4-BE49-F238E27FC236}">
                  <a16:creationId xmlns:a16="http://schemas.microsoft.com/office/drawing/2014/main" id="{C5E9E6EB-D5FD-054A-ABF8-AAF83AB1AFC5}"/>
                </a:ext>
              </a:extLst>
            </p:cNvPr>
            <p:cNvSpPr>
              <a:spLocks/>
            </p:cNvSpPr>
            <p:nvPr/>
          </p:nvSpPr>
          <p:spPr bwMode="auto">
            <a:xfrm>
              <a:off x="1296" y="1872"/>
              <a:ext cx="1" cy="432"/>
            </a:xfrm>
            <a:custGeom>
              <a:avLst/>
              <a:gdLst>
                <a:gd name="T0" fmla="*/ 0 w 1"/>
                <a:gd name="T1" fmla="*/ 432 h 432"/>
                <a:gd name="T2" fmla="*/ 0 w 1"/>
                <a:gd name="T3" fmla="*/ 336 h 432"/>
                <a:gd name="T4" fmla="*/ 0 w 1"/>
                <a:gd name="T5" fmla="*/ 0 h 432"/>
                <a:gd name="T6" fmla="*/ 0 60000 65536"/>
                <a:gd name="T7" fmla="*/ 0 60000 65536"/>
                <a:gd name="T8" fmla="*/ 0 60000 65536"/>
              </a:gdLst>
              <a:ahLst/>
              <a:cxnLst>
                <a:cxn ang="T6">
                  <a:pos x="T0" y="T1"/>
                </a:cxn>
                <a:cxn ang="T7">
                  <a:pos x="T2" y="T3"/>
                </a:cxn>
                <a:cxn ang="T8">
                  <a:pos x="T4" y="T5"/>
                </a:cxn>
              </a:cxnLst>
              <a:rect l="0" t="0" r="r" b="b"/>
              <a:pathLst>
                <a:path w="1" h="432">
                  <a:moveTo>
                    <a:pt x="0" y="432"/>
                  </a:moveTo>
                  <a:cubicBezTo>
                    <a:pt x="0" y="420"/>
                    <a:pt x="0" y="408"/>
                    <a:pt x="0" y="336"/>
                  </a:cubicBezTo>
                  <a:cubicBezTo>
                    <a:pt x="0" y="264"/>
                    <a:pt x="0" y="132"/>
                    <a:pt x="0" y="0"/>
                  </a:cubicBezTo>
                </a:path>
              </a:pathLst>
            </a:custGeom>
            <a:noFill/>
            <a:ln w="28575" cap="flat"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grpSp>
      <p:sp>
        <p:nvSpPr>
          <p:cNvPr id="114" name="Text Box 263">
            <a:extLst>
              <a:ext uri="{FF2B5EF4-FFF2-40B4-BE49-F238E27FC236}">
                <a16:creationId xmlns:a16="http://schemas.microsoft.com/office/drawing/2014/main" id="{FAEAE664-865F-5A4A-9879-DFE0F4000603}"/>
              </a:ext>
            </a:extLst>
          </p:cNvPr>
          <p:cNvSpPr txBox="1">
            <a:spLocks noChangeArrowheads="1"/>
          </p:cNvSpPr>
          <p:nvPr/>
        </p:nvSpPr>
        <p:spPr bwMode="auto">
          <a:xfrm>
            <a:off x="5295900" y="1371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Microsoft YaHei" panose="020B0503020204020204" pitchFamily="34" charset="-122"/>
                <a:ea typeface="Microsoft YaHei" panose="020B0503020204020204" pitchFamily="34" charset="-122"/>
              </a:rPr>
              <a:t>盘块链式分配</a:t>
            </a:r>
          </a:p>
        </p:txBody>
      </p:sp>
      <p:sp>
        <p:nvSpPr>
          <p:cNvPr id="115" name="Text Box 264">
            <a:extLst>
              <a:ext uri="{FF2B5EF4-FFF2-40B4-BE49-F238E27FC236}">
                <a16:creationId xmlns:a16="http://schemas.microsoft.com/office/drawing/2014/main" id="{04AD993C-984F-0F4D-BC77-CE525D9F293B}"/>
              </a:ext>
            </a:extLst>
          </p:cNvPr>
          <p:cNvSpPr txBox="1">
            <a:spLocks noChangeArrowheads="1"/>
          </p:cNvSpPr>
          <p:nvPr/>
        </p:nvSpPr>
        <p:spPr bwMode="auto">
          <a:xfrm>
            <a:off x="9067800" y="13716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Microsoft YaHei" panose="020B0503020204020204" pitchFamily="34" charset="-122"/>
                <a:ea typeface="Microsoft YaHei" panose="020B0503020204020204" pitchFamily="34" charset="-122"/>
              </a:rPr>
              <a:t>盘块索引分配</a:t>
            </a:r>
          </a:p>
        </p:txBody>
      </p:sp>
      <p:grpSp>
        <p:nvGrpSpPr>
          <p:cNvPr id="116" name="Group 266">
            <a:extLst>
              <a:ext uri="{FF2B5EF4-FFF2-40B4-BE49-F238E27FC236}">
                <a16:creationId xmlns:a16="http://schemas.microsoft.com/office/drawing/2014/main" id="{E117D4B7-5374-F048-8E3E-AEDDA9587786}"/>
              </a:ext>
            </a:extLst>
          </p:cNvPr>
          <p:cNvGrpSpPr>
            <a:grpSpLocks/>
          </p:cNvGrpSpPr>
          <p:nvPr/>
        </p:nvGrpSpPr>
        <p:grpSpPr bwMode="auto">
          <a:xfrm>
            <a:off x="9296400" y="2486025"/>
            <a:ext cx="1676400" cy="3429000"/>
            <a:chOff x="768" y="816"/>
            <a:chExt cx="1056" cy="2160"/>
          </a:xfrm>
        </p:grpSpPr>
        <p:sp>
          <p:nvSpPr>
            <p:cNvPr id="117" name="Rectangle 267">
              <a:extLst>
                <a:ext uri="{FF2B5EF4-FFF2-40B4-BE49-F238E27FC236}">
                  <a16:creationId xmlns:a16="http://schemas.microsoft.com/office/drawing/2014/main" id="{9E94A963-F557-A747-B210-B8B5CD3AB496}"/>
                </a:ext>
              </a:extLst>
            </p:cNvPr>
            <p:cNvSpPr>
              <a:spLocks noChangeArrowheads="1"/>
            </p:cNvSpPr>
            <p:nvPr/>
          </p:nvSpPr>
          <p:spPr bwMode="auto">
            <a:xfrm>
              <a:off x="768"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0</a:t>
              </a:r>
            </a:p>
          </p:txBody>
        </p:sp>
        <p:sp>
          <p:nvSpPr>
            <p:cNvPr id="118" name="Rectangle 268">
              <a:extLst>
                <a:ext uri="{FF2B5EF4-FFF2-40B4-BE49-F238E27FC236}">
                  <a16:creationId xmlns:a16="http://schemas.microsoft.com/office/drawing/2014/main" id="{AA26FEBA-FEC8-D442-915A-6EE9BB8153A1}"/>
                </a:ext>
              </a:extLst>
            </p:cNvPr>
            <p:cNvSpPr>
              <a:spLocks noChangeArrowheads="1"/>
            </p:cNvSpPr>
            <p:nvPr/>
          </p:nvSpPr>
          <p:spPr bwMode="auto">
            <a:xfrm>
              <a:off x="1056"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a:t>
              </a:r>
            </a:p>
          </p:txBody>
        </p:sp>
        <p:sp>
          <p:nvSpPr>
            <p:cNvPr id="119" name="Rectangle 269">
              <a:extLst>
                <a:ext uri="{FF2B5EF4-FFF2-40B4-BE49-F238E27FC236}">
                  <a16:creationId xmlns:a16="http://schemas.microsoft.com/office/drawing/2014/main" id="{14D1CD59-DCD1-394F-8D07-BFDCE4F026FA}"/>
                </a:ext>
              </a:extLst>
            </p:cNvPr>
            <p:cNvSpPr>
              <a:spLocks noChangeArrowheads="1"/>
            </p:cNvSpPr>
            <p:nvPr/>
          </p:nvSpPr>
          <p:spPr bwMode="auto">
            <a:xfrm>
              <a:off x="1344"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a:t>
              </a:r>
            </a:p>
          </p:txBody>
        </p:sp>
        <p:sp>
          <p:nvSpPr>
            <p:cNvPr id="120" name="Rectangle 270">
              <a:extLst>
                <a:ext uri="{FF2B5EF4-FFF2-40B4-BE49-F238E27FC236}">
                  <a16:creationId xmlns:a16="http://schemas.microsoft.com/office/drawing/2014/main" id="{99BE6934-441D-9942-8D92-E684952E62E8}"/>
                </a:ext>
              </a:extLst>
            </p:cNvPr>
            <p:cNvSpPr>
              <a:spLocks noChangeArrowheads="1"/>
            </p:cNvSpPr>
            <p:nvPr/>
          </p:nvSpPr>
          <p:spPr bwMode="auto">
            <a:xfrm>
              <a:off x="1632" y="81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a:t>
              </a:r>
            </a:p>
          </p:txBody>
        </p:sp>
        <p:sp>
          <p:nvSpPr>
            <p:cNvPr id="121" name="Rectangle 271">
              <a:extLst>
                <a:ext uri="{FF2B5EF4-FFF2-40B4-BE49-F238E27FC236}">
                  <a16:creationId xmlns:a16="http://schemas.microsoft.com/office/drawing/2014/main" id="{95B99BCA-0BD5-B94C-A77A-18F8BD23415D}"/>
                </a:ext>
              </a:extLst>
            </p:cNvPr>
            <p:cNvSpPr>
              <a:spLocks noChangeArrowheads="1"/>
            </p:cNvSpPr>
            <p:nvPr/>
          </p:nvSpPr>
          <p:spPr bwMode="auto">
            <a:xfrm>
              <a:off x="768"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4</a:t>
              </a:r>
            </a:p>
          </p:txBody>
        </p:sp>
        <p:sp>
          <p:nvSpPr>
            <p:cNvPr id="122" name="Rectangle 272">
              <a:extLst>
                <a:ext uri="{FF2B5EF4-FFF2-40B4-BE49-F238E27FC236}">
                  <a16:creationId xmlns:a16="http://schemas.microsoft.com/office/drawing/2014/main" id="{AD8EA045-4137-7B45-B592-9EDA88748782}"/>
                </a:ext>
              </a:extLst>
            </p:cNvPr>
            <p:cNvSpPr>
              <a:spLocks noChangeArrowheads="1"/>
            </p:cNvSpPr>
            <p:nvPr/>
          </p:nvSpPr>
          <p:spPr bwMode="auto">
            <a:xfrm>
              <a:off x="1056"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5</a:t>
              </a:r>
            </a:p>
          </p:txBody>
        </p:sp>
        <p:sp>
          <p:nvSpPr>
            <p:cNvPr id="123" name="Rectangle 273">
              <a:extLst>
                <a:ext uri="{FF2B5EF4-FFF2-40B4-BE49-F238E27FC236}">
                  <a16:creationId xmlns:a16="http://schemas.microsoft.com/office/drawing/2014/main" id="{F2E897B2-873A-BD42-9690-88079E57E967}"/>
                </a:ext>
              </a:extLst>
            </p:cNvPr>
            <p:cNvSpPr>
              <a:spLocks noChangeArrowheads="1"/>
            </p:cNvSpPr>
            <p:nvPr/>
          </p:nvSpPr>
          <p:spPr bwMode="auto">
            <a:xfrm>
              <a:off x="1344"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6</a:t>
              </a:r>
            </a:p>
          </p:txBody>
        </p:sp>
        <p:sp>
          <p:nvSpPr>
            <p:cNvPr id="124" name="Rectangle 274">
              <a:extLst>
                <a:ext uri="{FF2B5EF4-FFF2-40B4-BE49-F238E27FC236}">
                  <a16:creationId xmlns:a16="http://schemas.microsoft.com/office/drawing/2014/main" id="{C386C155-5D48-3C42-BA11-89D4A3A05645}"/>
                </a:ext>
              </a:extLst>
            </p:cNvPr>
            <p:cNvSpPr>
              <a:spLocks noChangeArrowheads="1"/>
            </p:cNvSpPr>
            <p:nvPr/>
          </p:nvSpPr>
          <p:spPr bwMode="auto">
            <a:xfrm>
              <a:off x="1632" y="110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7</a:t>
              </a:r>
            </a:p>
          </p:txBody>
        </p:sp>
        <p:sp>
          <p:nvSpPr>
            <p:cNvPr id="125" name="Rectangle 275">
              <a:extLst>
                <a:ext uri="{FF2B5EF4-FFF2-40B4-BE49-F238E27FC236}">
                  <a16:creationId xmlns:a16="http://schemas.microsoft.com/office/drawing/2014/main" id="{EC62CC19-A0D8-1F4A-91EC-14379DF6C484}"/>
                </a:ext>
              </a:extLst>
            </p:cNvPr>
            <p:cNvSpPr>
              <a:spLocks noChangeArrowheads="1"/>
            </p:cNvSpPr>
            <p:nvPr/>
          </p:nvSpPr>
          <p:spPr bwMode="auto">
            <a:xfrm>
              <a:off x="768"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8</a:t>
              </a:r>
            </a:p>
          </p:txBody>
        </p:sp>
        <p:sp>
          <p:nvSpPr>
            <p:cNvPr id="126" name="Rectangle 276">
              <a:extLst>
                <a:ext uri="{FF2B5EF4-FFF2-40B4-BE49-F238E27FC236}">
                  <a16:creationId xmlns:a16="http://schemas.microsoft.com/office/drawing/2014/main" id="{67C2D2E7-988E-C34D-A51C-200A5558FE2C}"/>
                </a:ext>
              </a:extLst>
            </p:cNvPr>
            <p:cNvSpPr>
              <a:spLocks noChangeArrowheads="1"/>
            </p:cNvSpPr>
            <p:nvPr/>
          </p:nvSpPr>
          <p:spPr bwMode="auto">
            <a:xfrm>
              <a:off x="1056"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9</a:t>
              </a:r>
            </a:p>
          </p:txBody>
        </p:sp>
        <p:sp>
          <p:nvSpPr>
            <p:cNvPr id="127" name="Rectangle 277">
              <a:extLst>
                <a:ext uri="{FF2B5EF4-FFF2-40B4-BE49-F238E27FC236}">
                  <a16:creationId xmlns:a16="http://schemas.microsoft.com/office/drawing/2014/main" id="{17229BFC-AB75-E643-9CFF-9A287EA4E020}"/>
                </a:ext>
              </a:extLst>
            </p:cNvPr>
            <p:cNvSpPr>
              <a:spLocks noChangeArrowheads="1"/>
            </p:cNvSpPr>
            <p:nvPr/>
          </p:nvSpPr>
          <p:spPr bwMode="auto">
            <a:xfrm>
              <a:off x="1344"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10</a:t>
              </a:r>
            </a:p>
          </p:txBody>
        </p:sp>
        <p:sp>
          <p:nvSpPr>
            <p:cNvPr id="128" name="Rectangle 278">
              <a:extLst>
                <a:ext uri="{FF2B5EF4-FFF2-40B4-BE49-F238E27FC236}">
                  <a16:creationId xmlns:a16="http://schemas.microsoft.com/office/drawing/2014/main" id="{C7B6800C-7527-404E-9FCA-898C76B6EA0C}"/>
                </a:ext>
              </a:extLst>
            </p:cNvPr>
            <p:cNvSpPr>
              <a:spLocks noChangeArrowheads="1"/>
            </p:cNvSpPr>
            <p:nvPr/>
          </p:nvSpPr>
          <p:spPr bwMode="auto">
            <a:xfrm>
              <a:off x="1632" y="139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11</a:t>
              </a:r>
            </a:p>
          </p:txBody>
        </p:sp>
        <p:sp>
          <p:nvSpPr>
            <p:cNvPr id="129" name="Rectangle 279">
              <a:extLst>
                <a:ext uri="{FF2B5EF4-FFF2-40B4-BE49-F238E27FC236}">
                  <a16:creationId xmlns:a16="http://schemas.microsoft.com/office/drawing/2014/main" id="{829A7AC0-56FF-0446-983E-F14D5329F003}"/>
                </a:ext>
              </a:extLst>
            </p:cNvPr>
            <p:cNvSpPr>
              <a:spLocks noChangeArrowheads="1"/>
            </p:cNvSpPr>
            <p:nvPr/>
          </p:nvSpPr>
          <p:spPr bwMode="auto">
            <a:xfrm>
              <a:off x="768"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12</a:t>
              </a:r>
            </a:p>
          </p:txBody>
        </p:sp>
        <p:sp>
          <p:nvSpPr>
            <p:cNvPr id="130" name="Rectangle 280">
              <a:extLst>
                <a:ext uri="{FF2B5EF4-FFF2-40B4-BE49-F238E27FC236}">
                  <a16:creationId xmlns:a16="http://schemas.microsoft.com/office/drawing/2014/main" id="{4A0A14D0-7085-5545-9857-F7758339F084}"/>
                </a:ext>
              </a:extLst>
            </p:cNvPr>
            <p:cNvSpPr>
              <a:spLocks noChangeArrowheads="1"/>
            </p:cNvSpPr>
            <p:nvPr/>
          </p:nvSpPr>
          <p:spPr bwMode="auto">
            <a:xfrm>
              <a:off x="1056"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13</a:t>
              </a:r>
            </a:p>
          </p:txBody>
        </p:sp>
        <p:sp>
          <p:nvSpPr>
            <p:cNvPr id="131" name="Rectangle 281">
              <a:extLst>
                <a:ext uri="{FF2B5EF4-FFF2-40B4-BE49-F238E27FC236}">
                  <a16:creationId xmlns:a16="http://schemas.microsoft.com/office/drawing/2014/main" id="{9F8107C3-DFEC-EF4D-A9E1-FDCCA6800CC4}"/>
                </a:ext>
              </a:extLst>
            </p:cNvPr>
            <p:cNvSpPr>
              <a:spLocks noChangeArrowheads="1"/>
            </p:cNvSpPr>
            <p:nvPr/>
          </p:nvSpPr>
          <p:spPr bwMode="auto">
            <a:xfrm>
              <a:off x="1344"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14</a:t>
              </a:r>
            </a:p>
          </p:txBody>
        </p:sp>
        <p:sp>
          <p:nvSpPr>
            <p:cNvPr id="132" name="Rectangle 282">
              <a:extLst>
                <a:ext uri="{FF2B5EF4-FFF2-40B4-BE49-F238E27FC236}">
                  <a16:creationId xmlns:a16="http://schemas.microsoft.com/office/drawing/2014/main" id="{36216C9B-AD3E-9B47-85EE-9C19B52BFC41}"/>
                </a:ext>
              </a:extLst>
            </p:cNvPr>
            <p:cNvSpPr>
              <a:spLocks noChangeArrowheads="1"/>
            </p:cNvSpPr>
            <p:nvPr/>
          </p:nvSpPr>
          <p:spPr bwMode="auto">
            <a:xfrm>
              <a:off x="1632" y="1680"/>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15</a:t>
              </a:r>
            </a:p>
          </p:txBody>
        </p:sp>
        <p:sp>
          <p:nvSpPr>
            <p:cNvPr id="133" name="Rectangle 283">
              <a:extLst>
                <a:ext uri="{FF2B5EF4-FFF2-40B4-BE49-F238E27FC236}">
                  <a16:creationId xmlns:a16="http://schemas.microsoft.com/office/drawing/2014/main" id="{15FB0EEA-3FBB-DE4C-9B96-0F5958ABDB83}"/>
                </a:ext>
              </a:extLst>
            </p:cNvPr>
            <p:cNvSpPr>
              <a:spLocks noChangeArrowheads="1"/>
            </p:cNvSpPr>
            <p:nvPr/>
          </p:nvSpPr>
          <p:spPr bwMode="auto">
            <a:xfrm>
              <a:off x="768"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16</a:t>
              </a:r>
            </a:p>
          </p:txBody>
        </p:sp>
        <p:sp>
          <p:nvSpPr>
            <p:cNvPr id="134" name="Rectangle 284">
              <a:extLst>
                <a:ext uri="{FF2B5EF4-FFF2-40B4-BE49-F238E27FC236}">
                  <a16:creationId xmlns:a16="http://schemas.microsoft.com/office/drawing/2014/main" id="{631EB203-80F5-7B4F-AB4D-F4F0EC4ADF76}"/>
                </a:ext>
              </a:extLst>
            </p:cNvPr>
            <p:cNvSpPr>
              <a:spLocks noChangeArrowheads="1"/>
            </p:cNvSpPr>
            <p:nvPr/>
          </p:nvSpPr>
          <p:spPr bwMode="auto">
            <a:xfrm>
              <a:off x="1056"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17</a:t>
              </a:r>
            </a:p>
          </p:txBody>
        </p:sp>
        <p:sp>
          <p:nvSpPr>
            <p:cNvPr id="135" name="Rectangle 285">
              <a:extLst>
                <a:ext uri="{FF2B5EF4-FFF2-40B4-BE49-F238E27FC236}">
                  <a16:creationId xmlns:a16="http://schemas.microsoft.com/office/drawing/2014/main" id="{CDCEA988-D53D-F746-9C65-715C08907930}"/>
                </a:ext>
              </a:extLst>
            </p:cNvPr>
            <p:cNvSpPr>
              <a:spLocks noChangeArrowheads="1"/>
            </p:cNvSpPr>
            <p:nvPr/>
          </p:nvSpPr>
          <p:spPr bwMode="auto">
            <a:xfrm>
              <a:off x="1344"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18</a:t>
              </a:r>
            </a:p>
          </p:txBody>
        </p:sp>
        <p:sp>
          <p:nvSpPr>
            <p:cNvPr id="136" name="Rectangle 286">
              <a:extLst>
                <a:ext uri="{FF2B5EF4-FFF2-40B4-BE49-F238E27FC236}">
                  <a16:creationId xmlns:a16="http://schemas.microsoft.com/office/drawing/2014/main" id="{24B66789-66AD-134A-AAAC-064CE4C74704}"/>
                </a:ext>
              </a:extLst>
            </p:cNvPr>
            <p:cNvSpPr>
              <a:spLocks noChangeArrowheads="1"/>
            </p:cNvSpPr>
            <p:nvPr/>
          </p:nvSpPr>
          <p:spPr bwMode="auto">
            <a:xfrm>
              <a:off x="1632" y="1968"/>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FF0000"/>
                  </a:solidFill>
                  <a:latin typeface="Microsoft YaHei" panose="020B0503020204020204" pitchFamily="34" charset="-122"/>
                  <a:ea typeface="Microsoft YaHei" panose="020B0503020204020204" pitchFamily="34" charset="-122"/>
                </a:rPr>
                <a:t>19</a:t>
              </a:r>
            </a:p>
          </p:txBody>
        </p:sp>
        <p:sp>
          <p:nvSpPr>
            <p:cNvPr id="137" name="Rectangle 287">
              <a:extLst>
                <a:ext uri="{FF2B5EF4-FFF2-40B4-BE49-F238E27FC236}">
                  <a16:creationId xmlns:a16="http://schemas.microsoft.com/office/drawing/2014/main" id="{2019AF21-2764-1E4A-80AB-F8E39F61951D}"/>
                </a:ext>
              </a:extLst>
            </p:cNvPr>
            <p:cNvSpPr>
              <a:spLocks noChangeArrowheads="1"/>
            </p:cNvSpPr>
            <p:nvPr/>
          </p:nvSpPr>
          <p:spPr bwMode="auto">
            <a:xfrm>
              <a:off x="768"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20</a:t>
              </a:r>
            </a:p>
          </p:txBody>
        </p:sp>
        <p:sp>
          <p:nvSpPr>
            <p:cNvPr id="138" name="Rectangle 288">
              <a:extLst>
                <a:ext uri="{FF2B5EF4-FFF2-40B4-BE49-F238E27FC236}">
                  <a16:creationId xmlns:a16="http://schemas.microsoft.com/office/drawing/2014/main" id="{21960EE6-E43C-274B-9F96-4D81D06990BD}"/>
                </a:ext>
              </a:extLst>
            </p:cNvPr>
            <p:cNvSpPr>
              <a:spLocks noChangeArrowheads="1"/>
            </p:cNvSpPr>
            <p:nvPr/>
          </p:nvSpPr>
          <p:spPr bwMode="auto">
            <a:xfrm>
              <a:off x="1056"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21</a:t>
              </a:r>
            </a:p>
          </p:txBody>
        </p:sp>
        <p:sp>
          <p:nvSpPr>
            <p:cNvPr id="139" name="Rectangle 289">
              <a:extLst>
                <a:ext uri="{FF2B5EF4-FFF2-40B4-BE49-F238E27FC236}">
                  <a16:creationId xmlns:a16="http://schemas.microsoft.com/office/drawing/2014/main" id="{03EC7885-233F-5140-AE39-086B9358F03F}"/>
                </a:ext>
              </a:extLst>
            </p:cNvPr>
            <p:cNvSpPr>
              <a:spLocks noChangeArrowheads="1"/>
            </p:cNvSpPr>
            <p:nvPr/>
          </p:nvSpPr>
          <p:spPr bwMode="auto">
            <a:xfrm>
              <a:off x="1344"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22</a:t>
              </a:r>
            </a:p>
          </p:txBody>
        </p:sp>
        <p:sp>
          <p:nvSpPr>
            <p:cNvPr id="140" name="Rectangle 290">
              <a:extLst>
                <a:ext uri="{FF2B5EF4-FFF2-40B4-BE49-F238E27FC236}">
                  <a16:creationId xmlns:a16="http://schemas.microsoft.com/office/drawing/2014/main" id="{D1D4BFC4-F051-3F49-BF95-B9E55A448E8C}"/>
                </a:ext>
              </a:extLst>
            </p:cNvPr>
            <p:cNvSpPr>
              <a:spLocks noChangeArrowheads="1"/>
            </p:cNvSpPr>
            <p:nvPr/>
          </p:nvSpPr>
          <p:spPr bwMode="auto">
            <a:xfrm>
              <a:off x="1632" y="2256"/>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23</a:t>
              </a:r>
            </a:p>
          </p:txBody>
        </p:sp>
        <p:sp>
          <p:nvSpPr>
            <p:cNvPr id="141" name="Rectangle 291">
              <a:extLst>
                <a:ext uri="{FF2B5EF4-FFF2-40B4-BE49-F238E27FC236}">
                  <a16:creationId xmlns:a16="http://schemas.microsoft.com/office/drawing/2014/main" id="{96B9FBF5-0F09-2A4F-BF28-6D0302DB980F}"/>
                </a:ext>
              </a:extLst>
            </p:cNvPr>
            <p:cNvSpPr>
              <a:spLocks noChangeArrowheads="1"/>
            </p:cNvSpPr>
            <p:nvPr/>
          </p:nvSpPr>
          <p:spPr bwMode="auto">
            <a:xfrm>
              <a:off x="768"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24</a:t>
              </a:r>
            </a:p>
          </p:txBody>
        </p:sp>
        <p:sp>
          <p:nvSpPr>
            <p:cNvPr id="142" name="Rectangle 292">
              <a:extLst>
                <a:ext uri="{FF2B5EF4-FFF2-40B4-BE49-F238E27FC236}">
                  <a16:creationId xmlns:a16="http://schemas.microsoft.com/office/drawing/2014/main" id="{E397FF86-5075-FC41-8F18-5DD9221FE6DA}"/>
                </a:ext>
              </a:extLst>
            </p:cNvPr>
            <p:cNvSpPr>
              <a:spLocks noChangeArrowheads="1"/>
            </p:cNvSpPr>
            <p:nvPr/>
          </p:nvSpPr>
          <p:spPr bwMode="auto">
            <a:xfrm>
              <a:off x="1056"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25</a:t>
              </a:r>
            </a:p>
          </p:txBody>
        </p:sp>
        <p:sp>
          <p:nvSpPr>
            <p:cNvPr id="143" name="Rectangle 293">
              <a:extLst>
                <a:ext uri="{FF2B5EF4-FFF2-40B4-BE49-F238E27FC236}">
                  <a16:creationId xmlns:a16="http://schemas.microsoft.com/office/drawing/2014/main" id="{C67BDCAE-7161-E046-B63F-357984DAD8BB}"/>
                </a:ext>
              </a:extLst>
            </p:cNvPr>
            <p:cNvSpPr>
              <a:spLocks noChangeArrowheads="1"/>
            </p:cNvSpPr>
            <p:nvPr/>
          </p:nvSpPr>
          <p:spPr bwMode="auto">
            <a:xfrm>
              <a:off x="1344"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26</a:t>
              </a:r>
            </a:p>
          </p:txBody>
        </p:sp>
        <p:sp>
          <p:nvSpPr>
            <p:cNvPr id="144" name="Rectangle 294">
              <a:extLst>
                <a:ext uri="{FF2B5EF4-FFF2-40B4-BE49-F238E27FC236}">
                  <a16:creationId xmlns:a16="http://schemas.microsoft.com/office/drawing/2014/main" id="{5D076448-4B60-CE44-B4C6-296D2779F558}"/>
                </a:ext>
              </a:extLst>
            </p:cNvPr>
            <p:cNvSpPr>
              <a:spLocks noChangeArrowheads="1"/>
            </p:cNvSpPr>
            <p:nvPr/>
          </p:nvSpPr>
          <p:spPr bwMode="auto">
            <a:xfrm>
              <a:off x="1632" y="2544"/>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27</a:t>
              </a:r>
            </a:p>
          </p:txBody>
        </p:sp>
        <p:sp>
          <p:nvSpPr>
            <p:cNvPr id="145" name="Rectangle 295">
              <a:extLst>
                <a:ext uri="{FF2B5EF4-FFF2-40B4-BE49-F238E27FC236}">
                  <a16:creationId xmlns:a16="http://schemas.microsoft.com/office/drawing/2014/main" id="{843F8F4E-470C-7949-BFF4-5647C7F2B8F6}"/>
                </a:ext>
              </a:extLst>
            </p:cNvPr>
            <p:cNvSpPr>
              <a:spLocks noChangeArrowheads="1"/>
            </p:cNvSpPr>
            <p:nvPr/>
          </p:nvSpPr>
          <p:spPr bwMode="auto">
            <a:xfrm>
              <a:off x="768"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28</a:t>
              </a:r>
            </a:p>
          </p:txBody>
        </p:sp>
        <p:sp>
          <p:nvSpPr>
            <p:cNvPr id="146" name="Rectangle 296">
              <a:extLst>
                <a:ext uri="{FF2B5EF4-FFF2-40B4-BE49-F238E27FC236}">
                  <a16:creationId xmlns:a16="http://schemas.microsoft.com/office/drawing/2014/main" id="{6B8F6237-9B97-1B42-AB32-B0F18F1772C5}"/>
                </a:ext>
              </a:extLst>
            </p:cNvPr>
            <p:cNvSpPr>
              <a:spLocks noChangeArrowheads="1"/>
            </p:cNvSpPr>
            <p:nvPr/>
          </p:nvSpPr>
          <p:spPr bwMode="auto">
            <a:xfrm>
              <a:off x="1056"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29</a:t>
              </a:r>
            </a:p>
          </p:txBody>
        </p:sp>
        <p:sp>
          <p:nvSpPr>
            <p:cNvPr id="147" name="Rectangle 297">
              <a:extLst>
                <a:ext uri="{FF2B5EF4-FFF2-40B4-BE49-F238E27FC236}">
                  <a16:creationId xmlns:a16="http://schemas.microsoft.com/office/drawing/2014/main" id="{68FD5399-04F4-1F41-A5BD-D68A0AFA391C}"/>
                </a:ext>
              </a:extLst>
            </p:cNvPr>
            <p:cNvSpPr>
              <a:spLocks noChangeArrowheads="1"/>
            </p:cNvSpPr>
            <p:nvPr/>
          </p:nvSpPr>
          <p:spPr bwMode="auto">
            <a:xfrm>
              <a:off x="1344"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30</a:t>
              </a:r>
            </a:p>
          </p:txBody>
        </p:sp>
        <p:sp>
          <p:nvSpPr>
            <p:cNvPr id="148" name="Rectangle 298">
              <a:extLst>
                <a:ext uri="{FF2B5EF4-FFF2-40B4-BE49-F238E27FC236}">
                  <a16:creationId xmlns:a16="http://schemas.microsoft.com/office/drawing/2014/main" id="{0CAE1AC1-57E3-394E-9616-DD17D6AD9DDB}"/>
                </a:ext>
              </a:extLst>
            </p:cNvPr>
            <p:cNvSpPr>
              <a:spLocks noChangeArrowheads="1"/>
            </p:cNvSpPr>
            <p:nvPr/>
          </p:nvSpPr>
          <p:spPr bwMode="auto">
            <a:xfrm>
              <a:off x="1632" y="2832"/>
              <a:ext cx="192"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800">
                  <a:solidFill>
                    <a:srgbClr val="000000"/>
                  </a:solidFill>
                  <a:latin typeface="Microsoft YaHei" panose="020B0503020204020204" pitchFamily="34" charset="-122"/>
                  <a:ea typeface="Microsoft YaHei" panose="020B0503020204020204" pitchFamily="34" charset="-122"/>
                </a:rPr>
                <a:t>31</a:t>
              </a:r>
            </a:p>
          </p:txBody>
        </p:sp>
      </p:grpSp>
      <p:sp>
        <p:nvSpPr>
          <p:cNvPr id="149" name="AutoShape 299">
            <a:extLst>
              <a:ext uri="{FF2B5EF4-FFF2-40B4-BE49-F238E27FC236}">
                <a16:creationId xmlns:a16="http://schemas.microsoft.com/office/drawing/2014/main" id="{465CDA9F-6283-1B42-982B-061C6F5C9B36}"/>
              </a:ext>
            </a:extLst>
          </p:cNvPr>
          <p:cNvSpPr>
            <a:spLocks noChangeArrowheads="1"/>
          </p:cNvSpPr>
          <p:nvPr/>
        </p:nvSpPr>
        <p:spPr bwMode="auto">
          <a:xfrm>
            <a:off x="9067800" y="1905000"/>
            <a:ext cx="2133600" cy="4191000"/>
          </a:xfrm>
          <a:prstGeom prst="can">
            <a:avLst>
              <a:gd name="adj" fmla="val 25499"/>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150" name="Oval 300">
            <a:extLst>
              <a:ext uri="{FF2B5EF4-FFF2-40B4-BE49-F238E27FC236}">
                <a16:creationId xmlns:a16="http://schemas.microsoft.com/office/drawing/2014/main" id="{D5D9275E-BED3-5449-B83B-D1DB51C45C04}"/>
              </a:ext>
            </a:extLst>
          </p:cNvPr>
          <p:cNvSpPr>
            <a:spLocks noChangeArrowheads="1"/>
          </p:cNvSpPr>
          <p:nvPr/>
        </p:nvSpPr>
        <p:spPr bwMode="auto">
          <a:xfrm>
            <a:off x="10591800" y="4162425"/>
            <a:ext cx="533400" cy="5334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icrosoft YaHei" panose="020B0503020204020204" pitchFamily="34" charset="-122"/>
              <a:ea typeface="Microsoft YaHei" panose="020B0503020204020204" pitchFamily="34" charset="-122"/>
            </a:endParaRPr>
          </a:p>
        </p:txBody>
      </p:sp>
      <p:sp>
        <p:nvSpPr>
          <p:cNvPr id="151" name="Line 301">
            <a:extLst>
              <a:ext uri="{FF2B5EF4-FFF2-40B4-BE49-F238E27FC236}">
                <a16:creationId xmlns:a16="http://schemas.microsoft.com/office/drawing/2014/main" id="{70BA6B30-D303-6A4C-B88D-863D9526B1BD}"/>
              </a:ext>
            </a:extLst>
          </p:cNvPr>
          <p:cNvSpPr>
            <a:spLocks noChangeShapeType="1"/>
          </p:cNvSpPr>
          <p:nvPr/>
        </p:nvSpPr>
        <p:spPr bwMode="auto">
          <a:xfrm flipH="1" flipV="1">
            <a:off x="9906000" y="2714625"/>
            <a:ext cx="1066800" cy="16002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52" name="Line 302">
            <a:extLst>
              <a:ext uri="{FF2B5EF4-FFF2-40B4-BE49-F238E27FC236}">
                <a16:creationId xmlns:a16="http://schemas.microsoft.com/office/drawing/2014/main" id="{A70A29C7-B8C2-D243-B387-EB1D66FF1BD9}"/>
              </a:ext>
            </a:extLst>
          </p:cNvPr>
          <p:cNvSpPr>
            <a:spLocks noChangeShapeType="1"/>
          </p:cNvSpPr>
          <p:nvPr/>
        </p:nvSpPr>
        <p:spPr bwMode="auto">
          <a:xfrm flipH="1" flipV="1">
            <a:off x="10363200" y="3629025"/>
            <a:ext cx="4572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53" name="Line 303">
            <a:extLst>
              <a:ext uri="{FF2B5EF4-FFF2-40B4-BE49-F238E27FC236}">
                <a16:creationId xmlns:a16="http://schemas.microsoft.com/office/drawing/2014/main" id="{0E899E11-77BF-4B49-A498-218055F7A2B4}"/>
              </a:ext>
            </a:extLst>
          </p:cNvPr>
          <p:cNvSpPr>
            <a:spLocks noChangeShapeType="1"/>
          </p:cNvSpPr>
          <p:nvPr/>
        </p:nvSpPr>
        <p:spPr bwMode="auto">
          <a:xfrm flipH="1" flipV="1">
            <a:off x="9906000" y="3629025"/>
            <a:ext cx="762000" cy="68580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54" name="Freeform 304">
            <a:extLst>
              <a:ext uri="{FF2B5EF4-FFF2-40B4-BE49-F238E27FC236}">
                <a16:creationId xmlns:a16="http://schemas.microsoft.com/office/drawing/2014/main" id="{B1456F10-AE05-0341-A512-681A431F0BC7}"/>
              </a:ext>
            </a:extLst>
          </p:cNvPr>
          <p:cNvSpPr>
            <a:spLocks/>
          </p:cNvSpPr>
          <p:nvPr/>
        </p:nvSpPr>
        <p:spPr bwMode="auto">
          <a:xfrm>
            <a:off x="9982200" y="4543425"/>
            <a:ext cx="685800" cy="152400"/>
          </a:xfrm>
          <a:custGeom>
            <a:avLst/>
            <a:gdLst>
              <a:gd name="T0" fmla="*/ 2147483646 w 432"/>
              <a:gd name="T1" fmla="*/ 0 h 96"/>
              <a:gd name="T2" fmla="*/ 2147483646 w 432"/>
              <a:gd name="T3" fmla="*/ 2147483646 h 96"/>
              <a:gd name="T4" fmla="*/ 0 w 432"/>
              <a:gd name="T5" fmla="*/ 0 h 96"/>
              <a:gd name="T6" fmla="*/ 0 60000 65536"/>
              <a:gd name="T7" fmla="*/ 0 60000 65536"/>
              <a:gd name="T8" fmla="*/ 0 60000 65536"/>
            </a:gdLst>
            <a:ahLst/>
            <a:cxnLst>
              <a:cxn ang="T6">
                <a:pos x="T0" y="T1"/>
              </a:cxn>
              <a:cxn ang="T7">
                <a:pos x="T2" y="T3"/>
              </a:cxn>
              <a:cxn ang="T8">
                <a:pos x="T4" y="T5"/>
              </a:cxn>
            </a:cxnLst>
            <a:rect l="0" t="0" r="r" b="b"/>
            <a:pathLst>
              <a:path w="432" h="96">
                <a:moveTo>
                  <a:pt x="432" y="0"/>
                </a:moveTo>
                <a:cubicBezTo>
                  <a:pt x="372" y="48"/>
                  <a:pt x="312" y="96"/>
                  <a:pt x="240" y="96"/>
                </a:cubicBezTo>
                <a:cubicBezTo>
                  <a:pt x="168" y="96"/>
                  <a:pt x="84" y="48"/>
                  <a:pt x="0" y="0"/>
                </a:cubicBezTo>
              </a:path>
            </a:pathLst>
          </a:custGeom>
          <a:noFill/>
          <a:ln w="28575" cmpd="sng">
            <a:solidFill>
              <a:srgbClr val="FF0000"/>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icrosoft YaHei" panose="020B0503020204020204" pitchFamily="34" charset="-122"/>
              <a:ea typeface="Microsoft YaHei" panose="020B0503020204020204" pitchFamily="34" charset="-122"/>
            </a:endParaRPr>
          </a:p>
        </p:txBody>
      </p:sp>
      <p:sp>
        <p:nvSpPr>
          <p:cNvPr id="155" name="Text Box 311">
            <a:extLst>
              <a:ext uri="{FF2B5EF4-FFF2-40B4-BE49-F238E27FC236}">
                <a16:creationId xmlns:a16="http://schemas.microsoft.com/office/drawing/2014/main" id="{4C936CEF-A3A2-0F42-97AC-20A8706E6349}"/>
              </a:ext>
            </a:extLst>
          </p:cNvPr>
          <p:cNvSpPr txBox="1">
            <a:spLocks noChangeArrowheads="1"/>
          </p:cNvSpPr>
          <p:nvPr/>
        </p:nvSpPr>
        <p:spPr bwMode="auto">
          <a:xfrm>
            <a:off x="10744200" y="4495800"/>
            <a:ext cx="990600" cy="40011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000" dirty="0" err="1">
                <a:solidFill>
                  <a:srgbClr val="FF0000"/>
                </a:solidFill>
                <a:latin typeface="Microsoft YaHei" panose="020B0503020204020204" pitchFamily="34" charset="-122"/>
                <a:ea typeface="Microsoft YaHei" panose="020B0503020204020204" pitchFamily="34" charset="-122"/>
              </a:rPr>
              <a:t>test.c</a:t>
            </a:r>
            <a:endParaRPr kumimoji="1" lang="en-US" altLang="zh-CN" sz="2000" dirty="0">
              <a:solidFill>
                <a:srgbClr val="FF0000"/>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73458060"/>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A9A1D76-9906-5643-9BE2-26373AFB8CC2}"/>
              </a:ext>
            </a:extLst>
          </p:cNvPr>
          <p:cNvSpPr txBox="1">
            <a:spLocks noRot="1" noChangeArrowheads="1"/>
          </p:cNvSpPr>
          <p:nvPr/>
        </p:nvSpPr>
        <p:spPr>
          <a:xfrm>
            <a:off x="3733800" y="1295400"/>
            <a:ext cx="4495800" cy="1371600"/>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zh-CN" altLang="en-US" dirty="0">
                <a:solidFill>
                  <a:srgbClr val="FF99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外存的组织方式 </a:t>
            </a:r>
          </a:p>
        </p:txBody>
      </p:sp>
      <p:sp>
        <p:nvSpPr>
          <p:cNvPr id="3" name="Rectangle 3">
            <a:extLst>
              <a:ext uri="{FF2B5EF4-FFF2-40B4-BE49-F238E27FC236}">
                <a16:creationId xmlns:a16="http://schemas.microsoft.com/office/drawing/2014/main" id="{C419C522-8A73-0349-B4EF-F02767FA4075}"/>
              </a:ext>
            </a:extLst>
          </p:cNvPr>
          <p:cNvSpPr txBox="1">
            <a:spLocks noRot="1" noChangeArrowheads="1"/>
          </p:cNvSpPr>
          <p:nvPr/>
        </p:nvSpPr>
        <p:spPr>
          <a:xfrm>
            <a:off x="2057400" y="1981201"/>
            <a:ext cx="8077200" cy="4017963"/>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20000"/>
              </a:lnSpc>
            </a:pPr>
            <a:r>
              <a:rPr lang="zh-CN" altLang="en-US" sz="2400" b="1" dirty="0"/>
              <a:t>为文件分配外存空间时所要考虑的主要问题是：</a:t>
            </a:r>
            <a:endParaRPr lang="en-US" altLang="zh-CN" sz="2400" b="1" dirty="0"/>
          </a:p>
          <a:p>
            <a:pPr lvl="1" eaLnBrk="1" hangingPunct="1">
              <a:lnSpc>
                <a:spcPct val="120000"/>
              </a:lnSpc>
            </a:pPr>
            <a:r>
              <a:rPr lang="zh-CN" altLang="en-US" sz="2000" b="1" dirty="0"/>
              <a:t>怎样才能有效地利用外存空间和如何提高对文件的访问速度。</a:t>
            </a:r>
          </a:p>
          <a:p>
            <a:pPr eaLnBrk="1" hangingPunct="1">
              <a:lnSpc>
                <a:spcPct val="120000"/>
              </a:lnSpc>
            </a:pPr>
            <a:r>
              <a:rPr lang="zh-CN" altLang="en-US" sz="2400" b="1" dirty="0"/>
              <a:t>目前，常用的外存分配方法有</a:t>
            </a:r>
            <a:r>
              <a:rPr lang="en-US" altLang="zh-CN" sz="2400" b="1" dirty="0"/>
              <a:t>:</a:t>
            </a:r>
          </a:p>
          <a:p>
            <a:pPr lvl="1" eaLnBrk="1" hangingPunct="1">
              <a:lnSpc>
                <a:spcPct val="120000"/>
              </a:lnSpc>
            </a:pPr>
            <a:r>
              <a:rPr lang="zh-CN" altLang="en-US" sz="2000" b="1" dirty="0"/>
              <a:t>连续分配</a:t>
            </a:r>
            <a:endParaRPr lang="en-US" altLang="zh-CN" sz="2000" b="1" dirty="0"/>
          </a:p>
          <a:p>
            <a:pPr lvl="1" eaLnBrk="1" hangingPunct="1">
              <a:lnSpc>
                <a:spcPct val="120000"/>
              </a:lnSpc>
            </a:pPr>
            <a:r>
              <a:rPr lang="zh-CN" altLang="en-US" sz="2000" b="1" dirty="0"/>
              <a:t>链接分配</a:t>
            </a:r>
          </a:p>
          <a:p>
            <a:pPr lvl="1" eaLnBrk="1" hangingPunct="1">
              <a:lnSpc>
                <a:spcPct val="120000"/>
              </a:lnSpc>
            </a:pPr>
            <a:r>
              <a:rPr lang="zh-CN" altLang="en-US" sz="2000" b="1" dirty="0"/>
              <a:t>索引分配</a:t>
            </a:r>
          </a:p>
        </p:txBody>
      </p:sp>
      <p:sp>
        <p:nvSpPr>
          <p:cNvPr id="4" name="矩形 3">
            <a:extLst>
              <a:ext uri="{FF2B5EF4-FFF2-40B4-BE49-F238E27FC236}">
                <a16:creationId xmlns:a16="http://schemas.microsoft.com/office/drawing/2014/main" id="{5D5FF75A-66F2-DF4C-93E0-38654B7E77A1}"/>
              </a:ext>
            </a:extLst>
          </p:cNvPr>
          <p:cNvSpPr>
            <a:spLocks noChangeArrowheads="1"/>
          </p:cNvSpPr>
          <p:nvPr/>
        </p:nvSpPr>
        <p:spPr bwMode="auto">
          <a:xfrm>
            <a:off x="4724401" y="3990181"/>
            <a:ext cx="5678129" cy="2308324"/>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Char char="•"/>
            </a:pPr>
            <a:r>
              <a:rPr lang="zh-CN" altLang="en-US" sz="2400" dirty="0">
                <a:solidFill>
                  <a:srgbClr val="000000"/>
                </a:solidFill>
                <a:latin typeface="+mj-ea"/>
                <a:ea typeface="+mj-ea"/>
              </a:rPr>
              <a:t>在一个系统中，仅采用其中的一种方法来为文件分配外存空间。</a:t>
            </a:r>
          </a:p>
          <a:p>
            <a:pPr eaLnBrk="1" hangingPunct="1">
              <a:lnSpc>
                <a:spcPct val="150000"/>
              </a:lnSpc>
              <a:spcBef>
                <a:spcPct val="0"/>
              </a:spcBef>
              <a:buClrTx/>
              <a:buSzTx/>
              <a:buFont typeface="Arial" panose="020B0604020202020204" pitchFamily="34" charset="0"/>
              <a:buChar char="•"/>
            </a:pPr>
            <a:r>
              <a:rPr lang="zh-CN" altLang="en-US" sz="2400" dirty="0">
                <a:solidFill>
                  <a:srgbClr val="000000"/>
                </a:solidFill>
                <a:latin typeface="+mj-ea"/>
                <a:ea typeface="+mj-ea"/>
              </a:rPr>
              <a:t>在采用不同的分配方式时，将形成不同的文件物理结构。</a:t>
            </a:r>
          </a:p>
        </p:txBody>
      </p:sp>
      <p:sp>
        <p:nvSpPr>
          <p:cNvPr id="5"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04800"/>
            <a:ext cx="67818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2971826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9A212A0-40F5-5842-85F5-AB45927D4C1F}"/>
              </a:ext>
            </a:extLst>
          </p:cNvPr>
          <p:cNvSpPr txBox="1">
            <a:spLocks noRot="1" noChangeArrowheads="1"/>
          </p:cNvSpPr>
          <p:nvPr/>
        </p:nvSpPr>
        <p:spPr>
          <a:xfrm>
            <a:off x="1219200" y="1128115"/>
            <a:ext cx="7620000" cy="6437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defTabSz="912813">
              <a:lnSpc>
                <a:spcPct val="90000"/>
              </a:lnSpc>
              <a:defRPr sz="36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algn="l"/>
            <a:r>
              <a:rPr lang="en-US" sz="2800" dirty="0">
                <a:ea typeface="+mj-ea"/>
              </a:rPr>
              <a:t>6.</a:t>
            </a:r>
            <a:r>
              <a:rPr lang="en-US" altLang="zh-CN" sz="2800" dirty="0">
                <a:ea typeface="+mj-ea"/>
              </a:rPr>
              <a:t>3</a:t>
            </a:r>
            <a:r>
              <a:rPr lang="en-US" sz="2800" dirty="0">
                <a:ea typeface="+mj-ea"/>
              </a:rPr>
              <a:t>.1 </a:t>
            </a:r>
            <a:r>
              <a:rPr lang="zh-CN" altLang="en-US" sz="2800" dirty="0">
                <a:ea typeface="+mj-ea"/>
              </a:rPr>
              <a:t>连续分配 </a:t>
            </a:r>
          </a:p>
        </p:txBody>
      </p:sp>
      <p:sp>
        <p:nvSpPr>
          <p:cNvPr id="3" name="Rectangle 3">
            <a:extLst>
              <a:ext uri="{FF2B5EF4-FFF2-40B4-BE49-F238E27FC236}">
                <a16:creationId xmlns:a16="http://schemas.microsoft.com/office/drawing/2014/main" id="{776A79A0-89E5-624D-B7A8-D9E5EEB67AEE}"/>
              </a:ext>
            </a:extLst>
          </p:cNvPr>
          <p:cNvSpPr txBox="1">
            <a:spLocks noRot="1" noChangeArrowheads="1"/>
          </p:cNvSpPr>
          <p:nvPr/>
        </p:nvSpPr>
        <p:spPr>
          <a:xfrm>
            <a:off x="1177802" y="1963619"/>
            <a:ext cx="5041514" cy="4278313"/>
          </a:xfrm>
          <a:prstGeom prst="rect">
            <a:avLst/>
          </a:prstGeom>
        </p:spPr>
        <p:txBody>
          <a:bodyPr/>
          <a:lstStyle>
            <a:defPPr>
              <a:defRPr lang="zh-CN"/>
            </a:defPPr>
            <a:lvl1pPr marL="227013" indent="-227013" defTabSz="912813" eaLnBrk="1" hangingPunct="1">
              <a:lnSpc>
                <a:spcPct val="120000"/>
              </a:lnSpc>
              <a:spcBef>
                <a:spcPts val="1800"/>
              </a:spcBef>
              <a:buClr>
                <a:srgbClr val="374D81"/>
              </a:buClr>
              <a:buSzPct val="100000"/>
              <a:buFont typeface="Arial" panose="020B0604020202020204" pitchFamily="34" charset="0"/>
              <a:buChar char="▪"/>
              <a:defRPr sz="2400" b="1">
                <a:latin typeface="微软雅黑" panose="020B0503020204020204" pitchFamily="34" charset="-122"/>
                <a:ea typeface="微软雅黑" panose="020B0503020204020204" pitchFamily="34" charset="-122"/>
              </a:defRPr>
            </a:lvl1pPr>
            <a:lvl2pPr marL="455613" lvl="1" indent="-182563" defTabSz="912813" eaLnBrk="1" hangingPunct="1">
              <a:lnSpc>
                <a:spcPct val="120000"/>
              </a:lnSpc>
              <a:spcBef>
                <a:spcPts val="1200"/>
              </a:spcBef>
              <a:buClr>
                <a:srgbClr val="374D81"/>
              </a:buClr>
              <a:buSzPct val="100000"/>
              <a:buFont typeface="Arial" panose="020B0604020202020204" pitchFamily="34" charset="0"/>
              <a:buChar char="▪"/>
              <a:defRPr sz="2000" b="1">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algn="just"/>
            <a:r>
              <a:rPr lang="zh-CN" altLang="en-US" dirty="0"/>
              <a:t>连续分配</a:t>
            </a:r>
            <a:r>
              <a:rPr lang="en-US" dirty="0"/>
              <a:t>(Continuous Allocation)</a:t>
            </a:r>
            <a:r>
              <a:rPr lang="zh-CN" altLang="en-US" dirty="0"/>
              <a:t>要求为</a:t>
            </a:r>
            <a:r>
              <a:rPr lang="zh-CN" altLang="en-US" dirty="0">
                <a:solidFill>
                  <a:srgbClr val="C00000"/>
                </a:solidFill>
              </a:rPr>
              <a:t>每一个文件分配一组相邻接的盘块</a:t>
            </a:r>
            <a:r>
              <a:rPr lang="zh-CN" altLang="en-US" dirty="0"/>
              <a:t>。一组盘块的地址定义了磁盘上的一段线性地址</a:t>
            </a:r>
          </a:p>
          <a:p>
            <a:pPr algn="just"/>
            <a:r>
              <a:rPr lang="zh-CN" altLang="en-US" dirty="0"/>
              <a:t>把逻辑文件中的数据顺序地存储到物理上邻接的各个数据块中，这样形成的物理文件可以进行顺序存取</a:t>
            </a:r>
          </a:p>
        </p:txBody>
      </p:sp>
      <p:grpSp>
        <p:nvGrpSpPr>
          <p:cNvPr id="5" name="Group 174">
            <a:extLst>
              <a:ext uri="{FF2B5EF4-FFF2-40B4-BE49-F238E27FC236}">
                <a16:creationId xmlns:a16="http://schemas.microsoft.com/office/drawing/2014/main" id="{C1B3A4D2-9309-5343-B60C-EAE86522A55C}"/>
              </a:ext>
            </a:extLst>
          </p:cNvPr>
          <p:cNvGrpSpPr>
            <a:grpSpLocks/>
          </p:cNvGrpSpPr>
          <p:nvPr/>
        </p:nvGrpSpPr>
        <p:grpSpPr bwMode="auto">
          <a:xfrm>
            <a:off x="7162800" y="1910831"/>
            <a:ext cx="4471989" cy="3886200"/>
            <a:chOff x="0" y="0"/>
            <a:chExt cx="7020" cy="4248"/>
          </a:xfrm>
        </p:grpSpPr>
        <p:grpSp>
          <p:nvGrpSpPr>
            <p:cNvPr id="6" name="Group 175">
              <a:extLst>
                <a:ext uri="{FF2B5EF4-FFF2-40B4-BE49-F238E27FC236}">
                  <a16:creationId xmlns:a16="http://schemas.microsoft.com/office/drawing/2014/main" id="{36D37A5C-3F39-CB4E-90D2-D533DFE78939}"/>
                </a:ext>
              </a:extLst>
            </p:cNvPr>
            <p:cNvGrpSpPr>
              <a:grpSpLocks/>
            </p:cNvGrpSpPr>
            <p:nvPr/>
          </p:nvGrpSpPr>
          <p:grpSpPr bwMode="auto">
            <a:xfrm>
              <a:off x="0" y="0"/>
              <a:ext cx="3600" cy="3744"/>
              <a:chOff x="0" y="0"/>
              <a:chExt cx="3600" cy="3744"/>
            </a:xfrm>
          </p:grpSpPr>
          <p:sp>
            <p:nvSpPr>
              <p:cNvPr id="34" name="Text Box 176">
                <a:extLst>
                  <a:ext uri="{FF2B5EF4-FFF2-40B4-BE49-F238E27FC236}">
                    <a16:creationId xmlns:a16="http://schemas.microsoft.com/office/drawing/2014/main" id="{313B364F-3716-2A46-86A5-7CDA6A06A099}"/>
                  </a:ext>
                </a:extLst>
              </p:cNvPr>
              <p:cNvSpPr txBox="1">
                <a:spLocks noChangeArrowheads="1"/>
              </p:cNvSpPr>
              <p:nvPr/>
            </p:nvSpPr>
            <p:spPr bwMode="auto">
              <a:xfrm>
                <a:off x="720" y="1251"/>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7</a:t>
                </a:r>
              </a:p>
            </p:txBody>
          </p:sp>
          <p:sp>
            <p:nvSpPr>
              <p:cNvPr id="35" name="Text Box 177">
                <a:extLst>
                  <a:ext uri="{FF2B5EF4-FFF2-40B4-BE49-F238E27FC236}">
                    <a16:creationId xmlns:a16="http://schemas.microsoft.com/office/drawing/2014/main" id="{C9DCC451-FC0B-CC48-A37A-0656FAF98C47}"/>
                  </a:ext>
                </a:extLst>
              </p:cNvPr>
              <p:cNvSpPr txBox="1">
                <a:spLocks noChangeArrowheads="1"/>
              </p:cNvSpPr>
              <p:nvPr/>
            </p:nvSpPr>
            <p:spPr bwMode="auto">
              <a:xfrm>
                <a:off x="1260" y="1251"/>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8</a:t>
                </a:r>
              </a:p>
            </p:txBody>
          </p:sp>
          <p:sp>
            <p:nvSpPr>
              <p:cNvPr id="36" name="Text Box 178">
                <a:extLst>
                  <a:ext uri="{FF2B5EF4-FFF2-40B4-BE49-F238E27FC236}">
                    <a16:creationId xmlns:a16="http://schemas.microsoft.com/office/drawing/2014/main" id="{E39F0A2C-5FB7-A542-BC09-4472E5BD9AED}"/>
                  </a:ext>
                </a:extLst>
              </p:cNvPr>
              <p:cNvSpPr txBox="1">
                <a:spLocks noChangeArrowheads="1"/>
              </p:cNvSpPr>
              <p:nvPr/>
            </p:nvSpPr>
            <p:spPr bwMode="auto">
              <a:xfrm>
                <a:off x="1800" y="1251"/>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9</a:t>
                </a:r>
              </a:p>
            </p:txBody>
          </p:sp>
          <p:sp>
            <p:nvSpPr>
              <p:cNvPr id="37" name="Text Box 179">
                <a:extLst>
                  <a:ext uri="{FF2B5EF4-FFF2-40B4-BE49-F238E27FC236}">
                    <a16:creationId xmlns:a16="http://schemas.microsoft.com/office/drawing/2014/main" id="{33361E37-1780-D343-B0FC-508AA246A057}"/>
                  </a:ext>
                </a:extLst>
              </p:cNvPr>
              <p:cNvSpPr txBox="1">
                <a:spLocks noChangeArrowheads="1"/>
              </p:cNvSpPr>
              <p:nvPr/>
            </p:nvSpPr>
            <p:spPr bwMode="auto">
              <a:xfrm>
                <a:off x="2340" y="12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10</a:t>
                </a:r>
              </a:p>
            </p:txBody>
          </p:sp>
          <p:sp>
            <p:nvSpPr>
              <p:cNvPr id="38" name="Text Box 180">
                <a:extLst>
                  <a:ext uri="{FF2B5EF4-FFF2-40B4-BE49-F238E27FC236}">
                    <a16:creationId xmlns:a16="http://schemas.microsoft.com/office/drawing/2014/main" id="{5A8CF37E-8E0D-5043-BCB3-E9BECE9E4074}"/>
                  </a:ext>
                </a:extLst>
              </p:cNvPr>
              <p:cNvSpPr txBox="1">
                <a:spLocks noChangeArrowheads="1"/>
              </p:cNvSpPr>
              <p:nvPr/>
            </p:nvSpPr>
            <p:spPr bwMode="auto">
              <a:xfrm>
                <a:off x="2880" y="1248"/>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11</a:t>
                </a:r>
              </a:p>
            </p:txBody>
          </p:sp>
          <p:grpSp>
            <p:nvGrpSpPr>
              <p:cNvPr id="39" name="Group 181">
                <a:extLst>
                  <a:ext uri="{FF2B5EF4-FFF2-40B4-BE49-F238E27FC236}">
                    <a16:creationId xmlns:a16="http://schemas.microsoft.com/office/drawing/2014/main" id="{96685301-3354-EE4F-B9AF-447619C8615B}"/>
                  </a:ext>
                </a:extLst>
              </p:cNvPr>
              <p:cNvGrpSpPr>
                <a:grpSpLocks/>
              </p:cNvGrpSpPr>
              <p:nvPr/>
            </p:nvGrpSpPr>
            <p:grpSpPr bwMode="auto">
              <a:xfrm>
                <a:off x="0" y="0"/>
                <a:ext cx="3600" cy="3744"/>
                <a:chOff x="0" y="0"/>
                <a:chExt cx="3600" cy="3744"/>
              </a:xfrm>
            </p:grpSpPr>
            <p:sp>
              <p:nvSpPr>
                <p:cNvPr id="40" name="Oval 182">
                  <a:extLst>
                    <a:ext uri="{FF2B5EF4-FFF2-40B4-BE49-F238E27FC236}">
                      <a16:creationId xmlns:a16="http://schemas.microsoft.com/office/drawing/2014/main" id="{BEC2AE04-91B3-3844-94A9-FE602FAA62E8}"/>
                    </a:ext>
                  </a:extLst>
                </p:cNvPr>
                <p:cNvSpPr>
                  <a:spLocks noChangeArrowheads="1"/>
                </p:cNvSpPr>
                <p:nvPr/>
              </p:nvSpPr>
              <p:spPr bwMode="auto">
                <a:xfrm>
                  <a:off x="0" y="0"/>
                  <a:ext cx="3600" cy="624"/>
                </a:xfrm>
                <a:prstGeom prst="ellipse">
                  <a:avLst/>
                </a:prstGeom>
                <a:solidFill>
                  <a:srgbClr val="C0C0C0">
                    <a:alpha val="50195"/>
                  </a:srgbClr>
                </a:solidFill>
                <a:ln w="9525">
                  <a:solidFill>
                    <a:srgbClr val="000000"/>
                  </a:solidFill>
                  <a:round/>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100" b="0">
                    <a:solidFill>
                      <a:srgbClr val="000000"/>
                    </a:solidFill>
                  </a:endParaRPr>
                </a:p>
              </p:txBody>
            </p:sp>
            <p:sp>
              <p:nvSpPr>
                <p:cNvPr id="41" name="Line 183">
                  <a:extLst>
                    <a:ext uri="{FF2B5EF4-FFF2-40B4-BE49-F238E27FC236}">
                      <a16:creationId xmlns:a16="http://schemas.microsoft.com/office/drawing/2014/main" id="{A2BDB298-73C2-1646-BAB9-D831E878978D}"/>
                    </a:ext>
                  </a:extLst>
                </p:cNvPr>
                <p:cNvSpPr>
                  <a:spLocks noChangeShapeType="1"/>
                </p:cNvSpPr>
                <p:nvPr/>
              </p:nvSpPr>
              <p:spPr bwMode="auto">
                <a:xfrm>
                  <a:off x="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42" name="Line 184">
                  <a:extLst>
                    <a:ext uri="{FF2B5EF4-FFF2-40B4-BE49-F238E27FC236}">
                      <a16:creationId xmlns:a16="http://schemas.microsoft.com/office/drawing/2014/main" id="{6F17B41E-90E1-8248-8E24-00A641DE0C91}"/>
                    </a:ext>
                  </a:extLst>
                </p:cNvPr>
                <p:cNvSpPr>
                  <a:spLocks noChangeShapeType="1"/>
                </p:cNvSpPr>
                <p:nvPr/>
              </p:nvSpPr>
              <p:spPr bwMode="auto">
                <a:xfrm>
                  <a:off x="360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43" name="Freeform 185">
                  <a:extLst>
                    <a:ext uri="{FF2B5EF4-FFF2-40B4-BE49-F238E27FC236}">
                      <a16:creationId xmlns:a16="http://schemas.microsoft.com/office/drawing/2014/main" id="{DEEC4C47-7339-CB47-985C-1CCE866BAC6F}"/>
                    </a:ext>
                  </a:extLst>
                </p:cNvPr>
                <p:cNvSpPr>
                  <a:spLocks/>
                </p:cNvSpPr>
                <p:nvPr/>
              </p:nvSpPr>
              <p:spPr bwMode="auto">
                <a:xfrm>
                  <a:off x="0" y="3432"/>
                  <a:ext cx="3600" cy="312"/>
                </a:xfrm>
                <a:custGeom>
                  <a:avLst/>
                  <a:gdLst>
                    <a:gd name="T0" fmla="*/ 0 w 3420"/>
                    <a:gd name="T1" fmla="*/ 0 h 156"/>
                    <a:gd name="T2" fmla="*/ 3679 w 3420"/>
                    <a:gd name="T3" fmla="*/ 10223616 h 156"/>
                    <a:gd name="T4" fmla="*/ 7771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100"/>
                </a:p>
              </p:txBody>
            </p:sp>
            <p:grpSp>
              <p:nvGrpSpPr>
                <p:cNvPr id="44" name="Group 186">
                  <a:extLst>
                    <a:ext uri="{FF2B5EF4-FFF2-40B4-BE49-F238E27FC236}">
                      <a16:creationId xmlns:a16="http://schemas.microsoft.com/office/drawing/2014/main" id="{C372CCA0-2C0B-6747-93DD-26E826D41E33}"/>
                    </a:ext>
                  </a:extLst>
                </p:cNvPr>
                <p:cNvGrpSpPr>
                  <a:grpSpLocks/>
                </p:cNvGrpSpPr>
                <p:nvPr/>
              </p:nvGrpSpPr>
              <p:grpSpPr bwMode="auto">
                <a:xfrm>
                  <a:off x="360" y="2808"/>
                  <a:ext cx="3060" cy="156"/>
                  <a:chOff x="0" y="0"/>
                  <a:chExt cx="3060" cy="156"/>
                </a:xfrm>
              </p:grpSpPr>
              <p:sp>
                <p:nvSpPr>
                  <p:cNvPr id="170" name="Text Box 187">
                    <a:extLst>
                      <a:ext uri="{FF2B5EF4-FFF2-40B4-BE49-F238E27FC236}">
                        <a16:creationId xmlns:a16="http://schemas.microsoft.com/office/drawing/2014/main" id="{D4BFF105-79B2-904A-B32C-7AB4282C2E63}"/>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71" name="Text Box 188">
                    <a:extLst>
                      <a:ext uri="{FF2B5EF4-FFF2-40B4-BE49-F238E27FC236}">
                        <a16:creationId xmlns:a16="http://schemas.microsoft.com/office/drawing/2014/main" id="{E51383A1-3B23-584D-B7C9-735ECD589EE5}"/>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72" name="Text Box 189">
                    <a:extLst>
                      <a:ext uri="{FF2B5EF4-FFF2-40B4-BE49-F238E27FC236}">
                        <a16:creationId xmlns:a16="http://schemas.microsoft.com/office/drawing/2014/main" id="{FE91B253-82BD-F044-93D4-F56C1B0FFC2B}"/>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73" name="Text Box 190">
                    <a:extLst>
                      <a:ext uri="{FF2B5EF4-FFF2-40B4-BE49-F238E27FC236}">
                        <a16:creationId xmlns:a16="http://schemas.microsoft.com/office/drawing/2014/main" id="{AD56C1C3-D04E-EA48-996B-BAEEADFDEA4F}"/>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74" name="Text Box 191">
                    <a:extLst>
                      <a:ext uri="{FF2B5EF4-FFF2-40B4-BE49-F238E27FC236}">
                        <a16:creationId xmlns:a16="http://schemas.microsoft.com/office/drawing/2014/main" id="{6FFE10E4-40A0-D14C-90DF-2EA82FE63EA3}"/>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75" name="Text Box 192">
                    <a:extLst>
                      <a:ext uri="{FF2B5EF4-FFF2-40B4-BE49-F238E27FC236}">
                        <a16:creationId xmlns:a16="http://schemas.microsoft.com/office/drawing/2014/main" id="{6B99CCA6-3A2E-5B46-8B4D-3B28BCD262C4}"/>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grpSp>
            <p:grpSp>
              <p:nvGrpSpPr>
                <p:cNvPr id="45" name="Group 193">
                  <a:extLst>
                    <a:ext uri="{FF2B5EF4-FFF2-40B4-BE49-F238E27FC236}">
                      <a16:creationId xmlns:a16="http://schemas.microsoft.com/office/drawing/2014/main" id="{158FDD71-44DE-A040-8A17-ED385EC2FB22}"/>
                    </a:ext>
                  </a:extLst>
                </p:cNvPr>
                <p:cNvGrpSpPr>
                  <a:grpSpLocks/>
                </p:cNvGrpSpPr>
                <p:nvPr/>
              </p:nvGrpSpPr>
              <p:grpSpPr bwMode="auto">
                <a:xfrm>
                  <a:off x="180" y="2652"/>
                  <a:ext cx="3060" cy="309"/>
                  <a:chOff x="0" y="0"/>
                  <a:chExt cx="3060" cy="309"/>
                </a:xfrm>
              </p:grpSpPr>
              <p:sp>
                <p:nvSpPr>
                  <p:cNvPr id="164" name="Text Box 194">
                    <a:extLst>
                      <a:ext uri="{FF2B5EF4-FFF2-40B4-BE49-F238E27FC236}">
                        <a16:creationId xmlns:a16="http://schemas.microsoft.com/office/drawing/2014/main" id="{860B515A-6C4F-724B-8EE1-2E439ABD0162}"/>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24</a:t>
                    </a:r>
                  </a:p>
                </p:txBody>
              </p:sp>
              <p:sp>
                <p:nvSpPr>
                  <p:cNvPr id="165" name="Text Box 195">
                    <a:extLst>
                      <a:ext uri="{FF2B5EF4-FFF2-40B4-BE49-F238E27FC236}">
                        <a16:creationId xmlns:a16="http://schemas.microsoft.com/office/drawing/2014/main" id="{40D9AD1B-4E0F-D340-9FF3-AFE1B6102796}"/>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25</a:t>
                    </a:r>
                  </a:p>
                </p:txBody>
              </p:sp>
              <p:sp>
                <p:nvSpPr>
                  <p:cNvPr id="166" name="Text Box 196">
                    <a:extLst>
                      <a:ext uri="{FF2B5EF4-FFF2-40B4-BE49-F238E27FC236}">
                        <a16:creationId xmlns:a16="http://schemas.microsoft.com/office/drawing/2014/main" id="{34319FE4-084D-0D43-A34B-C68576202D07}"/>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26</a:t>
                    </a:r>
                  </a:p>
                </p:txBody>
              </p:sp>
              <p:sp>
                <p:nvSpPr>
                  <p:cNvPr id="167" name="Text Box 197">
                    <a:extLst>
                      <a:ext uri="{FF2B5EF4-FFF2-40B4-BE49-F238E27FC236}">
                        <a16:creationId xmlns:a16="http://schemas.microsoft.com/office/drawing/2014/main" id="{481F9E69-71FB-024B-85CB-25B6A379A760}"/>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27</a:t>
                    </a:r>
                  </a:p>
                </p:txBody>
              </p:sp>
              <p:sp>
                <p:nvSpPr>
                  <p:cNvPr id="168" name="Text Box 198">
                    <a:extLst>
                      <a:ext uri="{FF2B5EF4-FFF2-40B4-BE49-F238E27FC236}">
                        <a16:creationId xmlns:a16="http://schemas.microsoft.com/office/drawing/2014/main" id="{B2CC082B-CD3A-7A47-A738-73FB966E8297}"/>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28</a:t>
                    </a:r>
                  </a:p>
                </p:txBody>
              </p:sp>
              <p:sp>
                <p:nvSpPr>
                  <p:cNvPr id="169" name="Text Box 199">
                    <a:extLst>
                      <a:ext uri="{FF2B5EF4-FFF2-40B4-BE49-F238E27FC236}">
                        <a16:creationId xmlns:a16="http://schemas.microsoft.com/office/drawing/2014/main" id="{ED25B79C-D93D-A042-92F0-FF6675D83826}"/>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29</a:t>
                    </a:r>
                  </a:p>
                </p:txBody>
              </p:sp>
            </p:grpSp>
            <p:grpSp>
              <p:nvGrpSpPr>
                <p:cNvPr id="46" name="Group 200">
                  <a:extLst>
                    <a:ext uri="{FF2B5EF4-FFF2-40B4-BE49-F238E27FC236}">
                      <a16:creationId xmlns:a16="http://schemas.microsoft.com/office/drawing/2014/main" id="{01934BA6-B0B1-504D-BCD2-4E4F07F5BCB9}"/>
                    </a:ext>
                  </a:extLst>
                </p:cNvPr>
                <p:cNvGrpSpPr>
                  <a:grpSpLocks/>
                </p:cNvGrpSpPr>
                <p:nvPr/>
              </p:nvGrpSpPr>
              <p:grpSpPr bwMode="auto">
                <a:xfrm>
                  <a:off x="180" y="627"/>
                  <a:ext cx="3240" cy="465"/>
                  <a:chOff x="0" y="0"/>
                  <a:chExt cx="3240" cy="465"/>
                </a:xfrm>
              </p:grpSpPr>
              <p:grpSp>
                <p:nvGrpSpPr>
                  <p:cNvPr id="140" name="Group 201">
                    <a:extLst>
                      <a:ext uri="{FF2B5EF4-FFF2-40B4-BE49-F238E27FC236}">
                        <a16:creationId xmlns:a16="http://schemas.microsoft.com/office/drawing/2014/main" id="{42276FEB-F816-724C-AD91-DF9A7A20E0F5}"/>
                      </a:ext>
                    </a:extLst>
                  </p:cNvPr>
                  <p:cNvGrpSpPr>
                    <a:grpSpLocks/>
                  </p:cNvGrpSpPr>
                  <p:nvPr/>
                </p:nvGrpSpPr>
                <p:grpSpPr bwMode="auto">
                  <a:xfrm>
                    <a:off x="0" y="153"/>
                    <a:ext cx="2880" cy="309"/>
                    <a:chOff x="0" y="0"/>
                    <a:chExt cx="2880" cy="309"/>
                  </a:xfrm>
                </p:grpSpPr>
                <p:sp>
                  <p:nvSpPr>
                    <p:cNvPr id="158" name="Text Box 202">
                      <a:extLst>
                        <a:ext uri="{FF2B5EF4-FFF2-40B4-BE49-F238E27FC236}">
                          <a16:creationId xmlns:a16="http://schemas.microsoft.com/office/drawing/2014/main" id="{1DF8E915-8D48-E848-ADC6-469D7D3CA050}"/>
                        </a:ext>
                      </a:extLst>
                    </p:cNvPr>
                    <p:cNvSpPr txBox="1">
                      <a:spLocks noChangeArrowheads="1"/>
                    </p:cNvSpPr>
                    <p:nvPr/>
                  </p:nvSpPr>
                  <p:spPr bwMode="auto">
                    <a:xfrm>
                      <a:off x="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0</a:t>
                      </a:r>
                    </a:p>
                  </p:txBody>
                </p:sp>
                <p:sp>
                  <p:nvSpPr>
                    <p:cNvPr id="159" name="Text Box 203">
                      <a:extLst>
                        <a:ext uri="{FF2B5EF4-FFF2-40B4-BE49-F238E27FC236}">
                          <a16:creationId xmlns:a16="http://schemas.microsoft.com/office/drawing/2014/main" id="{4BFC5BBC-0010-F64F-8AB4-435B2567492A}"/>
                        </a:ext>
                      </a:extLst>
                    </p:cNvPr>
                    <p:cNvSpPr txBox="1">
                      <a:spLocks noChangeArrowheads="1"/>
                    </p:cNvSpPr>
                    <p:nvPr/>
                  </p:nvSpPr>
                  <p:spPr bwMode="auto">
                    <a:xfrm>
                      <a:off x="54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a:t>
                      </a:r>
                    </a:p>
                  </p:txBody>
                </p:sp>
                <p:sp>
                  <p:nvSpPr>
                    <p:cNvPr id="160" name="Text Box 204">
                      <a:extLst>
                        <a:ext uri="{FF2B5EF4-FFF2-40B4-BE49-F238E27FC236}">
                          <a16:creationId xmlns:a16="http://schemas.microsoft.com/office/drawing/2014/main" id="{15606FD9-D533-8548-81EC-7B46145EDEFE}"/>
                        </a:ext>
                      </a:extLst>
                    </p:cNvPr>
                    <p:cNvSpPr txBox="1">
                      <a:spLocks noChangeArrowheads="1"/>
                    </p:cNvSpPr>
                    <p:nvPr/>
                  </p:nvSpPr>
                  <p:spPr bwMode="auto">
                    <a:xfrm>
                      <a:off x="108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a:t>
                      </a:r>
                    </a:p>
                  </p:txBody>
                </p:sp>
                <p:sp>
                  <p:nvSpPr>
                    <p:cNvPr id="161" name="Text Box 205">
                      <a:extLst>
                        <a:ext uri="{FF2B5EF4-FFF2-40B4-BE49-F238E27FC236}">
                          <a16:creationId xmlns:a16="http://schemas.microsoft.com/office/drawing/2014/main" id="{A2D45259-D2FB-8B4E-8F86-F013D498015A}"/>
                        </a:ext>
                      </a:extLst>
                    </p:cNvPr>
                    <p:cNvSpPr txBox="1">
                      <a:spLocks noChangeArrowheads="1"/>
                    </p:cNvSpPr>
                    <p:nvPr/>
                  </p:nvSpPr>
                  <p:spPr bwMode="auto">
                    <a:xfrm>
                      <a:off x="162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3</a:t>
                      </a:r>
                    </a:p>
                  </p:txBody>
                </p:sp>
                <p:sp>
                  <p:nvSpPr>
                    <p:cNvPr id="162" name="Text Box 206">
                      <a:extLst>
                        <a:ext uri="{FF2B5EF4-FFF2-40B4-BE49-F238E27FC236}">
                          <a16:creationId xmlns:a16="http://schemas.microsoft.com/office/drawing/2014/main" id="{C3DA5A03-1269-B749-8B39-299B1AFB1578}"/>
                        </a:ext>
                      </a:extLst>
                    </p:cNvPr>
                    <p:cNvSpPr txBox="1">
                      <a:spLocks noChangeArrowheads="1"/>
                    </p:cNvSpPr>
                    <p:nvPr/>
                  </p:nvSpPr>
                  <p:spPr bwMode="auto">
                    <a:xfrm>
                      <a:off x="216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4</a:t>
                      </a:r>
                    </a:p>
                  </p:txBody>
                </p:sp>
                <p:sp>
                  <p:nvSpPr>
                    <p:cNvPr id="163" name="Text Box 207">
                      <a:extLst>
                        <a:ext uri="{FF2B5EF4-FFF2-40B4-BE49-F238E27FC236}">
                          <a16:creationId xmlns:a16="http://schemas.microsoft.com/office/drawing/2014/main" id="{B0385F5B-C42C-BD47-95EE-C970F60EA0C6}"/>
                        </a:ext>
                      </a:extLst>
                    </p:cNvPr>
                    <p:cNvSpPr txBox="1">
                      <a:spLocks noChangeArrowheads="1"/>
                    </p:cNvSpPr>
                    <p:nvPr/>
                  </p:nvSpPr>
                  <p:spPr bwMode="auto">
                    <a:xfrm>
                      <a:off x="270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5</a:t>
                      </a:r>
                    </a:p>
                  </p:txBody>
                </p:sp>
              </p:grpSp>
              <p:grpSp>
                <p:nvGrpSpPr>
                  <p:cNvPr id="141" name="Group 208">
                    <a:extLst>
                      <a:ext uri="{FF2B5EF4-FFF2-40B4-BE49-F238E27FC236}">
                        <a16:creationId xmlns:a16="http://schemas.microsoft.com/office/drawing/2014/main" id="{EA2664B5-C65C-D240-BFEE-5DA7B349E5C2}"/>
                      </a:ext>
                    </a:extLst>
                  </p:cNvPr>
                  <p:cNvGrpSpPr>
                    <a:grpSpLocks/>
                  </p:cNvGrpSpPr>
                  <p:nvPr/>
                </p:nvGrpSpPr>
                <p:grpSpPr bwMode="auto">
                  <a:xfrm>
                    <a:off x="180" y="309"/>
                    <a:ext cx="3060" cy="156"/>
                    <a:chOff x="0" y="0"/>
                    <a:chExt cx="3060" cy="156"/>
                  </a:xfrm>
                </p:grpSpPr>
                <p:sp>
                  <p:nvSpPr>
                    <p:cNvPr id="152" name="Text Box 209">
                      <a:extLst>
                        <a:ext uri="{FF2B5EF4-FFF2-40B4-BE49-F238E27FC236}">
                          <a16:creationId xmlns:a16="http://schemas.microsoft.com/office/drawing/2014/main" id="{84987DD6-DED3-EF4B-B41E-2ACFA13007BC}"/>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53" name="Text Box 210">
                      <a:extLst>
                        <a:ext uri="{FF2B5EF4-FFF2-40B4-BE49-F238E27FC236}">
                          <a16:creationId xmlns:a16="http://schemas.microsoft.com/office/drawing/2014/main" id="{88D24454-EBCC-1849-885D-70EBA57D6DB6}"/>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54" name="Text Box 211">
                      <a:extLst>
                        <a:ext uri="{FF2B5EF4-FFF2-40B4-BE49-F238E27FC236}">
                          <a16:creationId xmlns:a16="http://schemas.microsoft.com/office/drawing/2014/main" id="{6CCCDBA7-4C7D-5F4A-9511-F176489FBC2C}"/>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55" name="Text Box 212">
                      <a:extLst>
                        <a:ext uri="{FF2B5EF4-FFF2-40B4-BE49-F238E27FC236}">
                          <a16:creationId xmlns:a16="http://schemas.microsoft.com/office/drawing/2014/main" id="{22DB2F10-C3B4-E840-90DC-77C09618FBAC}"/>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56" name="Text Box 213">
                      <a:extLst>
                        <a:ext uri="{FF2B5EF4-FFF2-40B4-BE49-F238E27FC236}">
                          <a16:creationId xmlns:a16="http://schemas.microsoft.com/office/drawing/2014/main" id="{5973185E-1465-AD4D-85FD-BC95753FF987}"/>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57" name="Text Box 214">
                      <a:extLst>
                        <a:ext uri="{FF2B5EF4-FFF2-40B4-BE49-F238E27FC236}">
                          <a16:creationId xmlns:a16="http://schemas.microsoft.com/office/drawing/2014/main" id="{83DF8A1A-6231-E549-B922-637F2E29CF2D}"/>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grpSp>
              <p:grpSp>
                <p:nvGrpSpPr>
                  <p:cNvPr id="142" name="Group 215">
                    <a:extLst>
                      <a:ext uri="{FF2B5EF4-FFF2-40B4-BE49-F238E27FC236}">
                        <a16:creationId xmlns:a16="http://schemas.microsoft.com/office/drawing/2014/main" id="{2217A8E1-CAC3-924F-A0DF-2C8BB53228E1}"/>
                      </a:ext>
                    </a:extLst>
                  </p:cNvPr>
                  <p:cNvGrpSpPr>
                    <a:grpSpLocks/>
                  </p:cNvGrpSpPr>
                  <p:nvPr/>
                </p:nvGrpSpPr>
                <p:grpSpPr bwMode="auto">
                  <a:xfrm>
                    <a:off x="720" y="309"/>
                    <a:ext cx="1980" cy="156"/>
                    <a:chOff x="0" y="0"/>
                    <a:chExt cx="1980" cy="156"/>
                  </a:xfrm>
                </p:grpSpPr>
                <p:sp>
                  <p:nvSpPr>
                    <p:cNvPr id="144" name="Line 216">
                      <a:extLst>
                        <a:ext uri="{FF2B5EF4-FFF2-40B4-BE49-F238E27FC236}">
                          <a16:creationId xmlns:a16="http://schemas.microsoft.com/office/drawing/2014/main" id="{95DB2398-5C9C-594C-AA6A-83FB7D05D943}"/>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45" name="Line 217">
                      <a:extLst>
                        <a:ext uri="{FF2B5EF4-FFF2-40B4-BE49-F238E27FC236}">
                          <a16:creationId xmlns:a16="http://schemas.microsoft.com/office/drawing/2014/main" id="{1EB05010-582B-D94C-830D-0BD6161136A5}"/>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46" name="Line 218">
                      <a:extLst>
                        <a:ext uri="{FF2B5EF4-FFF2-40B4-BE49-F238E27FC236}">
                          <a16:creationId xmlns:a16="http://schemas.microsoft.com/office/drawing/2014/main" id="{E09EC589-3C15-DB46-94C0-8B86529CE5B7}"/>
                        </a:ext>
                      </a:extLst>
                    </p:cNvPr>
                    <p:cNvSpPr>
                      <a:spLocks noChangeShapeType="1"/>
                    </p:cNvSpPr>
                    <p:nvPr/>
                  </p:nvSpPr>
                  <p:spPr bwMode="auto">
                    <a:xfrm flipH="1">
                      <a:off x="54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47" name="Line 219">
                      <a:extLst>
                        <a:ext uri="{FF2B5EF4-FFF2-40B4-BE49-F238E27FC236}">
                          <a16:creationId xmlns:a16="http://schemas.microsoft.com/office/drawing/2014/main" id="{DA729CF9-1148-7743-890F-E6B054853835}"/>
                        </a:ext>
                      </a:extLst>
                    </p:cNvPr>
                    <p:cNvSpPr>
                      <a:spLocks noChangeShapeType="1"/>
                    </p:cNvSpPr>
                    <p:nvPr/>
                  </p:nvSpPr>
                  <p:spPr bwMode="auto">
                    <a:xfrm flipH="1">
                      <a:off x="72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48" name="Line 220">
                      <a:extLst>
                        <a:ext uri="{FF2B5EF4-FFF2-40B4-BE49-F238E27FC236}">
                          <a16:creationId xmlns:a16="http://schemas.microsoft.com/office/drawing/2014/main" id="{F58B66C6-A611-A94E-BFD0-901B3393706B}"/>
                        </a:ext>
                      </a:extLst>
                    </p:cNvPr>
                    <p:cNvSpPr>
                      <a:spLocks noChangeShapeType="1"/>
                    </p:cNvSpPr>
                    <p:nvPr/>
                  </p:nvSpPr>
                  <p:spPr bwMode="auto">
                    <a:xfrm flipH="1">
                      <a:off x="10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49" name="Line 221">
                      <a:extLst>
                        <a:ext uri="{FF2B5EF4-FFF2-40B4-BE49-F238E27FC236}">
                          <a16:creationId xmlns:a16="http://schemas.microsoft.com/office/drawing/2014/main" id="{D1D8B70D-118B-6749-AEBB-C4070B6DCCEE}"/>
                        </a:ext>
                      </a:extLst>
                    </p:cNvPr>
                    <p:cNvSpPr>
                      <a:spLocks noChangeShapeType="1"/>
                    </p:cNvSpPr>
                    <p:nvPr/>
                  </p:nvSpPr>
                  <p:spPr bwMode="auto">
                    <a:xfrm flipH="1">
                      <a:off x="126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50" name="Line 222">
                      <a:extLst>
                        <a:ext uri="{FF2B5EF4-FFF2-40B4-BE49-F238E27FC236}">
                          <a16:creationId xmlns:a16="http://schemas.microsoft.com/office/drawing/2014/main" id="{78A2A410-AC13-8948-9AF6-FFBFB11BA83C}"/>
                        </a:ext>
                      </a:extLst>
                    </p:cNvPr>
                    <p:cNvSpPr>
                      <a:spLocks noChangeShapeType="1"/>
                    </p:cNvSpPr>
                    <p:nvPr/>
                  </p:nvSpPr>
                  <p:spPr bwMode="auto">
                    <a:xfrm flipH="1">
                      <a:off x="162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51" name="Line 223">
                      <a:extLst>
                        <a:ext uri="{FF2B5EF4-FFF2-40B4-BE49-F238E27FC236}">
                          <a16:creationId xmlns:a16="http://schemas.microsoft.com/office/drawing/2014/main" id="{F8AE2202-3D5E-364D-8B87-7EF8618F81B3}"/>
                        </a:ext>
                      </a:extLst>
                    </p:cNvPr>
                    <p:cNvSpPr>
                      <a:spLocks noChangeShapeType="1"/>
                    </p:cNvSpPr>
                    <p:nvPr/>
                  </p:nvSpPr>
                  <p:spPr bwMode="auto">
                    <a:xfrm flipH="1">
                      <a:off x="180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sp>
                <p:nvSpPr>
                  <p:cNvPr id="143" name="Text Box 224">
                    <a:extLst>
                      <a:ext uri="{FF2B5EF4-FFF2-40B4-BE49-F238E27FC236}">
                        <a16:creationId xmlns:a16="http://schemas.microsoft.com/office/drawing/2014/main" id="{C0724941-686F-B241-9F3B-FA28DB986CE2}"/>
                      </a:ext>
                    </a:extLst>
                  </p:cNvPr>
                  <p:cNvSpPr txBox="1">
                    <a:spLocks noChangeArrowheads="1"/>
                  </p:cNvSpPr>
                  <p:nvPr/>
                </p:nvSpPr>
                <p:spPr bwMode="auto">
                  <a:xfrm>
                    <a:off x="108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50">
                        <a:solidFill>
                          <a:srgbClr val="000000"/>
                        </a:solidFill>
                        <a:latin typeface="Times New Roman" panose="02020603050405020304" pitchFamily="18" charset="0"/>
                      </a:rPr>
                      <a:t>FILE1</a:t>
                    </a:r>
                  </a:p>
                </p:txBody>
              </p:sp>
            </p:grpSp>
            <p:grpSp>
              <p:nvGrpSpPr>
                <p:cNvPr id="47" name="Group 225">
                  <a:extLst>
                    <a:ext uri="{FF2B5EF4-FFF2-40B4-BE49-F238E27FC236}">
                      <a16:creationId xmlns:a16="http://schemas.microsoft.com/office/drawing/2014/main" id="{CF207C29-A0F6-D74F-AE4E-047151534D44}"/>
                    </a:ext>
                  </a:extLst>
                </p:cNvPr>
                <p:cNvGrpSpPr>
                  <a:grpSpLocks/>
                </p:cNvGrpSpPr>
                <p:nvPr/>
              </p:nvGrpSpPr>
              <p:grpSpPr bwMode="auto">
                <a:xfrm>
                  <a:off x="180" y="1095"/>
                  <a:ext cx="3240" cy="933"/>
                  <a:chOff x="0" y="0"/>
                  <a:chExt cx="3240" cy="933"/>
                </a:xfrm>
              </p:grpSpPr>
              <p:sp>
                <p:nvSpPr>
                  <p:cNvPr id="118" name="Text Box 226">
                    <a:extLst>
                      <a:ext uri="{FF2B5EF4-FFF2-40B4-BE49-F238E27FC236}">
                        <a16:creationId xmlns:a16="http://schemas.microsoft.com/office/drawing/2014/main" id="{D821837F-263F-8944-BAF0-E596DFE96BE3}"/>
                      </a:ext>
                    </a:extLst>
                  </p:cNvPr>
                  <p:cNvSpPr txBox="1">
                    <a:spLocks noChangeArrowheads="1"/>
                  </p:cNvSpPr>
                  <p:nvPr/>
                </p:nvSpPr>
                <p:spPr bwMode="auto">
                  <a:xfrm>
                    <a:off x="0" y="156"/>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6</a:t>
                    </a:r>
                  </a:p>
                </p:txBody>
              </p:sp>
              <p:grpSp>
                <p:nvGrpSpPr>
                  <p:cNvPr id="119" name="Group 227">
                    <a:extLst>
                      <a:ext uri="{FF2B5EF4-FFF2-40B4-BE49-F238E27FC236}">
                        <a16:creationId xmlns:a16="http://schemas.microsoft.com/office/drawing/2014/main" id="{E361FCEF-1E32-AB47-AF47-93B613B20B6E}"/>
                      </a:ext>
                    </a:extLst>
                  </p:cNvPr>
                  <p:cNvGrpSpPr>
                    <a:grpSpLocks/>
                  </p:cNvGrpSpPr>
                  <p:nvPr/>
                </p:nvGrpSpPr>
                <p:grpSpPr bwMode="auto">
                  <a:xfrm>
                    <a:off x="0" y="621"/>
                    <a:ext cx="3060" cy="309"/>
                    <a:chOff x="0" y="0"/>
                    <a:chExt cx="3060" cy="309"/>
                  </a:xfrm>
                </p:grpSpPr>
                <p:sp>
                  <p:nvSpPr>
                    <p:cNvPr id="134" name="Text Box 228">
                      <a:extLst>
                        <a:ext uri="{FF2B5EF4-FFF2-40B4-BE49-F238E27FC236}">
                          <a16:creationId xmlns:a16="http://schemas.microsoft.com/office/drawing/2014/main" id="{F9F22698-5451-2147-A664-CFDFD417D199}"/>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12</a:t>
                      </a:r>
                    </a:p>
                  </p:txBody>
                </p:sp>
                <p:sp>
                  <p:nvSpPr>
                    <p:cNvPr id="135" name="Text Box 229">
                      <a:extLst>
                        <a:ext uri="{FF2B5EF4-FFF2-40B4-BE49-F238E27FC236}">
                          <a16:creationId xmlns:a16="http://schemas.microsoft.com/office/drawing/2014/main" id="{CACD3877-4092-7C4E-9DD2-71FFFA74A74D}"/>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13</a:t>
                      </a:r>
                    </a:p>
                  </p:txBody>
                </p:sp>
                <p:sp>
                  <p:nvSpPr>
                    <p:cNvPr id="136" name="Text Box 230">
                      <a:extLst>
                        <a:ext uri="{FF2B5EF4-FFF2-40B4-BE49-F238E27FC236}">
                          <a16:creationId xmlns:a16="http://schemas.microsoft.com/office/drawing/2014/main" id="{171A4962-0D2F-A343-803A-4A49C569E86A}"/>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14</a:t>
                      </a:r>
                    </a:p>
                  </p:txBody>
                </p:sp>
                <p:sp>
                  <p:nvSpPr>
                    <p:cNvPr id="137" name="Text Box 231">
                      <a:extLst>
                        <a:ext uri="{FF2B5EF4-FFF2-40B4-BE49-F238E27FC236}">
                          <a16:creationId xmlns:a16="http://schemas.microsoft.com/office/drawing/2014/main" id="{AA1A6110-24FB-9B4E-AAA1-3B1B984442F9}"/>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15</a:t>
                      </a:r>
                    </a:p>
                  </p:txBody>
                </p:sp>
                <p:sp>
                  <p:nvSpPr>
                    <p:cNvPr id="138" name="Text Box 232">
                      <a:extLst>
                        <a:ext uri="{FF2B5EF4-FFF2-40B4-BE49-F238E27FC236}">
                          <a16:creationId xmlns:a16="http://schemas.microsoft.com/office/drawing/2014/main" id="{F1FBA065-38AB-614C-93FB-CEE1772CE97F}"/>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16</a:t>
                      </a:r>
                    </a:p>
                  </p:txBody>
                </p:sp>
                <p:sp>
                  <p:nvSpPr>
                    <p:cNvPr id="139" name="Text Box 233">
                      <a:extLst>
                        <a:ext uri="{FF2B5EF4-FFF2-40B4-BE49-F238E27FC236}">
                          <a16:creationId xmlns:a16="http://schemas.microsoft.com/office/drawing/2014/main" id="{CFDC7A08-4123-194B-9C10-EA30DF673DCC}"/>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17</a:t>
                      </a:r>
                    </a:p>
                  </p:txBody>
                </p:sp>
              </p:grpSp>
              <p:grpSp>
                <p:nvGrpSpPr>
                  <p:cNvPr id="120" name="Group 234">
                    <a:extLst>
                      <a:ext uri="{FF2B5EF4-FFF2-40B4-BE49-F238E27FC236}">
                        <a16:creationId xmlns:a16="http://schemas.microsoft.com/office/drawing/2014/main" id="{30450F17-4586-4A4A-8CB5-81F848E7AAFD}"/>
                      </a:ext>
                    </a:extLst>
                  </p:cNvPr>
                  <p:cNvGrpSpPr>
                    <a:grpSpLocks/>
                  </p:cNvGrpSpPr>
                  <p:nvPr/>
                </p:nvGrpSpPr>
                <p:grpSpPr bwMode="auto">
                  <a:xfrm>
                    <a:off x="180" y="777"/>
                    <a:ext cx="3060" cy="156"/>
                    <a:chOff x="0" y="0"/>
                    <a:chExt cx="3060" cy="156"/>
                  </a:xfrm>
                </p:grpSpPr>
                <p:sp>
                  <p:nvSpPr>
                    <p:cNvPr id="128" name="Text Box 235">
                      <a:extLst>
                        <a:ext uri="{FF2B5EF4-FFF2-40B4-BE49-F238E27FC236}">
                          <a16:creationId xmlns:a16="http://schemas.microsoft.com/office/drawing/2014/main" id="{78E4DECA-CC8F-6F46-AD55-0C521E09B26E}"/>
                        </a:ext>
                      </a:extLst>
                    </p:cNvPr>
                    <p:cNvSpPr txBox="1">
                      <a:spLocks noChangeArrowheads="1"/>
                    </p:cNvSpPr>
                    <p:nvPr/>
                  </p:nvSpPr>
                  <p:spPr bwMode="auto">
                    <a:xfrm>
                      <a:off x="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9" name="Text Box 236">
                      <a:extLst>
                        <a:ext uri="{FF2B5EF4-FFF2-40B4-BE49-F238E27FC236}">
                          <a16:creationId xmlns:a16="http://schemas.microsoft.com/office/drawing/2014/main" id="{72D36C48-5ABC-2946-919B-1561A064E22B}"/>
                        </a:ext>
                      </a:extLst>
                    </p:cNvPr>
                    <p:cNvSpPr txBox="1">
                      <a:spLocks noChangeArrowheads="1"/>
                    </p:cNvSpPr>
                    <p:nvPr/>
                  </p:nvSpPr>
                  <p:spPr bwMode="auto">
                    <a:xfrm>
                      <a:off x="54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30" name="Text Box 237">
                      <a:extLst>
                        <a:ext uri="{FF2B5EF4-FFF2-40B4-BE49-F238E27FC236}">
                          <a16:creationId xmlns:a16="http://schemas.microsoft.com/office/drawing/2014/main" id="{90E4350C-81FD-8546-9287-CF1A94941FAF}"/>
                        </a:ext>
                      </a:extLst>
                    </p:cNvPr>
                    <p:cNvSpPr txBox="1">
                      <a:spLocks noChangeArrowheads="1"/>
                    </p:cNvSpPr>
                    <p:nvPr/>
                  </p:nvSpPr>
                  <p:spPr bwMode="auto">
                    <a:xfrm>
                      <a:off x="108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31" name="Text Box 238">
                      <a:extLst>
                        <a:ext uri="{FF2B5EF4-FFF2-40B4-BE49-F238E27FC236}">
                          <a16:creationId xmlns:a16="http://schemas.microsoft.com/office/drawing/2014/main" id="{45D60C30-3A43-3041-B631-EB5CE5509AC3}"/>
                        </a:ext>
                      </a:extLst>
                    </p:cNvPr>
                    <p:cNvSpPr txBox="1">
                      <a:spLocks noChangeArrowheads="1"/>
                    </p:cNvSpPr>
                    <p:nvPr/>
                  </p:nvSpPr>
                  <p:spPr bwMode="auto">
                    <a:xfrm>
                      <a:off x="162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32" name="Text Box 239">
                      <a:extLst>
                        <a:ext uri="{FF2B5EF4-FFF2-40B4-BE49-F238E27FC236}">
                          <a16:creationId xmlns:a16="http://schemas.microsoft.com/office/drawing/2014/main" id="{A35C3DEA-3C9A-0A4D-92CE-D8984CD7A237}"/>
                        </a:ext>
                      </a:extLst>
                    </p:cNvPr>
                    <p:cNvSpPr txBox="1">
                      <a:spLocks noChangeArrowheads="1"/>
                    </p:cNvSpPr>
                    <p:nvPr/>
                  </p:nvSpPr>
                  <p:spPr bwMode="auto">
                    <a:xfrm>
                      <a:off x="216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33" name="Text Box 240">
                      <a:extLst>
                        <a:ext uri="{FF2B5EF4-FFF2-40B4-BE49-F238E27FC236}">
                          <a16:creationId xmlns:a16="http://schemas.microsoft.com/office/drawing/2014/main" id="{80D06231-7A6E-CF48-9E6E-835009945828}"/>
                        </a:ext>
                      </a:extLst>
                    </p:cNvPr>
                    <p:cNvSpPr txBox="1">
                      <a:spLocks noChangeArrowheads="1"/>
                    </p:cNvSpPr>
                    <p:nvPr/>
                  </p:nvSpPr>
                  <p:spPr bwMode="auto">
                    <a:xfrm>
                      <a:off x="2700" y="0"/>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grpSp>
              <p:sp>
                <p:nvSpPr>
                  <p:cNvPr id="121" name="Text Box 241">
                    <a:extLst>
                      <a:ext uri="{FF2B5EF4-FFF2-40B4-BE49-F238E27FC236}">
                        <a16:creationId xmlns:a16="http://schemas.microsoft.com/office/drawing/2014/main" id="{D9F8BC08-945A-E149-B49F-0830D96958E1}"/>
                      </a:ext>
                    </a:extLst>
                  </p:cNvPr>
                  <p:cNvSpPr txBox="1">
                    <a:spLocks noChangeArrowheads="1"/>
                  </p:cNvSpPr>
                  <p:nvPr/>
                </p:nvSpPr>
                <p:spPr bwMode="auto">
                  <a:xfrm>
                    <a:off x="180" y="30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2" name="Text Box 242">
                    <a:extLst>
                      <a:ext uri="{FF2B5EF4-FFF2-40B4-BE49-F238E27FC236}">
                        <a16:creationId xmlns:a16="http://schemas.microsoft.com/office/drawing/2014/main" id="{7FEE090E-BBA7-A64C-B45F-2B710DCF99F5}"/>
                      </a:ext>
                    </a:extLst>
                  </p:cNvPr>
                  <p:cNvSpPr txBox="1">
                    <a:spLocks noChangeArrowheads="1"/>
                  </p:cNvSpPr>
                  <p:nvPr/>
                </p:nvSpPr>
                <p:spPr bwMode="auto">
                  <a:xfrm>
                    <a:off x="720" y="30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3" name="Text Box 243">
                    <a:extLst>
                      <a:ext uri="{FF2B5EF4-FFF2-40B4-BE49-F238E27FC236}">
                        <a16:creationId xmlns:a16="http://schemas.microsoft.com/office/drawing/2014/main" id="{59F7E278-D85A-5447-AC34-0A985679ED5D}"/>
                      </a:ext>
                    </a:extLst>
                  </p:cNvPr>
                  <p:cNvSpPr txBox="1">
                    <a:spLocks noChangeArrowheads="1"/>
                  </p:cNvSpPr>
                  <p:nvPr/>
                </p:nvSpPr>
                <p:spPr bwMode="auto">
                  <a:xfrm>
                    <a:off x="1260" y="309"/>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4" name="Text Box 244">
                    <a:extLst>
                      <a:ext uri="{FF2B5EF4-FFF2-40B4-BE49-F238E27FC236}">
                        <a16:creationId xmlns:a16="http://schemas.microsoft.com/office/drawing/2014/main" id="{1546CFD5-FFB0-514B-983E-A0E12B8AA8C5}"/>
                      </a:ext>
                    </a:extLst>
                  </p:cNvPr>
                  <p:cNvSpPr txBox="1">
                    <a:spLocks noChangeArrowheads="1"/>
                  </p:cNvSpPr>
                  <p:nvPr/>
                </p:nvSpPr>
                <p:spPr bwMode="auto">
                  <a:xfrm>
                    <a:off x="1800" y="3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5" name="Text Box 245">
                    <a:extLst>
                      <a:ext uri="{FF2B5EF4-FFF2-40B4-BE49-F238E27FC236}">
                        <a16:creationId xmlns:a16="http://schemas.microsoft.com/office/drawing/2014/main" id="{99B9B3CC-3201-AD4A-BC4D-5B9BC2AE2CC8}"/>
                      </a:ext>
                    </a:extLst>
                  </p:cNvPr>
                  <p:cNvSpPr txBox="1">
                    <a:spLocks noChangeArrowheads="1"/>
                  </p:cNvSpPr>
                  <p:nvPr/>
                </p:nvSpPr>
                <p:spPr bwMode="auto">
                  <a:xfrm>
                    <a:off x="2340" y="3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6" name="Text Box 246">
                    <a:extLst>
                      <a:ext uri="{FF2B5EF4-FFF2-40B4-BE49-F238E27FC236}">
                        <a16:creationId xmlns:a16="http://schemas.microsoft.com/office/drawing/2014/main" id="{6717296A-A969-734B-8CF0-81BD123FE7F2}"/>
                      </a:ext>
                    </a:extLst>
                  </p:cNvPr>
                  <p:cNvSpPr txBox="1">
                    <a:spLocks noChangeArrowheads="1"/>
                  </p:cNvSpPr>
                  <p:nvPr/>
                </p:nvSpPr>
                <p:spPr bwMode="auto">
                  <a:xfrm>
                    <a:off x="2880" y="3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27" name="Text Box 247">
                    <a:extLst>
                      <a:ext uri="{FF2B5EF4-FFF2-40B4-BE49-F238E27FC236}">
                        <a16:creationId xmlns:a16="http://schemas.microsoft.com/office/drawing/2014/main" id="{2EF092AA-D88C-F242-ABBF-6390D4BD4568}"/>
                      </a:ext>
                    </a:extLst>
                  </p:cNvPr>
                  <p:cNvSpPr txBox="1">
                    <a:spLocks noChangeArrowheads="1"/>
                  </p:cNvSpPr>
                  <p:nvPr/>
                </p:nvSpPr>
                <p:spPr bwMode="auto">
                  <a:xfrm>
                    <a:off x="234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50">
                        <a:solidFill>
                          <a:srgbClr val="000000"/>
                        </a:solidFill>
                        <a:latin typeface="Times New Roman" panose="02020603050405020304" pitchFamily="18" charset="0"/>
                      </a:rPr>
                      <a:t>FILE2</a:t>
                    </a:r>
                  </a:p>
                </p:txBody>
              </p:sp>
            </p:grpSp>
            <p:grpSp>
              <p:nvGrpSpPr>
                <p:cNvPr id="48" name="Group 248">
                  <a:extLst>
                    <a:ext uri="{FF2B5EF4-FFF2-40B4-BE49-F238E27FC236}">
                      <a16:creationId xmlns:a16="http://schemas.microsoft.com/office/drawing/2014/main" id="{493327F7-0F31-4640-B0C7-78731FB76E47}"/>
                    </a:ext>
                  </a:extLst>
                </p:cNvPr>
                <p:cNvGrpSpPr>
                  <a:grpSpLocks/>
                </p:cNvGrpSpPr>
                <p:nvPr/>
              </p:nvGrpSpPr>
              <p:grpSpPr bwMode="auto">
                <a:xfrm>
                  <a:off x="180" y="2028"/>
                  <a:ext cx="3240" cy="468"/>
                  <a:chOff x="0" y="0"/>
                  <a:chExt cx="3240" cy="468"/>
                </a:xfrm>
              </p:grpSpPr>
              <p:grpSp>
                <p:nvGrpSpPr>
                  <p:cNvPr id="91" name="Group 249">
                    <a:extLst>
                      <a:ext uri="{FF2B5EF4-FFF2-40B4-BE49-F238E27FC236}">
                        <a16:creationId xmlns:a16="http://schemas.microsoft.com/office/drawing/2014/main" id="{C72DA7E7-02B5-534F-8635-2F3452959BDC}"/>
                      </a:ext>
                    </a:extLst>
                  </p:cNvPr>
                  <p:cNvGrpSpPr>
                    <a:grpSpLocks/>
                  </p:cNvGrpSpPr>
                  <p:nvPr/>
                </p:nvGrpSpPr>
                <p:grpSpPr bwMode="auto">
                  <a:xfrm>
                    <a:off x="0" y="156"/>
                    <a:ext cx="3060" cy="309"/>
                    <a:chOff x="0" y="0"/>
                    <a:chExt cx="3060" cy="309"/>
                  </a:xfrm>
                </p:grpSpPr>
                <p:sp>
                  <p:nvSpPr>
                    <p:cNvPr id="112" name="Text Box 250">
                      <a:extLst>
                        <a:ext uri="{FF2B5EF4-FFF2-40B4-BE49-F238E27FC236}">
                          <a16:creationId xmlns:a16="http://schemas.microsoft.com/office/drawing/2014/main" id="{7B999866-6473-4447-8667-2C3464B505CA}"/>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18</a:t>
                      </a:r>
                    </a:p>
                  </p:txBody>
                </p:sp>
                <p:sp>
                  <p:nvSpPr>
                    <p:cNvPr id="113" name="Text Box 251">
                      <a:extLst>
                        <a:ext uri="{FF2B5EF4-FFF2-40B4-BE49-F238E27FC236}">
                          <a16:creationId xmlns:a16="http://schemas.microsoft.com/office/drawing/2014/main" id="{67942079-314A-6F40-8130-A45755316E03}"/>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19</a:t>
                      </a:r>
                    </a:p>
                  </p:txBody>
                </p:sp>
                <p:sp>
                  <p:nvSpPr>
                    <p:cNvPr id="114" name="Text Box 252">
                      <a:extLst>
                        <a:ext uri="{FF2B5EF4-FFF2-40B4-BE49-F238E27FC236}">
                          <a16:creationId xmlns:a16="http://schemas.microsoft.com/office/drawing/2014/main" id="{ABEA03AC-9A5C-2C40-95A6-97D8E47244B1}"/>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20</a:t>
                      </a:r>
                    </a:p>
                  </p:txBody>
                </p:sp>
                <p:sp>
                  <p:nvSpPr>
                    <p:cNvPr id="115" name="Text Box 253">
                      <a:extLst>
                        <a:ext uri="{FF2B5EF4-FFF2-40B4-BE49-F238E27FC236}">
                          <a16:creationId xmlns:a16="http://schemas.microsoft.com/office/drawing/2014/main" id="{C9B32E98-12CD-694D-9036-0ADED0A357CA}"/>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21</a:t>
                      </a:r>
                    </a:p>
                  </p:txBody>
                </p:sp>
                <p:sp>
                  <p:nvSpPr>
                    <p:cNvPr id="116" name="Text Box 254">
                      <a:extLst>
                        <a:ext uri="{FF2B5EF4-FFF2-40B4-BE49-F238E27FC236}">
                          <a16:creationId xmlns:a16="http://schemas.microsoft.com/office/drawing/2014/main" id="{85032163-D4D6-2847-8712-2FA2A286260D}"/>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22</a:t>
                      </a:r>
                    </a:p>
                  </p:txBody>
                </p:sp>
                <p:sp>
                  <p:nvSpPr>
                    <p:cNvPr id="117" name="Text Box 255">
                      <a:extLst>
                        <a:ext uri="{FF2B5EF4-FFF2-40B4-BE49-F238E27FC236}">
                          <a16:creationId xmlns:a16="http://schemas.microsoft.com/office/drawing/2014/main" id="{BC2D307C-ADBE-B245-AB55-9D3203AF58FA}"/>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23</a:t>
                      </a:r>
                    </a:p>
                  </p:txBody>
                </p:sp>
              </p:grpSp>
              <p:grpSp>
                <p:nvGrpSpPr>
                  <p:cNvPr id="92" name="Group 256">
                    <a:extLst>
                      <a:ext uri="{FF2B5EF4-FFF2-40B4-BE49-F238E27FC236}">
                        <a16:creationId xmlns:a16="http://schemas.microsoft.com/office/drawing/2014/main" id="{D41BFA71-52F3-CC4B-B9F2-5C7BBE44154F}"/>
                      </a:ext>
                    </a:extLst>
                  </p:cNvPr>
                  <p:cNvGrpSpPr>
                    <a:grpSpLocks/>
                  </p:cNvGrpSpPr>
                  <p:nvPr/>
                </p:nvGrpSpPr>
                <p:grpSpPr bwMode="auto">
                  <a:xfrm>
                    <a:off x="180" y="312"/>
                    <a:ext cx="3060" cy="156"/>
                    <a:chOff x="0" y="0"/>
                    <a:chExt cx="3060" cy="156"/>
                  </a:xfrm>
                </p:grpSpPr>
                <p:sp>
                  <p:nvSpPr>
                    <p:cNvPr id="106" name="Text Box 257">
                      <a:extLst>
                        <a:ext uri="{FF2B5EF4-FFF2-40B4-BE49-F238E27FC236}">
                          <a16:creationId xmlns:a16="http://schemas.microsoft.com/office/drawing/2014/main" id="{0446164F-1C5B-1C49-9D51-3380E5CA296A}"/>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07" name="Text Box 258">
                      <a:extLst>
                        <a:ext uri="{FF2B5EF4-FFF2-40B4-BE49-F238E27FC236}">
                          <a16:creationId xmlns:a16="http://schemas.microsoft.com/office/drawing/2014/main" id="{421E3F91-9BF1-2A43-AF31-CB2A829F4CF5}"/>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08" name="Text Box 259">
                      <a:extLst>
                        <a:ext uri="{FF2B5EF4-FFF2-40B4-BE49-F238E27FC236}">
                          <a16:creationId xmlns:a16="http://schemas.microsoft.com/office/drawing/2014/main" id="{BCF5E683-C9DC-EE4F-8FBA-6484761EF462}"/>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09" name="Text Box 260">
                      <a:extLst>
                        <a:ext uri="{FF2B5EF4-FFF2-40B4-BE49-F238E27FC236}">
                          <a16:creationId xmlns:a16="http://schemas.microsoft.com/office/drawing/2014/main" id="{4D0593E4-02CE-9F4C-9678-79535D12133F}"/>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10" name="Text Box 261">
                      <a:extLst>
                        <a:ext uri="{FF2B5EF4-FFF2-40B4-BE49-F238E27FC236}">
                          <a16:creationId xmlns:a16="http://schemas.microsoft.com/office/drawing/2014/main" id="{2EE0E185-0411-D446-A40B-5C0A9F8B52BC}"/>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111" name="Text Box 262">
                      <a:extLst>
                        <a:ext uri="{FF2B5EF4-FFF2-40B4-BE49-F238E27FC236}">
                          <a16:creationId xmlns:a16="http://schemas.microsoft.com/office/drawing/2014/main" id="{C3BC75F5-9D9F-FE4C-BDFF-1CBDB0E09C8E}"/>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grpSp>
              <p:sp>
                <p:nvSpPr>
                  <p:cNvPr id="93" name="Text Box 263">
                    <a:extLst>
                      <a:ext uri="{FF2B5EF4-FFF2-40B4-BE49-F238E27FC236}">
                        <a16:creationId xmlns:a16="http://schemas.microsoft.com/office/drawing/2014/main" id="{3069A071-FAC2-6F40-BEB2-BD3C239529DE}"/>
                      </a:ext>
                    </a:extLst>
                  </p:cNvPr>
                  <p:cNvSpPr txBox="1">
                    <a:spLocks noChangeArrowheads="1"/>
                  </p:cNvSpPr>
                  <p:nvPr/>
                </p:nvSpPr>
                <p:spPr bwMode="auto">
                  <a:xfrm>
                    <a:off x="1440" y="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50">
                        <a:solidFill>
                          <a:srgbClr val="000000"/>
                        </a:solidFill>
                        <a:latin typeface="Times New Roman" panose="02020603050405020304" pitchFamily="18" charset="0"/>
                      </a:rPr>
                      <a:t>FILE3</a:t>
                    </a:r>
                  </a:p>
                </p:txBody>
              </p:sp>
              <p:grpSp>
                <p:nvGrpSpPr>
                  <p:cNvPr id="94" name="Group 264">
                    <a:extLst>
                      <a:ext uri="{FF2B5EF4-FFF2-40B4-BE49-F238E27FC236}">
                        <a16:creationId xmlns:a16="http://schemas.microsoft.com/office/drawing/2014/main" id="{41941EF3-9D11-F649-A368-CDFB8D0FB28B}"/>
                      </a:ext>
                    </a:extLst>
                  </p:cNvPr>
                  <p:cNvGrpSpPr>
                    <a:grpSpLocks/>
                  </p:cNvGrpSpPr>
                  <p:nvPr/>
                </p:nvGrpSpPr>
                <p:grpSpPr bwMode="auto">
                  <a:xfrm>
                    <a:off x="1800" y="312"/>
                    <a:ext cx="360" cy="156"/>
                    <a:chOff x="0" y="0"/>
                    <a:chExt cx="360" cy="156"/>
                  </a:xfrm>
                </p:grpSpPr>
                <p:sp>
                  <p:nvSpPr>
                    <p:cNvPr id="104" name="Line 265">
                      <a:extLst>
                        <a:ext uri="{FF2B5EF4-FFF2-40B4-BE49-F238E27FC236}">
                          <a16:creationId xmlns:a16="http://schemas.microsoft.com/office/drawing/2014/main" id="{02CFBD4A-AD95-9D42-B2FE-75CBDE51CF84}"/>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05" name="Line 266">
                      <a:extLst>
                        <a:ext uri="{FF2B5EF4-FFF2-40B4-BE49-F238E27FC236}">
                          <a16:creationId xmlns:a16="http://schemas.microsoft.com/office/drawing/2014/main" id="{8083878A-6CE5-6540-8460-F9CD7B72901F}"/>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95" name="Group 267">
                    <a:extLst>
                      <a:ext uri="{FF2B5EF4-FFF2-40B4-BE49-F238E27FC236}">
                        <a16:creationId xmlns:a16="http://schemas.microsoft.com/office/drawing/2014/main" id="{AA12331F-C4B8-F14F-B612-AD8D5482D6C3}"/>
                      </a:ext>
                    </a:extLst>
                  </p:cNvPr>
                  <p:cNvGrpSpPr>
                    <a:grpSpLocks/>
                  </p:cNvGrpSpPr>
                  <p:nvPr/>
                </p:nvGrpSpPr>
                <p:grpSpPr bwMode="auto">
                  <a:xfrm>
                    <a:off x="1260" y="312"/>
                    <a:ext cx="360" cy="156"/>
                    <a:chOff x="0" y="0"/>
                    <a:chExt cx="360" cy="156"/>
                  </a:xfrm>
                </p:grpSpPr>
                <p:sp>
                  <p:nvSpPr>
                    <p:cNvPr id="102" name="Line 268">
                      <a:extLst>
                        <a:ext uri="{FF2B5EF4-FFF2-40B4-BE49-F238E27FC236}">
                          <a16:creationId xmlns:a16="http://schemas.microsoft.com/office/drawing/2014/main" id="{A392CD24-0C69-5148-A181-9941B3E965E4}"/>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03" name="Line 269">
                      <a:extLst>
                        <a:ext uri="{FF2B5EF4-FFF2-40B4-BE49-F238E27FC236}">
                          <a16:creationId xmlns:a16="http://schemas.microsoft.com/office/drawing/2014/main" id="{FB866E92-E42E-354B-B1F0-195DA1762C98}"/>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96" name="Group 270">
                    <a:extLst>
                      <a:ext uri="{FF2B5EF4-FFF2-40B4-BE49-F238E27FC236}">
                        <a16:creationId xmlns:a16="http://schemas.microsoft.com/office/drawing/2014/main" id="{78AE5F09-345E-6243-9AFB-C57105000501}"/>
                      </a:ext>
                    </a:extLst>
                  </p:cNvPr>
                  <p:cNvGrpSpPr>
                    <a:grpSpLocks/>
                  </p:cNvGrpSpPr>
                  <p:nvPr/>
                </p:nvGrpSpPr>
                <p:grpSpPr bwMode="auto">
                  <a:xfrm>
                    <a:off x="2340" y="312"/>
                    <a:ext cx="360" cy="156"/>
                    <a:chOff x="0" y="0"/>
                    <a:chExt cx="360" cy="156"/>
                  </a:xfrm>
                </p:grpSpPr>
                <p:sp>
                  <p:nvSpPr>
                    <p:cNvPr id="100" name="Line 271">
                      <a:extLst>
                        <a:ext uri="{FF2B5EF4-FFF2-40B4-BE49-F238E27FC236}">
                          <a16:creationId xmlns:a16="http://schemas.microsoft.com/office/drawing/2014/main" id="{DB3E981A-A2E9-0B40-BE3A-81F3A9BE40E7}"/>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101" name="Line 272">
                      <a:extLst>
                        <a:ext uri="{FF2B5EF4-FFF2-40B4-BE49-F238E27FC236}">
                          <a16:creationId xmlns:a16="http://schemas.microsoft.com/office/drawing/2014/main" id="{1FE92B12-8070-E045-AF39-E7A232EE0666}"/>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97" name="Group 273">
                    <a:extLst>
                      <a:ext uri="{FF2B5EF4-FFF2-40B4-BE49-F238E27FC236}">
                        <a16:creationId xmlns:a16="http://schemas.microsoft.com/office/drawing/2014/main" id="{F4698086-643C-B14B-8644-42202388516A}"/>
                      </a:ext>
                    </a:extLst>
                  </p:cNvPr>
                  <p:cNvGrpSpPr>
                    <a:grpSpLocks/>
                  </p:cNvGrpSpPr>
                  <p:nvPr/>
                </p:nvGrpSpPr>
                <p:grpSpPr bwMode="auto">
                  <a:xfrm>
                    <a:off x="2880" y="312"/>
                    <a:ext cx="360" cy="156"/>
                    <a:chOff x="0" y="0"/>
                    <a:chExt cx="360" cy="156"/>
                  </a:xfrm>
                </p:grpSpPr>
                <p:sp>
                  <p:nvSpPr>
                    <p:cNvPr id="98" name="Line 274">
                      <a:extLst>
                        <a:ext uri="{FF2B5EF4-FFF2-40B4-BE49-F238E27FC236}">
                          <a16:creationId xmlns:a16="http://schemas.microsoft.com/office/drawing/2014/main" id="{7ADF5F12-C3F3-F741-B02A-D66D48BCF6C4}"/>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99" name="Line 275">
                      <a:extLst>
                        <a:ext uri="{FF2B5EF4-FFF2-40B4-BE49-F238E27FC236}">
                          <a16:creationId xmlns:a16="http://schemas.microsoft.com/office/drawing/2014/main" id="{603C38C6-9DA7-EF44-97D0-7B5D22183623}"/>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grpSp>
              <p:nvGrpSpPr>
                <p:cNvPr id="49" name="Group 276">
                  <a:extLst>
                    <a:ext uri="{FF2B5EF4-FFF2-40B4-BE49-F238E27FC236}">
                      <a16:creationId xmlns:a16="http://schemas.microsoft.com/office/drawing/2014/main" id="{CDFC21C0-E3CE-624F-AE31-376188112C0E}"/>
                    </a:ext>
                  </a:extLst>
                </p:cNvPr>
                <p:cNvGrpSpPr>
                  <a:grpSpLocks/>
                </p:cNvGrpSpPr>
                <p:nvPr/>
              </p:nvGrpSpPr>
              <p:grpSpPr bwMode="auto">
                <a:xfrm>
                  <a:off x="180" y="2964"/>
                  <a:ext cx="3240" cy="624"/>
                  <a:chOff x="0" y="0"/>
                  <a:chExt cx="3240" cy="624"/>
                </a:xfrm>
              </p:grpSpPr>
              <p:grpSp>
                <p:nvGrpSpPr>
                  <p:cNvPr id="50" name="Group 277">
                    <a:extLst>
                      <a:ext uri="{FF2B5EF4-FFF2-40B4-BE49-F238E27FC236}">
                        <a16:creationId xmlns:a16="http://schemas.microsoft.com/office/drawing/2014/main" id="{A9483129-8061-8C4D-B2FA-0BC45147C273}"/>
                      </a:ext>
                    </a:extLst>
                  </p:cNvPr>
                  <p:cNvGrpSpPr>
                    <a:grpSpLocks/>
                  </p:cNvGrpSpPr>
                  <p:nvPr/>
                </p:nvGrpSpPr>
                <p:grpSpPr bwMode="auto">
                  <a:xfrm>
                    <a:off x="0" y="156"/>
                    <a:ext cx="3060" cy="309"/>
                    <a:chOff x="0" y="0"/>
                    <a:chExt cx="3060" cy="309"/>
                  </a:xfrm>
                </p:grpSpPr>
                <p:sp>
                  <p:nvSpPr>
                    <p:cNvPr id="85" name="Text Box 278">
                      <a:extLst>
                        <a:ext uri="{FF2B5EF4-FFF2-40B4-BE49-F238E27FC236}">
                          <a16:creationId xmlns:a16="http://schemas.microsoft.com/office/drawing/2014/main" id="{BAC7F448-EBA4-BF4C-8B67-2F55F55F90A4}"/>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30</a:t>
                      </a:r>
                    </a:p>
                  </p:txBody>
                </p:sp>
                <p:sp>
                  <p:nvSpPr>
                    <p:cNvPr id="86" name="Text Box 279">
                      <a:extLst>
                        <a:ext uri="{FF2B5EF4-FFF2-40B4-BE49-F238E27FC236}">
                          <a16:creationId xmlns:a16="http://schemas.microsoft.com/office/drawing/2014/main" id="{94ADC92F-7E32-3146-8F8F-2B1F88CA981A}"/>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31</a:t>
                      </a:r>
                    </a:p>
                  </p:txBody>
                </p:sp>
                <p:sp>
                  <p:nvSpPr>
                    <p:cNvPr id="87" name="Text Box 280">
                      <a:extLst>
                        <a:ext uri="{FF2B5EF4-FFF2-40B4-BE49-F238E27FC236}">
                          <a16:creationId xmlns:a16="http://schemas.microsoft.com/office/drawing/2014/main" id="{D748DEFD-1F35-C24A-93EA-4FE277BBC31C}"/>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32</a:t>
                      </a:r>
                    </a:p>
                  </p:txBody>
                </p:sp>
                <p:sp>
                  <p:nvSpPr>
                    <p:cNvPr id="88" name="Text Box 281">
                      <a:extLst>
                        <a:ext uri="{FF2B5EF4-FFF2-40B4-BE49-F238E27FC236}">
                          <a16:creationId xmlns:a16="http://schemas.microsoft.com/office/drawing/2014/main" id="{FC53EEB8-02CD-2A48-B312-468BBF48ED37}"/>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33</a:t>
                      </a:r>
                    </a:p>
                  </p:txBody>
                </p:sp>
                <p:sp>
                  <p:nvSpPr>
                    <p:cNvPr id="89" name="Text Box 282">
                      <a:extLst>
                        <a:ext uri="{FF2B5EF4-FFF2-40B4-BE49-F238E27FC236}">
                          <a16:creationId xmlns:a16="http://schemas.microsoft.com/office/drawing/2014/main" id="{964D0F54-A4D3-D144-88FA-1B9C333DC1D7}"/>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dirty="0">
                          <a:solidFill>
                            <a:srgbClr val="000000"/>
                          </a:solidFill>
                          <a:latin typeface="Times New Roman" panose="02020603050405020304" pitchFamily="18" charset="0"/>
                        </a:rPr>
                        <a:t>34</a:t>
                      </a:r>
                    </a:p>
                  </p:txBody>
                </p:sp>
                <p:sp>
                  <p:nvSpPr>
                    <p:cNvPr id="90" name="Text Box 283">
                      <a:extLst>
                        <a:ext uri="{FF2B5EF4-FFF2-40B4-BE49-F238E27FC236}">
                          <a16:creationId xmlns:a16="http://schemas.microsoft.com/office/drawing/2014/main" id="{2DBAD907-9EFA-3F46-AF51-B4F8DCC285CF}"/>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600" b="0">
                          <a:solidFill>
                            <a:srgbClr val="000000"/>
                          </a:solidFill>
                          <a:latin typeface="Times New Roman" panose="02020603050405020304" pitchFamily="18" charset="0"/>
                        </a:rPr>
                        <a:t>35</a:t>
                      </a:r>
                    </a:p>
                  </p:txBody>
                </p:sp>
              </p:grpSp>
              <p:grpSp>
                <p:nvGrpSpPr>
                  <p:cNvPr id="51" name="Group 284">
                    <a:extLst>
                      <a:ext uri="{FF2B5EF4-FFF2-40B4-BE49-F238E27FC236}">
                        <a16:creationId xmlns:a16="http://schemas.microsoft.com/office/drawing/2014/main" id="{F40C70DA-D881-5247-AFAC-BAFED3151182}"/>
                      </a:ext>
                    </a:extLst>
                  </p:cNvPr>
                  <p:cNvGrpSpPr>
                    <a:grpSpLocks/>
                  </p:cNvGrpSpPr>
                  <p:nvPr/>
                </p:nvGrpSpPr>
                <p:grpSpPr bwMode="auto">
                  <a:xfrm>
                    <a:off x="180" y="312"/>
                    <a:ext cx="3060" cy="156"/>
                    <a:chOff x="0" y="0"/>
                    <a:chExt cx="3060" cy="156"/>
                  </a:xfrm>
                </p:grpSpPr>
                <p:sp>
                  <p:nvSpPr>
                    <p:cNvPr id="79" name="Text Box 285">
                      <a:extLst>
                        <a:ext uri="{FF2B5EF4-FFF2-40B4-BE49-F238E27FC236}">
                          <a16:creationId xmlns:a16="http://schemas.microsoft.com/office/drawing/2014/main" id="{6AB93FE1-B64B-7E40-9CCB-589A18566C00}"/>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80" name="Text Box 286">
                      <a:extLst>
                        <a:ext uri="{FF2B5EF4-FFF2-40B4-BE49-F238E27FC236}">
                          <a16:creationId xmlns:a16="http://schemas.microsoft.com/office/drawing/2014/main" id="{C019A28D-61F5-244C-BA01-E03D3E790A01}"/>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81" name="Text Box 287">
                      <a:extLst>
                        <a:ext uri="{FF2B5EF4-FFF2-40B4-BE49-F238E27FC236}">
                          <a16:creationId xmlns:a16="http://schemas.microsoft.com/office/drawing/2014/main" id="{7C485C9D-C8A1-724A-9FA4-A05833BAC704}"/>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82" name="Text Box 288">
                      <a:extLst>
                        <a:ext uri="{FF2B5EF4-FFF2-40B4-BE49-F238E27FC236}">
                          <a16:creationId xmlns:a16="http://schemas.microsoft.com/office/drawing/2014/main" id="{5BB28892-54CA-044C-BF7C-2BF6731E6227}"/>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83" name="Text Box 289">
                      <a:extLst>
                        <a:ext uri="{FF2B5EF4-FFF2-40B4-BE49-F238E27FC236}">
                          <a16:creationId xmlns:a16="http://schemas.microsoft.com/office/drawing/2014/main" id="{6877E9E3-0D81-4846-BA99-5BD0AFE0262E}"/>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sp>
                  <p:nvSpPr>
                    <p:cNvPr id="84" name="Text Box 290">
                      <a:extLst>
                        <a:ext uri="{FF2B5EF4-FFF2-40B4-BE49-F238E27FC236}">
                          <a16:creationId xmlns:a16="http://schemas.microsoft.com/office/drawing/2014/main" id="{3A328AEE-5DCC-B345-845E-99BAA977BA11}"/>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600" b="0">
                        <a:solidFill>
                          <a:srgbClr val="000000"/>
                        </a:solidFill>
                        <a:latin typeface="Times New Roman" panose="02020603050405020304" pitchFamily="18" charset="0"/>
                      </a:endParaRPr>
                    </a:p>
                  </p:txBody>
                </p:sp>
              </p:grpSp>
              <p:sp>
                <p:nvSpPr>
                  <p:cNvPr id="52" name="Text Box 291">
                    <a:extLst>
                      <a:ext uri="{FF2B5EF4-FFF2-40B4-BE49-F238E27FC236}">
                        <a16:creationId xmlns:a16="http://schemas.microsoft.com/office/drawing/2014/main" id="{57CD7E7F-49EF-6E4D-937D-160D35ACF3BF}"/>
                      </a:ext>
                    </a:extLst>
                  </p:cNvPr>
                  <p:cNvSpPr txBox="1">
                    <a:spLocks noChangeArrowheads="1"/>
                  </p:cNvSpPr>
                  <p:nvPr/>
                </p:nvSpPr>
                <p:spPr bwMode="auto">
                  <a:xfrm>
                    <a:off x="1080" y="0"/>
                    <a:ext cx="7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050">
                        <a:solidFill>
                          <a:srgbClr val="000000"/>
                        </a:solidFill>
                        <a:latin typeface="Times New Roman" panose="02020603050405020304" pitchFamily="18" charset="0"/>
                      </a:rPr>
                      <a:t>FILE4</a:t>
                    </a:r>
                  </a:p>
                </p:txBody>
              </p:sp>
              <p:grpSp>
                <p:nvGrpSpPr>
                  <p:cNvPr id="53" name="Group 292">
                    <a:extLst>
                      <a:ext uri="{FF2B5EF4-FFF2-40B4-BE49-F238E27FC236}">
                        <a16:creationId xmlns:a16="http://schemas.microsoft.com/office/drawing/2014/main" id="{47654168-1C69-9D47-A39C-5D82B99A5F1D}"/>
                      </a:ext>
                    </a:extLst>
                  </p:cNvPr>
                  <p:cNvGrpSpPr>
                    <a:grpSpLocks/>
                  </p:cNvGrpSpPr>
                  <p:nvPr/>
                </p:nvGrpSpPr>
                <p:grpSpPr bwMode="auto">
                  <a:xfrm>
                    <a:off x="720" y="312"/>
                    <a:ext cx="360" cy="156"/>
                    <a:chOff x="0" y="0"/>
                    <a:chExt cx="360" cy="156"/>
                  </a:xfrm>
                </p:grpSpPr>
                <p:sp>
                  <p:nvSpPr>
                    <p:cNvPr id="75" name="Line 293">
                      <a:extLst>
                        <a:ext uri="{FF2B5EF4-FFF2-40B4-BE49-F238E27FC236}">
                          <a16:creationId xmlns:a16="http://schemas.microsoft.com/office/drawing/2014/main" id="{A42CDF36-A280-8241-92B0-75408CE521C3}"/>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6" name="Line 294">
                      <a:extLst>
                        <a:ext uri="{FF2B5EF4-FFF2-40B4-BE49-F238E27FC236}">
                          <a16:creationId xmlns:a16="http://schemas.microsoft.com/office/drawing/2014/main" id="{788999E3-13E5-4347-8C96-E3E7183E70E4}"/>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7" name="Line 295">
                      <a:extLst>
                        <a:ext uri="{FF2B5EF4-FFF2-40B4-BE49-F238E27FC236}">
                          <a16:creationId xmlns:a16="http://schemas.microsoft.com/office/drawing/2014/main" id="{A4C5E354-89C9-864B-AF17-F449F0697DE8}"/>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8" name="Line 296">
                      <a:extLst>
                        <a:ext uri="{FF2B5EF4-FFF2-40B4-BE49-F238E27FC236}">
                          <a16:creationId xmlns:a16="http://schemas.microsoft.com/office/drawing/2014/main" id="{813A5A56-2AA7-DB4F-90AD-F0DB0F49134F}"/>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54" name="Group 297">
                    <a:extLst>
                      <a:ext uri="{FF2B5EF4-FFF2-40B4-BE49-F238E27FC236}">
                        <a16:creationId xmlns:a16="http://schemas.microsoft.com/office/drawing/2014/main" id="{EDDED678-AB05-BF49-8887-F9442ABB92FE}"/>
                      </a:ext>
                    </a:extLst>
                  </p:cNvPr>
                  <p:cNvGrpSpPr>
                    <a:grpSpLocks/>
                  </p:cNvGrpSpPr>
                  <p:nvPr/>
                </p:nvGrpSpPr>
                <p:grpSpPr bwMode="auto">
                  <a:xfrm>
                    <a:off x="1260" y="312"/>
                    <a:ext cx="360" cy="156"/>
                    <a:chOff x="0" y="0"/>
                    <a:chExt cx="360" cy="156"/>
                  </a:xfrm>
                </p:grpSpPr>
                <p:sp>
                  <p:nvSpPr>
                    <p:cNvPr id="71" name="Line 298">
                      <a:extLst>
                        <a:ext uri="{FF2B5EF4-FFF2-40B4-BE49-F238E27FC236}">
                          <a16:creationId xmlns:a16="http://schemas.microsoft.com/office/drawing/2014/main" id="{24F92D96-D81A-4F4F-94F3-A6A9A76026E7}"/>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2" name="Line 299">
                      <a:extLst>
                        <a:ext uri="{FF2B5EF4-FFF2-40B4-BE49-F238E27FC236}">
                          <a16:creationId xmlns:a16="http://schemas.microsoft.com/office/drawing/2014/main" id="{EFD5DE5C-63B6-1F4B-8D40-5964D411773E}"/>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3" name="Line 300">
                      <a:extLst>
                        <a:ext uri="{FF2B5EF4-FFF2-40B4-BE49-F238E27FC236}">
                          <a16:creationId xmlns:a16="http://schemas.microsoft.com/office/drawing/2014/main" id="{047CFB56-C07D-084B-9147-B7EC67A374A9}"/>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4" name="Line 301">
                      <a:extLst>
                        <a:ext uri="{FF2B5EF4-FFF2-40B4-BE49-F238E27FC236}">
                          <a16:creationId xmlns:a16="http://schemas.microsoft.com/office/drawing/2014/main" id="{E1CC5708-37C3-514E-B0A1-12DDDCD25672}"/>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55" name="Group 302">
                    <a:extLst>
                      <a:ext uri="{FF2B5EF4-FFF2-40B4-BE49-F238E27FC236}">
                        <a16:creationId xmlns:a16="http://schemas.microsoft.com/office/drawing/2014/main" id="{531F12CE-A4EE-FE49-992A-B9C22512720E}"/>
                      </a:ext>
                    </a:extLst>
                  </p:cNvPr>
                  <p:cNvGrpSpPr>
                    <a:grpSpLocks/>
                  </p:cNvGrpSpPr>
                  <p:nvPr/>
                </p:nvGrpSpPr>
                <p:grpSpPr bwMode="auto">
                  <a:xfrm>
                    <a:off x="1800" y="312"/>
                    <a:ext cx="360" cy="156"/>
                    <a:chOff x="0" y="0"/>
                    <a:chExt cx="360" cy="156"/>
                  </a:xfrm>
                </p:grpSpPr>
                <p:sp>
                  <p:nvSpPr>
                    <p:cNvPr id="67" name="Line 303">
                      <a:extLst>
                        <a:ext uri="{FF2B5EF4-FFF2-40B4-BE49-F238E27FC236}">
                          <a16:creationId xmlns:a16="http://schemas.microsoft.com/office/drawing/2014/main" id="{BC3EE45D-094E-4744-B3C8-7F02F9F333FB}"/>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8" name="Line 304">
                      <a:extLst>
                        <a:ext uri="{FF2B5EF4-FFF2-40B4-BE49-F238E27FC236}">
                          <a16:creationId xmlns:a16="http://schemas.microsoft.com/office/drawing/2014/main" id="{D790CB06-304C-734A-A8CD-339CE8CE0563}"/>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9" name="Line 305">
                      <a:extLst>
                        <a:ext uri="{FF2B5EF4-FFF2-40B4-BE49-F238E27FC236}">
                          <a16:creationId xmlns:a16="http://schemas.microsoft.com/office/drawing/2014/main" id="{B5C2C534-05D0-D443-8A87-A2E6C0D25008}"/>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70" name="Line 306">
                      <a:extLst>
                        <a:ext uri="{FF2B5EF4-FFF2-40B4-BE49-F238E27FC236}">
                          <a16:creationId xmlns:a16="http://schemas.microsoft.com/office/drawing/2014/main" id="{66CFBE83-BC11-C14A-9933-4D4B91E35131}"/>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56" name="Group 307">
                    <a:extLst>
                      <a:ext uri="{FF2B5EF4-FFF2-40B4-BE49-F238E27FC236}">
                        <a16:creationId xmlns:a16="http://schemas.microsoft.com/office/drawing/2014/main" id="{6FD4CF2C-CBD2-094E-A06B-C551C5780B62}"/>
                      </a:ext>
                    </a:extLst>
                  </p:cNvPr>
                  <p:cNvGrpSpPr>
                    <a:grpSpLocks/>
                  </p:cNvGrpSpPr>
                  <p:nvPr/>
                </p:nvGrpSpPr>
                <p:grpSpPr bwMode="auto">
                  <a:xfrm>
                    <a:off x="2340" y="312"/>
                    <a:ext cx="360" cy="156"/>
                    <a:chOff x="0" y="0"/>
                    <a:chExt cx="360" cy="156"/>
                  </a:xfrm>
                </p:grpSpPr>
                <p:sp>
                  <p:nvSpPr>
                    <p:cNvPr id="63" name="Line 308">
                      <a:extLst>
                        <a:ext uri="{FF2B5EF4-FFF2-40B4-BE49-F238E27FC236}">
                          <a16:creationId xmlns:a16="http://schemas.microsoft.com/office/drawing/2014/main" id="{8DEAC7EF-49AF-7E44-97C2-7B2C938BFDD1}"/>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4" name="Line 309">
                      <a:extLst>
                        <a:ext uri="{FF2B5EF4-FFF2-40B4-BE49-F238E27FC236}">
                          <a16:creationId xmlns:a16="http://schemas.microsoft.com/office/drawing/2014/main" id="{89C5E571-274F-E640-B83B-B509EBBF186F}"/>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5" name="Line 310">
                      <a:extLst>
                        <a:ext uri="{FF2B5EF4-FFF2-40B4-BE49-F238E27FC236}">
                          <a16:creationId xmlns:a16="http://schemas.microsoft.com/office/drawing/2014/main" id="{5DFBC2E6-82D8-0A47-86B3-BD32B3157269}"/>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6" name="Line 311">
                      <a:extLst>
                        <a:ext uri="{FF2B5EF4-FFF2-40B4-BE49-F238E27FC236}">
                          <a16:creationId xmlns:a16="http://schemas.microsoft.com/office/drawing/2014/main" id="{8FDEBD2C-AC7D-2A49-A87D-67A913A71C64}"/>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nvGrpSpPr>
                  <p:cNvPr id="57" name="Group 312">
                    <a:extLst>
                      <a:ext uri="{FF2B5EF4-FFF2-40B4-BE49-F238E27FC236}">
                        <a16:creationId xmlns:a16="http://schemas.microsoft.com/office/drawing/2014/main" id="{0DBC7A27-F595-6E48-AD4F-4A30708DF8A3}"/>
                      </a:ext>
                    </a:extLst>
                  </p:cNvPr>
                  <p:cNvGrpSpPr>
                    <a:grpSpLocks/>
                  </p:cNvGrpSpPr>
                  <p:nvPr/>
                </p:nvGrpSpPr>
                <p:grpSpPr bwMode="auto">
                  <a:xfrm>
                    <a:off x="2880" y="312"/>
                    <a:ext cx="360" cy="156"/>
                    <a:chOff x="0" y="0"/>
                    <a:chExt cx="360" cy="156"/>
                  </a:xfrm>
                </p:grpSpPr>
                <p:sp>
                  <p:nvSpPr>
                    <p:cNvPr id="59" name="Line 313">
                      <a:extLst>
                        <a:ext uri="{FF2B5EF4-FFF2-40B4-BE49-F238E27FC236}">
                          <a16:creationId xmlns:a16="http://schemas.microsoft.com/office/drawing/2014/main" id="{86F22F26-268C-A248-935C-75E48797E608}"/>
                        </a:ext>
                      </a:extLst>
                    </p:cNvPr>
                    <p:cNvSpPr>
                      <a:spLocks noChangeShapeType="1"/>
                    </p:cNvSpPr>
                    <p:nvPr/>
                  </p:nvSpPr>
                  <p:spPr bwMode="auto">
                    <a:xfrm flipH="1">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0" name="Line 314">
                      <a:extLst>
                        <a:ext uri="{FF2B5EF4-FFF2-40B4-BE49-F238E27FC236}">
                          <a16:creationId xmlns:a16="http://schemas.microsoft.com/office/drawing/2014/main" id="{B2ABFD14-ABE5-6A48-8654-2B327E36D884}"/>
                        </a:ext>
                      </a:extLst>
                    </p:cNvPr>
                    <p:cNvSpPr>
                      <a:spLocks noChangeShapeType="1"/>
                    </p:cNvSpPr>
                    <p:nvPr/>
                  </p:nvSpPr>
                  <p:spPr bwMode="auto">
                    <a:xfrm flipH="1">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1" name="Line 315">
                      <a:extLst>
                        <a:ext uri="{FF2B5EF4-FFF2-40B4-BE49-F238E27FC236}">
                          <a16:creationId xmlns:a16="http://schemas.microsoft.com/office/drawing/2014/main" id="{C1734D6A-306F-FA4C-820B-8E8F03FBB0C4}"/>
                        </a:ext>
                      </a:extLst>
                    </p:cNvPr>
                    <p:cNvSpPr>
                      <a:spLocks noChangeShapeType="1"/>
                    </p:cNvSpPr>
                    <p:nvPr/>
                  </p:nvSpPr>
                  <p:spPr bwMode="auto">
                    <a:xfrm>
                      <a:off x="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sp>
                  <p:nvSpPr>
                    <p:cNvPr id="62" name="Line 316">
                      <a:extLst>
                        <a:ext uri="{FF2B5EF4-FFF2-40B4-BE49-F238E27FC236}">
                          <a16:creationId xmlns:a16="http://schemas.microsoft.com/office/drawing/2014/main" id="{4BA43C6A-506D-A149-B121-63DF25E50327}"/>
                        </a:ext>
                      </a:extLst>
                    </p:cNvPr>
                    <p:cNvSpPr>
                      <a:spLocks noChangeShapeType="1"/>
                    </p:cNvSpPr>
                    <p:nvPr/>
                  </p:nvSpPr>
                  <p:spPr bwMode="auto">
                    <a:xfrm>
                      <a:off x="180" y="0"/>
                      <a:ext cx="180" cy="15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100"/>
                    </a:p>
                  </p:txBody>
                </p:sp>
              </p:grpSp>
              <p:sp>
                <p:nvSpPr>
                  <p:cNvPr id="58" name="Line 317">
                    <a:extLst>
                      <a:ext uri="{FF2B5EF4-FFF2-40B4-BE49-F238E27FC236}">
                        <a16:creationId xmlns:a16="http://schemas.microsoft.com/office/drawing/2014/main" id="{67F903FD-7B8B-214B-A399-310BAFF015F3}"/>
                      </a:ext>
                    </a:extLst>
                  </p:cNvPr>
                  <p:cNvSpPr>
                    <a:spLocks noChangeShapeType="1"/>
                  </p:cNvSpPr>
                  <p:nvPr/>
                </p:nvSpPr>
                <p:spPr bwMode="auto">
                  <a:xfrm>
                    <a:off x="1260" y="624"/>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100"/>
                  </a:p>
                </p:txBody>
              </p:sp>
            </p:grpSp>
          </p:grpSp>
        </p:grpSp>
        <p:grpSp>
          <p:nvGrpSpPr>
            <p:cNvPr id="7" name="Group 318">
              <a:extLst>
                <a:ext uri="{FF2B5EF4-FFF2-40B4-BE49-F238E27FC236}">
                  <a16:creationId xmlns:a16="http://schemas.microsoft.com/office/drawing/2014/main" id="{374FC06D-52BA-F94F-BDF2-29337EFF9300}"/>
                </a:ext>
              </a:extLst>
            </p:cNvPr>
            <p:cNvGrpSpPr>
              <a:grpSpLocks/>
            </p:cNvGrpSpPr>
            <p:nvPr/>
          </p:nvGrpSpPr>
          <p:grpSpPr bwMode="auto">
            <a:xfrm>
              <a:off x="4500" y="624"/>
              <a:ext cx="2520" cy="2652"/>
              <a:chOff x="0" y="0"/>
              <a:chExt cx="2520" cy="2652"/>
            </a:xfrm>
          </p:grpSpPr>
          <p:grpSp>
            <p:nvGrpSpPr>
              <p:cNvPr id="9" name="Group 319">
                <a:extLst>
                  <a:ext uri="{FF2B5EF4-FFF2-40B4-BE49-F238E27FC236}">
                    <a16:creationId xmlns:a16="http://schemas.microsoft.com/office/drawing/2014/main" id="{47FCB9C0-84A8-4F47-A543-8F4A3A3781D6}"/>
                  </a:ext>
                </a:extLst>
              </p:cNvPr>
              <p:cNvGrpSpPr>
                <a:grpSpLocks/>
              </p:cNvGrpSpPr>
              <p:nvPr/>
            </p:nvGrpSpPr>
            <p:grpSpPr bwMode="auto">
              <a:xfrm>
                <a:off x="0" y="312"/>
                <a:ext cx="2520" cy="312"/>
                <a:chOff x="0" y="0"/>
                <a:chExt cx="2520" cy="312"/>
              </a:xfrm>
            </p:grpSpPr>
            <p:sp>
              <p:nvSpPr>
                <p:cNvPr id="31" name="Text Box 320">
                  <a:extLst>
                    <a:ext uri="{FF2B5EF4-FFF2-40B4-BE49-F238E27FC236}">
                      <a16:creationId xmlns:a16="http://schemas.microsoft.com/office/drawing/2014/main" id="{5015DABD-7E0F-A047-9F30-52DD3306225D}"/>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050">
                      <a:solidFill>
                        <a:srgbClr val="000000"/>
                      </a:solidFill>
                      <a:latin typeface="Times New Roman" panose="02020603050405020304" pitchFamily="18" charset="0"/>
                    </a:rPr>
                    <a:t>文件名</a:t>
                  </a:r>
                </a:p>
              </p:txBody>
            </p:sp>
            <p:sp>
              <p:nvSpPr>
                <p:cNvPr id="32" name="Text Box 321">
                  <a:extLst>
                    <a:ext uri="{FF2B5EF4-FFF2-40B4-BE49-F238E27FC236}">
                      <a16:creationId xmlns:a16="http://schemas.microsoft.com/office/drawing/2014/main" id="{9B5DE7CC-C92F-E642-8524-602EEACAA063}"/>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050">
                      <a:solidFill>
                        <a:srgbClr val="000000"/>
                      </a:solidFill>
                      <a:latin typeface="Times New Roman" panose="02020603050405020304" pitchFamily="18" charset="0"/>
                    </a:rPr>
                    <a:t>起始块号</a:t>
                  </a:r>
                </a:p>
              </p:txBody>
            </p:sp>
            <p:sp>
              <p:nvSpPr>
                <p:cNvPr id="33" name="Text Box 322">
                  <a:extLst>
                    <a:ext uri="{FF2B5EF4-FFF2-40B4-BE49-F238E27FC236}">
                      <a16:creationId xmlns:a16="http://schemas.microsoft.com/office/drawing/2014/main" id="{D1F42BFD-0443-F444-A993-C5F34EAA22C1}"/>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050">
                      <a:solidFill>
                        <a:srgbClr val="000000"/>
                      </a:solidFill>
                      <a:latin typeface="Times New Roman" panose="02020603050405020304" pitchFamily="18" charset="0"/>
                    </a:rPr>
                    <a:t>文件长度</a:t>
                  </a:r>
                </a:p>
              </p:txBody>
            </p:sp>
          </p:grpSp>
          <p:sp>
            <p:nvSpPr>
              <p:cNvPr id="10" name="Text Box 323">
                <a:extLst>
                  <a:ext uri="{FF2B5EF4-FFF2-40B4-BE49-F238E27FC236}">
                    <a16:creationId xmlns:a16="http://schemas.microsoft.com/office/drawing/2014/main" id="{F61A6B7E-06BB-CD46-B102-C5AC34F2252F}"/>
                  </a:ext>
                </a:extLst>
              </p:cNvPr>
              <p:cNvSpPr txBox="1">
                <a:spLocks noChangeArrowheads="1"/>
              </p:cNvSpPr>
              <p:nvPr/>
            </p:nvSpPr>
            <p:spPr bwMode="auto">
              <a:xfrm>
                <a:off x="0" y="0"/>
                <a:ext cx="252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solidFill>
                      <a:srgbClr val="000000"/>
                    </a:solidFill>
                    <a:latin typeface="Times New Roman" panose="02020603050405020304" pitchFamily="18" charset="0"/>
                  </a:rPr>
                  <a:t>目录</a:t>
                </a:r>
              </a:p>
            </p:txBody>
          </p:sp>
          <p:grpSp>
            <p:nvGrpSpPr>
              <p:cNvPr id="11" name="Group 324">
                <a:extLst>
                  <a:ext uri="{FF2B5EF4-FFF2-40B4-BE49-F238E27FC236}">
                    <a16:creationId xmlns:a16="http://schemas.microsoft.com/office/drawing/2014/main" id="{F33FEB40-615E-1340-9F85-99A427296F19}"/>
                  </a:ext>
                </a:extLst>
              </p:cNvPr>
              <p:cNvGrpSpPr>
                <a:grpSpLocks/>
              </p:cNvGrpSpPr>
              <p:nvPr/>
            </p:nvGrpSpPr>
            <p:grpSpPr bwMode="auto">
              <a:xfrm>
                <a:off x="0" y="624"/>
                <a:ext cx="2520" cy="312"/>
                <a:chOff x="0" y="0"/>
                <a:chExt cx="2520" cy="312"/>
              </a:xfrm>
            </p:grpSpPr>
            <p:sp>
              <p:nvSpPr>
                <p:cNvPr id="28" name="Text Box 325">
                  <a:extLst>
                    <a:ext uri="{FF2B5EF4-FFF2-40B4-BE49-F238E27FC236}">
                      <a16:creationId xmlns:a16="http://schemas.microsoft.com/office/drawing/2014/main" id="{A90934A8-25F3-4445-826C-404BB975F436}"/>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050">
                      <a:solidFill>
                        <a:srgbClr val="000000"/>
                      </a:solidFill>
                      <a:latin typeface="Times New Roman" panose="02020603050405020304" pitchFamily="18" charset="0"/>
                    </a:rPr>
                    <a:t>FILE1</a:t>
                  </a:r>
                </a:p>
              </p:txBody>
            </p:sp>
            <p:sp>
              <p:nvSpPr>
                <p:cNvPr id="29" name="Text Box 326">
                  <a:extLst>
                    <a:ext uri="{FF2B5EF4-FFF2-40B4-BE49-F238E27FC236}">
                      <a16:creationId xmlns:a16="http://schemas.microsoft.com/office/drawing/2014/main" id="{9B30A7DF-8FBD-7644-859B-591922091238}"/>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1</a:t>
                  </a:r>
                </a:p>
              </p:txBody>
            </p:sp>
            <p:sp>
              <p:nvSpPr>
                <p:cNvPr id="30" name="Text Box 327">
                  <a:extLst>
                    <a:ext uri="{FF2B5EF4-FFF2-40B4-BE49-F238E27FC236}">
                      <a16:creationId xmlns:a16="http://schemas.microsoft.com/office/drawing/2014/main" id="{47BF6F9A-304D-974E-81CF-5EB97C7E3AFD}"/>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4</a:t>
                  </a:r>
                </a:p>
              </p:txBody>
            </p:sp>
          </p:grpSp>
          <p:grpSp>
            <p:nvGrpSpPr>
              <p:cNvPr id="12" name="Group 328">
                <a:extLst>
                  <a:ext uri="{FF2B5EF4-FFF2-40B4-BE49-F238E27FC236}">
                    <a16:creationId xmlns:a16="http://schemas.microsoft.com/office/drawing/2014/main" id="{B8BF898E-1C9C-2644-AD0A-EA30864C3E8B}"/>
                  </a:ext>
                </a:extLst>
              </p:cNvPr>
              <p:cNvGrpSpPr>
                <a:grpSpLocks/>
              </p:cNvGrpSpPr>
              <p:nvPr/>
            </p:nvGrpSpPr>
            <p:grpSpPr bwMode="auto">
              <a:xfrm>
                <a:off x="0" y="936"/>
                <a:ext cx="2520" cy="312"/>
                <a:chOff x="0" y="0"/>
                <a:chExt cx="2520" cy="312"/>
              </a:xfrm>
            </p:grpSpPr>
            <p:sp>
              <p:nvSpPr>
                <p:cNvPr id="25" name="Text Box 329">
                  <a:extLst>
                    <a:ext uri="{FF2B5EF4-FFF2-40B4-BE49-F238E27FC236}">
                      <a16:creationId xmlns:a16="http://schemas.microsoft.com/office/drawing/2014/main" id="{C87CCC2E-4DED-7541-86CB-33B1527BAD93}"/>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FILE2</a:t>
                  </a:r>
                </a:p>
              </p:txBody>
            </p:sp>
            <p:sp>
              <p:nvSpPr>
                <p:cNvPr id="26" name="Text Box 330">
                  <a:extLst>
                    <a:ext uri="{FF2B5EF4-FFF2-40B4-BE49-F238E27FC236}">
                      <a16:creationId xmlns:a16="http://schemas.microsoft.com/office/drawing/2014/main" id="{712FA78A-5D46-6848-B4CC-6DF5A35D9839}"/>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9</a:t>
                  </a:r>
                </a:p>
              </p:txBody>
            </p:sp>
            <p:sp>
              <p:nvSpPr>
                <p:cNvPr id="27" name="Text Box 331">
                  <a:extLst>
                    <a:ext uri="{FF2B5EF4-FFF2-40B4-BE49-F238E27FC236}">
                      <a16:creationId xmlns:a16="http://schemas.microsoft.com/office/drawing/2014/main" id="{4FA28A7D-5806-0B44-8EE2-A5AD830C2F2B}"/>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a:solidFill>
                        <a:srgbClr val="000000"/>
                      </a:solidFill>
                      <a:latin typeface="Times New Roman" panose="02020603050405020304" pitchFamily="18" charset="0"/>
                    </a:rPr>
                    <a:t>9</a:t>
                  </a:r>
                </a:p>
              </p:txBody>
            </p:sp>
          </p:grpSp>
          <p:grpSp>
            <p:nvGrpSpPr>
              <p:cNvPr id="13" name="Group 332">
                <a:extLst>
                  <a:ext uri="{FF2B5EF4-FFF2-40B4-BE49-F238E27FC236}">
                    <a16:creationId xmlns:a16="http://schemas.microsoft.com/office/drawing/2014/main" id="{3EDE5E61-BE91-3B46-8C41-825C142A7DB3}"/>
                  </a:ext>
                </a:extLst>
              </p:cNvPr>
              <p:cNvGrpSpPr>
                <a:grpSpLocks/>
              </p:cNvGrpSpPr>
              <p:nvPr/>
            </p:nvGrpSpPr>
            <p:grpSpPr bwMode="auto">
              <a:xfrm>
                <a:off x="0" y="1248"/>
                <a:ext cx="2520" cy="312"/>
                <a:chOff x="0" y="0"/>
                <a:chExt cx="2520" cy="312"/>
              </a:xfrm>
            </p:grpSpPr>
            <p:sp>
              <p:nvSpPr>
                <p:cNvPr id="22" name="Text Box 333">
                  <a:extLst>
                    <a:ext uri="{FF2B5EF4-FFF2-40B4-BE49-F238E27FC236}">
                      <a16:creationId xmlns:a16="http://schemas.microsoft.com/office/drawing/2014/main" id="{8CC5BEAC-0B97-6043-ADF0-B8A357513F65}"/>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050">
                      <a:solidFill>
                        <a:srgbClr val="000000"/>
                      </a:solidFill>
                      <a:latin typeface="Times New Roman" panose="02020603050405020304" pitchFamily="18" charset="0"/>
                    </a:rPr>
                    <a:t>FILE3</a:t>
                  </a:r>
                </a:p>
              </p:txBody>
            </p:sp>
            <p:sp>
              <p:nvSpPr>
                <p:cNvPr id="23" name="Text Box 334">
                  <a:extLst>
                    <a:ext uri="{FF2B5EF4-FFF2-40B4-BE49-F238E27FC236}">
                      <a16:creationId xmlns:a16="http://schemas.microsoft.com/office/drawing/2014/main" id="{12432D4A-3D05-6A4E-9CAB-5C90C2FCAE14}"/>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20</a:t>
                  </a:r>
                </a:p>
              </p:txBody>
            </p:sp>
            <p:sp>
              <p:nvSpPr>
                <p:cNvPr id="24" name="Text Box 335">
                  <a:extLst>
                    <a:ext uri="{FF2B5EF4-FFF2-40B4-BE49-F238E27FC236}">
                      <a16:creationId xmlns:a16="http://schemas.microsoft.com/office/drawing/2014/main" id="{8EEBC04C-BD20-7847-B66E-D4CAB9CAA368}"/>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4</a:t>
                  </a:r>
                </a:p>
              </p:txBody>
            </p:sp>
          </p:grpSp>
          <p:grpSp>
            <p:nvGrpSpPr>
              <p:cNvPr id="14" name="Group 336">
                <a:extLst>
                  <a:ext uri="{FF2B5EF4-FFF2-40B4-BE49-F238E27FC236}">
                    <a16:creationId xmlns:a16="http://schemas.microsoft.com/office/drawing/2014/main" id="{C2B58E98-4C06-6B4C-BB54-E05513854F0F}"/>
                  </a:ext>
                </a:extLst>
              </p:cNvPr>
              <p:cNvGrpSpPr>
                <a:grpSpLocks/>
              </p:cNvGrpSpPr>
              <p:nvPr/>
            </p:nvGrpSpPr>
            <p:grpSpPr bwMode="auto">
              <a:xfrm>
                <a:off x="0" y="1560"/>
                <a:ext cx="2520" cy="312"/>
                <a:chOff x="0" y="0"/>
                <a:chExt cx="2520" cy="312"/>
              </a:xfrm>
            </p:grpSpPr>
            <p:sp>
              <p:nvSpPr>
                <p:cNvPr id="19" name="Text Box 337">
                  <a:extLst>
                    <a:ext uri="{FF2B5EF4-FFF2-40B4-BE49-F238E27FC236}">
                      <a16:creationId xmlns:a16="http://schemas.microsoft.com/office/drawing/2014/main" id="{094ED577-5C25-5541-AC78-DF679551C691}"/>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050">
                      <a:solidFill>
                        <a:srgbClr val="000000"/>
                      </a:solidFill>
                      <a:latin typeface="Times New Roman" panose="02020603050405020304" pitchFamily="18" charset="0"/>
                    </a:rPr>
                    <a:t>FILE4</a:t>
                  </a:r>
                </a:p>
              </p:txBody>
            </p:sp>
            <p:sp>
              <p:nvSpPr>
                <p:cNvPr id="20" name="Text Box 338">
                  <a:extLst>
                    <a:ext uri="{FF2B5EF4-FFF2-40B4-BE49-F238E27FC236}">
                      <a16:creationId xmlns:a16="http://schemas.microsoft.com/office/drawing/2014/main" id="{0865CFAE-BEDE-5442-8EB5-941758CD7B4F}"/>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31</a:t>
                  </a:r>
                </a:p>
              </p:txBody>
            </p:sp>
            <p:sp>
              <p:nvSpPr>
                <p:cNvPr id="21" name="Text Box 339">
                  <a:extLst>
                    <a:ext uri="{FF2B5EF4-FFF2-40B4-BE49-F238E27FC236}">
                      <a16:creationId xmlns:a16="http://schemas.microsoft.com/office/drawing/2014/main" id="{6CDDB215-94EA-9A4E-859E-58ACE69729B4}"/>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100">
                      <a:solidFill>
                        <a:srgbClr val="000000"/>
                      </a:solidFill>
                      <a:latin typeface="Times New Roman" panose="02020603050405020304" pitchFamily="18" charset="0"/>
                    </a:rPr>
                    <a:t>5</a:t>
                  </a:r>
                </a:p>
              </p:txBody>
            </p:sp>
          </p:grpSp>
          <p:grpSp>
            <p:nvGrpSpPr>
              <p:cNvPr id="15" name="Group 340">
                <a:extLst>
                  <a:ext uri="{FF2B5EF4-FFF2-40B4-BE49-F238E27FC236}">
                    <a16:creationId xmlns:a16="http://schemas.microsoft.com/office/drawing/2014/main" id="{652A056E-5586-6046-8224-2A69E7417E03}"/>
                  </a:ext>
                </a:extLst>
              </p:cNvPr>
              <p:cNvGrpSpPr>
                <a:grpSpLocks/>
              </p:cNvGrpSpPr>
              <p:nvPr/>
            </p:nvGrpSpPr>
            <p:grpSpPr bwMode="auto">
              <a:xfrm>
                <a:off x="0" y="1872"/>
                <a:ext cx="2520" cy="780"/>
                <a:chOff x="0" y="0"/>
                <a:chExt cx="2520" cy="312"/>
              </a:xfrm>
            </p:grpSpPr>
            <p:sp>
              <p:nvSpPr>
                <p:cNvPr id="16" name="Text Box 341">
                  <a:extLst>
                    <a:ext uri="{FF2B5EF4-FFF2-40B4-BE49-F238E27FC236}">
                      <a16:creationId xmlns:a16="http://schemas.microsoft.com/office/drawing/2014/main" id="{249F9107-CD91-B248-A4FF-5BCA3DC50892}"/>
                    </a:ext>
                  </a:extLst>
                </p:cNvPr>
                <p:cNvSpPr txBox="1">
                  <a:spLocks noChangeArrowheads="1"/>
                </p:cNvSpPr>
                <p:nvPr/>
              </p:nvSpPr>
              <p:spPr bwMode="auto">
                <a:xfrm>
                  <a:off x="0" y="3"/>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a:t>
                  </a:r>
                </a:p>
              </p:txBody>
            </p:sp>
            <p:sp>
              <p:nvSpPr>
                <p:cNvPr id="17" name="Text Box 342">
                  <a:extLst>
                    <a:ext uri="{FF2B5EF4-FFF2-40B4-BE49-F238E27FC236}">
                      <a16:creationId xmlns:a16="http://schemas.microsoft.com/office/drawing/2014/main" id="{88BFC828-9A95-2F48-991C-26FC004DA46A}"/>
                    </a:ext>
                  </a:extLst>
                </p:cNvPr>
                <p:cNvSpPr txBox="1">
                  <a:spLocks noChangeArrowheads="1"/>
                </p:cNvSpPr>
                <p:nvPr/>
              </p:nvSpPr>
              <p:spPr bwMode="auto">
                <a:xfrm>
                  <a:off x="7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a:t>
                  </a:r>
                </a:p>
              </p:txBody>
            </p:sp>
            <p:sp>
              <p:nvSpPr>
                <p:cNvPr id="18" name="Text Box 343">
                  <a:extLst>
                    <a:ext uri="{FF2B5EF4-FFF2-40B4-BE49-F238E27FC236}">
                      <a16:creationId xmlns:a16="http://schemas.microsoft.com/office/drawing/2014/main" id="{C4A2AB9F-2B43-AB4F-99C2-58A8E5156915}"/>
                    </a:ext>
                  </a:extLst>
                </p:cNvPr>
                <p:cNvSpPr txBox="1">
                  <a:spLocks noChangeArrowheads="1"/>
                </p:cNvSpPr>
                <p:nvPr/>
              </p:nvSpPr>
              <p:spPr bwMode="auto">
                <a:xfrm>
                  <a:off x="1620" y="0"/>
                  <a:ext cx="90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400">
                      <a:solidFill>
                        <a:srgbClr val="000000"/>
                      </a:solidFill>
                      <a:latin typeface="Times New Roman" panose="02020603050405020304" pitchFamily="18" charset="0"/>
                    </a:rPr>
                    <a:t>…</a:t>
                  </a:r>
                </a:p>
              </p:txBody>
            </p:sp>
          </p:grpSp>
        </p:grpSp>
        <p:sp>
          <p:nvSpPr>
            <p:cNvPr id="8" name="Text Box 344">
              <a:extLst>
                <a:ext uri="{FF2B5EF4-FFF2-40B4-BE49-F238E27FC236}">
                  <a16:creationId xmlns:a16="http://schemas.microsoft.com/office/drawing/2014/main" id="{FDA3E0AB-790E-C348-8A36-78E041512CED}"/>
                </a:ext>
              </a:extLst>
            </p:cNvPr>
            <p:cNvSpPr txBox="1">
              <a:spLocks noChangeArrowheads="1"/>
            </p:cNvSpPr>
            <p:nvPr/>
          </p:nvSpPr>
          <p:spPr bwMode="auto">
            <a:xfrm>
              <a:off x="180" y="3744"/>
              <a:ext cx="68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600">
                  <a:solidFill>
                    <a:srgbClr val="000000"/>
                  </a:solidFill>
                  <a:latin typeface="Times New Roman" panose="02020603050405020304" pitchFamily="18" charset="0"/>
                </a:rPr>
                <a:t>图  磁盘空间的连续分配</a:t>
              </a:r>
            </a:p>
          </p:txBody>
        </p:sp>
      </p:grpSp>
      <p:sp>
        <p:nvSpPr>
          <p:cNvPr id="178"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04800"/>
            <a:ext cx="67818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2599352170"/>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D907299-16A4-364E-AB4E-D316BA857EB0}"/>
              </a:ext>
            </a:extLst>
          </p:cNvPr>
          <p:cNvPicPr>
            <a:picLocks noChangeAspect="1"/>
          </p:cNvPicPr>
          <p:nvPr/>
        </p:nvPicPr>
        <p:blipFill>
          <a:blip r:embed="rId3"/>
          <a:stretch>
            <a:fillRect/>
          </a:stretch>
        </p:blipFill>
        <p:spPr>
          <a:xfrm>
            <a:off x="2057401" y="1676400"/>
            <a:ext cx="7121641" cy="5029200"/>
          </a:xfrm>
          <a:prstGeom prst="rect">
            <a:avLst/>
          </a:prstGeom>
        </p:spPr>
      </p:pic>
      <p:sp>
        <p:nvSpPr>
          <p:cNvPr id="3" name="Rectangle 2">
            <a:extLst>
              <a:ext uri="{FF2B5EF4-FFF2-40B4-BE49-F238E27FC236}">
                <a16:creationId xmlns:a16="http://schemas.microsoft.com/office/drawing/2014/main" id="{F94A4958-7F18-CF4C-A598-AAD04ED73AE6}"/>
              </a:ext>
            </a:extLst>
          </p:cNvPr>
          <p:cNvSpPr txBox="1">
            <a:spLocks noRot="1" noChangeArrowheads="1"/>
          </p:cNvSpPr>
          <p:nvPr/>
        </p:nvSpPr>
        <p:spPr>
          <a:xfrm>
            <a:off x="1219200" y="1164028"/>
            <a:ext cx="7620000" cy="64374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ctr" defTabSz="912813">
              <a:lnSpc>
                <a:spcPct val="90000"/>
              </a:lnSpc>
              <a:defRPr sz="36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algn="l"/>
            <a:r>
              <a:rPr lang="en-US" sz="2800" dirty="0">
                <a:ea typeface="+mj-ea"/>
              </a:rPr>
              <a:t>6.</a:t>
            </a:r>
            <a:r>
              <a:rPr lang="en-US" altLang="zh-CN" sz="2800" dirty="0">
                <a:ea typeface="+mj-ea"/>
              </a:rPr>
              <a:t>3</a:t>
            </a:r>
            <a:r>
              <a:rPr lang="en-US" sz="2800" dirty="0">
                <a:ea typeface="+mj-ea"/>
              </a:rPr>
              <a:t>.1 </a:t>
            </a:r>
            <a:r>
              <a:rPr lang="zh-CN" altLang="en-US" sz="2800" dirty="0">
                <a:ea typeface="+mj-ea"/>
              </a:rPr>
              <a:t>连续分配 </a:t>
            </a:r>
          </a:p>
        </p:txBody>
      </p:sp>
      <p:pic>
        <p:nvPicPr>
          <p:cNvPr id="4" name="图片 3">
            <a:extLst>
              <a:ext uri="{FF2B5EF4-FFF2-40B4-BE49-F238E27FC236}">
                <a16:creationId xmlns:a16="http://schemas.microsoft.com/office/drawing/2014/main" id="{CC3522E1-4E3C-9A41-A27E-900B8BFBEF5D}"/>
              </a:ext>
            </a:extLst>
          </p:cNvPr>
          <p:cNvPicPr>
            <a:picLocks noChangeAspect="1"/>
          </p:cNvPicPr>
          <p:nvPr/>
        </p:nvPicPr>
        <p:blipFill>
          <a:blip r:embed="rId4"/>
          <a:stretch>
            <a:fillRect/>
          </a:stretch>
        </p:blipFill>
        <p:spPr>
          <a:xfrm>
            <a:off x="6758059" y="324839"/>
            <a:ext cx="4841966" cy="4064000"/>
          </a:xfrm>
          <a:prstGeom prst="rect">
            <a:avLst/>
          </a:prstGeom>
        </p:spPr>
      </p:pic>
      <p:sp>
        <p:nvSpPr>
          <p:cNvPr id="5"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5950387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FA3F627-6D3C-8D4F-8CD4-7F72C3ECB126}"/>
              </a:ext>
            </a:extLst>
          </p:cNvPr>
          <p:cNvSpPr txBox="1">
            <a:spLocks noRot="1" noChangeArrowheads="1"/>
          </p:cNvSpPr>
          <p:nvPr/>
        </p:nvSpPr>
        <p:spPr>
          <a:xfrm>
            <a:off x="1248698" y="1165917"/>
            <a:ext cx="2942302" cy="10668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.2 </a:t>
            </a:r>
            <a:r>
              <a:rPr lang="zh-CN" altLang="en-US" sz="2800" dirty="0"/>
              <a:t>链接分配</a:t>
            </a:r>
          </a:p>
        </p:txBody>
      </p:sp>
      <p:sp>
        <p:nvSpPr>
          <p:cNvPr id="3" name="Rectangle 3">
            <a:extLst>
              <a:ext uri="{FF2B5EF4-FFF2-40B4-BE49-F238E27FC236}">
                <a16:creationId xmlns:a16="http://schemas.microsoft.com/office/drawing/2014/main" id="{F9E15110-E7E0-1A48-8ADE-D1F5E6A4A2BE}"/>
              </a:ext>
            </a:extLst>
          </p:cNvPr>
          <p:cNvSpPr txBox="1">
            <a:spLocks noRot="1" noChangeArrowheads="1"/>
          </p:cNvSpPr>
          <p:nvPr/>
        </p:nvSpPr>
        <p:spPr>
          <a:xfrm>
            <a:off x="1600200" y="2133600"/>
            <a:ext cx="9677400" cy="29718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defRPr/>
            </a:pPr>
            <a:r>
              <a:rPr lang="zh-CN" altLang="en-US" sz="2400" dirty="0">
                <a:latin typeface="+mj-ea"/>
                <a:ea typeface="+mj-ea"/>
              </a:rPr>
              <a:t>如果在将一个逻辑文件存储到外存上时，并不要求为整个文件分配一块连续的空间，而是可以将文件装到多个</a:t>
            </a:r>
            <a:r>
              <a:rPr lang="zh-CN" altLang="en-US" sz="2400" dirty="0">
                <a:solidFill>
                  <a:srgbClr val="C00000"/>
                </a:solidFill>
                <a:latin typeface="+mj-ea"/>
                <a:ea typeface="+mj-ea"/>
              </a:rPr>
              <a:t>离散</a:t>
            </a:r>
            <a:r>
              <a:rPr lang="zh-CN" altLang="en-US" sz="2400" dirty="0">
                <a:latin typeface="+mj-ea"/>
                <a:ea typeface="+mj-ea"/>
              </a:rPr>
              <a:t>的盘块中</a:t>
            </a:r>
          </a:p>
          <a:p>
            <a:pPr eaLnBrk="1" hangingPunct="1">
              <a:lnSpc>
                <a:spcPct val="110000"/>
              </a:lnSpc>
              <a:defRPr/>
            </a:pPr>
            <a:r>
              <a:rPr lang="zh-CN" altLang="en-US" sz="2400" dirty="0">
                <a:latin typeface="+mj-ea"/>
                <a:ea typeface="+mj-ea"/>
              </a:rPr>
              <a:t>采用链接分配方式时，可通过在每个盘块上的链接指针，</a:t>
            </a:r>
            <a:r>
              <a:rPr lang="zh-CN" altLang="en-US" sz="2400" dirty="0">
                <a:solidFill>
                  <a:srgbClr val="C00000"/>
                </a:solidFill>
                <a:latin typeface="+mj-ea"/>
                <a:ea typeface="+mj-ea"/>
              </a:rPr>
              <a:t>将同属于一个文件的多个离散的盘块链接成一个链表</a:t>
            </a:r>
            <a:r>
              <a:rPr lang="zh-CN" altLang="en-US" sz="2400" dirty="0">
                <a:solidFill>
                  <a:srgbClr val="FF0000"/>
                </a:solidFill>
                <a:latin typeface="+mj-ea"/>
                <a:ea typeface="+mj-ea"/>
              </a:rPr>
              <a:t>，</a:t>
            </a:r>
            <a:r>
              <a:rPr lang="zh-CN" altLang="en-US" sz="2400" dirty="0">
                <a:latin typeface="+mj-ea"/>
                <a:ea typeface="+mj-ea"/>
              </a:rPr>
              <a:t>把这样形成的物理文件称为链接文件</a:t>
            </a:r>
          </a:p>
        </p:txBody>
      </p:sp>
      <p:sp>
        <p:nvSpPr>
          <p:cNvPr id="5" name="矩形 4">
            <a:extLst>
              <a:ext uri="{FF2B5EF4-FFF2-40B4-BE49-F238E27FC236}">
                <a16:creationId xmlns:a16="http://schemas.microsoft.com/office/drawing/2014/main" id="{B6AC8978-509C-AF49-9682-85BDFEC854E9}"/>
              </a:ext>
            </a:extLst>
          </p:cNvPr>
          <p:cNvSpPr/>
          <p:nvPr/>
        </p:nvSpPr>
        <p:spPr>
          <a:xfrm>
            <a:off x="2133600" y="4648200"/>
            <a:ext cx="3077497" cy="1052596"/>
          </a:xfrm>
          <a:prstGeom prst="rect">
            <a:avLst/>
          </a:prstGeom>
        </p:spPr>
        <p:txBody>
          <a:bodyPr wrap="square">
            <a:spAutoFit/>
          </a:bodyPr>
          <a:lstStyle/>
          <a:p>
            <a:pPr eaLnBrk="1" hangingPunct="1">
              <a:lnSpc>
                <a:spcPct val="13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a:t>
            </a:r>
            <a:r>
              <a:rPr lang="en-US" altLang="zh-CN" sz="2400" dirty="0">
                <a:solidFill>
                  <a:schemeClr val="bg2">
                    <a:lumMod val="25000"/>
                  </a:schemeClr>
                </a:solidFill>
                <a:latin typeface="Microsoft YaHei" panose="020B0503020204020204" pitchFamily="34" charset="-122"/>
                <a:ea typeface="Microsoft YaHei" panose="020B0503020204020204" pitchFamily="34" charset="-122"/>
              </a:rPr>
              <a:t>1</a:t>
            </a: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）隐式链接</a:t>
            </a:r>
            <a:endParaRPr lang="en-US" altLang="zh-CN" sz="2400" dirty="0">
              <a:solidFill>
                <a:schemeClr val="bg2">
                  <a:lumMod val="25000"/>
                </a:schemeClr>
              </a:solidFill>
              <a:latin typeface="Microsoft YaHei" panose="020B0503020204020204" pitchFamily="34" charset="-122"/>
              <a:ea typeface="Microsoft YaHei" panose="020B0503020204020204" pitchFamily="34" charset="-122"/>
            </a:endParaRPr>
          </a:p>
          <a:p>
            <a:pPr eaLnBrk="1" hangingPunct="1">
              <a:lnSpc>
                <a:spcPct val="13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a:t>
            </a:r>
            <a:r>
              <a:rPr lang="en-US" altLang="zh-CN" sz="2400" dirty="0">
                <a:solidFill>
                  <a:schemeClr val="bg2">
                    <a:lumMod val="25000"/>
                  </a:schemeClr>
                </a:solidFill>
                <a:latin typeface="Microsoft YaHei" panose="020B0503020204020204" pitchFamily="34" charset="-122"/>
                <a:ea typeface="Microsoft YaHei" panose="020B0503020204020204" pitchFamily="34" charset="-122"/>
              </a:rPr>
              <a:t>2</a:t>
            </a: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）显式链接</a:t>
            </a:r>
          </a:p>
        </p:txBody>
      </p:sp>
      <p:sp>
        <p:nvSpPr>
          <p:cNvPr id="6"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354522574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BFA3F627-6D3C-8D4F-8CD4-7F72C3ECB126}"/>
              </a:ext>
            </a:extLst>
          </p:cNvPr>
          <p:cNvSpPr txBox="1">
            <a:spLocks noRot="1" noChangeArrowheads="1"/>
          </p:cNvSpPr>
          <p:nvPr/>
        </p:nvSpPr>
        <p:spPr>
          <a:xfrm>
            <a:off x="8792497" y="333227"/>
            <a:ext cx="3399503" cy="10668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.2 </a:t>
            </a:r>
            <a:r>
              <a:rPr lang="zh-CN" altLang="en-US" sz="2800" dirty="0"/>
              <a:t>链接分配</a:t>
            </a:r>
          </a:p>
        </p:txBody>
      </p:sp>
      <p:sp>
        <p:nvSpPr>
          <p:cNvPr id="5" name="矩形 4">
            <a:extLst>
              <a:ext uri="{FF2B5EF4-FFF2-40B4-BE49-F238E27FC236}">
                <a16:creationId xmlns:a16="http://schemas.microsoft.com/office/drawing/2014/main" id="{B6AC8978-509C-AF49-9682-85BDFEC854E9}"/>
              </a:ext>
            </a:extLst>
          </p:cNvPr>
          <p:cNvSpPr/>
          <p:nvPr/>
        </p:nvSpPr>
        <p:spPr>
          <a:xfrm>
            <a:off x="1131110" y="1163498"/>
            <a:ext cx="2706714" cy="572464"/>
          </a:xfrm>
          <a:prstGeom prst="rect">
            <a:avLst/>
          </a:prstGeom>
        </p:spPr>
        <p:txBody>
          <a:bodyPr wrap="square">
            <a:spAutoFit/>
          </a:bodyPr>
          <a:lstStyle/>
          <a:p>
            <a:pPr eaLnBrk="1" hangingPunct="1">
              <a:lnSpc>
                <a:spcPct val="13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a:t>
            </a:r>
            <a:r>
              <a:rPr lang="en-US" altLang="zh-CN" sz="2400" dirty="0">
                <a:solidFill>
                  <a:schemeClr val="bg2">
                    <a:lumMod val="25000"/>
                  </a:schemeClr>
                </a:solidFill>
                <a:latin typeface="Microsoft YaHei" panose="020B0503020204020204" pitchFamily="34" charset="-122"/>
                <a:ea typeface="Microsoft YaHei" panose="020B0503020204020204" pitchFamily="34" charset="-122"/>
              </a:rPr>
              <a:t>1</a:t>
            </a: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）隐式链接</a:t>
            </a:r>
            <a:endParaRPr lang="en-US" altLang="zh-CN" sz="2400"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6" name="矩形 5">
            <a:extLst>
              <a:ext uri="{FF2B5EF4-FFF2-40B4-BE49-F238E27FC236}">
                <a16:creationId xmlns:a16="http://schemas.microsoft.com/office/drawing/2014/main" id="{B16378C2-8677-2A46-AA2C-C2544A4F9D3F}"/>
              </a:ext>
            </a:extLst>
          </p:cNvPr>
          <p:cNvSpPr/>
          <p:nvPr/>
        </p:nvSpPr>
        <p:spPr>
          <a:xfrm>
            <a:off x="609600" y="1864096"/>
            <a:ext cx="55626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200">
              <a:solidFill>
                <a:srgbClr val="FFFFFF"/>
              </a:solidFill>
            </a:endParaRPr>
          </a:p>
        </p:txBody>
      </p:sp>
      <p:grpSp>
        <p:nvGrpSpPr>
          <p:cNvPr id="7" name="Group 84">
            <a:extLst>
              <a:ext uri="{FF2B5EF4-FFF2-40B4-BE49-F238E27FC236}">
                <a16:creationId xmlns:a16="http://schemas.microsoft.com/office/drawing/2014/main" id="{894B75B3-96EE-4F46-B212-FC703647A734}"/>
              </a:ext>
            </a:extLst>
          </p:cNvPr>
          <p:cNvGrpSpPr>
            <a:grpSpLocks/>
          </p:cNvGrpSpPr>
          <p:nvPr/>
        </p:nvGrpSpPr>
        <p:grpSpPr bwMode="auto">
          <a:xfrm>
            <a:off x="1143001" y="2212332"/>
            <a:ext cx="4959985" cy="3906000"/>
            <a:chOff x="576" y="831"/>
            <a:chExt cx="4708" cy="3393"/>
          </a:xfrm>
        </p:grpSpPr>
        <p:sp>
          <p:nvSpPr>
            <p:cNvPr id="8" name="AutoShape 3">
              <a:extLst>
                <a:ext uri="{FF2B5EF4-FFF2-40B4-BE49-F238E27FC236}">
                  <a16:creationId xmlns:a16="http://schemas.microsoft.com/office/drawing/2014/main" id="{C043D3DF-7558-7A49-9929-AFDF9B501B53}"/>
                </a:ext>
              </a:extLst>
            </p:cNvPr>
            <p:cNvSpPr>
              <a:spLocks noChangeArrowheads="1"/>
            </p:cNvSpPr>
            <p:nvPr/>
          </p:nvSpPr>
          <p:spPr bwMode="auto">
            <a:xfrm>
              <a:off x="576" y="1008"/>
              <a:ext cx="1968" cy="3216"/>
            </a:xfrm>
            <a:prstGeom prst="can">
              <a:avLst>
                <a:gd name="adj" fmla="val 28658"/>
              </a:avLst>
            </a:prstGeom>
            <a:noFill/>
            <a:ln w="38100">
              <a:solidFill>
                <a:srgbClr val="00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b="0">
                <a:solidFill>
                  <a:srgbClr val="000000"/>
                </a:solidFill>
              </a:endParaRPr>
            </a:p>
          </p:txBody>
        </p:sp>
        <p:sp>
          <p:nvSpPr>
            <p:cNvPr id="9" name="Text Box 4">
              <a:extLst>
                <a:ext uri="{FF2B5EF4-FFF2-40B4-BE49-F238E27FC236}">
                  <a16:creationId xmlns:a16="http://schemas.microsoft.com/office/drawing/2014/main" id="{F4F1CC9A-8761-034B-9AD8-D1071906304A}"/>
                </a:ext>
              </a:extLst>
            </p:cNvPr>
            <p:cNvSpPr txBox="1">
              <a:spLocks noChangeArrowheads="1"/>
            </p:cNvSpPr>
            <p:nvPr/>
          </p:nvSpPr>
          <p:spPr bwMode="auto">
            <a:xfrm>
              <a:off x="3264" y="1234"/>
              <a:ext cx="2020" cy="29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1600">
                  <a:solidFill>
                    <a:srgbClr val="666699"/>
                  </a:solidFill>
                  <a:latin typeface="宋体" panose="02010600030101010101" pitchFamily="2" charset="-122"/>
                </a:rPr>
                <a:t>文件名  始址  末址</a:t>
              </a:r>
            </a:p>
          </p:txBody>
        </p:sp>
        <p:sp>
          <p:nvSpPr>
            <p:cNvPr id="10" name="Rectangle 5">
              <a:extLst>
                <a:ext uri="{FF2B5EF4-FFF2-40B4-BE49-F238E27FC236}">
                  <a16:creationId xmlns:a16="http://schemas.microsoft.com/office/drawing/2014/main" id="{8D7C53D0-34AE-E74D-A576-4EDF3E1E04A9}"/>
                </a:ext>
              </a:extLst>
            </p:cNvPr>
            <p:cNvSpPr>
              <a:spLocks noChangeArrowheads="1"/>
            </p:cNvSpPr>
            <p:nvPr/>
          </p:nvSpPr>
          <p:spPr bwMode="auto">
            <a:xfrm>
              <a:off x="3264" y="1523"/>
              <a:ext cx="2016" cy="432"/>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200" b="0">
                <a:solidFill>
                  <a:srgbClr val="000000"/>
                </a:solidFill>
              </a:endParaRPr>
            </a:p>
          </p:txBody>
        </p:sp>
        <p:sp>
          <p:nvSpPr>
            <p:cNvPr id="11" name="Text Box 6">
              <a:extLst>
                <a:ext uri="{FF2B5EF4-FFF2-40B4-BE49-F238E27FC236}">
                  <a16:creationId xmlns:a16="http://schemas.microsoft.com/office/drawing/2014/main" id="{59E492BA-AC80-BD45-AD12-2BCCEFAE68C6}"/>
                </a:ext>
              </a:extLst>
            </p:cNvPr>
            <p:cNvSpPr txBox="1">
              <a:spLocks noChangeArrowheads="1"/>
            </p:cNvSpPr>
            <p:nvPr/>
          </p:nvSpPr>
          <p:spPr bwMode="auto">
            <a:xfrm>
              <a:off x="3408" y="1611"/>
              <a:ext cx="1731"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1600">
                  <a:solidFill>
                    <a:srgbClr val="000000"/>
                  </a:solidFill>
                  <a:latin typeface="Times New Roman" panose="02020603050405020304" pitchFamily="18" charset="0"/>
                </a:rPr>
                <a:t>jeep         9           25</a:t>
              </a:r>
            </a:p>
          </p:txBody>
        </p:sp>
        <p:sp>
          <p:nvSpPr>
            <p:cNvPr id="12" name="Text Box 7">
              <a:extLst>
                <a:ext uri="{FF2B5EF4-FFF2-40B4-BE49-F238E27FC236}">
                  <a16:creationId xmlns:a16="http://schemas.microsoft.com/office/drawing/2014/main" id="{41EDCDEC-D2DE-E34A-A320-11D7401C5E0A}"/>
                </a:ext>
              </a:extLst>
            </p:cNvPr>
            <p:cNvSpPr txBox="1">
              <a:spLocks noChangeArrowheads="1"/>
            </p:cNvSpPr>
            <p:nvPr/>
          </p:nvSpPr>
          <p:spPr bwMode="auto">
            <a:xfrm>
              <a:off x="3936" y="831"/>
              <a:ext cx="925"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1800">
                  <a:solidFill>
                    <a:srgbClr val="003300"/>
                  </a:solidFill>
                  <a:latin typeface="Times New Roman" panose="02020603050405020304" pitchFamily="18" charset="0"/>
                  <a:ea typeface="楷体_GB2312"/>
                  <a:cs typeface="楷体_GB2312"/>
                </a:rPr>
                <a:t>文件目录</a:t>
              </a:r>
            </a:p>
          </p:txBody>
        </p:sp>
        <p:sp>
          <p:nvSpPr>
            <p:cNvPr id="13" name="Rectangle 8">
              <a:extLst>
                <a:ext uri="{FF2B5EF4-FFF2-40B4-BE49-F238E27FC236}">
                  <a16:creationId xmlns:a16="http://schemas.microsoft.com/office/drawing/2014/main" id="{CAE94370-6D85-8E44-A6B8-891B80499DF9}"/>
                </a:ext>
              </a:extLst>
            </p:cNvPr>
            <p:cNvSpPr>
              <a:spLocks noChangeArrowheads="1"/>
            </p:cNvSpPr>
            <p:nvPr/>
          </p:nvSpPr>
          <p:spPr bwMode="auto">
            <a:xfrm>
              <a:off x="672" y="168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0</a:t>
              </a:r>
            </a:p>
          </p:txBody>
        </p:sp>
        <p:sp>
          <p:nvSpPr>
            <p:cNvPr id="14" name="Rectangle 9">
              <a:extLst>
                <a:ext uri="{FF2B5EF4-FFF2-40B4-BE49-F238E27FC236}">
                  <a16:creationId xmlns:a16="http://schemas.microsoft.com/office/drawing/2014/main" id="{09B3FDFD-B376-1A4D-B8DE-7D7124E50FD8}"/>
                </a:ext>
              </a:extLst>
            </p:cNvPr>
            <p:cNvSpPr>
              <a:spLocks noChangeArrowheads="1"/>
            </p:cNvSpPr>
            <p:nvPr/>
          </p:nvSpPr>
          <p:spPr bwMode="auto">
            <a:xfrm>
              <a:off x="1087" y="168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a:t>
              </a:r>
            </a:p>
          </p:txBody>
        </p:sp>
        <p:sp>
          <p:nvSpPr>
            <p:cNvPr id="15" name="Rectangle 10">
              <a:extLst>
                <a:ext uri="{FF2B5EF4-FFF2-40B4-BE49-F238E27FC236}">
                  <a16:creationId xmlns:a16="http://schemas.microsoft.com/office/drawing/2014/main" id="{3C964D0A-C45B-F545-BE0C-C0BAB1D8EF1B}"/>
                </a:ext>
              </a:extLst>
            </p:cNvPr>
            <p:cNvSpPr>
              <a:spLocks noChangeArrowheads="1"/>
            </p:cNvSpPr>
            <p:nvPr/>
          </p:nvSpPr>
          <p:spPr bwMode="auto">
            <a:xfrm>
              <a:off x="1501" y="168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a:t>
              </a:r>
            </a:p>
          </p:txBody>
        </p:sp>
        <p:sp>
          <p:nvSpPr>
            <p:cNvPr id="16" name="Rectangle 11">
              <a:extLst>
                <a:ext uri="{FF2B5EF4-FFF2-40B4-BE49-F238E27FC236}">
                  <a16:creationId xmlns:a16="http://schemas.microsoft.com/office/drawing/2014/main" id="{4089AD12-0AE5-2444-BB47-C97FD8AEB402}"/>
                </a:ext>
              </a:extLst>
            </p:cNvPr>
            <p:cNvSpPr>
              <a:spLocks noChangeArrowheads="1"/>
            </p:cNvSpPr>
            <p:nvPr/>
          </p:nvSpPr>
          <p:spPr bwMode="auto">
            <a:xfrm>
              <a:off x="1916" y="168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3</a:t>
              </a:r>
            </a:p>
          </p:txBody>
        </p:sp>
        <p:sp>
          <p:nvSpPr>
            <p:cNvPr id="17" name="Rectangle 12">
              <a:extLst>
                <a:ext uri="{FF2B5EF4-FFF2-40B4-BE49-F238E27FC236}">
                  <a16:creationId xmlns:a16="http://schemas.microsoft.com/office/drawing/2014/main" id="{D7A50C81-84DF-9646-8464-219F6F7E32F1}"/>
                </a:ext>
              </a:extLst>
            </p:cNvPr>
            <p:cNvSpPr>
              <a:spLocks noChangeArrowheads="1"/>
            </p:cNvSpPr>
            <p:nvPr/>
          </p:nvSpPr>
          <p:spPr bwMode="auto">
            <a:xfrm>
              <a:off x="672" y="196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4</a:t>
              </a:r>
            </a:p>
          </p:txBody>
        </p:sp>
        <p:sp>
          <p:nvSpPr>
            <p:cNvPr id="18" name="Rectangle 13">
              <a:extLst>
                <a:ext uri="{FF2B5EF4-FFF2-40B4-BE49-F238E27FC236}">
                  <a16:creationId xmlns:a16="http://schemas.microsoft.com/office/drawing/2014/main" id="{6FB15D2D-7582-8749-9170-702310AAE6A2}"/>
                </a:ext>
              </a:extLst>
            </p:cNvPr>
            <p:cNvSpPr>
              <a:spLocks noChangeArrowheads="1"/>
            </p:cNvSpPr>
            <p:nvPr/>
          </p:nvSpPr>
          <p:spPr bwMode="auto">
            <a:xfrm>
              <a:off x="1087" y="196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5</a:t>
              </a:r>
            </a:p>
          </p:txBody>
        </p:sp>
        <p:sp>
          <p:nvSpPr>
            <p:cNvPr id="19" name="Rectangle 14">
              <a:extLst>
                <a:ext uri="{FF2B5EF4-FFF2-40B4-BE49-F238E27FC236}">
                  <a16:creationId xmlns:a16="http://schemas.microsoft.com/office/drawing/2014/main" id="{BC26B2B3-E105-474B-9A13-59ADBA11EBB0}"/>
                </a:ext>
              </a:extLst>
            </p:cNvPr>
            <p:cNvSpPr>
              <a:spLocks noChangeArrowheads="1"/>
            </p:cNvSpPr>
            <p:nvPr/>
          </p:nvSpPr>
          <p:spPr bwMode="auto">
            <a:xfrm>
              <a:off x="1501" y="196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6</a:t>
              </a:r>
            </a:p>
          </p:txBody>
        </p:sp>
        <p:sp>
          <p:nvSpPr>
            <p:cNvPr id="20" name="Rectangle 15">
              <a:extLst>
                <a:ext uri="{FF2B5EF4-FFF2-40B4-BE49-F238E27FC236}">
                  <a16:creationId xmlns:a16="http://schemas.microsoft.com/office/drawing/2014/main" id="{C8FCB1BE-876B-A443-9A56-94DCF90004F1}"/>
                </a:ext>
              </a:extLst>
            </p:cNvPr>
            <p:cNvSpPr>
              <a:spLocks noChangeArrowheads="1"/>
            </p:cNvSpPr>
            <p:nvPr/>
          </p:nvSpPr>
          <p:spPr bwMode="auto">
            <a:xfrm>
              <a:off x="1916" y="196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7</a:t>
              </a:r>
            </a:p>
          </p:txBody>
        </p:sp>
        <p:sp>
          <p:nvSpPr>
            <p:cNvPr id="21" name="Rectangle 16">
              <a:extLst>
                <a:ext uri="{FF2B5EF4-FFF2-40B4-BE49-F238E27FC236}">
                  <a16:creationId xmlns:a16="http://schemas.microsoft.com/office/drawing/2014/main" id="{22C3A113-52F6-7646-9D1C-829E956447D9}"/>
                </a:ext>
              </a:extLst>
            </p:cNvPr>
            <p:cNvSpPr>
              <a:spLocks noChangeArrowheads="1"/>
            </p:cNvSpPr>
            <p:nvPr/>
          </p:nvSpPr>
          <p:spPr bwMode="auto">
            <a:xfrm>
              <a:off x="672" y="225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8</a:t>
              </a:r>
            </a:p>
          </p:txBody>
        </p:sp>
        <p:sp>
          <p:nvSpPr>
            <p:cNvPr id="22" name="Rectangle 17">
              <a:extLst>
                <a:ext uri="{FF2B5EF4-FFF2-40B4-BE49-F238E27FC236}">
                  <a16:creationId xmlns:a16="http://schemas.microsoft.com/office/drawing/2014/main" id="{54B12526-9323-7048-B31C-DA08D735B228}"/>
                </a:ext>
              </a:extLst>
            </p:cNvPr>
            <p:cNvSpPr>
              <a:spLocks noChangeArrowheads="1"/>
            </p:cNvSpPr>
            <p:nvPr/>
          </p:nvSpPr>
          <p:spPr bwMode="auto">
            <a:xfrm>
              <a:off x="1087" y="225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9</a:t>
              </a:r>
            </a:p>
          </p:txBody>
        </p:sp>
        <p:sp>
          <p:nvSpPr>
            <p:cNvPr id="23" name="Rectangle 18">
              <a:extLst>
                <a:ext uri="{FF2B5EF4-FFF2-40B4-BE49-F238E27FC236}">
                  <a16:creationId xmlns:a16="http://schemas.microsoft.com/office/drawing/2014/main" id="{1AE76456-F988-7F4E-97DF-3E5690CE1E44}"/>
                </a:ext>
              </a:extLst>
            </p:cNvPr>
            <p:cNvSpPr>
              <a:spLocks noChangeArrowheads="1"/>
            </p:cNvSpPr>
            <p:nvPr/>
          </p:nvSpPr>
          <p:spPr bwMode="auto">
            <a:xfrm>
              <a:off x="1501" y="225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dirty="0">
                  <a:solidFill>
                    <a:srgbClr val="000000"/>
                  </a:solidFill>
                  <a:latin typeface="Times New Roman" panose="02020603050405020304" pitchFamily="18" charset="0"/>
                </a:rPr>
                <a:t>10</a:t>
              </a:r>
            </a:p>
          </p:txBody>
        </p:sp>
        <p:sp>
          <p:nvSpPr>
            <p:cNvPr id="24" name="Rectangle 19">
              <a:extLst>
                <a:ext uri="{FF2B5EF4-FFF2-40B4-BE49-F238E27FC236}">
                  <a16:creationId xmlns:a16="http://schemas.microsoft.com/office/drawing/2014/main" id="{CD2088C9-98D5-714A-9B44-FB356DF2E562}"/>
                </a:ext>
              </a:extLst>
            </p:cNvPr>
            <p:cNvSpPr>
              <a:spLocks noChangeArrowheads="1"/>
            </p:cNvSpPr>
            <p:nvPr/>
          </p:nvSpPr>
          <p:spPr bwMode="auto">
            <a:xfrm>
              <a:off x="1916" y="225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dirty="0">
                  <a:solidFill>
                    <a:srgbClr val="000000"/>
                  </a:solidFill>
                  <a:latin typeface="Times New Roman" panose="02020603050405020304" pitchFamily="18" charset="0"/>
                </a:rPr>
                <a:t>11</a:t>
              </a:r>
            </a:p>
          </p:txBody>
        </p:sp>
        <p:sp>
          <p:nvSpPr>
            <p:cNvPr id="25" name="Rectangle 20">
              <a:extLst>
                <a:ext uri="{FF2B5EF4-FFF2-40B4-BE49-F238E27FC236}">
                  <a16:creationId xmlns:a16="http://schemas.microsoft.com/office/drawing/2014/main" id="{C5A71A04-4546-8C42-A131-306E28D25A0D}"/>
                </a:ext>
              </a:extLst>
            </p:cNvPr>
            <p:cNvSpPr>
              <a:spLocks noChangeArrowheads="1"/>
            </p:cNvSpPr>
            <p:nvPr/>
          </p:nvSpPr>
          <p:spPr bwMode="auto">
            <a:xfrm>
              <a:off x="672" y="2544"/>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12</a:t>
              </a:r>
            </a:p>
          </p:txBody>
        </p:sp>
        <p:sp>
          <p:nvSpPr>
            <p:cNvPr id="26" name="Rectangle 21">
              <a:extLst>
                <a:ext uri="{FF2B5EF4-FFF2-40B4-BE49-F238E27FC236}">
                  <a16:creationId xmlns:a16="http://schemas.microsoft.com/office/drawing/2014/main" id="{C8C733D7-7C2F-5F4C-A7A8-F68205B08C25}"/>
                </a:ext>
              </a:extLst>
            </p:cNvPr>
            <p:cNvSpPr>
              <a:spLocks noChangeArrowheads="1"/>
            </p:cNvSpPr>
            <p:nvPr/>
          </p:nvSpPr>
          <p:spPr bwMode="auto">
            <a:xfrm>
              <a:off x="1087" y="2544"/>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13</a:t>
              </a:r>
            </a:p>
          </p:txBody>
        </p:sp>
        <p:sp>
          <p:nvSpPr>
            <p:cNvPr id="27" name="Rectangle 22">
              <a:extLst>
                <a:ext uri="{FF2B5EF4-FFF2-40B4-BE49-F238E27FC236}">
                  <a16:creationId xmlns:a16="http://schemas.microsoft.com/office/drawing/2014/main" id="{6E2B91EA-868A-144E-9915-38D1AEAA2AB3}"/>
                </a:ext>
              </a:extLst>
            </p:cNvPr>
            <p:cNvSpPr>
              <a:spLocks noChangeArrowheads="1"/>
            </p:cNvSpPr>
            <p:nvPr/>
          </p:nvSpPr>
          <p:spPr bwMode="auto">
            <a:xfrm>
              <a:off x="1501" y="2544"/>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14</a:t>
              </a:r>
            </a:p>
          </p:txBody>
        </p:sp>
        <p:sp>
          <p:nvSpPr>
            <p:cNvPr id="28" name="Rectangle 23">
              <a:extLst>
                <a:ext uri="{FF2B5EF4-FFF2-40B4-BE49-F238E27FC236}">
                  <a16:creationId xmlns:a16="http://schemas.microsoft.com/office/drawing/2014/main" id="{F4D6F2D8-8E5E-B74B-99AA-31CE15EE56CF}"/>
                </a:ext>
              </a:extLst>
            </p:cNvPr>
            <p:cNvSpPr>
              <a:spLocks noChangeArrowheads="1"/>
            </p:cNvSpPr>
            <p:nvPr/>
          </p:nvSpPr>
          <p:spPr bwMode="auto">
            <a:xfrm>
              <a:off x="1916" y="2544"/>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15</a:t>
              </a:r>
            </a:p>
          </p:txBody>
        </p:sp>
        <p:sp>
          <p:nvSpPr>
            <p:cNvPr id="29" name="Rectangle 24">
              <a:extLst>
                <a:ext uri="{FF2B5EF4-FFF2-40B4-BE49-F238E27FC236}">
                  <a16:creationId xmlns:a16="http://schemas.microsoft.com/office/drawing/2014/main" id="{AE8D67A3-7959-2D4F-9386-A43E9D3E5E7D}"/>
                </a:ext>
              </a:extLst>
            </p:cNvPr>
            <p:cNvSpPr>
              <a:spLocks noChangeArrowheads="1"/>
            </p:cNvSpPr>
            <p:nvPr/>
          </p:nvSpPr>
          <p:spPr bwMode="auto">
            <a:xfrm>
              <a:off x="672" y="2832"/>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16</a:t>
              </a:r>
            </a:p>
          </p:txBody>
        </p:sp>
        <p:sp>
          <p:nvSpPr>
            <p:cNvPr id="30" name="Rectangle 25">
              <a:extLst>
                <a:ext uri="{FF2B5EF4-FFF2-40B4-BE49-F238E27FC236}">
                  <a16:creationId xmlns:a16="http://schemas.microsoft.com/office/drawing/2014/main" id="{0479E5E7-7A18-CB48-AAB2-456A3B59EEAC}"/>
                </a:ext>
              </a:extLst>
            </p:cNvPr>
            <p:cNvSpPr>
              <a:spLocks noChangeArrowheads="1"/>
            </p:cNvSpPr>
            <p:nvPr/>
          </p:nvSpPr>
          <p:spPr bwMode="auto">
            <a:xfrm>
              <a:off x="1087" y="2832"/>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17</a:t>
              </a:r>
            </a:p>
          </p:txBody>
        </p:sp>
        <p:sp>
          <p:nvSpPr>
            <p:cNvPr id="31" name="Rectangle 26">
              <a:extLst>
                <a:ext uri="{FF2B5EF4-FFF2-40B4-BE49-F238E27FC236}">
                  <a16:creationId xmlns:a16="http://schemas.microsoft.com/office/drawing/2014/main" id="{4E528174-3EB6-5B48-A746-22E5631593F6}"/>
                </a:ext>
              </a:extLst>
            </p:cNvPr>
            <p:cNvSpPr>
              <a:spLocks noChangeArrowheads="1"/>
            </p:cNvSpPr>
            <p:nvPr/>
          </p:nvSpPr>
          <p:spPr bwMode="auto">
            <a:xfrm>
              <a:off x="1501" y="2832"/>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18</a:t>
              </a:r>
            </a:p>
          </p:txBody>
        </p:sp>
        <p:sp>
          <p:nvSpPr>
            <p:cNvPr id="32" name="Rectangle 27">
              <a:extLst>
                <a:ext uri="{FF2B5EF4-FFF2-40B4-BE49-F238E27FC236}">
                  <a16:creationId xmlns:a16="http://schemas.microsoft.com/office/drawing/2014/main" id="{FA04758C-A8C2-E442-BB89-08A7AF1D08AD}"/>
                </a:ext>
              </a:extLst>
            </p:cNvPr>
            <p:cNvSpPr>
              <a:spLocks noChangeArrowheads="1"/>
            </p:cNvSpPr>
            <p:nvPr/>
          </p:nvSpPr>
          <p:spPr bwMode="auto">
            <a:xfrm>
              <a:off x="1916" y="2832"/>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19</a:t>
              </a:r>
            </a:p>
          </p:txBody>
        </p:sp>
        <p:sp>
          <p:nvSpPr>
            <p:cNvPr id="33" name="Rectangle 28">
              <a:extLst>
                <a:ext uri="{FF2B5EF4-FFF2-40B4-BE49-F238E27FC236}">
                  <a16:creationId xmlns:a16="http://schemas.microsoft.com/office/drawing/2014/main" id="{918F48FC-47E7-DB4A-8B68-70B5F9033B98}"/>
                </a:ext>
              </a:extLst>
            </p:cNvPr>
            <p:cNvSpPr>
              <a:spLocks noChangeArrowheads="1"/>
            </p:cNvSpPr>
            <p:nvPr/>
          </p:nvSpPr>
          <p:spPr bwMode="auto">
            <a:xfrm>
              <a:off x="672" y="312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20</a:t>
              </a:r>
            </a:p>
          </p:txBody>
        </p:sp>
        <p:sp>
          <p:nvSpPr>
            <p:cNvPr id="34" name="Rectangle 29">
              <a:extLst>
                <a:ext uri="{FF2B5EF4-FFF2-40B4-BE49-F238E27FC236}">
                  <a16:creationId xmlns:a16="http://schemas.microsoft.com/office/drawing/2014/main" id="{A727601F-BD7E-E340-96C7-1DBD1C516FA3}"/>
                </a:ext>
              </a:extLst>
            </p:cNvPr>
            <p:cNvSpPr>
              <a:spLocks noChangeArrowheads="1"/>
            </p:cNvSpPr>
            <p:nvPr/>
          </p:nvSpPr>
          <p:spPr bwMode="auto">
            <a:xfrm>
              <a:off x="1087" y="3120"/>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21</a:t>
              </a:r>
            </a:p>
          </p:txBody>
        </p:sp>
        <p:sp>
          <p:nvSpPr>
            <p:cNvPr id="35" name="Rectangle 30">
              <a:extLst>
                <a:ext uri="{FF2B5EF4-FFF2-40B4-BE49-F238E27FC236}">
                  <a16:creationId xmlns:a16="http://schemas.microsoft.com/office/drawing/2014/main" id="{476C0CFA-487E-114C-A8B7-4D90B05D7B2A}"/>
                </a:ext>
              </a:extLst>
            </p:cNvPr>
            <p:cNvSpPr>
              <a:spLocks noChangeArrowheads="1"/>
            </p:cNvSpPr>
            <p:nvPr/>
          </p:nvSpPr>
          <p:spPr bwMode="auto">
            <a:xfrm>
              <a:off x="1501" y="312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22</a:t>
              </a:r>
            </a:p>
          </p:txBody>
        </p:sp>
        <p:sp>
          <p:nvSpPr>
            <p:cNvPr id="36" name="Rectangle 31">
              <a:extLst>
                <a:ext uri="{FF2B5EF4-FFF2-40B4-BE49-F238E27FC236}">
                  <a16:creationId xmlns:a16="http://schemas.microsoft.com/office/drawing/2014/main" id="{1CADFC4C-D15F-8E4C-8F4F-36849CA97654}"/>
                </a:ext>
              </a:extLst>
            </p:cNvPr>
            <p:cNvSpPr>
              <a:spLocks noChangeArrowheads="1"/>
            </p:cNvSpPr>
            <p:nvPr/>
          </p:nvSpPr>
          <p:spPr bwMode="auto">
            <a:xfrm>
              <a:off x="1916" y="3120"/>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23</a:t>
              </a:r>
            </a:p>
          </p:txBody>
        </p:sp>
        <p:sp>
          <p:nvSpPr>
            <p:cNvPr id="37" name="Rectangle 32">
              <a:extLst>
                <a:ext uri="{FF2B5EF4-FFF2-40B4-BE49-F238E27FC236}">
                  <a16:creationId xmlns:a16="http://schemas.microsoft.com/office/drawing/2014/main" id="{B6F67534-F2CF-4247-8340-20E3F45D5528}"/>
                </a:ext>
              </a:extLst>
            </p:cNvPr>
            <p:cNvSpPr>
              <a:spLocks noChangeArrowheads="1"/>
            </p:cNvSpPr>
            <p:nvPr/>
          </p:nvSpPr>
          <p:spPr bwMode="auto">
            <a:xfrm>
              <a:off x="672" y="340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24</a:t>
              </a:r>
            </a:p>
          </p:txBody>
        </p:sp>
        <p:sp>
          <p:nvSpPr>
            <p:cNvPr id="38" name="Rectangle 33">
              <a:extLst>
                <a:ext uri="{FF2B5EF4-FFF2-40B4-BE49-F238E27FC236}">
                  <a16:creationId xmlns:a16="http://schemas.microsoft.com/office/drawing/2014/main" id="{657E0FD1-1D0D-B041-BF00-9F517FC3A285}"/>
                </a:ext>
              </a:extLst>
            </p:cNvPr>
            <p:cNvSpPr>
              <a:spLocks noChangeArrowheads="1"/>
            </p:cNvSpPr>
            <p:nvPr/>
          </p:nvSpPr>
          <p:spPr bwMode="auto">
            <a:xfrm>
              <a:off x="1087" y="3408"/>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25</a:t>
              </a:r>
            </a:p>
          </p:txBody>
        </p:sp>
        <p:sp>
          <p:nvSpPr>
            <p:cNvPr id="39" name="Rectangle 34">
              <a:extLst>
                <a:ext uri="{FF2B5EF4-FFF2-40B4-BE49-F238E27FC236}">
                  <a16:creationId xmlns:a16="http://schemas.microsoft.com/office/drawing/2014/main" id="{C081A8BD-C3FC-7544-B789-275A0EC2BD09}"/>
                </a:ext>
              </a:extLst>
            </p:cNvPr>
            <p:cNvSpPr>
              <a:spLocks noChangeArrowheads="1"/>
            </p:cNvSpPr>
            <p:nvPr/>
          </p:nvSpPr>
          <p:spPr bwMode="auto">
            <a:xfrm>
              <a:off x="1501" y="340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26</a:t>
              </a:r>
            </a:p>
          </p:txBody>
        </p:sp>
        <p:sp>
          <p:nvSpPr>
            <p:cNvPr id="40" name="Rectangle 35">
              <a:extLst>
                <a:ext uri="{FF2B5EF4-FFF2-40B4-BE49-F238E27FC236}">
                  <a16:creationId xmlns:a16="http://schemas.microsoft.com/office/drawing/2014/main" id="{D21634D7-4E14-8E48-8180-9E849CF5B387}"/>
                </a:ext>
              </a:extLst>
            </p:cNvPr>
            <p:cNvSpPr>
              <a:spLocks noChangeArrowheads="1"/>
            </p:cNvSpPr>
            <p:nvPr/>
          </p:nvSpPr>
          <p:spPr bwMode="auto">
            <a:xfrm>
              <a:off x="1916" y="3408"/>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27</a:t>
              </a:r>
            </a:p>
          </p:txBody>
        </p:sp>
        <p:sp>
          <p:nvSpPr>
            <p:cNvPr id="41" name="Rectangle 36">
              <a:extLst>
                <a:ext uri="{FF2B5EF4-FFF2-40B4-BE49-F238E27FC236}">
                  <a16:creationId xmlns:a16="http://schemas.microsoft.com/office/drawing/2014/main" id="{4EE8325D-6C47-D14E-A174-B62E36A0734B}"/>
                </a:ext>
              </a:extLst>
            </p:cNvPr>
            <p:cNvSpPr>
              <a:spLocks noChangeArrowheads="1"/>
            </p:cNvSpPr>
            <p:nvPr/>
          </p:nvSpPr>
          <p:spPr bwMode="auto">
            <a:xfrm>
              <a:off x="672" y="369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28</a:t>
              </a:r>
            </a:p>
          </p:txBody>
        </p:sp>
        <p:sp>
          <p:nvSpPr>
            <p:cNvPr id="42" name="Rectangle 37">
              <a:extLst>
                <a:ext uri="{FF2B5EF4-FFF2-40B4-BE49-F238E27FC236}">
                  <a16:creationId xmlns:a16="http://schemas.microsoft.com/office/drawing/2014/main" id="{1E807D6E-55E5-2946-A830-14AA0D300222}"/>
                </a:ext>
              </a:extLst>
            </p:cNvPr>
            <p:cNvSpPr>
              <a:spLocks noChangeArrowheads="1"/>
            </p:cNvSpPr>
            <p:nvPr/>
          </p:nvSpPr>
          <p:spPr bwMode="auto">
            <a:xfrm>
              <a:off x="1087" y="3696"/>
              <a:ext cx="2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29</a:t>
              </a:r>
            </a:p>
          </p:txBody>
        </p:sp>
        <p:sp>
          <p:nvSpPr>
            <p:cNvPr id="43" name="Rectangle 38">
              <a:extLst>
                <a:ext uri="{FF2B5EF4-FFF2-40B4-BE49-F238E27FC236}">
                  <a16:creationId xmlns:a16="http://schemas.microsoft.com/office/drawing/2014/main" id="{D088C1EE-9524-8540-8E7D-8080B0A888C6}"/>
                </a:ext>
              </a:extLst>
            </p:cNvPr>
            <p:cNvSpPr>
              <a:spLocks noChangeArrowheads="1"/>
            </p:cNvSpPr>
            <p:nvPr/>
          </p:nvSpPr>
          <p:spPr bwMode="auto">
            <a:xfrm>
              <a:off x="1501" y="369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30</a:t>
              </a:r>
            </a:p>
          </p:txBody>
        </p:sp>
        <p:sp>
          <p:nvSpPr>
            <p:cNvPr id="44" name="Rectangle 39">
              <a:extLst>
                <a:ext uri="{FF2B5EF4-FFF2-40B4-BE49-F238E27FC236}">
                  <a16:creationId xmlns:a16="http://schemas.microsoft.com/office/drawing/2014/main" id="{1F9E3CEA-606C-B244-9EA9-4DA34FD92096}"/>
                </a:ext>
              </a:extLst>
            </p:cNvPr>
            <p:cNvSpPr>
              <a:spLocks noChangeArrowheads="1"/>
            </p:cNvSpPr>
            <p:nvPr/>
          </p:nvSpPr>
          <p:spPr bwMode="auto">
            <a:xfrm>
              <a:off x="1916" y="3696"/>
              <a:ext cx="27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31</a:t>
              </a:r>
            </a:p>
          </p:txBody>
        </p:sp>
        <p:sp>
          <p:nvSpPr>
            <p:cNvPr id="45" name="Rectangle 40">
              <a:extLst>
                <a:ext uri="{FF2B5EF4-FFF2-40B4-BE49-F238E27FC236}">
                  <a16:creationId xmlns:a16="http://schemas.microsoft.com/office/drawing/2014/main" id="{1E22082F-E559-4C45-9A62-A8E243BBCC90}"/>
                </a:ext>
              </a:extLst>
            </p:cNvPr>
            <p:cNvSpPr>
              <a:spLocks noChangeArrowheads="1"/>
            </p:cNvSpPr>
            <p:nvPr/>
          </p:nvSpPr>
          <p:spPr bwMode="auto">
            <a:xfrm>
              <a:off x="930" y="1661"/>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46" name="Rectangle 41">
              <a:extLst>
                <a:ext uri="{FF2B5EF4-FFF2-40B4-BE49-F238E27FC236}">
                  <a16:creationId xmlns:a16="http://schemas.microsoft.com/office/drawing/2014/main" id="{3477C5F5-10BC-8B40-9211-BD6359384CEA}"/>
                </a:ext>
              </a:extLst>
            </p:cNvPr>
            <p:cNvSpPr>
              <a:spLocks noChangeArrowheads="1"/>
            </p:cNvSpPr>
            <p:nvPr/>
          </p:nvSpPr>
          <p:spPr bwMode="auto">
            <a:xfrm>
              <a:off x="912"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47" name="Rectangle 42">
              <a:extLst>
                <a:ext uri="{FF2B5EF4-FFF2-40B4-BE49-F238E27FC236}">
                  <a16:creationId xmlns:a16="http://schemas.microsoft.com/office/drawing/2014/main" id="{E0F1C805-0617-AB4D-9C52-290B9DE91DEB}"/>
                </a:ext>
              </a:extLst>
            </p:cNvPr>
            <p:cNvSpPr>
              <a:spLocks noChangeArrowheads="1"/>
            </p:cNvSpPr>
            <p:nvPr/>
          </p:nvSpPr>
          <p:spPr bwMode="auto">
            <a:xfrm>
              <a:off x="912"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48" name="Rectangle 43">
              <a:extLst>
                <a:ext uri="{FF2B5EF4-FFF2-40B4-BE49-F238E27FC236}">
                  <a16:creationId xmlns:a16="http://schemas.microsoft.com/office/drawing/2014/main" id="{AD795A0E-5C0E-9048-A056-BCC90C96C0D0}"/>
                </a:ext>
              </a:extLst>
            </p:cNvPr>
            <p:cNvSpPr>
              <a:spLocks noChangeArrowheads="1"/>
            </p:cNvSpPr>
            <p:nvPr/>
          </p:nvSpPr>
          <p:spPr bwMode="auto">
            <a:xfrm>
              <a:off x="912"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49" name="Rectangle 44">
              <a:extLst>
                <a:ext uri="{FF2B5EF4-FFF2-40B4-BE49-F238E27FC236}">
                  <a16:creationId xmlns:a16="http://schemas.microsoft.com/office/drawing/2014/main" id="{35852F9F-1278-D54F-9E3D-9FD749C05ADD}"/>
                </a:ext>
              </a:extLst>
            </p:cNvPr>
            <p:cNvSpPr>
              <a:spLocks noChangeArrowheads="1"/>
            </p:cNvSpPr>
            <p:nvPr/>
          </p:nvSpPr>
          <p:spPr bwMode="auto">
            <a:xfrm>
              <a:off x="912"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a:t>
              </a:r>
            </a:p>
          </p:txBody>
        </p:sp>
        <p:sp>
          <p:nvSpPr>
            <p:cNvPr id="50" name="Rectangle 45">
              <a:extLst>
                <a:ext uri="{FF2B5EF4-FFF2-40B4-BE49-F238E27FC236}">
                  <a16:creationId xmlns:a16="http://schemas.microsoft.com/office/drawing/2014/main" id="{7A2142F4-9370-5A4C-9519-679E5DE7E38A}"/>
                </a:ext>
              </a:extLst>
            </p:cNvPr>
            <p:cNvSpPr>
              <a:spLocks noChangeArrowheads="1"/>
            </p:cNvSpPr>
            <p:nvPr/>
          </p:nvSpPr>
          <p:spPr bwMode="auto">
            <a:xfrm>
              <a:off x="912"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1" name="Rectangle 46">
              <a:extLst>
                <a:ext uri="{FF2B5EF4-FFF2-40B4-BE49-F238E27FC236}">
                  <a16:creationId xmlns:a16="http://schemas.microsoft.com/office/drawing/2014/main" id="{6B2F3EFC-D9CD-034C-89FA-994F6008ED01}"/>
                </a:ext>
              </a:extLst>
            </p:cNvPr>
            <p:cNvSpPr>
              <a:spLocks noChangeArrowheads="1"/>
            </p:cNvSpPr>
            <p:nvPr/>
          </p:nvSpPr>
          <p:spPr bwMode="auto">
            <a:xfrm>
              <a:off x="912"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2" name="Rectangle 47">
              <a:extLst>
                <a:ext uri="{FF2B5EF4-FFF2-40B4-BE49-F238E27FC236}">
                  <a16:creationId xmlns:a16="http://schemas.microsoft.com/office/drawing/2014/main" id="{8B01569B-B6EA-3942-B4F2-BE317875EFDE}"/>
                </a:ext>
              </a:extLst>
            </p:cNvPr>
            <p:cNvSpPr>
              <a:spLocks noChangeArrowheads="1"/>
            </p:cNvSpPr>
            <p:nvPr/>
          </p:nvSpPr>
          <p:spPr bwMode="auto">
            <a:xfrm>
              <a:off x="912"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3" name="Rectangle 48">
              <a:extLst>
                <a:ext uri="{FF2B5EF4-FFF2-40B4-BE49-F238E27FC236}">
                  <a16:creationId xmlns:a16="http://schemas.microsoft.com/office/drawing/2014/main" id="{D9B32971-A3E5-CA47-86C5-813A7446576E}"/>
                </a:ext>
              </a:extLst>
            </p:cNvPr>
            <p:cNvSpPr>
              <a:spLocks noChangeArrowheads="1"/>
            </p:cNvSpPr>
            <p:nvPr/>
          </p:nvSpPr>
          <p:spPr bwMode="auto">
            <a:xfrm>
              <a:off x="1344" y="168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10</a:t>
              </a:r>
            </a:p>
          </p:txBody>
        </p:sp>
        <p:sp>
          <p:nvSpPr>
            <p:cNvPr id="54" name="Rectangle 49">
              <a:extLst>
                <a:ext uri="{FF2B5EF4-FFF2-40B4-BE49-F238E27FC236}">
                  <a16:creationId xmlns:a16="http://schemas.microsoft.com/office/drawing/2014/main" id="{0B2AF99D-421C-6E46-98ED-0A3B093D9BD6}"/>
                </a:ext>
              </a:extLst>
            </p:cNvPr>
            <p:cNvSpPr>
              <a:spLocks noChangeArrowheads="1"/>
            </p:cNvSpPr>
            <p:nvPr/>
          </p:nvSpPr>
          <p:spPr bwMode="auto">
            <a:xfrm>
              <a:off x="1344"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5" name="Rectangle 50">
              <a:extLst>
                <a:ext uri="{FF2B5EF4-FFF2-40B4-BE49-F238E27FC236}">
                  <a16:creationId xmlns:a16="http://schemas.microsoft.com/office/drawing/2014/main" id="{84BFD70B-8B3E-AD40-A32E-147B243E3487}"/>
                </a:ext>
              </a:extLst>
            </p:cNvPr>
            <p:cNvSpPr>
              <a:spLocks noChangeArrowheads="1"/>
            </p:cNvSpPr>
            <p:nvPr/>
          </p:nvSpPr>
          <p:spPr bwMode="auto">
            <a:xfrm>
              <a:off x="1344"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16</a:t>
              </a:r>
            </a:p>
          </p:txBody>
        </p:sp>
        <p:sp>
          <p:nvSpPr>
            <p:cNvPr id="56" name="Rectangle 51">
              <a:extLst>
                <a:ext uri="{FF2B5EF4-FFF2-40B4-BE49-F238E27FC236}">
                  <a16:creationId xmlns:a16="http://schemas.microsoft.com/office/drawing/2014/main" id="{A9CBDE61-3702-974B-A059-CF6A5526CB85}"/>
                </a:ext>
              </a:extLst>
            </p:cNvPr>
            <p:cNvSpPr>
              <a:spLocks noChangeArrowheads="1"/>
            </p:cNvSpPr>
            <p:nvPr/>
          </p:nvSpPr>
          <p:spPr bwMode="auto">
            <a:xfrm>
              <a:off x="1344"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7" name="Rectangle 52">
              <a:extLst>
                <a:ext uri="{FF2B5EF4-FFF2-40B4-BE49-F238E27FC236}">
                  <a16:creationId xmlns:a16="http://schemas.microsoft.com/office/drawing/2014/main" id="{8D0AC27C-0BBF-EB4B-BD27-D9323E70E8A4}"/>
                </a:ext>
              </a:extLst>
            </p:cNvPr>
            <p:cNvSpPr>
              <a:spLocks noChangeArrowheads="1"/>
            </p:cNvSpPr>
            <p:nvPr/>
          </p:nvSpPr>
          <p:spPr bwMode="auto">
            <a:xfrm>
              <a:off x="1344"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8" name="Rectangle 53">
              <a:extLst>
                <a:ext uri="{FF2B5EF4-FFF2-40B4-BE49-F238E27FC236}">
                  <a16:creationId xmlns:a16="http://schemas.microsoft.com/office/drawing/2014/main" id="{382B5F97-672C-9745-9251-B527F9480BA1}"/>
                </a:ext>
              </a:extLst>
            </p:cNvPr>
            <p:cNvSpPr>
              <a:spLocks noChangeArrowheads="1"/>
            </p:cNvSpPr>
            <p:nvPr/>
          </p:nvSpPr>
          <p:spPr bwMode="auto">
            <a:xfrm>
              <a:off x="1344"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59" name="Rectangle 54">
              <a:extLst>
                <a:ext uri="{FF2B5EF4-FFF2-40B4-BE49-F238E27FC236}">
                  <a16:creationId xmlns:a16="http://schemas.microsoft.com/office/drawing/2014/main" id="{BC67E735-0A08-F64B-B1CD-2F787CDC1CE0}"/>
                </a:ext>
              </a:extLst>
            </p:cNvPr>
            <p:cNvSpPr>
              <a:spLocks noChangeArrowheads="1"/>
            </p:cNvSpPr>
            <p:nvPr/>
          </p:nvSpPr>
          <p:spPr bwMode="auto">
            <a:xfrm>
              <a:off x="1344"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-1</a:t>
              </a:r>
            </a:p>
          </p:txBody>
        </p:sp>
        <p:sp>
          <p:nvSpPr>
            <p:cNvPr id="60" name="Rectangle 55">
              <a:extLst>
                <a:ext uri="{FF2B5EF4-FFF2-40B4-BE49-F238E27FC236}">
                  <a16:creationId xmlns:a16="http://schemas.microsoft.com/office/drawing/2014/main" id="{E948C423-EFD3-8B49-98EF-EEE2A12B9E88}"/>
                </a:ext>
              </a:extLst>
            </p:cNvPr>
            <p:cNvSpPr>
              <a:spLocks noChangeArrowheads="1"/>
            </p:cNvSpPr>
            <p:nvPr/>
          </p:nvSpPr>
          <p:spPr bwMode="auto">
            <a:xfrm>
              <a:off x="1344"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1" name="Rectangle 56">
              <a:extLst>
                <a:ext uri="{FF2B5EF4-FFF2-40B4-BE49-F238E27FC236}">
                  <a16:creationId xmlns:a16="http://schemas.microsoft.com/office/drawing/2014/main" id="{79640899-CAE3-7748-8B21-B871349DA78A}"/>
                </a:ext>
              </a:extLst>
            </p:cNvPr>
            <p:cNvSpPr>
              <a:spLocks noChangeArrowheads="1"/>
            </p:cNvSpPr>
            <p:nvPr/>
          </p:nvSpPr>
          <p:spPr bwMode="auto">
            <a:xfrm>
              <a:off x="1728" y="168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2" name="Rectangle 57">
              <a:extLst>
                <a:ext uri="{FF2B5EF4-FFF2-40B4-BE49-F238E27FC236}">
                  <a16:creationId xmlns:a16="http://schemas.microsoft.com/office/drawing/2014/main" id="{DA676784-D1C3-BD4C-B76F-616661DF25AD}"/>
                </a:ext>
              </a:extLst>
            </p:cNvPr>
            <p:cNvSpPr>
              <a:spLocks noChangeArrowheads="1"/>
            </p:cNvSpPr>
            <p:nvPr/>
          </p:nvSpPr>
          <p:spPr bwMode="auto">
            <a:xfrm>
              <a:off x="1728"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3" name="Rectangle 58">
              <a:extLst>
                <a:ext uri="{FF2B5EF4-FFF2-40B4-BE49-F238E27FC236}">
                  <a16:creationId xmlns:a16="http://schemas.microsoft.com/office/drawing/2014/main" id="{2CF54035-3D48-C043-B600-A0459052F7B0}"/>
                </a:ext>
              </a:extLst>
            </p:cNvPr>
            <p:cNvSpPr>
              <a:spLocks noChangeArrowheads="1"/>
            </p:cNvSpPr>
            <p:nvPr/>
          </p:nvSpPr>
          <p:spPr bwMode="auto">
            <a:xfrm>
              <a:off x="1728"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1200">
                  <a:solidFill>
                    <a:srgbClr val="000000"/>
                  </a:solidFill>
                  <a:latin typeface="Times New Roman" panose="02020603050405020304" pitchFamily="18" charset="0"/>
                </a:rPr>
                <a:t>25</a:t>
              </a:r>
            </a:p>
          </p:txBody>
        </p:sp>
        <p:sp>
          <p:nvSpPr>
            <p:cNvPr id="64" name="Rectangle 59">
              <a:extLst>
                <a:ext uri="{FF2B5EF4-FFF2-40B4-BE49-F238E27FC236}">
                  <a16:creationId xmlns:a16="http://schemas.microsoft.com/office/drawing/2014/main" id="{E097EDEF-D1CF-974B-B610-2BE26E6C6679}"/>
                </a:ext>
              </a:extLst>
            </p:cNvPr>
            <p:cNvSpPr>
              <a:spLocks noChangeArrowheads="1"/>
            </p:cNvSpPr>
            <p:nvPr/>
          </p:nvSpPr>
          <p:spPr bwMode="auto">
            <a:xfrm>
              <a:off x="1728"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5" name="Rectangle 60">
              <a:extLst>
                <a:ext uri="{FF2B5EF4-FFF2-40B4-BE49-F238E27FC236}">
                  <a16:creationId xmlns:a16="http://schemas.microsoft.com/office/drawing/2014/main" id="{6F755025-E35A-1445-BA86-60B59EFCA71C}"/>
                </a:ext>
              </a:extLst>
            </p:cNvPr>
            <p:cNvSpPr>
              <a:spLocks noChangeArrowheads="1"/>
            </p:cNvSpPr>
            <p:nvPr/>
          </p:nvSpPr>
          <p:spPr bwMode="auto">
            <a:xfrm>
              <a:off x="1728"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6" name="Rectangle 61">
              <a:extLst>
                <a:ext uri="{FF2B5EF4-FFF2-40B4-BE49-F238E27FC236}">
                  <a16:creationId xmlns:a16="http://schemas.microsoft.com/office/drawing/2014/main" id="{5F9F5CDE-CAD0-6446-A59F-454BCDE280D9}"/>
                </a:ext>
              </a:extLst>
            </p:cNvPr>
            <p:cNvSpPr>
              <a:spLocks noChangeArrowheads="1"/>
            </p:cNvSpPr>
            <p:nvPr/>
          </p:nvSpPr>
          <p:spPr bwMode="auto">
            <a:xfrm>
              <a:off x="1728"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7" name="Rectangle 62">
              <a:extLst>
                <a:ext uri="{FF2B5EF4-FFF2-40B4-BE49-F238E27FC236}">
                  <a16:creationId xmlns:a16="http://schemas.microsoft.com/office/drawing/2014/main" id="{083AA9FF-2794-8E4D-931B-D328FAD25F93}"/>
                </a:ext>
              </a:extLst>
            </p:cNvPr>
            <p:cNvSpPr>
              <a:spLocks noChangeArrowheads="1"/>
            </p:cNvSpPr>
            <p:nvPr/>
          </p:nvSpPr>
          <p:spPr bwMode="auto">
            <a:xfrm>
              <a:off x="1728"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8" name="Rectangle 63">
              <a:extLst>
                <a:ext uri="{FF2B5EF4-FFF2-40B4-BE49-F238E27FC236}">
                  <a16:creationId xmlns:a16="http://schemas.microsoft.com/office/drawing/2014/main" id="{AC1EB933-060F-F943-B1AB-22158960DFB2}"/>
                </a:ext>
              </a:extLst>
            </p:cNvPr>
            <p:cNvSpPr>
              <a:spLocks noChangeArrowheads="1"/>
            </p:cNvSpPr>
            <p:nvPr/>
          </p:nvSpPr>
          <p:spPr bwMode="auto">
            <a:xfrm>
              <a:off x="1728"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69" name="Rectangle 64">
              <a:extLst>
                <a:ext uri="{FF2B5EF4-FFF2-40B4-BE49-F238E27FC236}">
                  <a16:creationId xmlns:a16="http://schemas.microsoft.com/office/drawing/2014/main" id="{030ED31D-7EFB-1044-AFF8-765BDB7EDF44}"/>
                </a:ext>
              </a:extLst>
            </p:cNvPr>
            <p:cNvSpPr>
              <a:spLocks noChangeArrowheads="1"/>
            </p:cNvSpPr>
            <p:nvPr/>
          </p:nvSpPr>
          <p:spPr bwMode="auto">
            <a:xfrm>
              <a:off x="2160" y="168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0" name="Rectangle 65">
              <a:extLst>
                <a:ext uri="{FF2B5EF4-FFF2-40B4-BE49-F238E27FC236}">
                  <a16:creationId xmlns:a16="http://schemas.microsoft.com/office/drawing/2014/main" id="{940D7FEE-3F45-5D43-B5D2-DEDB29B2795C}"/>
                </a:ext>
              </a:extLst>
            </p:cNvPr>
            <p:cNvSpPr>
              <a:spLocks noChangeArrowheads="1"/>
            </p:cNvSpPr>
            <p:nvPr/>
          </p:nvSpPr>
          <p:spPr bwMode="auto">
            <a:xfrm>
              <a:off x="2160" y="196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1" name="Rectangle 66">
              <a:extLst>
                <a:ext uri="{FF2B5EF4-FFF2-40B4-BE49-F238E27FC236}">
                  <a16:creationId xmlns:a16="http://schemas.microsoft.com/office/drawing/2014/main" id="{0B1FD335-D2C2-654E-AF06-46897930F1F6}"/>
                </a:ext>
              </a:extLst>
            </p:cNvPr>
            <p:cNvSpPr>
              <a:spLocks noChangeArrowheads="1"/>
            </p:cNvSpPr>
            <p:nvPr/>
          </p:nvSpPr>
          <p:spPr bwMode="auto">
            <a:xfrm>
              <a:off x="2160" y="225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2" name="Rectangle 67">
              <a:extLst>
                <a:ext uri="{FF2B5EF4-FFF2-40B4-BE49-F238E27FC236}">
                  <a16:creationId xmlns:a16="http://schemas.microsoft.com/office/drawing/2014/main" id="{14998DDE-E8AA-1841-93D5-3D562DD417EF}"/>
                </a:ext>
              </a:extLst>
            </p:cNvPr>
            <p:cNvSpPr>
              <a:spLocks noChangeArrowheads="1"/>
            </p:cNvSpPr>
            <p:nvPr/>
          </p:nvSpPr>
          <p:spPr bwMode="auto">
            <a:xfrm>
              <a:off x="2160" y="2544"/>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3" name="Rectangle 68">
              <a:extLst>
                <a:ext uri="{FF2B5EF4-FFF2-40B4-BE49-F238E27FC236}">
                  <a16:creationId xmlns:a16="http://schemas.microsoft.com/office/drawing/2014/main" id="{78A9CDF2-6B21-D44B-A920-9952F6EC35EE}"/>
                </a:ext>
              </a:extLst>
            </p:cNvPr>
            <p:cNvSpPr>
              <a:spLocks noChangeArrowheads="1"/>
            </p:cNvSpPr>
            <p:nvPr/>
          </p:nvSpPr>
          <p:spPr bwMode="auto">
            <a:xfrm>
              <a:off x="2160" y="2832"/>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4" name="Rectangle 69">
              <a:extLst>
                <a:ext uri="{FF2B5EF4-FFF2-40B4-BE49-F238E27FC236}">
                  <a16:creationId xmlns:a16="http://schemas.microsoft.com/office/drawing/2014/main" id="{9A251801-8290-C746-B7BD-0F6CA2FB67D9}"/>
                </a:ext>
              </a:extLst>
            </p:cNvPr>
            <p:cNvSpPr>
              <a:spLocks noChangeArrowheads="1"/>
            </p:cNvSpPr>
            <p:nvPr/>
          </p:nvSpPr>
          <p:spPr bwMode="auto">
            <a:xfrm>
              <a:off x="2160" y="3120"/>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5" name="Rectangle 70">
              <a:extLst>
                <a:ext uri="{FF2B5EF4-FFF2-40B4-BE49-F238E27FC236}">
                  <a16:creationId xmlns:a16="http://schemas.microsoft.com/office/drawing/2014/main" id="{D287218F-0BD7-FC4B-943F-B2949C5D0633}"/>
                </a:ext>
              </a:extLst>
            </p:cNvPr>
            <p:cNvSpPr>
              <a:spLocks noChangeArrowheads="1"/>
            </p:cNvSpPr>
            <p:nvPr/>
          </p:nvSpPr>
          <p:spPr bwMode="auto">
            <a:xfrm>
              <a:off x="2160" y="3408"/>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6" name="Rectangle 71">
              <a:extLst>
                <a:ext uri="{FF2B5EF4-FFF2-40B4-BE49-F238E27FC236}">
                  <a16:creationId xmlns:a16="http://schemas.microsoft.com/office/drawing/2014/main" id="{E93A111E-5B44-E44F-B343-ACA2417E8C19}"/>
                </a:ext>
              </a:extLst>
            </p:cNvPr>
            <p:cNvSpPr>
              <a:spLocks noChangeArrowheads="1"/>
            </p:cNvSpPr>
            <p:nvPr/>
          </p:nvSpPr>
          <p:spPr bwMode="auto">
            <a:xfrm>
              <a:off x="2160" y="3696"/>
              <a:ext cx="192" cy="144"/>
            </a:xfrm>
            <a:prstGeom prst="rect">
              <a:avLst/>
            </a:prstGeom>
            <a:noFill/>
            <a:ln w="28575">
              <a:solidFill>
                <a:srgbClr val="00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zh-CN" sz="1200">
                <a:solidFill>
                  <a:srgbClr val="000000"/>
                </a:solidFill>
                <a:latin typeface="Times New Roman" panose="02020603050405020304" pitchFamily="18" charset="0"/>
              </a:endParaRPr>
            </a:p>
          </p:txBody>
        </p:sp>
        <p:sp>
          <p:nvSpPr>
            <p:cNvPr id="77" name="Line 72">
              <a:extLst>
                <a:ext uri="{FF2B5EF4-FFF2-40B4-BE49-F238E27FC236}">
                  <a16:creationId xmlns:a16="http://schemas.microsoft.com/office/drawing/2014/main" id="{13D15A06-E23F-DB4D-8A8B-C50DA0C296C8}"/>
                </a:ext>
              </a:extLst>
            </p:cNvPr>
            <p:cNvSpPr>
              <a:spLocks noChangeShapeType="1"/>
            </p:cNvSpPr>
            <p:nvPr/>
          </p:nvSpPr>
          <p:spPr bwMode="auto">
            <a:xfrm>
              <a:off x="4272" y="1872"/>
              <a:ext cx="1" cy="288"/>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78" name="Line 73">
              <a:extLst>
                <a:ext uri="{FF2B5EF4-FFF2-40B4-BE49-F238E27FC236}">
                  <a16:creationId xmlns:a16="http://schemas.microsoft.com/office/drawing/2014/main" id="{DE5D5865-3F24-0A4D-9DD3-AB045A962DCB}"/>
                </a:ext>
              </a:extLst>
            </p:cNvPr>
            <p:cNvSpPr>
              <a:spLocks noChangeShapeType="1"/>
            </p:cNvSpPr>
            <p:nvPr/>
          </p:nvSpPr>
          <p:spPr bwMode="auto">
            <a:xfrm>
              <a:off x="1632" y="2160"/>
              <a:ext cx="2640"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79" name="Line 74">
              <a:extLst>
                <a:ext uri="{FF2B5EF4-FFF2-40B4-BE49-F238E27FC236}">
                  <a16:creationId xmlns:a16="http://schemas.microsoft.com/office/drawing/2014/main" id="{898EB0E9-8D5E-9042-B5DC-A4795B9DFD02}"/>
                </a:ext>
              </a:extLst>
            </p:cNvPr>
            <p:cNvSpPr>
              <a:spLocks noChangeShapeType="1"/>
            </p:cNvSpPr>
            <p:nvPr/>
          </p:nvSpPr>
          <p:spPr bwMode="auto">
            <a:xfrm flipH="1">
              <a:off x="1440" y="2160"/>
              <a:ext cx="192" cy="9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80" name="Line 75">
              <a:extLst>
                <a:ext uri="{FF2B5EF4-FFF2-40B4-BE49-F238E27FC236}">
                  <a16:creationId xmlns:a16="http://schemas.microsoft.com/office/drawing/2014/main" id="{0F12FFCC-8315-D240-96CA-858E2DCEF34F}"/>
                </a:ext>
              </a:extLst>
            </p:cNvPr>
            <p:cNvSpPr>
              <a:spLocks noChangeShapeType="1"/>
            </p:cNvSpPr>
            <p:nvPr/>
          </p:nvSpPr>
          <p:spPr bwMode="auto">
            <a:xfrm flipH="1">
              <a:off x="1008" y="2400"/>
              <a:ext cx="432" cy="432"/>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81" name="Line 76">
              <a:extLst>
                <a:ext uri="{FF2B5EF4-FFF2-40B4-BE49-F238E27FC236}">
                  <a16:creationId xmlns:a16="http://schemas.microsoft.com/office/drawing/2014/main" id="{FA3BACB8-B029-4043-AC7A-25C051073BEC}"/>
                </a:ext>
              </a:extLst>
            </p:cNvPr>
            <p:cNvSpPr>
              <a:spLocks noChangeShapeType="1"/>
            </p:cNvSpPr>
            <p:nvPr/>
          </p:nvSpPr>
          <p:spPr bwMode="auto">
            <a:xfrm flipV="1">
              <a:off x="960" y="1824"/>
              <a:ext cx="480" cy="100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82" name="Freeform 77">
              <a:extLst>
                <a:ext uri="{FF2B5EF4-FFF2-40B4-BE49-F238E27FC236}">
                  <a16:creationId xmlns:a16="http://schemas.microsoft.com/office/drawing/2014/main" id="{FD298C09-3623-8B4B-A4EC-95420F248C25}"/>
                </a:ext>
              </a:extLst>
            </p:cNvPr>
            <p:cNvSpPr>
              <a:spLocks/>
            </p:cNvSpPr>
            <p:nvPr/>
          </p:nvSpPr>
          <p:spPr bwMode="auto">
            <a:xfrm>
              <a:off x="1536" y="1776"/>
              <a:ext cx="344" cy="480"/>
            </a:xfrm>
            <a:custGeom>
              <a:avLst/>
              <a:gdLst>
                <a:gd name="T0" fmla="*/ 0 w 344"/>
                <a:gd name="T1" fmla="*/ 0 h 480"/>
                <a:gd name="T2" fmla="*/ 288 w 344"/>
                <a:gd name="T3" fmla="*/ 240 h 480"/>
                <a:gd name="T4" fmla="*/ 336 w 344"/>
                <a:gd name="T5" fmla="*/ 480 h 480"/>
                <a:gd name="T6" fmla="*/ 0 60000 65536"/>
                <a:gd name="T7" fmla="*/ 0 60000 65536"/>
                <a:gd name="T8" fmla="*/ 0 60000 65536"/>
                <a:gd name="T9" fmla="*/ 0 w 344"/>
                <a:gd name="T10" fmla="*/ 0 h 480"/>
                <a:gd name="T11" fmla="*/ 344 w 344"/>
                <a:gd name="T12" fmla="*/ 480 h 480"/>
              </a:gdLst>
              <a:ahLst/>
              <a:cxnLst>
                <a:cxn ang="T6">
                  <a:pos x="T0" y="T1"/>
                </a:cxn>
                <a:cxn ang="T7">
                  <a:pos x="T2" y="T3"/>
                </a:cxn>
                <a:cxn ang="T8">
                  <a:pos x="T4" y="T5"/>
                </a:cxn>
              </a:cxnLst>
              <a:rect l="T9" t="T10" r="T11" b="T12"/>
              <a:pathLst>
                <a:path w="344" h="480">
                  <a:moveTo>
                    <a:pt x="0" y="0"/>
                  </a:moveTo>
                  <a:cubicBezTo>
                    <a:pt x="116" y="80"/>
                    <a:pt x="232" y="160"/>
                    <a:pt x="288" y="240"/>
                  </a:cubicBezTo>
                  <a:cubicBezTo>
                    <a:pt x="344" y="320"/>
                    <a:pt x="340" y="400"/>
                    <a:pt x="336" y="480"/>
                  </a:cubicBezTo>
                </a:path>
              </a:pathLst>
            </a:custGeom>
            <a:noFill/>
            <a:ln w="28575" cmpd="sng">
              <a:solidFill>
                <a:schemeClr val="hlink"/>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200"/>
            </a:p>
          </p:txBody>
        </p:sp>
        <p:sp>
          <p:nvSpPr>
            <p:cNvPr id="83" name="Line 78">
              <a:extLst>
                <a:ext uri="{FF2B5EF4-FFF2-40B4-BE49-F238E27FC236}">
                  <a16:creationId xmlns:a16="http://schemas.microsoft.com/office/drawing/2014/main" id="{F08988AB-9943-F947-8BC9-33ACEEA1E454}"/>
                </a:ext>
              </a:extLst>
            </p:cNvPr>
            <p:cNvSpPr>
              <a:spLocks noChangeShapeType="1"/>
            </p:cNvSpPr>
            <p:nvPr/>
          </p:nvSpPr>
          <p:spPr bwMode="auto">
            <a:xfrm flipH="1">
              <a:off x="1440" y="2400"/>
              <a:ext cx="384" cy="1008"/>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sp>
          <p:nvSpPr>
            <p:cNvPr id="84" name="Line 79">
              <a:extLst>
                <a:ext uri="{FF2B5EF4-FFF2-40B4-BE49-F238E27FC236}">
                  <a16:creationId xmlns:a16="http://schemas.microsoft.com/office/drawing/2014/main" id="{504801F2-C197-D442-907B-95535FB86B33}"/>
                </a:ext>
              </a:extLst>
            </p:cNvPr>
            <p:cNvSpPr>
              <a:spLocks noChangeShapeType="1"/>
            </p:cNvSpPr>
            <p:nvPr/>
          </p:nvSpPr>
          <p:spPr bwMode="auto">
            <a:xfrm>
              <a:off x="4992" y="1872"/>
              <a:ext cx="1" cy="144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85" name="Line 80">
              <a:extLst>
                <a:ext uri="{FF2B5EF4-FFF2-40B4-BE49-F238E27FC236}">
                  <a16:creationId xmlns:a16="http://schemas.microsoft.com/office/drawing/2014/main" id="{5A44D6AF-5D7D-3646-AC0C-57BCC7A29C75}"/>
                </a:ext>
              </a:extLst>
            </p:cNvPr>
            <p:cNvSpPr>
              <a:spLocks noChangeShapeType="1"/>
            </p:cNvSpPr>
            <p:nvPr/>
          </p:nvSpPr>
          <p:spPr bwMode="auto">
            <a:xfrm>
              <a:off x="1728" y="3312"/>
              <a:ext cx="3264" cy="1"/>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sz="1200"/>
            </a:p>
          </p:txBody>
        </p:sp>
        <p:sp>
          <p:nvSpPr>
            <p:cNvPr id="86" name="Line 81">
              <a:extLst>
                <a:ext uri="{FF2B5EF4-FFF2-40B4-BE49-F238E27FC236}">
                  <a16:creationId xmlns:a16="http://schemas.microsoft.com/office/drawing/2014/main" id="{93D209F7-94B6-F54A-88A2-61C1BD8E29BD}"/>
                </a:ext>
              </a:extLst>
            </p:cNvPr>
            <p:cNvSpPr>
              <a:spLocks noChangeShapeType="1"/>
            </p:cNvSpPr>
            <p:nvPr/>
          </p:nvSpPr>
          <p:spPr bwMode="auto">
            <a:xfrm flipH="1">
              <a:off x="1536" y="3312"/>
              <a:ext cx="192" cy="96"/>
            </a:xfrm>
            <a:prstGeom prst="line">
              <a:avLst/>
            </a:prstGeom>
            <a:noFill/>
            <a:ln w="2857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200"/>
            </a:p>
          </p:txBody>
        </p:sp>
      </p:grpSp>
      <p:sp>
        <p:nvSpPr>
          <p:cNvPr id="87"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
        <p:nvSpPr>
          <p:cNvPr id="88" name="矩形 87">
            <a:extLst>
              <a:ext uri="{FF2B5EF4-FFF2-40B4-BE49-F238E27FC236}">
                <a16:creationId xmlns:a16="http://schemas.microsoft.com/office/drawing/2014/main" id="{B6AC8978-509C-AF49-9682-85BDFEC854E9}"/>
              </a:ext>
            </a:extLst>
          </p:cNvPr>
          <p:cNvSpPr/>
          <p:nvPr/>
        </p:nvSpPr>
        <p:spPr>
          <a:xfrm>
            <a:off x="6480387" y="1163498"/>
            <a:ext cx="2458247" cy="572464"/>
          </a:xfrm>
          <a:prstGeom prst="rect">
            <a:avLst/>
          </a:prstGeom>
        </p:spPr>
        <p:txBody>
          <a:bodyPr wrap="square">
            <a:spAutoFit/>
          </a:bodyPr>
          <a:lstStyle/>
          <a:p>
            <a:pPr eaLnBrk="1" hangingPunct="1">
              <a:lnSpc>
                <a:spcPct val="130000"/>
              </a:lnSpc>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a:t>
            </a:r>
            <a:r>
              <a:rPr lang="en-US" altLang="zh-CN" sz="2400" dirty="0">
                <a:solidFill>
                  <a:schemeClr val="bg2">
                    <a:lumMod val="25000"/>
                  </a:schemeClr>
                </a:solidFill>
                <a:latin typeface="Microsoft YaHei" panose="020B0503020204020204" pitchFamily="34" charset="-122"/>
                <a:ea typeface="Microsoft YaHei" panose="020B0503020204020204" pitchFamily="34" charset="-122"/>
              </a:rPr>
              <a:t>2</a:t>
            </a: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）显式链接</a:t>
            </a:r>
          </a:p>
        </p:txBody>
      </p:sp>
      <p:sp>
        <p:nvSpPr>
          <p:cNvPr id="89" name="矩形 88">
            <a:extLst>
              <a:ext uri="{FF2B5EF4-FFF2-40B4-BE49-F238E27FC236}">
                <a16:creationId xmlns:a16="http://schemas.microsoft.com/office/drawing/2014/main" id="{6EBB1694-3103-CA48-9B1B-3FEE4D373157}"/>
              </a:ext>
            </a:extLst>
          </p:cNvPr>
          <p:cNvSpPr/>
          <p:nvPr/>
        </p:nvSpPr>
        <p:spPr>
          <a:xfrm>
            <a:off x="6749707" y="1864095"/>
            <a:ext cx="5213693"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600">
              <a:solidFill>
                <a:srgbClr val="FFFFFF"/>
              </a:solidFill>
            </a:endParaRPr>
          </a:p>
        </p:txBody>
      </p:sp>
      <p:sp>
        <p:nvSpPr>
          <p:cNvPr id="90" name="Rectangle 5">
            <a:extLst>
              <a:ext uri="{FF2B5EF4-FFF2-40B4-BE49-F238E27FC236}">
                <a16:creationId xmlns:a16="http://schemas.microsoft.com/office/drawing/2014/main" id="{CD6D63F6-D228-6A4F-94F2-1B0BA2A656CF}"/>
              </a:ext>
            </a:extLst>
          </p:cNvPr>
          <p:cNvSpPr>
            <a:spLocks noChangeArrowheads="1"/>
          </p:cNvSpPr>
          <p:nvPr/>
        </p:nvSpPr>
        <p:spPr bwMode="auto">
          <a:xfrm>
            <a:off x="6795540" y="5900268"/>
            <a:ext cx="48511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0000"/>
                </a:solidFill>
                <a:latin typeface="+mj-ea"/>
                <a:ea typeface="+mj-ea"/>
              </a:rPr>
              <a:t> </a:t>
            </a:r>
            <a:r>
              <a:rPr lang="zh-CN" altLang="en-US" sz="2000" dirty="0">
                <a:solidFill>
                  <a:srgbClr val="000000"/>
                </a:solidFill>
                <a:latin typeface="+mj-ea"/>
                <a:ea typeface="+mj-ea"/>
              </a:rPr>
              <a:t>整个系统一张：文件分配表</a:t>
            </a:r>
            <a:r>
              <a:rPr lang="en-US" altLang="zh-CN" sz="2000" dirty="0">
                <a:solidFill>
                  <a:srgbClr val="000000"/>
                </a:solidFill>
                <a:latin typeface="+mj-ea"/>
                <a:ea typeface="+mj-ea"/>
              </a:rPr>
              <a:t>FAT</a:t>
            </a:r>
            <a:r>
              <a:rPr lang="zh-CN" altLang="en-US" sz="2000" dirty="0">
                <a:solidFill>
                  <a:srgbClr val="000000"/>
                </a:solidFill>
                <a:latin typeface="+mj-ea"/>
                <a:ea typeface="+mj-ea"/>
              </a:rPr>
              <a:t>！</a:t>
            </a:r>
          </a:p>
        </p:txBody>
      </p:sp>
      <p:grpSp>
        <p:nvGrpSpPr>
          <p:cNvPr id="91" name="Group 41">
            <a:extLst>
              <a:ext uri="{FF2B5EF4-FFF2-40B4-BE49-F238E27FC236}">
                <a16:creationId xmlns:a16="http://schemas.microsoft.com/office/drawing/2014/main" id="{A4959CB8-93DC-4A44-B5F5-FE6F353F9574}"/>
              </a:ext>
            </a:extLst>
          </p:cNvPr>
          <p:cNvGrpSpPr>
            <a:grpSpLocks/>
          </p:cNvGrpSpPr>
          <p:nvPr/>
        </p:nvGrpSpPr>
        <p:grpSpPr bwMode="auto">
          <a:xfrm>
            <a:off x="6795541" y="1854118"/>
            <a:ext cx="4546380" cy="3857625"/>
            <a:chOff x="385" y="935"/>
            <a:chExt cx="4355" cy="2835"/>
          </a:xfrm>
        </p:grpSpPr>
        <p:sp>
          <p:nvSpPr>
            <p:cNvPr id="92" name="Rectangle 6">
              <a:extLst>
                <a:ext uri="{FF2B5EF4-FFF2-40B4-BE49-F238E27FC236}">
                  <a16:creationId xmlns:a16="http://schemas.microsoft.com/office/drawing/2014/main" id="{C23AB241-82DE-7A49-B03E-05385D37F06C}"/>
                </a:ext>
              </a:extLst>
            </p:cNvPr>
            <p:cNvSpPr>
              <a:spLocks noChangeArrowheads="1"/>
            </p:cNvSpPr>
            <p:nvPr/>
          </p:nvSpPr>
          <p:spPr bwMode="auto">
            <a:xfrm>
              <a:off x="703" y="1570"/>
              <a:ext cx="907" cy="1315"/>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93" name="Line 7">
              <a:extLst>
                <a:ext uri="{FF2B5EF4-FFF2-40B4-BE49-F238E27FC236}">
                  <a16:creationId xmlns:a16="http://schemas.microsoft.com/office/drawing/2014/main" id="{26A4577D-1585-CF4A-A4D9-6DCE8350C07B}"/>
                </a:ext>
              </a:extLst>
            </p:cNvPr>
            <p:cNvSpPr>
              <a:spLocks noChangeShapeType="1"/>
            </p:cNvSpPr>
            <p:nvPr/>
          </p:nvSpPr>
          <p:spPr bwMode="auto">
            <a:xfrm>
              <a:off x="703" y="1888"/>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94" name="Line 8">
              <a:extLst>
                <a:ext uri="{FF2B5EF4-FFF2-40B4-BE49-F238E27FC236}">
                  <a16:creationId xmlns:a16="http://schemas.microsoft.com/office/drawing/2014/main" id="{4EE221E3-82BD-314C-AEF4-770723A95A73}"/>
                </a:ext>
              </a:extLst>
            </p:cNvPr>
            <p:cNvSpPr>
              <a:spLocks noChangeShapeType="1"/>
            </p:cNvSpPr>
            <p:nvPr/>
          </p:nvSpPr>
          <p:spPr bwMode="auto">
            <a:xfrm>
              <a:off x="703" y="2568"/>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95" name="Text Box 9">
              <a:extLst>
                <a:ext uri="{FF2B5EF4-FFF2-40B4-BE49-F238E27FC236}">
                  <a16:creationId xmlns:a16="http://schemas.microsoft.com/office/drawing/2014/main" id="{44582290-CDDB-6044-80C3-A0DF64DAFFFC}"/>
                </a:ext>
              </a:extLst>
            </p:cNvPr>
            <p:cNvSpPr txBox="1">
              <a:spLocks noChangeArrowheads="1"/>
            </p:cNvSpPr>
            <p:nvPr/>
          </p:nvSpPr>
          <p:spPr bwMode="auto">
            <a:xfrm>
              <a:off x="793" y="1616"/>
              <a:ext cx="68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0">
                  <a:solidFill>
                    <a:srgbClr val="000000"/>
                  </a:solidFill>
                </a:rPr>
                <a:t>abc</a:t>
              </a:r>
            </a:p>
          </p:txBody>
        </p:sp>
        <p:sp>
          <p:nvSpPr>
            <p:cNvPr id="96" name="Text Box 10">
              <a:extLst>
                <a:ext uri="{FF2B5EF4-FFF2-40B4-BE49-F238E27FC236}">
                  <a16:creationId xmlns:a16="http://schemas.microsoft.com/office/drawing/2014/main" id="{1D2B73DA-216B-544E-9E53-A90BC82E34EC}"/>
                </a:ext>
              </a:extLst>
            </p:cNvPr>
            <p:cNvSpPr txBox="1">
              <a:spLocks noChangeArrowheads="1"/>
            </p:cNvSpPr>
            <p:nvPr/>
          </p:nvSpPr>
          <p:spPr bwMode="auto">
            <a:xfrm>
              <a:off x="793" y="2568"/>
              <a:ext cx="68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0">
                  <a:solidFill>
                    <a:srgbClr val="000000"/>
                  </a:solidFill>
                </a:rPr>
                <a:t>2</a:t>
              </a:r>
            </a:p>
          </p:txBody>
        </p:sp>
        <p:sp>
          <p:nvSpPr>
            <p:cNvPr id="97" name="Text Box 11">
              <a:extLst>
                <a:ext uri="{FF2B5EF4-FFF2-40B4-BE49-F238E27FC236}">
                  <a16:creationId xmlns:a16="http://schemas.microsoft.com/office/drawing/2014/main" id="{73452F05-AA46-DA43-8A44-0D9090D509C3}"/>
                </a:ext>
              </a:extLst>
            </p:cNvPr>
            <p:cNvSpPr txBox="1">
              <a:spLocks noChangeArrowheads="1"/>
            </p:cNvSpPr>
            <p:nvPr/>
          </p:nvSpPr>
          <p:spPr bwMode="auto">
            <a:xfrm>
              <a:off x="908" y="2024"/>
              <a:ext cx="41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1800" b="0">
                  <a:solidFill>
                    <a:srgbClr val="000000"/>
                  </a:solidFill>
                </a:rPr>
                <a:t>……</a:t>
              </a:r>
            </a:p>
          </p:txBody>
        </p:sp>
        <p:sp>
          <p:nvSpPr>
            <p:cNvPr id="98" name="Text Box 12">
              <a:extLst>
                <a:ext uri="{FF2B5EF4-FFF2-40B4-BE49-F238E27FC236}">
                  <a16:creationId xmlns:a16="http://schemas.microsoft.com/office/drawing/2014/main" id="{4F651A8E-DF4F-4E43-BDD2-237A54EF7063}"/>
                </a:ext>
              </a:extLst>
            </p:cNvPr>
            <p:cNvSpPr txBox="1">
              <a:spLocks noChangeArrowheads="1"/>
            </p:cNvSpPr>
            <p:nvPr/>
          </p:nvSpPr>
          <p:spPr bwMode="auto">
            <a:xfrm>
              <a:off x="793" y="1253"/>
              <a:ext cx="68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0">
                  <a:solidFill>
                    <a:srgbClr val="000000"/>
                  </a:solidFill>
                </a:rPr>
                <a:t>FCB</a:t>
              </a:r>
            </a:p>
          </p:txBody>
        </p:sp>
        <p:sp>
          <p:nvSpPr>
            <p:cNvPr id="99" name="Text Box 13">
              <a:extLst>
                <a:ext uri="{FF2B5EF4-FFF2-40B4-BE49-F238E27FC236}">
                  <a16:creationId xmlns:a16="http://schemas.microsoft.com/office/drawing/2014/main" id="{264CCED2-6193-BD4C-80EC-4062998E8FBA}"/>
                </a:ext>
              </a:extLst>
            </p:cNvPr>
            <p:cNvSpPr txBox="1">
              <a:spLocks noChangeArrowheads="1"/>
            </p:cNvSpPr>
            <p:nvPr/>
          </p:nvSpPr>
          <p:spPr bwMode="auto">
            <a:xfrm>
              <a:off x="385" y="3022"/>
              <a:ext cx="136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0">
                  <a:solidFill>
                    <a:srgbClr val="000000"/>
                  </a:solidFill>
                </a:rPr>
                <a:t>2</a:t>
              </a:r>
              <a:r>
                <a:rPr lang="zh-CN" altLang="en-US" sz="1800" b="0">
                  <a:solidFill>
                    <a:srgbClr val="000000"/>
                  </a:solidFill>
                </a:rPr>
                <a:t>、</a:t>
              </a:r>
              <a:r>
                <a:rPr lang="en-US" altLang="zh-CN" sz="1800" b="0">
                  <a:solidFill>
                    <a:srgbClr val="000000"/>
                  </a:solidFill>
                </a:rPr>
                <a:t>5</a:t>
              </a:r>
              <a:r>
                <a:rPr lang="zh-CN" altLang="en-US" sz="1800" b="0">
                  <a:solidFill>
                    <a:srgbClr val="000000"/>
                  </a:solidFill>
                </a:rPr>
                <a:t>、</a:t>
              </a:r>
              <a:r>
                <a:rPr lang="en-US" altLang="zh-CN" sz="1800" b="0">
                  <a:solidFill>
                    <a:srgbClr val="000000"/>
                  </a:solidFill>
                </a:rPr>
                <a:t>8</a:t>
              </a:r>
              <a:r>
                <a:rPr lang="zh-CN" altLang="en-US" sz="1800" b="0">
                  <a:solidFill>
                    <a:srgbClr val="000000"/>
                  </a:solidFill>
                </a:rPr>
                <a:t>、</a:t>
              </a:r>
              <a:r>
                <a:rPr lang="en-US" altLang="zh-CN" sz="1800" b="0">
                  <a:solidFill>
                    <a:srgbClr val="000000"/>
                  </a:solidFill>
                </a:rPr>
                <a:t>0</a:t>
              </a:r>
            </a:p>
          </p:txBody>
        </p:sp>
        <p:sp>
          <p:nvSpPr>
            <p:cNvPr id="100" name="Rectangle 14">
              <a:extLst>
                <a:ext uri="{FF2B5EF4-FFF2-40B4-BE49-F238E27FC236}">
                  <a16:creationId xmlns:a16="http://schemas.microsoft.com/office/drawing/2014/main" id="{CE72B4FB-FC3D-B14E-B63A-F467B2DFE6B0}"/>
                </a:ext>
              </a:extLst>
            </p:cNvPr>
            <p:cNvSpPr>
              <a:spLocks noChangeArrowheads="1"/>
            </p:cNvSpPr>
            <p:nvPr/>
          </p:nvSpPr>
          <p:spPr bwMode="auto">
            <a:xfrm>
              <a:off x="3833" y="1253"/>
              <a:ext cx="907" cy="2495"/>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101" name="Text Box 15">
              <a:extLst>
                <a:ext uri="{FF2B5EF4-FFF2-40B4-BE49-F238E27FC236}">
                  <a16:creationId xmlns:a16="http://schemas.microsoft.com/office/drawing/2014/main" id="{5CC4CF12-D431-4C45-A91F-2424F8920867}"/>
                </a:ext>
              </a:extLst>
            </p:cNvPr>
            <p:cNvSpPr txBox="1">
              <a:spLocks noChangeArrowheads="1"/>
            </p:cNvSpPr>
            <p:nvPr/>
          </p:nvSpPr>
          <p:spPr bwMode="auto">
            <a:xfrm>
              <a:off x="3969" y="935"/>
              <a:ext cx="68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b="0">
                  <a:solidFill>
                    <a:srgbClr val="000000"/>
                  </a:solidFill>
                </a:rPr>
                <a:t>FAT</a:t>
              </a:r>
            </a:p>
          </p:txBody>
        </p:sp>
        <p:sp>
          <p:nvSpPr>
            <p:cNvPr id="102" name="Line 16">
              <a:extLst>
                <a:ext uri="{FF2B5EF4-FFF2-40B4-BE49-F238E27FC236}">
                  <a16:creationId xmlns:a16="http://schemas.microsoft.com/office/drawing/2014/main" id="{6AE283C4-A791-7643-BD19-C390FAD0CC8F}"/>
                </a:ext>
              </a:extLst>
            </p:cNvPr>
            <p:cNvSpPr>
              <a:spLocks noChangeShapeType="1"/>
            </p:cNvSpPr>
            <p:nvPr/>
          </p:nvSpPr>
          <p:spPr bwMode="auto">
            <a:xfrm>
              <a:off x="3833" y="1480"/>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3" name="Line 17">
              <a:extLst>
                <a:ext uri="{FF2B5EF4-FFF2-40B4-BE49-F238E27FC236}">
                  <a16:creationId xmlns:a16="http://schemas.microsoft.com/office/drawing/2014/main" id="{46098D90-6C96-7441-8D3D-62620916CF9A}"/>
                </a:ext>
              </a:extLst>
            </p:cNvPr>
            <p:cNvSpPr>
              <a:spLocks noChangeShapeType="1"/>
            </p:cNvSpPr>
            <p:nvPr/>
          </p:nvSpPr>
          <p:spPr bwMode="auto">
            <a:xfrm>
              <a:off x="3833" y="1706"/>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4" name="Line 18">
              <a:extLst>
                <a:ext uri="{FF2B5EF4-FFF2-40B4-BE49-F238E27FC236}">
                  <a16:creationId xmlns:a16="http://schemas.microsoft.com/office/drawing/2014/main" id="{7ED41EA1-FF81-A04B-8867-7D83E160E788}"/>
                </a:ext>
              </a:extLst>
            </p:cNvPr>
            <p:cNvSpPr>
              <a:spLocks noChangeShapeType="1"/>
            </p:cNvSpPr>
            <p:nvPr/>
          </p:nvSpPr>
          <p:spPr bwMode="auto">
            <a:xfrm>
              <a:off x="3833" y="1933"/>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5" name="Line 19">
              <a:extLst>
                <a:ext uri="{FF2B5EF4-FFF2-40B4-BE49-F238E27FC236}">
                  <a16:creationId xmlns:a16="http://schemas.microsoft.com/office/drawing/2014/main" id="{A8B983BA-7C08-8245-B992-3EECDE7D7A5D}"/>
                </a:ext>
              </a:extLst>
            </p:cNvPr>
            <p:cNvSpPr>
              <a:spLocks noChangeShapeType="1"/>
            </p:cNvSpPr>
            <p:nvPr/>
          </p:nvSpPr>
          <p:spPr bwMode="auto">
            <a:xfrm>
              <a:off x="3833" y="2161"/>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6" name="Line 20">
              <a:extLst>
                <a:ext uri="{FF2B5EF4-FFF2-40B4-BE49-F238E27FC236}">
                  <a16:creationId xmlns:a16="http://schemas.microsoft.com/office/drawing/2014/main" id="{14E9C735-83EB-FD4F-AB52-824437A6EF6E}"/>
                </a:ext>
              </a:extLst>
            </p:cNvPr>
            <p:cNvSpPr>
              <a:spLocks noChangeShapeType="1"/>
            </p:cNvSpPr>
            <p:nvPr/>
          </p:nvSpPr>
          <p:spPr bwMode="auto">
            <a:xfrm>
              <a:off x="3833" y="2387"/>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7" name="Line 21">
              <a:extLst>
                <a:ext uri="{FF2B5EF4-FFF2-40B4-BE49-F238E27FC236}">
                  <a16:creationId xmlns:a16="http://schemas.microsoft.com/office/drawing/2014/main" id="{3F626F03-A603-9D4C-8467-8D2BE6678530}"/>
                </a:ext>
              </a:extLst>
            </p:cNvPr>
            <p:cNvSpPr>
              <a:spLocks noChangeShapeType="1"/>
            </p:cNvSpPr>
            <p:nvPr/>
          </p:nvSpPr>
          <p:spPr bwMode="auto">
            <a:xfrm>
              <a:off x="3833" y="2614"/>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8" name="Line 22">
              <a:extLst>
                <a:ext uri="{FF2B5EF4-FFF2-40B4-BE49-F238E27FC236}">
                  <a16:creationId xmlns:a16="http://schemas.microsoft.com/office/drawing/2014/main" id="{4AB17806-1F61-1646-92C9-D4AE151AB081}"/>
                </a:ext>
              </a:extLst>
            </p:cNvPr>
            <p:cNvSpPr>
              <a:spLocks noChangeShapeType="1"/>
            </p:cNvSpPr>
            <p:nvPr/>
          </p:nvSpPr>
          <p:spPr bwMode="auto">
            <a:xfrm>
              <a:off x="3833" y="2841"/>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9" name="Line 23">
              <a:extLst>
                <a:ext uri="{FF2B5EF4-FFF2-40B4-BE49-F238E27FC236}">
                  <a16:creationId xmlns:a16="http://schemas.microsoft.com/office/drawing/2014/main" id="{6A493B21-61FF-904C-B940-E42218CB8057}"/>
                </a:ext>
              </a:extLst>
            </p:cNvPr>
            <p:cNvSpPr>
              <a:spLocks noChangeShapeType="1"/>
            </p:cNvSpPr>
            <p:nvPr/>
          </p:nvSpPr>
          <p:spPr bwMode="auto">
            <a:xfrm>
              <a:off x="3833" y="3067"/>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10" name="Line 24">
              <a:extLst>
                <a:ext uri="{FF2B5EF4-FFF2-40B4-BE49-F238E27FC236}">
                  <a16:creationId xmlns:a16="http://schemas.microsoft.com/office/drawing/2014/main" id="{352CFDE3-ABDA-404C-BC3C-FFCA227D52A7}"/>
                </a:ext>
              </a:extLst>
            </p:cNvPr>
            <p:cNvSpPr>
              <a:spLocks noChangeShapeType="1"/>
            </p:cNvSpPr>
            <p:nvPr/>
          </p:nvSpPr>
          <p:spPr bwMode="auto">
            <a:xfrm>
              <a:off x="3833" y="3521"/>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11" name="Text Box 25">
              <a:extLst>
                <a:ext uri="{FF2B5EF4-FFF2-40B4-BE49-F238E27FC236}">
                  <a16:creationId xmlns:a16="http://schemas.microsoft.com/office/drawing/2014/main" id="{4CE7DA02-1AE3-1147-A681-C3C9FDCC8E34}"/>
                </a:ext>
              </a:extLst>
            </p:cNvPr>
            <p:cNvSpPr txBox="1">
              <a:spLocks noChangeArrowheads="1"/>
            </p:cNvSpPr>
            <p:nvPr/>
          </p:nvSpPr>
          <p:spPr bwMode="auto">
            <a:xfrm>
              <a:off x="3424" y="1253"/>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0</a:t>
              </a:r>
            </a:p>
          </p:txBody>
        </p:sp>
        <p:sp>
          <p:nvSpPr>
            <p:cNvPr id="112" name="Text Box 26">
              <a:extLst>
                <a:ext uri="{FF2B5EF4-FFF2-40B4-BE49-F238E27FC236}">
                  <a16:creationId xmlns:a16="http://schemas.microsoft.com/office/drawing/2014/main" id="{FC3A6F2E-D201-4440-B590-0729791999D5}"/>
                </a:ext>
              </a:extLst>
            </p:cNvPr>
            <p:cNvSpPr txBox="1">
              <a:spLocks noChangeArrowheads="1"/>
            </p:cNvSpPr>
            <p:nvPr/>
          </p:nvSpPr>
          <p:spPr bwMode="auto">
            <a:xfrm>
              <a:off x="3424" y="1434"/>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1</a:t>
              </a:r>
            </a:p>
          </p:txBody>
        </p:sp>
        <p:sp>
          <p:nvSpPr>
            <p:cNvPr id="113" name="Text Box 27">
              <a:extLst>
                <a:ext uri="{FF2B5EF4-FFF2-40B4-BE49-F238E27FC236}">
                  <a16:creationId xmlns:a16="http://schemas.microsoft.com/office/drawing/2014/main" id="{53B25055-4F3A-8647-89AC-7A81704AA1A3}"/>
                </a:ext>
              </a:extLst>
            </p:cNvPr>
            <p:cNvSpPr txBox="1">
              <a:spLocks noChangeArrowheads="1"/>
            </p:cNvSpPr>
            <p:nvPr/>
          </p:nvSpPr>
          <p:spPr bwMode="auto">
            <a:xfrm>
              <a:off x="3424" y="1661"/>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2</a:t>
              </a:r>
            </a:p>
          </p:txBody>
        </p:sp>
        <p:sp>
          <p:nvSpPr>
            <p:cNvPr id="114" name="Text Box 28">
              <a:extLst>
                <a:ext uri="{FF2B5EF4-FFF2-40B4-BE49-F238E27FC236}">
                  <a16:creationId xmlns:a16="http://schemas.microsoft.com/office/drawing/2014/main" id="{10817656-B010-4247-BC35-E8C6ACB1040E}"/>
                </a:ext>
              </a:extLst>
            </p:cNvPr>
            <p:cNvSpPr txBox="1">
              <a:spLocks noChangeArrowheads="1"/>
            </p:cNvSpPr>
            <p:nvPr/>
          </p:nvSpPr>
          <p:spPr bwMode="auto">
            <a:xfrm>
              <a:off x="3424" y="1933"/>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3</a:t>
              </a:r>
            </a:p>
          </p:txBody>
        </p:sp>
        <p:sp>
          <p:nvSpPr>
            <p:cNvPr id="115" name="Text Box 29">
              <a:extLst>
                <a:ext uri="{FF2B5EF4-FFF2-40B4-BE49-F238E27FC236}">
                  <a16:creationId xmlns:a16="http://schemas.microsoft.com/office/drawing/2014/main" id="{BD07FB26-3C09-D440-A400-A74703EFFAF2}"/>
                </a:ext>
              </a:extLst>
            </p:cNvPr>
            <p:cNvSpPr txBox="1">
              <a:spLocks noChangeArrowheads="1"/>
            </p:cNvSpPr>
            <p:nvPr/>
          </p:nvSpPr>
          <p:spPr bwMode="auto">
            <a:xfrm>
              <a:off x="3424" y="2160"/>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4</a:t>
              </a:r>
            </a:p>
          </p:txBody>
        </p:sp>
        <p:sp>
          <p:nvSpPr>
            <p:cNvPr id="116" name="Text Box 30">
              <a:extLst>
                <a:ext uri="{FF2B5EF4-FFF2-40B4-BE49-F238E27FC236}">
                  <a16:creationId xmlns:a16="http://schemas.microsoft.com/office/drawing/2014/main" id="{77561F9F-FB7F-2C43-9623-E617236A5BA5}"/>
                </a:ext>
              </a:extLst>
            </p:cNvPr>
            <p:cNvSpPr txBox="1">
              <a:spLocks noChangeArrowheads="1"/>
            </p:cNvSpPr>
            <p:nvPr/>
          </p:nvSpPr>
          <p:spPr bwMode="auto">
            <a:xfrm>
              <a:off x="3424" y="2387"/>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5</a:t>
              </a:r>
            </a:p>
          </p:txBody>
        </p:sp>
        <p:sp>
          <p:nvSpPr>
            <p:cNvPr id="117" name="Text Box 31">
              <a:extLst>
                <a:ext uri="{FF2B5EF4-FFF2-40B4-BE49-F238E27FC236}">
                  <a16:creationId xmlns:a16="http://schemas.microsoft.com/office/drawing/2014/main" id="{99EE56CC-6A71-874D-8FFE-BC2403C31F94}"/>
                </a:ext>
              </a:extLst>
            </p:cNvPr>
            <p:cNvSpPr txBox="1">
              <a:spLocks noChangeArrowheads="1"/>
            </p:cNvSpPr>
            <p:nvPr/>
          </p:nvSpPr>
          <p:spPr bwMode="auto">
            <a:xfrm>
              <a:off x="3424" y="2614"/>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6</a:t>
              </a:r>
            </a:p>
          </p:txBody>
        </p:sp>
        <p:sp>
          <p:nvSpPr>
            <p:cNvPr id="118" name="Text Box 32">
              <a:extLst>
                <a:ext uri="{FF2B5EF4-FFF2-40B4-BE49-F238E27FC236}">
                  <a16:creationId xmlns:a16="http://schemas.microsoft.com/office/drawing/2014/main" id="{A5E15309-198B-D844-BCE0-7F349387865D}"/>
                </a:ext>
              </a:extLst>
            </p:cNvPr>
            <p:cNvSpPr txBox="1">
              <a:spLocks noChangeArrowheads="1"/>
            </p:cNvSpPr>
            <p:nvPr/>
          </p:nvSpPr>
          <p:spPr bwMode="auto">
            <a:xfrm>
              <a:off x="3424" y="2840"/>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7</a:t>
              </a:r>
            </a:p>
          </p:txBody>
        </p:sp>
        <p:sp>
          <p:nvSpPr>
            <p:cNvPr id="119" name="Text Box 33">
              <a:extLst>
                <a:ext uri="{FF2B5EF4-FFF2-40B4-BE49-F238E27FC236}">
                  <a16:creationId xmlns:a16="http://schemas.microsoft.com/office/drawing/2014/main" id="{79D5BB40-3EBE-C047-99A5-5A94668B5C5E}"/>
                </a:ext>
              </a:extLst>
            </p:cNvPr>
            <p:cNvSpPr txBox="1">
              <a:spLocks noChangeArrowheads="1"/>
            </p:cNvSpPr>
            <p:nvPr/>
          </p:nvSpPr>
          <p:spPr bwMode="auto">
            <a:xfrm>
              <a:off x="3424" y="3067"/>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8</a:t>
              </a:r>
            </a:p>
          </p:txBody>
        </p:sp>
        <p:sp>
          <p:nvSpPr>
            <p:cNvPr id="120" name="Text Box 34">
              <a:extLst>
                <a:ext uri="{FF2B5EF4-FFF2-40B4-BE49-F238E27FC236}">
                  <a16:creationId xmlns:a16="http://schemas.microsoft.com/office/drawing/2014/main" id="{CCA8F9BA-40C2-0546-BA3C-AE713796FA73}"/>
                </a:ext>
              </a:extLst>
            </p:cNvPr>
            <p:cNvSpPr txBox="1">
              <a:spLocks noChangeArrowheads="1"/>
            </p:cNvSpPr>
            <p:nvPr/>
          </p:nvSpPr>
          <p:spPr bwMode="auto">
            <a:xfrm>
              <a:off x="3424" y="3521"/>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n</a:t>
              </a:r>
            </a:p>
          </p:txBody>
        </p:sp>
        <p:sp>
          <p:nvSpPr>
            <p:cNvPr id="121" name="Line 35">
              <a:extLst>
                <a:ext uri="{FF2B5EF4-FFF2-40B4-BE49-F238E27FC236}">
                  <a16:creationId xmlns:a16="http://schemas.microsoft.com/office/drawing/2014/main" id="{D5C04386-06CA-F941-BC1B-0F7A23F5F9F3}"/>
                </a:ext>
              </a:extLst>
            </p:cNvPr>
            <p:cNvSpPr>
              <a:spLocks noChangeShapeType="1"/>
            </p:cNvSpPr>
            <p:nvPr/>
          </p:nvSpPr>
          <p:spPr bwMode="auto">
            <a:xfrm>
              <a:off x="3833" y="3294"/>
              <a:ext cx="907"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22" name="Freeform 36">
              <a:extLst>
                <a:ext uri="{FF2B5EF4-FFF2-40B4-BE49-F238E27FC236}">
                  <a16:creationId xmlns:a16="http://schemas.microsoft.com/office/drawing/2014/main" id="{9F1FEB1D-036E-7245-A247-69FEB774EBBA}"/>
                </a:ext>
              </a:extLst>
            </p:cNvPr>
            <p:cNvSpPr>
              <a:spLocks/>
            </p:cNvSpPr>
            <p:nvPr/>
          </p:nvSpPr>
          <p:spPr bwMode="auto">
            <a:xfrm>
              <a:off x="1338" y="1752"/>
              <a:ext cx="2177" cy="1194"/>
            </a:xfrm>
            <a:custGeom>
              <a:avLst/>
              <a:gdLst>
                <a:gd name="T0" fmla="*/ 0 w 2177"/>
                <a:gd name="T1" fmla="*/ 998 h 1194"/>
                <a:gd name="T2" fmla="*/ 499 w 2177"/>
                <a:gd name="T3" fmla="*/ 1179 h 1194"/>
                <a:gd name="T4" fmla="*/ 952 w 2177"/>
                <a:gd name="T5" fmla="*/ 907 h 1194"/>
                <a:gd name="T6" fmla="*/ 1179 w 2177"/>
                <a:gd name="T7" fmla="*/ 408 h 1194"/>
                <a:gd name="T8" fmla="*/ 1587 w 2177"/>
                <a:gd name="T9" fmla="*/ 136 h 1194"/>
                <a:gd name="T10" fmla="*/ 2177 w 2177"/>
                <a:gd name="T11" fmla="*/ 0 h 1194"/>
                <a:gd name="T12" fmla="*/ 0 60000 65536"/>
                <a:gd name="T13" fmla="*/ 0 60000 65536"/>
                <a:gd name="T14" fmla="*/ 0 60000 65536"/>
                <a:gd name="T15" fmla="*/ 0 60000 65536"/>
                <a:gd name="T16" fmla="*/ 0 60000 65536"/>
                <a:gd name="T17" fmla="*/ 0 60000 65536"/>
                <a:gd name="T18" fmla="*/ 0 w 2177"/>
                <a:gd name="T19" fmla="*/ 0 h 1194"/>
                <a:gd name="T20" fmla="*/ 2177 w 2177"/>
                <a:gd name="T21" fmla="*/ 1194 h 1194"/>
              </a:gdLst>
              <a:ahLst/>
              <a:cxnLst>
                <a:cxn ang="T12">
                  <a:pos x="T0" y="T1"/>
                </a:cxn>
                <a:cxn ang="T13">
                  <a:pos x="T2" y="T3"/>
                </a:cxn>
                <a:cxn ang="T14">
                  <a:pos x="T4" y="T5"/>
                </a:cxn>
                <a:cxn ang="T15">
                  <a:pos x="T6" y="T7"/>
                </a:cxn>
                <a:cxn ang="T16">
                  <a:pos x="T8" y="T9"/>
                </a:cxn>
                <a:cxn ang="T17">
                  <a:pos x="T10" y="T11"/>
                </a:cxn>
              </a:cxnLst>
              <a:rect l="T18" t="T19" r="T20" b="T21"/>
              <a:pathLst>
                <a:path w="2177" h="1194">
                  <a:moveTo>
                    <a:pt x="0" y="998"/>
                  </a:moveTo>
                  <a:cubicBezTo>
                    <a:pt x="170" y="1096"/>
                    <a:pt x="340" y="1194"/>
                    <a:pt x="499" y="1179"/>
                  </a:cubicBezTo>
                  <a:cubicBezTo>
                    <a:pt x="658" y="1164"/>
                    <a:pt x="839" y="1036"/>
                    <a:pt x="952" y="907"/>
                  </a:cubicBezTo>
                  <a:cubicBezTo>
                    <a:pt x="1065" y="778"/>
                    <a:pt x="1073" y="536"/>
                    <a:pt x="1179" y="408"/>
                  </a:cubicBezTo>
                  <a:cubicBezTo>
                    <a:pt x="1285" y="280"/>
                    <a:pt x="1421" y="204"/>
                    <a:pt x="1587" y="136"/>
                  </a:cubicBezTo>
                  <a:cubicBezTo>
                    <a:pt x="1753" y="68"/>
                    <a:pt x="1965" y="34"/>
                    <a:pt x="2177" y="0"/>
                  </a:cubicBezTo>
                </a:path>
              </a:pathLst>
            </a:custGeom>
            <a:noFill/>
            <a:ln w="28575" cap="sq" cmpd="sng">
              <a:solidFill>
                <a:srgbClr val="000000"/>
              </a:solidFill>
              <a:prstDash val="solid"/>
              <a:round/>
              <a:headEnd type="none" w="sm" len="sm"/>
              <a:tailEnd type="triangle" w="lg" len="med"/>
            </a:ln>
            <a:extLst>
              <a:ext uri="{909E8E84-426E-40DD-AFC4-6F175D3DCCD1}">
                <a14:hiddenFill xmlns:a14="http://schemas.microsoft.com/office/drawing/2010/main">
                  <a:solidFill>
                    <a:srgbClr val="FFFFFF"/>
                  </a:solidFill>
                </a14:hiddenFill>
              </a:ext>
            </a:extLst>
          </p:spPr>
          <p:txBody>
            <a:bodyPr/>
            <a:lstStyle/>
            <a:p>
              <a:endParaRPr lang="zh-CN" altLang="en-US" sz="1400"/>
            </a:p>
          </p:txBody>
        </p:sp>
        <p:sp>
          <p:nvSpPr>
            <p:cNvPr id="123" name="Text Box 37">
              <a:extLst>
                <a:ext uri="{FF2B5EF4-FFF2-40B4-BE49-F238E27FC236}">
                  <a16:creationId xmlns:a16="http://schemas.microsoft.com/office/drawing/2014/main" id="{CEFFE18B-1B9B-0B49-87DB-C75A4F4CFB14}"/>
                </a:ext>
              </a:extLst>
            </p:cNvPr>
            <p:cNvSpPr txBox="1">
              <a:spLocks noChangeArrowheads="1"/>
            </p:cNvSpPr>
            <p:nvPr/>
          </p:nvSpPr>
          <p:spPr bwMode="auto">
            <a:xfrm>
              <a:off x="4059" y="1706"/>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5</a:t>
              </a:r>
            </a:p>
          </p:txBody>
        </p:sp>
        <p:sp>
          <p:nvSpPr>
            <p:cNvPr id="124" name="Text Box 38">
              <a:extLst>
                <a:ext uri="{FF2B5EF4-FFF2-40B4-BE49-F238E27FC236}">
                  <a16:creationId xmlns:a16="http://schemas.microsoft.com/office/drawing/2014/main" id="{3B37CA47-2A42-DC41-A4A5-C40E6F4ABF37}"/>
                </a:ext>
              </a:extLst>
            </p:cNvPr>
            <p:cNvSpPr txBox="1">
              <a:spLocks noChangeArrowheads="1"/>
            </p:cNvSpPr>
            <p:nvPr/>
          </p:nvSpPr>
          <p:spPr bwMode="auto">
            <a:xfrm>
              <a:off x="4059" y="2387"/>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8</a:t>
              </a:r>
            </a:p>
          </p:txBody>
        </p:sp>
        <p:sp>
          <p:nvSpPr>
            <p:cNvPr id="125" name="Text Box 39">
              <a:extLst>
                <a:ext uri="{FF2B5EF4-FFF2-40B4-BE49-F238E27FC236}">
                  <a16:creationId xmlns:a16="http://schemas.microsoft.com/office/drawing/2014/main" id="{0FFDA9A6-CA27-6A4A-92C7-D52863DC89A8}"/>
                </a:ext>
              </a:extLst>
            </p:cNvPr>
            <p:cNvSpPr txBox="1">
              <a:spLocks noChangeArrowheads="1"/>
            </p:cNvSpPr>
            <p:nvPr/>
          </p:nvSpPr>
          <p:spPr bwMode="auto">
            <a:xfrm>
              <a:off x="4059" y="3067"/>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0</a:t>
              </a:r>
            </a:p>
          </p:txBody>
        </p:sp>
        <p:sp>
          <p:nvSpPr>
            <p:cNvPr id="126" name="Text Box 40">
              <a:extLst>
                <a:ext uri="{FF2B5EF4-FFF2-40B4-BE49-F238E27FC236}">
                  <a16:creationId xmlns:a16="http://schemas.microsoft.com/office/drawing/2014/main" id="{827C6D29-97A9-C04F-A8BE-4353E46BA756}"/>
                </a:ext>
              </a:extLst>
            </p:cNvPr>
            <p:cNvSpPr txBox="1">
              <a:spLocks noChangeArrowheads="1"/>
            </p:cNvSpPr>
            <p:nvPr/>
          </p:nvSpPr>
          <p:spPr bwMode="auto">
            <a:xfrm>
              <a:off x="4059" y="1253"/>
              <a:ext cx="409"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600" b="0">
                  <a:solidFill>
                    <a:srgbClr val="000000"/>
                  </a:solidFill>
                </a:rPr>
                <a:t>-1</a:t>
              </a:r>
            </a:p>
          </p:txBody>
        </p:sp>
      </p:grpSp>
    </p:spTree>
    <p:extLst>
      <p:ext uri="{BB962C8B-B14F-4D97-AF65-F5344CB8AC3E}">
        <p14:creationId xmlns:p14="http://schemas.microsoft.com/office/powerpoint/2010/main" val="26450243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wipe(left)">
                                      <p:cBhvr>
                                        <p:cTn id="7" dur="500"/>
                                        <p:tgtEl>
                                          <p:spTgt spid="8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
                                        </p:tgtEl>
                                        <p:attrNameLst>
                                          <p:attrName>style.visibility</p:attrName>
                                        </p:attrNameLst>
                                      </p:cBhvr>
                                      <p:to>
                                        <p:strVal val="visible"/>
                                      </p:to>
                                    </p:set>
                                    <p:animEffect transition="in" filter="wipe(left)">
                                      <p:cBhvr>
                                        <p:cTn id="10" dur="500"/>
                                        <p:tgtEl>
                                          <p:spTgt spid="8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90"/>
                                        </p:tgtEl>
                                        <p:attrNameLst>
                                          <p:attrName>style.visibility</p:attrName>
                                        </p:attrNameLst>
                                      </p:cBhvr>
                                      <p:to>
                                        <p:strVal val="visible"/>
                                      </p:to>
                                    </p:set>
                                    <p:animEffect transition="in" filter="wipe(left)">
                                      <p:cBhvr>
                                        <p:cTn id="13" dur="500"/>
                                        <p:tgtEl>
                                          <p:spTgt spid="90"/>
                                        </p:tgtEl>
                                      </p:cBhvr>
                                    </p:animEffect>
                                  </p:childTnLst>
                                </p:cTn>
                              </p:par>
                              <p:par>
                                <p:cTn id="14" presetID="22" presetClass="entr" presetSubtype="8"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wipe(left)">
                                      <p:cBhvr>
                                        <p:cTn id="16"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animBg="1"/>
      <p:bldP spid="9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1295400" y="1258824"/>
            <a:ext cx="5943600"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3" name="Rectangle 3">
            <a:extLst>
              <a:ext uri="{FF2B5EF4-FFF2-40B4-BE49-F238E27FC236}">
                <a16:creationId xmlns:a16="http://schemas.microsoft.com/office/drawing/2014/main" id="{FAF27A07-C58B-B04B-807D-E9BAB1F1B093}"/>
              </a:ext>
            </a:extLst>
          </p:cNvPr>
          <p:cNvSpPr txBox="1">
            <a:spLocks noRot="1" noChangeArrowheads="1"/>
          </p:cNvSpPr>
          <p:nvPr/>
        </p:nvSpPr>
        <p:spPr>
          <a:xfrm>
            <a:off x="1143000" y="2362200"/>
            <a:ext cx="10287000" cy="41910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30000"/>
              </a:lnSpc>
              <a:buNone/>
            </a:pPr>
            <a:r>
              <a:rPr lang="zh-CN" altLang="en-US" sz="2400" dirty="0">
                <a:solidFill>
                  <a:schemeClr val="bg2">
                    <a:lumMod val="25000"/>
                  </a:schemeClr>
                </a:solidFill>
              </a:rPr>
              <a:t>链接分配方式虽然解决了连续分配方式所存在的问题， 但又出现了另外两个问题， 即：</a:t>
            </a:r>
          </a:p>
          <a:p>
            <a:pPr marL="971550" lvl="1" indent="-514350" algn="just" eaLnBrk="1" hangingPunct="1">
              <a:lnSpc>
                <a:spcPct val="130000"/>
              </a:lnSpc>
              <a:buFont typeface="Arial" panose="020B0604020202020204" pitchFamily="34" charset="0"/>
              <a:buAutoNum type="arabicParenBoth"/>
            </a:pPr>
            <a:r>
              <a:rPr lang="zh-CN" altLang="en-US" sz="2400" dirty="0">
                <a:solidFill>
                  <a:srgbClr val="C00000"/>
                </a:solidFill>
              </a:rPr>
              <a:t>不能支持高效的直接存取</a:t>
            </a:r>
            <a:r>
              <a:rPr lang="zh-CN" altLang="en-US" sz="2400" dirty="0">
                <a:solidFill>
                  <a:schemeClr val="bg2">
                    <a:lumMod val="25000"/>
                  </a:schemeClr>
                </a:solidFill>
              </a:rPr>
              <a:t>。要对一个较大的文件进行直接存取，须首先在</a:t>
            </a:r>
            <a:r>
              <a:rPr lang="en-US" altLang="zh-CN" sz="2400" dirty="0">
                <a:solidFill>
                  <a:schemeClr val="bg2">
                    <a:lumMod val="25000"/>
                  </a:schemeClr>
                </a:solidFill>
              </a:rPr>
              <a:t>FAT</a:t>
            </a:r>
            <a:r>
              <a:rPr lang="zh-CN" altLang="en-US" sz="2400" dirty="0">
                <a:solidFill>
                  <a:schemeClr val="bg2">
                    <a:lumMod val="25000"/>
                  </a:schemeClr>
                </a:solidFill>
              </a:rPr>
              <a:t>中顺序地查找许多盘块号。</a:t>
            </a:r>
            <a:endParaRPr lang="en-US" altLang="zh-CN" sz="2400" dirty="0">
              <a:solidFill>
                <a:schemeClr val="bg2">
                  <a:lumMod val="25000"/>
                </a:schemeClr>
              </a:solidFill>
            </a:endParaRPr>
          </a:p>
          <a:p>
            <a:pPr marL="971550" lvl="1" indent="-514350" algn="just" eaLnBrk="1" hangingPunct="1">
              <a:lnSpc>
                <a:spcPct val="130000"/>
              </a:lnSpc>
              <a:buFont typeface="Wingdings" panose="05000000000000000000" pitchFamily="2" charset="2"/>
              <a:buAutoNum type="arabicParenBoth"/>
            </a:pPr>
            <a:r>
              <a:rPr lang="en-US" altLang="zh-CN" sz="2400" dirty="0">
                <a:solidFill>
                  <a:srgbClr val="C00000"/>
                </a:solidFill>
              </a:rPr>
              <a:t>FAT</a:t>
            </a:r>
            <a:r>
              <a:rPr lang="zh-CN" altLang="en-US" sz="2400" dirty="0">
                <a:solidFill>
                  <a:srgbClr val="C00000"/>
                </a:solidFill>
              </a:rPr>
              <a:t>需占用较大的内存空间</a:t>
            </a:r>
            <a:r>
              <a:rPr lang="zh-CN" altLang="en-US" sz="2400" dirty="0">
                <a:solidFill>
                  <a:schemeClr val="bg2">
                    <a:lumMod val="25000"/>
                  </a:schemeClr>
                </a:solidFill>
              </a:rPr>
              <a:t>。由于一个文件所占用盘块的盘块号是随机地分布在</a:t>
            </a:r>
            <a:r>
              <a:rPr lang="en-US" altLang="zh-CN" sz="2400" dirty="0">
                <a:solidFill>
                  <a:schemeClr val="bg2">
                    <a:lumMod val="25000"/>
                  </a:schemeClr>
                </a:solidFill>
              </a:rPr>
              <a:t>FAT</a:t>
            </a:r>
            <a:r>
              <a:rPr lang="zh-CN" altLang="en-US" sz="2400" dirty="0">
                <a:solidFill>
                  <a:schemeClr val="bg2">
                    <a:lumMod val="25000"/>
                  </a:schemeClr>
                </a:solidFill>
              </a:rPr>
              <a:t>中的，因而只有将整个</a:t>
            </a:r>
            <a:r>
              <a:rPr lang="en-US" altLang="zh-CN" sz="2400" dirty="0">
                <a:solidFill>
                  <a:schemeClr val="bg2">
                    <a:lumMod val="25000"/>
                  </a:schemeClr>
                </a:solidFill>
              </a:rPr>
              <a:t>FAT </a:t>
            </a:r>
            <a:r>
              <a:rPr lang="zh-CN" altLang="en-US" sz="2400" dirty="0">
                <a:solidFill>
                  <a:schemeClr val="bg2">
                    <a:lumMod val="25000"/>
                  </a:schemeClr>
                </a:solidFill>
              </a:rPr>
              <a:t>调入内存，才能保证在</a:t>
            </a:r>
            <a:r>
              <a:rPr lang="en-US" altLang="zh-CN" sz="2400" dirty="0">
                <a:solidFill>
                  <a:schemeClr val="bg2">
                    <a:lumMod val="25000"/>
                  </a:schemeClr>
                </a:solidFill>
              </a:rPr>
              <a:t>FAT</a:t>
            </a:r>
            <a:r>
              <a:rPr lang="zh-CN" altLang="en-US" sz="2400" dirty="0">
                <a:solidFill>
                  <a:schemeClr val="bg2">
                    <a:lumMod val="25000"/>
                  </a:schemeClr>
                </a:solidFill>
              </a:rPr>
              <a:t>中找到一个文件的所有盘块号。</a:t>
            </a:r>
          </a:p>
          <a:p>
            <a:pPr marL="971550" lvl="1" indent="-514350" eaLnBrk="1" hangingPunct="1">
              <a:lnSpc>
                <a:spcPct val="130000"/>
              </a:lnSpc>
              <a:buFont typeface="Arial" panose="020B0604020202020204" pitchFamily="34" charset="0"/>
              <a:buAutoNum type="arabicParenBoth"/>
            </a:pPr>
            <a:endParaRPr lang="zh-CN" altLang="en-US" sz="2400" dirty="0">
              <a:solidFill>
                <a:schemeClr val="bg2">
                  <a:lumMod val="25000"/>
                </a:schemeClr>
              </a:solidFill>
            </a:endParaRPr>
          </a:p>
        </p:txBody>
      </p:sp>
      <p:sp>
        <p:nvSpPr>
          <p:cNvPr id="4"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4244343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BAE68CE2-85EC-4640-B429-5E1234D42C41}"/>
              </a:ext>
            </a:extLst>
          </p:cNvPr>
          <p:cNvSpPr txBox="1">
            <a:spLocks noRot="1" noChangeArrowheads="1"/>
          </p:cNvSpPr>
          <p:nvPr/>
        </p:nvSpPr>
        <p:spPr>
          <a:xfrm>
            <a:off x="838200" y="1066801"/>
            <a:ext cx="8883226" cy="1362603"/>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20000"/>
              </a:lnSpc>
              <a:buNone/>
              <a:defRPr/>
            </a:pPr>
            <a:r>
              <a:rPr 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1. </a:t>
            </a:r>
            <a:r>
              <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单级索引分配</a:t>
            </a:r>
          </a:p>
          <a:p>
            <a:pPr eaLnBrk="1" hangingPunct="1">
              <a:lnSpc>
                <a:spcPct val="120000"/>
              </a:lnSpc>
              <a:defRPr/>
            </a:pPr>
            <a:r>
              <a:rPr lang="zh-CN" altLang="en-US" sz="2400" b="1" dirty="0">
                <a:latin typeface="Microsoft YaHei" panose="020B0503020204020204" pitchFamily="34" charset="-122"/>
                <a:ea typeface="Microsoft YaHei" panose="020B0503020204020204" pitchFamily="34" charset="-122"/>
              </a:rPr>
              <a:t>索引分配能解决连续分配和链接分配存在的诸多问题。</a:t>
            </a:r>
          </a:p>
          <a:p>
            <a:pPr eaLnBrk="1" hangingPunct="1">
              <a:lnSpc>
                <a:spcPct val="120000"/>
              </a:lnSpc>
              <a:defRPr/>
            </a:pPr>
            <a:endParaRPr lang="en-US" sz="2400" dirty="0">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p:txBody>
      </p:sp>
      <p:grpSp>
        <p:nvGrpSpPr>
          <p:cNvPr id="4" name="Group 119">
            <a:extLst>
              <a:ext uri="{FF2B5EF4-FFF2-40B4-BE49-F238E27FC236}">
                <a16:creationId xmlns:a16="http://schemas.microsoft.com/office/drawing/2014/main" id="{F2961652-901A-5D43-827C-7D09EF0829D7}"/>
              </a:ext>
            </a:extLst>
          </p:cNvPr>
          <p:cNvGrpSpPr>
            <a:grpSpLocks/>
          </p:cNvGrpSpPr>
          <p:nvPr/>
        </p:nvGrpSpPr>
        <p:grpSpPr bwMode="auto">
          <a:xfrm>
            <a:off x="6918282" y="2561766"/>
            <a:ext cx="4191001" cy="3826706"/>
            <a:chOff x="0" y="-38"/>
            <a:chExt cx="3864" cy="3240"/>
          </a:xfrm>
        </p:grpSpPr>
        <p:grpSp>
          <p:nvGrpSpPr>
            <p:cNvPr id="5" name="Group 120">
              <a:extLst>
                <a:ext uri="{FF2B5EF4-FFF2-40B4-BE49-F238E27FC236}">
                  <a16:creationId xmlns:a16="http://schemas.microsoft.com/office/drawing/2014/main" id="{FB4CB6C4-73E0-7440-80E6-3EA27AEB08FA}"/>
                </a:ext>
              </a:extLst>
            </p:cNvPr>
            <p:cNvGrpSpPr>
              <a:grpSpLocks/>
            </p:cNvGrpSpPr>
            <p:nvPr/>
          </p:nvGrpSpPr>
          <p:grpSpPr bwMode="auto">
            <a:xfrm>
              <a:off x="0" y="-38"/>
              <a:ext cx="3864" cy="3240"/>
              <a:chOff x="0" y="-52"/>
              <a:chExt cx="5760" cy="4420"/>
            </a:xfrm>
          </p:grpSpPr>
          <p:grpSp>
            <p:nvGrpSpPr>
              <p:cNvPr id="9" name="Group 121">
                <a:extLst>
                  <a:ext uri="{FF2B5EF4-FFF2-40B4-BE49-F238E27FC236}">
                    <a16:creationId xmlns:a16="http://schemas.microsoft.com/office/drawing/2014/main" id="{2CF170B6-7AFE-B44E-B8ED-EE74DFE0DBBB}"/>
                  </a:ext>
                </a:extLst>
              </p:cNvPr>
              <p:cNvGrpSpPr>
                <a:grpSpLocks/>
              </p:cNvGrpSpPr>
              <p:nvPr/>
            </p:nvGrpSpPr>
            <p:grpSpPr bwMode="auto">
              <a:xfrm>
                <a:off x="3870" y="-52"/>
                <a:ext cx="1890" cy="1804"/>
                <a:chOff x="-150" y="-52"/>
                <a:chExt cx="1890" cy="1804"/>
              </a:xfrm>
            </p:grpSpPr>
            <p:sp>
              <p:nvSpPr>
                <p:cNvPr id="113" name="Text Box 122">
                  <a:extLst>
                    <a:ext uri="{FF2B5EF4-FFF2-40B4-BE49-F238E27FC236}">
                      <a16:creationId xmlns:a16="http://schemas.microsoft.com/office/drawing/2014/main" id="{1DC8B630-D165-D04D-A707-EDB49C928107}"/>
                    </a:ext>
                  </a:extLst>
                </p:cNvPr>
                <p:cNvSpPr txBox="1">
                  <a:spLocks noChangeArrowheads="1"/>
                </p:cNvSpPr>
                <p:nvPr/>
              </p:nvSpPr>
              <p:spPr bwMode="auto">
                <a:xfrm>
                  <a:off x="0" y="315"/>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solidFill>
                        <a:srgbClr val="000000"/>
                      </a:solidFill>
                      <a:latin typeface="Microsoft YaHei" panose="020B0503020204020204" pitchFamily="34" charset="-122"/>
                      <a:ea typeface="Microsoft YaHei" panose="020B0503020204020204" pitchFamily="34" charset="-122"/>
                    </a:rPr>
                    <a:t>文件名</a:t>
                  </a:r>
                </a:p>
              </p:txBody>
            </p:sp>
            <p:sp>
              <p:nvSpPr>
                <p:cNvPr id="114" name="Text Box 123">
                  <a:extLst>
                    <a:ext uri="{FF2B5EF4-FFF2-40B4-BE49-F238E27FC236}">
                      <a16:creationId xmlns:a16="http://schemas.microsoft.com/office/drawing/2014/main" id="{75D49DEA-518A-5045-A5B6-465642A7E381}"/>
                    </a:ext>
                  </a:extLst>
                </p:cNvPr>
                <p:cNvSpPr txBox="1">
                  <a:spLocks noChangeArrowheads="1"/>
                </p:cNvSpPr>
                <p:nvPr/>
              </p:nvSpPr>
              <p:spPr bwMode="auto">
                <a:xfrm>
                  <a:off x="720" y="312"/>
                  <a:ext cx="10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200">
                      <a:solidFill>
                        <a:srgbClr val="000000"/>
                      </a:solidFill>
                      <a:latin typeface="Microsoft YaHei" panose="020B0503020204020204" pitchFamily="34" charset="-122"/>
                      <a:ea typeface="Microsoft YaHei" panose="020B0503020204020204" pitchFamily="34" charset="-122"/>
                    </a:rPr>
                    <a:t>索引块号</a:t>
                  </a:r>
                </a:p>
              </p:txBody>
            </p:sp>
            <p:sp>
              <p:nvSpPr>
                <p:cNvPr id="115" name="Text Box 124">
                  <a:extLst>
                    <a:ext uri="{FF2B5EF4-FFF2-40B4-BE49-F238E27FC236}">
                      <a16:creationId xmlns:a16="http://schemas.microsoft.com/office/drawing/2014/main" id="{4F7B6EE3-8617-B245-9521-7C1B41576A27}"/>
                    </a:ext>
                  </a:extLst>
                </p:cNvPr>
                <p:cNvSpPr txBox="1">
                  <a:spLocks noChangeArrowheads="1"/>
                </p:cNvSpPr>
                <p:nvPr/>
              </p:nvSpPr>
              <p:spPr bwMode="auto">
                <a:xfrm>
                  <a:off x="-150" y="-52"/>
                  <a:ext cx="17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dirty="0">
                      <a:solidFill>
                        <a:srgbClr val="000000"/>
                      </a:solidFill>
                      <a:latin typeface="Microsoft YaHei" panose="020B0503020204020204" pitchFamily="34" charset="-122"/>
                      <a:ea typeface="Microsoft YaHei" panose="020B0503020204020204" pitchFamily="34" charset="-122"/>
                    </a:rPr>
                    <a:t>目录</a:t>
                  </a:r>
                </a:p>
              </p:txBody>
            </p:sp>
            <p:sp>
              <p:nvSpPr>
                <p:cNvPr id="116" name="Text Box 125">
                  <a:extLst>
                    <a:ext uri="{FF2B5EF4-FFF2-40B4-BE49-F238E27FC236}">
                      <a16:creationId xmlns:a16="http://schemas.microsoft.com/office/drawing/2014/main" id="{9CC9CDB1-386A-FE41-9E22-829A323159B8}"/>
                    </a:ext>
                  </a:extLst>
                </p:cNvPr>
                <p:cNvSpPr txBox="1">
                  <a:spLocks noChangeArrowheads="1"/>
                </p:cNvSpPr>
                <p:nvPr/>
              </p:nvSpPr>
              <p:spPr bwMode="auto">
                <a:xfrm>
                  <a:off x="0" y="627"/>
                  <a:ext cx="720" cy="3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a:solidFill>
                        <a:srgbClr val="000000"/>
                      </a:solidFill>
                      <a:latin typeface="Microsoft YaHei" panose="020B0503020204020204" pitchFamily="34" charset="-122"/>
                      <a:ea typeface="Microsoft YaHei" panose="020B0503020204020204" pitchFamily="34" charset="-122"/>
                    </a:rPr>
                    <a:t>FILE1</a:t>
                  </a:r>
                </a:p>
              </p:txBody>
            </p:sp>
            <p:sp>
              <p:nvSpPr>
                <p:cNvPr id="117" name="Text Box 126">
                  <a:extLst>
                    <a:ext uri="{FF2B5EF4-FFF2-40B4-BE49-F238E27FC236}">
                      <a16:creationId xmlns:a16="http://schemas.microsoft.com/office/drawing/2014/main" id="{02A6D3ED-D7E0-6945-8FAE-C25378F4EFCF}"/>
                    </a:ext>
                  </a:extLst>
                </p:cNvPr>
                <p:cNvSpPr txBox="1">
                  <a:spLocks noChangeArrowheads="1"/>
                </p:cNvSpPr>
                <p:nvPr/>
              </p:nvSpPr>
              <p:spPr bwMode="auto">
                <a:xfrm>
                  <a:off x="720" y="624"/>
                  <a:ext cx="102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200">
                      <a:solidFill>
                        <a:srgbClr val="000000"/>
                      </a:solidFill>
                      <a:latin typeface="Microsoft YaHei" panose="020B0503020204020204" pitchFamily="34" charset="-122"/>
                      <a:ea typeface="Microsoft YaHei" panose="020B0503020204020204" pitchFamily="34" charset="-122"/>
                    </a:rPr>
                    <a:t>23</a:t>
                  </a:r>
                </a:p>
              </p:txBody>
            </p:sp>
            <p:sp>
              <p:nvSpPr>
                <p:cNvPr id="118" name="Text Box 127">
                  <a:extLst>
                    <a:ext uri="{FF2B5EF4-FFF2-40B4-BE49-F238E27FC236}">
                      <a16:creationId xmlns:a16="http://schemas.microsoft.com/office/drawing/2014/main" id="{DFC4BD25-604A-9749-AA6E-D069230D4233}"/>
                    </a:ext>
                  </a:extLst>
                </p:cNvPr>
                <p:cNvSpPr txBox="1">
                  <a:spLocks noChangeArrowheads="1"/>
                </p:cNvSpPr>
                <p:nvPr/>
              </p:nvSpPr>
              <p:spPr bwMode="auto">
                <a:xfrm>
                  <a:off x="0" y="944"/>
                  <a:ext cx="720" cy="8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800">
                    <a:solidFill>
                      <a:srgbClr val="000000"/>
                    </a:solidFill>
                    <a:latin typeface="Microsoft YaHei" panose="020B0503020204020204" pitchFamily="34" charset="-122"/>
                    <a:ea typeface="Microsoft YaHei" panose="020B0503020204020204" pitchFamily="34" charset="-122"/>
                  </a:endParaRPr>
                </a:p>
                <a:p>
                  <a:pPr algn="ctr">
                    <a:spcBef>
                      <a:spcPct val="0"/>
                    </a:spcBef>
                    <a:buClrTx/>
                    <a:buSzTx/>
                    <a:buFontTx/>
                    <a:buNone/>
                  </a:pPr>
                  <a:r>
                    <a:rPr lang="en-US" altLang="zh-CN" sz="1800">
                      <a:solidFill>
                        <a:srgbClr val="000000"/>
                      </a:solidFill>
                      <a:latin typeface="Microsoft YaHei" panose="020B0503020204020204" pitchFamily="34" charset="-122"/>
                      <a:ea typeface="Microsoft YaHei" panose="020B0503020204020204" pitchFamily="34" charset="-122"/>
                    </a:rPr>
                    <a:t>…</a:t>
                  </a:r>
                </a:p>
              </p:txBody>
            </p:sp>
            <p:sp>
              <p:nvSpPr>
                <p:cNvPr id="119" name="Text Box 128">
                  <a:extLst>
                    <a:ext uri="{FF2B5EF4-FFF2-40B4-BE49-F238E27FC236}">
                      <a16:creationId xmlns:a16="http://schemas.microsoft.com/office/drawing/2014/main" id="{8FD99EE1-419F-224D-ADCB-D406AA4BEE8F}"/>
                    </a:ext>
                  </a:extLst>
                </p:cNvPr>
                <p:cNvSpPr txBox="1">
                  <a:spLocks noChangeArrowheads="1"/>
                </p:cNvSpPr>
                <p:nvPr/>
              </p:nvSpPr>
              <p:spPr bwMode="auto">
                <a:xfrm>
                  <a:off x="720" y="936"/>
                  <a:ext cx="1017" cy="8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en-US" altLang="zh-CN" sz="1800">
                    <a:solidFill>
                      <a:srgbClr val="000000"/>
                    </a:solidFill>
                    <a:latin typeface="Microsoft YaHei" panose="020B0503020204020204" pitchFamily="34" charset="-122"/>
                    <a:ea typeface="Microsoft YaHei" panose="020B0503020204020204" pitchFamily="34" charset="-122"/>
                  </a:endParaRPr>
                </a:p>
                <a:p>
                  <a:pPr algn="ctr">
                    <a:spcBef>
                      <a:spcPct val="0"/>
                    </a:spcBef>
                    <a:buClrTx/>
                    <a:buSzTx/>
                    <a:buFontTx/>
                    <a:buNone/>
                  </a:pPr>
                  <a:r>
                    <a:rPr lang="en-US" altLang="zh-CN" sz="1800">
                      <a:solidFill>
                        <a:srgbClr val="000000"/>
                      </a:solidFill>
                      <a:latin typeface="Microsoft YaHei" panose="020B0503020204020204" pitchFamily="34" charset="-122"/>
                      <a:ea typeface="Microsoft YaHei" panose="020B0503020204020204" pitchFamily="34" charset="-122"/>
                    </a:rPr>
                    <a:t>…</a:t>
                  </a:r>
                </a:p>
              </p:txBody>
            </p:sp>
          </p:grpSp>
          <p:sp>
            <p:nvSpPr>
              <p:cNvPr id="10" name="Text Box 129">
                <a:extLst>
                  <a:ext uri="{FF2B5EF4-FFF2-40B4-BE49-F238E27FC236}">
                    <a16:creationId xmlns:a16="http://schemas.microsoft.com/office/drawing/2014/main" id="{BCB4B896-293D-FA4F-A8A3-8218786C25C9}"/>
                  </a:ext>
                </a:extLst>
              </p:cNvPr>
              <p:cNvSpPr txBox="1">
                <a:spLocks noChangeArrowheads="1"/>
              </p:cNvSpPr>
              <p:nvPr/>
            </p:nvSpPr>
            <p:spPr bwMode="auto">
              <a:xfrm>
                <a:off x="0" y="3864"/>
                <a:ext cx="576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Microsoft YaHei" panose="020B0503020204020204" pitchFamily="34" charset="-122"/>
                    <a:ea typeface="Microsoft YaHei" panose="020B0503020204020204" pitchFamily="34" charset="-122"/>
                  </a:rPr>
                  <a:t>图   基于数据块的索引分配</a:t>
                </a:r>
              </a:p>
            </p:txBody>
          </p:sp>
          <p:grpSp>
            <p:nvGrpSpPr>
              <p:cNvPr id="11" name="Group 130">
                <a:extLst>
                  <a:ext uri="{FF2B5EF4-FFF2-40B4-BE49-F238E27FC236}">
                    <a16:creationId xmlns:a16="http://schemas.microsoft.com/office/drawing/2014/main" id="{33C910C5-E6D2-D545-9ECC-A68BF7B9418E}"/>
                  </a:ext>
                </a:extLst>
              </p:cNvPr>
              <p:cNvGrpSpPr>
                <a:grpSpLocks/>
              </p:cNvGrpSpPr>
              <p:nvPr/>
            </p:nvGrpSpPr>
            <p:grpSpPr bwMode="auto">
              <a:xfrm>
                <a:off x="0" y="0"/>
                <a:ext cx="4980" cy="3744"/>
                <a:chOff x="0" y="0"/>
                <a:chExt cx="4980" cy="3744"/>
              </a:xfrm>
            </p:grpSpPr>
            <p:grpSp>
              <p:nvGrpSpPr>
                <p:cNvPr id="12" name="Group 131">
                  <a:extLst>
                    <a:ext uri="{FF2B5EF4-FFF2-40B4-BE49-F238E27FC236}">
                      <a16:creationId xmlns:a16="http://schemas.microsoft.com/office/drawing/2014/main" id="{FC6EF3C0-DAD8-AE4D-89EC-25B6B1149A80}"/>
                    </a:ext>
                  </a:extLst>
                </p:cNvPr>
                <p:cNvGrpSpPr>
                  <a:grpSpLocks/>
                </p:cNvGrpSpPr>
                <p:nvPr/>
              </p:nvGrpSpPr>
              <p:grpSpPr bwMode="auto">
                <a:xfrm>
                  <a:off x="900" y="1404"/>
                  <a:ext cx="900" cy="156"/>
                  <a:chOff x="0" y="0"/>
                  <a:chExt cx="900" cy="156"/>
                </a:xfrm>
              </p:grpSpPr>
              <p:sp>
                <p:nvSpPr>
                  <p:cNvPr id="111" name="Text Box 132">
                    <a:extLst>
                      <a:ext uri="{FF2B5EF4-FFF2-40B4-BE49-F238E27FC236}">
                        <a16:creationId xmlns:a16="http://schemas.microsoft.com/office/drawing/2014/main" id="{C3469A19-1F4E-F941-B3EE-69B2DB125180}"/>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12" name="Text Box 133">
                    <a:extLst>
                      <a:ext uri="{FF2B5EF4-FFF2-40B4-BE49-F238E27FC236}">
                        <a16:creationId xmlns:a16="http://schemas.microsoft.com/office/drawing/2014/main" id="{172B13BD-B9B1-444D-90B1-429E71726E78}"/>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grpSp>
              <p:nvGrpSpPr>
                <p:cNvPr id="13" name="Group 134">
                  <a:extLst>
                    <a:ext uri="{FF2B5EF4-FFF2-40B4-BE49-F238E27FC236}">
                      <a16:creationId xmlns:a16="http://schemas.microsoft.com/office/drawing/2014/main" id="{5B7454F8-F4F1-7E4A-A922-2AAD9EFACF8D}"/>
                    </a:ext>
                  </a:extLst>
                </p:cNvPr>
                <p:cNvGrpSpPr>
                  <a:grpSpLocks/>
                </p:cNvGrpSpPr>
                <p:nvPr/>
              </p:nvGrpSpPr>
              <p:grpSpPr bwMode="auto">
                <a:xfrm>
                  <a:off x="0" y="0"/>
                  <a:ext cx="4980" cy="3744"/>
                  <a:chOff x="0" y="0"/>
                  <a:chExt cx="4980" cy="3744"/>
                </a:xfrm>
              </p:grpSpPr>
              <p:sp>
                <p:nvSpPr>
                  <p:cNvPr id="14" name="Freeform 135">
                    <a:extLst>
                      <a:ext uri="{FF2B5EF4-FFF2-40B4-BE49-F238E27FC236}">
                        <a16:creationId xmlns:a16="http://schemas.microsoft.com/office/drawing/2014/main" id="{5F3A7D66-AF8C-8649-BEBA-B8D29205B0A6}"/>
                      </a:ext>
                    </a:extLst>
                  </p:cNvPr>
                  <p:cNvSpPr>
                    <a:spLocks/>
                  </p:cNvSpPr>
                  <p:nvPr/>
                </p:nvSpPr>
                <p:spPr bwMode="auto">
                  <a:xfrm>
                    <a:off x="0" y="3432"/>
                    <a:ext cx="3600" cy="312"/>
                  </a:xfrm>
                  <a:custGeom>
                    <a:avLst/>
                    <a:gdLst>
                      <a:gd name="T0" fmla="*/ 0 w 3420"/>
                      <a:gd name="T1" fmla="*/ 0 h 156"/>
                      <a:gd name="T2" fmla="*/ 3679 w 3420"/>
                      <a:gd name="T3" fmla="*/ 10223616 h 156"/>
                      <a:gd name="T4" fmla="*/ 7771 w 3420"/>
                      <a:gd name="T5" fmla="*/ 0 h 156"/>
                      <a:gd name="T6" fmla="*/ 0 60000 65536"/>
                      <a:gd name="T7" fmla="*/ 0 60000 65536"/>
                      <a:gd name="T8" fmla="*/ 0 60000 65536"/>
                      <a:gd name="T9" fmla="*/ 0 w 3420"/>
                      <a:gd name="T10" fmla="*/ 0 h 156"/>
                      <a:gd name="T11" fmla="*/ 3420 w 3420"/>
                      <a:gd name="T12" fmla="*/ 156 h 156"/>
                    </a:gdLst>
                    <a:ahLst/>
                    <a:cxnLst>
                      <a:cxn ang="T6">
                        <a:pos x="T0" y="T1"/>
                      </a:cxn>
                      <a:cxn ang="T7">
                        <a:pos x="T2" y="T3"/>
                      </a:cxn>
                      <a:cxn ang="T8">
                        <a:pos x="T4" y="T5"/>
                      </a:cxn>
                    </a:cxnLst>
                    <a:rect l="T9" t="T10" r="T11" b="T12"/>
                    <a:pathLst>
                      <a:path w="3420" h="156">
                        <a:moveTo>
                          <a:pt x="0" y="0"/>
                        </a:moveTo>
                        <a:cubicBezTo>
                          <a:pt x="525" y="78"/>
                          <a:pt x="1050" y="156"/>
                          <a:pt x="1620" y="156"/>
                        </a:cubicBezTo>
                        <a:cubicBezTo>
                          <a:pt x="2190" y="156"/>
                          <a:pt x="2805" y="78"/>
                          <a:pt x="3420" y="0"/>
                        </a:cubicBezTo>
                      </a:path>
                    </a:pathLst>
                  </a:cu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grpSp>
                <p:nvGrpSpPr>
                  <p:cNvPr id="15" name="Group 136">
                    <a:extLst>
                      <a:ext uri="{FF2B5EF4-FFF2-40B4-BE49-F238E27FC236}">
                        <a16:creationId xmlns:a16="http://schemas.microsoft.com/office/drawing/2014/main" id="{2EA0C9F1-0AEC-634F-A91D-9AE059E6F41A}"/>
                      </a:ext>
                    </a:extLst>
                  </p:cNvPr>
                  <p:cNvGrpSpPr>
                    <a:grpSpLocks/>
                  </p:cNvGrpSpPr>
                  <p:nvPr/>
                </p:nvGrpSpPr>
                <p:grpSpPr bwMode="auto">
                  <a:xfrm>
                    <a:off x="0" y="0"/>
                    <a:ext cx="4980" cy="3588"/>
                    <a:chOff x="0" y="0"/>
                    <a:chExt cx="4980" cy="3588"/>
                  </a:xfrm>
                </p:grpSpPr>
                <p:grpSp>
                  <p:nvGrpSpPr>
                    <p:cNvPr id="16" name="Group 137">
                      <a:extLst>
                        <a:ext uri="{FF2B5EF4-FFF2-40B4-BE49-F238E27FC236}">
                          <a16:creationId xmlns:a16="http://schemas.microsoft.com/office/drawing/2014/main" id="{6E1269D9-66CF-6647-910F-8216F366C2D1}"/>
                        </a:ext>
                      </a:extLst>
                    </p:cNvPr>
                    <p:cNvGrpSpPr>
                      <a:grpSpLocks/>
                    </p:cNvGrpSpPr>
                    <p:nvPr/>
                  </p:nvGrpSpPr>
                  <p:grpSpPr bwMode="auto">
                    <a:xfrm>
                      <a:off x="360" y="3240"/>
                      <a:ext cx="3060" cy="156"/>
                      <a:chOff x="0" y="0"/>
                      <a:chExt cx="3060" cy="156"/>
                    </a:xfrm>
                  </p:grpSpPr>
                  <p:sp>
                    <p:nvSpPr>
                      <p:cNvPr id="105" name="Text Box 138">
                        <a:extLst>
                          <a:ext uri="{FF2B5EF4-FFF2-40B4-BE49-F238E27FC236}">
                            <a16:creationId xmlns:a16="http://schemas.microsoft.com/office/drawing/2014/main" id="{9CF87710-143C-9B4F-8193-3E44E068FAFC}"/>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6" name="Text Box 139">
                        <a:extLst>
                          <a:ext uri="{FF2B5EF4-FFF2-40B4-BE49-F238E27FC236}">
                            <a16:creationId xmlns:a16="http://schemas.microsoft.com/office/drawing/2014/main" id="{3B4B71C3-C447-AC45-BBEC-C57BF96C7A08}"/>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7" name="Text Box 140">
                        <a:extLst>
                          <a:ext uri="{FF2B5EF4-FFF2-40B4-BE49-F238E27FC236}">
                            <a16:creationId xmlns:a16="http://schemas.microsoft.com/office/drawing/2014/main" id="{29ED9319-BBD3-154D-9EB3-F20F1FAA07E9}"/>
                          </a:ext>
                        </a:extLst>
                      </p:cNvPr>
                      <p:cNvSpPr txBox="1">
                        <a:spLocks noChangeArrowheads="1"/>
                      </p:cNvSpPr>
                      <p:nvPr/>
                    </p:nvSpPr>
                    <p:spPr bwMode="auto">
                      <a:xfrm>
                        <a:off x="10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8" name="Text Box 141">
                        <a:extLst>
                          <a:ext uri="{FF2B5EF4-FFF2-40B4-BE49-F238E27FC236}">
                            <a16:creationId xmlns:a16="http://schemas.microsoft.com/office/drawing/2014/main" id="{9F59FDFF-7290-9D47-A4BE-4A79CF1A8AEB}"/>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9" name="Text Box 142">
                        <a:extLst>
                          <a:ext uri="{FF2B5EF4-FFF2-40B4-BE49-F238E27FC236}">
                            <a16:creationId xmlns:a16="http://schemas.microsoft.com/office/drawing/2014/main" id="{82B3FCB7-D97A-EE41-AA5B-555E88351E18}"/>
                          </a:ext>
                        </a:extLst>
                      </p:cNvPr>
                      <p:cNvSpPr txBox="1">
                        <a:spLocks noChangeArrowheads="1"/>
                      </p:cNvSpPr>
                      <p:nvPr/>
                    </p:nvSpPr>
                    <p:spPr bwMode="auto">
                      <a:xfrm>
                        <a:off x="216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10" name="Text Box 143">
                        <a:extLst>
                          <a:ext uri="{FF2B5EF4-FFF2-40B4-BE49-F238E27FC236}">
                            <a16:creationId xmlns:a16="http://schemas.microsoft.com/office/drawing/2014/main" id="{EB3F216F-4FCB-4B4D-9EC3-DDAEB929F065}"/>
                          </a:ext>
                        </a:extLst>
                      </p:cNvPr>
                      <p:cNvSpPr txBox="1">
                        <a:spLocks noChangeArrowheads="1"/>
                      </p:cNvSpPr>
                      <p:nvPr/>
                    </p:nvSpPr>
                    <p:spPr bwMode="auto">
                      <a:xfrm>
                        <a:off x="27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sp>
                  <p:nvSpPr>
                    <p:cNvPr id="17" name="Oval 144">
                      <a:extLst>
                        <a:ext uri="{FF2B5EF4-FFF2-40B4-BE49-F238E27FC236}">
                          <a16:creationId xmlns:a16="http://schemas.microsoft.com/office/drawing/2014/main" id="{B6C2D4D9-382F-0C4B-A0AC-1396A1170EDE}"/>
                        </a:ext>
                      </a:extLst>
                    </p:cNvPr>
                    <p:cNvSpPr>
                      <a:spLocks noChangeArrowheads="1"/>
                    </p:cNvSpPr>
                    <p:nvPr/>
                  </p:nvSpPr>
                  <p:spPr bwMode="auto">
                    <a:xfrm>
                      <a:off x="0" y="0"/>
                      <a:ext cx="3600" cy="624"/>
                    </a:xfrm>
                    <a:prstGeom prst="ellipse">
                      <a:avLst/>
                    </a:prstGeom>
                    <a:solidFill>
                      <a:srgbClr val="C0C0C0">
                        <a:alpha val="50195"/>
                      </a:srgbClr>
                    </a:solidFill>
                    <a:ln w="9525">
                      <a:solidFill>
                        <a:srgbClr val="000000"/>
                      </a:solidFill>
                      <a:round/>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latin typeface="Microsoft YaHei" panose="020B0503020204020204" pitchFamily="34" charset="-122"/>
                        <a:ea typeface="Microsoft YaHei" panose="020B0503020204020204" pitchFamily="34" charset="-122"/>
                      </a:endParaRPr>
                    </a:p>
                  </p:txBody>
                </p:sp>
                <p:sp>
                  <p:nvSpPr>
                    <p:cNvPr id="18" name="Line 145">
                      <a:extLst>
                        <a:ext uri="{FF2B5EF4-FFF2-40B4-BE49-F238E27FC236}">
                          <a16:creationId xmlns:a16="http://schemas.microsoft.com/office/drawing/2014/main" id="{3F0682C9-62DA-0446-9C59-674A485BEA14}"/>
                        </a:ext>
                      </a:extLst>
                    </p:cNvPr>
                    <p:cNvSpPr>
                      <a:spLocks noChangeShapeType="1"/>
                    </p:cNvSpPr>
                    <p:nvPr/>
                  </p:nvSpPr>
                  <p:spPr bwMode="auto">
                    <a:xfrm>
                      <a:off x="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19" name="Line 146">
                      <a:extLst>
                        <a:ext uri="{FF2B5EF4-FFF2-40B4-BE49-F238E27FC236}">
                          <a16:creationId xmlns:a16="http://schemas.microsoft.com/office/drawing/2014/main" id="{F654CAC4-3FE6-4D4D-B2C6-3483C307233E}"/>
                        </a:ext>
                      </a:extLst>
                    </p:cNvPr>
                    <p:cNvSpPr>
                      <a:spLocks noChangeShapeType="1"/>
                    </p:cNvSpPr>
                    <p:nvPr/>
                  </p:nvSpPr>
                  <p:spPr bwMode="auto">
                    <a:xfrm>
                      <a:off x="3600" y="312"/>
                      <a:ext cx="0" cy="3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grpSp>
                  <p:nvGrpSpPr>
                    <p:cNvPr id="20" name="Group 147">
                      <a:extLst>
                        <a:ext uri="{FF2B5EF4-FFF2-40B4-BE49-F238E27FC236}">
                          <a16:creationId xmlns:a16="http://schemas.microsoft.com/office/drawing/2014/main" id="{A7EDF1E6-1E72-4F4E-810E-083FAB8375D9}"/>
                        </a:ext>
                      </a:extLst>
                    </p:cNvPr>
                    <p:cNvGrpSpPr>
                      <a:grpSpLocks/>
                    </p:cNvGrpSpPr>
                    <p:nvPr/>
                  </p:nvGrpSpPr>
                  <p:grpSpPr bwMode="auto">
                    <a:xfrm>
                      <a:off x="177" y="1716"/>
                      <a:ext cx="3240" cy="315"/>
                      <a:chOff x="0" y="0"/>
                      <a:chExt cx="3240" cy="315"/>
                    </a:xfrm>
                  </p:grpSpPr>
                  <p:sp>
                    <p:nvSpPr>
                      <p:cNvPr id="93" name="Text Box 148">
                        <a:extLst>
                          <a:ext uri="{FF2B5EF4-FFF2-40B4-BE49-F238E27FC236}">
                            <a16:creationId xmlns:a16="http://schemas.microsoft.com/office/drawing/2014/main" id="{BDC42AD3-1D63-1A4C-B65A-7003198CBCDE}"/>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12</a:t>
                        </a:r>
                      </a:p>
                    </p:txBody>
                  </p:sp>
                  <p:sp>
                    <p:nvSpPr>
                      <p:cNvPr id="94" name="Text Box 149">
                        <a:extLst>
                          <a:ext uri="{FF2B5EF4-FFF2-40B4-BE49-F238E27FC236}">
                            <a16:creationId xmlns:a16="http://schemas.microsoft.com/office/drawing/2014/main" id="{C09389D6-BF5A-2644-ABDC-7A12BA8C48E9}"/>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13</a:t>
                        </a:r>
                      </a:p>
                    </p:txBody>
                  </p:sp>
                  <p:sp>
                    <p:nvSpPr>
                      <p:cNvPr id="95" name="Text Box 150">
                        <a:extLst>
                          <a:ext uri="{FF2B5EF4-FFF2-40B4-BE49-F238E27FC236}">
                            <a16:creationId xmlns:a16="http://schemas.microsoft.com/office/drawing/2014/main" id="{49EE5376-3648-3148-9834-AA0B8C85AB5D}"/>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14</a:t>
                        </a:r>
                      </a:p>
                    </p:txBody>
                  </p:sp>
                  <p:sp>
                    <p:nvSpPr>
                      <p:cNvPr id="96" name="Text Box 151">
                        <a:extLst>
                          <a:ext uri="{FF2B5EF4-FFF2-40B4-BE49-F238E27FC236}">
                            <a16:creationId xmlns:a16="http://schemas.microsoft.com/office/drawing/2014/main" id="{E7D14C41-9E9B-B64B-A200-1BD60A035964}"/>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15</a:t>
                        </a:r>
                      </a:p>
                    </p:txBody>
                  </p:sp>
                  <p:sp>
                    <p:nvSpPr>
                      <p:cNvPr id="97" name="Text Box 152">
                        <a:extLst>
                          <a:ext uri="{FF2B5EF4-FFF2-40B4-BE49-F238E27FC236}">
                            <a16:creationId xmlns:a16="http://schemas.microsoft.com/office/drawing/2014/main" id="{CE82D611-D2DB-3D48-975E-C4698AF59C8A}"/>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16</a:t>
                        </a:r>
                      </a:p>
                    </p:txBody>
                  </p:sp>
                  <p:sp>
                    <p:nvSpPr>
                      <p:cNvPr id="98" name="Text Box 153">
                        <a:extLst>
                          <a:ext uri="{FF2B5EF4-FFF2-40B4-BE49-F238E27FC236}">
                            <a16:creationId xmlns:a16="http://schemas.microsoft.com/office/drawing/2014/main" id="{0FCFE097-2558-D044-8624-9715109868C0}"/>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17</a:t>
                        </a:r>
                      </a:p>
                    </p:txBody>
                  </p:sp>
                  <p:sp>
                    <p:nvSpPr>
                      <p:cNvPr id="99" name="Text Box 154">
                        <a:extLst>
                          <a:ext uri="{FF2B5EF4-FFF2-40B4-BE49-F238E27FC236}">
                            <a16:creationId xmlns:a16="http://schemas.microsoft.com/office/drawing/2014/main" id="{B540AA12-2982-9346-AB07-80887A3CEAD1}"/>
                          </a:ext>
                        </a:extLst>
                      </p:cNvPr>
                      <p:cNvSpPr txBox="1">
                        <a:spLocks noChangeArrowheads="1"/>
                      </p:cNvSpPr>
                      <p:nvPr/>
                    </p:nvSpPr>
                    <p:spPr bwMode="auto">
                      <a:xfrm>
                        <a:off x="1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0" name="Text Box 155">
                        <a:extLst>
                          <a:ext uri="{FF2B5EF4-FFF2-40B4-BE49-F238E27FC236}">
                            <a16:creationId xmlns:a16="http://schemas.microsoft.com/office/drawing/2014/main" id="{E7B82388-0369-F84B-AC49-0AEB3EFFAFA6}"/>
                          </a:ext>
                        </a:extLst>
                      </p:cNvPr>
                      <p:cNvSpPr txBox="1">
                        <a:spLocks noChangeArrowheads="1"/>
                      </p:cNvSpPr>
                      <p:nvPr/>
                    </p:nvSpPr>
                    <p:spPr bwMode="auto">
                      <a:xfrm>
                        <a:off x="72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1" name="Text Box 156">
                        <a:extLst>
                          <a:ext uri="{FF2B5EF4-FFF2-40B4-BE49-F238E27FC236}">
                            <a16:creationId xmlns:a16="http://schemas.microsoft.com/office/drawing/2014/main" id="{091A1691-C2EF-F64C-A278-F663576F96E1}"/>
                          </a:ext>
                        </a:extLst>
                      </p:cNvPr>
                      <p:cNvSpPr txBox="1">
                        <a:spLocks noChangeArrowheads="1"/>
                      </p:cNvSpPr>
                      <p:nvPr/>
                    </p:nvSpPr>
                    <p:spPr bwMode="auto">
                      <a:xfrm>
                        <a:off x="126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2" name="Text Box 157">
                        <a:extLst>
                          <a:ext uri="{FF2B5EF4-FFF2-40B4-BE49-F238E27FC236}">
                            <a16:creationId xmlns:a16="http://schemas.microsoft.com/office/drawing/2014/main" id="{958D1354-F8A4-EA48-B7B4-692252548572}"/>
                          </a:ext>
                        </a:extLst>
                      </p:cNvPr>
                      <p:cNvSpPr txBox="1">
                        <a:spLocks noChangeArrowheads="1"/>
                      </p:cNvSpPr>
                      <p:nvPr/>
                    </p:nvSpPr>
                    <p:spPr bwMode="auto">
                      <a:xfrm>
                        <a:off x="1800" y="159"/>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3" name="Text Box 158">
                        <a:extLst>
                          <a:ext uri="{FF2B5EF4-FFF2-40B4-BE49-F238E27FC236}">
                            <a16:creationId xmlns:a16="http://schemas.microsoft.com/office/drawing/2014/main" id="{24EF42F8-AA7D-A748-B409-11FC3E58756A}"/>
                          </a:ext>
                        </a:extLst>
                      </p:cNvPr>
                      <p:cNvSpPr txBox="1">
                        <a:spLocks noChangeArrowheads="1"/>
                      </p:cNvSpPr>
                      <p:nvPr/>
                    </p:nvSpPr>
                    <p:spPr bwMode="auto">
                      <a:xfrm>
                        <a:off x="234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104" name="Text Box 159">
                        <a:extLst>
                          <a:ext uri="{FF2B5EF4-FFF2-40B4-BE49-F238E27FC236}">
                            <a16:creationId xmlns:a16="http://schemas.microsoft.com/office/drawing/2014/main" id="{B169759F-9FEF-FA48-839C-99EEEA53126D}"/>
                          </a:ext>
                        </a:extLst>
                      </p:cNvPr>
                      <p:cNvSpPr txBox="1">
                        <a:spLocks noChangeArrowheads="1"/>
                      </p:cNvSpPr>
                      <p:nvPr/>
                    </p:nvSpPr>
                    <p:spPr bwMode="auto">
                      <a:xfrm>
                        <a:off x="28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grpSp>
                  <p:nvGrpSpPr>
                    <p:cNvPr id="21" name="Group 160">
                      <a:extLst>
                        <a:ext uri="{FF2B5EF4-FFF2-40B4-BE49-F238E27FC236}">
                          <a16:creationId xmlns:a16="http://schemas.microsoft.com/office/drawing/2014/main" id="{96AE56E1-64DC-034D-B866-3D37946455D9}"/>
                        </a:ext>
                      </a:extLst>
                    </p:cNvPr>
                    <p:cNvGrpSpPr>
                      <a:grpSpLocks/>
                    </p:cNvGrpSpPr>
                    <p:nvPr/>
                  </p:nvGrpSpPr>
                  <p:grpSpPr bwMode="auto">
                    <a:xfrm>
                      <a:off x="180" y="2652"/>
                      <a:ext cx="3180" cy="315"/>
                      <a:chOff x="0" y="0"/>
                      <a:chExt cx="3180" cy="315"/>
                    </a:xfrm>
                  </p:grpSpPr>
                  <p:sp>
                    <p:nvSpPr>
                      <p:cNvPr id="80" name="Text Box 161">
                        <a:extLst>
                          <a:ext uri="{FF2B5EF4-FFF2-40B4-BE49-F238E27FC236}">
                            <a16:creationId xmlns:a16="http://schemas.microsoft.com/office/drawing/2014/main" id="{27FEAA57-FCBE-084E-9F8A-FB5E19F7692B}"/>
                          </a:ext>
                        </a:extLst>
                      </p:cNvPr>
                      <p:cNvSpPr txBox="1">
                        <a:spLocks noChangeArrowheads="1"/>
                      </p:cNvSpPr>
                      <p:nvPr/>
                    </p:nvSpPr>
                    <p:spPr bwMode="auto">
                      <a:xfrm>
                        <a:off x="12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81" name="Text Box 162">
                        <a:extLst>
                          <a:ext uri="{FF2B5EF4-FFF2-40B4-BE49-F238E27FC236}">
                            <a16:creationId xmlns:a16="http://schemas.microsoft.com/office/drawing/2014/main" id="{8686B8F9-7812-D249-AE96-5F896CFBFA88}"/>
                          </a:ext>
                        </a:extLst>
                      </p:cNvPr>
                      <p:cNvSpPr txBox="1">
                        <a:spLocks noChangeArrowheads="1"/>
                      </p:cNvSpPr>
                      <p:nvPr/>
                    </p:nvSpPr>
                    <p:spPr bwMode="auto">
                      <a:xfrm>
                        <a:off x="66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82" name="Text Box 163">
                        <a:extLst>
                          <a:ext uri="{FF2B5EF4-FFF2-40B4-BE49-F238E27FC236}">
                            <a16:creationId xmlns:a16="http://schemas.microsoft.com/office/drawing/2014/main" id="{DF452F97-46DA-1843-9CA7-D2EA30FD84B2}"/>
                          </a:ext>
                        </a:extLst>
                      </p:cNvPr>
                      <p:cNvSpPr txBox="1">
                        <a:spLocks noChangeArrowheads="1"/>
                      </p:cNvSpPr>
                      <p:nvPr/>
                    </p:nvSpPr>
                    <p:spPr bwMode="auto">
                      <a:xfrm>
                        <a:off x="120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83" name="Text Box 164">
                        <a:extLst>
                          <a:ext uri="{FF2B5EF4-FFF2-40B4-BE49-F238E27FC236}">
                            <a16:creationId xmlns:a16="http://schemas.microsoft.com/office/drawing/2014/main" id="{5AE6436D-20CD-6849-907D-D0AF146952F7}"/>
                          </a:ext>
                        </a:extLst>
                      </p:cNvPr>
                      <p:cNvSpPr txBox="1">
                        <a:spLocks noChangeArrowheads="1"/>
                      </p:cNvSpPr>
                      <p:nvPr/>
                    </p:nvSpPr>
                    <p:spPr bwMode="auto">
                      <a:xfrm>
                        <a:off x="1740" y="159"/>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84" name="Text Box 165">
                        <a:extLst>
                          <a:ext uri="{FF2B5EF4-FFF2-40B4-BE49-F238E27FC236}">
                            <a16:creationId xmlns:a16="http://schemas.microsoft.com/office/drawing/2014/main" id="{EE1703D9-83D6-B348-ACC7-5F12798EE50A}"/>
                          </a:ext>
                        </a:extLst>
                      </p:cNvPr>
                      <p:cNvSpPr txBox="1">
                        <a:spLocks noChangeArrowheads="1"/>
                      </p:cNvSpPr>
                      <p:nvPr/>
                    </p:nvSpPr>
                    <p:spPr bwMode="auto">
                      <a:xfrm>
                        <a:off x="2280" y="15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85" name="Text Box 166">
                        <a:extLst>
                          <a:ext uri="{FF2B5EF4-FFF2-40B4-BE49-F238E27FC236}">
                            <a16:creationId xmlns:a16="http://schemas.microsoft.com/office/drawing/2014/main" id="{0E7DFAC0-6C7D-FA4A-B366-7A282E48AAB9}"/>
                          </a:ext>
                        </a:extLst>
                      </p:cNvPr>
                      <p:cNvSpPr txBox="1">
                        <a:spLocks noChangeArrowheads="1"/>
                      </p:cNvSpPr>
                      <p:nvPr/>
                    </p:nvSpPr>
                    <p:spPr bwMode="auto">
                      <a:xfrm>
                        <a:off x="2820" y="159"/>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nvGrpSpPr>
                      <p:cNvPr id="86" name="Group 167">
                        <a:extLst>
                          <a:ext uri="{FF2B5EF4-FFF2-40B4-BE49-F238E27FC236}">
                            <a16:creationId xmlns:a16="http://schemas.microsoft.com/office/drawing/2014/main" id="{162E210F-763F-A143-B253-4CAA74023122}"/>
                          </a:ext>
                        </a:extLst>
                      </p:cNvPr>
                      <p:cNvGrpSpPr>
                        <a:grpSpLocks/>
                      </p:cNvGrpSpPr>
                      <p:nvPr/>
                    </p:nvGrpSpPr>
                    <p:grpSpPr bwMode="auto">
                      <a:xfrm>
                        <a:off x="0" y="0"/>
                        <a:ext cx="3060" cy="309"/>
                        <a:chOff x="0" y="0"/>
                        <a:chExt cx="3060" cy="309"/>
                      </a:xfrm>
                    </p:grpSpPr>
                    <p:sp>
                      <p:nvSpPr>
                        <p:cNvPr id="87" name="Text Box 168">
                          <a:extLst>
                            <a:ext uri="{FF2B5EF4-FFF2-40B4-BE49-F238E27FC236}">
                              <a16:creationId xmlns:a16="http://schemas.microsoft.com/office/drawing/2014/main" id="{7BBA4AB5-1AE9-7243-9424-F0C82C4B9627}"/>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24</a:t>
                          </a:r>
                        </a:p>
                      </p:txBody>
                    </p:sp>
                    <p:sp>
                      <p:nvSpPr>
                        <p:cNvPr id="88" name="Text Box 169">
                          <a:extLst>
                            <a:ext uri="{FF2B5EF4-FFF2-40B4-BE49-F238E27FC236}">
                              <a16:creationId xmlns:a16="http://schemas.microsoft.com/office/drawing/2014/main" id="{0AB9BA46-263F-8348-A79E-9755FCC72D5C}"/>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25</a:t>
                          </a:r>
                        </a:p>
                      </p:txBody>
                    </p:sp>
                    <p:sp>
                      <p:nvSpPr>
                        <p:cNvPr id="89" name="Text Box 170">
                          <a:extLst>
                            <a:ext uri="{FF2B5EF4-FFF2-40B4-BE49-F238E27FC236}">
                              <a16:creationId xmlns:a16="http://schemas.microsoft.com/office/drawing/2014/main" id="{F8F8CA0C-C8D6-944C-B7CE-69AFB65627CF}"/>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26</a:t>
                          </a:r>
                        </a:p>
                      </p:txBody>
                    </p:sp>
                    <p:sp>
                      <p:nvSpPr>
                        <p:cNvPr id="90" name="Text Box 171">
                          <a:extLst>
                            <a:ext uri="{FF2B5EF4-FFF2-40B4-BE49-F238E27FC236}">
                              <a16:creationId xmlns:a16="http://schemas.microsoft.com/office/drawing/2014/main" id="{E8FBFE6A-2961-0B40-80AF-C1A7525DC1AB}"/>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27</a:t>
                          </a:r>
                        </a:p>
                      </p:txBody>
                    </p:sp>
                    <p:sp>
                      <p:nvSpPr>
                        <p:cNvPr id="91" name="Text Box 172">
                          <a:extLst>
                            <a:ext uri="{FF2B5EF4-FFF2-40B4-BE49-F238E27FC236}">
                              <a16:creationId xmlns:a16="http://schemas.microsoft.com/office/drawing/2014/main" id="{18E2943A-B1DD-0043-A126-BD2498FB6A16}"/>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28</a:t>
                          </a:r>
                        </a:p>
                      </p:txBody>
                    </p:sp>
                    <p:sp>
                      <p:nvSpPr>
                        <p:cNvPr id="92" name="Text Box 173">
                          <a:extLst>
                            <a:ext uri="{FF2B5EF4-FFF2-40B4-BE49-F238E27FC236}">
                              <a16:creationId xmlns:a16="http://schemas.microsoft.com/office/drawing/2014/main" id="{E2131F72-6840-4D41-96A7-5ABE9468DA77}"/>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29</a:t>
                          </a:r>
                        </a:p>
                      </p:txBody>
                    </p:sp>
                  </p:grpSp>
                </p:grpSp>
                <p:grpSp>
                  <p:nvGrpSpPr>
                    <p:cNvPr id="22" name="Group 174">
                      <a:extLst>
                        <a:ext uri="{FF2B5EF4-FFF2-40B4-BE49-F238E27FC236}">
                          <a16:creationId xmlns:a16="http://schemas.microsoft.com/office/drawing/2014/main" id="{83B77B9F-13EC-394A-95CC-7C19AD6B1A3A}"/>
                        </a:ext>
                      </a:extLst>
                    </p:cNvPr>
                    <p:cNvGrpSpPr>
                      <a:grpSpLocks/>
                    </p:cNvGrpSpPr>
                    <p:nvPr/>
                  </p:nvGrpSpPr>
                  <p:grpSpPr bwMode="auto">
                    <a:xfrm>
                      <a:off x="180" y="3120"/>
                      <a:ext cx="3060" cy="309"/>
                      <a:chOff x="0" y="0"/>
                      <a:chExt cx="3060" cy="309"/>
                    </a:xfrm>
                  </p:grpSpPr>
                  <p:sp>
                    <p:nvSpPr>
                      <p:cNvPr id="74" name="Text Box 175">
                        <a:extLst>
                          <a:ext uri="{FF2B5EF4-FFF2-40B4-BE49-F238E27FC236}">
                            <a16:creationId xmlns:a16="http://schemas.microsoft.com/office/drawing/2014/main" id="{96E331C2-FE2A-704A-B8AE-136DB891B22C}"/>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30</a:t>
                        </a:r>
                      </a:p>
                    </p:txBody>
                  </p:sp>
                  <p:sp>
                    <p:nvSpPr>
                      <p:cNvPr id="75" name="Text Box 176">
                        <a:extLst>
                          <a:ext uri="{FF2B5EF4-FFF2-40B4-BE49-F238E27FC236}">
                            <a16:creationId xmlns:a16="http://schemas.microsoft.com/office/drawing/2014/main" id="{4729882A-B18A-BD4D-BF1B-7DD00ECBE1B7}"/>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31</a:t>
                        </a:r>
                      </a:p>
                    </p:txBody>
                  </p:sp>
                  <p:sp>
                    <p:nvSpPr>
                      <p:cNvPr id="76" name="Text Box 177">
                        <a:extLst>
                          <a:ext uri="{FF2B5EF4-FFF2-40B4-BE49-F238E27FC236}">
                            <a16:creationId xmlns:a16="http://schemas.microsoft.com/office/drawing/2014/main" id="{E314E927-2F75-4748-83F1-68F7C4674AE8}"/>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32</a:t>
                        </a:r>
                      </a:p>
                    </p:txBody>
                  </p:sp>
                  <p:sp>
                    <p:nvSpPr>
                      <p:cNvPr id="77" name="Text Box 178">
                        <a:extLst>
                          <a:ext uri="{FF2B5EF4-FFF2-40B4-BE49-F238E27FC236}">
                            <a16:creationId xmlns:a16="http://schemas.microsoft.com/office/drawing/2014/main" id="{99E3E435-FF70-6149-AC31-0970DC6A87C8}"/>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33</a:t>
                        </a:r>
                      </a:p>
                    </p:txBody>
                  </p:sp>
                  <p:sp>
                    <p:nvSpPr>
                      <p:cNvPr id="78" name="Text Box 179">
                        <a:extLst>
                          <a:ext uri="{FF2B5EF4-FFF2-40B4-BE49-F238E27FC236}">
                            <a16:creationId xmlns:a16="http://schemas.microsoft.com/office/drawing/2014/main" id="{E6DE0DBB-6B03-2E4C-BCC9-08B05C4BFC6F}"/>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34</a:t>
                        </a:r>
                      </a:p>
                    </p:txBody>
                  </p:sp>
                  <p:sp>
                    <p:nvSpPr>
                      <p:cNvPr id="79" name="Text Box 180">
                        <a:extLst>
                          <a:ext uri="{FF2B5EF4-FFF2-40B4-BE49-F238E27FC236}">
                            <a16:creationId xmlns:a16="http://schemas.microsoft.com/office/drawing/2014/main" id="{1DD4B624-2ED2-6649-86C4-574B2C3C6743}"/>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35</a:t>
                        </a:r>
                      </a:p>
                    </p:txBody>
                  </p:sp>
                </p:grpSp>
                <p:sp>
                  <p:nvSpPr>
                    <p:cNvPr id="23" name="Line 181">
                      <a:extLst>
                        <a:ext uri="{FF2B5EF4-FFF2-40B4-BE49-F238E27FC236}">
                          <a16:creationId xmlns:a16="http://schemas.microsoft.com/office/drawing/2014/main" id="{8D06AE60-95A1-734F-9C0A-891245D77B58}"/>
                        </a:ext>
                      </a:extLst>
                    </p:cNvPr>
                    <p:cNvSpPr>
                      <a:spLocks noChangeShapeType="1"/>
                    </p:cNvSpPr>
                    <p:nvPr/>
                  </p:nvSpPr>
                  <p:spPr bwMode="auto">
                    <a:xfrm>
                      <a:off x="1440" y="3588"/>
                      <a:ext cx="360" cy="0"/>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grpSp>
                  <p:nvGrpSpPr>
                    <p:cNvPr id="24" name="Group 182">
                      <a:extLst>
                        <a:ext uri="{FF2B5EF4-FFF2-40B4-BE49-F238E27FC236}">
                          <a16:creationId xmlns:a16="http://schemas.microsoft.com/office/drawing/2014/main" id="{C9ED8727-0F67-3C4A-BF30-A60BA04271A7}"/>
                        </a:ext>
                      </a:extLst>
                    </p:cNvPr>
                    <p:cNvGrpSpPr>
                      <a:grpSpLocks/>
                    </p:cNvGrpSpPr>
                    <p:nvPr/>
                  </p:nvGrpSpPr>
                  <p:grpSpPr bwMode="auto">
                    <a:xfrm>
                      <a:off x="180" y="624"/>
                      <a:ext cx="3240" cy="972"/>
                      <a:chOff x="0" y="0"/>
                      <a:chExt cx="3240" cy="972"/>
                    </a:xfrm>
                  </p:grpSpPr>
                  <p:grpSp>
                    <p:nvGrpSpPr>
                      <p:cNvPr id="48" name="Group 183">
                        <a:extLst>
                          <a:ext uri="{FF2B5EF4-FFF2-40B4-BE49-F238E27FC236}">
                            <a16:creationId xmlns:a16="http://schemas.microsoft.com/office/drawing/2014/main" id="{3807B870-26E2-854A-A245-E262721D43D8}"/>
                          </a:ext>
                        </a:extLst>
                      </p:cNvPr>
                      <p:cNvGrpSpPr>
                        <a:grpSpLocks/>
                      </p:cNvGrpSpPr>
                      <p:nvPr/>
                    </p:nvGrpSpPr>
                    <p:grpSpPr bwMode="auto">
                      <a:xfrm>
                        <a:off x="180" y="780"/>
                        <a:ext cx="1980" cy="156"/>
                        <a:chOff x="0" y="0"/>
                        <a:chExt cx="1980" cy="156"/>
                      </a:xfrm>
                    </p:grpSpPr>
                    <p:sp>
                      <p:nvSpPr>
                        <p:cNvPr id="72" name="Text Box 184">
                          <a:extLst>
                            <a:ext uri="{FF2B5EF4-FFF2-40B4-BE49-F238E27FC236}">
                              <a16:creationId xmlns:a16="http://schemas.microsoft.com/office/drawing/2014/main" id="{49DECD85-1BFB-0245-A0C1-16635210F4F3}"/>
                            </a:ext>
                          </a:extLst>
                        </p:cNvPr>
                        <p:cNvSpPr txBox="1">
                          <a:spLocks noChangeArrowheads="1"/>
                        </p:cNvSpPr>
                        <p:nvPr/>
                      </p:nvSpPr>
                      <p:spPr bwMode="auto">
                        <a:xfrm>
                          <a:off x="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73" name="Text Box 185">
                          <a:extLst>
                            <a:ext uri="{FF2B5EF4-FFF2-40B4-BE49-F238E27FC236}">
                              <a16:creationId xmlns:a16="http://schemas.microsoft.com/office/drawing/2014/main" id="{3E18615E-56C0-5947-A89A-C68052790F06}"/>
                            </a:ext>
                          </a:extLst>
                        </p:cNvPr>
                        <p:cNvSpPr txBox="1">
                          <a:spLocks noChangeArrowheads="1"/>
                        </p:cNvSpPr>
                        <p:nvPr/>
                      </p:nvSpPr>
                      <p:spPr bwMode="auto">
                        <a:xfrm>
                          <a:off x="162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grpSp>
                    <p:nvGrpSpPr>
                      <p:cNvPr id="49" name="Group 186">
                        <a:extLst>
                          <a:ext uri="{FF2B5EF4-FFF2-40B4-BE49-F238E27FC236}">
                            <a16:creationId xmlns:a16="http://schemas.microsoft.com/office/drawing/2014/main" id="{4696447D-2C39-5645-A7AE-7B6B77615530}"/>
                          </a:ext>
                        </a:extLst>
                      </p:cNvPr>
                      <p:cNvGrpSpPr>
                        <a:grpSpLocks/>
                      </p:cNvGrpSpPr>
                      <p:nvPr/>
                    </p:nvGrpSpPr>
                    <p:grpSpPr bwMode="auto">
                      <a:xfrm>
                        <a:off x="0" y="348"/>
                        <a:ext cx="3240" cy="624"/>
                        <a:chOff x="0" y="0"/>
                        <a:chExt cx="3240" cy="624"/>
                      </a:xfrm>
                    </p:grpSpPr>
                    <p:sp>
                      <p:nvSpPr>
                        <p:cNvPr id="65" name="Text Box 187">
                          <a:extLst>
                            <a:ext uri="{FF2B5EF4-FFF2-40B4-BE49-F238E27FC236}">
                              <a16:creationId xmlns:a16="http://schemas.microsoft.com/office/drawing/2014/main" id="{9EF05C61-D9D2-9C46-B806-EAAC1DF4232C}"/>
                            </a:ext>
                          </a:extLst>
                        </p:cNvPr>
                        <p:cNvSpPr txBox="1">
                          <a:spLocks noChangeArrowheads="1"/>
                        </p:cNvSpPr>
                        <p:nvPr/>
                      </p:nvSpPr>
                      <p:spPr bwMode="auto">
                        <a:xfrm>
                          <a:off x="543"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7</a:t>
                          </a:r>
                        </a:p>
                      </p:txBody>
                    </p:sp>
                    <p:sp>
                      <p:nvSpPr>
                        <p:cNvPr id="66" name="Text Box 188">
                          <a:extLst>
                            <a:ext uri="{FF2B5EF4-FFF2-40B4-BE49-F238E27FC236}">
                              <a16:creationId xmlns:a16="http://schemas.microsoft.com/office/drawing/2014/main" id="{A8BAF472-F0D4-6945-ABDC-5ADDABF3896B}"/>
                            </a:ext>
                          </a:extLst>
                        </p:cNvPr>
                        <p:cNvSpPr txBox="1">
                          <a:spLocks noChangeArrowheads="1"/>
                        </p:cNvSpPr>
                        <p:nvPr/>
                      </p:nvSpPr>
                      <p:spPr bwMode="auto">
                        <a:xfrm>
                          <a:off x="1083"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8</a:t>
                          </a:r>
                        </a:p>
                      </p:txBody>
                    </p:sp>
                    <p:sp>
                      <p:nvSpPr>
                        <p:cNvPr id="67" name="Text Box 189">
                          <a:extLst>
                            <a:ext uri="{FF2B5EF4-FFF2-40B4-BE49-F238E27FC236}">
                              <a16:creationId xmlns:a16="http://schemas.microsoft.com/office/drawing/2014/main" id="{195FBC1E-3BA2-B149-AC22-9A38F6AF445C}"/>
                            </a:ext>
                          </a:extLst>
                        </p:cNvPr>
                        <p:cNvSpPr txBox="1">
                          <a:spLocks noChangeArrowheads="1"/>
                        </p:cNvSpPr>
                        <p:nvPr/>
                      </p:nvSpPr>
                      <p:spPr bwMode="auto">
                        <a:xfrm>
                          <a:off x="1623"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9</a:t>
                          </a:r>
                        </a:p>
                      </p:txBody>
                    </p:sp>
                    <p:sp>
                      <p:nvSpPr>
                        <p:cNvPr id="68" name="Text Box 190">
                          <a:extLst>
                            <a:ext uri="{FF2B5EF4-FFF2-40B4-BE49-F238E27FC236}">
                              <a16:creationId xmlns:a16="http://schemas.microsoft.com/office/drawing/2014/main" id="{F5F4F575-084E-6746-BE49-E9A2473F8907}"/>
                            </a:ext>
                          </a:extLst>
                        </p:cNvPr>
                        <p:cNvSpPr txBox="1">
                          <a:spLocks noChangeArrowheads="1"/>
                        </p:cNvSpPr>
                        <p:nvPr/>
                      </p:nvSpPr>
                      <p:spPr bwMode="auto">
                        <a:xfrm>
                          <a:off x="2163" y="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10</a:t>
                          </a:r>
                        </a:p>
                      </p:txBody>
                    </p:sp>
                    <p:sp>
                      <p:nvSpPr>
                        <p:cNvPr id="69" name="Text Box 191">
                          <a:extLst>
                            <a:ext uri="{FF2B5EF4-FFF2-40B4-BE49-F238E27FC236}">
                              <a16:creationId xmlns:a16="http://schemas.microsoft.com/office/drawing/2014/main" id="{3C63E698-7255-4849-B05B-464E5227EFF4}"/>
                            </a:ext>
                          </a:extLst>
                        </p:cNvPr>
                        <p:cNvSpPr txBox="1">
                          <a:spLocks noChangeArrowheads="1"/>
                        </p:cNvSpPr>
                        <p:nvPr/>
                      </p:nvSpPr>
                      <p:spPr bwMode="auto">
                        <a:xfrm>
                          <a:off x="2703" y="312"/>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11</a:t>
                          </a:r>
                        </a:p>
                      </p:txBody>
                    </p:sp>
                    <p:sp>
                      <p:nvSpPr>
                        <p:cNvPr id="70" name="Text Box 192">
                          <a:extLst>
                            <a:ext uri="{FF2B5EF4-FFF2-40B4-BE49-F238E27FC236}">
                              <a16:creationId xmlns:a16="http://schemas.microsoft.com/office/drawing/2014/main" id="{43795541-E3C3-054B-AE82-796FAF7522B3}"/>
                            </a:ext>
                          </a:extLst>
                        </p:cNvPr>
                        <p:cNvSpPr txBox="1">
                          <a:spLocks noChangeArrowheads="1"/>
                        </p:cNvSpPr>
                        <p:nvPr/>
                      </p:nvSpPr>
                      <p:spPr bwMode="auto">
                        <a:xfrm>
                          <a:off x="0" y="315"/>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6</a:t>
                          </a:r>
                        </a:p>
                      </p:txBody>
                    </p:sp>
                    <p:sp>
                      <p:nvSpPr>
                        <p:cNvPr id="71" name="Text Box 193">
                          <a:extLst>
                            <a:ext uri="{FF2B5EF4-FFF2-40B4-BE49-F238E27FC236}">
                              <a16:creationId xmlns:a16="http://schemas.microsoft.com/office/drawing/2014/main" id="{837CE354-D1CE-4B4F-B4B6-F13E6DDE4340}"/>
                            </a:ext>
                          </a:extLst>
                        </p:cNvPr>
                        <p:cNvSpPr txBox="1">
                          <a:spLocks noChangeArrowheads="1"/>
                        </p:cNvSpPr>
                        <p:nvPr/>
                      </p:nvSpPr>
                      <p:spPr bwMode="auto">
                        <a:xfrm>
                          <a:off x="288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grpSp>
                    <p:nvGrpSpPr>
                      <p:cNvPr id="50" name="Group 194">
                        <a:extLst>
                          <a:ext uri="{FF2B5EF4-FFF2-40B4-BE49-F238E27FC236}">
                            <a16:creationId xmlns:a16="http://schemas.microsoft.com/office/drawing/2014/main" id="{2AFF291A-1A22-CD4B-A5FF-98D9DD0BAF08}"/>
                          </a:ext>
                        </a:extLst>
                      </p:cNvPr>
                      <p:cNvGrpSpPr>
                        <a:grpSpLocks/>
                      </p:cNvGrpSpPr>
                      <p:nvPr/>
                    </p:nvGrpSpPr>
                    <p:grpSpPr bwMode="auto">
                      <a:xfrm>
                        <a:off x="0" y="0"/>
                        <a:ext cx="2880" cy="504"/>
                        <a:chOff x="0" y="0"/>
                        <a:chExt cx="2880" cy="504"/>
                      </a:xfrm>
                    </p:grpSpPr>
                    <p:grpSp>
                      <p:nvGrpSpPr>
                        <p:cNvPr id="51" name="Group 195">
                          <a:extLst>
                            <a:ext uri="{FF2B5EF4-FFF2-40B4-BE49-F238E27FC236}">
                              <a16:creationId xmlns:a16="http://schemas.microsoft.com/office/drawing/2014/main" id="{B366FC32-F9F2-D04E-948C-912194F20421}"/>
                            </a:ext>
                          </a:extLst>
                        </p:cNvPr>
                        <p:cNvGrpSpPr>
                          <a:grpSpLocks/>
                        </p:cNvGrpSpPr>
                        <p:nvPr/>
                      </p:nvGrpSpPr>
                      <p:grpSpPr bwMode="auto">
                        <a:xfrm>
                          <a:off x="0" y="156"/>
                          <a:ext cx="2880" cy="309"/>
                          <a:chOff x="0" y="0"/>
                          <a:chExt cx="2880" cy="309"/>
                        </a:xfrm>
                      </p:grpSpPr>
                      <p:sp>
                        <p:nvSpPr>
                          <p:cNvPr id="59" name="Text Box 196">
                            <a:extLst>
                              <a:ext uri="{FF2B5EF4-FFF2-40B4-BE49-F238E27FC236}">
                                <a16:creationId xmlns:a16="http://schemas.microsoft.com/office/drawing/2014/main" id="{C736B1D3-67C2-A44F-911F-88847FECF55B}"/>
                              </a:ext>
                            </a:extLst>
                          </p:cNvPr>
                          <p:cNvSpPr txBox="1">
                            <a:spLocks noChangeArrowheads="1"/>
                          </p:cNvSpPr>
                          <p:nvPr/>
                        </p:nvSpPr>
                        <p:spPr bwMode="auto">
                          <a:xfrm>
                            <a:off x="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0</a:t>
                            </a:r>
                          </a:p>
                        </p:txBody>
                      </p:sp>
                      <p:sp>
                        <p:nvSpPr>
                          <p:cNvPr id="60" name="Text Box 197">
                            <a:extLst>
                              <a:ext uri="{FF2B5EF4-FFF2-40B4-BE49-F238E27FC236}">
                                <a16:creationId xmlns:a16="http://schemas.microsoft.com/office/drawing/2014/main" id="{3E055510-541A-6042-BD03-6D3C37F3C176}"/>
                              </a:ext>
                            </a:extLst>
                          </p:cNvPr>
                          <p:cNvSpPr txBox="1">
                            <a:spLocks noChangeArrowheads="1"/>
                          </p:cNvSpPr>
                          <p:nvPr/>
                        </p:nvSpPr>
                        <p:spPr bwMode="auto">
                          <a:xfrm>
                            <a:off x="54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a:t>
                            </a:r>
                          </a:p>
                        </p:txBody>
                      </p:sp>
                      <p:sp>
                        <p:nvSpPr>
                          <p:cNvPr id="61" name="Text Box 198">
                            <a:extLst>
                              <a:ext uri="{FF2B5EF4-FFF2-40B4-BE49-F238E27FC236}">
                                <a16:creationId xmlns:a16="http://schemas.microsoft.com/office/drawing/2014/main" id="{FEC8D704-C09A-3B40-A494-58597FA372A5}"/>
                              </a:ext>
                            </a:extLst>
                          </p:cNvPr>
                          <p:cNvSpPr txBox="1">
                            <a:spLocks noChangeArrowheads="1"/>
                          </p:cNvSpPr>
                          <p:nvPr/>
                        </p:nvSpPr>
                        <p:spPr bwMode="auto">
                          <a:xfrm>
                            <a:off x="108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a:t>
                            </a:r>
                          </a:p>
                        </p:txBody>
                      </p:sp>
                      <p:sp>
                        <p:nvSpPr>
                          <p:cNvPr id="62" name="Text Box 199">
                            <a:extLst>
                              <a:ext uri="{FF2B5EF4-FFF2-40B4-BE49-F238E27FC236}">
                                <a16:creationId xmlns:a16="http://schemas.microsoft.com/office/drawing/2014/main" id="{0944FA5F-680D-8643-BD83-B8EDF4C0EFC4}"/>
                              </a:ext>
                            </a:extLst>
                          </p:cNvPr>
                          <p:cNvSpPr txBox="1">
                            <a:spLocks noChangeArrowheads="1"/>
                          </p:cNvSpPr>
                          <p:nvPr/>
                        </p:nvSpPr>
                        <p:spPr bwMode="auto">
                          <a:xfrm>
                            <a:off x="162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3</a:t>
                            </a:r>
                          </a:p>
                        </p:txBody>
                      </p:sp>
                      <p:sp>
                        <p:nvSpPr>
                          <p:cNvPr id="63" name="Text Box 200">
                            <a:extLst>
                              <a:ext uri="{FF2B5EF4-FFF2-40B4-BE49-F238E27FC236}">
                                <a16:creationId xmlns:a16="http://schemas.microsoft.com/office/drawing/2014/main" id="{B73C2EA7-D47E-6D44-B0E2-984362385127}"/>
                              </a:ext>
                            </a:extLst>
                          </p:cNvPr>
                          <p:cNvSpPr txBox="1">
                            <a:spLocks noChangeArrowheads="1"/>
                          </p:cNvSpPr>
                          <p:nvPr/>
                        </p:nvSpPr>
                        <p:spPr bwMode="auto">
                          <a:xfrm>
                            <a:off x="216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4</a:t>
                            </a:r>
                          </a:p>
                        </p:txBody>
                      </p:sp>
                      <p:sp>
                        <p:nvSpPr>
                          <p:cNvPr id="64" name="Text Box 201">
                            <a:extLst>
                              <a:ext uri="{FF2B5EF4-FFF2-40B4-BE49-F238E27FC236}">
                                <a16:creationId xmlns:a16="http://schemas.microsoft.com/office/drawing/2014/main" id="{6DA18B15-F678-0E49-AEEB-471FC20D29DE}"/>
                              </a:ext>
                            </a:extLst>
                          </p:cNvPr>
                          <p:cNvSpPr txBox="1">
                            <a:spLocks noChangeArrowheads="1"/>
                          </p:cNvSpPr>
                          <p:nvPr/>
                        </p:nvSpPr>
                        <p:spPr bwMode="auto">
                          <a:xfrm>
                            <a:off x="2700" y="0"/>
                            <a:ext cx="18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5</a:t>
                            </a:r>
                          </a:p>
                        </p:txBody>
                      </p:sp>
                    </p:grpSp>
                    <p:grpSp>
                      <p:nvGrpSpPr>
                        <p:cNvPr id="52" name="Group 202">
                          <a:extLst>
                            <a:ext uri="{FF2B5EF4-FFF2-40B4-BE49-F238E27FC236}">
                              <a16:creationId xmlns:a16="http://schemas.microsoft.com/office/drawing/2014/main" id="{50F6C154-35AC-A446-B4DD-E306D3713DFE}"/>
                            </a:ext>
                          </a:extLst>
                        </p:cNvPr>
                        <p:cNvGrpSpPr>
                          <a:grpSpLocks/>
                        </p:cNvGrpSpPr>
                        <p:nvPr/>
                      </p:nvGrpSpPr>
                      <p:grpSpPr bwMode="auto">
                        <a:xfrm>
                          <a:off x="180" y="312"/>
                          <a:ext cx="2460" cy="192"/>
                          <a:chOff x="0" y="0"/>
                          <a:chExt cx="2460" cy="192"/>
                        </a:xfrm>
                      </p:grpSpPr>
                      <p:sp>
                        <p:nvSpPr>
                          <p:cNvPr id="54" name="Text Box 203">
                            <a:extLst>
                              <a:ext uri="{FF2B5EF4-FFF2-40B4-BE49-F238E27FC236}">
                                <a16:creationId xmlns:a16="http://schemas.microsoft.com/office/drawing/2014/main" id="{64EC6FBC-3318-3F42-A1A7-60FCFB70A48E}"/>
                              </a:ext>
                            </a:extLst>
                          </p:cNvPr>
                          <p:cNvSpPr txBox="1">
                            <a:spLocks noChangeArrowheads="1"/>
                          </p:cNvSpPr>
                          <p:nvPr/>
                        </p:nvSpPr>
                        <p:spPr bwMode="auto">
                          <a:xfrm>
                            <a:off x="1083" y="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55" name="Text Box 204">
                            <a:extLst>
                              <a:ext uri="{FF2B5EF4-FFF2-40B4-BE49-F238E27FC236}">
                                <a16:creationId xmlns:a16="http://schemas.microsoft.com/office/drawing/2014/main" id="{CF0D7175-5A6F-5F4E-8D96-0E7AE0114664}"/>
                              </a:ext>
                            </a:extLst>
                          </p:cNvPr>
                          <p:cNvSpPr txBox="1">
                            <a:spLocks noChangeArrowheads="1"/>
                          </p:cNvSpPr>
                          <p:nvPr/>
                        </p:nvSpPr>
                        <p:spPr bwMode="auto">
                          <a:xfrm>
                            <a:off x="1620" y="36"/>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56" name="Text Box 205">
                            <a:extLst>
                              <a:ext uri="{FF2B5EF4-FFF2-40B4-BE49-F238E27FC236}">
                                <a16:creationId xmlns:a16="http://schemas.microsoft.com/office/drawing/2014/main" id="{99E5A622-B334-E64D-844E-A0502F9D5CE8}"/>
                              </a:ext>
                            </a:extLst>
                          </p:cNvPr>
                          <p:cNvSpPr txBox="1">
                            <a:spLocks noChangeArrowheads="1"/>
                          </p:cNvSpPr>
                          <p:nvPr/>
                        </p:nvSpPr>
                        <p:spPr bwMode="auto">
                          <a:xfrm>
                            <a:off x="537" y="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57" name="Text Box 206">
                            <a:extLst>
                              <a:ext uri="{FF2B5EF4-FFF2-40B4-BE49-F238E27FC236}">
                                <a16:creationId xmlns:a16="http://schemas.microsoft.com/office/drawing/2014/main" id="{BB09335F-CFF1-E647-99CF-AADBA1A10F93}"/>
                              </a:ext>
                            </a:extLst>
                          </p:cNvPr>
                          <p:cNvSpPr txBox="1">
                            <a:spLocks noChangeArrowheads="1"/>
                          </p:cNvSpPr>
                          <p:nvPr/>
                        </p:nvSpPr>
                        <p:spPr bwMode="auto">
                          <a:xfrm>
                            <a:off x="210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58" name="Text Box 207">
                            <a:extLst>
                              <a:ext uri="{FF2B5EF4-FFF2-40B4-BE49-F238E27FC236}">
                                <a16:creationId xmlns:a16="http://schemas.microsoft.com/office/drawing/2014/main" id="{0050DC97-2330-8C49-BFC8-7947CE0D8979}"/>
                              </a:ext>
                            </a:extLst>
                          </p:cNvPr>
                          <p:cNvSpPr txBox="1">
                            <a:spLocks noChangeArrowheads="1"/>
                          </p:cNvSpPr>
                          <p:nvPr/>
                        </p:nvSpPr>
                        <p:spPr bwMode="auto">
                          <a:xfrm>
                            <a:off x="0" y="36"/>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sp>
                      <p:nvSpPr>
                        <p:cNvPr id="53" name="Text Box 208">
                          <a:extLst>
                            <a:ext uri="{FF2B5EF4-FFF2-40B4-BE49-F238E27FC236}">
                              <a16:creationId xmlns:a16="http://schemas.microsoft.com/office/drawing/2014/main" id="{5FBA8976-4CF5-BB4D-A99E-521B94D53063}"/>
                            </a:ext>
                          </a:extLst>
                        </p:cNvPr>
                        <p:cNvSpPr txBox="1">
                          <a:spLocks noChangeArrowheads="1"/>
                        </p:cNvSpPr>
                        <p:nvPr/>
                      </p:nvSpPr>
                      <p:spPr bwMode="auto">
                        <a:xfrm>
                          <a:off x="1560" y="0"/>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200" dirty="0">
                              <a:solidFill>
                                <a:srgbClr val="000000"/>
                              </a:solidFill>
                              <a:latin typeface="Microsoft YaHei" panose="020B0503020204020204" pitchFamily="34" charset="-122"/>
                              <a:ea typeface="Microsoft YaHei" panose="020B0503020204020204" pitchFamily="34" charset="-122"/>
                            </a:rPr>
                            <a:t>FILE1</a:t>
                          </a:r>
                        </a:p>
                      </p:txBody>
                    </p:sp>
                  </p:grpSp>
                </p:grpSp>
                <p:grpSp>
                  <p:nvGrpSpPr>
                    <p:cNvPr id="25" name="Group 209">
                      <a:extLst>
                        <a:ext uri="{FF2B5EF4-FFF2-40B4-BE49-F238E27FC236}">
                          <a16:creationId xmlns:a16="http://schemas.microsoft.com/office/drawing/2014/main" id="{3F8F7F37-D974-0043-B463-D17F008BBEEB}"/>
                        </a:ext>
                      </a:extLst>
                    </p:cNvPr>
                    <p:cNvGrpSpPr>
                      <a:grpSpLocks/>
                    </p:cNvGrpSpPr>
                    <p:nvPr/>
                  </p:nvGrpSpPr>
                  <p:grpSpPr bwMode="auto">
                    <a:xfrm>
                      <a:off x="180" y="1092"/>
                      <a:ext cx="4800" cy="2496"/>
                      <a:chOff x="0" y="0"/>
                      <a:chExt cx="4800" cy="2496"/>
                    </a:xfrm>
                  </p:grpSpPr>
                  <p:sp>
                    <p:nvSpPr>
                      <p:cNvPr id="26" name="Text Box 210">
                        <a:extLst>
                          <a:ext uri="{FF2B5EF4-FFF2-40B4-BE49-F238E27FC236}">
                            <a16:creationId xmlns:a16="http://schemas.microsoft.com/office/drawing/2014/main" id="{7BDA2F91-EF76-2B4F-B575-3CB631613823}"/>
                          </a:ext>
                        </a:extLst>
                      </p:cNvPr>
                      <p:cNvSpPr txBox="1">
                        <a:spLocks noChangeArrowheads="1"/>
                      </p:cNvSpPr>
                      <p:nvPr/>
                    </p:nvSpPr>
                    <p:spPr bwMode="auto">
                      <a:xfrm>
                        <a:off x="18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27" name="Text Box 211">
                        <a:extLst>
                          <a:ext uri="{FF2B5EF4-FFF2-40B4-BE49-F238E27FC236}">
                            <a16:creationId xmlns:a16="http://schemas.microsoft.com/office/drawing/2014/main" id="{39EB51ED-E5A3-B248-8FD1-FD28F473A6BE}"/>
                          </a:ext>
                        </a:extLst>
                      </p:cNvPr>
                      <p:cNvSpPr txBox="1">
                        <a:spLocks noChangeArrowheads="1"/>
                      </p:cNvSpPr>
                      <p:nvPr/>
                    </p:nvSpPr>
                    <p:spPr bwMode="auto">
                      <a:xfrm>
                        <a:off x="72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28" name="Text Box 212">
                        <a:extLst>
                          <a:ext uri="{FF2B5EF4-FFF2-40B4-BE49-F238E27FC236}">
                            <a16:creationId xmlns:a16="http://schemas.microsoft.com/office/drawing/2014/main" id="{CBF8B5CF-B1E6-4742-AB29-82E12D8DAD5D}"/>
                          </a:ext>
                        </a:extLst>
                      </p:cNvPr>
                      <p:cNvSpPr txBox="1">
                        <a:spLocks noChangeArrowheads="1"/>
                      </p:cNvSpPr>
                      <p:nvPr/>
                    </p:nvSpPr>
                    <p:spPr bwMode="auto">
                      <a:xfrm>
                        <a:off x="126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29" name="Text Box 213">
                        <a:extLst>
                          <a:ext uri="{FF2B5EF4-FFF2-40B4-BE49-F238E27FC236}">
                            <a16:creationId xmlns:a16="http://schemas.microsoft.com/office/drawing/2014/main" id="{FDABE2C4-88DD-9942-BDA4-B3B77F4A1731}"/>
                          </a:ext>
                        </a:extLst>
                      </p:cNvPr>
                      <p:cNvSpPr txBox="1">
                        <a:spLocks noChangeArrowheads="1"/>
                      </p:cNvSpPr>
                      <p:nvPr/>
                    </p:nvSpPr>
                    <p:spPr bwMode="auto">
                      <a:xfrm>
                        <a:off x="180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30" name="Text Box 214">
                        <a:extLst>
                          <a:ext uri="{FF2B5EF4-FFF2-40B4-BE49-F238E27FC236}">
                            <a16:creationId xmlns:a16="http://schemas.microsoft.com/office/drawing/2014/main" id="{0A8B2226-F6AF-E448-9BC5-A301DC7DAECA}"/>
                          </a:ext>
                        </a:extLst>
                      </p:cNvPr>
                      <p:cNvSpPr txBox="1">
                        <a:spLocks noChangeArrowheads="1"/>
                      </p:cNvSpPr>
                      <p:nvPr/>
                    </p:nvSpPr>
                    <p:spPr bwMode="auto">
                      <a:xfrm>
                        <a:off x="2340" y="1212"/>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nvGrpSpPr>
                      <p:cNvPr id="31" name="Group 215">
                        <a:extLst>
                          <a:ext uri="{FF2B5EF4-FFF2-40B4-BE49-F238E27FC236}">
                            <a16:creationId xmlns:a16="http://schemas.microsoft.com/office/drawing/2014/main" id="{CDBB7EFF-92A6-B140-ACD1-4FC79A793126}"/>
                          </a:ext>
                        </a:extLst>
                      </p:cNvPr>
                      <p:cNvGrpSpPr>
                        <a:grpSpLocks/>
                      </p:cNvGrpSpPr>
                      <p:nvPr/>
                    </p:nvGrpSpPr>
                    <p:grpSpPr bwMode="auto">
                      <a:xfrm>
                        <a:off x="0" y="1092"/>
                        <a:ext cx="3060" cy="309"/>
                        <a:chOff x="0" y="0"/>
                        <a:chExt cx="3060" cy="309"/>
                      </a:xfrm>
                    </p:grpSpPr>
                    <p:sp>
                      <p:nvSpPr>
                        <p:cNvPr id="42" name="Text Box 216">
                          <a:extLst>
                            <a:ext uri="{FF2B5EF4-FFF2-40B4-BE49-F238E27FC236}">
                              <a16:creationId xmlns:a16="http://schemas.microsoft.com/office/drawing/2014/main" id="{FEEB4E21-C356-9C45-ABBB-59FBF40CD0A7}"/>
                            </a:ext>
                          </a:extLst>
                        </p:cNvPr>
                        <p:cNvSpPr txBox="1">
                          <a:spLocks noChangeArrowheads="1"/>
                        </p:cNvSpPr>
                        <p:nvPr/>
                      </p:nvSpPr>
                      <p:spPr bwMode="auto">
                        <a:xfrm>
                          <a:off x="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18</a:t>
                          </a:r>
                        </a:p>
                      </p:txBody>
                    </p:sp>
                    <p:sp>
                      <p:nvSpPr>
                        <p:cNvPr id="43" name="Text Box 217">
                          <a:extLst>
                            <a:ext uri="{FF2B5EF4-FFF2-40B4-BE49-F238E27FC236}">
                              <a16:creationId xmlns:a16="http://schemas.microsoft.com/office/drawing/2014/main" id="{722B3F49-71E8-3743-B9BA-4C8025CEA6F3}"/>
                            </a:ext>
                          </a:extLst>
                        </p:cNvPr>
                        <p:cNvSpPr txBox="1">
                          <a:spLocks noChangeArrowheads="1"/>
                        </p:cNvSpPr>
                        <p:nvPr/>
                      </p:nvSpPr>
                      <p:spPr bwMode="auto">
                        <a:xfrm>
                          <a:off x="54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19</a:t>
                          </a:r>
                        </a:p>
                      </p:txBody>
                    </p:sp>
                    <p:sp>
                      <p:nvSpPr>
                        <p:cNvPr id="44" name="Text Box 218">
                          <a:extLst>
                            <a:ext uri="{FF2B5EF4-FFF2-40B4-BE49-F238E27FC236}">
                              <a16:creationId xmlns:a16="http://schemas.microsoft.com/office/drawing/2014/main" id="{F5CED534-2267-A740-B024-104C650D0EF5}"/>
                            </a:ext>
                          </a:extLst>
                        </p:cNvPr>
                        <p:cNvSpPr txBox="1">
                          <a:spLocks noChangeArrowheads="1"/>
                        </p:cNvSpPr>
                        <p:nvPr/>
                      </p:nvSpPr>
                      <p:spPr bwMode="auto">
                        <a:xfrm>
                          <a:off x="108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20</a:t>
                          </a:r>
                        </a:p>
                      </p:txBody>
                    </p:sp>
                    <p:sp>
                      <p:nvSpPr>
                        <p:cNvPr id="45" name="Text Box 219">
                          <a:extLst>
                            <a:ext uri="{FF2B5EF4-FFF2-40B4-BE49-F238E27FC236}">
                              <a16:creationId xmlns:a16="http://schemas.microsoft.com/office/drawing/2014/main" id="{5E71EBB9-A171-044C-B1CB-E722E2C44F36}"/>
                            </a:ext>
                          </a:extLst>
                        </p:cNvPr>
                        <p:cNvSpPr txBox="1">
                          <a:spLocks noChangeArrowheads="1"/>
                        </p:cNvSpPr>
                        <p:nvPr/>
                      </p:nvSpPr>
                      <p:spPr bwMode="auto">
                        <a:xfrm>
                          <a:off x="162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dirty="0">
                              <a:solidFill>
                                <a:srgbClr val="000000"/>
                              </a:solidFill>
                              <a:latin typeface="Microsoft YaHei" panose="020B0503020204020204" pitchFamily="34" charset="-122"/>
                              <a:ea typeface="Microsoft YaHei" panose="020B0503020204020204" pitchFamily="34" charset="-122"/>
                            </a:rPr>
                            <a:t>21</a:t>
                          </a:r>
                        </a:p>
                      </p:txBody>
                    </p:sp>
                    <p:sp>
                      <p:nvSpPr>
                        <p:cNvPr id="46" name="Text Box 220">
                          <a:extLst>
                            <a:ext uri="{FF2B5EF4-FFF2-40B4-BE49-F238E27FC236}">
                              <a16:creationId xmlns:a16="http://schemas.microsoft.com/office/drawing/2014/main" id="{BA64EE43-9AE5-9142-8279-1622472C1C96}"/>
                            </a:ext>
                          </a:extLst>
                        </p:cNvPr>
                        <p:cNvSpPr txBox="1">
                          <a:spLocks noChangeArrowheads="1"/>
                        </p:cNvSpPr>
                        <p:nvPr/>
                      </p:nvSpPr>
                      <p:spPr bwMode="auto">
                        <a:xfrm>
                          <a:off x="216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22</a:t>
                          </a:r>
                        </a:p>
                      </p:txBody>
                    </p:sp>
                    <p:sp>
                      <p:nvSpPr>
                        <p:cNvPr id="47" name="Text Box 221">
                          <a:extLst>
                            <a:ext uri="{FF2B5EF4-FFF2-40B4-BE49-F238E27FC236}">
                              <a16:creationId xmlns:a16="http://schemas.microsoft.com/office/drawing/2014/main" id="{A40949A9-9675-044B-92F1-B325E0756B22}"/>
                            </a:ext>
                          </a:extLst>
                        </p:cNvPr>
                        <p:cNvSpPr txBox="1">
                          <a:spLocks noChangeArrowheads="1"/>
                        </p:cNvSpPr>
                        <p:nvPr/>
                      </p:nvSpPr>
                      <p:spPr bwMode="auto">
                        <a:xfrm>
                          <a:off x="2700" y="0"/>
                          <a:ext cx="36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800" b="0">
                              <a:solidFill>
                                <a:srgbClr val="000000"/>
                              </a:solidFill>
                              <a:latin typeface="Microsoft YaHei" panose="020B0503020204020204" pitchFamily="34" charset="-122"/>
                              <a:ea typeface="Microsoft YaHei" panose="020B0503020204020204" pitchFamily="34" charset="-122"/>
                            </a:rPr>
                            <a:t>23</a:t>
                          </a:r>
                        </a:p>
                      </p:txBody>
                    </p:sp>
                  </p:grpSp>
                  <p:grpSp>
                    <p:nvGrpSpPr>
                      <p:cNvPr id="32" name="Group 222">
                        <a:extLst>
                          <a:ext uri="{FF2B5EF4-FFF2-40B4-BE49-F238E27FC236}">
                            <a16:creationId xmlns:a16="http://schemas.microsoft.com/office/drawing/2014/main" id="{DE457A59-44D6-EE4F-89B9-7B739445A0BB}"/>
                          </a:ext>
                        </a:extLst>
                      </p:cNvPr>
                      <p:cNvGrpSpPr>
                        <a:grpSpLocks/>
                      </p:cNvGrpSpPr>
                      <p:nvPr/>
                    </p:nvGrpSpPr>
                    <p:grpSpPr bwMode="auto">
                      <a:xfrm>
                        <a:off x="1920" y="0"/>
                        <a:ext cx="2880" cy="2496"/>
                        <a:chOff x="0" y="0"/>
                        <a:chExt cx="2880" cy="2496"/>
                      </a:xfrm>
                    </p:grpSpPr>
                    <p:sp>
                      <p:nvSpPr>
                        <p:cNvPr id="33" name="Text Box 223">
                          <a:extLst>
                            <a:ext uri="{FF2B5EF4-FFF2-40B4-BE49-F238E27FC236}">
                              <a16:creationId xmlns:a16="http://schemas.microsoft.com/office/drawing/2014/main" id="{8924C662-DB02-2E4C-8DBF-DF0E9CCE811B}"/>
                            </a:ext>
                          </a:extLst>
                        </p:cNvPr>
                        <p:cNvSpPr txBox="1">
                          <a:spLocks noChangeArrowheads="1"/>
                        </p:cNvSpPr>
                        <p:nvPr/>
                      </p:nvSpPr>
                      <p:spPr bwMode="auto">
                        <a:xfrm>
                          <a:off x="960" y="1212"/>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34" name="Line 224">
                          <a:extLst>
                            <a:ext uri="{FF2B5EF4-FFF2-40B4-BE49-F238E27FC236}">
                              <a16:creationId xmlns:a16="http://schemas.microsoft.com/office/drawing/2014/main" id="{D7F06063-0DB2-2845-B89E-4D9E3BF6E98E}"/>
                            </a:ext>
                          </a:extLst>
                        </p:cNvPr>
                        <p:cNvSpPr>
                          <a:spLocks noChangeShapeType="1"/>
                        </p:cNvSpPr>
                        <p:nvPr/>
                      </p:nvSpPr>
                      <p:spPr bwMode="auto">
                        <a:xfrm flipH="1">
                          <a:off x="0" y="1404"/>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35" name="Line 225">
                          <a:extLst>
                            <a:ext uri="{FF2B5EF4-FFF2-40B4-BE49-F238E27FC236}">
                              <a16:creationId xmlns:a16="http://schemas.microsoft.com/office/drawing/2014/main" id="{13E3C6CD-161D-9546-A1F7-096B1CACC9DA}"/>
                            </a:ext>
                          </a:extLst>
                        </p:cNvPr>
                        <p:cNvSpPr>
                          <a:spLocks noChangeShapeType="1"/>
                        </p:cNvSpPr>
                        <p:nvPr/>
                      </p:nvSpPr>
                      <p:spPr bwMode="auto">
                        <a:xfrm flipH="1" flipV="1">
                          <a:off x="180" y="936"/>
                          <a:ext cx="90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36" name="Line 226">
                          <a:extLst>
                            <a:ext uri="{FF2B5EF4-FFF2-40B4-BE49-F238E27FC236}">
                              <a16:creationId xmlns:a16="http://schemas.microsoft.com/office/drawing/2014/main" id="{F364DD81-A9EA-5549-9C69-A75A6E52C6D9}"/>
                            </a:ext>
                          </a:extLst>
                        </p:cNvPr>
                        <p:cNvSpPr>
                          <a:spLocks noChangeShapeType="1"/>
                        </p:cNvSpPr>
                        <p:nvPr/>
                      </p:nvSpPr>
                      <p:spPr bwMode="auto">
                        <a:xfrm flipH="1" flipV="1">
                          <a:off x="720" y="468"/>
                          <a:ext cx="360" cy="7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37" name="Freeform 227">
                          <a:extLst>
                            <a:ext uri="{FF2B5EF4-FFF2-40B4-BE49-F238E27FC236}">
                              <a16:creationId xmlns:a16="http://schemas.microsoft.com/office/drawing/2014/main" id="{DE39AD59-C965-8E4D-A849-F08BB4968317}"/>
                            </a:ext>
                          </a:extLst>
                        </p:cNvPr>
                        <p:cNvSpPr>
                          <a:spLocks/>
                        </p:cNvSpPr>
                        <p:nvPr/>
                      </p:nvSpPr>
                      <p:spPr bwMode="auto">
                        <a:xfrm>
                          <a:off x="180" y="0"/>
                          <a:ext cx="1290" cy="1248"/>
                        </a:xfrm>
                        <a:custGeom>
                          <a:avLst/>
                          <a:gdLst>
                            <a:gd name="T0" fmla="*/ 1080 w 1290"/>
                            <a:gd name="T1" fmla="*/ 1248 h 1248"/>
                            <a:gd name="T2" fmla="*/ 1260 w 1290"/>
                            <a:gd name="T3" fmla="*/ 936 h 1248"/>
                            <a:gd name="T4" fmla="*/ 1080 w 1290"/>
                            <a:gd name="T5" fmla="*/ 312 h 1248"/>
                            <a:gd name="T6" fmla="*/ 0 w 1290"/>
                            <a:gd name="T7" fmla="*/ 0 h 1248"/>
                            <a:gd name="T8" fmla="*/ 0 60000 65536"/>
                            <a:gd name="T9" fmla="*/ 0 60000 65536"/>
                            <a:gd name="T10" fmla="*/ 0 60000 65536"/>
                            <a:gd name="T11" fmla="*/ 0 60000 65536"/>
                            <a:gd name="T12" fmla="*/ 0 w 1290"/>
                            <a:gd name="T13" fmla="*/ 0 h 1248"/>
                            <a:gd name="T14" fmla="*/ 1290 w 1290"/>
                            <a:gd name="T15" fmla="*/ 1248 h 1248"/>
                          </a:gdLst>
                          <a:ahLst/>
                          <a:cxnLst>
                            <a:cxn ang="T8">
                              <a:pos x="T0" y="T1"/>
                            </a:cxn>
                            <a:cxn ang="T9">
                              <a:pos x="T2" y="T3"/>
                            </a:cxn>
                            <a:cxn ang="T10">
                              <a:pos x="T4" y="T5"/>
                            </a:cxn>
                            <a:cxn ang="T11">
                              <a:pos x="T6" y="T7"/>
                            </a:cxn>
                          </a:cxnLst>
                          <a:rect l="T12" t="T13" r="T14" b="T15"/>
                          <a:pathLst>
                            <a:path w="1290" h="1248">
                              <a:moveTo>
                                <a:pt x="1080" y="1248"/>
                              </a:moveTo>
                              <a:cubicBezTo>
                                <a:pt x="1170" y="1170"/>
                                <a:pt x="1260" y="1092"/>
                                <a:pt x="1260" y="936"/>
                              </a:cubicBezTo>
                              <a:cubicBezTo>
                                <a:pt x="1260" y="780"/>
                                <a:pt x="1290" y="468"/>
                                <a:pt x="1080" y="312"/>
                              </a:cubicBezTo>
                              <a:cubicBezTo>
                                <a:pt x="870" y="156"/>
                                <a:pt x="435" y="78"/>
                                <a:pt x="0" y="0"/>
                              </a:cubicBezTo>
                            </a:path>
                          </a:pathLst>
                        </a:custGeom>
                        <a:noFill/>
                        <a:ln w="9525">
                          <a:solidFill>
                            <a:srgbClr val="000000"/>
                          </a:solidFill>
                          <a:miter lim="800000"/>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38" name="Line 228">
                          <a:extLst>
                            <a:ext uri="{FF2B5EF4-FFF2-40B4-BE49-F238E27FC236}">
                              <a16:creationId xmlns:a16="http://schemas.microsoft.com/office/drawing/2014/main" id="{963B5246-605A-A64E-9DF1-79F0AE257CAA}"/>
                            </a:ext>
                          </a:extLst>
                        </p:cNvPr>
                        <p:cNvSpPr>
                          <a:spLocks noChangeShapeType="1"/>
                        </p:cNvSpPr>
                        <p:nvPr/>
                      </p:nvSpPr>
                      <p:spPr bwMode="auto">
                        <a:xfrm>
                          <a:off x="1080" y="1404"/>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39" name="Text Box 229">
                          <a:extLst>
                            <a:ext uri="{FF2B5EF4-FFF2-40B4-BE49-F238E27FC236}">
                              <a16:creationId xmlns:a16="http://schemas.microsoft.com/office/drawing/2014/main" id="{CA110B38-6945-EA46-981C-82705B77AF66}"/>
                            </a:ext>
                          </a:extLst>
                        </p:cNvPr>
                        <p:cNvSpPr txBox="1">
                          <a:spLocks noChangeArrowheads="1"/>
                        </p:cNvSpPr>
                        <p:nvPr/>
                      </p:nvSpPr>
                      <p:spPr bwMode="auto">
                        <a:xfrm>
                          <a:off x="2340" y="936"/>
                          <a:ext cx="540" cy="156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dirty="0">
                              <a:solidFill>
                                <a:srgbClr val="000000"/>
                              </a:solidFill>
                              <a:latin typeface="Microsoft YaHei" panose="020B0503020204020204" pitchFamily="34" charset="-122"/>
                              <a:ea typeface="Microsoft YaHei" panose="020B0503020204020204" pitchFamily="34" charset="-122"/>
                            </a:rPr>
                            <a:t>3</a:t>
                          </a:r>
                        </a:p>
                        <a:p>
                          <a:pPr algn="ctr">
                            <a:spcBef>
                              <a:spcPct val="0"/>
                            </a:spcBef>
                            <a:buClrTx/>
                            <a:buSzTx/>
                            <a:buFontTx/>
                            <a:buNone/>
                          </a:pPr>
                          <a:r>
                            <a:rPr lang="en-US" altLang="zh-CN" sz="1600" dirty="0">
                              <a:solidFill>
                                <a:srgbClr val="000000"/>
                              </a:solidFill>
                              <a:latin typeface="Microsoft YaHei" panose="020B0503020204020204" pitchFamily="34" charset="-122"/>
                              <a:ea typeface="Microsoft YaHei" panose="020B0503020204020204" pitchFamily="34" charset="-122"/>
                            </a:rPr>
                            <a:t>10</a:t>
                          </a:r>
                        </a:p>
                        <a:p>
                          <a:pPr algn="ctr">
                            <a:spcBef>
                              <a:spcPct val="0"/>
                            </a:spcBef>
                            <a:buClrTx/>
                            <a:buSzTx/>
                            <a:buFontTx/>
                            <a:buNone/>
                          </a:pPr>
                          <a:r>
                            <a:rPr lang="en-US" altLang="zh-CN" sz="1600" dirty="0">
                              <a:solidFill>
                                <a:srgbClr val="000000"/>
                              </a:solidFill>
                              <a:latin typeface="Microsoft YaHei" panose="020B0503020204020204" pitchFamily="34" charset="-122"/>
                              <a:ea typeface="Microsoft YaHei" panose="020B0503020204020204" pitchFamily="34" charset="-122"/>
                            </a:rPr>
                            <a:t>27</a:t>
                          </a:r>
                        </a:p>
                        <a:p>
                          <a:pPr algn="ctr">
                            <a:spcBef>
                              <a:spcPct val="0"/>
                            </a:spcBef>
                            <a:buClrTx/>
                            <a:buSzTx/>
                            <a:buFontTx/>
                            <a:buNone/>
                          </a:pPr>
                          <a:r>
                            <a:rPr lang="en-US" altLang="zh-CN" sz="1600" dirty="0">
                              <a:solidFill>
                                <a:srgbClr val="000000"/>
                              </a:solidFill>
                              <a:latin typeface="Microsoft YaHei" panose="020B0503020204020204" pitchFamily="34" charset="-122"/>
                              <a:ea typeface="Microsoft YaHei" panose="020B0503020204020204" pitchFamily="34" charset="-122"/>
                            </a:rPr>
                            <a:t>29</a:t>
                          </a:r>
                        </a:p>
                        <a:p>
                          <a:pPr algn="ctr">
                            <a:spcBef>
                              <a:spcPct val="0"/>
                            </a:spcBef>
                            <a:buClrTx/>
                            <a:buSzTx/>
                            <a:buFontTx/>
                            <a:buNone/>
                          </a:pPr>
                          <a:r>
                            <a:rPr lang="en-US" altLang="zh-CN" sz="1600" dirty="0">
                              <a:solidFill>
                                <a:srgbClr val="000000"/>
                              </a:solidFill>
                              <a:latin typeface="Microsoft YaHei" panose="020B0503020204020204" pitchFamily="34" charset="-122"/>
                              <a:ea typeface="Microsoft YaHei" panose="020B0503020204020204" pitchFamily="34" charset="-122"/>
                            </a:rPr>
                            <a:t>15</a:t>
                          </a:r>
                          <a:endParaRPr lang="en-US" altLang="zh-CN" sz="1800" dirty="0">
                            <a:solidFill>
                              <a:srgbClr val="000000"/>
                            </a:solidFill>
                            <a:latin typeface="Microsoft YaHei" panose="020B0503020204020204" pitchFamily="34" charset="-122"/>
                            <a:ea typeface="Microsoft YaHei" panose="020B0503020204020204" pitchFamily="34" charset="-122"/>
                          </a:endParaRPr>
                        </a:p>
                      </p:txBody>
                    </p:sp>
                    <p:sp>
                      <p:nvSpPr>
                        <p:cNvPr id="40" name="Line 230">
                          <a:extLst>
                            <a:ext uri="{FF2B5EF4-FFF2-40B4-BE49-F238E27FC236}">
                              <a16:creationId xmlns:a16="http://schemas.microsoft.com/office/drawing/2014/main" id="{073886C6-2FBD-6D46-AF2C-105ABB3FBC24}"/>
                            </a:ext>
                          </a:extLst>
                        </p:cNvPr>
                        <p:cNvSpPr>
                          <a:spLocks noChangeShapeType="1"/>
                        </p:cNvSpPr>
                        <p:nvPr/>
                      </p:nvSpPr>
                      <p:spPr bwMode="auto">
                        <a:xfrm flipV="1">
                          <a:off x="1260" y="936"/>
                          <a:ext cx="1080" cy="31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sp>
                      <p:nvSpPr>
                        <p:cNvPr id="41" name="Line 231">
                          <a:extLst>
                            <a:ext uri="{FF2B5EF4-FFF2-40B4-BE49-F238E27FC236}">
                              <a16:creationId xmlns:a16="http://schemas.microsoft.com/office/drawing/2014/main" id="{C3EFB2E9-AE66-AD4E-AEE8-3FCCBC5054EB}"/>
                            </a:ext>
                          </a:extLst>
                        </p:cNvPr>
                        <p:cNvSpPr>
                          <a:spLocks noChangeShapeType="1"/>
                        </p:cNvSpPr>
                        <p:nvPr/>
                      </p:nvSpPr>
                      <p:spPr bwMode="auto">
                        <a:xfrm>
                          <a:off x="1260" y="1404"/>
                          <a:ext cx="1080" cy="109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400">
                            <a:latin typeface="Microsoft YaHei" panose="020B0503020204020204" pitchFamily="34" charset="-122"/>
                            <a:ea typeface="Microsoft YaHei" panose="020B0503020204020204" pitchFamily="34" charset="-122"/>
                          </a:endParaRPr>
                        </a:p>
                      </p:txBody>
                    </p:sp>
                  </p:grpSp>
                </p:grpSp>
              </p:grpSp>
            </p:grpSp>
          </p:grpSp>
        </p:grpSp>
        <p:grpSp>
          <p:nvGrpSpPr>
            <p:cNvPr id="6" name="Group 232">
              <a:extLst>
                <a:ext uri="{FF2B5EF4-FFF2-40B4-BE49-F238E27FC236}">
                  <a16:creationId xmlns:a16="http://schemas.microsoft.com/office/drawing/2014/main" id="{DE3AA1F6-E69F-0F45-8D62-C13FDEB94E2C}"/>
                </a:ext>
              </a:extLst>
            </p:cNvPr>
            <p:cNvGrpSpPr>
              <a:grpSpLocks/>
            </p:cNvGrpSpPr>
            <p:nvPr/>
          </p:nvGrpSpPr>
          <p:grpSpPr bwMode="auto">
            <a:xfrm>
              <a:off x="1633" y="1062"/>
              <a:ext cx="672" cy="96"/>
              <a:chOff x="0" y="0"/>
              <a:chExt cx="900" cy="159"/>
            </a:xfrm>
          </p:grpSpPr>
          <p:sp>
            <p:nvSpPr>
              <p:cNvPr id="7" name="Text Box 233">
                <a:extLst>
                  <a:ext uri="{FF2B5EF4-FFF2-40B4-BE49-F238E27FC236}">
                    <a16:creationId xmlns:a16="http://schemas.microsoft.com/office/drawing/2014/main" id="{D12ED204-E701-C04C-BB30-5FCE776F0DFE}"/>
                  </a:ext>
                </a:extLst>
              </p:cNvPr>
              <p:cNvSpPr txBox="1">
                <a:spLocks noChangeArrowheads="1"/>
              </p:cNvSpPr>
              <p:nvPr/>
            </p:nvSpPr>
            <p:spPr bwMode="auto">
              <a:xfrm>
                <a:off x="0" y="3"/>
                <a:ext cx="360" cy="156"/>
              </a:xfrm>
              <a:prstGeom prst="rect">
                <a:avLst/>
              </a:prstGeom>
              <a:solidFill>
                <a:srgbClr val="969696"/>
              </a:solidFill>
              <a:ln w="9525">
                <a:solidFill>
                  <a:srgbClr val="000000"/>
                </a:solidFill>
                <a:miter lim="800000"/>
                <a:headEnd/>
                <a:tailEnd/>
              </a:ln>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sp>
            <p:nvSpPr>
              <p:cNvPr id="8" name="Text Box 234">
                <a:extLst>
                  <a:ext uri="{FF2B5EF4-FFF2-40B4-BE49-F238E27FC236}">
                    <a16:creationId xmlns:a16="http://schemas.microsoft.com/office/drawing/2014/main" id="{17E7572E-B4BB-6942-95FD-A7C16CCFD7DA}"/>
                  </a:ext>
                </a:extLst>
              </p:cNvPr>
              <p:cNvSpPr txBox="1">
                <a:spLocks noChangeArrowheads="1"/>
              </p:cNvSpPr>
              <p:nvPr/>
            </p:nvSpPr>
            <p:spPr bwMode="auto">
              <a:xfrm>
                <a:off x="540" y="0"/>
                <a:ext cx="360" cy="15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endParaRPr lang="zh-CN" altLang="en-US" sz="800" b="0">
                  <a:solidFill>
                    <a:srgbClr val="000000"/>
                  </a:solidFill>
                  <a:latin typeface="Microsoft YaHei" panose="020B0503020204020204" pitchFamily="34" charset="-122"/>
                  <a:ea typeface="Microsoft YaHei" panose="020B0503020204020204" pitchFamily="34" charset="-122"/>
                </a:endParaRPr>
              </a:p>
            </p:txBody>
          </p:sp>
        </p:grpSp>
      </p:grpSp>
      <p:sp>
        <p:nvSpPr>
          <p:cNvPr id="120" name="椭圆 119">
            <a:extLst>
              <a:ext uri="{FF2B5EF4-FFF2-40B4-BE49-F238E27FC236}">
                <a16:creationId xmlns:a16="http://schemas.microsoft.com/office/drawing/2014/main" id="{AA57FE65-AB60-CD45-98FF-459971719F04}"/>
              </a:ext>
            </a:extLst>
          </p:cNvPr>
          <p:cNvSpPr/>
          <p:nvPr/>
        </p:nvSpPr>
        <p:spPr>
          <a:xfrm>
            <a:off x="9779094" y="4285013"/>
            <a:ext cx="1028802" cy="15259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400">
              <a:solidFill>
                <a:srgbClr val="FFFFFF"/>
              </a:solidFill>
              <a:latin typeface="Microsoft YaHei" panose="020B0503020204020204" pitchFamily="34" charset="-122"/>
              <a:ea typeface="Microsoft YaHei" panose="020B0503020204020204" pitchFamily="34" charset="-122"/>
            </a:endParaRPr>
          </a:p>
        </p:txBody>
      </p:sp>
      <p:sp>
        <p:nvSpPr>
          <p:cNvPr id="121" name="矩形 120">
            <a:extLst>
              <a:ext uri="{FF2B5EF4-FFF2-40B4-BE49-F238E27FC236}">
                <a16:creationId xmlns:a16="http://schemas.microsoft.com/office/drawing/2014/main" id="{C95E4A3F-7F52-FB45-9CD6-9F1023D07FD6}"/>
              </a:ext>
            </a:extLst>
          </p:cNvPr>
          <p:cNvSpPr/>
          <p:nvPr/>
        </p:nvSpPr>
        <p:spPr>
          <a:xfrm>
            <a:off x="10883407" y="4840239"/>
            <a:ext cx="583682" cy="5716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rgbClr val="000000"/>
                </a:solidFill>
                <a:latin typeface="Microsoft YaHei" panose="020B0503020204020204" pitchFamily="34" charset="-122"/>
                <a:ea typeface="Microsoft YaHei" panose="020B0503020204020204" pitchFamily="34" charset="-122"/>
              </a:rPr>
              <a:t>块</a:t>
            </a:r>
            <a:r>
              <a:rPr lang="en-US" altLang="zh-CN" sz="1400" b="1" dirty="0">
                <a:solidFill>
                  <a:srgbClr val="000000"/>
                </a:solidFill>
                <a:latin typeface="Microsoft YaHei" panose="020B0503020204020204" pitchFamily="34" charset="-122"/>
                <a:ea typeface="Microsoft YaHei" panose="020B0503020204020204" pitchFamily="34" charset="-122"/>
              </a:rPr>
              <a:t>23</a:t>
            </a:r>
            <a:endParaRPr lang="zh-CN" altLang="en-US" sz="1400" b="1" dirty="0">
              <a:solidFill>
                <a:srgbClr val="000000"/>
              </a:solidFill>
              <a:latin typeface="Microsoft YaHei" panose="020B0503020204020204" pitchFamily="34" charset="-122"/>
              <a:ea typeface="Microsoft YaHei" panose="020B0503020204020204" pitchFamily="34" charset="-122"/>
            </a:endParaRPr>
          </a:p>
        </p:txBody>
      </p:sp>
      <p:sp>
        <p:nvSpPr>
          <p:cNvPr id="122" name="Rectangle 3">
            <a:extLst>
              <a:ext uri="{FF2B5EF4-FFF2-40B4-BE49-F238E27FC236}">
                <a16:creationId xmlns:a16="http://schemas.microsoft.com/office/drawing/2014/main" id="{2608337B-D85A-CB44-99F2-2BA141700206}"/>
              </a:ext>
            </a:extLst>
          </p:cNvPr>
          <p:cNvSpPr txBox="1">
            <a:spLocks noRot="1" noChangeArrowheads="1"/>
          </p:cNvSpPr>
          <p:nvPr/>
        </p:nvSpPr>
        <p:spPr>
          <a:xfrm>
            <a:off x="838200" y="2306162"/>
            <a:ext cx="5597680" cy="4111345"/>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原理：</a:t>
            </a:r>
            <a:endParaRPr lang="en-US"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为每个文件分配一个索引块</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表</a:t>
            </a:r>
            <a:r>
              <a:rPr lang="en-US"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，用于记录分配给该文件的所有盘块号</a:t>
            </a:r>
            <a:endParaRPr lang="en-US"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在建立一个文件时，只需在为之建立的目录项中填上指向该索引块的指针</a:t>
            </a:r>
            <a:endParaRPr lang="en-US" sz="2400" dirty="0">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p:txBody>
      </p:sp>
      <p:sp>
        <p:nvSpPr>
          <p:cNvPr id="123"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9013783" y="355672"/>
            <a:ext cx="2797217"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124"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3896415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
                                            <p:txEl>
                                              <p:pRg st="0" end="0"/>
                                            </p:txEl>
                                          </p:spTgt>
                                        </p:tgtEl>
                                        <p:attrNameLst>
                                          <p:attrName>style.visibility</p:attrName>
                                        </p:attrNameLst>
                                      </p:cBhvr>
                                      <p:to>
                                        <p:strVal val="visible"/>
                                      </p:to>
                                    </p:set>
                                    <p:animEffect transition="in" filter="fade">
                                      <p:cBhvr>
                                        <p:cTn id="17" dur="2000"/>
                                        <p:tgtEl>
                                          <p:spTgt spid="122">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2">
                                            <p:txEl>
                                              <p:pRg st="1" end="1"/>
                                            </p:txEl>
                                          </p:spTgt>
                                        </p:tgtEl>
                                        <p:attrNameLst>
                                          <p:attrName>style.visibility</p:attrName>
                                        </p:attrNameLst>
                                      </p:cBhvr>
                                      <p:to>
                                        <p:strVal val="visible"/>
                                      </p:to>
                                    </p:set>
                                    <p:animEffect transition="in" filter="fade">
                                      <p:cBhvr>
                                        <p:cTn id="20" dur="2000"/>
                                        <p:tgtEl>
                                          <p:spTgt spid="122">
                                            <p:txEl>
                                              <p:pRg st="1" end="1"/>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2">
                                            <p:txEl>
                                              <p:pRg st="2" end="2"/>
                                            </p:txEl>
                                          </p:spTgt>
                                        </p:tgtEl>
                                        <p:attrNameLst>
                                          <p:attrName>style.visibility</p:attrName>
                                        </p:attrNameLst>
                                      </p:cBhvr>
                                      <p:to>
                                        <p:strVal val="visible"/>
                                      </p:to>
                                    </p:set>
                                    <p:animEffect transition="in" filter="fade">
                                      <p:cBhvr>
                                        <p:cTn id="23" dur="2000"/>
                                        <p:tgtEl>
                                          <p:spTgt spid="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p:bldP spid="122"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65D995FC-0E9E-794D-B02B-B4023C67391B}"/>
              </a:ext>
            </a:extLst>
          </p:cNvPr>
          <p:cNvSpPr txBox="1">
            <a:spLocks noRot="1" noChangeArrowheads="1"/>
          </p:cNvSpPr>
          <p:nvPr/>
        </p:nvSpPr>
        <p:spPr>
          <a:xfrm>
            <a:off x="1447800" y="1828800"/>
            <a:ext cx="10134600" cy="38100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20000"/>
              </a:lnSpc>
              <a:defRPr/>
            </a:pPr>
            <a:r>
              <a:rPr lang="zh-CN" altLang="en-US" sz="2400" dirty="0">
                <a:latin typeface="Microsoft YaHei" panose="020B0503020204020204" pitchFamily="34" charset="-122"/>
                <a:ea typeface="Microsoft YaHei" panose="020B0503020204020204" pitchFamily="34" charset="-122"/>
              </a:rPr>
              <a:t>优点：</a:t>
            </a:r>
            <a:endParaRPr lang="en-US" altLang="zh-CN"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solidFill>
                  <a:srgbClr val="C00000"/>
                </a:solidFill>
                <a:latin typeface="Microsoft YaHei" panose="020B0503020204020204" pitchFamily="34" charset="-122"/>
                <a:ea typeface="Microsoft YaHei" panose="020B0503020204020204" pitchFamily="34" charset="-122"/>
              </a:rPr>
              <a:t>索引分配方式支持直接访问</a:t>
            </a:r>
            <a:r>
              <a:rPr lang="zh-CN" altLang="en-US" sz="2400" dirty="0">
                <a:latin typeface="Microsoft YaHei" panose="020B0503020204020204" pitchFamily="34" charset="-122"/>
                <a:ea typeface="Microsoft YaHei" panose="020B0503020204020204" pitchFamily="34" charset="-122"/>
              </a:rPr>
              <a:t>，可直接从索引块中找到第</a:t>
            </a:r>
            <a:r>
              <a:rPr lang="en-US" altLang="zh-CN" sz="2400" dirty="0" err="1">
                <a:latin typeface="Microsoft YaHei" panose="020B0503020204020204" pitchFamily="34" charset="-122"/>
                <a:ea typeface="Microsoft YaHei" panose="020B0503020204020204" pitchFamily="34" charset="-122"/>
              </a:rPr>
              <a:t>i</a:t>
            </a:r>
            <a:r>
              <a:rPr lang="zh-CN" altLang="en-US" sz="2400" dirty="0">
                <a:latin typeface="Microsoft YaHei" panose="020B0503020204020204" pitchFamily="34" charset="-122"/>
                <a:ea typeface="Microsoft YaHei" panose="020B0503020204020204" pitchFamily="34" charset="-122"/>
              </a:rPr>
              <a:t>个盘块的盘块号</a:t>
            </a:r>
            <a:r>
              <a:rPr lang="zh-CN" altLang="en-US" sz="2400" dirty="0" smtClean="0">
                <a:latin typeface="Microsoft YaHei" panose="020B0503020204020204" pitchFamily="34" charset="-122"/>
                <a:ea typeface="Microsoft YaHei" panose="020B0503020204020204" pitchFamily="34" charset="-122"/>
              </a:rPr>
              <a:t>；</a:t>
            </a:r>
            <a:endParaRPr lang="en-US" altLang="zh-CN" sz="2400" dirty="0" smtClean="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smtClean="0">
                <a:solidFill>
                  <a:srgbClr val="C00000"/>
                </a:solidFill>
                <a:latin typeface="Microsoft YaHei" panose="020B0503020204020204" pitchFamily="34" charset="-122"/>
                <a:ea typeface="Microsoft YaHei" panose="020B0503020204020204" pitchFamily="34" charset="-122"/>
              </a:rPr>
              <a:t>不会产生外部碎片</a:t>
            </a:r>
            <a:r>
              <a:rPr lang="zh-CN" altLang="en-US" sz="2400" dirty="0" smtClean="0">
                <a:latin typeface="Microsoft YaHei" panose="020B0503020204020204" pitchFamily="34" charset="-122"/>
                <a:ea typeface="Microsoft YaHei" panose="020B0503020204020204" pitchFamily="34" charset="-122"/>
              </a:rPr>
              <a:t>。</a:t>
            </a:r>
          </a:p>
          <a:p>
            <a:pPr eaLnBrk="1" hangingPunct="1">
              <a:lnSpc>
                <a:spcPct val="120000"/>
              </a:lnSpc>
              <a:defRPr/>
            </a:pPr>
            <a:r>
              <a:rPr lang="zh-CN" altLang="en-US" sz="2400" dirty="0" smtClean="0">
                <a:latin typeface="Microsoft YaHei" panose="020B0503020204020204" pitchFamily="34" charset="-122"/>
                <a:ea typeface="Microsoft YaHei" panose="020B0503020204020204" pitchFamily="34" charset="-122"/>
              </a:rPr>
              <a:t>存在</a:t>
            </a:r>
            <a:r>
              <a:rPr lang="zh-CN" altLang="en-US" sz="2400" dirty="0">
                <a:latin typeface="Microsoft YaHei" panose="020B0503020204020204" pitchFamily="34" charset="-122"/>
                <a:ea typeface="Microsoft YaHei" panose="020B0503020204020204" pitchFamily="34" charset="-122"/>
              </a:rPr>
              <a:t>的问题：</a:t>
            </a:r>
            <a:endParaRPr lang="en-US" sz="2400" dirty="0">
              <a:latin typeface="Microsoft YaHei" panose="020B0503020204020204" pitchFamily="34" charset="-122"/>
              <a:ea typeface="Microsoft YaHei" panose="020B0503020204020204" pitchFamily="34" charset="-122"/>
            </a:endParaRPr>
          </a:p>
          <a:p>
            <a:pPr lvl="1" eaLnBrk="1" hangingPunct="1">
              <a:lnSpc>
                <a:spcPct val="120000"/>
              </a:lnSpc>
              <a:defRPr/>
            </a:pPr>
            <a:r>
              <a:rPr lang="zh-CN" altLang="en-US" sz="2400" dirty="0">
                <a:solidFill>
                  <a:srgbClr val="C00000"/>
                </a:solidFill>
                <a:latin typeface="Microsoft YaHei" panose="020B0503020204020204" pitchFamily="34" charset="-122"/>
                <a:ea typeface="Microsoft YaHei" panose="020B0503020204020204" pitchFamily="34" charset="-122"/>
              </a:rPr>
              <a:t>可能要花费较多的外存空间</a:t>
            </a:r>
            <a:r>
              <a:rPr lang="zh-CN" altLang="en-US" sz="2400" dirty="0">
                <a:latin typeface="Microsoft YaHei" panose="020B0503020204020204" pitchFamily="34" charset="-122"/>
                <a:ea typeface="Microsoft YaHei" panose="020B0503020204020204" pitchFamily="34" charset="-122"/>
              </a:rPr>
              <a:t>。每当建立一个文件时，便须为之分配一个索引块。对于小文件如果采用这种方式，索引块的利用率将是极低的。</a:t>
            </a:r>
            <a:endParaRPr lang="en-US" altLang="zh-CN" sz="2400" dirty="0">
              <a:latin typeface="Microsoft YaHei" panose="020B0503020204020204" pitchFamily="34" charset="-122"/>
              <a:ea typeface="Microsoft YaHei" panose="020B0503020204020204" pitchFamily="34" charset="-122"/>
            </a:endParaRPr>
          </a:p>
          <a:p>
            <a:pPr eaLnBrk="1" hangingPunct="1">
              <a:lnSpc>
                <a:spcPct val="120000"/>
              </a:lnSpc>
              <a:defRPr/>
            </a:pPr>
            <a:endParaRPr lang="en-US" sz="2400" dirty="0">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p:txBody>
      </p:sp>
      <p:sp>
        <p:nvSpPr>
          <p:cNvPr id="4"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9013783" y="355672"/>
            <a:ext cx="2797217"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6"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
        <p:nvSpPr>
          <p:cNvPr id="7" name="Rectangle 3">
            <a:extLst>
              <a:ext uri="{FF2B5EF4-FFF2-40B4-BE49-F238E27FC236}">
                <a16:creationId xmlns:a16="http://schemas.microsoft.com/office/drawing/2014/main" id="{BAE68CE2-85EC-4640-B429-5E1234D42C41}"/>
              </a:ext>
            </a:extLst>
          </p:cNvPr>
          <p:cNvSpPr txBox="1">
            <a:spLocks noRot="1" noChangeArrowheads="1"/>
          </p:cNvSpPr>
          <p:nvPr/>
        </p:nvSpPr>
        <p:spPr>
          <a:xfrm>
            <a:off x="1219200" y="1066801"/>
            <a:ext cx="8502226" cy="1362603"/>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20000"/>
              </a:lnSpc>
              <a:buNone/>
              <a:defRPr/>
            </a:pPr>
            <a:r>
              <a:rPr 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1. </a:t>
            </a:r>
            <a:r>
              <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单级索引</a:t>
            </a:r>
            <a:r>
              <a:rPr lang="zh-CN" altLang="en-US" sz="2400" dirty="0" smtClean="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分配</a:t>
            </a:r>
            <a:endParaRPr lang="en-US" sz="2400" dirty="0">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6245021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2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B60CD76-32CC-0E49-ACF3-968584BDB758}"/>
              </a:ext>
            </a:extLst>
          </p:cNvPr>
          <p:cNvSpPr txBox="1">
            <a:spLocks noRot="1" noChangeArrowheads="1"/>
          </p:cNvSpPr>
          <p:nvPr/>
        </p:nvSpPr>
        <p:spPr>
          <a:xfrm>
            <a:off x="838200" y="1366425"/>
            <a:ext cx="5257800" cy="240665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00000"/>
              </a:lnSpc>
              <a:spcBef>
                <a:spcPts val="1200"/>
              </a:spcBef>
              <a:buNone/>
              <a:defRPr/>
            </a:pPr>
            <a:r>
              <a:rPr lang="en-US" altLang="zh-CN"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2</a:t>
            </a:r>
            <a:r>
              <a:rPr 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 </a:t>
            </a:r>
            <a:r>
              <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两级索引</a:t>
            </a:r>
            <a:r>
              <a:rPr lang="zh-CN" altLang="en-US" sz="2400" dirty="0" smtClean="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分配</a:t>
            </a:r>
            <a:endParaRPr lang="en-US" altLang="zh-CN" sz="2400" dirty="0" smtClean="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a:p>
            <a:pPr marL="0" indent="0" eaLnBrk="1" hangingPunct="1">
              <a:lnSpc>
                <a:spcPct val="100000"/>
              </a:lnSpc>
              <a:spcBef>
                <a:spcPts val="1200"/>
              </a:spcBef>
              <a:buNone/>
              <a:defRPr/>
            </a:pPr>
            <a:endPar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a:p>
            <a:pPr eaLnBrk="1" hangingPunct="1">
              <a:lnSpc>
                <a:spcPct val="100000"/>
              </a:lnSpc>
              <a:spcBef>
                <a:spcPts val="1200"/>
              </a:spcBef>
            </a:pPr>
            <a:r>
              <a:rPr lang="zh-CN" altLang="en-US" sz="2400" dirty="0"/>
              <a:t>当 </a:t>
            </a:r>
            <a:r>
              <a:rPr lang="en-US" altLang="zh-CN" sz="2400" dirty="0"/>
              <a:t>OS</a:t>
            </a:r>
            <a:r>
              <a:rPr lang="zh-CN" altLang="en-US" sz="2400" dirty="0"/>
              <a:t>为一个大文件分配磁盘空间时，会增加许多索引块</a:t>
            </a:r>
          </a:p>
          <a:p>
            <a:pPr eaLnBrk="1" hangingPunct="1">
              <a:lnSpc>
                <a:spcPct val="100000"/>
              </a:lnSpc>
              <a:spcBef>
                <a:spcPts val="1200"/>
              </a:spcBef>
            </a:pPr>
            <a:r>
              <a:rPr lang="zh-CN" altLang="en-US" sz="2400" dirty="0"/>
              <a:t>当文件太大，其索引块太多时，这种方法是低效的</a:t>
            </a:r>
            <a:endParaRPr lang="en-US" altLang="zh-CN" sz="2400" dirty="0"/>
          </a:p>
          <a:p>
            <a:pPr eaLnBrk="1" hangingPunct="1">
              <a:lnSpc>
                <a:spcPct val="100000"/>
              </a:lnSpc>
              <a:spcBef>
                <a:spcPts val="1200"/>
              </a:spcBef>
            </a:pPr>
            <a:r>
              <a:rPr lang="zh-CN" altLang="en-US" sz="2400" dirty="0"/>
              <a:t>解决办法：</a:t>
            </a:r>
            <a:r>
              <a:rPr lang="zh-CN" altLang="en-US" sz="2400" b="1" dirty="0">
                <a:solidFill>
                  <a:srgbClr val="C00000"/>
                </a:solidFill>
              </a:rPr>
              <a:t>两级索引分配方式</a:t>
            </a:r>
          </a:p>
        </p:txBody>
      </p:sp>
      <p:graphicFrame>
        <p:nvGraphicFramePr>
          <p:cNvPr id="4" name="Object 5">
            <a:extLst>
              <a:ext uri="{FF2B5EF4-FFF2-40B4-BE49-F238E27FC236}">
                <a16:creationId xmlns:a16="http://schemas.microsoft.com/office/drawing/2014/main" id="{1969D072-270D-3449-8CAC-5DAF1AD7F14C}"/>
              </a:ext>
            </a:extLst>
          </p:cNvPr>
          <p:cNvGraphicFramePr>
            <a:graphicFrameLocks noChangeAspect="1"/>
          </p:cNvGraphicFramePr>
          <p:nvPr>
            <p:extLst>
              <p:ext uri="{D42A27DB-BD31-4B8C-83A1-F6EECF244321}">
                <p14:modId xmlns:p14="http://schemas.microsoft.com/office/powerpoint/2010/main" val="650093937"/>
              </p:ext>
            </p:extLst>
          </p:nvPr>
        </p:nvGraphicFramePr>
        <p:xfrm>
          <a:off x="6400800" y="1752600"/>
          <a:ext cx="5410200" cy="4059238"/>
        </p:xfrm>
        <a:graphic>
          <a:graphicData uri="http://schemas.openxmlformats.org/presentationml/2006/ole">
            <mc:AlternateContent xmlns:mc="http://schemas.openxmlformats.org/markup-compatibility/2006">
              <mc:Choice xmlns:v="urn:schemas-microsoft-com:vml" Requires="v">
                <p:oleObj spid="_x0000_s106557" r:id="rId4" imgW="3375660" imgH="3375660" progId="Visio.Drawing.4">
                  <p:embed/>
                </p:oleObj>
              </mc:Choice>
              <mc:Fallback>
                <p:oleObj r:id="rId4" imgW="3375660" imgH="3375660" progId="Visio.Drawing.4">
                  <p:embed/>
                  <p:pic>
                    <p:nvPicPr>
                      <p:cNvPr id="2" name="Object 5">
                        <a:extLst>
                          <a:ext uri="{FF2B5EF4-FFF2-40B4-BE49-F238E27FC236}">
                            <a16:creationId xmlns:a16="http://schemas.microsoft.com/office/drawing/2014/main" id="{B6A64F6F-36E2-F249-9C4D-BDE28F4616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1752600"/>
                        <a:ext cx="5410200" cy="4059238"/>
                      </a:xfrm>
                      <a:prstGeom prst="rect">
                        <a:avLst/>
                      </a:prstGeom>
                      <a:noFill/>
                      <a:ln>
                        <a:noFill/>
                      </a:ln>
                      <a:effectLst/>
                      <a:extLst/>
                    </p:spPr>
                  </p:pic>
                </p:oleObj>
              </mc:Fallback>
            </mc:AlternateContent>
          </a:graphicData>
        </a:graphic>
      </p:graphicFrame>
      <p:sp>
        <p:nvSpPr>
          <p:cNvPr id="5"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9013783" y="355672"/>
            <a:ext cx="2797217"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6"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2286820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FCEE89D4-3DC2-F243-8205-325D85FFBBE8}"/>
              </a:ext>
            </a:extLst>
          </p:cNvPr>
          <p:cNvSpPr txBox="1">
            <a:spLocks noChangeArrowheads="1"/>
          </p:cNvSpPr>
          <p:nvPr/>
        </p:nvSpPr>
        <p:spPr bwMode="auto">
          <a:xfrm>
            <a:off x="1919288" y="2060575"/>
            <a:ext cx="8520112" cy="383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10000"/>
              </a:lnSpc>
              <a:buClrTx/>
              <a:buSzTx/>
              <a:buFontTx/>
              <a:buNone/>
            </a:pPr>
            <a:r>
              <a:rPr kumimoji="1" lang="zh-CN" altLang="en-US" dirty="0">
                <a:solidFill>
                  <a:schemeClr val="bg2">
                    <a:lumMod val="25000"/>
                  </a:schemeClr>
                </a:solidFill>
              </a:rPr>
              <a:t>设文件系统采用两级索引分配方式，如果每个</a:t>
            </a:r>
          </a:p>
          <a:p>
            <a:pPr eaLnBrk="1" hangingPunct="1">
              <a:lnSpc>
                <a:spcPct val="110000"/>
              </a:lnSpc>
              <a:buClrTx/>
              <a:buSzTx/>
              <a:buFontTx/>
              <a:buNone/>
            </a:pPr>
            <a:r>
              <a:rPr kumimoji="1" lang="zh-CN" altLang="en-US" dirty="0">
                <a:solidFill>
                  <a:schemeClr val="bg2">
                    <a:lumMod val="25000"/>
                  </a:schemeClr>
                </a:solidFill>
              </a:rPr>
              <a:t>磁盘块的大小为</a:t>
            </a:r>
            <a:r>
              <a:rPr kumimoji="1" lang="en-US" altLang="zh-CN" dirty="0">
                <a:solidFill>
                  <a:schemeClr val="bg2">
                    <a:lumMod val="25000"/>
                  </a:schemeClr>
                </a:solidFill>
              </a:rPr>
              <a:t>1KB</a:t>
            </a:r>
            <a:r>
              <a:rPr kumimoji="1" lang="zh-CN" altLang="en-US" dirty="0">
                <a:solidFill>
                  <a:schemeClr val="bg2">
                    <a:lumMod val="25000"/>
                  </a:schemeClr>
                </a:solidFill>
              </a:rPr>
              <a:t>，每个盘块号占</a:t>
            </a:r>
            <a:r>
              <a:rPr kumimoji="1" lang="en-US" altLang="zh-CN" dirty="0">
                <a:solidFill>
                  <a:schemeClr val="bg2">
                    <a:lumMod val="25000"/>
                  </a:schemeClr>
                </a:solidFill>
              </a:rPr>
              <a:t>4B</a:t>
            </a:r>
            <a:r>
              <a:rPr kumimoji="1" lang="zh-CN" altLang="en-US" dirty="0">
                <a:solidFill>
                  <a:schemeClr val="bg2">
                    <a:lumMod val="25000"/>
                  </a:schemeClr>
                </a:solidFill>
              </a:rPr>
              <a:t>，则单</a:t>
            </a:r>
          </a:p>
          <a:p>
            <a:pPr eaLnBrk="1" hangingPunct="1">
              <a:lnSpc>
                <a:spcPct val="110000"/>
              </a:lnSpc>
              <a:buClrTx/>
              <a:buSzTx/>
              <a:buFontTx/>
              <a:buNone/>
            </a:pPr>
            <a:r>
              <a:rPr kumimoji="1" lang="zh-CN" altLang="en-US" dirty="0">
                <a:solidFill>
                  <a:schemeClr val="bg2">
                    <a:lumMod val="25000"/>
                  </a:schemeClr>
                </a:solidFill>
              </a:rPr>
              <a:t>个文件的最大长度是多少？</a:t>
            </a:r>
          </a:p>
          <a:p>
            <a:pPr eaLnBrk="1" hangingPunct="1">
              <a:lnSpc>
                <a:spcPct val="110000"/>
              </a:lnSpc>
              <a:buClrTx/>
              <a:buSzTx/>
              <a:buFontTx/>
              <a:buNone/>
            </a:pPr>
            <a:r>
              <a:rPr kumimoji="1" lang="zh-CN" altLang="en-US" dirty="0">
                <a:solidFill>
                  <a:schemeClr val="bg2">
                    <a:lumMod val="25000"/>
                  </a:schemeClr>
                </a:solidFill>
              </a:rPr>
              <a:t>解：每个盘块可有</a:t>
            </a:r>
            <a:r>
              <a:rPr kumimoji="1" lang="en-US" altLang="zh-CN" dirty="0">
                <a:solidFill>
                  <a:schemeClr val="bg2">
                    <a:lumMod val="25000"/>
                  </a:schemeClr>
                </a:solidFill>
              </a:rPr>
              <a:t>1KB/ 4B=256</a:t>
            </a:r>
            <a:r>
              <a:rPr kumimoji="1" lang="zh-CN" altLang="en-US" dirty="0">
                <a:solidFill>
                  <a:schemeClr val="bg2">
                    <a:lumMod val="25000"/>
                  </a:schemeClr>
                </a:solidFill>
              </a:rPr>
              <a:t>个索引项，则</a:t>
            </a:r>
          </a:p>
          <a:p>
            <a:pPr eaLnBrk="1" hangingPunct="1">
              <a:lnSpc>
                <a:spcPct val="110000"/>
              </a:lnSpc>
              <a:buClrTx/>
              <a:buSzTx/>
              <a:buFontTx/>
              <a:buNone/>
            </a:pPr>
            <a:r>
              <a:rPr kumimoji="1" lang="zh-CN" altLang="en-US" dirty="0">
                <a:solidFill>
                  <a:schemeClr val="bg2">
                    <a:lumMod val="25000"/>
                  </a:schemeClr>
                </a:solidFill>
              </a:rPr>
              <a:t>两级索引下单个文件最大长度：</a:t>
            </a:r>
          </a:p>
          <a:p>
            <a:pPr eaLnBrk="1" hangingPunct="1">
              <a:lnSpc>
                <a:spcPct val="110000"/>
              </a:lnSpc>
              <a:buClrTx/>
              <a:buSzTx/>
              <a:buFontTx/>
              <a:buNone/>
            </a:pPr>
            <a:r>
              <a:rPr kumimoji="1" lang="zh-CN" altLang="en-US" dirty="0">
                <a:solidFill>
                  <a:schemeClr val="bg2">
                    <a:lumMod val="25000"/>
                  </a:schemeClr>
                </a:solidFill>
              </a:rPr>
              <a:t>     </a:t>
            </a:r>
            <a:r>
              <a:rPr kumimoji="1" lang="en-US" altLang="zh-CN" dirty="0">
                <a:solidFill>
                  <a:schemeClr val="bg2">
                    <a:lumMod val="25000"/>
                  </a:schemeClr>
                </a:solidFill>
              </a:rPr>
              <a:t>256*256*1KB=64MB</a:t>
            </a:r>
          </a:p>
        </p:txBody>
      </p:sp>
      <p:sp>
        <p:nvSpPr>
          <p:cNvPr id="3"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9013783" y="355672"/>
            <a:ext cx="2797217"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4"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3851915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wipe(down)">
                                      <p:cBhvr>
                                        <p:cTn id="7" dur="500"/>
                                        <p:tgtEl>
                                          <p:spTgt spid="2">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wipe(down)">
                                      <p:cBhvr>
                                        <p:cTn id="10" dur="500"/>
                                        <p:tgtEl>
                                          <p:spTgt spid="2">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animEffect transition="in" filter="wipe(down)">
                                      <p:cBhvr>
                                        <p:cTn id="1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F5E7609-610D-6841-8F4B-7C68C6FF7573}"/>
              </a:ext>
            </a:extLst>
          </p:cNvPr>
          <p:cNvSpPr>
            <a:spLocks noGrp="1" noChangeArrowheads="1"/>
          </p:cNvSpPr>
          <p:nvPr>
            <p:ph type="title"/>
          </p:nvPr>
        </p:nvSpPr>
        <p:spPr>
          <a:xfrm>
            <a:off x="1905000" y="304801"/>
            <a:ext cx="7848600" cy="676275"/>
          </a:xfrm>
        </p:spPr>
        <p:txBody>
          <a:bodyPr/>
          <a:lstStyle/>
          <a:p>
            <a:pPr eaLnBrk="1" hangingPunct="1"/>
            <a:r>
              <a:rPr lang="zh-CN" altLang="en-US">
                <a:latin typeface="+mj-ea"/>
                <a:ea typeface="+mj-ea"/>
              </a:rPr>
              <a:t>系统中有很多文件</a:t>
            </a:r>
          </a:p>
        </p:txBody>
      </p:sp>
      <p:grpSp>
        <p:nvGrpSpPr>
          <p:cNvPr id="3" name="Group 84">
            <a:extLst>
              <a:ext uri="{FF2B5EF4-FFF2-40B4-BE49-F238E27FC236}">
                <a16:creationId xmlns:a16="http://schemas.microsoft.com/office/drawing/2014/main" id="{3436AF63-C96F-3B45-8AE9-4DCA4D027D91}"/>
              </a:ext>
            </a:extLst>
          </p:cNvPr>
          <p:cNvGrpSpPr>
            <a:grpSpLocks/>
          </p:cNvGrpSpPr>
          <p:nvPr/>
        </p:nvGrpSpPr>
        <p:grpSpPr bwMode="auto">
          <a:xfrm>
            <a:off x="762000" y="1371600"/>
            <a:ext cx="6724650" cy="1211375"/>
            <a:chOff x="420" y="864"/>
            <a:chExt cx="4236" cy="873"/>
          </a:xfrm>
        </p:grpSpPr>
        <p:sp>
          <p:nvSpPr>
            <p:cNvPr id="4" name="Rectangle 59">
              <a:extLst>
                <a:ext uri="{FF2B5EF4-FFF2-40B4-BE49-F238E27FC236}">
                  <a16:creationId xmlns:a16="http://schemas.microsoft.com/office/drawing/2014/main" id="{22749E9D-8778-5D4A-95BD-F82C6414CE65}"/>
                </a:ext>
              </a:extLst>
            </p:cNvPr>
            <p:cNvSpPr>
              <a:spLocks noChangeArrowheads="1"/>
            </p:cNvSpPr>
            <p:nvPr/>
          </p:nvSpPr>
          <p:spPr bwMode="auto">
            <a:xfrm>
              <a:off x="81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cat</a:t>
              </a:r>
            </a:p>
          </p:txBody>
        </p:sp>
        <p:sp>
          <p:nvSpPr>
            <p:cNvPr id="5" name="Rectangle 60">
              <a:extLst>
                <a:ext uri="{FF2B5EF4-FFF2-40B4-BE49-F238E27FC236}">
                  <a16:creationId xmlns:a16="http://schemas.microsoft.com/office/drawing/2014/main" id="{D83427B1-F394-644B-84EE-F753455AC02D}"/>
                </a:ext>
              </a:extLst>
            </p:cNvPr>
            <p:cNvSpPr>
              <a:spLocks noChangeArrowheads="1"/>
            </p:cNvSpPr>
            <p:nvPr/>
          </p:nvSpPr>
          <p:spPr bwMode="auto">
            <a:xfrm>
              <a:off x="129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bo</a:t>
              </a:r>
            </a:p>
          </p:txBody>
        </p:sp>
        <p:sp>
          <p:nvSpPr>
            <p:cNvPr id="6" name="Rectangle 61">
              <a:extLst>
                <a:ext uri="{FF2B5EF4-FFF2-40B4-BE49-F238E27FC236}">
                  <a16:creationId xmlns:a16="http://schemas.microsoft.com/office/drawing/2014/main" id="{4BC41439-6EE4-ED46-92E1-7F64A39F7545}"/>
                </a:ext>
              </a:extLst>
            </p:cNvPr>
            <p:cNvSpPr>
              <a:spLocks noChangeArrowheads="1"/>
            </p:cNvSpPr>
            <p:nvPr/>
          </p:nvSpPr>
          <p:spPr bwMode="auto">
            <a:xfrm>
              <a:off x="177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a</a:t>
              </a:r>
            </a:p>
          </p:txBody>
        </p:sp>
        <p:sp>
          <p:nvSpPr>
            <p:cNvPr id="7" name="Rectangle 62">
              <a:extLst>
                <a:ext uri="{FF2B5EF4-FFF2-40B4-BE49-F238E27FC236}">
                  <a16:creationId xmlns:a16="http://schemas.microsoft.com/office/drawing/2014/main" id="{0222EBA9-8C4E-7243-874C-3D148B4FFA1F}"/>
                </a:ext>
              </a:extLst>
            </p:cNvPr>
            <p:cNvSpPr>
              <a:spLocks noChangeArrowheads="1"/>
            </p:cNvSpPr>
            <p:nvPr/>
          </p:nvSpPr>
          <p:spPr bwMode="auto">
            <a:xfrm>
              <a:off x="225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test</a:t>
              </a:r>
            </a:p>
          </p:txBody>
        </p:sp>
        <p:sp>
          <p:nvSpPr>
            <p:cNvPr id="8" name="Rectangle 63">
              <a:extLst>
                <a:ext uri="{FF2B5EF4-FFF2-40B4-BE49-F238E27FC236}">
                  <a16:creationId xmlns:a16="http://schemas.microsoft.com/office/drawing/2014/main" id="{B925A88A-3DB5-EC4B-BC8D-B5784A985511}"/>
                </a:ext>
              </a:extLst>
            </p:cNvPr>
            <p:cNvSpPr>
              <a:spLocks noChangeArrowheads="1"/>
            </p:cNvSpPr>
            <p:nvPr/>
          </p:nvSpPr>
          <p:spPr bwMode="auto">
            <a:xfrm>
              <a:off x="273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data</a:t>
              </a:r>
            </a:p>
          </p:txBody>
        </p:sp>
        <p:sp>
          <p:nvSpPr>
            <p:cNvPr id="9" name="Rectangle 64">
              <a:extLst>
                <a:ext uri="{FF2B5EF4-FFF2-40B4-BE49-F238E27FC236}">
                  <a16:creationId xmlns:a16="http://schemas.microsoft.com/office/drawing/2014/main" id="{C8E7B367-804B-9F4E-817A-65DD74EE5E8A}"/>
                </a:ext>
              </a:extLst>
            </p:cNvPr>
            <p:cNvSpPr>
              <a:spLocks noChangeArrowheads="1"/>
            </p:cNvSpPr>
            <p:nvPr/>
          </p:nvSpPr>
          <p:spPr bwMode="auto">
            <a:xfrm>
              <a:off x="321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mail</a:t>
              </a:r>
            </a:p>
          </p:txBody>
        </p:sp>
        <p:sp>
          <p:nvSpPr>
            <p:cNvPr id="10" name="Rectangle 65">
              <a:extLst>
                <a:ext uri="{FF2B5EF4-FFF2-40B4-BE49-F238E27FC236}">
                  <a16:creationId xmlns:a16="http://schemas.microsoft.com/office/drawing/2014/main" id="{881AD445-CBFE-B044-B296-A8AB09210734}"/>
                </a:ext>
              </a:extLst>
            </p:cNvPr>
            <p:cNvSpPr>
              <a:spLocks noChangeArrowheads="1"/>
            </p:cNvSpPr>
            <p:nvPr/>
          </p:nvSpPr>
          <p:spPr bwMode="auto">
            <a:xfrm>
              <a:off x="369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cont</a:t>
              </a:r>
            </a:p>
          </p:txBody>
        </p:sp>
        <p:sp>
          <p:nvSpPr>
            <p:cNvPr id="11" name="Rectangle 66">
              <a:extLst>
                <a:ext uri="{FF2B5EF4-FFF2-40B4-BE49-F238E27FC236}">
                  <a16:creationId xmlns:a16="http://schemas.microsoft.com/office/drawing/2014/main" id="{63B3B8BF-D681-6342-9AF6-D95677807652}"/>
                </a:ext>
              </a:extLst>
            </p:cNvPr>
            <p:cNvSpPr>
              <a:spLocks noChangeArrowheads="1"/>
            </p:cNvSpPr>
            <p:nvPr/>
          </p:nvSpPr>
          <p:spPr bwMode="auto">
            <a:xfrm>
              <a:off x="4176" y="864"/>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hex</a:t>
              </a:r>
            </a:p>
          </p:txBody>
        </p:sp>
        <p:sp>
          <p:nvSpPr>
            <p:cNvPr id="12" name="Oval 67">
              <a:extLst>
                <a:ext uri="{FF2B5EF4-FFF2-40B4-BE49-F238E27FC236}">
                  <a16:creationId xmlns:a16="http://schemas.microsoft.com/office/drawing/2014/main" id="{F6DD7215-8315-0F4B-A227-ABE1339F9152}"/>
                </a:ext>
              </a:extLst>
            </p:cNvPr>
            <p:cNvSpPr>
              <a:spLocks noChangeArrowheads="1"/>
            </p:cNvSpPr>
            <p:nvPr/>
          </p:nvSpPr>
          <p:spPr bwMode="auto">
            <a:xfrm>
              <a:off x="900"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13" name="Line 68">
              <a:extLst>
                <a:ext uri="{FF2B5EF4-FFF2-40B4-BE49-F238E27FC236}">
                  <a16:creationId xmlns:a16="http://schemas.microsoft.com/office/drawing/2014/main" id="{C67FA421-DF9C-E045-81A7-835063C7365D}"/>
                </a:ext>
              </a:extLst>
            </p:cNvPr>
            <p:cNvSpPr>
              <a:spLocks noChangeShapeType="1"/>
            </p:cNvSpPr>
            <p:nvPr/>
          </p:nvSpPr>
          <p:spPr bwMode="auto">
            <a:xfrm>
              <a:off x="1062"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14" name="Text Box 69">
              <a:extLst>
                <a:ext uri="{FF2B5EF4-FFF2-40B4-BE49-F238E27FC236}">
                  <a16:creationId xmlns:a16="http://schemas.microsoft.com/office/drawing/2014/main" id="{62E27C5B-B8F3-C548-B5AB-5AA7E26C7C90}"/>
                </a:ext>
              </a:extLst>
            </p:cNvPr>
            <p:cNvSpPr txBox="1">
              <a:spLocks noChangeArrowheads="1"/>
            </p:cNvSpPr>
            <p:nvPr/>
          </p:nvSpPr>
          <p:spPr bwMode="auto">
            <a:xfrm>
              <a:off x="420" y="1344"/>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a:latin typeface="+mj-ea"/>
                  <a:ea typeface="+mj-ea"/>
                </a:rPr>
                <a:t>文件</a:t>
              </a:r>
            </a:p>
          </p:txBody>
        </p:sp>
        <p:sp>
          <p:nvSpPr>
            <p:cNvPr id="15" name="Oval 70">
              <a:extLst>
                <a:ext uri="{FF2B5EF4-FFF2-40B4-BE49-F238E27FC236}">
                  <a16:creationId xmlns:a16="http://schemas.microsoft.com/office/drawing/2014/main" id="{F19B2F5F-E8E5-9143-8297-C76AA3D67E30}"/>
                </a:ext>
              </a:extLst>
            </p:cNvPr>
            <p:cNvSpPr>
              <a:spLocks noChangeArrowheads="1"/>
            </p:cNvSpPr>
            <p:nvPr/>
          </p:nvSpPr>
          <p:spPr bwMode="auto">
            <a:xfrm>
              <a:off x="1380"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16" name="Line 71">
              <a:extLst>
                <a:ext uri="{FF2B5EF4-FFF2-40B4-BE49-F238E27FC236}">
                  <a16:creationId xmlns:a16="http://schemas.microsoft.com/office/drawing/2014/main" id="{B4966DA4-C18B-3C4A-A1BF-05D245A6B690}"/>
                </a:ext>
              </a:extLst>
            </p:cNvPr>
            <p:cNvSpPr>
              <a:spLocks noChangeShapeType="1"/>
            </p:cNvSpPr>
            <p:nvPr/>
          </p:nvSpPr>
          <p:spPr bwMode="auto">
            <a:xfrm>
              <a:off x="1542"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17" name="Oval 72">
              <a:extLst>
                <a:ext uri="{FF2B5EF4-FFF2-40B4-BE49-F238E27FC236}">
                  <a16:creationId xmlns:a16="http://schemas.microsoft.com/office/drawing/2014/main" id="{E5A73A48-31C3-6644-83BF-D650809BEEE7}"/>
                </a:ext>
              </a:extLst>
            </p:cNvPr>
            <p:cNvSpPr>
              <a:spLocks noChangeArrowheads="1"/>
            </p:cNvSpPr>
            <p:nvPr/>
          </p:nvSpPr>
          <p:spPr bwMode="auto">
            <a:xfrm>
              <a:off x="1848"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18" name="Line 73">
              <a:extLst>
                <a:ext uri="{FF2B5EF4-FFF2-40B4-BE49-F238E27FC236}">
                  <a16:creationId xmlns:a16="http://schemas.microsoft.com/office/drawing/2014/main" id="{1A53C4FF-CAD2-7E4E-8130-2D9D6F836EBC}"/>
                </a:ext>
              </a:extLst>
            </p:cNvPr>
            <p:cNvSpPr>
              <a:spLocks noChangeShapeType="1"/>
            </p:cNvSpPr>
            <p:nvPr/>
          </p:nvSpPr>
          <p:spPr bwMode="auto">
            <a:xfrm>
              <a:off x="2010"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19" name="Oval 74">
              <a:extLst>
                <a:ext uri="{FF2B5EF4-FFF2-40B4-BE49-F238E27FC236}">
                  <a16:creationId xmlns:a16="http://schemas.microsoft.com/office/drawing/2014/main" id="{62D695DE-AF7B-5447-82B3-3F7F8F9C3C43}"/>
                </a:ext>
              </a:extLst>
            </p:cNvPr>
            <p:cNvSpPr>
              <a:spLocks noChangeArrowheads="1"/>
            </p:cNvSpPr>
            <p:nvPr/>
          </p:nvSpPr>
          <p:spPr bwMode="auto">
            <a:xfrm>
              <a:off x="2328"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20" name="Line 75">
              <a:extLst>
                <a:ext uri="{FF2B5EF4-FFF2-40B4-BE49-F238E27FC236}">
                  <a16:creationId xmlns:a16="http://schemas.microsoft.com/office/drawing/2014/main" id="{F6E4596A-071D-BA44-B981-E28B3B41E823}"/>
                </a:ext>
              </a:extLst>
            </p:cNvPr>
            <p:cNvSpPr>
              <a:spLocks noChangeShapeType="1"/>
            </p:cNvSpPr>
            <p:nvPr/>
          </p:nvSpPr>
          <p:spPr bwMode="auto">
            <a:xfrm>
              <a:off x="2490"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21" name="Oval 76">
              <a:extLst>
                <a:ext uri="{FF2B5EF4-FFF2-40B4-BE49-F238E27FC236}">
                  <a16:creationId xmlns:a16="http://schemas.microsoft.com/office/drawing/2014/main" id="{EB59051D-6D7E-D040-A662-8F111C6EB6B7}"/>
                </a:ext>
              </a:extLst>
            </p:cNvPr>
            <p:cNvSpPr>
              <a:spLocks noChangeArrowheads="1"/>
            </p:cNvSpPr>
            <p:nvPr/>
          </p:nvSpPr>
          <p:spPr bwMode="auto">
            <a:xfrm>
              <a:off x="2811"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22" name="Line 77">
              <a:extLst>
                <a:ext uri="{FF2B5EF4-FFF2-40B4-BE49-F238E27FC236}">
                  <a16:creationId xmlns:a16="http://schemas.microsoft.com/office/drawing/2014/main" id="{7DE740BC-47BF-6949-AA4A-C65BE58AD8F9}"/>
                </a:ext>
              </a:extLst>
            </p:cNvPr>
            <p:cNvSpPr>
              <a:spLocks noChangeShapeType="1"/>
            </p:cNvSpPr>
            <p:nvPr/>
          </p:nvSpPr>
          <p:spPr bwMode="auto">
            <a:xfrm>
              <a:off x="2973"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23" name="Oval 78">
              <a:extLst>
                <a:ext uri="{FF2B5EF4-FFF2-40B4-BE49-F238E27FC236}">
                  <a16:creationId xmlns:a16="http://schemas.microsoft.com/office/drawing/2014/main" id="{C5D1BB7B-E176-434F-8443-8A34827D4BEB}"/>
                </a:ext>
              </a:extLst>
            </p:cNvPr>
            <p:cNvSpPr>
              <a:spLocks noChangeArrowheads="1"/>
            </p:cNvSpPr>
            <p:nvPr/>
          </p:nvSpPr>
          <p:spPr bwMode="auto">
            <a:xfrm>
              <a:off x="3291"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24" name="Line 79">
              <a:extLst>
                <a:ext uri="{FF2B5EF4-FFF2-40B4-BE49-F238E27FC236}">
                  <a16:creationId xmlns:a16="http://schemas.microsoft.com/office/drawing/2014/main" id="{E288126E-3C9F-D74E-81F8-90EE124384CC}"/>
                </a:ext>
              </a:extLst>
            </p:cNvPr>
            <p:cNvSpPr>
              <a:spLocks noChangeShapeType="1"/>
            </p:cNvSpPr>
            <p:nvPr/>
          </p:nvSpPr>
          <p:spPr bwMode="auto">
            <a:xfrm>
              <a:off x="3453"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25" name="Oval 80">
              <a:extLst>
                <a:ext uri="{FF2B5EF4-FFF2-40B4-BE49-F238E27FC236}">
                  <a16:creationId xmlns:a16="http://schemas.microsoft.com/office/drawing/2014/main" id="{171D862C-A72F-AB4B-8EC1-42B7A61230F5}"/>
                </a:ext>
              </a:extLst>
            </p:cNvPr>
            <p:cNvSpPr>
              <a:spLocks noChangeArrowheads="1"/>
            </p:cNvSpPr>
            <p:nvPr/>
          </p:nvSpPr>
          <p:spPr bwMode="auto">
            <a:xfrm>
              <a:off x="3759" y="1392"/>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26" name="Line 81">
              <a:extLst>
                <a:ext uri="{FF2B5EF4-FFF2-40B4-BE49-F238E27FC236}">
                  <a16:creationId xmlns:a16="http://schemas.microsoft.com/office/drawing/2014/main" id="{7FF00946-89E9-E840-A8B6-F5552E49F39C}"/>
                </a:ext>
              </a:extLst>
            </p:cNvPr>
            <p:cNvSpPr>
              <a:spLocks noChangeShapeType="1"/>
            </p:cNvSpPr>
            <p:nvPr/>
          </p:nvSpPr>
          <p:spPr bwMode="auto">
            <a:xfrm>
              <a:off x="3921" y="110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27" name="Oval 82">
              <a:extLst>
                <a:ext uri="{FF2B5EF4-FFF2-40B4-BE49-F238E27FC236}">
                  <a16:creationId xmlns:a16="http://schemas.microsoft.com/office/drawing/2014/main" id="{307E33FF-1286-A041-9381-F7B8B2353926}"/>
                </a:ext>
              </a:extLst>
            </p:cNvPr>
            <p:cNvSpPr>
              <a:spLocks noChangeArrowheads="1"/>
            </p:cNvSpPr>
            <p:nvPr/>
          </p:nvSpPr>
          <p:spPr bwMode="auto">
            <a:xfrm>
              <a:off x="4239" y="140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28" name="Line 83">
              <a:extLst>
                <a:ext uri="{FF2B5EF4-FFF2-40B4-BE49-F238E27FC236}">
                  <a16:creationId xmlns:a16="http://schemas.microsoft.com/office/drawing/2014/main" id="{D8036163-867C-5142-8AB0-A8EE31609450}"/>
                </a:ext>
              </a:extLst>
            </p:cNvPr>
            <p:cNvSpPr>
              <a:spLocks noChangeShapeType="1"/>
            </p:cNvSpPr>
            <p:nvPr/>
          </p:nvSpPr>
          <p:spPr bwMode="auto">
            <a:xfrm>
              <a:off x="4401" y="111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grpSp>
      <p:grpSp>
        <p:nvGrpSpPr>
          <p:cNvPr id="29" name="Group 85">
            <a:extLst>
              <a:ext uri="{FF2B5EF4-FFF2-40B4-BE49-F238E27FC236}">
                <a16:creationId xmlns:a16="http://schemas.microsoft.com/office/drawing/2014/main" id="{3FF567B4-30CF-F549-8357-A06CFB434CD4}"/>
              </a:ext>
            </a:extLst>
          </p:cNvPr>
          <p:cNvGrpSpPr>
            <a:grpSpLocks/>
          </p:cNvGrpSpPr>
          <p:nvPr/>
        </p:nvGrpSpPr>
        <p:grpSpPr bwMode="auto">
          <a:xfrm>
            <a:off x="2362200" y="2819404"/>
            <a:ext cx="7543800" cy="609601"/>
            <a:chOff x="622" y="1170"/>
            <a:chExt cx="4752" cy="384"/>
          </a:xfrm>
        </p:grpSpPr>
        <p:sp>
          <p:nvSpPr>
            <p:cNvPr id="30" name="Rectangle 86">
              <a:extLst>
                <a:ext uri="{FF2B5EF4-FFF2-40B4-BE49-F238E27FC236}">
                  <a16:creationId xmlns:a16="http://schemas.microsoft.com/office/drawing/2014/main" id="{BD64FAF3-CD4D-9F47-8F16-BDC506C9D9A2}"/>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dirty="0">
                  <a:latin typeface="+mj-ea"/>
                  <a:ea typeface="+mj-ea"/>
                </a:rPr>
                <a:t>所有文件放在一层</a:t>
              </a:r>
              <a:r>
                <a:rPr lang="en-US" altLang="zh-CN" sz="2400" dirty="0">
                  <a:latin typeface="+mj-ea"/>
                  <a:ea typeface="+mj-ea"/>
                </a:rPr>
                <a:t>(</a:t>
              </a:r>
              <a:r>
                <a:rPr lang="zh-CN" altLang="en-US" sz="2400" dirty="0">
                  <a:latin typeface="+mj-ea"/>
                  <a:ea typeface="+mj-ea"/>
                </a:rPr>
                <a:t>一个大集合</a:t>
              </a:r>
              <a:r>
                <a:rPr lang="en-US" altLang="zh-CN" sz="2400" dirty="0">
                  <a:latin typeface="+mj-ea"/>
                  <a:ea typeface="+mj-ea"/>
                </a:rPr>
                <a:t>)</a:t>
              </a:r>
            </a:p>
          </p:txBody>
        </p:sp>
        <p:pic>
          <p:nvPicPr>
            <p:cNvPr id="31" name="Picture 87">
              <a:extLst>
                <a:ext uri="{FF2B5EF4-FFF2-40B4-BE49-F238E27FC236}">
                  <a16:creationId xmlns:a16="http://schemas.microsoft.com/office/drawing/2014/main" id="{23D1463C-7084-784B-B549-D1F72D800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 name="Picture 90">
            <a:extLst>
              <a:ext uri="{FF2B5EF4-FFF2-40B4-BE49-F238E27FC236}">
                <a16:creationId xmlns:a16="http://schemas.microsoft.com/office/drawing/2014/main" id="{5813A884-403E-7445-AAD8-2A4560F008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1" y="2971800"/>
            <a:ext cx="175577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91">
            <a:extLst>
              <a:ext uri="{FF2B5EF4-FFF2-40B4-BE49-F238E27FC236}">
                <a16:creationId xmlns:a16="http://schemas.microsoft.com/office/drawing/2014/main" id="{03635D74-5BF9-F944-9178-90AF36612C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77400" y="3276601"/>
            <a:ext cx="60960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AutoShape 92">
            <a:extLst>
              <a:ext uri="{FF2B5EF4-FFF2-40B4-BE49-F238E27FC236}">
                <a16:creationId xmlns:a16="http://schemas.microsoft.com/office/drawing/2014/main" id="{D6D4555F-3FFC-3645-8E7F-FC3DE499018E}"/>
              </a:ext>
            </a:extLst>
          </p:cNvPr>
          <p:cNvSpPr>
            <a:spLocks noChangeArrowheads="1"/>
          </p:cNvSpPr>
          <p:nvPr/>
        </p:nvSpPr>
        <p:spPr bwMode="auto">
          <a:xfrm rot="10800000">
            <a:off x="10668000" y="2438400"/>
            <a:ext cx="1600200" cy="914400"/>
          </a:xfrm>
          <a:prstGeom prst="wedgeRoundRectCallout">
            <a:avLst>
              <a:gd name="adj1" fmla="val 56843"/>
              <a:gd name="adj2" fmla="val -88889"/>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mj-ea"/>
                <a:ea typeface="+mj-ea"/>
                <a:sym typeface="Symbol" panose="05050102010706020507" pitchFamily="18" charset="2"/>
              </a:rPr>
              <a:t>枯燥乏味直至跑掉</a:t>
            </a:r>
            <a:endParaRPr lang="zh-CN" altLang="zh-CN" sz="2400">
              <a:latin typeface="+mj-ea"/>
              <a:ea typeface="+mj-ea"/>
              <a:sym typeface="Symbol" panose="05050102010706020507" pitchFamily="18" charset="2"/>
            </a:endParaRPr>
          </a:p>
        </p:txBody>
      </p:sp>
      <p:grpSp>
        <p:nvGrpSpPr>
          <p:cNvPr id="35" name="Group 93">
            <a:extLst>
              <a:ext uri="{FF2B5EF4-FFF2-40B4-BE49-F238E27FC236}">
                <a16:creationId xmlns:a16="http://schemas.microsoft.com/office/drawing/2014/main" id="{23923009-73E6-7F4B-86CF-E628DFA5E56F}"/>
              </a:ext>
            </a:extLst>
          </p:cNvPr>
          <p:cNvGrpSpPr>
            <a:grpSpLocks/>
          </p:cNvGrpSpPr>
          <p:nvPr/>
        </p:nvGrpSpPr>
        <p:grpSpPr bwMode="auto">
          <a:xfrm>
            <a:off x="2362200" y="3352804"/>
            <a:ext cx="7543800" cy="609601"/>
            <a:chOff x="622" y="1170"/>
            <a:chExt cx="4752" cy="384"/>
          </a:xfrm>
        </p:grpSpPr>
        <p:sp>
          <p:nvSpPr>
            <p:cNvPr id="36" name="Rectangle 94">
              <a:extLst>
                <a:ext uri="{FF2B5EF4-FFF2-40B4-BE49-F238E27FC236}">
                  <a16:creationId xmlns:a16="http://schemas.microsoft.com/office/drawing/2014/main" id="{E1C71559-17C5-0D4C-ADE4-7F50DA3EF8C8}"/>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latin typeface="+mj-ea"/>
                  <a:ea typeface="+mj-ea"/>
                </a:rPr>
                <a:t>怎么办</a:t>
              </a:r>
              <a:r>
                <a:rPr lang="en-US" altLang="zh-CN" sz="2400">
                  <a:latin typeface="+mj-ea"/>
                  <a:ea typeface="+mj-ea"/>
                </a:rPr>
                <a:t>? </a:t>
              </a:r>
            </a:p>
          </p:txBody>
        </p:sp>
        <p:pic>
          <p:nvPicPr>
            <p:cNvPr id="37" name="Picture 95">
              <a:extLst>
                <a:ext uri="{FF2B5EF4-FFF2-40B4-BE49-F238E27FC236}">
                  <a16:creationId xmlns:a16="http://schemas.microsoft.com/office/drawing/2014/main" id="{6B127A21-7F2F-E240-BB7B-F4346D7BF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8" name="Text Box 96">
            <a:extLst>
              <a:ext uri="{FF2B5EF4-FFF2-40B4-BE49-F238E27FC236}">
                <a16:creationId xmlns:a16="http://schemas.microsoft.com/office/drawing/2014/main" id="{889DD4DB-2B40-1D43-A80B-9AA2316EC65D}"/>
              </a:ext>
            </a:extLst>
          </p:cNvPr>
          <p:cNvSpPr txBox="1">
            <a:spLocks noChangeArrowheads="1"/>
          </p:cNvSpPr>
          <p:nvPr/>
        </p:nvSpPr>
        <p:spPr bwMode="auto">
          <a:xfrm>
            <a:off x="4114800" y="3454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400" dirty="0">
                <a:latin typeface="+mj-ea"/>
                <a:ea typeface="+mj-ea"/>
              </a:rPr>
              <a:t>集合划分</a:t>
            </a:r>
          </a:p>
        </p:txBody>
      </p:sp>
      <p:grpSp>
        <p:nvGrpSpPr>
          <p:cNvPr id="39" name="Group 157">
            <a:extLst>
              <a:ext uri="{FF2B5EF4-FFF2-40B4-BE49-F238E27FC236}">
                <a16:creationId xmlns:a16="http://schemas.microsoft.com/office/drawing/2014/main" id="{37B56552-F202-B64A-B031-EEE2C2755F61}"/>
              </a:ext>
            </a:extLst>
          </p:cNvPr>
          <p:cNvGrpSpPr>
            <a:grpSpLocks/>
          </p:cNvGrpSpPr>
          <p:nvPr/>
        </p:nvGrpSpPr>
        <p:grpSpPr bwMode="auto">
          <a:xfrm>
            <a:off x="914400" y="4952656"/>
            <a:ext cx="2286000" cy="1219543"/>
            <a:chOff x="288" y="2976"/>
            <a:chExt cx="1440" cy="873"/>
          </a:xfrm>
        </p:grpSpPr>
        <p:sp>
          <p:nvSpPr>
            <p:cNvPr id="40" name="Rectangle 98">
              <a:extLst>
                <a:ext uri="{FF2B5EF4-FFF2-40B4-BE49-F238E27FC236}">
                  <a16:creationId xmlns:a16="http://schemas.microsoft.com/office/drawing/2014/main" id="{D5E513D4-576C-5A41-AA3D-6B3783A7F05B}"/>
                </a:ext>
              </a:extLst>
            </p:cNvPr>
            <p:cNvSpPr>
              <a:spLocks noChangeArrowheads="1"/>
            </p:cNvSpPr>
            <p:nvPr/>
          </p:nvSpPr>
          <p:spPr bwMode="auto">
            <a:xfrm>
              <a:off x="288" y="2976"/>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cat</a:t>
              </a:r>
            </a:p>
          </p:txBody>
        </p:sp>
        <p:sp>
          <p:nvSpPr>
            <p:cNvPr id="41" name="Rectangle 99">
              <a:extLst>
                <a:ext uri="{FF2B5EF4-FFF2-40B4-BE49-F238E27FC236}">
                  <a16:creationId xmlns:a16="http://schemas.microsoft.com/office/drawing/2014/main" id="{BF2B6997-C1A6-1140-8C74-C0A8A2E0BDB6}"/>
                </a:ext>
              </a:extLst>
            </p:cNvPr>
            <p:cNvSpPr>
              <a:spLocks noChangeArrowheads="1"/>
            </p:cNvSpPr>
            <p:nvPr/>
          </p:nvSpPr>
          <p:spPr bwMode="auto">
            <a:xfrm>
              <a:off x="768" y="2976"/>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bo</a:t>
              </a:r>
            </a:p>
          </p:txBody>
        </p:sp>
        <p:sp>
          <p:nvSpPr>
            <p:cNvPr id="42" name="Rectangle 100">
              <a:extLst>
                <a:ext uri="{FF2B5EF4-FFF2-40B4-BE49-F238E27FC236}">
                  <a16:creationId xmlns:a16="http://schemas.microsoft.com/office/drawing/2014/main" id="{5A623BFB-93EB-4D4E-B215-BB4E3935CE4A}"/>
                </a:ext>
              </a:extLst>
            </p:cNvPr>
            <p:cNvSpPr>
              <a:spLocks noChangeArrowheads="1"/>
            </p:cNvSpPr>
            <p:nvPr/>
          </p:nvSpPr>
          <p:spPr bwMode="auto">
            <a:xfrm>
              <a:off x="1248" y="2976"/>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a</a:t>
              </a:r>
            </a:p>
          </p:txBody>
        </p:sp>
        <p:sp>
          <p:nvSpPr>
            <p:cNvPr id="43" name="Oval 106">
              <a:extLst>
                <a:ext uri="{FF2B5EF4-FFF2-40B4-BE49-F238E27FC236}">
                  <a16:creationId xmlns:a16="http://schemas.microsoft.com/office/drawing/2014/main" id="{062E9BF9-ECFC-2A45-8E4A-107042EE6CDA}"/>
                </a:ext>
              </a:extLst>
            </p:cNvPr>
            <p:cNvSpPr>
              <a:spLocks noChangeArrowheads="1"/>
            </p:cNvSpPr>
            <p:nvPr/>
          </p:nvSpPr>
          <p:spPr bwMode="auto">
            <a:xfrm>
              <a:off x="372" y="3504"/>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44" name="Line 107">
              <a:extLst>
                <a:ext uri="{FF2B5EF4-FFF2-40B4-BE49-F238E27FC236}">
                  <a16:creationId xmlns:a16="http://schemas.microsoft.com/office/drawing/2014/main" id="{B69302C1-ACE4-6C47-ACCB-070C1F9EC152}"/>
                </a:ext>
              </a:extLst>
            </p:cNvPr>
            <p:cNvSpPr>
              <a:spLocks noChangeShapeType="1"/>
            </p:cNvSpPr>
            <p:nvPr/>
          </p:nvSpPr>
          <p:spPr bwMode="auto">
            <a:xfrm>
              <a:off x="534" y="3216"/>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45" name="Oval 109">
              <a:extLst>
                <a:ext uri="{FF2B5EF4-FFF2-40B4-BE49-F238E27FC236}">
                  <a16:creationId xmlns:a16="http://schemas.microsoft.com/office/drawing/2014/main" id="{F0CC1BAB-AFE6-8848-8CF1-0EF5D2BFF90F}"/>
                </a:ext>
              </a:extLst>
            </p:cNvPr>
            <p:cNvSpPr>
              <a:spLocks noChangeArrowheads="1"/>
            </p:cNvSpPr>
            <p:nvPr/>
          </p:nvSpPr>
          <p:spPr bwMode="auto">
            <a:xfrm>
              <a:off x="852" y="3513"/>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46" name="Line 110">
              <a:extLst>
                <a:ext uri="{FF2B5EF4-FFF2-40B4-BE49-F238E27FC236}">
                  <a16:creationId xmlns:a16="http://schemas.microsoft.com/office/drawing/2014/main" id="{5904AEEA-F6B7-7A49-8DA6-D9D576D518FA}"/>
                </a:ext>
              </a:extLst>
            </p:cNvPr>
            <p:cNvSpPr>
              <a:spLocks noChangeShapeType="1"/>
            </p:cNvSpPr>
            <p:nvPr/>
          </p:nvSpPr>
          <p:spPr bwMode="auto">
            <a:xfrm>
              <a:off x="1014" y="3225"/>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47" name="Oval 111">
              <a:extLst>
                <a:ext uri="{FF2B5EF4-FFF2-40B4-BE49-F238E27FC236}">
                  <a16:creationId xmlns:a16="http://schemas.microsoft.com/office/drawing/2014/main" id="{391EF22B-351E-5D4E-878D-7354287C170F}"/>
                </a:ext>
              </a:extLst>
            </p:cNvPr>
            <p:cNvSpPr>
              <a:spLocks noChangeArrowheads="1"/>
            </p:cNvSpPr>
            <p:nvPr/>
          </p:nvSpPr>
          <p:spPr bwMode="auto">
            <a:xfrm>
              <a:off x="1320" y="3504"/>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48" name="Line 112">
              <a:extLst>
                <a:ext uri="{FF2B5EF4-FFF2-40B4-BE49-F238E27FC236}">
                  <a16:creationId xmlns:a16="http://schemas.microsoft.com/office/drawing/2014/main" id="{BC5409D8-0C2D-FA41-8BDD-D75CF21FAB79}"/>
                </a:ext>
              </a:extLst>
            </p:cNvPr>
            <p:cNvSpPr>
              <a:spLocks noChangeShapeType="1"/>
            </p:cNvSpPr>
            <p:nvPr/>
          </p:nvSpPr>
          <p:spPr bwMode="auto">
            <a:xfrm>
              <a:off x="1482" y="3216"/>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grpSp>
      <p:grpSp>
        <p:nvGrpSpPr>
          <p:cNvPr id="49" name="Group 156">
            <a:extLst>
              <a:ext uri="{FF2B5EF4-FFF2-40B4-BE49-F238E27FC236}">
                <a16:creationId xmlns:a16="http://schemas.microsoft.com/office/drawing/2014/main" id="{19FD300D-EDEF-B14B-BAB6-8F563073444A}"/>
              </a:ext>
            </a:extLst>
          </p:cNvPr>
          <p:cNvGrpSpPr>
            <a:grpSpLocks/>
          </p:cNvGrpSpPr>
          <p:nvPr/>
        </p:nvGrpSpPr>
        <p:grpSpPr bwMode="auto">
          <a:xfrm>
            <a:off x="3429000" y="5409856"/>
            <a:ext cx="1524000" cy="1219543"/>
            <a:chOff x="1920" y="3399"/>
            <a:chExt cx="960" cy="873"/>
          </a:xfrm>
        </p:grpSpPr>
        <p:sp>
          <p:nvSpPr>
            <p:cNvPr id="50" name="Rectangle 101">
              <a:extLst>
                <a:ext uri="{FF2B5EF4-FFF2-40B4-BE49-F238E27FC236}">
                  <a16:creationId xmlns:a16="http://schemas.microsoft.com/office/drawing/2014/main" id="{34070907-F7CF-A84C-A01D-23DD6ABF181B}"/>
                </a:ext>
              </a:extLst>
            </p:cNvPr>
            <p:cNvSpPr>
              <a:spLocks noChangeArrowheads="1"/>
            </p:cNvSpPr>
            <p:nvPr/>
          </p:nvSpPr>
          <p:spPr bwMode="auto">
            <a:xfrm>
              <a:off x="1920" y="3399"/>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test</a:t>
              </a:r>
            </a:p>
          </p:txBody>
        </p:sp>
        <p:sp>
          <p:nvSpPr>
            <p:cNvPr id="51" name="Rectangle 102">
              <a:extLst>
                <a:ext uri="{FF2B5EF4-FFF2-40B4-BE49-F238E27FC236}">
                  <a16:creationId xmlns:a16="http://schemas.microsoft.com/office/drawing/2014/main" id="{5FDBE1B4-A52B-6441-A1C7-A5ED930405C2}"/>
                </a:ext>
              </a:extLst>
            </p:cNvPr>
            <p:cNvSpPr>
              <a:spLocks noChangeArrowheads="1"/>
            </p:cNvSpPr>
            <p:nvPr/>
          </p:nvSpPr>
          <p:spPr bwMode="auto">
            <a:xfrm>
              <a:off x="2400" y="3399"/>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data</a:t>
              </a:r>
            </a:p>
          </p:txBody>
        </p:sp>
        <p:sp>
          <p:nvSpPr>
            <p:cNvPr id="52" name="Oval 113">
              <a:extLst>
                <a:ext uri="{FF2B5EF4-FFF2-40B4-BE49-F238E27FC236}">
                  <a16:creationId xmlns:a16="http://schemas.microsoft.com/office/drawing/2014/main" id="{4689C1F3-2822-3B4A-BF25-A1F2F29023D9}"/>
                </a:ext>
              </a:extLst>
            </p:cNvPr>
            <p:cNvSpPr>
              <a:spLocks noChangeArrowheads="1"/>
            </p:cNvSpPr>
            <p:nvPr/>
          </p:nvSpPr>
          <p:spPr bwMode="auto">
            <a:xfrm>
              <a:off x="1992" y="3936"/>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53" name="Line 114">
              <a:extLst>
                <a:ext uri="{FF2B5EF4-FFF2-40B4-BE49-F238E27FC236}">
                  <a16:creationId xmlns:a16="http://schemas.microsoft.com/office/drawing/2014/main" id="{CE579BAF-4DDF-3644-8909-70347D0A838A}"/>
                </a:ext>
              </a:extLst>
            </p:cNvPr>
            <p:cNvSpPr>
              <a:spLocks noChangeShapeType="1"/>
            </p:cNvSpPr>
            <p:nvPr/>
          </p:nvSpPr>
          <p:spPr bwMode="auto">
            <a:xfrm>
              <a:off x="2154" y="3648"/>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54" name="Oval 115">
              <a:extLst>
                <a:ext uri="{FF2B5EF4-FFF2-40B4-BE49-F238E27FC236}">
                  <a16:creationId xmlns:a16="http://schemas.microsoft.com/office/drawing/2014/main" id="{799890D8-C607-4043-B7F3-8F2B156C4FBB}"/>
                </a:ext>
              </a:extLst>
            </p:cNvPr>
            <p:cNvSpPr>
              <a:spLocks noChangeArrowheads="1"/>
            </p:cNvSpPr>
            <p:nvPr/>
          </p:nvSpPr>
          <p:spPr bwMode="auto">
            <a:xfrm>
              <a:off x="2475" y="3927"/>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55" name="Line 116">
              <a:extLst>
                <a:ext uri="{FF2B5EF4-FFF2-40B4-BE49-F238E27FC236}">
                  <a16:creationId xmlns:a16="http://schemas.microsoft.com/office/drawing/2014/main" id="{A220DBAB-7D44-D24D-98FD-285A5CD12008}"/>
                </a:ext>
              </a:extLst>
            </p:cNvPr>
            <p:cNvSpPr>
              <a:spLocks noChangeShapeType="1"/>
            </p:cNvSpPr>
            <p:nvPr/>
          </p:nvSpPr>
          <p:spPr bwMode="auto">
            <a:xfrm>
              <a:off x="2637" y="3639"/>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grpSp>
      <p:grpSp>
        <p:nvGrpSpPr>
          <p:cNvPr id="56" name="Group 154">
            <a:extLst>
              <a:ext uri="{FF2B5EF4-FFF2-40B4-BE49-F238E27FC236}">
                <a16:creationId xmlns:a16="http://schemas.microsoft.com/office/drawing/2014/main" id="{0EF5C4B3-0553-6947-A18D-D3F88F4C51F5}"/>
              </a:ext>
            </a:extLst>
          </p:cNvPr>
          <p:cNvGrpSpPr>
            <a:grpSpLocks/>
          </p:cNvGrpSpPr>
          <p:nvPr/>
        </p:nvGrpSpPr>
        <p:grpSpPr bwMode="auto">
          <a:xfrm>
            <a:off x="5181600" y="5181256"/>
            <a:ext cx="2286000" cy="1219543"/>
            <a:chOff x="4320" y="3168"/>
            <a:chExt cx="1440" cy="873"/>
          </a:xfrm>
        </p:grpSpPr>
        <p:sp>
          <p:nvSpPr>
            <p:cNvPr id="57" name="Rectangle 134">
              <a:extLst>
                <a:ext uri="{FF2B5EF4-FFF2-40B4-BE49-F238E27FC236}">
                  <a16:creationId xmlns:a16="http://schemas.microsoft.com/office/drawing/2014/main" id="{F6FB12DE-09B5-874B-A782-313AB3D8FFF1}"/>
                </a:ext>
              </a:extLst>
            </p:cNvPr>
            <p:cNvSpPr>
              <a:spLocks noChangeArrowheads="1"/>
            </p:cNvSpPr>
            <p:nvPr/>
          </p:nvSpPr>
          <p:spPr bwMode="auto">
            <a:xfrm>
              <a:off x="4320" y="3168"/>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mail</a:t>
              </a:r>
            </a:p>
          </p:txBody>
        </p:sp>
        <p:sp>
          <p:nvSpPr>
            <p:cNvPr id="58" name="Rectangle 135">
              <a:extLst>
                <a:ext uri="{FF2B5EF4-FFF2-40B4-BE49-F238E27FC236}">
                  <a16:creationId xmlns:a16="http://schemas.microsoft.com/office/drawing/2014/main" id="{27016E61-009E-0749-8C68-605FADCC7131}"/>
                </a:ext>
              </a:extLst>
            </p:cNvPr>
            <p:cNvSpPr>
              <a:spLocks noChangeArrowheads="1"/>
            </p:cNvSpPr>
            <p:nvPr/>
          </p:nvSpPr>
          <p:spPr bwMode="auto">
            <a:xfrm>
              <a:off x="4800" y="3168"/>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cont</a:t>
              </a:r>
            </a:p>
          </p:txBody>
        </p:sp>
        <p:sp>
          <p:nvSpPr>
            <p:cNvPr id="59" name="Rectangle 136">
              <a:extLst>
                <a:ext uri="{FF2B5EF4-FFF2-40B4-BE49-F238E27FC236}">
                  <a16:creationId xmlns:a16="http://schemas.microsoft.com/office/drawing/2014/main" id="{9A62F0AC-837B-9948-A3BD-DDE572483987}"/>
                </a:ext>
              </a:extLst>
            </p:cNvPr>
            <p:cNvSpPr>
              <a:spLocks noChangeArrowheads="1"/>
            </p:cNvSpPr>
            <p:nvPr/>
          </p:nvSpPr>
          <p:spPr bwMode="auto">
            <a:xfrm>
              <a:off x="5280" y="3168"/>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000">
                  <a:latin typeface="+mj-ea"/>
                  <a:ea typeface="+mj-ea"/>
                </a:rPr>
                <a:t>hex</a:t>
              </a:r>
            </a:p>
          </p:txBody>
        </p:sp>
        <p:sp>
          <p:nvSpPr>
            <p:cNvPr id="60" name="Oval 148">
              <a:extLst>
                <a:ext uri="{FF2B5EF4-FFF2-40B4-BE49-F238E27FC236}">
                  <a16:creationId xmlns:a16="http://schemas.microsoft.com/office/drawing/2014/main" id="{2167C7CE-836D-5243-8235-05D311116028}"/>
                </a:ext>
              </a:extLst>
            </p:cNvPr>
            <p:cNvSpPr>
              <a:spLocks noChangeArrowheads="1"/>
            </p:cNvSpPr>
            <p:nvPr/>
          </p:nvSpPr>
          <p:spPr bwMode="auto">
            <a:xfrm>
              <a:off x="4395" y="3705"/>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61" name="Line 149">
              <a:extLst>
                <a:ext uri="{FF2B5EF4-FFF2-40B4-BE49-F238E27FC236}">
                  <a16:creationId xmlns:a16="http://schemas.microsoft.com/office/drawing/2014/main" id="{7D087619-33B7-954A-AB9F-1E665DF90D29}"/>
                </a:ext>
              </a:extLst>
            </p:cNvPr>
            <p:cNvSpPr>
              <a:spLocks noChangeShapeType="1"/>
            </p:cNvSpPr>
            <p:nvPr/>
          </p:nvSpPr>
          <p:spPr bwMode="auto">
            <a:xfrm>
              <a:off x="4557" y="3417"/>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2" name="Oval 150">
              <a:extLst>
                <a:ext uri="{FF2B5EF4-FFF2-40B4-BE49-F238E27FC236}">
                  <a16:creationId xmlns:a16="http://schemas.microsoft.com/office/drawing/2014/main" id="{3EE23D97-E0F6-854F-8D61-723772C680D9}"/>
                </a:ext>
              </a:extLst>
            </p:cNvPr>
            <p:cNvSpPr>
              <a:spLocks noChangeArrowheads="1"/>
            </p:cNvSpPr>
            <p:nvPr/>
          </p:nvSpPr>
          <p:spPr bwMode="auto">
            <a:xfrm>
              <a:off x="4863" y="3696"/>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63" name="Line 151">
              <a:extLst>
                <a:ext uri="{FF2B5EF4-FFF2-40B4-BE49-F238E27FC236}">
                  <a16:creationId xmlns:a16="http://schemas.microsoft.com/office/drawing/2014/main" id="{A7373857-CA86-1C49-A734-D48556E7972D}"/>
                </a:ext>
              </a:extLst>
            </p:cNvPr>
            <p:cNvSpPr>
              <a:spLocks noChangeShapeType="1"/>
            </p:cNvSpPr>
            <p:nvPr/>
          </p:nvSpPr>
          <p:spPr bwMode="auto">
            <a:xfrm>
              <a:off x="5025" y="3408"/>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64" name="Oval 152">
              <a:extLst>
                <a:ext uri="{FF2B5EF4-FFF2-40B4-BE49-F238E27FC236}">
                  <a16:creationId xmlns:a16="http://schemas.microsoft.com/office/drawing/2014/main" id="{6D9CA33B-1CB0-4247-86AE-04346B28AF7D}"/>
                </a:ext>
              </a:extLst>
            </p:cNvPr>
            <p:cNvSpPr>
              <a:spLocks noChangeArrowheads="1"/>
            </p:cNvSpPr>
            <p:nvPr/>
          </p:nvSpPr>
          <p:spPr bwMode="auto">
            <a:xfrm>
              <a:off x="5343" y="3705"/>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600" b="0">
                <a:latin typeface="+mj-ea"/>
                <a:ea typeface="+mj-ea"/>
              </a:endParaRPr>
            </a:p>
          </p:txBody>
        </p:sp>
        <p:sp>
          <p:nvSpPr>
            <p:cNvPr id="65" name="Line 153">
              <a:extLst>
                <a:ext uri="{FF2B5EF4-FFF2-40B4-BE49-F238E27FC236}">
                  <a16:creationId xmlns:a16="http://schemas.microsoft.com/office/drawing/2014/main" id="{F16B2421-6CC0-BD4A-A5FA-731F28E7B5FF}"/>
                </a:ext>
              </a:extLst>
            </p:cNvPr>
            <p:cNvSpPr>
              <a:spLocks noChangeShapeType="1"/>
            </p:cNvSpPr>
            <p:nvPr/>
          </p:nvSpPr>
          <p:spPr bwMode="auto">
            <a:xfrm>
              <a:off x="5505" y="3417"/>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grpSp>
      <p:grpSp>
        <p:nvGrpSpPr>
          <p:cNvPr id="66" name="Group 161">
            <a:extLst>
              <a:ext uri="{FF2B5EF4-FFF2-40B4-BE49-F238E27FC236}">
                <a16:creationId xmlns:a16="http://schemas.microsoft.com/office/drawing/2014/main" id="{C94C0A58-7E1D-C14F-8BE5-2AE89C3D0FFA}"/>
              </a:ext>
            </a:extLst>
          </p:cNvPr>
          <p:cNvGrpSpPr>
            <a:grpSpLocks/>
          </p:cNvGrpSpPr>
          <p:nvPr/>
        </p:nvGrpSpPr>
        <p:grpSpPr bwMode="auto">
          <a:xfrm>
            <a:off x="2057400" y="4237704"/>
            <a:ext cx="4343400" cy="1005808"/>
            <a:chOff x="1008" y="2544"/>
            <a:chExt cx="2736" cy="720"/>
          </a:xfrm>
        </p:grpSpPr>
        <p:sp>
          <p:nvSpPr>
            <p:cNvPr id="67" name="Rectangle 123">
              <a:extLst>
                <a:ext uri="{FF2B5EF4-FFF2-40B4-BE49-F238E27FC236}">
                  <a16:creationId xmlns:a16="http://schemas.microsoft.com/office/drawing/2014/main" id="{C9CE6929-4EC2-484A-B546-818AA3567059}"/>
                </a:ext>
              </a:extLst>
            </p:cNvPr>
            <p:cNvSpPr>
              <a:spLocks noChangeArrowheads="1"/>
            </p:cNvSpPr>
            <p:nvPr/>
          </p:nvSpPr>
          <p:spPr bwMode="auto">
            <a:xfrm>
              <a:off x="1440" y="2544"/>
              <a:ext cx="576"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latin typeface="+mj-ea"/>
                  <a:ea typeface="+mj-ea"/>
                </a:rPr>
                <a:t>用户</a:t>
              </a:r>
              <a:r>
                <a:rPr lang="en-US" altLang="zh-CN" sz="2000">
                  <a:latin typeface="+mj-ea"/>
                  <a:ea typeface="+mj-ea"/>
                </a:rPr>
                <a:t>1</a:t>
              </a:r>
            </a:p>
          </p:txBody>
        </p:sp>
        <p:sp>
          <p:nvSpPr>
            <p:cNvPr id="68" name="Rectangle 126">
              <a:extLst>
                <a:ext uri="{FF2B5EF4-FFF2-40B4-BE49-F238E27FC236}">
                  <a16:creationId xmlns:a16="http://schemas.microsoft.com/office/drawing/2014/main" id="{380E0EC8-8D21-1544-BF44-A576FDF7BAD5}"/>
                </a:ext>
              </a:extLst>
            </p:cNvPr>
            <p:cNvSpPr>
              <a:spLocks noChangeArrowheads="1"/>
            </p:cNvSpPr>
            <p:nvPr/>
          </p:nvSpPr>
          <p:spPr bwMode="auto">
            <a:xfrm>
              <a:off x="2016" y="2544"/>
              <a:ext cx="576"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latin typeface="+mj-ea"/>
                  <a:ea typeface="+mj-ea"/>
                </a:rPr>
                <a:t>用户</a:t>
              </a:r>
              <a:r>
                <a:rPr lang="en-US" altLang="zh-CN" sz="2000">
                  <a:latin typeface="+mj-ea"/>
                  <a:ea typeface="+mj-ea"/>
                </a:rPr>
                <a:t>2</a:t>
              </a:r>
            </a:p>
          </p:txBody>
        </p:sp>
        <p:sp>
          <p:nvSpPr>
            <p:cNvPr id="69" name="Rectangle 127">
              <a:extLst>
                <a:ext uri="{FF2B5EF4-FFF2-40B4-BE49-F238E27FC236}">
                  <a16:creationId xmlns:a16="http://schemas.microsoft.com/office/drawing/2014/main" id="{45ED0BDF-DAFA-F14E-B0AF-91B2C43D2E99}"/>
                </a:ext>
              </a:extLst>
            </p:cNvPr>
            <p:cNvSpPr>
              <a:spLocks noChangeArrowheads="1"/>
            </p:cNvSpPr>
            <p:nvPr/>
          </p:nvSpPr>
          <p:spPr bwMode="auto">
            <a:xfrm>
              <a:off x="2592" y="2544"/>
              <a:ext cx="576"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latin typeface="+mj-ea"/>
                  <a:ea typeface="+mj-ea"/>
                </a:rPr>
                <a:t>用户</a:t>
              </a:r>
              <a:r>
                <a:rPr lang="en-US" altLang="zh-CN" sz="2000">
                  <a:latin typeface="+mj-ea"/>
                  <a:ea typeface="+mj-ea"/>
                </a:rPr>
                <a:t>3</a:t>
              </a:r>
            </a:p>
          </p:txBody>
        </p:sp>
        <p:sp>
          <p:nvSpPr>
            <p:cNvPr id="70" name="Line 158">
              <a:extLst>
                <a:ext uri="{FF2B5EF4-FFF2-40B4-BE49-F238E27FC236}">
                  <a16:creationId xmlns:a16="http://schemas.microsoft.com/office/drawing/2014/main" id="{17676B01-2C9D-474D-9BA1-F95011444B5C}"/>
                </a:ext>
              </a:extLst>
            </p:cNvPr>
            <p:cNvSpPr>
              <a:spLocks noChangeShapeType="1"/>
            </p:cNvSpPr>
            <p:nvPr/>
          </p:nvSpPr>
          <p:spPr bwMode="auto">
            <a:xfrm flipH="1">
              <a:off x="1008" y="2832"/>
              <a:ext cx="76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71" name="Line 159">
              <a:extLst>
                <a:ext uri="{FF2B5EF4-FFF2-40B4-BE49-F238E27FC236}">
                  <a16:creationId xmlns:a16="http://schemas.microsoft.com/office/drawing/2014/main" id="{509131C7-F568-5A4B-8D0B-45042F730B0B}"/>
                </a:ext>
              </a:extLst>
            </p:cNvPr>
            <p:cNvSpPr>
              <a:spLocks noChangeShapeType="1"/>
            </p:cNvSpPr>
            <p:nvPr/>
          </p:nvSpPr>
          <p:spPr bwMode="auto">
            <a:xfrm>
              <a:off x="2304" y="2832"/>
              <a:ext cx="4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sp>
          <p:nvSpPr>
            <p:cNvPr id="72" name="Line 160">
              <a:extLst>
                <a:ext uri="{FF2B5EF4-FFF2-40B4-BE49-F238E27FC236}">
                  <a16:creationId xmlns:a16="http://schemas.microsoft.com/office/drawing/2014/main" id="{6BD2366E-13AA-3543-BEAE-F0EC11BBDA3C}"/>
                </a:ext>
              </a:extLst>
            </p:cNvPr>
            <p:cNvSpPr>
              <a:spLocks noChangeShapeType="1"/>
            </p:cNvSpPr>
            <p:nvPr/>
          </p:nvSpPr>
          <p:spPr bwMode="auto">
            <a:xfrm>
              <a:off x="2880" y="2832"/>
              <a:ext cx="86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latin typeface="+mj-ea"/>
                <a:ea typeface="+mj-ea"/>
              </a:endParaRPr>
            </a:p>
          </p:txBody>
        </p:sp>
      </p:grpSp>
      <p:sp>
        <p:nvSpPr>
          <p:cNvPr id="73" name="AutoShape 162">
            <a:extLst>
              <a:ext uri="{FF2B5EF4-FFF2-40B4-BE49-F238E27FC236}">
                <a16:creationId xmlns:a16="http://schemas.microsoft.com/office/drawing/2014/main" id="{FBCA2866-25C0-D642-9855-800D84D2ACAD}"/>
              </a:ext>
            </a:extLst>
          </p:cNvPr>
          <p:cNvSpPr>
            <a:spLocks noChangeArrowheads="1"/>
          </p:cNvSpPr>
          <p:nvPr/>
        </p:nvSpPr>
        <p:spPr bwMode="auto">
          <a:xfrm rot="10800000">
            <a:off x="7543800" y="5475196"/>
            <a:ext cx="2057400" cy="1139916"/>
          </a:xfrm>
          <a:prstGeom prst="wedgeRoundRectCallout">
            <a:avLst>
              <a:gd name="adj1" fmla="val 67667"/>
              <a:gd name="adj2" fmla="val 25120"/>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000">
                <a:latin typeface="+mj-ea"/>
                <a:ea typeface="+mj-ea"/>
                <a:sym typeface="Symbol" panose="05050102010706020507" pitchFamily="18" charset="2"/>
              </a:rPr>
              <a:t>问题依然存在</a:t>
            </a:r>
            <a:r>
              <a:rPr lang="en-US" altLang="zh-CN" sz="2000">
                <a:latin typeface="+mj-ea"/>
                <a:ea typeface="+mj-ea"/>
                <a:sym typeface="Symbol" panose="05050102010706020507" pitchFamily="18" charset="2"/>
              </a:rPr>
              <a:t>: </a:t>
            </a:r>
            <a:r>
              <a:rPr lang="zh-CN" altLang="en-US" sz="2000">
                <a:latin typeface="+mj-ea"/>
                <a:ea typeface="+mj-ea"/>
                <a:sym typeface="Symbol" panose="05050102010706020507" pitchFamily="18" charset="2"/>
              </a:rPr>
              <a:t>扩展性仍然差</a:t>
            </a:r>
            <a:endParaRPr lang="zh-CN" altLang="zh-CN" sz="2000">
              <a:latin typeface="+mj-ea"/>
              <a:ea typeface="+mj-ea"/>
              <a:sym typeface="Symbol" panose="05050102010706020507" pitchFamily="18" charset="2"/>
            </a:endParaRPr>
          </a:p>
        </p:txBody>
      </p:sp>
      <p:sp>
        <p:nvSpPr>
          <p:cNvPr id="74" name="Rectangle 163">
            <a:extLst>
              <a:ext uri="{FF2B5EF4-FFF2-40B4-BE49-F238E27FC236}">
                <a16:creationId xmlns:a16="http://schemas.microsoft.com/office/drawing/2014/main" id="{8A37A37D-3529-AE42-97E1-38D876A2EB4B}"/>
              </a:ext>
            </a:extLst>
          </p:cNvPr>
          <p:cNvSpPr>
            <a:spLocks noChangeArrowheads="1"/>
          </p:cNvSpPr>
          <p:nvPr/>
        </p:nvSpPr>
        <p:spPr bwMode="auto">
          <a:xfrm>
            <a:off x="7921626" y="221013"/>
            <a:ext cx="20201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dirty="0">
                <a:latin typeface="+mj-ea"/>
                <a:ea typeface="+mj-ea"/>
              </a:rPr>
              <a:t>怎么管理</a:t>
            </a:r>
            <a:r>
              <a:rPr lang="en-US" altLang="zh-CN" sz="3200" dirty="0">
                <a:latin typeface="+mj-ea"/>
                <a:ea typeface="+mj-ea"/>
              </a:rPr>
              <a:t>?</a:t>
            </a:r>
          </a:p>
        </p:txBody>
      </p:sp>
    </p:spTree>
    <p:extLst>
      <p:ext uri="{BB962C8B-B14F-4D97-AF65-F5344CB8AC3E}">
        <p14:creationId xmlns:p14="http://schemas.microsoft.com/office/powerpoint/2010/main" val="14546675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dissolv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nodeType="clickEffect">
                                  <p:stCondLst>
                                    <p:cond delay="0"/>
                                  </p:stCondLst>
                                  <p:childTnLst>
                                    <p:animMotion origin="layout" path="M 1.11022E-16 -1.85185E-6 C -0.01315 0.00394 -0.03242 -0.00486 -0.03802 0.01065 C -0.04362 0.02616 -0.04844 0.07801 -0.03333 0.09306 C -0.01823 0.10787 0.03385 0.11296 0.05247 0.10139 C 0.07096 0.09005 0.07969 0.04213 0.07773 0.02315 C 0.07591 0.00417 0.05456 -0.0081 0.04128 -0.01273 C 0.02813 -0.01736 0.01315 -0.00393 1.11022E-16 -1.85185E-6 Z " pathEditMode="relative" rAng="0" ptsTypes="AAAAAAA">
                                      <p:cBhvr>
                                        <p:cTn id="31" dur="3000" fill="hold"/>
                                        <p:tgtEl>
                                          <p:spTgt spid="33"/>
                                        </p:tgtEl>
                                        <p:attrNameLst>
                                          <p:attrName>ppt_x</p:attrName>
                                          <p:attrName>ppt_y</p:attrName>
                                        </p:attrNameLst>
                                      </p:cBhvr>
                                      <p:rCtr x="1719" y="4676"/>
                                    </p:animMotion>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dissolve">
                                      <p:cBhvr>
                                        <p:cTn id="36" dur="500"/>
                                        <p:tgtEl>
                                          <p:spTgt spid="34"/>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dissolve">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dissolve">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49"/>
                                        </p:tgtEl>
                                        <p:attrNameLst>
                                          <p:attrName>style.visibility</p:attrName>
                                        </p:attrNameLst>
                                      </p:cBhvr>
                                      <p:to>
                                        <p:strVal val="visible"/>
                                      </p:to>
                                    </p:set>
                                    <p:animEffect transition="in" filter="dissolve">
                                      <p:cBhvr>
                                        <p:cTn id="56" dur="500"/>
                                        <p:tgtEl>
                                          <p:spTgt spid="49"/>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17" presetClass="entr" presetSubtype="1" fill="hold" nodeType="clickEffect">
                                  <p:stCondLst>
                                    <p:cond delay="0"/>
                                  </p:stCondLst>
                                  <p:childTnLst>
                                    <p:set>
                                      <p:cBhvr>
                                        <p:cTn id="65" dur="1" fill="hold">
                                          <p:stCondLst>
                                            <p:cond delay="0"/>
                                          </p:stCondLst>
                                        </p:cTn>
                                        <p:tgtEl>
                                          <p:spTgt spid="66"/>
                                        </p:tgtEl>
                                        <p:attrNameLst>
                                          <p:attrName>style.visibility</p:attrName>
                                        </p:attrNameLst>
                                      </p:cBhvr>
                                      <p:to>
                                        <p:strVal val="visible"/>
                                      </p:to>
                                    </p:set>
                                    <p:anim calcmode="lin" valueType="num">
                                      <p:cBhvr>
                                        <p:cTn id="66" dur="500" fill="hold"/>
                                        <p:tgtEl>
                                          <p:spTgt spid="66"/>
                                        </p:tgtEl>
                                        <p:attrNameLst>
                                          <p:attrName>ppt_x</p:attrName>
                                        </p:attrNameLst>
                                      </p:cBhvr>
                                      <p:tavLst>
                                        <p:tav tm="0">
                                          <p:val>
                                            <p:strVal val="#ppt_x"/>
                                          </p:val>
                                        </p:tav>
                                        <p:tav tm="100000">
                                          <p:val>
                                            <p:strVal val="#ppt_x"/>
                                          </p:val>
                                        </p:tav>
                                      </p:tavLst>
                                    </p:anim>
                                    <p:anim calcmode="lin" valueType="num">
                                      <p:cBhvr>
                                        <p:cTn id="67" dur="500" fill="hold"/>
                                        <p:tgtEl>
                                          <p:spTgt spid="66"/>
                                        </p:tgtEl>
                                        <p:attrNameLst>
                                          <p:attrName>ppt_y</p:attrName>
                                        </p:attrNameLst>
                                      </p:cBhvr>
                                      <p:tavLst>
                                        <p:tav tm="0">
                                          <p:val>
                                            <p:strVal val="#ppt_y-#ppt_h/2"/>
                                          </p:val>
                                        </p:tav>
                                        <p:tav tm="100000">
                                          <p:val>
                                            <p:strVal val="#ppt_y"/>
                                          </p:val>
                                        </p:tav>
                                      </p:tavLst>
                                    </p:anim>
                                    <p:anim calcmode="lin" valueType="num">
                                      <p:cBhvr>
                                        <p:cTn id="68" dur="500" fill="hold"/>
                                        <p:tgtEl>
                                          <p:spTgt spid="66"/>
                                        </p:tgtEl>
                                        <p:attrNameLst>
                                          <p:attrName>ppt_w</p:attrName>
                                        </p:attrNameLst>
                                      </p:cBhvr>
                                      <p:tavLst>
                                        <p:tav tm="0">
                                          <p:val>
                                            <p:strVal val="#ppt_w"/>
                                          </p:val>
                                        </p:tav>
                                        <p:tav tm="100000">
                                          <p:val>
                                            <p:strVal val="#ppt_w"/>
                                          </p:val>
                                        </p:tav>
                                      </p:tavLst>
                                    </p:anim>
                                    <p:anim calcmode="lin" valueType="num">
                                      <p:cBhvr>
                                        <p:cTn id="69" dur="500" fill="hold"/>
                                        <p:tgtEl>
                                          <p:spTgt spid="66"/>
                                        </p:tgtEl>
                                        <p:attrNameLst>
                                          <p:attrName>ppt_h</p:attrName>
                                        </p:attrNameLst>
                                      </p:cBhvr>
                                      <p:tavLst>
                                        <p:tav tm="0">
                                          <p:val>
                                            <p:fltVal val="0"/>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dissolve">
                                      <p:cBhvr>
                                        <p:cTn id="7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8" grpId="0"/>
      <p:bldP spid="73" grpId="0" animBg="1"/>
      <p:bldP spid="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8-8">
            <a:extLst>
              <a:ext uri="{FF2B5EF4-FFF2-40B4-BE49-F238E27FC236}">
                <a16:creationId xmlns:a16="http://schemas.microsoft.com/office/drawing/2014/main" id="{AE6B053E-BF60-D74B-8ED4-50C500E7C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905000"/>
            <a:ext cx="6204095" cy="408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1E0E20E9-C547-8743-81FC-3779C3356CFF}"/>
              </a:ext>
            </a:extLst>
          </p:cNvPr>
          <p:cNvSpPr txBox="1">
            <a:spLocks noRot="1" noChangeArrowheads="1"/>
          </p:cNvSpPr>
          <p:nvPr/>
        </p:nvSpPr>
        <p:spPr>
          <a:xfrm>
            <a:off x="707136" y="1219200"/>
            <a:ext cx="5084064" cy="22098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50000"/>
              </a:lnSpc>
              <a:buNone/>
              <a:defRPr/>
            </a:pPr>
            <a:r>
              <a:rPr lang="en-US" altLang="zh-CN"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3</a:t>
            </a:r>
            <a:r>
              <a:rPr 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a:t>
            </a:r>
            <a:r>
              <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增量式索引分配（</a:t>
            </a:r>
            <a:r>
              <a:rPr lang="zh-CN" altLang="en-US" sz="2400" dirty="0">
                <a:solidFill>
                  <a:srgbClr val="FF9900"/>
                </a:solidFill>
                <a:effectLst>
                  <a:outerShdw blurRad="38100" dist="38100" dir="2700000" algn="tl">
                    <a:srgbClr val="000000"/>
                  </a:outerShdw>
                </a:effectLst>
              </a:rPr>
              <a:t>混合索引方式）</a:t>
            </a:r>
            <a:endPar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endParaRPr>
          </a:p>
          <a:p>
            <a:pPr>
              <a:lnSpc>
                <a:spcPct val="150000"/>
              </a:lnSpc>
              <a:defRPr/>
            </a:pPr>
            <a:r>
              <a:rPr lang="en-US" altLang="zh-CN" sz="2400" dirty="0"/>
              <a:t>UNIX System V</a:t>
            </a:r>
            <a:r>
              <a:rPr lang="zh-CN" altLang="en-US" sz="2400" dirty="0"/>
              <a:t>的组织方式</a:t>
            </a:r>
            <a:endParaRPr lang="en-US" altLang="zh-CN" sz="2400" dirty="0"/>
          </a:p>
          <a:p>
            <a:pPr lvl="1">
              <a:lnSpc>
                <a:spcPct val="150000"/>
              </a:lnSpc>
              <a:spcBef>
                <a:spcPts val="600"/>
              </a:spcBef>
              <a:defRPr/>
            </a:pPr>
            <a:r>
              <a:rPr lang="zh-CN" altLang="en-US" sz="2400" dirty="0"/>
              <a:t>在</a:t>
            </a:r>
            <a:r>
              <a:rPr lang="en-US" altLang="zh-CN" sz="2400" dirty="0"/>
              <a:t>UNIX System V</a:t>
            </a:r>
            <a:r>
              <a:rPr lang="zh-CN" altLang="en-US" sz="2400" dirty="0"/>
              <a:t>的索引结点中设有</a:t>
            </a:r>
            <a:r>
              <a:rPr lang="en-US" altLang="zh-CN" sz="2400" dirty="0"/>
              <a:t>13</a:t>
            </a:r>
            <a:r>
              <a:rPr lang="zh-CN" altLang="en-US" sz="2400" dirty="0"/>
              <a:t>个地址项，即</a:t>
            </a:r>
            <a:r>
              <a:rPr lang="en-US" altLang="zh-CN" sz="2400" dirty="0" err="1"/>
              <a:t>i.addr</a:t>
            </a:r>
            <a:r>
              <a:rPr lang="en-US" altLang="zh-CN" sz="2400" dirty="0"/>
              <a:t>(0)</a:t>
            </a:r>
            <a:r>
              <a:rPr lang="zh-CN" altLang="en-US" sz="2400" dirty="0"/>
              <a:t>～</a:t>
            </a:r>
            <a:r>
              <a:rPr lang="en-US" altLang="zh-CN" sz="2400" dirty="0" err="1"/>
              <a:t>i.addr</a:t>
            </a:r>
            <a:r>
              <a:rPr lang="en-US" altLang="zh-CN" sz="2400" dirty="0"/>
              <a:t>(12)</a:t>
            </a:r>
            <a:r>
              <a:rPr lang="zh-CN" altLang="en-US" sz="2400" dirty="0"/>
              <a:t> </a:t>
            </a:r>
            <a:r>
              <a:rPr lang="zh-CN" altLang="en-US" dirty="0"/>
              <a:t>。</a:t>
            </a:r>
            <a:r>
              <a:rPr lang="zh-CN" altLang="en-US" sz="2400" dirty="0"/>
              <a:t/>
            </a:r>
            <a:br>
              <a:rPr lang="zh-CN" altLang="en-US" sz="2400" dirty="0"/>
            </a:br>
            <a:r>
              <a:rPr lang="en-US" altLang="zh-CN" sz="2400" dirty="0"/>
              <a:t>	</a:t>
            </a:r>
            <a:endParaRPr lang="zh-CN" altLang="en-US" sz="2400" dirty="0"/>
          </a:p>
        </p:txBody>
      </p:sp>
      <p:sp>
        <p:nvSpPr>
          <p:cNvPr id="5" name="Rectangle 3">
            <a:extLst>
              <a:ext uri="{FF2B5EF4-FFF2-40B4-BE49-F238E27FC236}">
                <a16:creationId xmlns:a16="http://schemas.microsoft.com/office/drawing/2014/main" id="{8E21849F-FEA4-5A4A-A8B2-66AD4B341E8C}"/>
              </a:ext>
            </a:extLst>
          </p:cNvPr>
          <p:cNvSpPr txBox="1">
            <a:spLocks noRot="1" noChangeArrowheads="1"/>
          </p:cNvSpPr>
          <p:nvPr/>
        </p:nvSpPr>
        <p:spPr>
          <a:xfrm>
            <a:off x="1143000" y="4114800"/>
            <a:ext cx="2621322" cy="1970582"/>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20000"/>
              </a:lnSpc>
              <a:buNone/>
              <a:defRPr/>
            </a:pPr>
            <a:r>
              <a:rPr lang="zh-CN" altLang="en-US" sz="2400" dirty="0"/>
              <a:t/>
            </a:r>
            <a:br>
              <a:rPr lang="zh-CN" altLang="en-US" sz="2400" dirty="0"/>
            </a:br>
            <a:r>
              <a:rPr lang="en-US" altLang="zh-CN" sz="2400" dirty="0"/>
              <a:t>(1) </a:t>
            </a:r>
            <a:r>
              <a:rPr lang="zh-CN" altLang="en-US" sz="2400" dirty="0"/>
              <a:t>直接地址</a:t>
            </a:r>
            <a:br>
              <a:rPr lang="zh-CN" altLang="en-US" sz="2400" dirty="0"/>
            </a:br>
            <a:r>
              <a:rPr lang="en-US" altLang="zh-CN" sz="2400" dirty="0"/>
              <a:t>(2) </a:t>
            </a:r>
            <a:r>
              <a:rPr lang="zh-CN" altLang="en-US" sz="2400" dirty="0"/>
              <a:t>一次间接地址</a:t>
            </a:r>
            <a:br>
              <a:rPr lang="zh-CN" altLang="en-US" sz="2400" dirty="0"/>
            </a:br>
            <a:r>
              <a:rPr lang="en-US" altLang="zh-CN" sz="2400" dirty="0"/>
              <a:t>(3) </a:t>
            </a:r>
            <a:r>
              <a:rPr lang="zh-CN" altLang="en-US" sz="2400" dirty="0"/>
              <a:t>多次间接</a:t>
            </a:r>
          </a:p>
        </p:txBody>
      </p:sp>
      <p:sp>
        <p:nvSpPr>
          <p:cNvPr id="6"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9013783" y="355672"/>
            <a:ext cx="2797217"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7"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Tree>
    <p:extLst>
      <p:ext uri="{BB962C8B-B14F-4D97-AF65-F5344CB8AC3E}">
        <p14:creationId xmlns:p14="http://schemas.microsoft.com/office/powerpoint/2010/main" val="2977253018"/>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56FA81E-1291-7947-BBE5-0BD9994A589C}"/>
              </a:ext>
            </a:extLst>
          </p:cNvPr>
          <p:cNvSpPr/>
          <p:nvPr/>
        </p:nvSpPr>
        <p:spPr>
          <a:xfrm>
            <a:off x="832104" y="2057400"/>
            <a:ext cx="10972800" cy="4081117"/>
          </a:xfrm>
          <a:prstGeom prst="rect">
            <a:avLst/>
          </a:prstGeom>
        </p:spPr>
        <p:txBody>
          <a:bodyPr wrap="square">
            <a:spAutoFit/>
          </a:bodyPr>
          <a:lstStyle/>
          <a:p>
            <a:pPr algn="just">
              <a:lnSpc>
                <a:spcPct val="120000"/>
              </a:lnSpc>
              <a:buFontTx/>
              <a:buNone/>
            </a:pPr>
            <a:r>
              <a:rPr lang="zh-CN" altLang="en-US" sz="2400" dirty="0">
                <a:latin typeface="Microsoft YaHei" panose="020B0503020204020204" pitchFamily="34" charset="-122"/>
                <a:ea typeface="Microsoft YaHei" panose="020B0503020204020204" pitchFamily="34" charset="-122"/>
              </a:rPr>
              <a:t>问题：存放在某个磁盘上的文件系统，对于采用混合索引分配方式，其</a:t>
            </a:r>
            <a:r>
              <a:rPr lang="en-US" altLang="zh-CN" sz="2400" dirty="0">
                <a:latin typeface="Microsoft YaHei" panose="020B0503020204020204" pitchFamily="34" charset="-122"/>
                <a:ea typeface="Microsoft YaHei" panose="020B0503020204020204" pitchFamily="34" charset="-122"/>
              </a:rPr>
              <a:t>FCB</a:t>
            </a:r>
            <a:r>
              <a:rPr lang="zh-CN" altLang="en-US" sz="2400" dirty="0">
                <a:latin typeface="Microsoft YaHei" panose="020B0503020204020204" pitchFamily="34" charset="-122"/>
                <a:ea typeface="Microsoft YaHei" panose="020B0503020204020204" pitchFamily="34" charset="-122"/>
              </a:rPr>
              <a:t>中共有</a:t>
            </a:r>
            <a:r>
              <a:rPr lang="en-US" altLang="zh-CN" sz="2400" dirty="0">
                <a:latin typeface="Microsoft YaHei" panose="020B0503020204020204" pitchFamily="34" charset="-122"/>
                <a:ea typeface="Microsoft YaHei" panose="020B0503020204020204" pitchFamily="34" charset="-122"/>
              </a:rPr>
              <a:t>13</a:t>
            </a:r>
            <a:r>
              <a:rPr lang="zh-CN" altLang="en-US" sz="2400" dirty="0">
                <a:latin typeface="Microsoft YaHei" panose="020B0503020204020204" pitchFamily="34" charset="-122"/>
                <a:ea typeface="Microsoft YaHei" panose="020B0503020204020204" pitchFamily="34" charset="-122"/>
              </a:rPr>
              <a:t>项地址项，第</a:t>
            </a:r>
            <a:r>
              <a:rPr lang="en-US" altLang="zh-CN" sz="2400" dirty="0">
                <a:latin typeface="Microsoft YaHei" panose="020B0503020204020204" pitchFamily="34" charset="-122"/>
                <a:ea typeface="Microsoft YaHei" panose="020B0503020204020204" pitchFamily="34" charset="-122"/>
              </a:rPr>
              <a:t>0</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9</a:t>
            </a:r>
            <a:r>
              <a:rPr lang="zh-CN" altLang="en-US" sz="2400" dirty="0">
                <a:latin typeface="Microsoft YaHei" panose="020B0503020204020204" pitchFamily="34" charset="-122"/>
                <a:ea typeface="Microsoft YaHei" panose="020B0503020204020204" pitchFamily="34" charset="-122"/>
              </a:rPr>
              <a:t>个地址项为直接地址，第</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个地址项为一次间接地址，第</a:t>
            </a:r>
            <a:r>
              <a:rPr lang="en-US" altLang="zh-CN" sz="2400" dirty="0">
                <a:latin typeface="Microsoft YaHei" panose="020B0503020204020204" pitchFamily="34" charset="-122"/>
                <a:ea typeface="Microsoft YaHei" panose="020B0503020204020204" pitchFamily="34" charset="-122"/>
              </a:rPr>
              <a:t>11</a:t>
            </a:r>
            <a:r>
              <a:rPr lang="zh-CN" altLang="en-US" sz="2400" dirty="0">
                <a:latin typeface="Microsoft YaHei" panose="020B0503020204020204" pitchFamily="34" charset="-122"/>
                <a:ea typeface="Microsoft YaHei" panose="020B0503020204020204" pitchFamily="34" charset="-122"/>
              </a:rPr>
              <a:t>个地址项为二次间接地址，第</a:t>
            </a:r>
            <a:r>
              <a:rPr lang="en-US" altLang="zh-CN" sz="2400" dirty="0">
                <a:latin typeface="Microsoft YaHei" panose="020B0503020204020204" pitchFamily="34" charset="-122"/>
                <a:ea typeface="Microsoft YaHei" panose="020B0503020204020204" pitchFamily="34" charset="-122"/>
              </a:rPr>
              <a:t>12</a:t>
            </a:r>
            <a:r>
              <a:rPr lang="zh-CN" altLang="en-US" sz="2400" dirty="0">
                <a:latin typeface="Microsoft YaHei" panose="020B0503020204020204" pitchFamily="34" charset="-122"/>
                <a:ea typeface="Microsoft YaHei" panose="020B0503020204020204" pitchFamily="34" charset="-122"/>
              </a:rPr>
              <a:t>个地址项为三次间接地址。如果每个盘块的大小为</a:t>
            </a:r>
            <a:r>
              <a:rPr lang="en-US" altLang="zh-CN" sz="2400" dirty="0">
                <a:latin typeface="Microsoft YaHei" panose="020B0503020204020204" pitchFamily="34" charset="-122"/>
                <a:ea typeface="Microsoft YaHei" panose="020B0503020204020204" pitchFamily="34" charset="-122"/>
              </a:rPr>
              <a:t>512</a:t>
            </a:r>
            <a:r>
              <a:rPr lang="zh-CN" altLang="en-US" sz="2400" dirty="0">
                <a:latin typeface="Microsoft YaHei" panose="020B0503020204020204" pitchFamily="34" charset="-122"/>
                <a:ea typeface="Microsoft YaHei" panose="020B0503020204020204" pitchFamily="34" charset="-122"/>
              </a:rPr>
              <a:t>字节，盘块号需要</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个字节来描述，则每个盘块最多存放</a:t>
            </a:r>
            <a:r>
              <a:rPr lang="en-US" altLang="zh-CN" sz="2400" dirty="0">
                <a:latin typeface="Microsoft YaHei" panose="020B0503020204020204" pitchFamily="34" charset="-122"/>
                <a:ea typeface="Microsoft YaHei" panose="020B0503020204020204" pitchFamily="34" charset="-122"/>
              </a:rPr>
              <a:t>170</a:t>
            </a:r>
            <a:r>
              <a:rPr lang="zh-CN" altLang="en-US" sz="2400" dirty="0">
                <a:latin typeface="Microsoft YaHei" panose="020B0503020204020204" pitchFamily="34" charset="-122"/>
                <a:ea typeface="Microsoft YaHei" panose="020B0503020204020204" pitchFamily="34" charset="-122"/>
              </a:rPr>
              <a:t>个盘块地址：（</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分）</a:t>
            </a:r>
          </a:p>
          <a:p>
            <a:pPr algn="just">
              <a:lnSpc>
                <a:spcPct val="120000"/>
              </a:lnSpc>
              <a:buFontTx/>
              <a:buNone/>
            </a:pPr>
            <a:r>
              <a:rPr lang="en-US" altLang="zh-CN" sz="2400" dirty="0">
                <a:latin typeface="Microsoft YaHei" panose="020B0503020204020204" pitchFamily="34" charset="-122"/>
                <a:ea typeface="Microsoft YaHei" panose="020B0503020204020204" pitchFamily="34" charset="-122"/>
              </a:rPr>
              <a:t>(1)  </a:t>
            </a:r>
            <a:r>
              <a:rPr lang="zh-CN" altLang="en-US" sz="2400" dirty="0">
                <a:latin typeface="Microsoft YaHei" panose="020B0503020204020204" pitchFamily="34" charset="-122"/>
                <a:ea typeface="Microsoft YaHei" panose="020B0503020204020204" pitchFamily="34" charset="-122"/>
              </a:rPr>
              <a:t>该文件系统允许的最大长度是多少？</a:t>
            </a:r>
          </a:p>
          <a:p>
            <a:pPr algn="just">
              <a:lnSpc>
                <a:spcPct val="120000"/>
              </a:lnSpc>
              <a:buFontTx/>
              <a:buNone/>
            </a:pP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将文件的字节偏移量</a:t>
            </a:r>
            <a:r>
              <a:rPr lang="en-US" altLang="zh-CN" sz="2400" dirty="0">
                <a:latin typeface="Microsoft YaHei" panose="020B0503020204020204" pitchFamily="34" charset="-122"/>
                <a:ea typeface="Microsoft YaHei" panose="020B0503020204020204" pitchFamily="34" charset="-122"/>
              </a:rPr>
              <a:t>5000</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15000</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150000</a:t>
            </a:r>
            <a:r>
              <a:rPr lang="zh-CN" altLang="en-US" sz="2400" dirty="0">
                <a:latin typeface="Microsoft YaHei" panose="020B0503020204020204" pitchFamily="34" charset="-122"/>
                <a:ea typeface="Microsoft YaHei" panose="020B0503020204020204" pitchFamily="34" charset="-122"/>
              </a:rPr>
              <a:t>转换为物理块号和块内偏移量。</a:t>
            </a:r>
          </a:p>
          <a:p>
            <a:pPr algn="just">
              <a:lnSpc>
                <a:spcPct val="120000"/>
              </a:lnSpc>
              <a:buFontTx/>
              <a:buNone/>
            </a:pPr>
            <a:r>
              <a:rPr lang="en-US" altLang="zh-CN" sz="2400" dirty="0">
                <a:latin typeface="Microsoft YaHei" panose="020B0503020204020204" pitchFamily="34" charset="-122"/>
                <a:ea typeface="Microsoft YaHei" panose="020B0503020204020204" pitchFamily="34" charset="-122"/>
              </a:rPr>
              <a:t>(3) </a:t>
            </a:r>
            <a:r>
              <a:rPr lang="zh-CN" altLang="en-US" sz="2400" dirty="0">
                <a:latin typeface="Microsoft YaHei" panose="020B0503020204020204" pitchFamily="34" charset="-122"/>
                <a:ea typeface="Microsoft YaHei" panose="020B0503020204020204" pitchFamily="34" charset="-122"/>
              </a:rPr>
              <a:t>假设某文件的索引结点已在内存中，但其他信息均在外存，为了访问该文件中某个位置的内容，最多需要几次访问磁盘</a:t>
            </a:r>
            <a:r>
              <a:rPr lang="zh-CN" altLang="en-US" sz="2400" dirty="0" smtClean="0">
                <a:latin typeface="Microsoft YaHei" panose="020B0503020204020204" pitchFamily="34" charset="-122"/>
                <a:ea typeface="Microsoft YaHei" panose="020B0503020204020204" pitchFamily="34" charset="-122"/>
              </a:rPr>
              <a:t>？</a:t>
            </a:r>
            <a:endParaRPr lang="zh-CN" altLang="en-US" sz="2400" dirty="0">
              <a:latin typeface="Microsoft YaHei" panose="020B0503020204020204" pitchFamily="34" charset="-122"/>
              <a:ea typeface="Microsoft YaHei" panose="020B0503020204020204" pitchFamily="34" charset="-122"/>
            </a:endParaRPr>
          </a:p>
        </p:txBody>
      </p:sp>
      <p:sp>
        <p:nvSpPr>
          <p:cNvPr id="3" name="Rectangle 2">
            <a:extLst>
              <a:ext uri="{FF2B5EF4-FFF2-40B4-BE49-F238E27FC236}">
                <a16:creationId xmlns:a16="http://schemas.microsoft.com/office/drawing/2014/main" id="{44198960-990F-4F42-B9A3-8F033CD8C72F}"/>
              </a:ext>
            </a:extLst>
          </p:cNvPr>
          <p:cNvSpPr txBox="1">
            <a:spLocks noRot="1" noChangeArrowheads="1"/>
          </p:cNvSpPr>
          <p:nvPr/>
        </p:nvSpPr>
        <p:spPr>
          <a:xfrm>
            <a:off x="9013783" y="355672"/>
            <a:ext cx="2797217" cy="56997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defTabSz="912813">
              <a:lnSpc>
                <a:spcPct val="90000"/>
              </a:lnSpc>
              <a:defRPr sz="32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t>6.</a:t>
            </a:r>
            <a:r>
              <a:rPr lang="en-US" altLang="zh-CN" sz="2800" dirty="0"/>
              <a:t>3</a:t>
            </a:r>
            <a:r>
              <a:rPr lang="en-US" sz="2800" dirty="0"/>
              <a:t>.3  </a:t>
            </a:r>
            <a:r>
              <a:rPr lang="zh-CN" altLang="en-US" sz="2800" dirty="0"/>
              <a:t>索引分配</a:t>
            </a:r>
          </a:p>
        </p:txBody>
      </p:sp>
      <p:sp>
        <p:nvSpPr>
          <p:cNvPr id="4" name="Rectangle 2">
            <a:extLst>
              <a:ext uri="{FF2B5EF4-FFF2-40B4-BE49-F238E27FC236}">
                <a16:creationId xmlns:a16="http://schemas.microsoft.com/office/drawing/2014/main" id="{E126B62E-97DA-E44F-8387-CCF1A934F06D}"/>
              </a:ext>
            </a:extLst>
          </p:cNvPr>
          <p:cNvSpPr txBox="1">
            <a:spLocks noRot="1" noChangeArrowheads="1"/>
          </p:cNvSpPr>
          <p:nvPr/>
        </p:nvSpPr>
        <p:spPr bwMode="auto">
          <a:xfrm>
            <a:off x="1295400" y="324839"/>
            <a:ext cx="6642562"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6.3 </a:t>
            </a:r>
            <a:r>
              <a:rPr lang="zh-CN" altLang="en-US" dirty="0">
                <a:ea typeface="+mj-ea"/>
              </a:rPr>
              <a:t>文件的物理结构</a:t>
            </a:r>
          </a:p>
        </p:txBody>
      </p:sp>
      <p:sp>
        <p:nvSpPr>
          <p:cNvPr id="5" name="Rectangle 3">
            <a:extLst>
              <a:ext uri="{FF2B5EF4-FFF2-40B4-BE49-F238E27FC236}">
                <a16:creationId xmlns:a16="http://schemas.microsoft.com/office/drawing/2014/main" id="{1E0E20E9-C547-8743-81FC-3779C3356CFF}"/>
              </a:ext>
            </a:extLst>
          </p:cNvPr>
          <p:cNvSpPr txBox="1">
            <a:spLocks noRot="1" noChangeArrowheads="1"/>
          </p:cNvSpPr>
          <p:nvPr/>
        </p:nvSpPr>
        <p:spPr>
          <a:xfrm>
            <a:off x="707136" y="1219200"/>
            <a:ext cx="6150864" cy="6096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eaLnBrk="1" hangingPunct="1">
              <a:lnSpc>
                <a:spcPct val="150000"/>
              </a:lnSpc>
              <a:buNone/>
              <a:defRPr/>
            </a:pPr>
            <a:r>
              <a:rPr lang="en-US" altLang="zh-CN"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3</a:t>
            </a:r>
            <a:r>
              <a:rPr 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a:t>
            </a:r>
            <a:r>
              <a:rPr lang="zh-CN" altLang="en-US" sz="2400" dirty="0">
                <a:solidFill>
                  <a:srgbClr val="FF0000"/>
                </a:solidFill>
                <a:effectLst>
                  <a:outerShdw blurRad="38100" dist="38100" dir="2700000" algn="tl">
                    <a:srgbClr val="000000"/>
                  </a:outerShdw>
                </a:effectLst>
                <a:latin typeface="Microsoft YaHei" panose="020B0503020204020204" pitchFamily="34" charset="-122"/>
                <a:ea typeface="Microsoft YaHei" panose="020B0503020204020204" pitchFamily="34" charset="-122"/>
              </a:rPr>
              <a:t>增量式索引分配（</a:t>
            </a:r>
            <a:r>
              <a:rPr lang="zh-CN" altLang="en-US" sz="2400" dirty="0">
                <a:solidFill>
                  <a:srgbClr val="FF9900"/>
                </a:solidFill>
                <a:effectLst>
                  <a:outerShdw blurRad="38100" dist="38100" dir="2700000" algn="tl">
                    <a:srgbClr val="000000"/>
                  </a:outerShdw>
                </a:effectLst>
              </a:rPr>
              <a:t>混合索引方式</a:t>
            </a:r>
            <a:r>
              <a:rPr lang="zh-CN" altLang="en-US" sz="2400" dirty="0" smtClean="0">
                <a:solidFill>
                  <a:srgbClr val="FF9900"/>
                </a:solidFill>
                <a:effectLst>
                  <a:outerShdw blurRad="38100" dist="38100" dir="2700000" algn="tl">
                    <a:srgbClr val="000000"/>
                  </a:outerShdw>
                </a:effectLst>
              </a:rPr>
              <a:t>）</a:t>
            </a:r>
            <a:endParaRPr lang="zh-CN" altLang="en-US" sz="2400" dirty="0"/>
          </a:p>
        </p:txBody>
      </p:sp>
    </p:spTree>
    <p:extLst>
      <p:ext uri="{BB962C8B-B14F-4D97-AF65-F5344CB8AC3E}">
        <p14:creationId xmlns:p14="http://schemas.microsoft.com/office/powerpoint/2010/main" val="1425926199"/>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5776A7-96DB-CF42-9679-CFB075D9CCE6}"/>
              </a:ext>
            </a:extLst>
          </p:cNvPr>
          <p:cNvSpPr txBox="1">
            <a:spLocks/>
          </p:cNvSpPr>
          <p:nvPr/>
        </p:nvSpPr>
        <p:spPr>
          <a:xfrm>
            <a:off x="838200" y="1295400"/>
            <a:ext cx="11125200" cy="5410200"/>
          </a:xfrm>
          <a:prstGeom prst="rect">
            <a:avLst/>
          </a:prstGeom>
        </p:spPr>
        <p:txBody>
          <a:bodyPr/>
          <a:lstStyle>
            <a:lvl1pPr algn="ctr" defTabSz="912813" rtl="0" eaLnBrk="0" fontAlgn="base" hangingPunct="0">
              <a:lnSpc>
                <a:spcPct val="90000"/>
              </a:lnSpc>
              <a:spcBef>
                <a:spcPct val="0"/>
              </a:spcBef>
              <a:spcAft>
                <a:spcPct val="0"/>
              </a:spcAft>
              <a:defRPr sz="32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algn="just">
              <a:lnSpc>
                <a:spcPct val="100000"/>
              </a:lnSpc>
              <a:buFont typeface="Wingdings" panose="05000000000000000000" pitchFamily="2" charset="2"/>
              <a:buNone/>
              <a:defRPr/>
            </a:pPr>
            <a:r>
              <a:rPr lang="zh-CN" altLang="en-US" sz="2000" dirty="0"/>
              <a:t>答：</a:t>
            </a:r>
          </a:p>
          <a:p>
            <a:pPr algn="just">
              <a:lnSpc>
                <a:spcPct val="100000"/>
              </a:lnSpc>
              <a:buFont typeface="Wingdings" panose="05000000000000000000" pitchFamily="2" charset="2"/>
              <a:buNone/>
              <a:defRPr/>
            </a:pPr>
            <a:r>
              <a:rPr lang="zh-CN" altLang="en-US" sz="2000" dirty="0"/>
              <a:t>（</a:t>
            </a:r>
            <a:r>
              <a:rPr lang="en-US" altLang="zh-CN" sz="2000" dirty="0"/>
              <a:t>1</a:t>
            </a:r>
            <a:r>
              <a:rPr lang="zh-CN" altLang="en-US" sz="2000" dirty="0"/>
              <a:t>）文件的最大长度为：</a:t>
            </a:r>
          </a:p>
          <a:p>
            <a:pPr algn="just">
              <a:lnSpc>
                <a:spcPct val="100000"/>
              </a:lnSpc>
              <a:buFont typeface="Wingdings" panose="05000000000000000000" pitchFamily="2" charset="2"/>
              <a:buNone/>
              <a:defRPr/>
            </a:pPr>
            <a:r>
              <a:rPr lang="zh-CN" altLang="en-US" sz="2000" dirty="0"/>
              <a:t>    </a:t>
            </a:r>
            <a:r>
              <a:rPr lang="en-US" altLang="zh-CN" sz="2000" dirty="0"/>
              <a:t>10+170+170</a:t>
            </a:r>
            <a:r>
              <a:rPr lang="en-US" altLang="zh-CN" sz="2000" baseline="30000" dirty="0"/>
              <a:t>2</a:t>
            </a:r>
            <a:r>
              <a:rPr lang="en-US" altLang="zh-CN" sz="2000" dirty="0"/>
              <a:t>+170</a:t>
            </a:r>
            <a:r>
              <a:rPr lang="en-US" altLang="zh-CN" sz="2000" baseline="30000" dirty="0"/>
              <a:t>3</a:t>
            </a:r>
            <a:r>
              <a:rPr lang="en-US" altLang="zh-CN" sz="2000" dirty="0"/>
              <a:t>=4942080</a:t>
            </a:r>
            <a:r>
              <a:rPr lang="zh-CN" altLang="en-US" sz="2000" dirty="0"/>
              <a:t>块</a:t>
            </a:r>
            <a:r>
              <a:rPr lang="en-US" altLang="zh-CN" sz="2000" dirty="0"/>
              <a:t>=2471040KB</a:t>
            </a:r>
          </a:p>
          <a:p>
            <a:pPr algn="just">
              <a:lnSpc>
                <a:spcPct val="100000"/>
              </a:lnSpc>
              <a:buFont typeface="Wingdings" panose="05000000000000000000" pitchFamily="2" charset="2"/>
              <a:buNone/>
              <a:defRPr/>
            </a:pPr>
            <a:endParaRPr lang="zh-CN" altLang="en-US" sz="2000" dirty="0"/>
          </a:p>
          <a:p>
            <a:pPr algn="just">
              <a:lnSpc>
                <a:spcPct val="100000"/>
              </a:lnSpc>
              <a:defRPr/>
            </a:pPr>
            <a:r>
              <a:rPr lang="zh-CN" altLang="en-US" sz="2000" dirty="0"/>
              <a:t>（</a:t>
            </a:r>
            <a:r>
              <a:rPr lang="en-US" altLang="zh-CN" sz="2000" dirty="0"/>
              <a:t>2</a:t>
            </a:r>
            <a:r>
              <a:rPr lang="zh-CN" altLang="en-US" sz="2000" dirty="0"/>
              <a:t>）</a:t>
            </a:r>
            <a:r>
              <a:rPr lang="zh-CN" altLang="en-US" sz="2000" dirty="0">
                <a:latin typeface="Microsoft YaHei" panose="020B0503020204020204" pitchFamily="34" charset="-122"/>
                <a:ea typeface="Microsoft YaHei" panose="020B0503020204020204" pitchFamily="34" charset="-122"/>
              </a:rPr>
              <a:t>将文件的字节偏移量</a:t>
            </a:r>
            <a:r>
              <a:rPr lang="en-US" altLang="zh-CN" sz="2000" dirty="0">
                <a:latin typeface="Microsoft YaHei" panose="020B0503020204020204" pitchFamily="34" charset="-122"/>
                <a:ea typeface="Microsoft YaHei" panose="020B0503020204020204" pitchFamily="34" charset="-122"/>
              </a:rPr>
              <a:t>5000</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15000</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150000</a:t>
            </a:r>
            <a:r>
              <a:rPr lang="zh-CN" altLang="en-US" sz="2000" dirty="0">
                <a:latin typeface="Microsoft YaHei" panose="020B0503020204020204" pitchFamily="34" charset="-122"/>
                <a:ea typeface="Microsoft YaHei" panose="020B0503020204020204" pitchFamily="34" charset="-122"/>
              </a:rPr>
              <a:t>转换为物理块号和块内偏移量。</a:t>
            </a:r>
          </a:p>
          <a:p>
            <a:pPr algn="just">
              <a:lnSpc>
                <a:spcPct val="100000"/>
              </a:lnSpc>
              <a:buFont typeface="Wingdings" panose="05000000000000000000" pitchFamily="2" charset="2"/>
              <a:buNone/>
              <a:defRPr/>
            </a:pPr>
            <a:endParaRPr lang="zh-CN" altLang="en-US" sz="2000" dirty="0"/>
          </a:p>
          <a:p>
            <a:pPr algn="just">
              <a:lnSpc>
                <a:spcPct val="100000"/>
              </a:lnSpc>
              <a:buFont typeface="Wingdings" panose="05000000000000000000" pitchFamily="2" charset="2"/>
              <a:buNone/>
              <a:defRPr/>
            </a:pPr>
            <a:r>
              <a:rPr lang="en-US" altLang="zh-CN" sz="2000" dirty="0"/>
              <a:t>5000/512</a:t>
            </a:r>
            <a:r>
              <a:rPr lang="zh-CN" altLang="en-US" sz="2000" dirty="0"/>
              <a:t>得商</a:t>
            </a:r>
            <a:r>
              <a:rPr lang="en-US" altLang="zh-CN" sz="2000" dirty="0"/>
              <a:t>9</a:t>
            </a:r>
            <a:r>
              <a:rPr lang="zh-CN" altLang="en-US" sz="2000" dirty="0"/>
              <a:t>，余数为</a:t>
            </a:r>
            <a:r>
              <a:rPr lang="en-US" altLang="zh-CN" sz="2000" dirty="0"/>
              <a:t>392</a:t>
            </a:r>
            <a:r>
              <a:rPr lang="zh-CN" altLang="en-US" sz="2000" dirty="0"/>
              <a:t>。即逻辑块号为</a:t>
            </a:r>
            <a:r>
              <a:rPr lang="en-US" altLang="zh-CN" sz="2000" dirty="0"/>
              <a:t>9</a:t>
            </a:r>
            <a:r>
              <a:rPr lang="zh-CN" altLang="en-US" sz="2000" dirty="0"/>
              <a:t>，块内偏移为</a:t>
            </a:r>
            <a:r>
              <a:rPr lang="en-US" altLang="zh-CN" sz="2000" dirty="0"/>
              <a:t>392</a:t>
            </a:r>
            <a:r>
              <a:rPr lang="zh-CN" altLang="en-US" sz="2000" dirty="0"/>
              <a:t>。故可直接从该文件的</a:t>
            </a:r>
            <a:r>
              <a:rPr lang="en-US" altLang="zh-CN" sz="2000" dirty="0"/>
              <a:t>FCB</a:t>
            </a:r>
            <a:r>
              <a:rPr lang="zh-CN" altLang="en-US" sz="2000" dirty="0"/>
              <a:t>的第</a:t>
            </a:r>
            <a:r>
              <a:rPr lang="en-US" altLang="zh-CN" sz="2000" dirty="0"/>
              <a:t>9</a:t>
            </a:r>
            <a:r>
              <a:rPr lang="zh-CN" altLang="en-US" sz="2000" dirty="0"/>
              <a:t>个地址处得到物理盘块号，块内偏移为</a:t>
            </a:r>
            <a:r>
              <a:rPr lang="en-US" altLang="zh-CN" sz="2000" dirty="0"/>
              <a:t>392</a:t>
            </a:r>
          </a:p>
          <a:p>
            <a:pPr algn="just">
              <a:lnSpc>
                <a:spcPct val="100000"/>
              </a:lnSpc>
              <a:buFont typeface="Wingdings" panose="05000000000000000000" pitchFamily="2" charset="2"/>
              <a:buNone/>
              <a:defRPr/>
            </a:pPr>
            <a:endParaRPr lang="zh-CN" altLang="en-US" sz="2000" dirty="0"/>
          </a:p>
          <a:p>
            <a:pPr algn="just">
              <a:lnSpc>
                <a:spcPct val="100000"/>
              </a:lnSpc>
              <a:buFont typeface="Wingdings" panose="05000000000000000000" pitchFamily="2" charset="2"/>
              <a:buNone/>
              <a:defRPr/>
            </a:pPr>
            <a:r>
              <a:rPr lang="en-US" altLang="zh-CN" sz="2000" dirty="0"/>
              <a:t>15000/512</a:t>
            </a:r>
            <a:r>
              <a:rPr lang="zh-CN" altLang="en-US" sz="2000" dirty="0"/>
              <a:t>得商为</a:t>
            </a:r>
            <a:r>
              <a:rPr lang="en-US" altLang="zh-CN" sz="2000" dirty="0"/>
              <a:t>29</a:t>
            </a:r>
            <a:r>
              <a:rPr lang="zh-CN" altLang="en-US" sz="2000" dirty="0"/>
              <a:t>，余数为</a:t>
            </a:r>
            <a:r>
              <a:rPr lang="en-US" altLang="zh-CN" sz="2000" dirty="0"/>
              <a:t>152</a:t>
            </a:r>
            <a:r>
              <a:rPr lang="zh-CN" altLang="en-US" sz="2000" dirty="0"/>
              <a:t>。即逻辑块号为</a:t>
            </a:r>
            <a:r>
              <a:rPr lang="en-US" altLang="zh-CN" sz="2000" dirty="0"/>
              <a:t>29</a:t>
            </a:r>
            <a:r>
              <a:rPr lang="zh-CN" altLang="en-US" sz="2000" dirty="0"/>
              <a:t>，块内偏移为</a:t>
            </a:r>
            <a:r>
              <a:rPr lang="en-US" altLang="zh-CN" sz="2000" dirty="0"/>
              <a:t>152</a:t>
            </a:r>
            <a:r>
              <a:rPr lang="zh-CN" altLang="en-US" sz="2000" dirty="0"/>
              <a:t>。由于</a:t>
            </a:r>
            <a:r>
              <a:rPr lang="en-US" altLang="zh-CN" sz="2000" dirty="0"/>
              <a:t>10≤29&lt;10+170,</a:t>
            </a:r>
            <a:r>
              <a:rPr lang="zh-CN" altLang="en-US" sz="2000" dirty="0"/>
              <a:t>而</a:t>
            </a:r>
            <a:r>
              <a:rPr lang="en-US" altLang="zh-CN" sz="2000" dirty="0"/>
              <a:t>29-10=19</a:t>
            </a:r>
            <a:r>
              <a:rPr lang="zh-CN" altLang="en-US" sz="2000" dirty="0"/>
              <a:t>，故可从</a:t>
            </a:r>
            <a:r>
              <a:rPr lang="en-US" altLang="zh-CN" sz="2000" dirty="0"/>
              <a:t>FCB</a:t>
            </a:r>
            <a:r>
              <a:rPr lang="zh-CN" altLang="en-US" sz="2000" dirty="0"/>
              <a:t>的第</a:t>
            </a:r>
            <a:r>
              <a:rPr lang="en-US" altLang="zh-CN" sz="2000" dirty="0"/>
              <a:t>10</a:t>
            </a:r>
            <a:r>
              <a:rPr lang="zh-CN" altLang="en-US" sz="2000" dirty="0"/>
              <a:t>个地址项，即一次间址项中得到一次间址块；并从一次间址块的</a:t>
            </a:r>
            <a:r>
              <a:rPr lang="en-US" altLang="zh-CN" sz="2000" dirty="0"/>
              <a:t>19</a:t>
            </a:r>
            <a:r>
              <a:rPr lang="zh-CN" altLang="en-US" sz="2000" dirty="0"/>
              <a:t>项中获得对应的物理盘块号，块内偏移为</a:t>
            </a:r>
            <a:r>
              <a:rPr lang="en-US" altLang="zh-CN" sz="2000" dirty="0"/>
              <a:t>152</a:t>
            </a:r>
            <a:r>
              <a:rPr lang="zh-CN" altLang="en-US" sz="2000" dirty="0"/>
              <a:t>。</a:t>
            </a:r>
            <a:endParaRPr lang="en-US" altLang="zh-CN" sz="2000" dirty="0"/>
          </a:p>
          <a:p>
            <a:pPr algn="just">
              <a:lnSpc>
                <a:spcPct val="100000"/>
              </a:lnSpc>
              <a:buFont typeface="Wingdings" panose="05000000000000000000" pitchFamily="2" charset="2"/>
              <a:buNone/>
              <a:defRPr/>
            </a:pPr>
            <a:endParaRPr lang="zh-CN" altLang="en-US" sz="2000" dirty="0"/>
          </a:p>
          <a:p>
            <a:pPr algn="just">
              <a:lnSpc>
                <a:spcPct val="100000"/>
              </a:lnSpc>
              <a:buFont typeface="Wingdings" panose="05000000000000000000" pitchFamily="2" charset="2"/>
              <a:buNone/>
              <a:defRPr/>
            </a:pPr>
            <a:r>
              <a:rPr lang="en-US" altLang="zh-CN" sz="2000" dirty="0"/>
              <a:t>150000/512</a:t>
            </a:r>
            <a:r>
              <a:rPr lang="zh-CN" altLang="en-US" sz="2000" dirty="0"/>
              <a:t>得商为</a:t>
            </a:r>
            <a:r>
              <a:rPr lang="en-US" altLang="zh-CN" sz="2000" dirty="0"/>
              <a:t>292</a:t>
            </a:r>
            <a:r>
              <a:rPr lang="zh-CN" altLang="en-US" sz="2000" dirty="0"/>
              <a:t>，余数为</a:t>
            </a:r>
            <a:r>
              <a:rPr lang="en-US" altLang="zh-CN" sz="2000" dirty="0"/>
              <a:t>496</a:t>
            </a:r>
            <a:r>
              <a:rPr lang="zh-CN" altLang="en-US" sz="2000" dirty="0"/>
              <a:t>。即逻辑块号为</a:t>
            </a:r>
            <a:r>
              <a:rPr lang="en-US" altLang="zh-CN" sz="2000" dirty="0"/>
              <a:t>292</a:t>
            </a:r>
            <a:r>
              <a:rPr lang="zh-CN" altLang="en-US" sz="2000" dirty="0"/>
              <a:t>，块内偏移为</a:t>
            </a:r>
            <a:r>
              <a:rPr lang="en-US" altLang="zh-CN" sz="2000" dirty="0"/>
              <a:t>496</a:t>
            </a:r>
            <a:r>
              <a:rPr lang="zh-CN" altLang="en-US" sz="2000" dirty="0"/>
              <a:t>。由于</a:t>
            </a:r>
            <a:r>
              <a:rPr lang="en-US" altLang="zh-CN" sz="2000" dirty="0"/>
              <a:t>10+170≤292</a:t>
            </a:r>
            <a:r>
              <a:rPr lang="zh-CN" altLang="en-US" sz="2000" dirty="0"/>
              <a:t>，</a:t>
            </a:r>
            <a:r>
              <a:rPr lang="en-US" altLang="zh-CN" sz="2000" dirty="0"/>
              <a:t>292-180=112, </a:t>
            </a:r>
            <a:r>
              <a:rPr lang="zh-CN" altLang="en-US" sz="2000" dirty="0"/>
              <a:t>故可从</a:t>
            </a:r>
            <a:r>
              <a:rPr lang="en-US" altLang="zh-CN" sz="2000" dirty="0"/>
              <a:t>FCB</a:t>
            </a:r>
            <a:r>
              <a:rPr lang="zh-CN" altLang="en-US" sz="2000" dirty="0"/>
              <a:t>的第</a:t>
            </a:r>
            <a:r>
              <a:rPr lang="en-US" altLang="zh-CN" sz="2000" dirty="0"/>
              <a:t>11</a:t>
            </a:r>
            <a:r>
              <a:rPr lang="zh-CN" altLang="en-US" sz="2000" dirty="0"/>
              <a:t>个地址项，即二次间址项中获得第</a:t>
            </a:r>
            <a:r>
              <a:rPr lang="en-US" altLang="zh-CN" sz="2000" dirty="0"/>
              <a:t>1</a:t>
            </a:r>
            <a:r>
              <a:rPr lang="zh-CN" altLang="en-US" sz="2000" dirty="0"/>
              <a:t>个一次间址块；并从该一次间址块的</a:t>
            </a:r>
            <a:r>
              <a:rPr lang="en-US" altLang="zh-CN" sz="2000" dirty="0"/>
              <a:t>112</a:t>
            </a:r>
            <a:r>
              <a:rPr lang="zh-CN" altLang="en-US" sz="2000" dirty="0"/>
              <a:t>项中获得对应的物理盘块号，块内偏移为</a:t>
            </a:r>
            <a:r>
              <a:rPr lang="en-US" altLang="zh-CN" sz="2000" dirty="0"/>
              <a:t>496</a:t>
            </a:r>
            <a:r>
              <a:rPr lang="zh-CN" altLang="en-US" sz="2000" dirty="0"/>
              <a:t>。</a:t>
            </a:r>
          </a:p>
          <a:p>
            <a:pPr algn="just">
              <a:lnSpc>
                <a:spcPct val="100000"/>
              </a:lnSpc>
              <a:defRPr/>
            </a:pPr>
            <a:endParaRPr lang="zh-CN" altLang="en-US" sz="1800" dirty="0"/>
          </a:p>
        </p:txBody>
      </p:sp>
    </p:spTree>
    <p:extLst>
      <p:ext uri="{BB962C8B-B14F-4D97-AF65-F5344CB8AC3E}">
        <p14:creationId xmlns:p14="http://schemas.microsoft.com/office/powerpoint/2010/main" val="313763079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5776A7-96DB-CF42-9679-CFB075D9CCE6}"/>
              </a:ext>
            </a:extLst>
          </p:cNvPr>
          <p:cNvSpPr txBox="1">
            <a:spLocks/>
          </p:cNvSpPr>
          <p:nvPr/>
        </p:nvSpPr>
        <p:spPr>
          <a:xfrm>
            <a:off x="990600" y="1295400"/>
            <a:ext cx="10591800" cy="5410200"/>
          </a:xfrm>
          <a:prstGeom prst="rect">
            <a:avLst/>
          </a:prstGeom>
        </p:spPr>
        <p:txBody>
          <a:bodyPr/>
          <a:lstStyle>
            <a:lvl1pPr algn="ctr" defTabSz="912813" rtl="0" eaLnBrk="0" fontAlgn="base" hangingPunct="0">
              <a:lnSpc>
                <a:spcPct val="90000"/>
              </a:lnSpc>
              <a:spcBef>
                <a:spcPct val="0"/>
              </a:spcBef>
              <a:spcAft>
                <a:spcPct val="0"/>
              </a:spcAft>
              <a:defRPr sz="3200" b="1" kern="1200">
                <a:solidFill>
                  <a:srgbClr val="374D81"/>
                </a:solidFill>
                <a:latin typeface="+mj-ea"/>
                <a:ea typeface="+mj-ea"/>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algn="just">
              <a:lnSpc>
                <a:spcPct val="130000"/>
              </a:lnSpc>
              <a:defRPr/>
            </a:pPr>
            <a:r>
              <a:rPr lang="en-US" altLang="zh-CN" sz="2000" dirty="0"/>
              <a:t>(3)</a:t>
            </a:r>
            <a:r>
              <a:rPr lang="zh-CN" altLang="en-US" sz="2000" dirty="0">
                <a:latin typeface="Microsoft YaHei" panose="020B0503020204020204" pitchFamily="34" charset="-122"/>
                <a:ea typeface="Microsoft YaHei" panose="020B0503020204020204" pitchFamily="34" charset="-122"/>
              </a:rPr>
              <a:t>假设某文件的索引结点已在内存中，但其他信息均在外存，为了访问该文件中某个位置的内容，最多需要几次访问磁盘？</a:t>
            </a:r>
          </a:p>
          <a:p>
            <a:pPr algn="just">
              <a:lnSpc>
                <a:spcPct val="130000"/>
              </a:lnSpc>
              <a:buFont typeface="Wingdings" panose="05000000000000000000" pitchFamily="2" charset="2"/>
              <a:buNone/>
              <a:defRPr/>
            </a:pPr>
            <a:r>
              <a:rPr lang="en-US" altLang="zh-CN" sz="2000" dirty="0"/>
              <a:t> </a:t>
            </a:r>
          </a:p>
          <a:p>
            <a:pPr algn="just">
              <a:lnSpc>
                <a:spcPct val="130000"/>
              </a:lnSpc>
              <a:buFont typeface="Wingdings" panose="05000000000000000000" pitchFamily="2" charset="2"/>
              <a:buNone/>
              <a:defRPr/>
            </a:pPr>
            <a:r>
              <a:rPr lang="zh-CN" altLang="en-US" sz="2000" dirty="0"/>
              <a:t>由于文件的索引结点已在内存，为了访问文件中的某个位置的内容，最少需要</a:t>
            </a:r>
            <a:r>
              <a:rPr lang="en-US" altLang="zh-CN" sz="2000" dirty="0"/>
              <a:t>1</a:t>
            </a:r>
            <a:r>
              <a:rPr lang="zh-CN" altLang="en-US" sz="2000" dirty="0"/>
              <a:t>次访问磁盘（即通过直接地址直接读文件盘块），最多需要</a:t>
            </a:r>
            <a:r>
              <a:rPr lang="en-US" altLang="zh-CN" sz="2000" dirty="0"/>
              <a:t>4</a:t>
            </a:r>
            <a:r>
              <a:rPr lang="zh-CN" altLang="en-US" sz="2000" dirty="0"/>
              <a:t>次访问磁盘（第一次是读三次间址块，第二次读二次间址块，第三次读一次间址块，第四次是读文件盘块）（</a:t>
            </a:r>
            <a:r>
              <a:rPr lang="en-US" altLang="zh-CN" sz="2000" dirty="0"/>
              <a:t>2</a:t>
            </a:r>
            <a:r>
              <a:rPr lang="zh-CN" altLang="en-US" sz="2000" dirty="0"/>
              <a:t>分）</a:t>
            </a:r>
          </a:p>
          <a:p>
            <a:pPr algn="just">
              <a:lnSpc>
                <a:spcPct val="130000"/>
              </a:lnSpc>
              <a:defRPr/>
            </a:pPr>
            <a:endParaRPr lang="zh-CN" altLang="en-US" sz="1800" dirty="0"/>
          </a:p>
        </p:txBody>
      </p:sp>
    </p:spTree>
    <p:extLst>
      <p:ext uri="{BB962C8B-B14F-4D97-AF65-F5344CB8AC3E}">
        <p14:creationId xmlns:p14="http://schemas.microsoft.com/office/powerpoint/2010/main" val="1275746734"/>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590800" y="1311275"/>
            <a:ext cx="7723188" cy="5157788"/>
          </a:xfrm>
        </p:spPr>
        <p:txBody>
          <a:bodyPr/>
          <a:lstStyle/>
          <a:p>
            <a:pPr marL="0" indent="0">
              <a:lnSpc>
                <a:spcPct val="130000"/>
              </a:lnSpc>
              <a:spcBef>
                <a:spcPct val="20000"/>
              </a:spcBef>
              <a:buClr>
                <a:srgbClr val="FF9900"/>
              </a:buClr>
              <a:buSzPct val="75000"/>
              <a:buNone/>
              <a:defRPr/>
            </a:pPr>
            <a:r>
              <a:rPr lang="en-US" altLang="zh-CN" dirty="0">
                <a:solidFill>
                  <a:schemeClr val="bg2">
                    <a:lumMod val="25000"/>
                  </a:schemeClr>
                </a:solidFill>
              </a:rPr>
              <a:t>6.1  </a:t>
            </a:r>
            <a:r>
              <a:rPr lang="zh-CN" altLang="en-US" dirty="0">
                <a:solidFill>
                  <a:schemeClr val="bg2">
                    <a:lumMod val="25000"/>
                  </a:schemeClr>
                </a:solidFill>
              </a:rPr>
              <a:t>文件系统概述</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6.2  </a:t>
            </a:r>
            <a:r>
              <a:rPr lang="zh-CN" altLang="en-US" dirty="0">
                <a:solidFill>
                  <a:schemeClr val="bg2">
                    <a:lumMod val="25000"/>
                  </a:schemeClr>
                </a:solidFill>
              </a:rPr>
              <a:t>文件的逻辑结构</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6.3  </a:t>
            </a:r>
            <a:r>
              <a:rPr lang="zh-CN" altLang="en-US" dirty="0">
                <a:solidFill>
                  <a:schemeClr val="bg2">
                    <a:lumMod val="25000"/>
                  </a:schemeClr>
                </a:solidFill>
              </a:rPr>
              <a:t>文件的物理结构</a:t>
            </a:r>
          </a:p>
          <a:p>
            <a:pPr marL="0" indent="0">
              <a:lnSpc>
                <a:spcPct val="130000"/>
              </a:lnSpc>
              <a:spcBef>
                <a:spcPct val="20000"/>
              </a:spcBef>
              <a:buClr>
                <a:srgbClr val="FF9900"/>
              </a:buClr>
              <a:buSzPct val="75000"/>
              <a:buNone/>
              <a:defRPr/>
            </a:pPr>
            <a:r>
              <a:rPr lang="en-US" altLang="zh-CN" dirty="0">
                <a:solidFill>
                  <a:srgbClr val="C00000"/>
                </a:solidFill>
              </a:rPr>
              <a:t>6.4  </a:t>
            </a:r>
            <a:r>
              <a:rPr lang="zh-CN" altLang="en-US" dirty="0">
                <a:solidFill>
                  <a:srgbClr val="C00000"/>
                </a:solidFill>
              </a:rPr>
              <a:t>文件存储空间的管理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6.5  </a:t>
            </a:r>
            <a:r>
              <a:rPr lang="zh-CN" altLang="en-US" dirty="0">
                <a:solidFill>
                  <a:schemeClr val="bg2">
                    <a:lumMod val="25000"/>
                  </a:schemeClr>
                </a:solidFill>
              </a:rPr>
              <a:t>目录管理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6.6  </a:t>
            </a:r>
            <a:r>
              <a:rPr lang="zh-CN" altLang="en-US" dirty="0">
                <a:solidFill>
                  <a:schemeClr val="bg2">
                    <a:lumMod val="25000"/>
                  </a:schemeClr>
                </a:solidFill>
              </a:rPr>
              <a:t>文件共享</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6.7  </a:t>
            </a:r>
            <a:r>
              <a:rPr lang="zh-CN" altLang="en-US" dirty="0">
                <a:solidFill>
                  <a:schemeClr val="bg2">
                    <a:lumMod val="25000"/>
                  </a:schemeClr>
                </a:solidFill>
              </a:rPr>
              <a:t>文件保护</a:t>
            </a:r>
            <a:endParaRPr lang="en-US" altLang="zh-CN" dirty="0">
              <a:solidFill>
                <a:schemeClr val="bg2">
                  <a:lumMod val="25000"/>
                </a:schemeClr>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3940757085"/>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
        <p:nvSpPr>
          <p:cNvPr id="5" name="Rectangle 3">
            <a:extLst>
              <a:ext uri="{FF2B5EF4-FFF2-40B4-BE49-F238E27FC236}">
                <a16:creationId xmlns:a16="http://schemas.microsoft.com/office/drawing/2014/main" id="{7E2230B7-EDEA-284F-B37A-0F1F450BF733}"/>
              </a:ext>
            </a:extLst>
          </p:cNvPr>
          <p:cNvSpPr txBox="1">
            <a:spLocks noRot="1" noChangeArrowheads="1"/>
          </p:cNvSpPr>
          <p:nvPr/>
        </p:nvSpPr>
        <p:spPr>
          <a:xfrm>
            <a:off x="1295400" y="1752600"/>
            <a:ext cx="10134600" cy="3810000"/>
          </a:xfrm>
          <a:prstGeom prst="rect">
            <a:avLst/>
          </a:prstGeom>
        </p:spPr>
        <p:txBody>
          <a:bodyPr/>
          <a:lstStyle>
            <a:lvl1pPr marL="0" indent="0" defTabSz="912813" eaLnBrk="1" hangingPunct="1">
              <a:lnSpc>
                <a:spcPct val="130000"/>
              </a:lnSpc>
              <a:spcBef>
                <a:spcPct val="20000"/>
              </a:spcBef>
              <a:buClr>
                <a:srgbClr val="FF9900"/>
              </a:buClr>
              <a:buSzPct val="75000"/>
              <a:buFont typeface="Wingdings" panose="05000000000000000000" pitchFamily="2" charset="2"/>
              <a:buNone/>
              <a:defRPr sz="2800" b="1">
                <a:solidFill>
                  <a:schemeClr val="bg2">
                    <a:lumMod val="25000"/>
                  </a:schemeClr>
                </a:solidFill>
                <a:latin typeface="+mj-ea"/>
                <a:ea typeface="+mj-ea"/>
              </a:defRPr>
            </a:lvl1pPr>
            <a:lvl2pPr marL="457189" indent="-182875" defTabSz="912813" eaLnBrk="1" hangingPunct="1">
              <a:lnSpc>
                <a:spcPct val="90000"/>
              </a:lnSpc>
              <a:spcBef>
                <a:spcPts val="1200"/>
              </a:spcBef>
              <a:buClr>
                <a:srgbClr val="374D81"/>
              </a:buClr>
              <a:buSzPct val="100000"/>
              <a:buFont typeface="Wingdings" panose="05000000000000000000" pitchFamily="2" charset="2"/>
              <a:buChar char="l"/>
              <a:defRPr sz="2400" b="1">
                <a:latin typeface="+mj-ea"/>
                <a:ea typeface="+mj-ea"/>
              </a:defRPr>
            </a:lvl2pPr>
            <a:lvl3pPr marL="684213" indent="-177800" defTabSz="912813" eaLnBrk="1" hangingPunct="1">
              <a:lnSpc>
                <a:spcPct val="90000"/>
              </a:lnSpc>
              <a:spcBef>
                <a:spcPts val="800"/>
              </a:spcBef>
              <a:buClr>
                <a:srgbClr val="374D81"/>
              </a:buClr>
              <a:buSzPct val="100000"/>
              <a:buFont typeface="Arial" panose="020B0604020202020204" pitchFamily="34" charset="0"/>
              <a:buChar char="▪"/>
              <a:defRPr sz="1600" b="1">
                <a:latin typeface="+mj-ea"/>
                <a:ea typeface="+mj-ea"/>
              </a:defRPr>
            </a:lvl3pPr>
            <a:lvl4pPr marL="912813" indent="-182563" defTabSz="912813" eaLnBrk="1" hangingPunct="1">
              <a:lnSpc>
                <a:spcPct val="90000"/>
              </a:lnSpc>
              <a:spcBef>
                <a:spcPts val="800"/>
              </a:spcBef>
              <a:buClr>
                <a:srgbClr val="374D81"/>
              </a:buClr>
              <a:buSzPct val="100000"/>
              <a:buFont typeface="Arial" panose="020B0604020202020204" pitchFamily="34" charset="0"/>
              <a:buChar char="▪"/>
              <a:defRPr sz="1400" b="1">
                <a:latin typeface="+mj-ea"/>
                <a:ea typeface="+mj-ea"/>
              </a:defRPr>
            </a:lvl4pPr>
            <a:lvl5pPr marL="1141413" indent="-177800" defTabSz="912813" eaLnBrk="1" hangingPunct="1">
              <a:lnSpc>
                <a:spcPct val="90000"/>
              </a:lnSpc>
              <a:spcBef>
                <a:spcPts val="600"/>
              </a:spcBef>
              <a:buClr>
                <a:srgbClr val="374D81"/>
              </a:buClr>
              <a:buSzPct val="100000"/>
              <a:buFont typeface="Arial" panose="020B0604020202020204" pitchFamily="34" charset="0"/>
              <a:buChar char="▪"/>
              <a:defRPr sz="1400" b="1">
                <a:latin typeface="+mj-ea"/>
                <a:ea typeface="+mj-ea"/>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marL="342900" indent="-342900">
              <a:buFont typeface="Arial" panose="020B0604020202020204" pitchFamily="34" charset="0"/>
              <a:buChar char="•"/>
            </a:pPr>
            <a:r>
              <a:rPr lang="zh-CN" altLang="zh-CN" sz="2400" dirty="0"/>
              <a:t>文件管理要解决的重要问题之一：如何为新创建的文件分配存储空间。</a:t>
            </a:r>
          </a:p>
          <a:p>
            <a:pPr marL="342900" indent="-342900">
              <a:buFont typeface="Arial" panose="020B0604020202020204" pitchFamily="34" charset="0"/>
              <a:buChar char="•"/>
            </a:pPr>
            <a:r>
              <a:rPr lang="zh-CN" altLang="zh-CN" sz="2400" dirty="0"/>
              <a:t>存储空间的基本分配单位是</a:t>
            </a:r>
            <a:r>
              <a:rPr lang="zh-CN" altLang="zh-CN" sz="2400" dirty="0">
                <a:solidFill>
                  <a:srgbClr val="C00000"/>
                </a:solidFill>
                <a:latin typeface="微软雅黑" panose="020B0503020204020204" pitchFamily="34" charset="-122"/>
                <a:ea typeface="微软雅黑" panose="020B0503020204020204" pitchFamily="34" charset="-122"/>
              </a:rPr>
              <a:t>磁盘块</a:t>
            </a:r>
            <a:r>
              <a:rPr lang="zh-CN" altLang="zh-CN" sz="2400" dirty="0"/>
              <a:t>。</a:t>
            </a:r>
          </a:p>
          <a:p>
            <a:pPr marL="342900" indent="-342900">
              <a:buFont typeface="Arial" panose="020B0604020202020204" pitchFamily="34" charset="0"/>
              <a:buChar char="•"/>
            </a:pPr>
            <a:r>
              <a:rPr lang="zh-CN" altLang="zh-CN" sz="2400" dirty="0"/>
              <a:t>其分配方法与内存的分配有许多相似之处，即同样可采取</a:t>
            </a:r>
            <a:r>
              <a:rPr lang="zh-CN" altLang="zh-CN" sz="2400" dirty="0">
                <a:solidFill>
                  <a:srgbClr val="C00000"/>
                </a:solidFill>
                <a:latin typeface="微软雅黑" panose="020B0503020204020204" pitchFamily="34" charset="-122"/>
                <a:ea typeface="微软雅黑" panose="020B0503020204020204" pitchFamily="34" charset="-122"/>
              </a:rPr>
              <a:t>连续分配方式</a:t>
            </a:r>
            <a:r>
              <a:rPr lang="zh-CN" altLang="zh-CN" sz="2400" dirty="0"/>
              <a:t>或</a:t>
            </a:r>
            <a:r>
              <a:rPr lang="zh-CN" altLang="zh-CN" sz="2400" dirty="0">
                <a:solidFill>
                  <a:srgbClr val="C00000"/>
                </a:solidFill>
                <a:latin typeface="微软雅黑" panose="020B0503020204020204" pitchFamily="34" charset="-122"/>
                <a:ea typeface="微软雅黑" panose="020B0503020204020204" pitchFamily="34" charset="-122"/>
              </a:rPr>
              <a:t>离散分配方式</a:t>
            </a:r>
            <a:r>
              <a:rPr lang="zh-CN" altLang="zh-CN" sz="2400" dirty="0"/>
              <a:t>。</a:t>
            </a:r>
            <a:endParaRPr lang="en-US" altLang="zh-CN" sz="2400" dirty="0"/>
          </a:p>
          <a:p>
            <a:pPr marL="342900" indent="-342900">
              <a:buFont typeface="Arial" panose="020B0604020202020204" pitchFamily="34" charset="0"/>
              <a:buChar char="•"/>
            </a:pPr>
            <a:r>
              <a:rPr lang="zh-CN" altLang="zh-CN" sz="2400" dirty="0"/>
              <a:t>系统应为分配存储空间而设置相应的数据结构；提供对存储空间进行分配和回收的手段。</a:t>
            </a:r>
            <a:endParaRPr lang="zh-CN" altLang="en-US" sz="2400" dirty="0"/>
          </a:p>
        </p:txBody>
      </p:sp>
    </p:spTree>
    <p:extLst>
      <p:ext uri="{BB962C8B-B14F-4D97-AF65-F5344CB8AC3E}">
        <p14:creationId xmlns:p14="http://schemas.microsoft.com/office/powerpoint/2010/main" val="3526860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2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2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80B7A1A3-E82C-F546-B023-B4A09F7C8228}"/>
              </a:ext>
            </a:extLst>
          </p:cNvPr>
          <p:cNvSpPr txBox="1">
            <a:spLocks noRot="1" noChangeArrowheads="1"/>
          </p:cNvSpPr>
          <p:nvPr/>
        </p:nvSpPr>
        <p:spPr>
          <a:xfrm>
            <a:off x="2063750" y="252414"/>
            <a:ext cx="8142288" cy="5767387"/>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gn="ctr" eaLnBrk="1" hangingPunct="1">
              <a:lnSpc>
                <a:spcPct val="110000"/>
              </a:lnSpc>
              <a:buNone/>
            </a:pPr>
            <a:r>
              <a:rPr lang="zh-CN" altLang="en-US" sz="3600" dirty="0">
                <a:solidFill>
                  <a:schemeClr val="bg2">
                    <a:lumMod val="25000"/>
                  </a:schemeClr>
                </a:solidFill>
              </a:rPr>
              <a:t>磁盘空间的管理</a:t>
            </a:r>
          </a:p>
          <a:p>
            <a:pPr algn="ctr" eaLnBrk="1" hangingPunct="1">
              <a:lnSpc>
                <a:spcPct val="50000"/>
              </a:lnSpc>
            </a:pPr>
            <a:endParaRPr lang="zh-CN" altLang="en-US" sz="3600" dirty="0">
              <a:solidFill>
                <a:schemeClr val="bg2">
                  <a:lumMod val="25000"/>
                </a:schemeClr>
              </a:solidFill>
            </a:endParaRPr>
          </a:p>
          <a:p>
            <a:pPr eaLnBrk="1" hangingPunct="1">
              <a:lnSpc>
                <a:spcPct val="130000"/>
              </a:lnSpc>
              <a:buFont typeface="Wingdings" panose="05000000000000000000" pitchFamily="2" charset="2"/>
              <a:buChar char="Ø"/>
            </a:pPr>
            <a:r>
              <a:rPr lang="zh-CN" altLang="en-US" sz="2400" dirty="0">
                <a:solidFill>
                  <a:schemeClr val="bg2">
                    <a:lumMod val="25000"/>
                  </a:schemeClr>
                </a:solidFill>
              </a:rPr>
              <a:t>跟踪磁盘上的空闲块数目和块号，形成</a:t>
            </a:r>
            <a:r>
              <a:rPr lang="zh-CN" altLang="en-US" sz="2400" dirty="0">
                <a:solidFill>
                  <a:srgbClr val="C00000"/>
                </a:solidFill>
              </a:rPr>
              <a:t>空闲块登记表</a:t>
            </a:r>
          </a:p>
          <a:p>
            <a:pPr eaLnBrk="1" hangingPunct="1">
              <a:lnSpc>
                <a:spcPct val="110000"/>
              </a:lnSpc>
              <a:buFont typeface="Wingdings" pitchFamily="2" charset="2"/>
              <a:buChar char="Ø"/>
            </a:pPr>
            <a:r>
              <a:rPr lang="zh-CN" altLang="en-US" sz="2400" dirty="0">
                <a:solidFill>
                  <a:schemeClr val="bg2">
                    <a:lumMod val="25000"/>
                  </a:schemeClr>
                </a:solidFill>
              </a:rPr>
              <a:t>空闲块登记表是盘块分配和回收的依据</a:t>
            </a:r>
          </a:p>
          <a:p>
            <a:pPr eaLnBrk="1" hangingPunct="1">
              <a:lnSpc>
                <a:spcPct val="110000"/>
              </a:lnSpc>
              <a:buFont typeface="Wingdings" pitchFamily="2" charset="2"/>
              <a:buChar char="Ø"/>
            </a:pPr>
            <a:r>
              <a:rPr lang="zh-CN" altLang="en-US" sz="2400" dirty="0">
                <a:solidFill>
                  <a:schemeClr val="bg2">
                    <a:lumMod val="25000"/>
                  </a:schemeClr>
                </a:solidFill>
              </a:rPr>
              <a:t> 空闲块登记表有四种实现方案</a:t>
            </a:r>
          </a:p>
          <a:p>
            <a:pPr lvl="1" eaLnBrk="1" hangingPunct="1">
              <a:lnSpc>
                <a:spcPct val="110000"/>
              </a:lnSpc>
              <a:buFont typeface="Wingdings" pitchFamily="2" charset="2"/>
              <a:buChar char="n"/>
            </a:pPr>
            <a:r>
              <a:rPr lang="zh-CN" altLang="en-US" sz="2200" dirty="0">
                <a:solidFill>
                  <a:schemeClr val="bg2">
                    <a:lumMod val="25000"/>
                  </a:schemeClr>
                </a:solidFill>
              </a:rPr>
              <a:t> 空闲表</a:t>
            </a:r>
          </a:p>
          <a:p>
            <a:pPr lvl="1" eaLnBrk="1" hangingPunct="1">
              <a:lnSpc>
                <a:spcPct val="110000"/>
              </a:lnSpc>
              <a:buFont typeface="Wingdings" pitchFamily="2" charset="2"/>
              <a:buChar char="n"/>
            </a:pPr>
            <a:r>
              <a:rPr lang="zh-CN" altLang="en-US" sz="2200" dirty="0">
                <a:solidFill>
                  <a:schemeClr val="bg2">
                    <a:lumMod val="25000"/>
                  </a:schemeClr>
                </a:solidFill>
              </a:rPr>
              <a:t> 空闲链表</a:t>
            </a:r>
          </a:p>
          <a:p>
            <a:pPr lvl="1" eaLnBrk="1" hangingPunct="1">
              <a:lnSpc>
                <a:spcPct val="110000"/>
              </a:lnSpc>
              <a:buFont typeface="Wingdings" pitchFamily="2" charset="2"/>
              <a:buChar char="n"/>
            </a:pPr>
            <a:r>
              <a:rPr lang="zh-CN" altLang="en-US" sz="2200" dirty="0">
                <a:solidFill>
                  <a:schemeClr val="bg2">
                    <a:lumMod val="25000"/>
                  </a:schemeClr>
                </a:solidFill>
              </a:rPr>
              <a:t> 位示图法</a:t>
            </a:r>
          </a:p>
          <a:p>
            <a:pPr lvl="1" eaLnBrk="1" hangingPunct="1">
              <a:lnSpc>
                <a:spcPct val="110000"/>
              </a:lnSpc>
              <a:buFont typeface="Wingdings" pitchFamily="2" charset="2"/>
              <a:buChar char="n"/>
            </a:pPr>
            <a:r>
              <a:rPr lang="zh-CN" altLang="en-US" sz="2200" dirty="0">
                <a:solidFill>
                  <a:schemeClr val="bg2">
                    <a:lumMod val="25000"/>
                  </a:schemeClr>
                </a:solidFill>
              </a:rPr>
              <a:t> 成组链接法</a:t>
            </a:r>
          </a:p>
        </p:txBody>
      </p:sp>
    </p:spTree>
    <p:extLst>
      <p:ext uri="{BB962C8B-B14F-4D97-AF65-F5344CB8AC3E}">
        <p14:creationId xmlns:p14="http://schemas.microsoft.com/office/powerpoint/2010/main" val="3515649001"/>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95400" y="1214204"/>
            <a:ext cx="25908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4.1</a:t>
            </a:r>
            <a:r>
              <a:rPr lang="zh-CN" altLang="en-US" sz="2800" dirty="0">
                <a:ea typeface="+mj-ea"/>
              </a:rPr>
              <a:t>空闲表</a:t>
            </a:r>
          </a:p>
        </p:txBody>
      </p:sp>
      <p:sp>
        <p:nvSpPr>
          <p:cNvPr id="3" name="Rectangle 3">
            <a:extLst>
              <a:ext uri="{FF2B5EF4-FFF2-40B4-BE49-F238E27FC236}">
                <a16:creationId xmlns:a16="http://schemas.microsoft.com/office/drawing/2014/main" id="{79BD733A-0B62-9247-8079-7143CB0350D1}"/>
              </a:ext>
            </a:extLst>
          </p:cNvPr>
          <p:cNvSpPr txBox="1">
            <a:spLocks noRot="1" noChangeArrowheads="1"/>
          </p:cNvSpPr>
          <p:nvPr/>
        </p:nvSpPr>
        <p:spPr>
          <a:xfrm>
            <a:off x="1295400" y="1828800"/>
            <a:ext cx="10134600" cy="2128603"/>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10000"/>
              </a:lnSpc>
              <a:buFont typeface="Wingdings" pitchFamily="2" charset="2"/>
              <a:buChar char="Ø"/>
              <a:defRPr/>
            </a:pPr>
            <a:r>
              <a:rPr lang="zh-CN" altLang="en-US" sz="2400" dirty="0">
                <a:solidFill>
                  <a:schemeClr val="bg2">
                    <a:lumMod val="25000"/>
                  </a:schemeClr>
                </a:solidFill>
              </a:rPr>
              <a:t>空闲表法属于连续分配方式，为每个文件分配一块连续的存储空间。</a:t>
            </a:r>
            <a:endParaRPr lang="en-US" sz="2400" dirty="0">
              <a:solidFill>
                <a:schemeClr val="bg2">
                  <a:lumMod val="25000"/>
                </a:schemeClr>
              </a:solidFill>
            </a:endParaRPr>
          </a:p>
          <a:p>
            <a:pPr eaLnBrk="1" hangingPunct="1">
              <a:lnSpc>
                <a:spcPct val="110000"/>
              </a:lnSpc>
              <a:buFont typeface="Wingdings" pitchFamily="2" charset="2"/>
              <a:buChar char="Ø"/>
              <a:defRPr/>
            </a:pPr>
            <a:r>
              <a:rPr lang="zh-CN" altLang="en-US" sz="2400" dirty="0">
                <a:solidFill>
                  <a:srgbClr val="C00000"/>
                </a:solidFill>
              </a:rPr>
              <a:t>系统为外存上的所有空闲区建立一张空闲表，每个空闲区对应于一个空闲表项</a:t>
            </a:r>
            <a:r>
              <a:rPr lang="zh-CN" altLang="en-US" sz="2400" dirty="0">
                <a:solidFill>
                  <a:schemeClr val="bg2">
                    <a:lumMod val="25000"/>
                  </a:schemeClr>
                </a:solidFill>
              </a:rPr>
              <a:t>，其中包括表项序号、该空闲区的第一个盘块号、该区的空闲盘块数等信息。</a:t>
            </a:r>
            <a:endParaRPr lang="en-US" sz="2400" dirty="0">
              <a:solidFill>
                <a:schemeClr val="bg2">
                  <a:lumMod val="25000"/>
                </a:schemeClr>
              </a:solidFill>
            </a:endParaRPr>
          </a:p>
          <a:p>
            <a:pPr eaLnBrk="1" hangingPunct="1">
              <a:lnSpc>
                <a:spcPct val="120000"/>
              </a:lnSpc>
              <a:defRPr/>
            </a:pPr>
            <a:endParaRPr lang="en-US" dirty="0"/>
          </a:p>
        </p:txBody>
      </p:sp>
      <p:graphicFrame>
        <p:nvGraphicFramePr>
          <p:cNvPr id="4" name="Group 39">
            <a:extLst>
              <a:ext uri="{FF2B5EF4-FFF2-40B4-BE49-F238E27FC236}">
                <a16:creationId xmlns:a16="http://schemas.microsoft.com/office/drawing/2014/main" id="{3E885F2A-AD25-5C46-833E-4C7AEFF58267}"/>
              </a:ext>
            </a:extLst>
          </p:cNvPr>
          <p:cNvGraphicFramePr>
            <a:graphicFrameLocks/>
          </p:cNvGraphicFramePr>
          <p:nvPr>
            <p:extLst>
              <p:ext uri="{D42A27DB-BD31-4B8C-83A1-F6EECF244321}">
                <p14:modId xmlns:p14="http://schemas.microsoft.com/office/powerpoint/2010/main" val="448299343"/>
              </p:ext>
            </p:extLst>
          </p:nvPr>
        </p:nvGraphicFramePr>
        <p:xfrm>
          <a:off x="3124200" y="3962399"/>
          <a:ext cx="5492750" cy="2724912"/>
        </p:xfrm>
        <a:graphic>
          <a:graphicData uri="http://schemas.openxmlformats.org/drawingml/2006/table">
            <a:tbl>
              <a:tblPr/>
              <a:tblGrid>
                <a:gridCol w="1201737">
                  <a:extLst>
                    <a:ext uri="{9D8B030D-6E8A-4147-A177-3AD203B41FA5}">
                      <a16:colId xmlns:a16="http://schemas.microsoft.com/office/drawing/2014/main" val="20000"/>
                    </a:ext>
                  </a:extLst>
                </a:gridCol>
                <a:gridCol w="2182813">
                  <a:extLst>
                    <a:ext uri="{9D8B030D-6E8A-4147-A177-3AD203B41FA5}">
                      <a16:colId xmlns:a16="http://schemas.microsoft.com/office/drawing/2014/main" val="20001"/>
                    </a:ext>
                  </a:extLst>
                </a:gridCol>
                <a:gridCol w="2108200">
                  <a:extLst>
                    <a:ext uri="{9D8B030D-6E8A-4147-A177-3AD203B41FA5}">
                      <a16:colId xmlns:a16="http://schemas.microsoft.com/office/drawing/2014/main" val="20002"/>
                    </a:ext>
                  </a:extLst>
                </a:gridCol>
              </a:tblGrid>
              <a:tr h="821979">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a:ln>
                            <a:noFill/>
                          </a:ln>
                          <a:solidFill>
                            <a:srgbClr val="003300"/>
                          </a:solidFill>
                          <a:effectLst/>
                          <a:latin typeface="宋体" panose="02010600030101010101" pitchFamily="2" charset="-122"/>
                          <a:ea typeface="宋体" panose="02010600030101010101" pitchFamily="2" charset="-122"/>
                        </a:rPr>
                        <a:t>序号</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a:ln>
                            <a:noFill/>
                          </a:ln>
                          <a:solidFill>
                            <a:srgbClr val="003300"/>
                          </a:solidFill>
                          <a:effectLst/>
                          <a:latin typeface="宋体" panose="02010600030101010101" pitchFamily="2" charset="-122"/>
                          <a:ea typeface="宋体" panose="02010600030101010101" pitchFamily="2" charset="-122"/>
                        </a:rPr>
                        <a:t>第一空闲</a:t>
                      </a:r>
                      <a:endParaRPr kumimoji="0" lang="en-US" altLang="zh-CN" sz="2400" b="1" i="0" u="none" strike="noStrike" cap="none" normalizeH="0" baseline="0" dirty="0">
                        <a:ln>
                          <a:noFill/>
                        </a:ln>
                        <a:solidFill>
                          <a:srgbClr val="003300"/>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a:ln>
                            <a:noFill/>
                          </a:ln>
                          <a:solidFill>
                            <a:srgbClr val="003300"/>
                          </a:solidFill>
                          <a:effectLst/>
                          <a:latin typeface="宋体" panose="02010600030101010101" pitchFamily="2" charset="-122"/>
                          <a:ea typeface="宋体" panose="02010600030101010101" pitchFamily="2" charset="-122"/>
                        </a:rPr>
                        <a:t>盘块号</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空闲盘块</a:t>
                      </a:r>
                      <a:endPar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个数</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0"/>
                  </a:ext>
                </a:extLst>
              </a:tr>
              <a:tr h="419377">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1"/>
                  </a:ext>
                </a:extLst>
              </a:tr>
              <a:tr h="419377">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2</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9</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2"/>
                  </a:ext>
                </a:extLst>
              </a:tr>
              <a:tr h="419377">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15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3"/>
                  </a:ext>
                </a:extLst>
              </a:tr>
              <a:tr h="419377">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4</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eaLnBrk="0" hangingPunct="0">
                        <a:spcBef>
                          <a:spcPct val="20000"/>
                        </a:spcBef>
                        <a:buClr>
                          <a:srgbClr val="FF9900"/>
                        </a:buClr>
                        <a:buSzPct val="75000"/>
                        <a:buFont typeface="Wingdings" panose="05000000000000000000" pitchFamily="2" charset="2"/>
                        <a:defRPr sz="2800" b="1">
                          <a:solidFill>
                            <a:schemeClr val="bg1"/>
                          </a:solidFill>
                          <a:latin typeface="Arial" panose="020B0604020202020204" pitchFamily="34" charset="0"/>
                          <a:ea typeface="宋体" panose="02010600030101010101" pitchFamily="2" charset="-122"/>
                        </a:defRPr>
                      </a:lvl1pPr>
                      <a:lvl2pPr marL="742950" indent="-285750" eaLnBrk="0" hangingPunct="0">
                        <a:spcBef>
                          <a:spcPct val="20000"/>
                        </a:spcBef>
                        <a:buClr>
                          <a:srgbClr val="FF9900"/>
                        </a:buClr>
                        <a:buSzPct val="80000"/>
                        <a:buFont typeface="Wingdings" panose="05000000000000000000" pitchFamily="2" charset="2"/>
                        <a:defRPr sz="2400" b="1">
                          <a:solidFill>
                            <a:schemeClr val="bg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FF9900"/>
                        </a:buClr>
                        <a:buSzPct val="65000"/>
                        <a:buFont typeface="Wingdings" panose="05000000000000000000" pitchFamily="2" charset="2"/>
                        <a:defRPr sz="2000" b="1">
                          <a:solidFill>
                            <a:schemeClr val="bg1"/>
                          </a:solidFill>
                          <a:latin typeface="Arial" panose="020B0604020202020204" pitchFamily="34" charset="0"/>
                          <a:ea typeface="宋体" panose="02010600030101010101" pitchFamily="2" charset="-122"/>
                        </a:defRPr>
                      </a:lvl3pPr>
                      <a:lvl4pPr marL="1600200" indent="-228600" eaLnBrk="0" hangingPunct="0">
                        <a:spcBef>
                          <a:spcPct val="20000"/>
                        </a:spcBef>
                        <a:buClr>
                          <a:srgbClr val="FF9900"/>
                        </a:buClr>
                        <a:buSzPct val="70000"/>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4pPr>
                      <a:lvl5pPr marL="2057400" indent="-228600" eaLnBrk="0" hangingPunct="0">
                        <a:spcBef>
                          <a:spcPct val="20000"/>
                        </a:spcBef>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defRPr b="1">
                          <a:solidFill>
                            <a:schemeClr val="bg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zh-CN"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5"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3348497464"/>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78FFE6A8-92A7-3D47-8089-617E989896D8}"/>
              </a:ext>
            </a:extLst>
          </p:cNvPr>
          <p:cNvSpPr txBox="1">
            <a:spLocks noRot="1" noChangeArrowheads="1"/>
          </p:cNvSpPr>
          <p:nvPr/>
        </p:nvSpPr>
        <p:spPr>
          <a:xfrm>
            <a:off x="3505200" y="1143000"/>
            <a:ext cx="6019800" cy="681038"/>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zh-CN" altLang="en-US" sz="2800">
                <a:solidFill>
                  <a:srgbClr val="FF9900"/>
                </a:solidFill>
                <a:effectLst>
                  <a:outerShdw blurRad="38100" dist="38100" dir="2700000" algn="tl">
                    <a:srgbClr val="000000"/>
                  </a:outerShdw>
                </a:effectLst>
                <a:latin typeface="+mn-ea"/>
                <a:ea typeface="+mn-ea"/>
              </a:rPr>
              <a:t>空闲表的存储空间分配与回收</a:t>
            </a:r>
            <a:endParaRPr lang="zh-CN" altLang="en-US" sz="2800" dirty="0">
              <a:solidFill>
                <a:srgbClr val="FF9900"/>
              </a:solidFill>
              <a:effectLst>
                <a:outerShdw blurRad="38100" dist="38100" dir="2700000" algn="tl">
                  <a:srgbClr val="000000"/>
                </a:outerShdw>
              </a:effectLst>
              <a:latin typeface="+mn-ea"/>
              <a:ea typeface="+mn-ea"/>
            </a:endParaRP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304544" y="1676400"/>
            <a:ext cx="10210800" cy="25908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r>
              <a:rPr lang="zh-CN" altLang="en-US" dirty="0"/>
              <a:t>适合于可变大小分区的连续分配方式。</a:t>
            </a:r>
          </a:p>
          <a:p>
            <a:r>
              <a:rPr lang="zh-CN" altLang="en-US" dirty="0"/>
              <a:t>为文件分配存储空间的步骤：</a:t>
            </a:r>
            <a:endParaRPr lang="en-US" dirty="0"/>
          </a:p>
          <a:p>
            <a:pPr lvl="1"/>
            <a:r>
              <a:rPr lang="zh-CN" altLang="en-US" sz="2000" dirty="0"/>
              <a:t>首先顺序查找空闲分区表中的各个表项，直至找到第一个大小适合的空闲分区。</a:t>
            </a:r>
            <a:endParaRPr lang="en-US" sz="2000" dirty="0"/>
          </a:p>
          <a:p>
            <a:pPr lvl="1"/>
            <a:r>
              <a:rPr lang="zh-CN" altLang="en-US" sz="2000" dirty="0"/>
              <a:t>然后，将该分区分配给文件，同时修改空闲分区表，删除相应表项。</a:t>
            </a:r>
          </a:p>
          <a:p>
            <a:r>
              <a:rPr lang="zh-CN" altLang="en-US" dirty="0"/>
              <a:t>当删除文件释放出空间时，系统回收其存储空间，合并相邻空闲分区</a:t>
            </a:r>
            <a:r>
              <a:rPr lang="en-US" dirty="0"/>
              <a:t>.</a:t>
            </a:r>
          </a:p>
        </p:txBody>
      </p:sp>
      <p:sp>
        <p:nvSpPr>
          <p:cNvPr id="9"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515856" y="327470"/>
            <a:ext cx="25908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4.1</a:t>
            </a:r>
            <a:r>
              <a:rPr lang="zh-CN" altLang="en-US" sz="2800" dirty="0">
                <a:ea typeface="+mj-ea"/>
              </a:rPr>
              <a:t>空闲表</a:t>
            </a:r>
          </a:p>
        </p:txBody>
      </p:sp>
      <p:sp>
        <p:nvSpPr>
          <p:cNvPr id="10"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
        <p:nvSpPr>
          <p:cNvPr id="11"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295400" y="4572000"/>
            <a:ext cx="10515600" cy="20574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a:lnSpc>
                <a:spcPct val="120000"/>
              </a:lnSpc>
            </a:pPr>
            <a:r>
              <a:rPr lang="zh-CN" altLang="en-US" sz="2200" dirty="0"/>
              <a:t>优点：</a:t>
            </a:r>
            <a:r>
              <a:rPr lang="zh-CN" altLang="en-US" sz="2200" dirty="0">
                <a:solidFill>
                  <a:srgbClr val="C00000"/>
                </a:solidFill>
              </a:rPr>
              <a:t>实现简单</a:t>
            </a:r>
            <a:r>
              <a:rPr lang="zh-CN" altLang="en-US" sz="2200" dirty="0"/>
              <a:t>。对于最佳适应分配算法，可以将各空闲分区按照（长度）从小到大的顺序进行排列，再利用有效的查找算法，能很快找到需要大小的空闲分区。</a:t>
            </a:r>
          </a:p>
          <a:p>
            <a:pPr>
              <a:lnSpc>
                <a:spcPct val="120000"/>
              </a:lnSpc>
            </a:pPr>
            <a:r>
              <a:rPr lang="zh-CN" altLang="en-US" sz="2200" dirty="0"/>
              <a:t>缺点：当存储空间中的空闲分区分布较分散且数量较多时，空闲分区表将会很大。</a:t>
            </a:r>
            <a:r>
              <a:rPr lang="zh-CN" altLang="en-US" sz="2200" dirty="0">
                <a:solidFill>
                  <a:srgbClr val="C00000"/>
                </a:solidFill>
              </a:rPr>
              <a:t>需要很大的内存空间，会降低空闲分区表的检索速度</a:t>
            </a:r>
            <a:r>
              <a:rPr lang="zh-CN" altLang="en-US" sz="2200" dirty="0"/>
              <a:t>。</a:t>
            </a:r>
          </a:p>
        </p:txBody>
      </p:sp>
    </p:spTree>
    <p:extLst>
      <p:ext uri="{BB962C8B-B14F-4D97-AF65-F5344CB8AC3E}">
        <p14:creationId xmlns:p14="http://schemas.microsoft.com/office/powerpoint/2010/main" val="15615548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95400" y="1219200"/>
            <a:ext cx="7493924"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4.2 </a:t>
            </a:r>
            <a:r>
              <a:rPr lang="zh-CN" altLang="en-US" sz="2800" dirty="0">
                <a:ea typeface="+mj-ea"/>
              </a:rPr>
              <a:t>空闲链表</a:t>
            </a: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143000" y="1905000"/>
            <a:ext cx="10363200" cy="41148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a:lnSpc>
                <a:spcPct val="120000"/>
              </a:lnSpc>
              <a:spcBef>
                <a:spcPts val="600"/>
              </a:spcBef>
            </a:pPr>
            <a:r>
              <a:rPr lang="zh-CN" altLang="en-US" dirty="0"/>
              <a:t>用专门的空闲表登记空闲分区信息会浪费一定的存储空间，而且不适合登记分散且数目很多的空闲分区。</a:t>
            </a:r>
          </a:p>
          <a:p>
            <a:pPr>
              <a:lnSpc>
                <a:spcPct val="120000"/>
              </a:lnSpc>
              <a:spcBef>
                <a:spcPts val="600"/>
              </a:spcBef>
            </a:pPr>
            <a:r>
              <a:rPr lang="zh-CN" altLang="en-US" dirty="0"/>
              <a:t>不利于基于存储块的链接文件和索引文件的存储空间分配。</a:t>
            </a:r>
          </a:p>
          <a:p>
            <a:pPr>
              <a:lnSpc>
                <a:spcPct val="120000"/>
              </a:lnSpc>
              <a:spcBef>
                <a:spcPts val="600"/>
              </a:spcBef>
            </a:pPr>
            <a:r>
              <a:rPr lang="zh-CN" altLang="en-US" dirty="0"/>
              <a:t>空闲链表法是将所有空闲盘区拉成一条空闲链。根据构成链所用</a:t>
            </a:r>
            <a:r>
              <a:rPr lang="zh-CN" altLang="en-US" dirty="0">
                <a:solidFill>
                  <a:srgbClr val="C00000"/>
                </a:solidFill>
              </a:rPr>
              <a:t>基本元素</a:t>
            </a:r>
            <a:r>
              <a:rPr lang="zh-CN" altLang="en-US" dirty="0"/>
              <a:t>的不同，可把链表分成两种形式：</a:t>
            </a:r>
          </a:p>
          <a:p>
            <a:pPr lvl="1">
              <a:lnSpc>
                <a:spcPct val="120000"/>
              </a:lnSpc>
              <a:spcBef>
                <a:spcPts val="600"/>
              </a:spcBef>
            </a:pPr>
            <a:r>
              <a:rPr lang="zh-CN" altLang="en-US" sz="2000" dirty="0"/>
              <a:t>空闲盘块链</a:t>
            </a:r>
          </a:p>
          <a:p>
            <a:pPr lvl="1">
              <a:lnSpc>
                <a:spcPct val="120000"/>
              </a:lnSpc>
              <a:spcBef>
                <a:spcPts val="600"/>
              </a:spcBef>
            </a:pPr>
            <a:r>
              <a:rPr lang="zh-CN" altLang="en-US" sz="2000" dirty="0"/>
              <a:t>空闲盘区链</a:t>
            </a:r>
          </a:p>
        </p:txBody>
      </p:sp>
      <p:sp>
        <p:nvSpPr>
          <p:cNvPr id="4"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1251557609"/>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8262EF44-DDC0-0C40-8D41-CA5D473CCE6A}"/>
              </a:ext>
            </a:extLst>
          </p:cNvPr>
          <p:cNvSpPr>
            <a:spLocks noGrp="1" noChangeArrowheads="1"/>
          </p:cNvSpPr>
          <p:nvPr>
            <p:ph type="title"/>
          </p:nvPr>
        </p:nvSpPr>
        <p:spPr>
          <a:xfrm>
            <a:off x="1295400" y="304801"/>
            <a:ext cx="8458200" cy="676275"/>
          </a:xfrm>
        </p:spPr>
        <p:txBody>
          <a:bodyPr/>
          <a:lstStyle/>
          <a:p>
            <a:pPr eaLnBrk="1" hangingPunct="1"/>
            <a:r>
              <a:rPr lang="zh-CN" altLang="en-US" dirty="0"/>
              <a:t>划分的基础上继续划分</a:t>
            </a:r>
          </a:p>
        </p:txBody>
      </p:sp>
      <p:sp>
        <p:nvSpPr>
          <p:cNvPr id="9" name="Rectangle 74">
            <a:extLst>
              <a:ext uri="{FF2B5EF4-FFF2-40B4-BE49-F238E27FC236}">
                <a16:creationId xmlns:a16="http://schemas.microsoft.com/office/drawing/2014/main" id="{B1561671-3E53-4242-A280-A3773F926A78}"/>
              </a:ext>
            </a:extLst>
          </p:cNvPr>
          <p:cNvSpPr>
            <a:spLocks noChangeArrowheads="1"/>
          </p:cNvSpPr>
          <p:nvPr/>
        </p:nvSpPr>
        <p:spPr bwMode="auto">
          <a:xfrm>
            <a:off x="2289176" y="11922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a:latin typeface="+mj-ea"/>
                <a:ea typeface="+mj-ea"/>
              </a:rPr>
              <a:t>将划分后的集合再进行划分</a:t>
            </a:r>
            <a:r>
              <a:rPr lang="en-US" altLang="zh-CN">
                <a:latin typeface="+mj-ea"/>
                <a:ea typeface="+mj-ea"/>
              </a:rPr>
              <a:t>:</a:t>
            </a:r>
            <a:r>
              <a:rPr lang="en-US" altLang="zh-CN">
                <a:solidFill>
                  <a:srgbClr val="FF0000"/>
                </a:solidFill>
                <a:latin typeface="+mj-ea"/>
                <a:ea typeface="+mj-ea"/>
              </a:rPr>
              <a:t> </a:t>
            </a:r>
            <a:r>
              <a:rPr lang="en-US" altLang="zh-CN">
                <a:latin typeface="+mj-ea"/>
                <a:ea typeface="+mj-ea"/>
              </a:rPr>
              <a:t>k</a:t>
            </a:r>
            <a:r>
              <a:rPr lang="zh-CN" altLang="en-US">
                <a:latin typeface="+mj-ea"/>
                <a:ea typeface="+mj-ea"/>
              </a:rPr>
              <a:t>次划分后，每个集合中的文件数为</a:t>
            </a:r>
            <a:r>
              <a:rPr lang="en-US" altLang="zh-CN">
                <a:solidFill>
                  <a:srgbClr val="FF0000"/>
                </a:solidFill>
                <a:latin typeface="+mj-ea"/>
                <a:ea typeface="+mj-ea"/>
              </a:rPr>
              <a:t>O(log</a:t>
            </a:r>
            <a:r>
              <a:rPr lang="en-US" altLang="zh-CN" baseline="-25000">
                <a:solidFill>
                  <a:srgbClr val="FF0000"/>
                </a:solidFill>
                <a:latin typeface="+mj-ea"/>
                <a:ea typeface="+mj-ea"/>
              </a:rPr>
              <a:t>k</a:t>
            </a:r>
            <a:r>
              <a:rPr lang="en-US" altLang="zh-CN">
                <a:solidFill>
                  <a:srgbClr val="FF0000"/>
                </a:solidFill>
                <a:latin typeface="+mj-ea"/>
                <a:ea typeface="+mj-ea"/>
              </a:rPr>
              <a:t>N)</a:t>
            </a:r>
          </a:p>
        </p:txBody>
      </p:sp>
      <p:sp>
        <p:nvSpPr>
          <p:cNvPr id="10" name="Rectangle 78">
            <a:extLst>
              <a:ext uri="{FF2B5EF4-FFF2-40B4-BE49-F238E27FC236}">
                <a16:creationId xmlns:a16="http://schemas.microsoft.com/office/drawing/2014/main" id="{74423998-4728-354E-911F-AEEC1706C8A5}"/>
              </a:ext>
            </a:extLst>
          </p:cNvPr>
          <p:cNvSpPr>
            <a:spLocks noChangeArrowheads="1"/>
          </p:cNvSpPr>
          <p:nvPr/>
        </p:nvSpPr>
        <p:spPr bwMode="auto">
          <a:xfrm>
            <a:off x="8077200" y="207874"/>
            <a:ext cx="2209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3200" dirty="0">
                <a:latin typeface="+mj-ea"/>
                <a:ea typeface="+mj-ea"/>
              </a:rPr>
              <a:t>树状目录</a:t>
            </a:r>
          </a:p>
        </p:txBody>
      </p:sp>
      <p:grpSp>
        <p:nvGrpSpPr>
          <p:cNvPr id="11" name="Group 82">
            <a:extLst>
              <a:ext uri="{FF2B5EF4-FFF2-40B4-BE49-F238E27FC236}">
                <a16:creationId xmlns:a16="http://schemas.microsoft.com/office/drawing/2014/main" id="{7818FAD0-137C-4B4C-BC9B-6D148377CC98}"/>
              </a:ext>
            </a:extLst>
          </p:cNvPr>
          <p:cNvGrpSpPr>
            <a:grpSpLocks/>
          </p:cNvGrpSpPr>
          <p:nvPr/>
        </p:nvGrpSpPr>
        <p:grpSpPr bwMode="auto">
          <a:xfrm>
            <a:off x="1828800" y="2652714"/>
            <a:ext cx="4910138" cy="3671887"/>
            <a:chOff x="576" y="1671"/>
            <a:chExt cx="3024" cy="2313"/>
          </a:xfrm>
        </p:grpSpPr>
        <p:sp>
          <p:nvSpPr>
            <p:cNvPr id="12" name="Rectangle 40">
              <a:extLst>
                <a:ext uri="{FF2B5EF4-FFF2-40B4-BE49-F238E27FC236}">
                  <a16:creationId xmlns:a16="http://schemas.microsoft.com/office/drawing/2014/main" id="{5D357B1A-562D-084B-85FA-7DDE4E978317}"/>
                </a:ext>
              </a:extLst>
            </p:cNvPr>
            <p:cNvSpPr>
              <a:spLocks noChangeArrowheads="1"/>
            </p:cNvSpPr>
            <p:nvPr/>
          </p:nvSpPr>
          <p:spPr bwMode="auto">
            <a:xfrm>
              <a:off x="57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cat</a:t>
              </a:r>
            </a:p>
          </p:txBody>
        </p:sp>
        <p:sp>
          <p:nvSpPr>
            <p:cNvPr id="13" name="Rectangle 41">
              <a:extLst>
                <a:ext uri="{FF2B5EF4-FFF2-40B4-BE49-F238E27FC236}">
                  <a16:creationId xmlns:a16="http://schemas.microsoft.com/office/drawing/2014/main" id="{1C3C4394-087B-1F4A-BB44-82C3D616D298}"/>
                </a:ext>
              </a:extLst>
            </p:cNvPr>
            <p:cNvSpPr>
              <a:spLocks noChangeArrowheads="1"/>
            </p:cNvSpPr>
            <p:nvPr/>
          </p:nvSpPr>
          <p:spPr bwMode="auto">
            <a:xfrm>
              <a:off x="105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bo</a:t>
              </a:r>
            </a:p>
          </p:txBody>
        </p:sp>
        <p:sp>
          <p:nvSpPr>
            <p:cNvPr id="14" name="Rectangle 42">
              <a:extLst>
                <a:ext uri="{FF2B5EF4-FFF2-40B4-BE49-F238E27FC236}">
                  <a16:creationId xmlns:a16="http://schemas.microsoft.com/office/drawing/2014/main" id="{2DAFCACE-44B2-AD4B-8124-8882FF9CB3E6}"/>
                </a:ext>
              </a:extLst>
            </p:cNvPr>
            <p:cNvSpPr>
              <a:spLocks noChangeArrowheads="1"/>
            </p:cNvSpPr>
            <p:nvPr/>
          </p:nvSpPr>
          <p:spPr bwMode="auto">
            <a:xfrm>
              <a:off x="153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hex</a:t>
              </a:r>
            </a:p>
          </p:txBody>
        </p:sp>
        <p:sp>
          <p:nvSpPr>
            <p:cNvPr id="15" name="Oval 43">
              <a:extLst>
                <a:ext uri="{FF2B5EF4-FFF2-40B4-BE49-F238E27FC236}">
                  <a16:creationId xmlns:a16="http://schemas.microsoft.com/office/drawing/2014/main" id="{0AB4C828-6A2E-014A-ADD8-186DC9FCABD2}"/>
                </a:ext>
              </a:extLst>
            </p:cNvPr>
            <p:cNvSpPr>
              <a:spLocks noChangeArrowheads="1"/>
            </p:cNvSpPr>
            <p:nvPr/>
          </p:nvSpPr>
          <p:spPr bwMode="auto">
            <a:xfrm>
              <a:off x="660"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16" name="Line 44">
              <a:extLst>
                <a:ext uri="{FF2B5EF4-FFF2-40B4-BE49-F238E27FC236}">
                  <a16:creationId xmlns:a16="http://schemas.microsoft.com/office/drawing/2014/main" id="{E0152247-E2B0-1A4F-A2AE-F5BF9CDC68D1}"/>
                </a:ext>
              </a:extLst>
            </p:cNvPr>
            <p:cNvSpPr>
              <a:spLocks noChangeShapeType="1"/>
            </p:cNvSpPr>
            <p:nvPr/>
          </p:nvSpPr>
          <p:spPr bwMode="auto">
            <a:xfrm>
              <a:off x="822"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17" name="Oval 45">
              <a:extLst>
                <a:ext uri="{FF2B5EF4-FFF2-40B4-BE49-F238E27FC236}">
                  <a16:creationId xmlns:a16="http://schemas.microsoft.com/office/drawing/2014/main" id="{943F07B7-A6DC-2E42-84EB-558581C74F03}"/>
                </a:ext>
              </a:extLst>
            </p:cNvPr>
            <p:cNvSpPr>
              <a:spLocks noChangeArrowheads="1"/>
            </p:cNvSpPr>
            <p:nvPr/>
          </p:nvSpPr>
          <p:spPr bwMode="auto">
            <a:xfrm>
              <a:off x="1140" y="2640"/>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18" name="Line 46">
              <a:extLst>
                <a:ext uri="{FF2B5EF4-FFF2-40B4-BE49-F238E27FC236}">
                  <a16:creationId xmlns:a16="http://schemas.microsoft.com/office/drawing/2014/main" id="{2DD54020-B8B8-5447-AB69-206482942365}"/>
                </a:ext>
              </a:extLst>
            </p:cNvPr>
            <p:cNvSpPr>
              <a:spLocks noChangeShapeType="1"/>
            </p:cNvSpPr>
            <p:nvPr/>
          </p:nvSpPr>
          <p:spPr bwMode="auto">
            <a:xfrm>
              <a:off x="1302" y="2352"/>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19" name="Oval 47">
              <a:extLst>
                <a:ext uri="{FF2B5EF4-FFF2-40B4-BE49-F238E27FC236}">
                  <a16:creationId xmlns:a16="http://schemas.microsoft.com/office/drawing/2014/main" id="{916BE1A1-F424-384E-AF5A-7FB07B0991D7}"/>
                </a:ext>
              </a:extLst>
            </p:cNvPr>
            <p:cNvSpPr>
              <a:spLocks noChangeArrowheads="1"/>
            </p:cNvSpPr>
            <p:nvPr/>
          </p:nvSpPr>
          <p:spPr bwMode="auto">
            <a:xfrm>
              <a:off x="1608"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20" name="Line 48">
              <a:extLst>
                <a:ext uri="{FF2B5EF4-FFF2-40B4-BE49-F238E27FC236}">
                  <a16:creationId xmlns:a16="http://schemas.microsoft.com/office/drawing/2014/main" id="{86276AC2-B235-9948-84A8-7279AB8A59D1}"/>
                </a:ext>
              </a:extLst>
            </p:cNvPr>
            <p:cNvSpPr>
              <a:spLocks noChangeShapeType="1"/>
            </p:cNvSpPr>
            <p:nvPr/>
          </p:nvSpPr>
          <p:spPr bwMode="auto">
            <a:xfrm>
              <a:off x="1770"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1" name="Rectangle 50">
              <a:extLst>
                <a:ext uri="{FF2B5EF4-FFF2-40B4-BE49-F238E27FC236}">
                  <a16:creationId xmlns:a16="http://schemas.microsoft.com/office/drawing/2014/main" id="{BB3F006E-7AD4-C94F-9B89-2B40CD15C282}"/>
                </a:ext>
              </a:extLst>
            </p:cNvPr>
            <p:cNvSpPr>
              <a:spLocks noChangeArrowheads="1"/>
            </p:cNvSpPr>
            <p:nvPr/>
          </p:nvSpPr>
          <p:spPr bwMode="auto">
            <a:xfrm>
              <a:off x="163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a</a:t>
              </a:r>
            </a:p>
          </p:txBody>
        </p:sp>
        <p:sp>
          <p:nvSpPr>
            <p:cNvPr id="22" name="Rectangle 51">
              <a:extLst>
                <a:ext uri="{FF2B5EF4-FFF2-40B4-BE49-F238E27FC236}">
                  <a16:creationId xmlns:a16="http://schemas.microsoft.com/office/drawing/2014/main" id="{A015F68B-7669-914F-88BF-558959C2F1DD}"/>
                </a:ext>
              </a:extLst>
            </p:cNvPr>
            <p:cNvSpPr>
              <a:spLocks noChangeArrowheads="1"/>
            </p:cNvSpPr>
            <p:nvPr/>
          </p:nvSpPr>
          <p:spPr bwMode="auto">
            <a:xfrm>
              <a:off x="211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data</a:t>
              </a:r>
            </a:p>
          </p:txBody>
        </p:sp>
        <p:sp>
          <p:nvSpPr>
            <p:cNvPr id="23" name="Oval 52">
              <a:extLst>
                <a:ext uri="{FF2B5EF4-FFF2-40B4-BE49-F238E27FC236}">
                  <a16:creationId xmlns:a16="http://schemas.microsoft.com/office/drawing/2014/main" id="{0F563204-B2DF-5143-B5C2-ED730CE822A4}"/>
                </a:ext>
              </a:extLst>
            </p:cNvPr>
            <p:cNvSpPr>
              <a:spLocks noChangeArrowheads="1"/>
            </p:cNvSpPr>
            <p:nvPr/>
          </p:nvSpPr>
          <p:spPr bwMode="auto">
            <a:xfrm>
              <a:off x="1704" y="364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24" name="Line 53">
              <a:extLst>
                <a:ext uri="{FF2B5EF4-FFF2-40B4-BE49-F238E27FC236}">
                  <a16:creationId xmlns:a16="http://schemas.microsoft.com/office/drawing/2014/main" id="{B2701F7D-66E8-9B4E-A8BD-1F289BC1175A}"/>
                </a:ext>
              </a:extLst>
            </p:cNvPr>
            <p:cNvSpPr>
              <a:spLocks noChangeShapeType="1"/>
            </p:cNvSpPr>
            <p:nvPr/>
          </p:nvSpPr>
          <p:spPr bwMode="auto">
            <a:xfrm>
              <a:off x="1866" y="336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5" name="Oval 54">
              <a:extLst>
                <a:ext uri="{FF2B5EF4-FFF2-40B4-BE49-F238E27FC236}">
                  <a16:creationId xmlns:a16="http://schemas.microsoft.com/office/drawing/2014/main" id="{4B01E9A0-DEE4-7144-8344-1B59FA6B81B7}"/>
                </a:ext>
              </a:extLst>
            </p:cNvPr>
            <p:cNvSpPr>
              <a:spLocks noChangeArrowheads="1"/>
            </p:cNvSpPr>
            <p:nvPr/>
          </p:nvSpPr>
          <p:spPr bwMode="auto">
            <a:xfrm>
              <a:off x="2187" y="363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26" name="Line 55">
              <a:extLst>
                <a:ext uri="{FF2B5EF4-FFF2-40B4-BE49-F238E27FC236}">
                  <a16:creationId xmlns:a16="http://schemas.microsoft.com/office/drawing/2014/main" id="{0208E595-FE22-CE4D-9D18-7CA92911553E}"/>
                </a:ext>
              </a:extLst>
            </p:cNvPr>
            <p:cNvSpPr>
              <a:spLocks noChangeShapeType="1"/>
            </p:cNvSpPr>
            <p:nvPr/>
          </p:nvSpPr>
          <p:spPr bwMode="auto">
            <a:xfrm>
              <a:off x="2349" y="335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7" name="Rectangle 57">
              <a:extLst>
                <a:ext uri="{FF2B5EF4-FFF2-40B4-BE49-F238E27FC236}">
                  <a16:creationId xmlns:a16="http://schemas.microsoft.com/office/drawing/2014/main" id="{6F6B5438-2EF9-174C-906D-0B4FBC5A589A}"/>
                </a:ext>
              </a:extLst>
            </p:cNvPr>
            <p:cNvSpPr>
              <a:spLocks noChangeArrowheads="1"/>
            </p:cNvSpPr>
            <p:nvPr/>
          </p:nvSpPr>
          <p:spPr bwMode="auto">
            <a:xfrm>
              <a:off x="312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mail</a:t>
              </a:r>
            </a:p>
          </p:txBody>
        </p:sp>
        <p:sp>
          <p:nvSpPr>
            <p:cNvPr id="28" name="Oval 60">
              <a:extLst>
                <a:ext uri="{FF2B5EF4-FFF2-40B4-BE49-F238E27FC236}">
                  <a16:creationId xmlns:a16="http://schemas.microsoft.com/office/drawing/2014/main" id="{F64ED94D-C60D-BD4D-AEC0-0E83E40B19C5}"/>
                </a:ext>
              </a:extLst>
            </p:cNvPr>
            <p:cNvSpPr>
              <a:spLocks noChangeArrowheads="1"/>
            </p:cNvSpPr>
            <p:nvPr/>
          </p:nvSpPr>
          <p:spPr bwMode="auto">
            <a:xfrm>
              <a:off x="3195" y="292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29" name="Line 61">
              <a:extLst>
                <a:ext uri="{FF2B5EF4-FFF2-40B4-BE49-F238E27FC236}">
                  <a16:creationId xmlns:a16="http://schemas.microsoft.com/office/drawing/2014/main" id="{B62CD89A-C4FE-F84E-98FF-5A900F86F4D5}"/>
                </a:ext>
              </a:extLst>
            </p:cNvPr>
            <p:cNvSpPr>
              <a:spLocks noChangeShapeType="1"/>
            </p:cNvSpPr>
            <p:nvPr/>
          </p:nvSpPr>
          <p:spPr bwMode="auto">
            <a:xfrm>
              <a:off x="3357" y="264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30" name="Oval 62">
              <a:extLst>
                <a:ext uri="{FF2B5EF4-FFF2-40B4-BE49-F238E27FC236}">
                  <a16:creationId xmlns:a16="http://schemas.microsoft.com/office/drawing/2014/main" id="{0769C924-38B4-8240-BCF0-D27B72CE7457}"/>
                </a:ext>
              </a:extLst>
            </p:cNvPr>
            <p:cNvSpPr>
              <a:spLocks noChangeArrowheads="1"/>
            </p:cNvSpPr>
            <p:nvPr/>
          </p:nvSpPr>
          <p:spPr bwMode="auto">
            <a:xfrm>
              <a:off x="2736" y="291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latin typeface="+mj-ea"/>
                <a:ea typeface="+mj-ea"/>
              </a:endParaRPr>
            </a:p>
          </p:txBody>
        </p:sp>
        <p:sp>
          <p:nvSpPr>
            <p:cNvPr id="31" name="Line 70">
              <a:extLst>
                <a:ext uri="{FF2B5EF4-FFF2-40B4-BE49-F238E27FC236}">
                  <a16:creationId xmlns:a16="http://schemas.microsoft.com/office/drawing/2014/main" id="{77CBD8D8-FBA3-C442-9F2D-C0D51FA77033}"/>
                </a:ext>
              </a:extLst>
            </p:cNvPr>
            <p:cNvSpPr>
              <a:spLocks noChangeShapeType="1"/>
            </p:cNvSpPr>
            <p:nvPr/>
          </p:nvSpPr>
          <p:spPr bwMode="auto">
            <a:xfrm flipH="1">
              <a:off x="1296" y="1959"/>
              <a:ext cx="76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32" name="Line 71">
              <a:extLst>
                <a:ext uri="{FF2B5EF4-FFF2-40B4-BE49-F238E27FC236}">
                  <a16:creationId xmlns:a16="http://schemas.microsoft.com/office/drawing/2014/main" id="{B915391B-C767-4E47-B3AD-D02544262BD9}"/>
                </a:ext>
              </a:extLst>
            </p:cNvPr>
            <p:cNvSpPr>
              <a:spLocks noChangeShapeType="1"/>
            </p:cNvSpPr>
            <p:nvPr/>
          </p:nvSpPr>
          <p:spPr bwMode="auto">
            <a:xfrm>
              <a:off x="2592" y="1959"/>
              <a:ext cx="4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33" name="Rectangle 75">
              <a:extLst>
                <a:ext uri="{FF2B5EF4-FFF2-40B4-BE49-F238E27FC236}">
                  <a16:creationId xmlns:a16="http://schemas.microsoft.com/office/drawing/2014/main" id="{CB3B545A-0AE1-F14C-BB25-771C71ACEE2B}"/>
                </a:ext>
              </a:extLst>
            </p:cNvPr>
            <p:cNvSpPr>
              <a:spLocks noChangeArrowheads="1"/>
            </p:cNvSpPr>
            <p:nvPr/>
          </p:nvSpPr>
          <p:spPr bwMode="auto">
            <a:xfrm>
              <a:off x="182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var</a:t>
              </a:r>
            </a:p>
          </p:txBody>
        </p:sp>
        <p:sp>
          <p:nvSpPr>
            <p:cNvPr id="34" name="Rectangle 76">
              <a:extLst>
                <a:ext uri="{FF2B5EF4-FFF2-40B4-BE49-F238E27FC236}">
                  <a16:creationId xmlns:a16="http://schemas.microsoft.com/office/drawing/2014/main" id="{20769743-50FB-6444-ACA3-9CC55F2B1DAF}"/>
                </a:ext>
              </a:extLst>
            </p:cNvPr>
            <p:cNvSpPr>
              <a:spLocks noChangeArrowheads="1"/>
            </p:cNvSpPr>
            <p:nvPr/>
          </p:nvSpPr>
          <p:spPr bwMode="auto">
            <a:xfrm>
              <a:off x="230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my</a:t>
              </a:r>
            </a:p>
          </p:txBody>
        </p:sp>
        <p:sp>
          <p:nvSpPr>
            <p:cNvPr id="35" name="Rectangle 79">
              <a:extLst>
                <a:ext uri="{FF2B5EF4-FFF2-40B4-BE49-F238E27FC236}">
                  <a16:creationId xmlns:a16="http://schemas.microsoft.com/office/drawing/2014/main" id="{2B002E0F-973D-E442-86B7-4FCC6A28E898}"/>
                </a:ext>
              </a:extLst>
            </p:cNvPr>
            <p:cNvSpPr>
              <a:spLocks noChangeArrowheads="1"/>
            </p:cNvSpPr>
            <p:nvPr/>
          </p:nvSpPr>
          <p:spPr bwMode="auto">
            <a:xfrm>
              <a:off x="216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data</a:t>
              </a:r>
            </a:p>
          </p:txBody>
        </p:sp>
        <p:sp>
          <p:nvSpPr>
            <p:cNvPr id="36" name="Rectangle 80">
              <a:extLst>
                <a:ext uri="{FF2B5EF4-FFF2-40B4-BE49-F238E27FC236}">
                  <a16:creationId xmlns:a16="http://schemas.microsoft.com/office/drawing/2014/main" id="{DF342028-F166-A24F-8108-7AD6AE34C306}"/>
                </a:ext>
              </a:extLst>
            </p:cNvPr>
            <p:cNvSpPr>
              <a:spLocks noChangeArrowheads="1"/>
            </p:cNvSpPr>
            <p:nvPr/>
          </p:nvSpPr>
          <p:spPr bwMode="auto">
            <a:xfrm>
              <a:off x="264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mj-ea"/>
                  <a:ea typeface="+mj-ea"/>
                </a:rPr>
                <a:t>cont</a:t>
              </a:r>
            </a:p>
          </p:txBody>
        </p:sp>
        <p:sp>
          <p:nvSpPr>
            <p:cNvPr id="37" name="Line 81">
              <a:extLst>
                <a:ext uri="{FF2B5EF4-FFF2-40B4-BE49-F238E27FC236}">
                  <a16:creationId xmlns:a16="http://schemas.microsoft.com/office/drawing/2014/main" id="{E8DA11FF-E5F8-364F-A6F0-5D2259E9E8E9}"/>
                </a:ext>
              </a:extLst>
            </p:cNvPr>
            <p:cNvSpPr>
              <a:spLocks noChangeShapeType="1"/>
            </p:cNvSpPr>
            <p:nvPr/>
          </p:nvSpPr>
          <p:spPr bwMode="auto">
            <a:xfrm flipH="1">
              <a:off x="2112" y="2679"/>
              <a:ext cx="28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38" name="Line 63">
              <a:extLst>
                <a:ext uri="{FF2B5EF4-FFF2-40B4-BE49-F238E27FC236}">
                  <a16:creationId xmlns:a16="http://schemas.microsoft.com/office/drawing/2014/main" id="{40BCEDCD-A99E-2843-B006-5328EE18B864}"/>
                </a:ext>
              </a:extLst>
            </p:cNvPr>
            <p:cNvSpPr>
              <a:spLocks noChangeShapeType="1"/>
            </p:cNvSpPr>
            <p:nvPr/>
          </p:nvSpPr>
          <p:spPr bwMode="auto">
            <a:xfrm>
              <a:off x="2898" y="263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grpSp>
      <p:grpSp>
        <p:nvGrpSpPr>
          <p:cNvPr id="39" name="Group 86">
            <a:extLst>
              <a:ext uri="{FF2B5EF4-FFF2-40B4-BE49-F238E27FC236}">
                <a16:creationId xmlns:a16="http://schemas.microsoft.com/office/drawing/2014/main" id="{3CB8E9B0-A476-544C-843E-38D2BCBE37AD}"/>
              </a:ext>
            </a:extLst>
          </p:cNvPr>
          <p:cNvGrpSpPr>
            <a:grpSpLocks/>
          </p:cNvGrpSpPr>
          <p:nvPr/>
        </p:nvGrpSpPr>
        <p:grpSpPr bwMode="auto">
          <a:xfrm>
            <a:off x="7010400" y="2470151"/>
            <a:ext cx="5181600" cy="1127125"/>
            <a:chOff x="3168" y="1584"/>
            <a:chExt cx="2592" cy="710"/>
          </a:xfrm>
        </p:grpSpPr>
        <p:sp>
          <p:nvSpPr>
            <p:cNvPr id="40" name="Rectangle 84">
              <a:extLst>
                <a:ext uri="{FF2B5EF4-FFF2-40B4-BE49-F238E27FC236}">
                  <a16:creationId xmlns:a16="http://schemas.microsoft.com/office/drawing/2014/main" id="{5A44DC11-15AB-0449-A319-39B7B5A8A7AC}"/>
                </a:ext>
              </a:extLst>
            </p:cNvPr>
            <p:cNvSpPr>
              <a:spLocks noChangeArrowheads="1"/>
            </p:cNvSpPr>
            <p:nvPr/>
          </p:nvSpPr>
          <p:spPr bwMode="auto">
            <a:xfrm>
              <a:off x="3168" y="1584"/>
              <a:ext cx="2592" cy="7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dirty="0">
                  <a:latin typeface="+mj-ea"/>
                  <a:ea typeface="+mj-ea"/>
                </a:rPr>
                <a:t>此种树状结构扩展性好、表示清晰，最常用</a:t>
              </a:r>
            </a:p>
          </p:txBody>
        </p:sp>
        <p:pic>
          <p:nvPicPr>
            <p:cNvPr id="41" name="Picture 85">
              <a:extLst>
                <a:ext uri="{FF2B5EF4-FFF2-40B4-BE49-F238E27FC236}">
                  <a16:creationId xmlns:a16="http://schemas.microsoft.com/office/drawing/2014/main" id="{5796FE57-C3CA-7E43-8319-8FC51B3E3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 y="174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 name="Group 87">
            <a:extLst>
              <a:ext uri="{FF2B5EF4-FFF2-40B4-BE49-F238E27FC236}">
                <a16:creationId xmlns:a16="http://schemas.microsoft.com/office/drawing/2014/main" id="{48FAA2BE-5CFE-F142-8F83-316EE3E136C3}"/>
              </a:ext>
            </a:extLst>
          </p:cNvPr>
          <p:cNvGrpSpPr>
            <a:grpSpLocks/>
          </p:cNvGrpSpPr>
          <p:nvPr/>
        </p:nvGrpSpPr>
        <p:grpSpPr bwMode="auto">
          <a:xfrm>
            <a:off x="7010400" y="3689351"/>
            <a:ext cx="5181600" cy="1127125"/>
            <a:chOff x="3168" y="1584"/>
            <a:chExt cx="2592" cy="710"/>
          </a:xfrm>
        </p:grpSpPr>
        <p:sp>
          <p:nvSpPr>
            <p:cNvPr id="43" name="Rectangle 88">
              <a:extLst>
                <a:ext uri="{FF2B5EF4-FFF2-40B4-BE49-F238E27FC236}">
                  <a16:creationId xmlns:a16="http://schemas.microsoft.com/office/drawing/2014/main" id="{F89EB5DC-BD7F-DD45-925F-863755779FF5}"/>
                </a:ext>
              </a:extLst>
            </p:cNvPr>
            <p:cNvSpPr>
              <a:spLocks noChangeArrowheads="1"/>
            </p:cNvSpPr>
            <p:nvPr/>
          </p:nvSpPr>
          <p:spPr bwMode="auto">
            <a:xfrm>
              <a:off x="3168" y="1584"/>
              <a:ext cx="2592" cy="7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dirty="0">
                  <a:latin typeface="+mj-ea"/>
                  <a:ea typeface="+mj-ea"/>
                </a:rPr>
                <a:t>需要描述“文件的集合”，引入概念</a:t>
              </a:r>
              <a:r>
                <a:rPr lang="en-US" altLang="zh-CN" sz="2400" dirty="0">
                  <a:latin typeface="+mj-ea"/>
                  <a:ea typeface="+mj-ea"/>
                </a:rPr>
                <a:t>: </a:t>
              </a:r>
              <a:r>
                <a:rPr lang="zh-CN" altLang="en-US" sz="2400" dirty="0">
                  <a:latin typeface="+mj-ea"/>
                  <a:ea typeface="+mj-ea"/>
                </a:rPr>
                <a:t>目录</a:t>
              </a:r>
            </a:p>
          </p:txBody>
        </p:sp>
        <p:pic>
          <p:nvPicPr>
            <p:cNvPr id="44" name="Picture 89">
              <a:extLst>
                <a:ext uri="{FF2B5EF4-FFF2-40B4-BE49-F238E27FC236}">
                  <a16:creationId xmlns:a16="http://schemas.microsoft.com/office/drawing/2014/main" id="{06A21D44-34CE-9545-A611-40027B041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 y="174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5" name="Freeform 90">
            <a:extLst>
              <a:ext uri="{FF2B5EF4-FFF2-40B4-BE49-F238E27FC236}">
                <a16:creationId xmlns:a16="http://schemas.microsoft.com/office/drawing/2014/main" id="{8C247472-6AE1-C345-A363-7487F24A1D80}"/>
              </a:ext>
            </a:extLst>
          </p:cNvPr>
          <p:cNvSpPr>
            <a:spLocks/>
          </p:cNvSpPr>
          <p:nvPr/>
        </p:nvSpPr>
        <p:spPr bwMode="auto">
          <a:xfrm>
            <a:off x="5295900" y="2870200"/>
            <a:ext cx="3505200" cy="1549400"/>
          </a:xfrm>
          <a:custGeom>
            <a:avLst/>
            <a:gdLst>
              <a:gd name="T0" fmla="*/ 2147483646 w 2208"/>
              <a:gd name="T1" fmla="*/ 2147483646 h 976"/>
              <a:gd name="T2" fmla="*/ 2147483646 w 2208"/>
              <a:gd name="T3" fmla="*/ 2147483646 h 976"/>
              <a:gd name="T4" fmla="*/ 2147483646 w 2208"/>
              <a:gd name="T5" fmla="*/ 2147483646 h 976"/>
              <a:gd name="T6" fmla="*/ 2147483646 w 2208"/>
              <a:gd name="T7" fmla="*/ 2147483646 h 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08" h="976">
                <a:moveTo>
                  <a:pt x="2184" y="976"/>
                </a:moveTo>
                <a:cubicBezTo>
                  <a:pt x="2196" y="904"/>
                  <a:pt x="2208" y="832"/>
                  <a:pt x="1896" y="688"/>
                </a:cubicBezTo>
                <a:cubicBezTo>
                  <a:pt x="1584" y="544"/>
                  <a:pt x="624" y="224"/>
                  <a:pt x="312" y="112"/>
                </a:cubicBezTo>
                <a:cubicBezTo>
                  <a:pt x="0" y="0"/>
                  <a:pt x="12" y="8"/>
                  <a:pt x="24" y="1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46" name="Freeform 91">
            <a:extLst>
              <a:ext uri="{FF2B5EF4-FFF2-40B4-BE49-F238E27FC236}">
                <a16:creationId xmlns:a16="http://schemas.microsoft.com/office/drawing/2014/main" id="{63DB1FBE-0620-D247-8041-60AB14BED9EF}"/>
              </a:ext>
            </a:extLst>
          </p:cNvPr>
          <p:cNvSpPr>
            <a:spLocks/>
          </p:cNvSpPr>
          <p:nvPr/>
        </p:nvSpPr>
        <p:spPr bwMode="auto">
          <a:xfrm flipV="1">
            <a:off x="4829176" y="4252914"/>
            <a:ext cx="3895725" cy="333375"/>
          </a:xfrm>
          <a:custGeom>
            <a:avLst/>
            <a:gdLst>
              <a:gd name="T0" fmla="*/ 2147483646 w 2304"/>
              <a:gd name="T1" fmla="*/ 2147483646 h 456"/>
              <a:gd name="T2" fmla="*/ 2147483646 w 2304"/>
              <a:gd name="T3" fmla="*/ 2147483646 h 456"/>
              <a:gd name="T4" fmla="*/ 0 w 2304"/>
              <a:gd name="T5" fmla="*/ 2147483646 h 456"/>
              <a:gd name="T6" fmla="*/ 0 60000 65536"/>
              <a:gd name="T7" fmla="*/ 0 60000 65536"/>
              <a:gd name="T8" fmla="*/ 0 60000 65536"/>
            </a:gdLst>
            <a:ahLst/>
            <a:cxnLst>
              <a:cxn ang="T6">
                <a:pos x="T0" y="T1"/>
              </a:cxn>
              <a:cxn ang="T7">
                <a:pos x="T2" y="T3"/>
              </a:cxn>
              <a:cxn ang="T8">
                <a:pos x="T4" y="T5"/>
              </a:cxn>
            </a:cxnLst>
            <a:rect l="0" t="0" r="r" b="b"/>
            <a:pathLst>
              <a:path w="2304" h="456">
                <a:moveTo>
                  <a:pt x="2304" y="24"/>
                </a:moveTo>
                <a:cubicBezTo>
                  <a:pt x="1992" y="12"/>
                  <a:pt x="1680" y="0"/>
                  <a:pt x="1296" y="72"/>
                </a:cubicBezTo>
                <a:cubicBezTo>
                  <a:pt x="912" y="144"/>
                  <a:pt x="456" y="300"/>
                  <a:pt x="0" y="456"/>
                </a:cubicBezTo>
              </a:path>
            </a:pathLst>
          </a:custGeom>
          <a:noFill/>
          <a:ln w="28575" cap="flat" cmpd="sng">
            <a:solidFill>
              <a:srgbClr val="FF0000"/>
            </a:solidFill>
            <a:prstDash val="solid"/>
            <a:round/>
            <a:headEnd type="oval"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grpSp>
        <p:nvGrpSpPr>
          <p:cNvPr id="47" name="Group 92">
            <a:extLst>
              <a:ext uri="{FF2B5EF4-FFF2-40B4-BE49-F238E27FC236}">
                <a16:creationId xmlns:a16="http://schemas.microsoft.com/office/drawing/2014/main" id="{B4846A91-90BF-6F43-B7BA-930405EED761}"/>
              </a:ext>
            </a:extLst>
          </p:cNvPr>
          <p:cNvGrpSpPr>
            <a:grpSpLocks/>
          </p:cNvGrpSpPr>
          <p:nvPr/>
        </p:nvGrpSpPr>
        <p:grpSpPr bwMode="auto">
          <a:xfrm>
            <a:off x="7010400" y="4908551"/>
            <a:ext cx="5181600" cy="1127125"/>
            <a:chOff x="3168" y="1584"/>
            <a:chExt cx="2592" cy="710"/>
          </a:xfrm>
        </p:grpSpPr>
        <p:sp>
          <p:nvSpPr>
            <p:cNvPr id="48" name="Rectangle 93">
              <a:extLst>
                <a:ext uri="{FF2B5EF4-FFF2-40B4-BE49-F238E27FC236}">
                  <a16:creationId xmlns:a16="http://schemas.microsoft.com/office/drawing/2014/main" id="{87B8CD6E-3A85-C847-BC07-9D0630EFEF8E}"/>
                </a:ext>
              </a:extLst>
            </p:cNvPr>
            <p:cNvSpPr>
              <a:spLocks noChangeArrowheads="1"/>
            </p:cNvSpPr>
            <p:nvPr/>
          </p:nvSpPr>
          <p:spPr bwMode="auto">
            <a:xfrm>
              <a:off x="3168" y="1584"/>
              <a:ext cx="2592" cy="7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a:lnSpc>
                  <a:spcPct val="140000"/>
                </a:lnSpc>
                <a:spcBef>
                  <a:spcPct val="0"/>
                </a:spcBef>
                <a:buClrTx/>
                <a:buSzTx/>
                <a:buFontTx/>
                <a:buNone/>
              </a:pPr>
              <a:r>
                <a:rPr lang="zh-CN" altLang="en-US" sz="2400">
                  <a:latin typeface="+mj-ea"/>
                  <a:ea typeface="+mj-ea"/>
                </a:rPr>
                <a:t>怎么进行“文件集合”物理表述</a:t>
              </a:r>
              <a:r>
                <a:rPr lang="en-US" altLang="zh-CN" sz="2400">
                  <a:latin typeface="+mj-ea"/>
                  <a:ea typeface="+mj-ea"/>
                </a:rPr>
                <a:t>?</a:t>
              </a:r>
            </a:p>
          </p:txBody>
        </p:sp>
        <p:pic>
          <p:nvPicPr>
            <p:cNvPr id="49" name="Picture 94">
              <a:extLst>
                <a:ext uri="{FF2B5EF4-FFF2-40B4-BE49-F238E27FC236}">
                  <a16:creationId xmlns:a16="http://schemas.microsoft.com/office/drawing/2014/main" id="{74CC29C5-31B5-2342-B8F8-61D232A6C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 y="1745"/>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597989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dissolve">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2" fill="hold" nodeType="click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ppt_x</p:attrName>
                                        </p:attrNameLst>
                                      </p:cBhvr>
                                      <p:tavLst>
                                        <p:tav tm="0">
                                          <p:val>
                                            <p:strVal val="#ppt_x+#ppt_w/2"/>
                                          </p:val>
                                        </p:tav>
                                        <p:tav tm="100000">
                                          <p:val>
                                            <p:strVal val="#ppt_x"/>
                                          </p:val>
                                        </p:tav>
                                      </p:tavLst>
                                    </p:anim>
                                    <p:anim calcmode="lin" valueType="num">
                                      <p:cBhvr>
                                        <p:cTn id="28" dur="500" fill="hold"/>
                                        <p:tgtEl>
                                          <p:spTgt spid="45"/>
                                        </p:tgtEl>
                                        <p:attrNameLst>
                                          <p:attrName>ppt_y</p:attrName>
                                        </p:attrNameLst>
                                      </p:cBhvr>
                                      <p:tavLst>
                                        <p:tav tm="0">
                                          <p:val>
                                            <p:strVal val="#ppt_y"/>
                                          </p:val>
                                        </p:tav>
                                        <p:tav tm="100000">
                                          <p:val>
                                            <p:strVal val="#ppt_y"/>
                                          </p:val>
                                        </p:tav>
                                      </p:tavLst>
                                    </p:anim>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strVal val="#ppt_h"/>
                                          </p:val>
                                        </p:tav>
                                        <p:tav tm="100000">
                                          <p:val>
                                            <p:strVal val="#ppt_h"/>
                                          </p:val>
                                        </p:tav>
                                      </p:tavLst>
                                    </p:anim>
                                  </p:childTnLst>
                                </p:cTn>
                              </p:par>
                              <p:par>
                                <p:cTn id="31" presetID="17" presetClass="entr" presetSubtype="2"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p:cTn id="33" dur="500" fill="hold"/>
                                        <p:tgtEl>
                                          <p:spTgt spid="46"/>
                                        </p:tgtEl>
                                        <p:attrNameLst>
                                          <p:attrName>ppt_x</p:attrName>
                                        </p:attrNameLst>
                                      </p:cBhvr>
                                      <p:tavLst>
                                        <p:tav tm="0">
                                          <p:val>
                                            <p:strVal val="#ppt_x+#ppt_w/2"/>
                                          </p:val>
                                        </p:tav>
                                        <p:tav tm="100000">
                                          <p:val>
                                            <p:strVal val="#ppt_x"/>
                                          </p:val>
                                        </p:tav>
                                      </p:tavLst>
                                    </p:anim>
                                    <p:anim calcmode="lin" valueType="num">
                                      <p:cBhvr>
                                        <p:cTn id="34" dur="500" fill="hold"/>
                                        <p:tgtEl>
                                          <p:spTgt spid="46"/>
                                        </p:tgtEl>
                                        <p:attrNameLst>
                                          <p:attrName>ppt_y</p:attrName>
                                        </p:attrNameLst>
                                      </p:cBhvr>
                                      <p:tavLst>
                                        <p:tav tm="0">
                                          <p:val>
                                            <p:strVal val="#ppt_y"/>
                                          </p:val>
                                        </p:tav>
                                        <p:tav tm="100000">
                                          <p:val>
                                            <p:strVal val="#ppt_y"/>
                                          </p:val>
                                        </p:tav>
                                      </p:tavLst>
                                    </p:anim>
                                    <p:anim calcmode="lin" valueType="num">
                                      <p:cBhvr>
                                        <p:cTn id="35" dur="500" fill="hold"/>
                                        <p:tgtEl>
                                          <p:spTgt spid="46"/>
                                        </p:tgtEl>
                                        <p:attrNameLst>
                                          <p:attrName>ppt_w</p:attrName>
                                        </p:attrNameLst>
                                      </p:cBhvr>
                                      <p:tavLst>
                                        <p:tav tm="0">
                                          <p:val>
                                            <p:fltVal val="0"/>
                                          </p:val>
                                        </p:tav>
                                        <p:tav tm="100000">
                                          <p:val>
                                            <p:strVal val="#ppt_w"/>
                                          </p:val>
                                        </p:tav>
                                      </p:tavLst>
                                    </p:anim>
                                    <p:anim calcmode="lin" valueType="num">
                                      <p:cBhvr>
                                        <p:cTn id="36" dur="500" fill="hold"/>
                                        <p:tgtEl>
                                          <p:spTgt spid="4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dissolve">
                                      <p:cBhvr>
                                        <p:cTn id="4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95400" y="1143000"/>
            <a:ext cx="32004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a:ea typeface="+mj-ea"/>
              </a:rPr>
              <a:t>1</a:t>
            </a:r>
            <a:r>
              <a:rPr lang="zh-CN" altLang="en-US" sz="2400" dirty="0">
                <a:ea typeface="+mj-ea"/>
              </a:rPr>
              <a:t>、空闲盘块链</a:t>
            </a: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295400" y="1981200"/>
            <a:ext cx="10134600" cy="40386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marL="0" indent="0">
              <a:lnSpc>
                <a:spcPct val="120000"/>
              </a:lnSpc>
              <a:spcBef>
                <a:spcPts val="600"/>
              </a:spcBef>
              <a:buNone/>
            </a:pPr>
            <a:r>
              <a:rPr lang="zh-CN" altLang="en-US" dirty="0"/>
              <a:t>将磁盘上的所有空闲空间，</a:t>
            </a:r>
            <a:r>
              <a:rPr lang="zh-CN" altLang="en-US" dirty="0">
                <a:solidFill>
                  <a:srgbClr val="C00000"/>
                </a:solidFill>
              </a:rPr>
              <a:t>以盘块为单位拉成一条链</a:t>
            </a:r>
            <a:r>
              <a:rPr lang="zh-CN" altLang="en-US" dirty="0"/>
              <a:t>。</a:t>
            </a:r>
          </a:p>
          <a:p>
            <a:pPr>
              <a:lnSpc>
                <a:spcPct val="120000"/>
              </a:lnSpc>
              <a:spcBef>
                <a:spcPts val="600"/>
              </a:spcBef>
            </a:pPr>
            <a:r>
              <a:rPr lang="zh-CN" altLang="en-US" dirty="0"/>
              <a:t>当因创建文件而请求分配存储空间时：</a:t>
            </a:r>
          </a:p>
          <a:p>
            <a:pPr lvl="1">
              <a:lnSpc>
                <a:spcPct val="120000"/>
              </a:lnSpc>
              <a:spcBef>
                <a:spcPts val="600"/>
              </a:spcBef>
            </a:pPr>
            <a:r>
              <a:rPr lang="zh-CN" altLang="en-US" sz="2000" dirty="0"/>
              <a:t>系统从链首开始，依次摘下适当数目的空闲盘块分配给用户。</a:t>
            </a:r>
          </a:p>
          <a:p>
            <a:pPr>
              <a:lnSpc>
                <a:spcPct val="120000"/>
              </a:lnSpc>
              <a:spcBef>
                <a:spcPts val="600"/>
              </a:spcBef>
            </a:pPr>
            <a:r>
              <a:rPr lang="zh-CN" altLang="en-US" dirty="0"/>
              <a:t>当用户因删除文件而释放存储空间时：</a:t>
            </a:r>
          </a:p>
          <a:p>
            <a:pPr lvl="1">
              <a:lnSpc>
                <a:spcPct val="120000"/>
              </a:lnSpc>
              <a:spcBef>
                <a:spcPts val="600"/>
              </a:spcBef>
            </a:pPr>
            <a:r>
              <a:rPr lang="zh-CN" altLang="en-US" sz="2000" dirty="0"/>
              <a:t>系统将回收的盘块依次插入空闲盘块链的末尾。</a:t>
            </a:r>
          </a:p>
          <a:p>
            <a:pPr>
              <a:lnSpc>
                <a:spcPct val="120000"/>
              </a:lnSpc>
              <a:spcBef>
                <a:spcPts val="600"/>
              </a:spcBef>
            </a:pPr>
            <a:r>
              <a:rPr lang="zh-CN" altLang="en-US" dirty="0"/>
              <a:t>这种方法的优点：用于分配和回收一个盘块的过程非常简单</a:t>
            </a:r>
            <a:r>
              <a:rPr lang="en-US" altLang="zh-CN" dirty="0"/>
              <a:t>.</a:t>
            </a:r>
          </a:p>
        </p:txBody>
      </p:sp>
      <p:sp>
        <p:nvSpPr>
          <p:cNvPr id="4"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8915400" y="362712"/>
            <a:ext cx="35814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4.2 </a:t>
            </a:r>
            <a:r>
              <a:rPr lang="zh-CN" altLang="en-US" sz="2800" dirty="0">
                <a:ea typeface="+mj-ea"/>
              </a:rPr>
              <a:t>空闲链表</a:t>
            </a:r>
          </a:p>
        </p:txBody>
      </p:sp>
      <p:sp>
        <p:nvSpPr>
          <p:cNvPr id="5"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14889772"/>
      </p:ext>
    </p:extLst>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19200" y="1219200"/>
            <a:ext cx="7493924"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a:ea typeface="+mj-ea"/>
              </a:rPr>
              <a:t>2</a:t>
            </a:r>
            <a:r>
              <a:rPr lang="zh-CN" altLang="en-US" sz="2400" dirty="0">
                <a:ea typeface="+mj-ea"/>
              </a:rPr>
              <a:t>、空闲盘区链</a:t>
            </a: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219200" y="1752600"/>
            <a:ext cx="10363200" cy="42672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r>
              <a:rPr lang="zh-CN" altLang="en-US" dirty="0"/>
              <a:t>将磁盘上的所有</a:t>
            </a:r>
            <a:r>
              <a:rPr lang="zh-CN" altLang="en-US" dirty="0">
                <a:solidFill>
                  <a:srgbClr val="C00000"/>
                </a:solidFill>
              </a:rPr>
              <a:t>空闲盘区</a:t>
            </a:r>
            <a:r>
              <a:rPr lang="en-US" altLang="zh-CN" dirty="0">
                <a:solidFill>
                  <a:srgbClr val="C00000"/>
                </a:solidFill>
              </a:rPr>
              <a:t>(</a:t>
            </a:r>
            <a:r>
              <a:rPr lang="zh-CN" altLang="en-US" dirty="0">
                <a:solidFill>
                  <a:srgbClr val="C00000"/>
                </a:solidFill>
              </a:rPr>
              <a:t>每个盘区可包含若干个盘块</a:t>
            </a:r>
            <a:r>
              <a:rPr lang="en-US" altLang="zh-CN" dirty="0">
                <a:solidFill>
                  <a:srgbClr val="C00000"/>
                </a:solidFill>
              </a:rPr>
              <a:t>)</a:t>
            </a:r>
            <a:r>
              <a:rPr lang="zh-CN" altLang="en-US" dirty="0"/>
              <a:t>拉成一条链。</a:t>
            </a:r>
          </a:p>
          <a:p>
            <a:r>
              <a:rPr lang="zh-CN" altLang="en-US" dirty="0"/>
              <a:t>在每个盘区上含有用于指示下一个空闲盘区的指针和能指明本盘区大小</a:t>
            </a:r>
            <a:r>
              <a:rPr lang="en-US" altLang="zh-CN" dirty="0"/>
              <a:t>(</a:t>
            </a:r>
            <a:r>
              <a:rPr lang="zh-CN" altLang="en-US" dirty="0"/>
              <a:t>盘块数</a:t>
            </a:r>
            <a:r>
              <a:rPr lang="en-US" altLang="zh-CN" dirty="0"/>
              <a:t>)</a:t>
            </a:r>
            <a:r>
              <a:rPr lang="zh-CN" altLang="en-US" dirty="0"/>
              <a:t>的信息。</a:t>
            </a:r>
          </a:p>
          <a:p>
            <a:r>
              <a:rPr lang="zh-CN" altLang="en-US" dirty="0"/>
              <a:t>分配盘区的方法与内存的动态分区分配类似，通常采用首次适应算法。</a:t>
            </a:r>
          </a:p>
          <a:p>
            <a:r>
              <a:rPr lang="zh-CN" altLang="en-US" dirty="0"/>
              <a:t>在回收盘区时，同样也要将回收区与相邻接的空闲盘区相合并。</a:t>
            </a:r>
          </a:p>
        </p:txBody>
      </p:sp>
      <p:sp>
        <p:nvSpPr>
          <p:cNvPr id="4"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8915400" y="362712"/>
            <a:ext cx="35814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4.2 </a:t>
            </a:r>
            <a:r>
              <a:rPr lang="zh-CN" altLang="en-US" sz="2800" dirty="0">
                <a:ea typeface="+mj-ea"/>
              </a:rPr>
              <a:t>空闲链表</a:t>
            </a:r>
          </a:p>
        </p:txBody>
      </p:sp>
      <p:sp>
        <p:nvSpPr>
          <p:cNvPr id="5"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48562527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04132" y="1166240"/>
            <a:ext cx="7493924"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a:ea typeface="+mj-ea"/>
              </a:rPr>
              <a:t>2</a:t>
            </a:r>
            <a:r>
              <a:rPr lang="zh-CN" altLang="en-US" sz="2400" dirty="0">
                <a:ea typeface="+mj-ea"/>
              </a:rPr>
              <a:t>、空闲盘区链</a:t>
            </a: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295400" y="1830721"/>
            <a:ext cx="10287000" cy="21336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r>
              <a:rPr lang="zh-CN" altLang="zh-CN" dirty="0"/>
              <a:t>为了提高对空闲盘区的检索速度，可以采用</a:t>
            </a:r>
            <a:r>
              <a:rPr lang="zh-CN" altLang="zh-CN" dirty="0">
                <a:solidFill>
                  <a:srgbClr val="C00000"/>
                </a:solidFill>
              </a:rPr>
              <a:t>显式链接</a:t>
            </a:r>
            <a:r>
              <a:rPr lang="zh-CN" altLang="zh-CN" dirty="0"/>
              <a:t>方法，亦即，在</a:t>
            </a:r>
            <a:r>
              <a:rPr lang="zh-CN" altLang="zh-CN" dirty="0">
                <a:solidFill>
                  <a:srgbClr val="C00000"/>
                </a:solidFill>
              </a:rPr>
              <a:t>内存</a:t>
            </a:r>
            <a:r>
              <a:rPr lang="zh-CN" altLang="zh-CN" dirty="0"/>
              <a:t>中为空闲盘区建立一张链表。</a:t>
            </a:r>
          </a:p>
          <a:p>
            <a:r>
              <a:rPr lang="zh-CN" altLang="zh-CN" dirty="0"/>
              <a:t>每个分区结点内容：</a:t>
            </a:r>
            <a:r>
              <a:rPr lang="zh-CN" altLang="zh-CN" dirty="0">
                <a:solidFill>
                  <a:srgbClr val="C00000"/>
                </a:solidFill>
              </a:rPr>
              <a:t>起始盘块号、盘块数、指向下一个空闲盘区的指针</a:t>
            </a:r>
            <a:r>
              <a:rPr lang="zh-CN" altLang="zh-CN" dirty="0"/>
              <a:t>。</a:t>
            </a:r>
          </a:p>
        </p:txBody>
      </p:sp>
      <p:sp>
        <p:nvSpPr>
          <p:cNvPr id="5" name="Rectangle 36">
            <a:extLst>
              <a:ext uri="{FF2B5EF4-FFF2-40B4-BE49-F238E27FC236}">
                <a16:creationId xmlns:a16="http://schemas.microsoft.com/office/drawing/2014/main" id="{7E738030-3995-5E41-9FAA-1C65E3FC4D62}"/>
              </a:ext>
            </a:extLst>
          </p:cNvPr>
          <p:cNvSpPr>
            <a:spLocks noChangeArrowheads="1"/>
          </p:cNvSpPr>
          <p:nvPr/>
        </p:nvSpPr>
        <p:spPr bwMode="auto">
          <a:xfrm>
            <a:off x="2063750" y="4149725"/>
            <a:ext cx="8135938" cy="230505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rgbClr val="000000"/>
              </a:solidFill>
            </a:endParaRPr>
          </a:p>
        </p:txBody>
      </p:sp>
      <p:grpSp>
        <p:nvGrpSpPr>
          <p:cNvPr id="7" name="Group 37">
            <a:extLst>
              <a:ext uri="{FF2B5EF4-FFF2-40B4-BE49-F238E27FC236}">
                <a16:creationId xmlns:a16="http://schemas.microsoft.com/office/drawing/2014/main" id="{0547DC65-BEB1-904B-80C3-B6F591AB079E}"/>
              </a:ext>
            </a:extLst>
          </p:cNvPr>
          <p:cNvGrpSpPr>
            <a:grpSpLocks/>
          </p:cNvGrpSpPr>
          <p:nvPr/>
        </p:nvGrpSpPr>
        <p:grpSpPr bwMode="auto">
          <a:xfrm>
            <a:off x="2279650" y="4365626"/>
            <a:ext cx="7632700" cy="2232025"/>
            <a:chOff x="0" y="0"/>
            <a:chExt cx="7920" cy="1752"/>
          </a:xfrm>
        </p:grpSpPr>
        <p:sp>
          <p:nvSpPr>
            <p:cNvPr id="8" name="Text Box 38">
              <a:extLst>
                <a:ext uri="{FF2B5EF4-FFF2-40B4-BE49-F238E27FC236}">
                  <a16:creationId xmlns:a16="http://schemas.microsoft.com/office/drawing/2014/main" id="{2FBE52AB-FA26-3B44-B236-70D36DD6A459}"/>
                </a:ext>
              </a:extLst>
            </p:cNvPr>
            <p:cNvSpPr txBox="1">
              <a:spLocks noChangeArrowheads="1"/>
            </p:cNvSpPr>
            <p:nvPr/>
          </p:nvSpPr>
          <p:spPr bwMode="auto">
            <a:xfrm>
              <a:off x="180" y="1248"/>
              <a:ext cx="7740" cy="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a:solidFill>
                    <a:srgbClr val="000000"/>
                  </a:solidFill>
                  <a:latin typeface="Times New Roman" panose="02020603050405020304" pitchFamily="18" charset="0"/>
                </a:rPr>
                <a:t>表  空闲分区链表</a:t>
              </a:r>
            </a:p>
          </p:txBody>
        </p:sp>
        <p:grpSp>
          <p:nvGrpSpPr>
            <p:cNvPr id="9" name="Group 39">
              <a:extLst>
                <a:ext uri="{FF2B5EF4-FFF2-40B4-BE49-F238E27FC236}">
                  <a16:creationId xmlns:a16="http://schemas.microsoft.com/office/drawing/2014/main" id="{8101FF58-A340-A942-9B5C-6082B913CA02}"/>
                </a:ext>
              </a:extLst>
            </p:cNvPr>
            <p:cNvGrpSpPr>
              <a:grpSpLocks/>
            </p:cNvGrpSpPr>
            <p:nvPr/>
          </p:nvGrpSpPr>
          <p:grpSpPr bwMode="auto">
            <a:xfrm>
              <a:off x="180" y="777"/>
              <a:ext cx="7740" cy="315"/>
              <a:chOff x="0" y="0"/>
              <a:chExt cx="7740" cy="315"/>
            </a:xfrm>
          </p:grpSpPr>
          <p:grpSp>
            <p:nvGrpSpPr>
              <p:cNvPr id="12" name="Group 40">
                <a:extLst>
                  <a:ext uri="{FF2B5EF4-FFF2-40B4-BE49-F238E27FC236}">
                    <a16:creationId xmlns:a16="http://schemas.microsoft.com/office/drawing/2014/main" id="{94BFCA2C-8370-1842-BDD8-D9CD28D6F2CE}"/>
                  </a:ext>
                </a:extLst>
              </p:cNvPr>
              <p:cNvGrpSpPr>
                <a:grpSpLocks/>
              </p:cNvGrpSpPr>
              <p:nvPr/>
            </p:nvGrpSpPr>
            <p:grpSpPr bwMode="auto">
              <a:xfrm>
                <a:off x="6660" y="3"/>
                <a:ext cx="1080" cy="312"/>
                <a:chOff x="0" y="0"/>
                <a:chExt cx="1080" cy="312"/>
              </a:xfrm>
            </p:grpSpPr>
            <p:sp>
              <p:nvSpPr>
                <p:cNvPr id="36" name="Text Box 41">
                  <a:extLst>
                    <a:ext uri="{FF2B5EF4-FFF2-40B4-BE49-F238E27FC236}">
                      <a16:creationId xmlns:a16="http://schemas.microsoft.com/office/drawing/2014/main" id="{1018795E-E745-9F40-AF20-014511869664}"/>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sp>
              <p:nvSpPr>
                <p:cNvPr id="37" name="Text Box 42">
                  <a:extLst>
                    <a:ext uri="{FF2B5EF4-FFF2-40B4-BE49-F238E27FC236}">
                      <a16:creationId xmlns:a16="http://schemas.microsoft.com/office/drawing/2014/main" id="{44DB2EE3-78C5-C442-A851-0C01F714183A}"/>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sp>
              <p:nvSpPr>
                <p:cNvPr id="38" name="Text Box 43">
                  <a:extLst>
                    <a:ext uri="{FF2B5EF4-FFF2-40B4-BE49-F238E27FC236}">
                      <a16:creationId xmlns:a16="http://schemas.microsoft.com/office/drawing/2014/main" id="{10907BE3-EBA0-6D48-A197-E77C45C6CFFF}"/>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grpSp>
          <p:grpSp>
            <p:nvGrpSpPr>
              <p:cNvPr id="13" name="Group 44">
                <a:extLst>
                  <a:ext uri="{FF2B5EF4-FFF2-40B4-BE49-F238E27FC236}">
                    <a16:creationId xmlns:a16="http://schemas.microsoft.com/office/drawing/2014/main" id="{447B1C6C-638E-184D-8920-7EE30336C846}"/>
                  </a:ext>
                </a:extLst>
              </p:cNvPr>
              <p:cNvGrpSpPr>
                <a:grpSpLocks/>
              </p:cNvGrpSpPr>
              <p:nvPr/>
            </p:nvGrpSpPr>
            <p:grpSpPr bwMode="auto">
              <a:xfrm>
                <a:off x="0" y="0"/>
                <a:ext cx="6120" cy="315"/>
                <a:chOff x="0" y="0"/>
                <a:chExt cx="6120" cy="315"/>
              </a:xfrm>
            </p:grpSpPr>
            <p:grpSp>
              <p:nvGrpSpPr>
                <p:cNvPr id="15" name="Group 45">
                  <a:extLst>
                    <a:ext uri="{FF2B5EF4-FFF2-40B4-BE49-F238E27FC236}">
                      <a16:creationId xmlns:a16="http://schemas.microsoft.com/office/drawing/2014/main" id="{627A8617-BE8F-0144-8E3C-2441F4D496ED}"/>
                    </a:ext>
                  </a:extLst>
                </p:cNvPr>
                <p:cNvGrpSpPr>
                  <a:grpSpLocks/>
                </p:cNvGrpSpPr>
                <p:nvPr/>
              </p:nvGrpSpPr>
              <p:grpSpPr bwMode="auto">
                <a:xfrm>
                  <a:off x="0" y="0"/>
                  <a:ext cx="1080" cy="312"/>
                  <a:chOff x="0" y="0"/>
                  <a:chExt cx="1080" cy="312"/>
                </a:xfrm>
              </p:grpSpPr>
              <p:sp>
                <p:nvSpPr>
                  <p:cNvPr id="33" name="Text Box 46">
                    <a:extLst>
                      <a:ext uri="{FF2B5EF4-FFF2-40B4-BE49-F238E27FC236}">
                        <a16:creationId xmlns:a16="http://schemas.microsoft.com/office/drawing/2014/main" id="{FE813E53-44A5-BC41-BEF0-F1D4151F4F21}"/>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0</a:t>
                    </a:r>
                  </a:p>
                </p:txBody>
              </p:sp>
              <p:sp>
                <p:nvSpPr>
                  <p:cNvPr id="34" name="Text Box 47">
                    <a:extLst>
                      <a:ext uri="{FF2B5EF4-FFF2-40B4-BE49-F238E27FC236}">
                        <a16:creationId xmlns:a16="http://schemas.microsoft.com/office/drawing/2014/main" id="{551D6C9A-A1F8-2749-84B8-BD96A1B40819}"/>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1</a:t>
                    </a:r>
                  </a:p>
                </p:txBody>
              </p:sp>
              <p:sp>
                <p:nvSpPr>
                  <p:cNvPr id="35" name="Text Box 48">
                    <a:extLst>
                      <a:ext uri="{FF2B5EF4-FFF2-40B4-BE49-F238E27FC236}">
                        <a16:creationId xmlns:a16="http://schemas.microsoft.com/office/drawing/2014/main" id="{3ED45D83-D62E-2E4C-AA5C-28C9D0B2A4E6}"/>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grpSp>
              <p:nvGrpSpPr>
                <p:cNvPr id="16" name="Group 49">
                  <a:extLst>
                    <a:ext uri="{FF2B5EF4-FFF2-40B4-BE49-F238E27FC236}">
                      <a16:creationId xmlns:a16="http://schemas.microsoft.com/office/drawing/2014/main" id="{212C98A4-F055-8345-B78F-F5862DAE7AA9}"/>
                    </a:ext>
                  </a:extLst>
                </p:cNvPr>
                <p:cNvGrpSpPr>
                  <a:grpSpLocks/>
                </p:cNvGrpSpPr>
                <p:nvPr/>
              </p:nvGrpSpPr>
              <p:grpSpPr bwMode="auto">
                <a:xfrm>
                  <a:off x="1440" y="0"/>
                  <a:ext cx="1080" cy="312"/>
                  <a:chOff x="0" y="0"/>
                  <a:chExt cx="1080" cy="312"/>
                </a:xfrm>
              </p:grpSpPr>
              <p:sp>
                <p:nvSpPr>
                  <p:cNvPr id="30" name="Text Box 50">
                    <a:extLst>
                      <a:ext uri="{FF2B5EF4-FFF2-40B4-BE49-F238E27FC236}">
                        <a16:creationId xmlns:a16="http://schemas.microsoft.com/office/drawing/2014/main" id="{E0F47908-E482-A24A-8BCF-C41E9A8FD5FC}"/>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5</a:t>
                    </a:r>
                  </a:p>
                </p:txBody>
              </p:sp>
              <p:sp>
                <p:nvSpPr>
                  <p:cNvPr id="31" name="Text Box 51">
                    <a:extLst>
                      <a:ext uri="{FF2B5EF4-FFF2-40B4-BE49-F238E27FC236}">
                        <a16:creationId xmlns:a16="http://schemas.microsoft.com/office/drawing/2014/main" id="{A8F1AD37-FA54-C943-BE9C-E809151A33DD}"/>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4</a:t>
                    </a:r>
                  </a:p>
                </p:txBody>
              </p:sp>
              <p:sp>
                <p:nvSpPr>
                  <p:cNvPr id="32" name="Text Box 52">
                    <a:extLst>
                      <a:ext uri="{FF2B5EF4-FFF2-40B4-BE49-F238E27FC236}">
                        <a16:creationId xmlns:a16="http://schemas.microsoft.com/office/drawing/2014/main" id="{19F6170C-771A-784B-BA1B-9E166E492B6E}"/>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grpSp>
              <p:nvGrpSpPr>
                <p:cNvPr id="17" name="Group 53">
                  <a:extLst>
                    <a:ext uri="{FF2B5EF4-FFF2-40B4-BE49-F238E27FC236}">
                      <a16:creationId xmlns:a16="http://schemas.microsoft.com/office/drawing/2014/main" id="{52986C35-F137-D246-A2A0-F53AE3A0550A}"/>
                    </a:ext>
                  </a:extLst>
                </p:cNvPr>
                <p:cNvGrpSpPr>
                  <a:grpSpLocks/>
                </p:cNvGrpSpPr>
                <p:nvPr/>
              </p:nvGrpSpPr>
              <p:grpSpPr bwMode="auto">
                <a:xfrm>
                  <a:off x="2880" y="0"/>
                  <a:ext cx="1080" cy="312"/>
                  <a:chOff x="0" y="0"/>
                  <a:chExt cx="1080" cy="312"/>
                </a:xfrm>
              </p:grpSpPr>
              <p:sp>
                <p:nvSpPr>
                  <p:cNvPr id="27" name="Text Box 54">
                    <a:extLst>
                      <a:ext uri="{FF2B5EF4-FFF2-40B4-BE49-F238E27FC236}">
                        <a16:creationId xmlns:a16="http://schemas.microsoft.com/office/drawing/2014/main" id="{75343F58-A50B-FF42-861D-FE9939F92F76}"/>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18</a:t>
                    </a:r>
                  </a:p>
                </p:txBody>
              </p:sp>
              <p:sp>
                <p:nvSpPr>
                  <p:cNvPr id="28" name="Text Box 55">
                    <a:extLst>
                      <a:ext uri="{FF2B5EF4-FFF2-40B4-BE49-F238E27FC236}">
                        <a16:creationId xmlns:a16="http://schemas.microsoft.com/office/drawing/2014/main" id="{F3FFA9AC-A769-8045-9947-3EAC722F9E5B}"/>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2</a:t>
                    </a:r>
                  </a:p>
                </p:txBody>
              </p:sp>
              <p:sp>
                <p:nvSpPr>
                  <p:cNvPr id="29" name="Text Box 56">
                    <a:extLst>
                      <a:ext uri="{FF2B5EF4-FFF2-40B4-BE49-F238E27FC236}">
                        <a16:creationId xmlns:a16="http://schemas.microsoft.com/office/drawing/2014/main" id="{8A137700-6081-1A48-A15A-0FA02C8E6C03}"/>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grpSp>
              <p:nvGrpSpPr>
                <p:cNvPr id="18" name="Group 57">
                  <a:extLst>
                    <a:ext uri="{FF2B5EF4-FFF2-40B4-BE49-F238E27FC236}">
                      <a16:creationId xmlns:a16="http://schemas.microsoft.com/office/drawing/2014/main" id="{4E16280A-F190-7946-A884-329F97E9FDA6}"/>
                    </a:ext>
                  </a:extLst>
                </p:cNvPr>
                <p:cNvGrpSpPr>
                  <a:grpSpLocks/>
                </p:cNvGrpSpPr>
                <p:nvPr/>
              </p:nvGrpSpPr>
              <p:grpSpPr bwMode="auto">
                <a:xfrm>
                  <a:off x="4320" y="0"/>
                  <a:ext cx="1080" cy="312"/>
                  <a:chOff x="0" y="0"/>
                  <a:chExt cx="1080" cy="312"/>
                </a:xfrm>
              </p:grpSpPr>
              <p:sp>
                <p:nvSpPr>
                  <p:cNvPr id="24" name="Text Box 58">
                    <a:extLst>
                      <a:ext uri="{FF2B5EF4-FFF2-40B4-BE49-F238E27FC236}">
                        <a16:creationId xmlns:a16="http://schemas.microsoft.com/office/drawing/2014/main" id="{04E0193D-72B1-EE48-949D-5884DF600D64}"/>
                      </a:ext>
                    </a:extLst>
                  </p:cNvPr>
                  <p:cNvSpPr txBox="1">
                    <a:spLocks noChangeArrowheads="1"/>
                  </p:cNvSpPr>
                  <p:nvPr/>
                </p:nvSpPr>
                <p:spPr bwMode="auto">
                  <a:xfrm>
                    <a:off x="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24</a:t>
                    </a:r>
                  </a:p>
                </p:txBody>
              </p:sp>
              <p:sp>
                <p:nvSpPr>
                  <p:cNvPr id="25" name="Text Box 59">
                    <a:extLst>
                      <a:ext uri="{FF2B5EF4-FFF2-40B4-BE49-F238E27FC236}">
                        <a16:creationId xmlns:a16="http://schemas.microsoft.com/office/drawing/2014/main" id="{6F41EF0C-B6B8-CB40-B165-A3606B37B60C}"/>
                      </a:ext>
                    </a:extLst>
                  </p:cNvPr>
                  <p:cNvSpPr txBox="1">
                    <a:spLocks noChangeArrowheads="1"/>
                  </p:cNvSpPr>
                  <p:nvPr/>
                </p:nvSpPr>
                <p:spPr bwMode="auto">
                  <a:xfrm>
                    <a:off x="36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7</a:t>
                    </a:r>
                  </a:p>
                </p:txBody>
              </p:sp>
              <p:sp>
                <p:nvSpPr>
                  <p:cNvPr id="26" name="Text Box 60">
                    <a:extLst>
                      <a:ext uri="{FF2B5EF4-FFF2-40B4-BE49-F238E27FC236}">
                        <a16:creationId xmlns:a16="http://schemas.microsoft.com/office/drawing/2014/main" id="{C2FDA928-F7E3-AE4F-A808-06D98EDABE31}"/>
                      </a:ext>
                    </a:extLst>
                  </p:cNvPr>
                  <p:cNvSpPr txBox="1">
                    <a:spLocks noChangeArrowheads="1"/>
                  </p:cNvSpPr>
                  <p:nvPr/>
                </p:nvSpPr>
                <p:spPr bwMode="auto">
                  <a:xfrm>
                    <a:off x="720" y="0"/>
                    <a:ext cx="360" cy="3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endParaRPr lang="zh-CN" altLang="en-US" sz="1600">
                      <a:solidFill>
                        <a:srgbClr val="000000"/>
                      </a:solidFill>
                      <a:latin typeface="Times New Roman" panose="02020603050405020304" pitchFamily="18" charset="0"/>
                    </a:endParaRPr>
                  </a:p>
                </p:txBody>
              </p:sp>
            </p:grpSp>
            <p:sp>
              <p:nvSpPr>
                <p:cNvPr id="19" name="Line 61">
                  <a:extLst>
                    <a:ext uri="{FF2B5EF4-FFF2-40B4-BE49-F238E27FC236}">
                      <a16:creationId xmlns:a16="http://schemas.microsoft.com/office/drawing/2014/main" id="{5A5576D1-5446-E443-8A31-C9D35A866FD5}"/>
                    </a:ext>
                  </a:extLst>
                </p:cNvPr>
                <p:cNvSpPr>
                  <a:spLocks noChangeShapeType="1"/>
                </p:cNvSpPr>
                <p:nvPr/>
              </p:nvSpPr>
              <p:spPr bwMode="auto">
                <a:xfrm>
                  <a:off x="90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62">
                  <a:extLst>
                    <a:ext uri="{FF2B5EF4-FFF2-40B4-BE49-F238E27FC236}">
                      <a16:creationId xmlns:a16="http://schemas.microsoft.com/office/drawing/2014/main" id="{9048AF79-0D14-0647-BCC2-083DD3456200}"/>
                    </a:ext>
                  </a:extLst>
                </p:cNvPr>
                <p:cNvSpPr>
                  <a:spLocks noChangeShapeType="1"/>
                </p:cNvSpPr>
                <p:nvPr/>
              </p:nvSpPr>
              <p:spPr bwMode="auto">
                <a:xfrm>
                  <a:off x="234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63">
                  <a:extLst>
                    <a:ext uri="{FF2B5EF4-FFF2-40B4-BE49-F238E27FC236}">
                      <a16:creationId xmlns:a16="http://schemas.microsoft.com/office/drawing/2014/main" id="{7C36CDB6-7DBB-0440-BC9D-F654901AD82E}"/>
                    </a:ext>
                  </a:extLst>
                </p:cNvPr>
                <p:cNvSpPr>
                  <a:spLocks noChangeShapeType="1"/>
                </p:cNvSpPr>
                <p:nvPr/>
              </p:nvSpPr>
              <p:spPr bwMode="auto">
                <a:xfrm>
                  <a:off x="378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64">
                  <a:extLst>
                    <a:ext uri="{FF2B5EF4-FFF2-40B4-BE49-F238E27FC236}">
                      <a16:creationId xmlns:a16="http://schemas.microsoft.com/office/drawing/2014/main" id="{4AD424D0-99CC-3F46-BA74-8F98094714D1}"/>
                    </a:ext>
                  </a:extLst>
                </p:cNvPr>
                <p:cNvSpPr>
                  <a:spLocks noChangeShapeType="1"/>
                </p:cNvSpPr>
                <p:nvPr/>
              </p:nvSpPr>
              <p:spPr bwMode="auto">
                <a:xfrm>
                  <a:off x="5220" y="156"/>
                  <a:ext cx="5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65">
                  <a:extLst>
                    <a:ext uri="{FF2B5EF4-FFF2-40B4-BE49-F238E27FC236}">
                      <a16:creationId xmlns:a16="http://schemas.microsoft.com/office/drawing/2014/main" id="{D04FFE1F-CA1B-9941-BE61-731C54F251E6}"/>
                    </a:ext>
                  </a:extLst>
                </p:cNvPr>
                <p:cNvSpPr txBox="1">
                  <a:spLocks noChangeArrowheads="1"/>
                </p:cNvSpPr>
                <p:nvPr/>
              </p:nvSpPr>
              <p:spPr bwMode="auto">
                <a:xfrm>
                  <a:off x="5760" y="3"/>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600">
                      <a:solidFill>
                        <a:srgbClr val="000000"/>
                      </a:solidFill>
                      <a:latin typeface="Times New Roman" panose="02020603050405020304" pitchFamily="18" charset="0"/>
                    </a:rPr>
                    <a:t>…</a:t>
                  </a:r>
                </a:p>
              </p:txBody>
            </p:sp>
          </p:grpSp>
          <p:sp>
            <p:nvSpPr>
              <p:cNvPr id="14" name="Line 66">
                <a:extLst>
                  <a:ext uri="{FF2B5EF4-FFF2-40B4-BE49-F238E27FC236}">
                    <a16:creationId xmlns:a16="http://schemas.microsoft.com/office/drawing/2014/main" id="{B31BFFA1-AE8D-B441-99CE-BBB9F61D7CF7}"/>
                  </a:ext>
                </a:extLst>
              </p:cNvPr>
              <p:cNvSpPr>
                <a:spLocks noChangeShapeType="1"/>
              </p:cNvSpPr>
              <p:nvPr/>
            </p:nvSpPr>
            <p:spPr bwMode="auto">
              <a:xfrm>
                <a:off x="6300" y="159"/>
                <a:ext cx="36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10" name="Text Box 67">
              <a:extLst>
                <a:ext uri="{FF2B5EF4-FFF2-40B4-BE49-F238E27FC236}">
                  <a16:creationId xmlns:a16="http://schemas.microsoft.com/office/drawing/2014/main" id="{37827EB9-A58D-604D-8817-CD4914F723EA}"/>
                </a:ext>
              </a:extLst>
            </p:cNvPr>
            <p:cNvSpPr txBox="1">
              <a:spLocks noChangeArrowheads="1"/>
            </p:cNvSpPr>
            <p:nvPr/>
          </p:nvSpPr>
          <p:spPr bwMode="auto">
            <a:xfrm>
              <a:off x="0" y="0"/>
              <a:ext cx="720" cy="46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a:spcBef>
                  <a:spcPct val="0"/>
                </a:spcBef>
                <a:buClrTx/>
                <a:buSzTx/>
                <a:buFontTx/>
                <a:buNone/>
              </a:pPr>
              <a:r>
                <a:rPr lang="en-US" altLang="zh-CN" sz="1600">
                  <a:solidFill>
                    <a:srgbClr val="000000"/>
                  </a:solidFill>
                  <a:latin typeface="Times New Roman" panose="02020603050405020304" pitchFamily="18" charset="0"/>
                </a:rPr>
                <a:t>head</a:t>
              </a:r>
            </a:p>
          </p:txBody>
        </p:sp>
        <p:sp>
          <p:nvSpPr>
            <p:cNvPr id="11" name="Line 68">
              <a:extLst>
                <a:ext uri="{FF2B5EF4-FFF2-40B4-BE49-F238E27FC236}">
                  <a16:creationId xmlns:a16="http://schemas.microsoft.com/office/drawing/2014/main" id="{31E3AE29-C983-014D-BFC3-AAE32A1A42E5}"/>
                </a:ext>
              </a:extLst>
            </p:cNvPr>
            <p:cNvSpPr>
              <a:spLocks noChangeShapeType="1"/>
            </p:cNvSpPr>
            <p:nvPr/>
          </p:nvSpPr>
          <p:spPr bwMode="auto">
            <a:xfrm>
              <a:off x="360" y="468"/>
              <a:ext cx="0" cy="31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9"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8915400" y="362712"/>
            <a:ext cx="35814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4.2 </a:t>
            </a:r>
            <a:r>
              <a:rPr lang="zh-CN" altLang="en-US" sz="2800" dirty="0">
                <a:ea typeface="+mj-ea"/>
              </a:rPr>
              <a:t>空闲链表</a:t>
            </a:r>
          </a:p>
        </p:txBody>
      </p:sp>
      <p:sp>
        <p:nvSpPr>
          <p:cNvPr id="40"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2608743689"/>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19200" y="1206788"/>
            <a:ext cx="7493924"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altLang="zh-CN" sz="2400" dirty="0">
                <a:ea typeface="+mj-ea"/>
              </a:rPr>
              <a:t>2</a:t>
            </a:r>
            <a:r>
              <a:rPr lang="zh-CN" altLang="en-US" sz="2400" dirty="0">
                <a:ea typeface="+mj-ea"/>
              </a:rPr>
              <a:t>、空闲盘区链</a:t>
            </a: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041862" y="2362200"/>
            <a:ext cx="10591800" cy="21336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r>
              <a:rPr lang="zh-CN" altLang="en-US" dirty="0"/>
              <a:t>一段时间以后，可能会使空闲分区链表中包含太多小分区，使文件分配到的存储空间过分离散。</a:t>
            </a:r>
          </a:p>
          <a:p>
            <a:r>
              <a:rPr lang="zh-CN" altLang="en-US" dirty="0"/>
              <a:t>删除一个由许多离散小分区组成的文件时，将回收的小分区链接到空闲分区链表中需要很长时间。</a:t>
            </a:r>
          </a:p>
          <a:p>
            <a:r>
              <a:rPr lang="zh-CN" altLang="en-US" dirty="0"/>
              <a:t>若一个文件申请连续存储空间，则需要花费较长的时间查找相邻的空闲分区。</a:t>
            </a:r>
          </a:p>
          <a:p>
            <a:r>
              <a:rPr lang="zh-CN" altLang="en-US" dirty="0"/>
              <a:t>因此，这种空闲空间组织方法适合于非连续存储文件。</a:t>
            </a:r>
          </a:p>
        </p:txBody>
      </p:sp>
      <p:sp>
        <p:nvSpPr>
          <p:cNvPr id="3" name="矩形 2">
            <a:extLst>
              <a:ext uri="{FF2B5EF4-FFF2-40B4-BE49-F238E27FC236}">
                <a16:creationId xmlns:a16="http://schemas.microsoft.com/office/drawing/2014/main" id="{1EEF114B-B92A-B24D-B147-9FE39AAE6BF7}"/>
              </a:ext>
            </a:extLst>
          </p:cNvPr>
          <p:cNvSpPr/>
          <p:nvPr/>
        </p:nvSpPr>
        <p:spPr>
          <a:xfrm>
            <a:off x="5562600" y="1565260"/>
            <a:ext cx="902811" cy="523220"/>
          </a:xfrm>
          <a:prstGeom prst="rect">
            <a:avLst/>
          </a:prstGeom>
        </p:spPr>
        <p:txBody>
          <a:bodyPr wrap="none">
            <a:spAutoFit/>
          </a:bodyPr>
          <a:lstStyle/>
          <a:p>
            <a:r>
              <a:rPr lang="zh-CN" altLang="en-US" sz="2800" dirty="0">
                <a:solidFill>
                  <a:srgbClr val="FF9900"/>
                </a:solidFill>
                <a:effectLst>
                  <a:outerShdw blurRad="38100" dist="38100" dir="2700000" algn="tl">
                    <a:srgbClr val="000000"/>
                  </a:outerShdw>
                </a:effectLst>
                <a:ea typeface="仿宋_GB2312" pitchFamily="1" charset="-122"/>
              </a:rPr>
              <a:t>问题</a:t>
            </a:r>
            <a:endParaRPr lang="zh-CN" altLang="en-US" sz="2800" dirty="0"/>
          </a:p>
        </p:txBody>
      </p:sp>
      <p:sp>
        <p:nvSpPr>
          <p:cNvPr id="5"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8915400" y="362712"/>
            <a:ext cx="35814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4.2 </a:t>
            </a:r>
            <a:r>
              <a:rPr lang="zh-CN" altLang="en-US" sz="2800" dirty="0">
                <a:ea typeface="+mj-ea"/>
              </a:rPr>
              <a:t>空闲链表</a:t>
            </a:r>
          </a:p>
        </p:txBody>
      </p:sp>
      <p:sp>
        <p:nvSpPr>
          <p:cNvPr id="7"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1423234207"/>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1219200" y="1295400"/>
            <a:ext cx="2819400" cy="609600"/>
          </a:xfrm>
          <a:prstGeom prst="rect">
            <a:avLst/>
          </a:prstGeom>
          <a:extLst/>
        </p:spPr>
        <p:txBody>
          <a:bodyPr/>
          <a:lstStyle>
            <a:defPPr>
              <a:defRPr lang="zh-CN"/>
            </a:defPPr>
            <a:lvl1pPr defTabSz="912813">
              <a:lnSpc>
                <a:spcPct val="90000"/>
              </a:lnSpc>
              <a:defRPr sz="28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t>6.</a:t>
            </a:r>
            <a:r>
              <a:rPr lang="en-US" altLang="zh-CN" dirty="0"/>
              <a:t>4.3 </a:t>
            </a:r>
            <a:r>
              <a:rPr lang="zh-CN" altLang="en-US" dirty="0"/>
              <a:t>位示图</a:t>
            </a:r>
          </a:p>
        </p:txBody>
      </p:sp>
      <p:sp>
        <p:nvSpPr>
          <p:cNvPr id="6" name="Rectangle 3">
            <a:extLst>
              <a:ext uri="{FF2B5EF4-FFF2-40B4-BE49-F238E27FC236}">
                <a16:creationId xmlns:a16="http://schemas.microsoft.com/office/drawing/2014/main" id="{8EC26DAA-6984-C247-A23A-AA5801B3EAD7}"/>
              </a:ext>
            </a:extLst>
          </p:cNvPr>
          <p:cNvSpPr txBox="1">
            <a:spLocks noRot="1" noChangeArrowheads="1"/>
          </p:cNvSpPr>
          <p:nvPr/>
        </p:nvSpPr>
        <p:spPr>
          <a:xfrm>
            <a:off x="1143000" y="1880616"/>
            <a:ext cx="10515600" cy="4572000"/>
          </a:xfrm>
          <a:prstGeom prst="rect">
            <a:avLst/>
          </a:prstGeom>
        </p:spPr>
        <p:txBody>
          <a:bodyPr/>
          <a:lstStyle>
            <a:defPPr>
              <a:defRPr lang="zh-CN"/>
            </a:defPPr>
            <a:lvl1pPr marL="227013" indent="-227013" defTabSz="912813" eaLnBrk="1" hangingPunct="1">
              <a:lnSpc>
                <a:spcPct val="110000"/>
              </a:lnSpc>
              <a:spcBef>
                <a:spcPts val="1800"/>
              </a:spcBef>
              <a:buClr>
                <a:srgbClr val="374D81"/>
              </a:buClr>
              <a:buSzPct val="100000"/>
              <a:buFont typeface="Wingdings" pitchFamily="2" charset="2"/>
              <a:buChar char="Ø"/>
              <a:defRPr sz="2400">
                <a:solidFill>
                  <a:schemeClr val="bg2">
                    <a:lumMod val="25000"/>
                  </a:schemeClr>
                </a:solidFill>
                <a:latin typeface="微软雅黑" panose="020B0503020204020204" pitchFamily="34" charset="-122"/>
                <a:ea typeface="微软雅黑" panose="020B0503020204020204" pitchFamily="34" charset="-122"/>
              </a:defRPr>
            </a:lvl1pPr>
            <a:lvl2pPr marL="455613" indent="-182563" defTabSz="912813">
              <a:lnSpc>
                <a:spcPct val="90000"/>
              </a:lnSpc>
              <a:spcBef>
                <a:spcPts val="1200"/>
              </a:spcBef>
              <a:buClr>
                <a:srgbClr val="374D81"/>
              </a:buClr>
              <a:buSzPct val="100000"/>
              <a:buFont typeface="Arial" panose="020B0604020202020204" pitchFamily="34" charset="0"/>
              <a:buChar char="▪"/>
              <a:defRPr>
                <a:latin typeface="微软雅黑" panose="020B0503020204020204" pitchFamily="34" charset="-122"/>
                <a:ea typeface="微软雅黑" panose="020B0503020204020204" pitchFamily="34" charset="-122"/>
              </a:defRPr>
            </a:lvl2pPr>
            <a:lvl3pPr marL="684213" indent="-177800" defTabSz="912813">
              <a:lnSpc>
                <a:spcPct val="90000"/>
              </a:lnSpc>
              <a:spcBef>
                <a:spcPts val="800"/>
              </a:spcBef>
              <a:buClr>
                <a:srgbClr val="374D81"/>
              </a:buClr>
              <a:buSzPct val="100000"/>
              <a:buFont typeface="Arial" panose="020B0604020202020204" pitchFamily="34" charset="0"/>
              <a:buChar char="▪"/>
              <a:defRPr sz="1600">
                <a:latin typeface="微软雅黑" panose="020B0503020204020204" pitchFamily="34" charset="-122"/>
                <a:ea typeface="微软雅黑" panose="020B0503020204020204" pitchFamily="34" charset="-122"/>
              </a:defRPr>
            </a:lvl3pPr>
            <a:lvl4pPr marL="912813" indent="-182563" defTabSz="912813">
              <a:lnSpc>
                <a:spcPct val="90000"/>
              </a:lnSpc>
              <a:spcBef>
                <a:spcPts val="8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4pPr>
            <a:lvl5pPr marL="1141413" indent="-177800" defTabSz="912813">
              <a:lnSpc>
                <a:spcPct val="90000"/>
              </a:lnSpc>
              <a:spcBef>
                <a:spcPts val="600"/>
              </a:spcBef>
              <a:buClr>
                <a:srgbClr val="374D81"/>
              </a:buClr>
              <a:buSzPct val="100000"/>
              <a:buFont typeface="Arial" panose="020B0604020202020204" pitchFamily="34" charset="0"/>
              <a:buChar char="▪"/>
              <a:defRPr sz="1400">
                <a:latin typeface="微软雅黑" panose="020B0503020204020204" pitchFamily="34" charset="-122"/>
                <a:ea typeface="微软雅黑" panose="020B0503020204020204" pitchFamily="34" charset="-122"/>
              </a:defRPr>
            </a:lvl5pPr>
            <a:lvl6pPr marL="1371566"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6pPr>
            <a:lvl7pPr marL="1600160" indent="-179384"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7pPr>
            <a:lvl8pPr marL="1828754" indent="-182875" defTabSz="914377">
              <a:lnSpc>
                <a:spcPct val="90000"/>
              </a:lnSpc>
              <a:spcBef>
                <a:spcPts val="600"/>
              </a:spcBef>
              <a:buClr>
                <a:schemeClr val="accent1">
                  <a:lumMod val="75000"/>
                </a:schemeClr>
              </a:buClr>
              <a:buSzPct val="100000"/>
              <a:buFont typeface="Arial" pitchFamily="34" charset="0"/>
              <a:buChar char="▪"/>
              <a:defRPr sz="1400">
                <a:latin typeface="+mn-lt"/>
                <a:ea typeface="+mn-ea"/>
              </a:defRPr>
            </a:lvl8pPr>
            <a:lvl9pPr marL="1877965" indent="0" defTabSz="914377">
              <a:lnSpc>
                <a:spcPct val="90000"/>
              </a:lnSpc>
              <a:spcBef>
                <a:spcPts val="600"/>
              </a:spcBef>
              <a:buClr>
                <a:schemeClr val="accent1">
                  <a:lumMod val="75000"/>
                </a:schemeClr>
              </a:buClr>
              <a:buSzPct val="100000"/>
              <a:buFont typeface="Arial" pitchFamily="34" charset="0"/>
              <a:buNone/>
              <a:defRPr sz="1400">
                <a:latin typeface="+mn-lt"/>
                <a:ea typeface="+mn-ea"/>
              </a:defRPr>
            </a:lvl9pPr>
          </a:lstStyle>
          <a:p>
            <a:pPr>
              <a:lnSpc>
                <a:spcPct val="120000"/>
              </a:lnSpc>
              <a:spcBef>
                <a:spcPts val="600"/>
              </a:spcBef>
            </a:pPr>
            <a:r>
              <a:rPr lang="zh-CN" altLang="en-US" dirty="0"/>
              <a:t>利用二进制位</a:t>
            </a:r>
            <a:r>
              <a:rPr lang="en-US" altLang="zh-CN" dirty="0"/>
              <a:t>0</a:t>
            </a:r>
            <a:r>
              <a:rPr lang="zh-CN" altLang="en-US" dirty="0"/>
              <a:t>、</a:t>
            </a:r>
            <a:r>
              <a:rPr lang="en-US" altLang="zh-CN" dirty="0"/>
              <a:t>1</a:t>
            </a:r>
            <a:r>
              <a:rPr lang="zh-CN" altLang="en-US" dirty="0"/>
              <a:t>表示存储空间中存储块的使用状态</a:t>
            </a:r>
          </a:p>
          <a:p>
            <a:pPr lvl="1">
              <a:lnSpc>
                <a:spcPct val="120000"/>
              </a:lnSpc>
              <a:spcBef>
                <a:spcPts val="600"/>
              </a:spcBef>
            </a:pPr>
            <a:r>
              <a:rPr lang="zh-CN" altLang="en-US" sz="2000" dirty="0">
                <a:solidFill>
                  <a:srgbClr val="C00000"/>
                </a:solidFill>
              </a:rPr>
              <a:t>空闲分区</a:t>
            </a:r>
            <a:r>
              <a:rPr lang="en-US" altLang="zh-CN" sz="2000" dirty="0">
                <a:solidFill>
                  <a:srgbClr val="C00000"/>
                </a:solidFill>
              </a:rPr>
              <a:t>:0</a:t>
            </a:r>
          </a:p>
          <a:p>
            <a:pPr lvl="1">
              <a:lnSpc>
                <a:spcPct val="120000"/>
              </a:lnSpc>
              <a:spcBef>
                <a:spcPts val="600"/>
              </a:spcBef>
            </a:pPr>
            <a:r>
              <a:rPr lang="zh-CN" altLang="en-US" sz="2000" dirty="0">
                <a:solidFill>
                  <a:srgbClr val="C00000"/>
                </a:solidFill>
              </a:rPr>
              <a:t>已分配分区</a:t>
            </a:r>
            <a:r>
              <a:rPr lang="en-US" altLang="zh-CN" sz="2000" dirty="0">
                <a:solidFill>
                  <a:srgbClr val="C00000"/>
                </a:solidFill>
              </a:rPr>
              <a:t>:1</a:t>
            </a:r>
          </a:p>
          <a:p>
            <a:pPr>
              <a:lnSpc>
                <a:spcPct val="120000"/>
              </a:lnSpc>
              <a:spcBef>
                <a:spcPts val="600"/>
              </a:spcBef>
            </a:pPr>
            <a:r>
              <a:rPr lang="zh-CN" altLang="en-US" dirty="0"/>
              <a:t>磁盘上的所有盘块都有一个二进制位，由所有盘块所对应的位构成一个集合，称为</a:t>
            </a:r>
            <a:r>
              <a:rPr lang="zh-CN" altLang="en-US" dirty="0">
                <a:solidFill>
                  <a:srgbClr val="C00000"/>
                </a:solidFill>
              </a:rPr>
              <a:t>位示图</a:t>
            </a:r>
          </a:p>
          <a:p>
            <a:pPr>
              <a:lnSpc>
                <a:spcPct val="120000"/>
              </a:lnSpc>
              <a:spcBef>
                <a:spcPts val="600"/>
              </a:spcBef>
            </a:pPr>
            <a:r>
              <a:rPr lang="zh-CN" altLang="en-US" dirty="0"/>
              <a:t>通常可用</a:t>
            </a:r>
            <a:r>
              <a:rPr lang="en" altLang="zh-CN" dirty="0"/>
              <a:t>m × n </a:t>
            </a:r>
            <a:r>
              <a:rPr lang="zh-CN" altLang="en-US" dirty="0"/>
              <a:t>个位数来构成位示图，并使</a:t>
            </a:r>
            <a:r>
              <a:rPr lang="en" altLang="zh-CN" dirty="0"/>
              <a:t>m × n</a:t>
            </a:r>
            <a:r>
              <a:rPr lang="zh-CN" altLang="en-US" dirty="0"/>
              <a:t>等于磁盘的总块数</a:t>
            </a:r>
          </a:p>
          <a:p>
            <a:pPr>
              <a:lnSpc>
                <a:spcPct val="120000"/>
              </a:lnSpc>
              <a:spcBef>
                <a:spcPts val="600"/>
              </a:spcBef>
            </a:pPr>
            <a:r>
              <a:rPr lang="zh-CN" altLang="en-US" dirty="0"/>
              <a:t>位示图也可描述为一个二维数组</a:t>
            </a:r>
            <a:r>
              <a:rPr lang="en" altLang="zh-CN" dirty="0"/>
              <a:t>map</a:t>
            </a:r>
            <a:r>
              <a:rPr lang="zh-CN" altLang="en" dirty="0"/>
              <a:t>：</a:t>
            </a:r>
          </a:p>
          <a:p>
            <a:pPr lvl="1">
              <a:lnSpc>
                <a:spcPct val="120000"/>
              </a:lnSpc>
              <a:spcBef>
                <a:spcPts val="600"/>
              </a:spcBef>
            </a:pPr>
            <a:r>
              <a:rPr lang="en" altLang="zh-CN" sz="2000" dirty="0"/>
              <a:t>Var map: array of bit</a:t>
            </a:r>
            <a:r>
              <a:rPr lang="zh-CN" altLang="en" sz="2000" dirty="0"/>
              <a:t>；</a:t>
            </a:r>
          </a:p>
        </p:txBody>
      </p:sp>
      <p:sp>
        <p:nvSpPr>
          <p:cNvPr id="5"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520828786"/>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未标题-1 拷贝">
            <a:extLst>
              <a:ext uri="{FF2B5EF4-FFF2-40B4-BE49-F238E27FC236}">
                <a16:creationId xmlns:a16="http://schemas.microsoft.com/office/drawing/2014/main" id="{3B5186A2-E414-1942-A373-DFEC2803B9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76476"/>
            <a:ext cx="8763000" cy="374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a:extLst>
              <a:ext uri="{FF2B5EF4-FFF2-40B4-BE49-F238E27FC236}">
                <a16:creationId xmlns:a16="http://schemas.microsoft.com/office/drawing/2014/main" id="{DB704CD9-AB72-A84F-A748-8456AD9A882E}"/>
              </a:ext>
            </a:extLst>
          </p:cNvPr>
          <p:cNvSpPr txBox="1">
            <a:spLocks noChangeArrowheads="1"/>
          </p:cNvSpPr>
          <p:nvPr/>
        </p:nvSpPr>
        <p:spPr bwMode="auto">
          <a:xfrm>
            <a:off x="2133600" y="1447801"/>
            <a:ext cx="45005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400" dirty="0">
                <a:solidFill>
                  <a:schemeClr val="tx1"/>
                </a:solidFill>
                <a:latin typeface="+mj-ea"/>
                <a:ea typeface="+mj-ea"/>
              </a:rPr>
              <a:t>①</a:t>
            </a:r>
            <a:r>
              <a:rPr lang="zh-CN" altLang="en-US" sz="2400" dirty="0">
                <a:solidFill>
                  <a:schemeClr val="tx1"/>
                </a:solidFill>
                <a:latin typeface="+mj-ea"/>
                <a:ea typeface="+mj-ea"/>
              </a:rPr>
              <a:t>位示图描述</a:t>
            </a:r>
          </a:p>
        </p:txBody>
      </p:sp>
      <p:sp>
        <p:nvSpPr>
          <p:cNvPr id="6"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258300" y="304800"/>
            <a:ext cx="2819400" cy="609600"/>
          </a:xfrm>
          <a:prstGeom prst="rect">
            <a:avLst/>
          </a:prstGeom>
          <a:extLst/>
        </p:spPr>
        <p:txBody>
          <a:bodyPr anchor="ctr"/>
          <a:lstStyle>
            <a:defPPr>
              <a:defRPr lang="zh-CN"/>
            </a:defPPr>
            <a:lvl1pPr defTabSz="912813">
              <a:lnSpc>
                <a:spcPct val="90000"/>
              </a:lnSpc>
              <a:defRPr sz="28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t>6.</a:t>
            </a:r>
            <a:r>
              <a:rPr lang="en-US" altLang="zh-CN" dirty="0"/>
              <a:t>4.3 </a:t>
            </a:r>
            <a:r>
              <a:rPr lang="zh-CN" altLang="en-US" dirty="0"/>
              <a:t>位示图</a:t>
            </a:r>
          </a:p>
        </p:txBody>
      </p:sp>
      <p:sp>
        <p:nvSpPr>
          <p:cNvPr id="7"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67577199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B1824753-0D86-EF49-A23F-8FA976CE5502}"/>
              </a:ext>
            </a:extLst>
          </p:cNvPr>
          <p:cNvSpPr txBox="1">
            <a:spLocks noChangeArrowheads="1"/>
          </p:cNvSpPr>
          <p:nvPr/>
        </p:nvSpPr>
        <p:spPr bwMode="auto">
          <a:xfrm>
            <a:off x="1371600" y="1371600"/>
            <a:ext cx="9144000" cy="414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ClrTx/>
              <a:buSzTx/>
              <a:buNone/>
            </a:pPr>
            <a:r>
              <a:rPr lang="en-US" altLang="zh-CN" sz="2400" dirty="0">
                <a:solidFill>
                  <a:schemeClr val="tx1"/>
                </a:solidFill>
                <a:latin typeface="+mj-ea"/>
                <a:ea typeface="+mj-ea"/>
              </a:rPr>
              <a:t>②</a:t>
            </a:r>
            <a:r>
              <a:rPr lang="zh-CN" altLang="en-US" sz="2400" dirty="0">
                <a:solidFill>
                  <a:schemeClr val="tx1"/>
                </a:solidFill>
                <a:latin typeface="+mj-ea"/>
                <a:ea typeface="+mj-ea"/>
              </a:rPr>
              <a:t>盘块的分配       </a:t>
            </a:r>
          </a:p>
          <a:p>
            <a:pPr eaLnBrk="1" hangingPunct="1">
              <a:lnSpc>
                <a:spcPct val="135000"/>
              </a:lnSpc>
              <a:spcBef>
                <a:spcPct val="0"/>
              </a:spcBef>
              <a:buSzTx/>
              <a:buFont typeface="Wingdings" panose="05000000000000000000" pitchFamily="2" charset="2"/>
              <a:buChar char="ü"/>
            </a:pPr>
            <a:r>
              <a:rPr kumimoji="1" lang="zh-CN" altLang="en-US" sz="2800" dirty="0">
                <a:solidFill>
                  <a:schemeClr val="tx1"/>
                </a:solidFill>
                <a:latin typeface="+mj-ea"/>
                <a:ea typeface="+mj-ea"/>
              </a:rPr>
              <a:t> </a:t>
            </a:r>
            <a:r>
              <a:rPr kumimoji="1" lang="zh-CN" altLang="en-US" sz="2400" dirty="0">
                <a:solidFill>
                  <a:schemeClr val="tx1"/>
                </a:solidFill>
                <a:latin typeface="+mj-ea"/>
                <a:ea typeface="+mj-ea"/>
                <a:cs typeface="楷体_GB2312"/>
              </a:rPr>
              <a:t>顺序扫描位示图，从中找出一个值为“</a:t>
            </a:r>
            <a:r>
              <a:rPr kumimoji="1" lang="en-US" altLang="zh-CN" sz="2400" dirty="0">
                <a:solidFill>
                  <a:schemeClr val="tx1"/>
                </a:solidFill>
                <a:latin typeface="+mj-ea"/>
                <a:ea typeface="+mj-ea"/>
                <a:cs typeface="楷体_GB2312"/>
              </a:rPr>
              <a:t>0”</a:t>
            </a:r>
            <a:r>
              <a:rPr kumimoji="1" lang="zh-CN" altLang="en-US" sz="2400" dirty="0">
                <a:solidFill>
                  <a:schemeClr val="tx1"/>
                </a:solidFill>
                <a:latin typeface="+mj-ea"/>
                <a:ea typeface="+mj-ea"/>
                <a:cs typeface="楷体_GB2312"/>
              </a:rPr>
              <a:t>的二进制位（空闲位）</a:t>
            </a:r>
          </a:p>
          <a:p>
            <a:pPr algn="ctr" eaLnBrk="1" hangingPunct="1">
              <a:lnSpc>
                <a:spcPct val="135000"/>
              </a:lnSpc>
              <a:spcBef>
                <a:spcPct val="0"/>
              </a:spcBef>
              <a:buSzTx/>
              <a:buFont typeface="Wingdings" panose="05000000000000000000" pitchFamily="2" charset="2"/>
              <a:buChar char="ü"/>
            </a:pPr>
            <a:r>
              <a:rPr kumimoji="1" lang="zh-CN" altLang="en-US" sz="2400" dirty="0">
                <a:solidFill>
                  <a:schemeClr val="tx1"/>
                </a:solidFill>
                <a:latin typeface="+mj-ea"/>
                <a:ea typeface="+mj-ea"/>
                <a:cs typeface="楷体_GB2312"/>
              </a:rPr>
              <a:t> 将所找到的空闲位号转换成与之相应的空闲块号： 　　　　　　　　　　　　　　　　　　　　　　　　　　　　　　　　</a:t>
            </a:r>
            <a:r>
              <a:rPr kumimoji="1" lang="en-US" altLang="zh-CN" sz="2400" dirty="0">
                <a:solidFill>
                  <a:schemeClr val="tx1"/>
                </a:solidFill>
                <a:latin typeface="+mj-ea"/>
                <a:ea typeface="+mj-ea"/>
                <a:cs typeface="楷体_GB2312"/>
              </a:rPr>
              <a:t>b=n*(i-1)+j</a:t>
            </a:r>
          </a:p>
          <a:p>
            <a:pPr lvl="2" eaLnBrk="1" hangingPunct="1">
              <a:lnSpc>
                <a:spcPct val="135000"/>
              </a:lnSpc>
              <a:spcBef>
                <a:spcPct val="0"/>
              </a:spcBef>
              <a:buSzTx/>
              <a:buFont typeface="Wingdings" panose="05000000000000000000" pitchFamily="2" charset="2"/>
              <a:buNone/>
            </a:pPr>
            <a:r>
              <a:rPr kumimoji="1" lang="en-US" altLang="zh-CN" dirty="0">
                <a:solidFill>
                  <a:schemeClr val="tx1"/>
                </a:solidFill>
                <a:latin typeface="+mj-ea"/>
                <a:ea typeface="+mj-ea"/>
                <a:cs typeface="楷体_GB2312"/>
              </a:rPr>
              <a:t>    b</a:t>
            </a:r>
            <a:r>
              <a:rPr kumimoji="1" lang="zh-CN" altLang="en-US" dirty="0">
                <a:solidFill>
                  <a:schemeClr val="tx1"/>
                </a:solidFill>
                <a:latin typeface="+mj-ea"/>
                <a:ea typeface="+mj-ea"/>
                <a:cs typeface="楷体_GB2312"/>
              </a:rPr>
              <a:t>为对应的空闲块的块号</a:t>
            </a:r>
          </a:p>
          <a:p>
            <a:pPr lvl="2" eaLnBrk="1" hangingPunct="1">
              <a:lnSpc>
                <a:spcPct val="135000"/>
              </a:lnSpc>
              <a:spcBef>
                <a:spcPct val="0"/>
              </a:spcBef>
              <a:buSzTx/>
              <a:buFont typeface="Wingdings" panose="05000000000000000000" pitchFamily="2" charset="2"/>
              <a:buNone/>
            </a:pPr>
            <a:r>
              <a:rPr kumimoji="1" lang="zh-CN" altLang="en-US" dirty="0">
                <a:solidFill>
                  <a:schemeClr val="tx1"/>
                </a:solidFill>
                <a:latin typeface="+mj-ea"/>
                <a:ea typeface="+mj-ea"/>
                <a:cs typeface="楷体_GB2312"/>
              </a:rPr>
              <a:t>    </a:t>
            </a:r>
            <a:r>
              <a:rPr kumimoji="1" lang="en-US" altLang="zh-CN" dirty="0">
                <a:solidFill>
                  <a:schemeClr val="tx1"/>
                </a:solidFill>
                <a:latin typeface="+mj-ea"/>
                <a:ea typeface="+mj-ea"/>
                <a:cs typeface="楷体_GB2312"/>
              </a:rPr>
              <a:t>n</a:t>
            </a:r>
            <a:r>
              <a:rPr kumimoji="1" lang="zh-CN" altLang="en-US" dirty="0">
                <a:solidFill>
                  <a:schemeClr val="tx1"/>
                </a:solidFill>
                <a:latin typeface="+mj-ea"/>
                <a:ea typeface="+mj-ea"/>
                <a:cs typeface="楷体_GB2312"/>
              </a:rPr>
              <a:t>为位示图中每行的位数</a:t>
            </a:r>
          </a:p>
          <a:p>
            <a:pPr lvl="2" eaLnBrk="1" hangingPunct="1">
              <a:lnSpc>
                <a:spcPct val="135000"/>
              </a:lnSpc>
              <a:spcBef>
                <a:spcPct val="0"/>
              </a:spcBef>
              <a:buSzTx/>
              <a:buFont typeface="Wingdings" panose="05000000000000000000" pitchFamily="2" charset="2"/>
              <a:buNone/>
            </a:pPr>
            <a:r>
              <a:rPr kumimoji="1" lang="zh-CN" altLang="en-US" dirty="0">
                <a:solidFill>
                  <a:schemeClr val="tx1"/>
                </a:solidFill>
                <a:latin typeface="+mj-ea"/>
                <a:ea typeface="+mj-ea"/>
                <a:cs typeface="楷体_GB2312"/>
              </a:rPr>
              <a:t>    </a:t>
            </a:r>
            <a:r>
              <a:rPr kumimoji="1" lang="en-US" altLang="zh-CN" dirty="0" err="1">
                <a:solidFill>
                  <a:schemeClr val="tx1"/>
                </a:solidFill>
                <a:latin typeface="+mj-ea"/>
                <a:ea typeface="+mj-ea"/>
                <a:cs typeface="楷体_GB2312"/>
              </a:rPr>
              <a:t>i</a:t>
            </a:r>
            <a:r>
              <a:rPr kumimoji="1" lang="zh-CN" altLang="en-US" dirty="0">
                <a:solidFill>
                  <a:schemeClr val="tx1"/>
                </a:solidFill>
                <a:latin typeface="+mj-ea"/>
                <a:ea typeface="+mj-ea"/>
                <a:cs typeface="楷体_GB2312"/>
              </a:rPr>
              <a:t>、</a:t>
            </a:r>
            <a:r>
              <a:rPr kumimoji="1" lang="en-US" altLang="zh-CN" dirty="0">
                <a:solidFill>
                  <a:schemeClr val="tx1"/>
                </a:solidFill>
                <a:latin typeface="+mj-ea"/>
                <a:ea typeface="+mj-ea"/>
                <a:cs typeface="楷体_GB2312"/>
              </a:rPr>
              <a:t>j</a:t>
            </a:r>
            <a:r>
              <a:rPr kumimoji="1" lang="zh-CN" altLang="en-US" dirty="0">
                <a:solidFill>
                  <a:schemeClr val="tx1"/>
                </a:solidFill>
                <a:latin typeface="+mj-ea"/>
                <a:ea typeface="+mj-ea"/>
                <a:cs typeface="楷体_GB2312"/>
              </a:rPr>
              <a:t>分别为空闲位在位示图的行号、列号</a:t>
            </a:r>
          </a:p>
          <a:p>
            <a:pPr eaLnBrk="1" hangingPunct="1">
              <a:lnSpc>
                <a:spcPct val="135000"/>
              </a:lnSpc>
              <a:spcBef>
                <a:spcPct val="0"/>
              </a:spcBef>
              <a:buSzTx/>
              <a:buFont typeface="Wingdings" panose="05000000000000000000" pitchFamily="2" charset="2"/>
              <a:buChar char="ü"/>
            </a:pPr>
            <a:r>
              <a:rPr kumimoji="1" lang="zh-CN" altLang="en-US" sz="2400" dirty="0">
                <a:solidFill>
                  <a:schemeClr val="tx1"/>
                </a:solidFill>
                <a:latin typeface="+mj-ea"/>
                <a:ea typeface="+mj-ea"/>
                <a:cs typeface="楷体_GB2312"/>
              </a:rPr>
              <a:t> 修改位示图：令</a:t>
            </a:r>
            <a:r>
              <a:rPr kumimoji="1" lang="en-US" altLang="zh-CN" sz="2400" dirty="0">
                <a:solidFill>
                  <a:schemeClr val="tx1"/>
                </a:solidFill>
                <a:latin typeface="+mj-ea"/>
                <a:ea typeface="+mj-ea"/>
                <a:cs typeface="楷体_GB2312"/>
              </a:rPr>
              <a:t>map[</a:t>
            </a:r>
            <a:r>
              <a:rPr kumimoji="1" lang="en-US" altLang="zh-CN" sz="2400" dirty="0" err="1">
                <a:solidFill>
                  <a:schemeClr val="tx1"/>
                </a:solidFill>
                <a:latin typeface="+mj-ea"/>
                <a:ea typeface="+mj-ea"/>
                <a:cs typeface="楷体_GB2312"/>
              </a:rPr>
              <a:t>i,j</a:t>
            </a:r>
            <a:r>
              <a:rPr kumimoji="1" lang="en-US" altLang="zh-CN" sz="2400" dirty="0">
                <a:solidFill>
                  <a:schemeClr val="tx1"/>
                </a:solidFill>
                <a:latin typeface="+mj-ea"/>
                <a:ea typeface="+mj-ea"/>
                <a:cs typeface="楷体_GB2312"/>
              </a:rPr>
              <a:t>]</a:t>
            </a:r>
            <a:r>
              <a:rPr kumimoji="1" lang="en-US" altLang="en-US" sz="2400" dirty="0">
                <a:solidFill>
                  <a:schemeClr val="tx1"/>
                </a:solidFill>
                <a:latin typeface="+mj-ea"/>
                <a:ea typeface="+mj-ea"/>
                <a:cs typeface="楷体_GB2312"/>
              </a:rPr>
              <a:t>＝</a:t>
            </a:r>
            <a:r>
              <a:rPr kumimoji="1" lang="en-US" altLang="zh-CN" sz="2400" dirty="0">
                <a:solidFill>
                  <a:schemeClr val="tx1"/>
                </a:solidFill>
                <a:latin typeface="+mj-ea"/>
                <a:ea typeface="+mj-ea"/>
                <a:cs typeface="楷体_GB2312"/>
              </a:rPr>
              <a:t>1 </a:t>
            </a:r>
          </a:p>
        </p:txBody>
      </p:sp>
      <p:sp>
        <p:nvSpPr>
          <p:cNvPr id="4"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258300" y="304800"/>
            <a:ext cx="2819400" cy="609600"/>
          </a:xfrm>
          <a:prstGeom prst="rect">
            <a:avLst/>
          </a:prstGeom>
          <a:extLst/>
        </p:spPr>
        <p:txBody>
          <a:bodyPr anchor="ctr"/>
          <a:lstStyle>
            <a:defPPr>
              <a:defRPr lang="zh-CN"/>
            </a:defPPr>
            <a:lvl1pPr defTabSz="912813">
              <a:lnSpc>
                <a:spcPct val="90000"/>
              </a:lnSpc>
              <a:defRPr sz="28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t>6.</a:t>
            </a:r>
            <a:r>
              <a:rPr lang="en-US" altLang="zh-CN" dirty="0"/>
              <a:t>4.3 </a:t>
            </a:r>
            <a:r>
              <a:rPr lang="zh-CN" altLang="en-US" dirty="0"/>
              <a:t>位示图</a:t>
            </a:r>
          </a:p>
        </p:txBody>
      </p:sp>
      <p:sp>
        <p:nvSpPr>
          <p:cNvPr id="5"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3771862496"/>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CD181E9-B9B8-3D49-9AD8-8C1EFF92E9FE}"/>
              </a:ext>
            </a:extLst>
          </p:cNvPr>
          <p:cNvSpPr txBox="1">
            <a:spLocks noChangeArrowheads="1"/>
          </p:cNvSpPr>
          <p:nvPr/>
        </p:nvSpPr>
        <p:spPr bwMode="auto">
          <a:xfrm>
            <a:off x="1447800" y="1371600"/>
            <a:ext cx="8362950" cy="3145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0000"/>
              </a:lnSpc>
              <a:spcBef>
                <a:spcPct val="0"/>
              </a:spcBef>
              <a:buClrTx/>
              <a:buSzTx/>
              <a:buFont typeface="Wingdings" panose="05000000000000000000" pitchFamily="2" charset="2"/>
              <a:buNone/>
            </a:pPr>
            <a:r>
              <a:rPr kumimoji="1" lang="en-US" altLang="zh-CN" sz="2400" dirty="0">
                <a:solidFill>
                  <a:schemeClr val="bg2">
                    <a:lumMod val="25000"/>
                  </a:schemeClr>
                </a:solidFill>
                <a:latin typeface="+mj-ea"/>
                <a:ea typeface="+mj-ea"/>
              </a:rPr>
              <a:t>③</a:t>
            </a:r>
            <a:r>
              <a:rPr kumimoji="1" lang="zh-CN" altLang="en-US" sz="2400" dirty="0">
                <a:solidFill>
                  <a:schemeClr val="bg2">
                    <a:lumMod val="25000"/>
                  </a:schemeClr>
                </a:solidFill>
                <a:latin typeface="+mj-ea"/>
                <a:ea typeface="+mj-ea"/>
              </a:rPr>
              <a:t>盘块的回收       </a:t>
            </a:r>
          </a:p>
          <a:p>
            <a:pPr eaLnBrk="1" hangingPunct="1">
              <a:lnSpc>
                <a:spcPct val="135000"/>
              </a:lnSpc>
              <a:spcBef>
                <a:spcPct val="0"/>
              </a:spcBef>
              <a:buClr>
                <a:srgbClr val="006600"/>
              </a:buClr>
              <a:buSzTx/>
              <a:buFont typeface="Wingdings" panose="05000000000000000000" pitchFamily="2" charset="2"/>
              <a:buChar char="ü"/>
            </a:pPr>
            <a:r>
              <a:rPr kumimoji="1" lang="zh-CN" altLang="en-US" sz="2400" dirty="0">
                <a:solidFill>
                  <a:schemeClr val="bg2">
                    <a:lumMod val="25000"/>
                  </a:schemeClr>
                </a:solidFill>
                <a:latin typeface="+mj-ea"/>
                <a:ea typeface="+mj-ea"/>
              </a:rPr>
              <a:t> </a:t>
            </a:r>
            <a:r>
              <a:rPr kumimoji="1" lang="zh-CN" altLang="en-US" sz="2400" dirty="0">
                <a:solidFill>
                  <a:schemeClr val="bg2">
                    <a:lumMod val="25000"/>
                  </a:schemeClr>
                </a:solidFill>
                <a:latin typeface="+mj-ea"/>
                <a:ea typeface="+mj-ea"/>
                <a:cs typeface="楷体_GB2312"/>
              </a:rPr>
              <a:t>将回收盘块的盘块号转换成位示图中的行</a:t>
            </a:r>
          </a:p>
          <a:p>
            <a:pPr eaLnBrk="1" hangingPunct="1">
              <a:lnSpc>
                <a:spcPct val="135000"/>
              </a:lnSpc>
              <a:spcBef>
                <a:spcPct val="0"/>
              </a:spcBef>
              <a:buClr>
                <a:srgbClr val="006600"/>
              </a:buClr>
              <a:buSzTx/>
              <a:buFont typeface="Wingdings" panose="05000000000000000000" pitchFamily="2" charset="2"/>
              <a:buNone/>
            </a:pPr>
            <a:r>
              <a:rPr kumimoji="1" lang="zh-CN" altLang="en-US" sz="2400" dirty="0">
                <a:solidFill>
                  <a:schemeClr val="bg2">
                    <a:lumMod val="25000"/>
                  </a:schemeClr>
                </a:solidFill>
                <a:latin typeface="+mj-ea"/>
                <a:ea typeface="+mj-ea"/>
                <a:cs typeface="楷体_GB2312"/>
              </a:rPr>
              <a:t>   号和列号</a:t>
            </a:r>
          </a:p>
          <a:p>
            <a:pPr eaLnBrk="1" hangingPunct="1">
              <a:lnSpc>
                <a:spcPct val="135000"/>
              </a:lnSpc>
              <a:spcBef>
                <a:spcPct val="0"/>
              </a:spcBef>
              <a:buClr>
                <a:srgbClr val="006600"/>
              </a:buClr>
              <a:buSzTx/>
              <a:buFont typeface="Wingdings" panose="05000000000000000000" pitchFamily="2" charset="2"/>
              <a:buNone/>
            </a:pPr>
            <a:r>
              <a:rPr kumimoji="1" lang="zh-CN" altLang="en-US" sz="2400" dirty="0">
                <a:solidFill>
                  <a:srgbClr val="C00000"/>
                </a:solidFill>
                <a:latin typeface="+mj-ea"/>
                <a:ea typeface="+mj-ea"/>
                <a:cs typeface="楷体_GB2312"/>
              </a:rPr>
              <a:t>              </a:t>
            </a:r>
            <a:r>
              <a:rPr kumimoji="1" lang="en-US" altLang="zh-CN" sz="2400" dirty="0" err="1">
                <a:solidFill>
                  <a:srgbClr val="C00000"/>
                </a:solidFill>
                <a:latin typeface="+mj-ea"/>
                <a:ea typeface="+mj-ea"/>
                <a:cs typeface="楷体_GB2312"/>
              </a:rPr>
              <a:t>i</a:t>
            </a:r>
            <a:r>
              <a:rPr kumimoji="1" lang="en-US" altLang="zh-CN" sz="2400" dirty="0">
                <a:solidFill>
                  <a:srgbClr val="C00000"/>
                </a:solidFill>
                <a:latin typeface="+mj-ea"/>
                <a:ea typeface="+mj-ea"/>
                <a:cs typeface="楷体_GB2312"/>
              </a:rPr>
              <a:t>=(b-1)DIV n + 1</a:t>
            </a:r>
          </a:p>
          <a:p>
            <a:pPr lvl="2" eaLnBrk="1" hangingPunct="1">
              <a:lnSpc>
                <a:spcPct val="135000"/>
              </a:lnSpc>
              <a:spcBef>
                <a:spcPct val="0"/>
              </a:spcBef>
              <a:buClr>
                <a:srgbClr val="006600"/>
              </a:buClr>
              <a:buSzTx/>
              <a:buFont typeface="Wingdings" panose="05000000000000000000" pitchFamily="2" charset="2"/>
              <a:buNone/>
            </a:pPr>
            <a:r>
              <a:rPr kumimoji="1" lang="zh-CN" altLang="en-US" dirty="0">
                <a:solidFill>
                  <a:srgbClr val="C00000"/>
                </a:solidFill>
                <a:latin typeface="+mj-ea"/>
                <a:ea typeface="+mj-ea"/>
                <a:cs typeface="楷体_GB2312"/>
              </a:rPr>
              <a:t>    </a:t>
            </a:r>
            <a:r>
              <a:rPr kumimoji="1" lang="en-US" altLang="zh-CN" dirty="0">
                <a:solidFill>
                  <a:srgbClr val="C00000"/>
                </a:solidFill>
                <a:latin typeface="+mj-ea"/>
                <a:ea typeface="+mj-ea"/>
                <a:cs typeface="楷体_GB2312"/>
              </a:rPr>
              <a:t>j=(b-1)MOD n + 1</a:t>
            </a:r>
          </a:p>
          <a:p>
            <a:pPr eaLnBrk="1" hangingPunct="1">
              <a:lnSpc>
                <a:spcPct val="135000"/>
              </a:lnSpc>
              <a:spcBef>
                <a:spcPct val="0"/>
              </a:spcBef>
              <a:buClr>
                <a:srgbClr val="006600"/>
              </a:buClr>
              <a:buSzTx/>
              <a:buFont typeface="Wingdings" panose="05000000000000000000" pitchFamily="2" charset="2"/>
              <a:buChar char="ü"/>
            </a:pPr>
            <a:r>
              <a:rPr kumimoji="1" lang="en-US" altLang="zh-CN" sz="2400" dirty="0">
                <a:solidFill>
                  <a:schemeClr val="bg2">
                    <a:lumMod val="25000"/>
                  </a:schemeClr>
                </a:solidFill>
                <a:latin typeface="+mj-ea"/>
                <a:ea typeface="+mj-ea"/>
                <a:cs typeface="楷体_GB2312"/>
              </a:rPr>
              <a:t> </a:t>
            </a:r>
            <a:r>
              <a:rPr kumimoji="1" lang="zh-CN" altLang="en-US" sz="2400" dirty="0">
                <a:solidFill>
                  <a:schemeClr val="bg2">
                    <a:lumMod val="25000"/>
                  </a:schemeClr>
                </a:solidFill>
                <a:latin typeface="+mj-ea"/>
                <a:ea typeface="+mj-ea"/>
                <a:cs typeface="楷体_GB2312"/>
              </a:rPr>
              <a:t>修改位示图：令 </a:t>
            </a:r>
            <a:r>
              <a:rPr kumimoji="1" lang="en-US" altLang="zh-CN" sz="2400" dirty="0">
                <a:solidFill>
                  <a:schemeClr val="bg2">
                    <a:lumMod val="25000"/>
                  </a:schemeClr>
                </a:solidFill>
                <a:latin typeface="+mj-ea"/>
                <a:ea typeface="+mj-ea"/>
                <a:cs typeface="楷体_GB2312"/>
              </a:rPr>
              <a:t>map [</a:t>
            </a:r>
            <a:r>
              <a:rPr kumimoji="1" lang="en-US" altLang="zh-CN" sz="2400" dirty="0" err="1">
                <a:solidFill>
                  <a:schemeClr val="bg2">
                    <a:lumMod val="25000"/>
                  </a:schemeClr>
                </a:solidFill>
                <a:latin typeface="+mj-ea"/>
                <a:ea typeface="+mj-ea"/>
                <a:cs typeface="楷体_GB2312"/>
              </a:rPr>
              <a:t>i,j</a:t>
            </a:r>
            <a:r>
              <a:rPr kumimoji="1" lang="en-US" altLang="zh-CN" sz="2400" dirty="0">
                <a:solidFill>
                  <a:schemeClr val="bg2">
                    <a:lumMod val="25000"/>
                  </a:schemeClr>
                </a:solidFill>
                <a:latin typeface="+mj-ea"/>
                <a:ea typeface="+mj-ea"/>
                <a:cs typeface="楷体_GB2312"/>
              </a:rPr>
              <a:t>]</a:t>
            </a:r>
            <a:r>
              <a:rPr kumimoji="1" lang="en-US" altLang="en-US" sz="2400" dirty="0">
                <a:solidFill>
                  <a:schemeClr val="bg2">
                    <a:lumMod val="25000"/>
                  </a:schemeClr>
                </a:solidFill>
                <a:latin typeface="+mj-ea"/>
                <a:ea typeface="+mj-ea"/>
                <a:cs typeface="楷体_GB2312"/>
              </a:rPr>
              <a:t>＝</a:t>
            </a:r>
            <a:r>
              <a:rPr kumimoji="1" lang="en-US" altLang="zh-CN" sz="2400" dirty="0">
                <a:solidFill>
                  <a:schemeClr val="bg2">
                    <a:lumMod val="25000"/>
                  </a:schemeClr>
                </a:solidFill>
                <a:latin typeface="+mj-ea"/>
                <a:ea typeface="+mj-ea"/>
                <a:cs typeface="楷体_GB2312"/>
              </a:rPr>
              <a:t>0</a:t>
            </a:r>
          </a:p>
        </p:txBody>
      </p:sp>
      <p:sp>
        <p:nvSpPr>
          <p:cNvPr id="5" name="AutoShape 4">
            <a:extLst>
              <a:ext uri="{FF2B5EF4-FFF2-40B4-BE49-F238E27FC236}">
                <a16:creationId xmlns:a16="http://schemas.microsoft.com/office/drawing/2014/main" id="{B229C80C-1A3D-6F48-8B35-DEF24C0C5C45}"/>
              </a:ext>
            </a:extLst>
          </p:cNvPr>
          <p:cNvSpPr>
            <a:spLocks/>
          </p:cNvSpPr>
          <p:nvPr/>
        </p:nvSpPr>
        <p:spPr bwMode="auto">
          <a:xfrm>
            <a:off x="2971800" y="3733800"/>
            <a:ext cx="228600" cy="609600"/>
          </a:xfrm>
          <a:prstGeom prst="leftBrace">
            <a:avLst>
              <a:gd name="adj1" fmla="val 33333"/>
              <a:gd name="adj2" fmla="val 50000"/>
            </a:avLst>
          </a:prstGeom>
          <a:noFill/>
          <a:ln w="381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bg2">
                  <a:lumMod val="25000"/>
                </a:schemeClr>
              </a:solidFill>
              <a:latin typeface="+mj-ea"/>
              <a:ea typeface="+mj-ea"/>
            </a:endParaRPr>
          </a:p>
        </p:txBody>
      </p:sp>
      <p:sp>
        <p:nvSpPr>
          <p:cNvPr id="6"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258300" y="304800"/>
            <a:ext cx="2819400" cy="609600"/>
          </a:xfrm>
          <a:prstGeom prst="rect">
            <a:avLst/>
          </a:prstGeom>
          <a:extLst/>
        </p:spPr>
        <p:txBody>
          <a:bodyPr anchor="ctr"/>
          <a:lstStyle>
            <a:defPPr>
              <a:defRPr lang="zh-CN"/>
            </a:defPPr>
            <a:lvl1pPr defTabSz="912813">
              <a:lnSpc>
                <a:spcPct val="90000"/>
              </a:lnSpc>
              <a:defRPr sz="28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t>6.</a:t>
            </a:r>
            <a:r>
              <a:rPr lang="en-US" altLang="zh-CN" dirty="0"/>
              <a:t>4.3 </a:t>
            </a:r>
            <a:r>
              <a:rPr lang="zh-CN" altLang="en-US" dirty="0"/>
              <a:t>位示图</a:t>
            </a:r>
          </a:p>
        </p:txBody>
      </p:sp>
      <p:sp>
        <p:nvSpPr>
          <p:cNvPr id="7"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1568729923"/>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7883A5CB-D4F7-F341-A037-272BEFFF0C0A}"/>
              </a:ext>
            </a:extLst>
          </p:cNvPr>
          <p:cNvSpPr txBox="1">
            <a:spLocks noRot="1" noChangeArrowheads="1"/>
          </p:cNvSpPr>
          <p:nvPr/>
        </p:nvSpPr>
        <p:spPr>
          <a:xfrm>
            <a:off x="1283208" y="1310640"/>
            <a:ext cx="8229600" cy="1371600"/>
          </a:xfrm>
          <a:prstGeom prst="rect">
            <a:avLst/>
          </a:prstGeom>
        </p:spPr>
        <p:txBody>
          <a:bodyPr/>
          <a:lstStyle>
            <a:lvl1pPr algn="l" defTabSz="912813" rtl="0" eaLnBrk="0" fontAlgn="base" hangingPunct="0">
              <a:lnSpc>
                <a:spcPct val="90000"/>
              </a:lnSpc>
              <a:spcBef>
                <a:spcPct val="0"/>
              </a:spcBef>
              <a:spcAft>
                <a:spcPct val="0"/>
              </a:spcAft>
              <a:defRPr sz="3200" b="1" kern="1200">
                <a:solidFill>
                  <a:srgbClr val="374D81"/>
                </a:solidFill>
                <a:latin typeface="微软雅黑" panose="020B0503020204020204" pitchFamily="34" charset="-122"/>
                <a:ea typeface="微软雅黑" panose="020B0503020204020204" pitchFamily="34" charset="-122"/>
                <a:cs typeface="+mj-cs"/>
              </a:defRPr>
            </a:lvl1pPr>
            <a:lvl2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2pPr>
            <a:lvl3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3pPr>
            <a:lvl4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4pPr>
            <a:lvl5pPr algn="l" defTabSz="912813" rtl="0" eaLnBrk="0" fontAlgn="base" hangingPunct="0">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5pPr>
            <a:lvl6pPr marL="4572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algn="l" defTabSz="912813" rtl="0"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pPr eaLnBrk="1" hangingPunct="1">
              <a:defRPr/>
            </a:pPr>
            <a:r>
              <a:rPr lang="zh-CN" altLang="en-US" sz="3600" u="sng" dirty="0">
                <a:solidFill>
                  <a:srgbClr val="FF9900"/>
                </a:solidFill>
                <a:effectLst>
                  <a:outerShdw blurRad="38100" dist="38100" dir="2700000" algn="tl">
                    <a:srgbClr val="000000"/>
                  </a:outerShdw>
                </a:effectLst>
                <a:ea typeface="仿宋_GB2312" pitchFamily="1" charset="-122"/>
              </a:rPr>
              <a:t>优点</a:t>
            </a:r>
          </a:p>
        </p:txBody>
      </p:sp>
      <p:sp>
        <p:nvSpPr>
          <p:cNvPr id="7" name="Rectangle 3">
            <a:extLst>
              <a:ext uri="{FF2B5EF4-FFF2-40B4-BE49-F238E27FC236}">
                <a16:creationId xmlns:a16="http://schemas.microsoft.com/office/drawing/2014/main" id="{18125CCB-773F-804E-A591-995AF51C5976}"/>
              </a:ext>
            </a:extLst>
          </p:cNvPr>
          <p:cNvSpPr txBox="1">
            <a:spLocks noRot="1" noChangeArrowheads="1"/>
          </p:cNvSpPr>
          <p:nvPr/>
        </p:nvSpPr>
        <p:spPr>
          <a:xfrm>
            <a:off x="1372570" y="2053902"/>
            <a:ext cx="10121138" cy="1524000"/>
          </a:xfrm>
          <a:prstGeom prst="rect">
            <a:avLst/>
          </a:prstGeom>
        </p:spPr>
        <p:txBody>
          <a:bodyPr/>
          <a:lstStyle>
            <a:lvl1pPr marL="227013" indent="-227013" algn="l" defTabSz="912813" rtl="0" eaLnBrk="0" fontAlgn="base" hangingPunct="0">
              <a:lnSpc>
                <a:spcPct val="90000"/>
              </a:lnSpc>
              <a:spcBef>
                <a:spcPts val="1800"/>
              </a:spcBef>
              <a:spcAft>
                <a:spcPct val="0"/>
              </a:spcAft>
              <a:buClr>
                <a:srgbClr val="374D81"/>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5613" indent="-182563" algn="l" defTabSz="912813" rtl="0" eaLnBrk="0" fontAlgn="base" hangingPunct="0">
              <a:lnSpc>
                <a:spcPct val="90000"/>
              </a:lnSpc>
              <a:spcBef>
                <a:spcPts val="1200"/>
              </a:spcBef>
              <a:spcAft>
                <a:spcPct val="0"/>
              </a:spcAft>
              <a:buClr>
                <a:srgbClr val="374D81"/>
              </a:buClr>
              <a:buSzPct val="100000"/>
              <a:buFont typeface="Arial" panose="020B0604020202020204" pitchFamily="34" charset="0"/>
              <a:buChar char="▪"/>
              <a:defRPr kern="1200">
                <a:solidFill>
                  <a:schemeClr val="tx1"/>
                </a:solidFill>
                <a:latin typeface="微软雅黑" panose="020B0503020204020204" pitchFamily="34" charset="-122"/>
                <a:ea typeface="微软雅黑" panose="020B0503020204020204" pitchFamily="34" charset="-122"/>
                <a:cs typeface="+mn-cs"/>
              </a:defRPr>
            </a:lvl2pPr>
            <a:lvl3pPr marL="684213" indent="-177800"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2813" indent="-182563" algn="l" defTabSz="912813" rtl="0" eaLnBrk="0" fontAlgn="base" hangingPunct="0">
              <a:lnSpc>
                <a:spcPct val="90000"/>
              </a:lnSpc>
              <a:spcBef>
                <a:spcPts val="8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1413" indent="-177800" algn="l" defTabSz="912813" rtl="0" eaLnBrk="0" fontAlgn="base" hangingPunct="0">
              <a:lnSpc>
                <a:spcPct val="90000"/>
              </a:lnSpc>
              <a:spcBef>
                <a:spcPts val="600"/>
              </a:spcBef>
              <a:spcAft>
                <a:spcPct val="0"/>
              </a:spcAft>
              <a:buClr>
                <a:srgbClr val="374D81"/>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eaLnBrk="1" hangingPunct="1">
              <a:lnSpc>
                <a:spcPct val="120000"/>
              </a:lnSpc>
              <a:defRPr/>
            </a:pPr>
            <a:r>
              <a:rPr lang="zh-CN" altLang="en-US" sz="2400" b="1" dirty="0">
                <a:solidFill>
                  <a:schemeClr val="bg2">
                    <a:lumMod val="25000"/>
                  </a:schemeClr>
                </a:solidFill>
              </a:rPr>
              <a:t>可以</a:t>
            </a:r>
            <a:r>
              <a:rPr lang="zh-CN" altLang="en-US" sz="2400" b="1" dirty="0">
                <a:solidFill>
                  <a:srgbClr val="C00000"/>
                </a:solidFill>
              </a:rPr>
              <a:t>容易地找到一个或一组连续的空闲分区</a:t>
            </a:r>
            <a:r>
              <a:rPr lang="zh-CN" altLang="en-US" sz="2400" dirty="0">
                <a:effectLst>
                  <a:outerShdw blurRad="38100" dist="38100" dir="2700000" algn="tl">
                    <a:srgbClr val="000000"/>
                  </a:outerShdw>
                </a:effectLst>
                <a:latin typeface="+mn-ea"/>
              </a:rPr>
              <a:t>。</a:t>
            </a:r>
          </a:p>
          <a:p>
            <a:pPr marL="342900" indent="-342900" algn="just" eaLnBrk="1" hangingPunct="1">
              <a:lnSpc>
                <a:spcPct val="120000"/>
              </a:lnSpc>
              <a:spcBef>
                <a:spcPct val="20000"/>
              </a:spcBef>
              <a:buClr>
                <a:srgbClr val="FF9900"/>
              </a:buClr>
              <a:buSzPct val="75000"/>
              <a:buFont typeface="Wingdings" panose="05000000000000000000" pitchFamily="2" charset="2"/>
              <a:buChar char="n"/>
              <a:defRPr/>
            </a:pPr>
            <a:r>
              <a:rPr lang="zh-CN" altLang="en-US" sz="2400" b="1" dirty="0">
                <a:solidFill>
                  <a:schemeClr val="bg2">
                    <a:lumMod val="25000"/>
                  </a:schemeClr>
                </a:solidFill>
              </a:rPr>
              <a:t>例如，我们需要找到</a:t>
            </a:r>
            <a:r>
              <a:rPr lang="en-US" sz="2400" b="1" dirty="0">
                <a:solidFill>
                  <a:schemeClr val="bg2">
                    <a:lumMod val="25000"/>
                  </a:schemeClr>
                </a:solidFill>
              </a:rPr>
              <a:t>8</a:t>
            </a:r>
            <a:r>
              <a:rPr lang="zh-CN" altLang="en-US" sz="2400" b="1" dirty="0">
                <a:solidFill>
                  <a:schemeClr val="bg2">
                    <a:lumMod val="25000"/>
                  </a:schemeClr>
                </a:solidFill>
              </a:rPr>
              <a:t>个相邻接的空闲盘块，这只需在位示图中找出</a:t>
            </a:r>
            <a:r>
              <a:rPr lang="en-US" sz="2400" b="1" dirty="0">
                <a:solidFill>
                  <a:schemeClr val="bg2">
                    <a:lumMod val="25000"/>
                  </a:schemeClr>
                </a:solidFill>
              </a:rPr>
              <a:t>8</a:t>
            </a:r>
            <a:r>
              <a:rPr lang="zh-CN" altLang="en-US" sz="2400" b="1" dirty="0">
                <a:solidFill>
                  <a:schemeClr val="bg2">
                    <a:lumMod val="25000"/>
                  </a:schemeClr>
                </a:solidFill>
              </a:rPr>
              <a:t>个其值连续为“</a:t>
            </a:r>
            <a:r>
              <a:rPr lang="en-US" sz="2400" b="1" dirty="0">
                <a:solidFill>
                  <a:schemeClr val="bg2">
                    <a:lumMod val="25000"/>
                  </a:schemeClr>
                </a:solidFill>
              </a:rPr>
              <a:t>0”</a:t>
            </a:r>
            <a:r>
              <a:rPr lang="zh-CN" altLang="en-US" sz="2400" b="1" dirty="0">
                <a:solidFill>
                  <a:schemeClr val="bg2">
                    <a:lumMod val="25000"/>
                  </a:schemeClr>
                </a:solidFill>
              </a:rPr>
              <a:t>的位即可。</a:t>
            </a:r>
            <a:endParaRPr lang="en-US" sz="2400" dirty="0">
              <a:effectLst>
                <a:outerShdw blurRad="38100" dist="38100" dir="2700000" algn="tl">
                  <a:srgbClr val="000000"/>
                </a:outerShdw>
              </a:effectLst>
              <a:latin typeface="仿宋_GB2312" pitchFamily="1" charset="-122"/>
              <a:ea typeface="仿宋_GB2312" pitchFamily="1" charset="-122"/>
            </a:endParaRPr>
          </a:p>
        </p:txBody>
      </p:sp>
      <p:sp>
        <p:nvSpPr>
          <p:cNvPr id="8" name="Rectangle 2">
            <a:extLst>
              <a:ext uri="{FF2B5EF4-FFF2-40B4-BE49-F238E27FC236}">
                <a16:creationId xmlns:a16="http://schemas.microsoft.com/office/drawing/2014/main" id="{E8FC8257-5A28-9E41-AA7F-E2DCB466AD09}"/>
              </a:ext>
            </a:extLst>
          </p:cNvPr>
          <p:cNvSpPr txBox="1">
            <a:spLocks noRot="1" noChangeArrowheads="1"/>
          </p:cNvSpPr>
          <p:nvPr/>
        </p:nvSpPr>
        <p:spPr bwMode="auto">
          <a:xfrm>
            <a:off x="1372570" y="3466725"/>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400" b="1">
                <a:solidFill>
                  <a:srgbClr val="CC3300"/>
                </a:solidFill>
                <a:latin typeface="+mj-lt"/>
                <a:ea typeface="+mj-ea"/>
                <a:cs typeface="+mj-cs"/>
              </a:defRPr>
            </a:lvl1pPr>
            <a:lvl2pPr algn="l" rtl="0" eaLnBrk="0" fontAlgn="base" hangingPunct="0">
              <a:spcBef>
                <a:spcPct val="0"/>
              </a:spcBef>
              <a:spcAft>
                <a:spcPct val="0"/>
              </a:spcAft>
              <a:defRPr sz="4400" b="1">
                <a:solidFill>
                  <a:srgbClr val="CC3300"/>
                </a:solidFill>
                <a:latin typeface="Arial" pitchFamily="34" charset="0"/>
                <a:ea typeface="宋体" pitchFamily="2" charset="-122"/>
              </a:defRPr>
            </a:lvl2pPr>
            <a:lvl3pPr algn="l" rtl="0" eaLnBrk="0" fontAlgn="base" hangingPunct="0">
              <a:spcBef>
                <a:spcPct val="0"/>
              </a:spcBef>
              <a:spcAft>
                <a:spcPct val="0"/>
              </a:spcAft>
              <a:defRPr sz="4400" b="1">
                <a:solidFill>
                  <a:srgbClr val="CC3300"/>
                </a:solidFill>
                <a:latin typeface="Arial" pitchFamily="34" charset="0"/>
                <a:ea typeface="宋体" pitchFamily="2" charset="-122"/>
              </a:defRPr>
            </a:lvl3pPr>
            <a:lvl4pPr algn="l" rtl="0" eaLnBrk="0" fontAlgn="base" hangingPunct="0">
              <a:spcBef>
                <a:spcPct val="0"/>
              </a:spcBef>
              <a:spcAft>
                <a:spcPct val="0"/>
              </a:spcAft>
              <a:defRPr sz="4400" b="1">
                <a:solidFill>
                  <a:srgbClr val="CC3300"/>
                </a:solidFill>
                <a:latin typeface="Arial" pitchFamily="34" charset="0"/>
                <a:ea typeface="宋体" pitchFamily="2" charset="-122"/>
              </a:defRPr>
            </a:lvl4pPr>
            <a:lvl5pPr algn="l" rtl="0" eaLnBrk="0" fontAlgn="base" hangingPunct="0">
              <a:spcBef>
                <a:spcPct val="0"/>
              </a:spcBef>
              <a:spcAft>
                <a:spcPct val="0"/>
              </a:spcAft>
              <a:defRPr sz="4400" b="1">
                <a:solidFill>
                  <a:srgbClr val="CC3300"/>
                </a:solidFill>
                <a:latin typeface="Arial" pitchFamily="34" charset="0"/>
                <a:ea typeface="宋体" pitchFamily="2" charset="-122"/>
              </a:defRPr>
            </a:lvl5pPr>
            <a:lvl6pPr marL="457200" algn="l" rtl="0" fontAlgn="base">
              <a:spcBef>
                <a:spcPct val="0"/>
              </a:spcBef>
              <a:spcAft>
                <a:spcPct val="0"/>
              </a:spcAft>
              <a:defRPr sz="4400">
                <a:solidFill>
                  <a:schemeClr val="tx1"/>
                </a:solidFill>
                <a:latin typeface="Arial" pitchFamily="34" charset="0"/>
                <a:ea typeface="宋体" pitchFamily="2" charset="-122"/>
              </a:defRPr>
            </a:lvl6pPr>
            <a:lvl7pPr marL="914400" algn="l" rtl="0" fontAlgn="base">
              <a:spcBef>
                <a:spcPct val="0"/>
              </a:spcBef>
              <a:spcAft>
                <a:spcPct val="0"/>
              </a:spcAft>
              <a:defRPr sz="4400">
                <a:solidFill>
                  <a:schemeClr val="tx1"/>
                </a:solidFill>
                <a:latin typeface="Arial" pitchFamily="34" charset="0"/>
                <a:ea typeface="宋体" pitchFamily="2" charset="-122"/>
              </a:defRPr>
            </a:lvl7pPr>
            <a:lvl8pPr marL="1371600" algn="l" rtl="0" fontAlgn="base">
              <a:spcBef>
                <a:spcPct val="0"/>
              </a:spcBef>
              <a:spcAft>
                <a:spcPct val="0"/>
              </a:spcAft>
              <a:defRPr sz="4400">
                <a:solidFill>
                  <a:schemeClr val="tx1"/>
                </a:solidFill>
                <a:latin typeface="Arial" pitchFamily="34" charset="0"/>
                <a:ea typeface="宋体" pitchFamily="2" charset="-122"/>
              </a:defRPr>
            </a:lvl8pPr>
            <a:lvl9pPr marL="1828800" algn="l" rtl="0" fontAlgn="base">
              <a:spcBef>
                <a:spcPct val="0"/>
              </a:spcBef>
              <a:spcAft>
                <a:spcPct val="0"/>
              </a:spcAft>
              <a:defRPr sz="4400">
                <a:solidFill>
                  <a:schemeClr val="tx1"/>
                </a:solidFill>
                <a:latin typeface="Arial" pitchFamily="34" charset="0"/>
                <a:ea typeface="宋体" pitchFamily="2" charset="-122"/>
              </a:defRPr>
            </a:lvl9pPr>
          </a:lstStyle>
          <a:p>
            <a:pPr eaLnBrk="1" hangingPunct="1">
              <a:defRPr/>
            </a:pPr>
            <a:r>
              <a:rPr lang="zh-CN" altLang="en-US" sz="3600" u="sng" kern="0" dirty="0">
                <a:solidFill>
                  <a:srgbClr val="FF9900"/>
                </a:solidFill>
                <a:effectLst>
                  <a:outerShdw blurRad="38100" dist="38100" dir="2700000" algn="tl">
                    <a:srgbClr val="000000"/>
                  </a:outerShdw>
                </a:effectLst>
                <a:ea typeface="仿宋_GB2312" pitchFamily="1" charset="-122"/>
              </a:rPr>
              <a:t>缺点</a:t>
            </a:r>
          </a:p>
        </p:txBody>
      </p:sp>
      <p:sp>
        <p:nvSpPr>
          <p:cNvPr id="9" name="Rectangle 3">
            <a:extLst>
              <a:ext uri="{FF2B5EF4-FFF2-40B4-BE49-F238E27FC236}">
                <a16:creationId xmlns:a16="http://schemas.microsoft.com/office/drawing/2014/main" id="{1080819C-00EE-6B41-915E-AE1C39669A6F}"/>
              </a:ext>
            </a:extLst>
          </p:cNvPr>
          <p:cNvSpPr txBox="1">
            <a:spLocks noRot="1" noChangeArrowheads="1"/>
          </p:cNvSpPr>
          <p:nvPr/>
        </p:nvSpPr>
        <p:spPr bwMode="auto">
          <a:xfrm>
            <a:off x="1385062" y="4815840"/>
            <a:ext cx="1012113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SzPct val="75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SzPct val="80000"/>
              <a:buFont typeface="Wingdings" panose="05000000000000000000" pitchFamily="2" charset="2"/>
              <a:buChar char="¨"/>
              <a:defRPr sz="2800" b="1">
                <a:solidFill>
                  <a:schemeClr val="bg1"/>
                </a:solidFill>
                <a:latin typeface="+mn-lt"/>
                <a:ea typeface="+mn-ea"/>
              </a:defRPr>
            </a:lvl2pPr>
            <a:lvl3pPr marL="1143000" indent="-228600" algn="l" rtl="0" eaLnBrk="0" fontAlgn="base" hangingPunct="0">
              <a:spcBef>
                <a:spcPct val="20000"/>
              </a:spcBef>
              <a:spcAft>
                <a:spcPct val="0"/>
              </a:spcAft>
              <a:buClr>
                <a:srgbClr val="FF9900"/>
              </a:buClr>
              <a:buSzPct val="65000"/>
              <a:buFont typeface="Wingdings" panose="05000000000000000000" pitchFamily="2" charset="2"/>
              <a:buChar char="n"/>
              <a:defRPr sz="2400" b="1">
                <a:solidFill>
                  <a:schemeClr val="bg1"/>
                </a:solidFill>
                <a:latin typeface="+mn-lt"/>
                <a:ea typeface="+mn-ea"/>
              </a:defRPr>
            </a:lvl3pPr>
            <a:lvl4pPr marL="1600200" indent="-228600" algn="l" rtl="0" eaLnBrk="0" fontAlgn="base" hangingPunct="0">
              <a:spcBef>
                <a:spcPct val="20000"/>
              </a:spcBef>
              <a:spcAft>
                <a:spcPct val="0"/>
              </a:spcAft>
              <a:buClr>
                <a:srgbClr val="FF9900"/>
              </a:buClr>
              <a:buSzPct val="70000"/>
              <a:buFont typeface="Wingdings" panose="05000000000000000000" pitchFamily="2" charset="2"/>
              <a:buChar char="¨"/>
              <a:defRPr sz="2000" b="1">
                <a:solidFill>
                  <a:schemeClr val="bg1"/>
                </a:solidFill>
                <a:latin typeface="+mn-lt"/>
                <a:ea typeface="+mn-ea"/>
              </a:defRPr>
            </a:lvl4pPr>
            <a:lvl5pPr marL="2057400" indent="-228600" algn="l" rtl="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lgn="just" eaLnBrk="1" hangingPunct="1">
              <a:lnSpc>
                <a:spcPct val="120000"/>
              </a:lnSpc>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很难一次性将该位示图全部装入内存。</a:t>
            </a:r>
            <a:endParaRPr lang="en-US" sz="2400" dirty="0">
              <a:solidFill>
                <a:schemeClr val="bg2">
                  <a:lumMod val="25000"/>
                </a:schemeClr>
              </a:solidFill>
              <a:latin typeface="微软雅黑" panose="020B0503020204020204" pitchFamily="34" charset="-122"/>
              <a:ea typeface="微软雅黑" panose="020B0503020204020204" pitchFamily="34" charset="-122"/>
            </a:endParaRPr>
          </a:p>
          <a:p>
            <a:pPr algn="just" eaLnBrk="1" hangingPunct="1">
              <a:lnSpc>
                <a:spcPct val="120000"/>
              </a:lnSpc>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即使内存足够大，可以存放全部或绝大部分位示图数据，搜索一个很大的位示图将会降低文件系统的性能。</a:t>
            </a:r>
          </a:p>
          <a:p>
            <a:pPr algn="just" eaLnBrk="1" hangingPunct="1">
              <a:lnSpc>
                <a:spcPct val="120000"/>
              </a:lnSpc>
              <a:defRPr/>
            </a:pPr>
            <a:endParaRPr lang="zh-CN" altLang="en-US" sz="2000" kern="0" dirty="0">
              <a:solidFill>
                <a:schemeClr val="bg2">
                  <a:lumMod val="25000"/>
                </a:schemeClr>
              </a:solidFill>
              <a:effectLst>
                <a:outerShdw blurRad="38100" dist="38100" dir="2700000" algn="tl">
                  <a:srgbClr val="000000"/>
                </a:outerShdw>
              </a:effectLst>
              <a:latin typeface="+mj-ea"/>
              <a:ea typeface="+mj-ea"/>
            </a:endParaRPr>
          </a:p>
          <a:p>
            <a:pPr algn="just" eaLnBrk="1" hangingPunct="1">
              <a:lnSpc>
                <a:spcPct val="90000"/>
              </a:lnSpc>
              <a:defRPr/>
            </a:pPr>
            <a:endParaRPr lang="zh-CN" altLang="en-US" sz="2000" kern="0" dirty="0">
              <a:solidFill>
                <a:schemeClr val="bg2">
                  <a:lumMod val="25000"/>
                </a:schemeClr>
              </a:solidFill>
              <a:effectLst>
                <a:outerShdw blurRad="38100" dist="38100" dir="2700000" algn="tl">
                  <a:srgbClr val="000000"/>
                </a:outerShdw>
              </a:effectLst>
              <a:latin typeface="+mj-ea"/>
              <a:ea typeface="+mj-ea"/>
            </a:endParaRPr>
          </a:p>
        </p:txBody>
      </p:sp>
      <p:sp>
        <p:nvSpPr>
          <p:cNvPr id="10"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258300" y="304800"/>
            <a:ext cx="2819400" cy="609600"/>
          </a:xfrm>
          <a:prstGeom prst="rect">
            <a:avLst/>
          </a:prstGeom>
          <a:extLst/>
        </p:spPr>
        <p:txBody>
          <a:bodyPr anchor="ctr"/>
          <a:lstStyle>
            <a:defPPr>
              <a:defRPr lang="zh-CN"/>
            </a:defPPr>
            <a:lvl1pPr defTabSz="912813">
              <a:lnSpc>
                <a:spcPct val="90000"/>
              </a:lnSpc>
              <a:defRPr sz="2800" b="1">
                <a:solidFill>
                  <a:srgbClr val="374D81"/>
                </a:solidFill>
                <a:latin typeface="+mj-ea"/>
                <a:ea typeface="+mj-ea"/>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t>6.</a:t>
            </a:r>
            <a:r>
              <a:rPr lang="en-US" altLang="zh-CN" dirty="0"/>
              <a:t>4.3 </a:t>
            </a:r>
            <a:r>
              <a:rPr lang="zh-CN" altLang="en-US" dirty="0"/>
              <a:t>位示图</a:t>
            </a:r>
          </a:p>
        </p:txBody>
      </p:sp>
      <p:sp>
        <p:nvSpPr>
          <p:cNvPr id="11"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37518924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20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2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fade">
                                      <p:cBhvr>
                                        <p:cTn id="25" dur="2000"/>
                                        <p:tgtEl>
                                          <p:spTgt spid="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1" end="1"/>
                                            </p:txEl>
                                          </p:spTgt>
                                        </p:tgtEl>
                                        <p:attrNameLst>
                                          <p:attrName>style.visibility</p:attrName>
                                        </p:attrNameLst>
                                      </p:cBhvr>
                                      <p:to>
                                        <p:strVal val="visible"/>
                                      </p:to>
                                    </p:set>
                                    <p:animEffect transition="in" filter="fade">
                                      <p:cBhvr>
                                        <p:cTn id="30"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P spid="8" grpId="0" autoUpdateAnimBg="0"/>
      <p:bldP spid="9"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027960" y="363140"/>
            <a:ext cx="3220547"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4.4</a:t>
            </a:r>
            <a:r>
              <a:rPr lang="zh-CN" altLang="en-US" sz="2800" dirty="0">
                <a:ea typeface="+mj-ea"/>
              </a:rPr>
              <a:t> 成组链接</a:t>
            </a:r>
          </a:p>
        </p:txBody>
      </p:sp>
      <p:graphicFrame>
        <p:nvGraphicFramePr>
          <p:cNvPr id="12" name="Object 3">
            <a:extLst>
              <a:ext uri="{FF2B5EF4-FFF2-40B4-BE49-F238E27FC236}">
                <a16:creationId xmlns:a16="http://schemas.microsoft.com/office/drawing/2014/main" id="{6C8FC7C8-61CF-A74C-A261-A3571852605C}"/>
              </a:ext>
            </a:extLst>
          </p:cNvPr>
          <p:cNvGraphicFramePr>
            <a:graphicFrameLocks noChangeAspect="1"/>
          </p:cNvGraphicFramePr>
          <p:nvPr>
            <p:extLst>
              <p:ext uri="{D42A27DB-BD31-4B8C-83A1-F6EECF244321}">
                <p14:modId xmlns:p14="http://schemas.microsoft.com/office/powerpoint/2010/main" val="825525551"/>
              </p:ext>
            </p:extLst>
          </p:nvPr>
        </p:nvGraphicFramePr>
        <p:xfrm>
          <a:off x="2209801" y="1871662"/>
          <a:ext cx="8346273" cy="4986338"/>
        </p:xfrm>
        <a:graphic>
          <a:graphicData uri="http://schemas.openxmlformats.org/presentationml/2006/ole">
            <mc:AlternateContent xmlns:mc="http://schemas.openxmlformats.org/markup-compatibility/2006">
              <mc:Choice xmlns:v="urn:schemas-microsoft-com:vml" Requires="v">
                <p:oleObj spid="_x0000_s124974" name="位图图像" r:id="rId4" imgW="7085714" imgH="4486901" progId="Paint.Picture">
                  <p:embed/>
                </p:oleObj>
              </mc:Choice>
              <mc:Fallback>
                <p:oleObj name="位图图像" r:id="rId4" imgW="7085714" imgH="4486901" progId="Paint.Picture">
                  <p:embed/>
                  <p:pic>
                    <p:nvPicPr>
                      <p:cNvPr id="148483" name="Object 3">
                        <a:extLst>
                          <a:ext uri="{FF2B5EF4-FFF2-40B4-BE49-F238E27FC236}">
                            <a16:creationId xmlns:a16="http://schemas.microsoft.com/office/drawing/2014/main" id="{A6BB863C-C2F0-4AE0-8591-2EE148E93A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1871662"/>
                        <a:ext cx="8346273" cy="4986338"/>
                      </a:xfrm>
                      <a:prstGeom prst="rect">
                        <a:avLst/>
                      </a:prstGeom>
                      <a:noFill/>
                      <a:ln>
                        <a:noFill/>
                      </a:ln>
                      <a:effectLst/>
                      <a:extLst/>
                    </p:spPr>
                  </p:pic>
                </p:oleObj>
              </mc:Fallback>
            </mc:AlternateContent>
          </a:graphicData>
        </a:graphic>
      </p:graphicFrame>
      <p:cxnSp>
        <p:nvCxnSpPr>
          <p:cNvPr id="13" name="直接连接符 4">
            <a:extLst>
              <a:ext uri="{FF2B5EF4-FFF2-40B4-BE49-F238E27FC236}">
                <a16:creationId xmlns:a16="http://schemas.microsoft.com/office/drawing/2014/main" id="{DEDF7C4B-6C5D-3944-A7F4-1BE4DC1E8727}"/>
              </a:ext>
            </a:extLst>
          </p:cNvPr>
          <p:cNvCxnSpPr/>
          <p:nvPr/>
        </p:nvCxnSpPr>
        <p:spPr>
          <a:xfrm>
            <a:off x="8077200" y="2514600"/>
            <a:ext cx="3196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14A1BBF5-BCC6-1648-9157-53DD34C9B882}"/>
              </a:ext>
            </a:extLst>
          </p:cNvPr>
          <p:cNvSpPr>
            <a:spLocks noChangeArrowheads="1"/>
          </p:cNvSpPr>
          <p:nvPr/>
        </p:nvSpPr>
        <p:spPr bwMode="auto">
          <a:xfrm>
            <a:off x="7543800" y="808136"/>
            <a:ext cx="2937840" cy="92333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b="0" dirty="0">
                <a:solidFill>
                  <a:srgbClr val="000000"/>
                </a:solidFill>
                <a:latin typeface="+mj-ea"/>
                <a:ea typeface="+mj-ea"/>
              </a:rPr>
              <a:t>如果一组的第一个空闲块号等于</a:t>
            </a:r>
            <a:r>
              <a:rPr lang="en-US" altLang="zh-CN" sz="1800" b="0" dirty="0">
                <a:solidFill>
                  <a:srgbClr val="000000"/>
                </a:solidFill>
                <a:latin typeface="+mj-ea"/>
                <a:ea typeface="+mj-ea"/>
              </a:rPr>
              <a:t>0</a:t>
            </a:r>
            <a:r>
              <a:rPr lang="zh-CN" altLang="en-US" sz="1800" b="0" dirty="0">
                <a:solidFill>
                  <a:srgbClr val="000000"/>
                </a:solidFill>
                <a:latin typeface="+mj-ea"/>
                <a:ea typeface="+mj-ea"/>
              </a:rPr>
              <a:t>，意味着该组是最后一组，即无下一个空闲块</a:t>
            </a:r>
          </a:p>
        </p:txBody>
      </p:sp>
      <p:sp>
        <p:nvSpPr>
          <p:cNvPr id="15" name="文本框 2">
            <a:extLst>
              <a:ext uri="{FF2B5EF4-FFF2-40B4-BE49-F238E27FC236}">
                <a16:creationId xmlns:a16="http://schemas.microsoft.com/office/drawing/2014/main" id="{D3B20F8C-6F8A-524E-897A-9A3F6DF377F8}"/>
              </a:ext>
            </a:extLst>
          </p:cNvPr>
          <p:cNvSpPr txBox="1">
            <a:spLocks noChangeArrowheads="1"/>
          </p:cNvSpPr>
          <p:nvPr/>
        </p:nvSpPr>
        <p:spPr bwMode="auto">
          <a:xfrm>
            <a:off x="2063360" y="3191548"/>
            <a:ext cx="811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FF0000"/>
                </a:solidFill>
              </a:rPr>
              <a:t>栈底</a:t>
            </a:r>
          </a:p>
        </p:txBody>
      </p:sp>
      <p:sp>
        <p:nvSpPr>
          <p:cNvPr id="16" name="文本框 6">
            <a:extLst>
              <a:ext uri="{FF2B5EF4-FFF2-40B4-BE49-F238E27FC236}">
                <a16:creationId xmlns:a16="http://schemas.microsoft.com/office/drawing/2014/main" id="{C50737E0-FB4D-5E4F-BD07-D640D4150414}"/>
              </a:ext>
            </a:extLst>
          </p:cNvPr>
          <p:cNvSpPr txBox="1">
            <a:spLocks noChangeArrowheads="1"/>
          </p:cNvSpPr>
          <p:nvPr/>
        </p:nvSpPr>
        <p:spPr bwMode="auto">
          <a:xfrm>
            <a:off x="2049445" y="5943600"/>
            <a:ext cx="811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FF0000"/>
                </a:solidFill>
              </a:rPr>
              <a:t>栈顶</a:t>
            </a:r>
          </a:p>
        </p:txBody>
      </p:sp>
      <p:cxnSp>
        <p:nvCxnSpPr>
          <p:cNvPr id="17" name="直接连接符 5">
            <a:extLst>
              <a:ext uri="{FF2B5EF4-FFF2-40B4-BE49-F238E27FC236}">
                <a16:creationId xmlns:a16="http://schemas.microsoft.com/office/drawing/2014/main" id="{4C12EC8E-3947-7C4A-93F0-AFFC3EACCF9A}"/>
              </a:ext>
            </a:extLst>
          </p:cNvPr>
          <p:cNvCxnSpPr>
            <a:cxnSpLocks/>
          </p:cNvCxnSpPr>
          <p:nvPr/>
        </p:nvCxnSpPr>
        <p:spPr>
          <a:xfrm>
            <a:off x="3886200" y="1181510"/>
            <a:ext cx="0" cy="5676491"/>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8" name="文本框 9">
            <a:extLst>
              <a:ext uri="{FF2B5EF4-FFF2-40B4-BE49-F238E27FC236}">
                <a16:creationId xmlns:a16="http://schemas.microsoft.com/office/drawing/2014/main" id="{A4474318-4A56-B941-8734-D4063F0C2B01}"/>
              </a:ext>
            </a:extLst>
          </p:cNvPr>
          <p:cNvSpPr txBox="1">
            <a:spLocks noChangeArrowheads="1"/>
          </p:cNvSpPr>
          <p:nvPr/>
        </p:nvSpPr>
        <p:spPr bwMode="auto">
          <a:xfrm>
            <a:off x="2974475" y="1353410"/>
            <a:ext cx="811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C00000"/>
                </a:solidFill>
              </a:rPr>
              <a:t>内存</a:t>
            </a:r>
          </a:p>
        </p:txBody>
      </p:sp>
      <p:sp>
        <p:nvSpPr>
          <p:cNvPr id="19" name="文本框 12">
            <a:extLst>
              <a:ext uri="{FF2B5EF4-FFF2-40B4-BE49-F238E27FC236}">
                <a16:creationId xmlns:a16="http://schemas.microsoft.com/office/drawing/2014/main" id="{086F647A-5C08-1A41-B425-40935BA5E1A5}"/>
              </a:ext>
            </a:extLst>
          </p:cNvPr>
          <p:cNvSpPr txBox="1">
            <a:spLocks noChangeArrowheads="1"/>
          </p:cNvSpPr>
          <p:nvPr/>
        </p:nvSpPr>
        <p:spPr bwMode="auto">
          <a:xfrm>
            <a:off x="4160337" y="1347184"/>
            <a:ext cx="811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solidFill>
                  <a:srgbClr val="C00000"/>
                </a:solidFill>
              </a:rPr>
              <a:t>外存</a:t>
            </a:r>
          </a:p>
        </p:txBody>
      </p:sp>
      <p:sp>
        <p:nvSpPr>
          <p:cNvPr id="20"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15711928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236788" y="1311275"/>
            <a:ext cx="8077200" cy="5157788"/>
          </a:xfrm>
        </p:spPr>
        <p:txBody>
          <a:bodyPr/>
          <a:lstStyle/>
          <a:p>
            <a:pPr marL="342900" indent="-342900">
              <a:lnSpc>
                <a:spcPct val="130000"/>
              </a:lnSpc>
              <a:spcBef>
                <a:spcPct val="20000"/>
              </a:spcBef>
              <a:buClr>
                <a:srgbClr val="FF9900"/>
              </a:buClr>
              <a:buSzPct val="75000"/>
              <a:defRPr/>
            </a:pPr>
            <a:r>
              <a:rPr lang="en-US" altLang="zh-CN" dirty="0">
                <a:solidFill>
                  <a:srgbClr val="C00000"/>
                </a:solidFill>
              </a:rPr>
              <a:t>6.1  </a:t>
            </a:r>
            <a:r>
              <a:rPr lang="zh-CN" altLang="en-US" dirty="0">
                <a:solidFill>
                  <a:srgbClr val="C00000"/>
                </a:solidFill>
              </a:rPr>
              <a:t>文件系统概述</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rPr>
              <a:t>6.2  </a:t>
            </a:r>
            <a:r>
              <a:rPr lang="zh-CN" altLang="en-US" dirty="0">
                <a:solidFill>
                  <a:schemeClr val="tx1">
                    <a:lumMod val="85000"/>
                    <a:lumOff val="15000"/>
                  </a:schemeClr>
                </a:solidFill>
              </a:rPr>
              <a:t>文件的逻辑结构</a:t>
            </a:r>
            <a:endParaRPr lang="en-US" altLang="zh-CN" dirty="0">
              <a:solidFill>
                <a:schemeClr val="tx1">
                  <a:lumMod val="85000"/>
                  <a:lumOff val="15000"/>
                </a:schemeClr>
              </a:solidFill>
            </a:endParaRP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rPr>
              <a:t>6.3  </a:t>
            </a:r>
            <a:r>
              <a:rPr lang="zh-CN" altLang="en-US" dirty="0">
                <a:solidFill>
                  <a:schemeClr val="tx1">
                    <a:lumMod val="85000"/>
                    <a:lumOff val="15000"/>
                  </a:schemeClr>
                </a:solidFill>
              </a:rPr>
              <a:t>文件的物理结构</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rPr>
              <a:t>6.4  </a:t>
            </a:r>
            <a:r>
              <a:rPr lang="zh-CN" altLang="en-US" dirty="0">
                <a:solidFill>
                  <a:schemeClr val="tx1">
                    <a:lumMod val="85000"/>
                    <a:lumOff val="15000"/>
                  </a:schemeClr>
                </a:solidFill>
              </a:rPr>
              <a:t>文件存储空间的管理</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rPr>
              <a:t>6.5  </a:t>
            </a:r>
            <a:r>
              <a:rPr lang="zh-CN" altLang="en-US" dirty="0">
                <a:solidFill>
                  <a:schemeClr val="tx1">
                    <a:lumMod val="85000"/>
                    <a:lumOff val="15000"/>
                  </a:schemeClr>
                </a:solidFill>
              </a:rPr>
              <a:t>目录管理</a:t>
            </a: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rPr>
              <a:t>6.6  </a:t>
            </a:r>
            <a:r>
              <a:rPr lang="zh-CN" altLang="en-US" dirty="0">
                <a:solidFill>
                  <a:schemeClr val="tx1">
                    <a:lumMod val="85000"/>
                    <a:lumOff val="15000"/>
                  </a:schemeClr>
                </a:solidFill>
              </a:rPr>
              <a:t>文件共享</a:t>
            </a:r>
            <a:endParaRPr lang="en-US" altLang="zh-CN" dirty="0">
              <a:solidFill>
                <a:schemeClr val="tx1">
                  <a:lumMod val="85000"/>
                  <a:lumOff val="15000"/>
                </a:schemeClr>
              </a:solidFill>
            </a:endParaRPr>
          </a:p>
          <a:p>
            <a:pPr marL="342900" indent="-342900">
              <a:lnSpc>
                <a:spcPct val="130000"/>
              </a:lnSpc>
              <a:spcBef>
                <a:spcPct val="20000"/>
              </a:spcBef>
              <a:buClr>
                <a:srgbClr val="FF9900"/>
              </a:buClr>
              <a:buSzPct val="75000"/>
              <a:defRPr/>
            </a:pPr>
            <a:r>
              <a:rPr lang="en-US" altLang="zh-CN" dirty="0">
                <a:solidFill>
                  <a:schemeClr val="tx1">
                    <a:lumMod val="85000"/>
                    <a:lumOff val="15000"/>
                  </a:schemeClr>
                </a:solidFill>
              </a:rPr>
              <a:t>6.7  </a:t>
            </a:r>
            <a:r>
              <a:rPr lang="zh-CN" altLang="en-US" dirty="0">
                <a:solidFill>
                  <a:schemeClr val="tx1">
                    <a:lumMod val="85000"/>
                    <a:lumOff val="15000"/>
                  </a:schemeClr>
                </a:solidFill>
              </a:rPr>
              <a:t>文件保护</a:t>
            </a:r>
            <a:endParaRPr lang="en-US" altLang="zh-CN" dirty="0">
              <a:solidFill>
                <a:schemeClr val="tx1">
                  <a:lumMod val="85000"/>
                  <a:lumOff val="15000"/>
                </a:schemeClr>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3971927689"/>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CD181E9-B9B8-3D49-9AD8-8C1EFF92E9FE}"/>
              </a:ext>
            </a:extLst>
          </p:cNvPr>
          <p:cNvSpPr txBox="1">
            <a:spLocks noChangeArrowheads="1"/>
          </p:cNvSpPr>
          <p:nvPr/>
        </p:nvSpPr>
        <p:spPr bwMode="auto">
          <a:xfrm>
            <a:off x="1143000" y="1447801"/>
            <a:ext cx="9067800" cy="3490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marL="0" lvl="1" indent="0" algn="just" eaLnBrk="1" hangingPunct="1">
              <a:lnSpc>
                <a:spcPct val="120000"/>
              </a:lnSpc>
              <a:buSzPct val="75000"/>
              <a:buNone/>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1</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）空闲盘块的组织 </a:t>
            </a:r>
          </a:p>
          <a:p>
            <a:pPr marL="342900" lvl="1" indent="-342900" algn="just" eaLnBrk="1" hangingPunct="1">
              <a:lnSpc>
                <a:spcPct val="120000"/>
              </a:lnSpc>
              <a:buSzPct val="75000"/>
              <a:buFont typeface="Wingdings" panose="05000000000000000000"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将磁盘所有空闲盘块分组</a:t>
            </a:r>
          </a:p>
          <a:p>
            <a:pPr marL="342900" lvl="1" indent="-342900" algn="just" eaLnBrk="1" hangingPunct="1">
              <a:lnSpc>
                <a:spcPct val="120000"/>
              </a:lnSpc>
              <a:buSzPct val="75000"/>
              <a:buFont typeface="Wingdings" panose="05000000000000000000"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设置</a:t>
            </a:r>
            <a:r>
              <a:rPr lang="zh-CN" altLang="en-US" sz="2400" dirty="0">
                <a:solidFill>
                  <a:srgbClr val="C00000"/>
                </a:solidFill>
                <a:latin typeface="微软雅黑" panose="020B0503020204020204" pitchFamily="34" charset="-122"/>
                <a:ea typeface="微软雅黑" panose="020B0503020204020204" pitchFamily="34" charset="-122"/>
              </a:rPr>
              <a:t>空闲盘块号栈</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，存放当前可用的一组空闲盘块的盘块号和栈中尚有的空闲盘块总数</a:t>
            </a:r>
          </a:p>
          <a:p>
            <a:pPr marL="342900" lvl="1" indent="-342900" algn="just" eaLnBrk="1" hangingPunct="1">
              <a:lnSpc>
                <a:spcPct val="120000"/>
              </a:lnSpc>
              <a:buSzPct val="75000"/>
              <a:buFont typeface="Wingdings" panose="05000000000000000000"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后一组的所有盘块号以及盘块总数登记在前一组的第一个盘</a:t>
            </a:r>
            <a:r>
              <a:rPr lang="zh-CN" altLang="en-US" sz="2400" dirty="0" smtClean="0">
                <a:solidFill>
                  <a:srgbClr val="FFFFFF"/>
                </a:solidFill>
                <a:latin typeface="+mn-ea"/>
              </a:rPr>
              <a:t>块中</a:t>
            </a:r>
            <a:r>
              <a:rPr lang="en-US" altLang="zh-CN" sz="2400" dirty="0" smtClean="0">
                <a:solidFill>
                  <a:srgbClr val="002060"/>
                </a:solidFill>
                <a:latin typeface="+mn-ea"/>
              </a:rPr>
              <a:t>……</a:t>
            </a:r>
            <a:r>
              <a:rPr lang="zh-CN" altLang="en-US" sz="2400" dirty="0">
                <a:solidFill>
                  <a:srgbClr val="002060"/>
                </a:solidFill>
                <a:latin typeface="+mn-ea"/>
              </a:rPr>
              <a:t>依次类推，组与组之间形成链接关系；</a:t>
            </a:r>
          </a:p>
          <a:p>
            <a:pPr marL="342900" lvl="1" indent="-342900" algn="just" eaLnBrk="1" hangingPunct="1">
              <a:lnSpc>
                <a:spcPct val="120000"/>
              </a:lnSpc>
              <a:buSzPct val="75000"/>
              <a:buFont typeface="Wingdings" panose="05000000000000000000"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最后一组少登记一个盘块号，多登记一个空闲盘块链的结束标志</a:t>
            </a:r>
          </a:p>
        </p:txBody>
      </p:sp>
      <p:sp>
        <p:nvSpPr>
          <p:cNvPr id="6"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027960" y="363140"/>
            <a:ext cx="3220547"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4.4</a:t>
            </a:r>
            <a:r>
              <a:rPr lang="zh-CN" altLang="en-US" sz="2800" dirty="0">
                <a:ea typeface="+mj-ea"/>
              </a:rPr>
              <a:t> 成组链接</a:t>
            </a:r>
          </a:p>
        </p:txBody>
      </p:sp>
      <p:sp>
        <p:nvSpPr>
          <p:cNvPr id="7"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2256764215"/>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CD181E9-B9B8-3D49-9AD8-8C1EFF92E9FE}"/>
              </a:ext>
            </a:extLst>
          </p:cNvPr>
          <p:cNvSpPr txBox="1">
            <a:spLocks noChangeArrowheads="1"/>
          </p:cNvSpPr>
          <p:nvPr/>
        </p:nvSpPr>
        <p:spPr bwMode="auto">
          <a:xfrm>
            <a:off x="1143000" y="1447801"/>
            <a:ext cx="104394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marL="0" lvl="1" indent="0" algn="just" eaLnBrk="1" hangingPunct="1">
              <a:lnSpc>
                <a:spcPct val="120000"/>
              </a:lnSpc>
              <a:buSzPct val="75000"/>
              <a:buNone/>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2</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）空闲盘块的分配    </a:t>
            </a:r>
          </a:p>
          <a:p>
            <a:pPr marL="342900" lvl="1" indent="-342900" algn="just" eaLnBrk="1" hangingPunct="1">
              <a:lnSpc>
                <a:spcPct val="120000"/>
              </a:lnSpc>
              <a:buSzPct val="75000"/>
              <a:buFont typeface="Wingdings"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首先检查空闲盘块号栈是否上锁，如未上锁，从栈顶取出一空闲盘块号，分配与之对应的盘块给用户，将栈顶指针下移一格</a:t>
            </a:r>
          </a:p>
          <a:p>
            <a:pPr marL="342900" lvl="1" indent="-342900" algn="just" eaLnBrk="1" hangingPunct="1">
              <a:lnSpc>
                <a:spcPct val="120000"/>
              </a:lnSpc>
              <a:buSzPct val="75000"/>
              <a:buFont typeface="Wingdings"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 若该盘块号已是栈底，即</a:t>
            </a:r>
            <a:r>
              <a:rPr lang="en-US" altLang="zh-CN" sz="2400" dirty="0" err="1">
                <a:solidFill>
                  <a:schemeClr val="bg2">
                    <a:lumMod val="25000"/>
                  </a:schemeClr>
                </a:solidFill>
                <a:latin typeface="微软雅黑" panose="020B0503020204020204" pitchFamily="34" charset="-122"/>
                <a:ea typeface="微软雅黑" panose="020B0503020204020204" pitchFamily="34" charset="-122"/>
              </a:rPr>
              <a:t>S.free</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(0)</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，这是当前栈中最后一个可分配的盘块号 </a:t>
            </a:r>
          </a:p>
        </p:txBody>
      </p:sp>
      <p:sp>
        <p:nvSpPr>
          <p:cNvPr id="6" name="Text Box 2">
            <a:extLst>
              <a:ext uri="{FF2B5EF4-FFF2-40B4-BE49-F238E27FC236}">
                <a16:creationId xmlns:a16="http://schemas.microsoft.com/office/drawing/2014/main" id="{75331DC3-0CA8-2D4C-9187-A73B670F8CCD}"/>
              </a:ext>
            </a:extLst>
          </p:cNvPr>
          <p:cNvSpPr txBox="1">
            <a:spLocks noChangeArrowheads="1"/>
          </p:cNvSpPr>
          <p:nvPr/>
        </p:nvSpPr>
        <p:spPr bwMode="auto">
          <a:xfrm>
            <a:off x="1981200" y="3916050"/>
            <a:ext cx="93726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marL="265113" indent="-265113" algn="just" eaLnBrk="1" hangingPunct="1">
              <a:lnSpc>
                <a:spcPct val="135000"/>
              </a:lnSpc>
              <a:spcBef>
                <a:spcPct val="0"/>
              </a:spcBef>
              <a:buClr>
                <a:srgbClr val="006600"/>
              </a:buClr>
              <a:buSzTx/>
              <a:buFont typeface="Wingdings" panose="05000000000000000000" pitchFamily="2" charset="2"/>
              <a:buChar char="ü"/>
            </a:pPr>
            <a:r>
              <a:rPr kumimoji="1" lang="en-US" altLang="zh-CN" sz="2000" dirty="0">
                <a:solidFill>
                  <a:schemeClr val="bg2">
                    <a:lumMod val="25000"/>
                  </a:schemeClr>
                </a:solidFill>
                <a:ea typeface="楷体_GB2312"/>
                <a:cs typeface="楷体_GB2312"/>
              </a:rPr>
              <a:t> </a:t>
            </a:r>
            <a:r>
              <a:rPr kumimoji="1" lang="zh-CN" altLang="en-US" sz="2000" dirty="0">
                <a:solidFill>
                  <a:schemeClr val="bg2">
                    <a:lumMod val="25000"/>
                  </a:schemeClr>
                </a:solidFill>
                <a:ea typeface="楷体_GB2312"/>
                <a:cs typeface="楷体_GB2312"/>
              </a:rPr>
              <a:t>由于在该盘块号所对应的盘块中记有下一组可用的盘块号，调用磁盘读过程将栈底盘块号所对应盘块的内容读入栈中，作为新的盘块号栈的内容，并把原栈底对应的盘块分配出去 </a:t>
            </a:r>
          </a:p>
          <a:p>
            <a:pPr marL="265113" indent="-265113" algn="just" eaLnBrk="1" hangingPunct="1">
              <a:lnSpc>
                <a:spcPct val="135000"/>
              </a:lnSpc>
              <a:spcBef>
                <a:spcPct val="0"/>
              </a:spcBef>
              <a:buClr>
                <a:srgbClr val="006600"/>
              </a:buClr>
              <a:buSzTx/>
              <a:buFont typeface="Wingdings" panose="05000000000000000000" pitchFamily="2" charset="2"/>
              <a:buChar char="ü"/>
            </a:pPr>
            <a:r>
              <a:rPr kumimoji="1" lang="zh-CN" altLang="en-US" sz="2000" dirty="0">
                <a:solidFill>
                  <a:schemeClr val="bg2">
                    <a:lumMod val="25000"/>
                  </a:schemeClr>
                </a:solidFill>
                <a:ea typeface="楷体_GB2312"/>
                <a:cs typeface="楷体_GB2312"/>
              </a:rPr>
              <a:t> 分配一相应的缓冲区作为该盘块的缓冲区</a:t>
            </a:r>
          </a:p>
          <a:p>
            <a:pPr marL="265113" indent="-265113" algn="just" eaLnBrk="1" hangingPunct="1">
              <a:lnSpc>
                <a:spcPct val="135000"/>
              </a:lnSpc>
              <a:spcBef>
                <a:spcPct val="0"/>
              </a:spcBef>
              <a:buClr>
                <a:srgbClr val="006600"/>
              </a:buClr>
              <a:buSzTx/>
              <a:buFont typeface="Wingdings" panose="05000000000000000000" pitchFamily="2" charset="2"/>
              <a:buChar char="ü"/>
            </a:pPr>
            <a:r>
              <a:rPr kumimoji="1" lang="zh-CN" altLang="en-US" sz="2000" dirty="0">
                <a:solidFill>
                  <a:schemeClr val="bg2">
                    <a:lumMod val="25000"/>
                  </a:schemeClr>
                </a:solidFill>
                <a:ea typeface="楷体_GB2312"/>
                <a:cs typeface="楷体_GB2312"/>
              </a:rPr>
              <a:t> 最后，把栈中的空闲盘块数减</a:t>
            </a:r>
            <a:r>
              <a:rPr kumimoji="1" lang="en-US" altLang="zh-CN" sz="2000" dirty="0">
                <a:solidFill>
                  <a:schemeClr val="bg2">
                    <a:lumMod val="25000"/>
                  </a:schemeClr>
                </a:solidFill>
                <a:ea typeface="楷体_GB2312"/>
                <a:cs typeface="楷体_GB2312"/>
              </a:rPr>
              <a:t>1</a:t>
            </a:r>
            <a:r>
              <a:rPr kumimoji="1" lang="zh-CN" altLang="en-US" sz="2000" dirty="0">
                <a:solidFill>
                  <a:schemeClr val="bg2">
                    <a:lumMod val="25000"/>
                  </a:schemeClr>
                </a:solidFill>
                <a:ea typeface="楷体_GB2312"/>
                <a:cs typeface="楷体_GB2312"/>
              </a:rPr>
              <a:t>并返回  </a:t>
            </a:r>
          </a:p>
        </p:txBody>
      </p:sp>
      <p:sp>
        <p:nvSpPr>
          <p:cNvPr id="7"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027960" y="363140"/>
            <a:ext cx="3220547"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4.4</a:t>
            </a:r>
            <a:r>
              <a:rPr lang="zh-CN" altLang="en-US" sz="2800" dirty="0">
                <a:ea typeface="+mj-ea"/>
              </a:rPr>
              <a:t> 成组链接</a:t>
            </a:r>
          </a:p>
        </p:txBody>
      </p:sp>
      <p:sp>
        <p:nvSpPr>
          <p:cNvPr id="8"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3204142986"/>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2CD181E9-B9B8-3D49-9AD8-8C1EFF92E9FE}"/>
              </a:ext>
            </a:extLst>
          </p:cNvPr>
          <p:cNvSpPr txBox="1">
            <a:spLocks noChangeArrowheads="1"/>
          </p:cNvSpPr>
          <p:nvPr/>
        </p:nvSpPr>
        <p:spPr bwMode="auto">
          <a:xfrm>
            <a:off x="1219200" y="1447801"/>
            <a:ext cx="10287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marL="0" lvl="1" indent="0" algn="just" eaLnBrk="1" hangingPunct="1">
              <a:lnSpc>
                <a:spcPct val="120000"/>
              </a:lnSpc>
              <a:buSzPct val="75000"/>
              <a:buNone/>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3</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）空闲盘块的回收 </a:t>
            </a:r>
          </a:p>
          <a:p>
            <a:pPr marL="342900" lvl="1" indent="-342900" algn="just" eaLnBrk="1" hangingPunct="1">
              <a:lnSpc>
                <a:spcPct val="120000"/>
              </a:lnSpc>
              <a:buSzPct val="75000"/>
              <a:buFont typeface="Wingdings"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调用盘块回收过程进行回收：将回收盘块的盘块号记入空闲盘块号栈的顶部，并执行空闲盘块数加</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1</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操作</a:t>
            </a:r>
          </a:p>
          <a:p>
            <a:pPr marL="342900" lvl="1" indent="-342900" algn="just" eaLnBrk="1" hangingPunct="1">
              <a:lnSpc>
                <a:spcPct val="120000"/>
              </a:lnSpc>
              <a:buSzPct val="75000"/>
              <a:buFont typeface="Wingdings" pitchFamily="2" charset="2"/>
              <a:buChar char="n"/>
              <a:defRPr/>
            </a:pPr>
            <a:r>
              <a:rPr lang="zh-CN" altLang="en-US" sz="2400" dirty="0">
                <a:solidFill>
                  <a:schemeClr val="bg2">
                    <a:lumMod val="25000"/>
                  </a:schemeClr>
                </a:solidFill>
                <a:latin typeface="微软雅黑" panose="020B0503020204020204" pitchFamily="34" charset="-122"/>
                <a:ea typeface="微软雅黑" panose="020B0503020204020204" pitchFamily="34" charset="-122"/>
              </a:rPr>
              <a:t>当栈中空闲盘块号数目已达</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100</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时，表示栈已满，便将现有栈中的</a:t>
            </a:r>
            <a:r>
              <a:rPr lang="en-US" altLang="zh-CN" sz="2400" dirty="0">
                <a:solidFill>
                  <a:schemeClr val="bg2">
                    <a:lumMod val="25000"/>
                  </a:schemeClr>
                </a:solidFill>
                <a:latin typeface="微软雅黑" panose="020B0503020204020204" pitchFamily="34" charset="-122"/>
                <a:ea typeface="微软雅黑" panose="020B0503020204020204" pitchFamily="34" charset="-122"/>
              </a:rPr>
              <a:t>100</a:t>
            </a:r>
            <a:r>
              <a:rPr lang="zh-CN" altLang="en-US" sz="2400" dirty="0">
                <a:solidFill>
                  <a:schemeClr val="bg2">
                    <a:lumMod val="25000"/>
                  </a:schemeClr>
                </a:solidFill>
                <a:latin typeface="微软雅黑" panose="020B0503020204020204" pitchFamily="34" charset="-122"/>
                <a:ea typeface="微软雅黑" panose="020B0503020204020204" pitchFamily="34" charset="-122"/>
              </a:rPr>
              <a:t>个盘块号，记入新回收的盘块中，再将其盘块号作为新栈底</a:t>
            </a:r>
          </a:p>
        </p:txBody>
      </p:sp>
      <p:sp>
        <p:nvSpPr>
          <p:cNvPr id="5" name="AutoShape 4">
            <a:extLst>
              <a:ext uri="{FF2B5EF4-FFF2-40B4-BE49-F238E27FC236}">
                <a16:creationId xmlns:a16="http://schemas.microsoft.com/office/drawing/2014/main" id="{B229C80C-1A3D-6F48-8B35-DEF24C0C5C45}"/>
              </a:ext>
            </a:extLst>
          </p:cNvPr>
          <p:cNvSpPr>
            <a:spLocks/>
          </p:cNvSpPr>
          <p:nvPr/>
        </p:nvSpPr>
        <p:spPr bwMode="auto">
          <a:xfrm>
            <a:off x="2971800" y="3733800"/>
            <a:ext cx="228600" cy="609600"/>
          </a:xfrm>
          <a:prstGeom prst="leftBrace">
            <a:avLst>
              <a:gd name="adj1" fmla="val 33333"/>
              <a:gd name="adj2" fmla="val 50000"/>
            </a:avLst>
          </a:prstGeom>
          <a:noFill/>
          <a:ln w="38100" cap="sq">
            <a:solidFill>
              <a:schemeClr val="bg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solidFill>
                <a:schemeClr val="bg2">
                  <a:lumMod val="25000"/>
                </a:schemeClr>
              </a:solidFill>
              <a:latin typeface="+mj-ea"/>
              <a:ea typeface="+mj-ea"/>
            </a:endParaRPr>
          </a:p>
        </p:txBody>
      </p:sp>
      <p:sp>
        <p:nvSpPr>
          <p:cNvPr id="6" name="Rectangle 2">
            <a:extLst>
              <a:ext uri="{FF2B5EF4-FFF2-40B4-BE49-F238E27FC236}">
                <a16:creationId xmlns:a16="http://schemas.microsoft.com/office/drawing/2014/main" id="{0D84B282-9BA3-2340-BB43-F86F30DD1C8C}"/>
              </a:ext>
            </a:extLst>
          </p:cNvPr>
          <p:cNvSpPr txBox="1">
            <a:spLocks noRot="1" noChangeArrowheads="1"/>
          </p:cNvSpPr>
          <p:nvPr/>
        </p:nvSpPr>
        <p:spPr bwMode="auto">
          <a:xfrm>
            <a:off x="9027960" y="363140"/>
            <a:ext cx="3220547"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sz="2800" dirty="0">
                <a:ea typeface="+mj-ea"/>
              </a:rPr>
              <a:t>6.</a:t>
            </a:r>
            <a:r>
              <a:rPr lang="en-US" altLang="zh-CN" sz="2800" dirty="0">
                <a:ea typeface="+mj-ea"/>
              </a:rPr>
              <a:t>4.4</a:t>
            </a:r>
            <a:r>
              <a:rPr lang="zh-CN" altLang="en-US" sz="2800" dirty="0">
                <a:ea typeface="+mj-ea"/>
              </a:rPr>
              <a:t> 成组链接</a:t>
            </a:r>
          </a:p>
        </p:txBody>
      </p:sp>
      <p:sp>
        <p:nvSpPr>
          <p:cNvPr id="7" name="Rectangle 2">
            <a:extLst>
              <a:ext uri="{FF2B5EF4-FFF2-40B4-BE49-F238E27FC236}">
                <a16:creationId xmlns:a16="http://schemas.microsoft.com/office/drawing/2014/main" id="{44ADDBA6-BA65-9442-989D-B25C3A266420}"/>
              </a:ext>
            </a:extLst>
          </p:cNvPr>
          <p:cNvSpPr txBox="1">
            <a:spLocks noRot="1" noChangeArrowheads="1"/>
          </p:cNvSpPr>
          <p:nvPr/>
        </p:nvSpPr>
        <p:spPr bwMode="auto">
          <a:xfrm>
            <a:off x="1295400" y="304800"/>
            <a:ext cx="6172200" cy="609600"/>
          </a:xfrm>
          <a:prstGeom prst="rect">
            <a:avLst/>
          </a:prstGeom>
          <a:extLst/>
        </p:spPr>
        <p:txBody>
          <a:bodyPr/>
          <a:lstStyle>
            <a:defPPr>
              <a:defRPr lang="zh-CN"/>
            </a:defPPr>
            <a:lvl1pPr defTabSz="912813">
              <a:lnSpc>
                <a:spcPct val="90000"/>
              </a:lnSpc>
              <a:defRPr sz="3200" b="1">
                <a:solidFill>
                  <a:srgbClr val="374D81"/>
                </a:solidFill>
                <a:latin typeface="+mj-ea"/>
                <a:ea typeface="仿宋_GB2312" pitchFamily="49" charset="-122"/>
                <a:cs typeface="+mj-cs"/>
              </a:defRPr>
            </a:lvl1pPr>
            <a:lvl2pPr defTabSz="912813">
              <a:lnSpc>
                <a:spcPct val="90000"/>
              </a:lnSpc>
              <a:defRPr sz="3200" b="1">
                <a:solidFill>
                  <a:srgbClr val="374D81"/>
                </a:solidFill>
                <a:latin typeface="微软雅黑" panose="020B0503020204020204" pitchFamily="34" charset="-122"/>
                <a:ea typeface="微软雅黑" panose="020B0503020204020204" pitchFamily="34" charset="-122"/>
              </a:defRPr>
            </a:lvl2pPr>
            <a:lvl3pPr defTabSz="912813">
              <a:lnSpc>
                <a:spcPct val="90000"/>
              </a:lnSpc>
              <a:defRPr sz="3200" b="1">
                <a:solidFill>
                  <a:srgbClr val="374D81"/>
                </a:solidFill>
                <a:latin typeface="微软雅黑" panose="020B0503020204020204" pitchFamily="34" charset="-122"/>
                <a:ea typeface="微软雅黑" panose="020B0503020204020204" pitchFamily="34" charset="-122"/>
              </a:defRPr>
            </a:lvl3pPr>
            <a:lvl4pPr defTabSz="912813">
              <a:lnSpc>
                <a:spcPct val="90000"/>
              </a:lnSpc>
              <a:defRPr sz="3200" b="1">
                <a:solidFill>
                  <a:srgbClr val="374D81"/>
                </a:solidFill>
                <a:latin typeface="微软雅黑" panose="020B0503020204020204" pitchFamily="34" charset="-122"/>
                <a:ea typeface="微软雅黑" panose="020B0503020204020204" pitchFamily="34" charset="-122"/>
              </a:defRPr>
            </a:lvl4pPr>
            <a:lvl5pPr defTabSz="912813">
              <a:lnSpc>
                <a:spcPct val="90000"/>
              </a:lnSpc>
              <a:defRPr sz="3200" b="1">
                <a:solidFill>
                  <a:srgbClr val="374D81"/>
                </a:solidFill>
                <a:latin typeface="微软雅黑" panose="020B0503020204020204" pitchFamily="34" charset="-122"/>
                <a:ea typeface="微软雅黑" panose="020B0503020204020204" pitchFamily="34" charset="-122"/>
              </a:defRPr>
            </a:lvl5pPr>
            <a:lvl6pPr marL="4572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6pPr>
            <a:lvl7pPr marL="9144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7pPr>
            <a:lvl8pPr marL="13716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8pPr>
            <a:lvl9pPr marL="1828800" defTabSz="912813" fontAlgn="base">
              <a:lnSpc>
                <a:spcPct val="90000"/>
              </a:lnSpc>
              <a:spcBef>
                <a:spcPct val="0"/>
              </a:spcBef>
              <a:spcAft>
                <a:spcPct val="0"/>
              </a:spcAft>
              <a:defRPr sz="3200" b="1">
                <a:solidFill>
                  <a:srgbClr val="374D81"/>
                </a:solidFill>
                <a:latin typeface="微软雅黑" panose="020B0503020204020204" pitchFamily="34" charset="-122"/>
                <a:ea typeface="微软雅黑" panose="020B0503020204020204" pitchFamily="34" charset="-122"/>
              </a:defRPr>
            </a:lvl9pPr>
          </a:lstStyle>
          <a:p>
            <a:r>
              <a:rPr lang="en-US" dirty="0">
                <a:ea typeface="+mj-ea"/>
              </a:rPr>
              <a:t>6.</a:t>
            </a:r>
            <a:r>
              <a:rPr lang="en-US" altLang="zh-CN" dirty="0">
                <a:ea typeface="+mj-ea"/>
              </a:rPr>
              <a:t>4</a:t>
            </a:r>
            <a:r>
              <a:rPr lang="en-US" dirty="0">
                <a:ea typeface="+mj-ea"/>
              </a:rPr>
              <a:t> </a:t>
            </a:r>
            <a:r>
              <a:rPr lang="zh-CN" altLang="en-US" dirty="0">
                <a:ea typeface="+mj-ea"/>
              </a:rPr>
              <a:t>文件存储空间的管理</a:t>
            </a:r>
          </a:p>
        </p:txBody>
      </p:sp>
    </p:spTree>
    <p:extLst>
      <p:ext uri="{BB962C8B-B14F-4D97-AF65-F5344CB8AC3E}">
        <p14:creationId xmlns:p14="http://schemas.microsoft.com/office/powerpoint/2010/main" val="3305084075"/>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a:extLst>
              <a:ext uri="{FF2B5EF4-FFF2-40B4-BE49-F238E27FC236}">
                <a16:creationId xmlns:a16="http://schemas.microsoft.com/office/drawing/2014/main" id="{24816FA8-85BF-374B-808F-328F6C41DD3F}"/>
              </a:ext>
            </a:extLst>
          </p:cNvPr>
          <p:cNvSpPr txBox="1">
            <a:spLocks noChangeArrowheads="1"/>
          </p:cNvSpPr>
          <p:nvPr/>
        </p:nvSpPr>
        <p:spPr bwMode="auto">
          <a:xfrm>
            <a:off x="2063751" y="1035142"/>
            <a:ext cx="8424863"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35000"/>
              </a:lnSpc>
              <a:spcBef>
                <a:spcPct val="0"/>
              </a:spcBef>
              <a:buClrTx/>
              <a:buSzTx/>
              <a:buFont typeface="Wingdings" panose="05000000000000000000" pitchFamily="2" charset="2"/>
              <a:buNone/>
            </a:pPr>
            <a:r>
              <a:rPr kumimoji="1" lang="zh-CN" altLang="en-US" sz="2400" dirty="0">
                <a:solidFill>
                  <a:schemeClr val="bg2">
                    <a:lumMod val="25000"/>
                  </a:schemeClr>
                </a:solidFill>
                <a:ea typeface="楷体_GB2312"/>
                <a:cs typeface="楷体_GB2312"/>
              </a:rPr>
              <a:t>某系统采用成组链接法，如图：</a:t>
            </a:r>
          </a:p>
        </p:txBody>
      </p:sp>
      <p:sp>
        <p:nvSpPr>
          <p:cNvPr id="4" name="Text Box 4">
            <a:extLst>
              <a:ext uri="{FF2B5EF4-FFF2-40B4-BE49-F238E27FC236}">
                <a16:creationId xmlns:a16="http://schemas.microsoft.com/office/drawing/2014/main" id="{75EA9A30-C3DE-1A44-AD96-8DA2910E130A}"/>
              </a:ext>
            </a:extLst>
          </p:cNvPr>
          <p:cNvSpPr txBox="1">
            <a:spLocks noChangeArrowheads="1"/>
          </p:cNvSpPr>
          <p:nvPr/>
        </p:nvSpPr>
        <p:spPr bwMode="auto">
          <a:xfrm>
            <a:off x="4727575" y="333375"/>
            <a:ext cx="23764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dirty="0">
                <a:solidFill>
                  <a:schemeClr val="bg2">
                    <a:lumMod val="25000"/>
                  </a:schemeClr>
                </a:solidFill>
                <a:latin typeface="+mj-ea"/>
                <a:ea typeface="+mj-ea"/>
              </a:rPr>
              <a:t>综合举例 </a:t>
            </a:r>
          </a:p>
        </p:txBody>
      </p:sp>
      <p:grpSp>
        <p:nvGrpSpPr>
          <p:cNvPr id="5" name="Group 86">
            <a:extLst>
              <a:ext uri="{FF2B5EF4-FFF2-40B4-BE49-F238E27FC236}">
                <a16:creationId xmlns:a16="http://schemas.microsoft.com/office/drawing/2014/main" id="{F44BC2C1-E57B-D64F-A0F0-4464541126A5}"/>
              </a:ext>
            </a:extLst>
          </p:cNvPr>
          <p:cNvGrpSpPr>
            <a:grpSpLocks/>
          </p:cNvGrpSpPr>
          <p:nvPr/>
        </p:nvGrpSpPr>
        <p:grpSpPr bwMode="auto">
          <a:xfrm>
            <a:off x="2734804" y="1676401"/>
            <a:ext cx="7039435" cy="3352799"/>
            <a:chOff x="249" y="1344"/>
            <a:chExt cx="4672" cy="2766"/>
          </a:xfrm>
        </p:grpSpPr>
        <p:sp>
          <p:nvSpPr>
            <p:cNvPr id="6" name="Rectangle 5">
              <a:extLst>
                <a:ext uri="{FF2B5EF4-FFF2-40B4-BE49-F238E27FC236}">
                  <a16:creationId xmlns:a16="http://schemas.microsoft.com/office/drawing/2014/main" id="{E29FFADD-F47B-A840-9C20-50AA3429E7F0}"/>
                </a:ext>
              </a:extLst>
            </p:cNvPr>
            <p:cNvSpPr>
              <a:spLocks noChangeArrowheads="1"/>
            </p:cNvSpPr>
            <p:nvPr/>
          </p:nvSpPr>
          <p:spPr bwMode="auto">
            <a:xfrm>
              <a:off x="612" y="1888"/>
              <a:ext cx="635" cy="2222"/>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7" name="Line 6">
              <a:extLst>
                <a:ext uri="{FF2B5EF4-FFF2-40B4-BE49-F238E27FC236}">
                  <a16:creationId xmlns:a16="http://schemas.microsoft.com/office/drawing/2014/main" id="{7C0FEA75-6F44-BF4A-BC14-B23C5E3EE008}"/>
                </a:ext>
              </a:extLst>
            </p:cNvPr>
            <p:cNvSpPr>
              <a:spLocks noChangeShapeType="1"/>
            </p:cNvSpPr>
            <p:nvPr/>
          </p:nvSpPr>
          <p:spPr bwMode="auto">
            <a:xfrm>
              <a:off x="612" y="2432"/>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8" name="Line 7">
              <a:extLst>
                <a:ext uri="{FF2B5EF4-FFF2-40B4-BE49-F238E27FC236}">
                  <a16:creationId xmlns:a16="http://schemas.microsoft.com/office/drawing/2014/main" id="{FCBE2868-7AB5-F04C-9A62-43E299C7890D}"/>
                </a:ext>
              </a:extLst>
            </p:cNvPr>
            <p:cNvSpPr>
              <a:spLocks noChangeShapeType="1"/>
            </p:cNvSpPr>
            <p:nvPr/>
          </p:nvSpPr>
          <p:spPr bwMode="auto">
            <a:xfrm>
              <a:off x="612" y="216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9" name="Line 9">
              <a:extLst>
                <a:ext uri="{FF2B5EF4-FFF2-40B4-BE49-F238E27FC236}">
                  <a16:creationId xmlns:a16="http://schemas.microsoft.com/office/drawing/2014/main" id="{EBCDF0A4-A15E-5048-A473-AAEDF2588CDD}"/>
                </a:ext>
              </a:extLst>
            </p:cNvPr>
            <p:cNvSpPr>
              <a:spLocks noChangeShapeType="1"/>
            </p:cNvSpPr>
            <p:nvPr/>
          </p:nvSpPr>
          <p:spPr bwMode="auto">
            <a:xfrm>
              <a:off x="612" y="270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0" name="Line 10">
              <a:extLst>
                <a:ext uri="{FF2B5EF4-FFF2-40B4-BE49-F238E27FC236}">
                  <a16:creationId xmlns:a16="http://schemas.microsoft.com/office/drawing/2014/main" id="{F1FF6D94-4C53-DB48-B8C1-144BF4C11FE7}"/>
                </a:ext>
              </a:extLst>
            </p:cNvPr>
            <p:cNvSpPr>
              <a:spLocks noChangeShapeType="1"/>
            </p:cNvSpPr>
            <p:nvPr/>
          </p:nvSpPr>
          <p:spPr bwMode="auto">
            <a:xfrm>
              <a:off x="612" y="3249"/>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1" name="Line 11">
              <a:extLst>
                <a:ext uri="{FF2B5EF4-FFF2-40B4-BE49-F238E27FC236}">
                  <a16:creationId xmlns:a16="http://schemas.microsoft.com/office/drawing/2014/main" id="{AB4F7EAD-FFA9-7647-A77D-E3859E6A899E}"/>
                </a:ext>
              </a:extLst>
            </p:cNvPr>
            <p:cNvSpPr>
              <a:spLocks noChangeShapeType="1"/>
            </p:cNvSpPr>
            <p:nvPr/>
          </p:nvSpPr>
          <p:spPr bwMode="auto">
            <a:xfrm>
              <a:off x="612" y="3793"/>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2" name="Line 12">
              <a:extLst>
                <a:ext uri="{FF2B5EF4-FFF2-40B4-BE49-F238E27FC236}">
                  <a16:creationId xmlns:a16="http://schemas.microsoft.com/office/drawing/2014/main" id="{F4947462-636E-1C40-85E9-A191D11DE725}"/>
                </a:ext>
              </a:extLst>
            </p:cNvPr>
            <p:cNvSpPr>
              <a:spLocks noChangeShapeType="1"/>
            </p:cNvSpPr>
            <p:nvPr/>
          </p:nvSpPr>
          <p:spPr bwMode="auto">
            <a:xfrm>
              <a:off x="612" y="3521"/>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13" name="Text Box 13">
              <a:extLst>
                <a:ext uri="{FF2B5EF4-FFF2-40B4-BE49-F238E27FC236}">
                  <a16:creationId xmlns:a16="http://schemas.microsoft.com/office/drawing/2014/main" id="{5BC240A5-363B-6545-A0D2-6549D408331D}"/>
                </a:ext>
              </a:extLst>
            </p:cNvPr>
            <p:cNvSpPr txBox="1">
              <a:spLocks noChangeArrowheads="1"/>
            </p:cNvSpPr>
            <p:nvPr/>
          </p:nvSpPr>
          <p:spPr bwMode="auto">
            <a:xfrm>
              <a:off x="521" y="1434"/>
              <a:ext cx="771"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zh-CN" altLang="en-US" sz="1600">
                  <a:solidFill>
                    <a:srgbClr val="666699"/>
                  </a:solidFill>
                  <a:ea typeface="微软雅黑" panose="020B0503020204020204" pitchFamily="34" charset="-122"/>
                </a:rPr>
                <a:t>空闲盘</a:t>
              </a:r>
            </a:p>
            <a:p>
              <a:pPr algn="ctr" eaLnBrk="1" hangingPunct="1">
                <a:spcBef>
                  <a:spcPct val="5000"/>
                </a:spcBef>
                <a:buClrTx/>
                <a:buSzTx/>
                <a:buFontTx/>
                <a:buNone/>
              </a:pPr>
              <a:r>
                <a:rPr lang="zh-CN" altLang="en-US" sz="1600">
                  <a:solidFill>
                    <a:srgbClr val="666699"/>
                  </a:solidFill>
                  <a:ea typeface="微软雅黑" panose="020B0503020204020204" pitchFamily="34" charset="-122"/>
                </a:rPr>
                <a:t>块号栈</a:t>
              </a:r>
            </a:p>
          </p:txBody>
        </p:sp>
        <p:sp>
          <p:nvSpPr>
            <p:cNvPr id="14" name="Text Box 15">
              <a:extLst>
                <a:ext uri="{FF2B5EF4-FFF2-40B4-BE49-F238E27FC236}">
                  <a16:creationId xmlns:a16="http://schemas.microsoft.com/office/drawing/2014/main" id="{10731AD6-D992-AC42-9B5C-09CBE2EAB9E7}"/>
                </a:ext>
              </a:extLst>
            </p:cNvPr>
            <p:cNvSpPr txBox="1">
              <a:spLocks noChangeArrowheads="1"/>
            </p:cNvSpPr>
            <p:nvPr/>
          </p:nvSpPr>
          <p:spPr bwMode="auto">
            <a:xfrm>
              <a:off x="612" y="1888"/>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2</a:t>
              </a:r>
            </a:p>
          </p:txBody>
        </p:sp>
        <p:sp>
          <p:nvSpPr>
            <p:cNvPr id="15" name="Text Box 16">
              <a:extLst>
                <a:ext uri="{FF2B5EF4-FFF2-40B4-BE49-F238E27FC236}">
                  <a16:creationId xmlns:a16="http://schemas.microsoft.com/office/drawing/2014/main" id="{2B972CFF-9459-B946-B7A6-79285E04D1F0}"/>
                </a:ext>
              </a:extLst>
            </p:cNvPr>
            <p:cNvSpPr txBox="1">
              <a:spLocks noChangeArrowheads="1"/>
            </p:cNvSpPr>
            <p:nvPr/>
          </p:nvSpPr>
          <p:spPr bwMode="auto">
            <a:xfrm>
              <a:off x="612" y="216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300</a:t>
              </a:r>
            </a:p>
          </p:txBody>
        </p:sp>
        <p:sp>
          <p:nvSpPr>
            <p:cNvPr id="16" name="Text Box 17">
              <a:extLst>
                <a:ext uri="{FF2B5EF4-FFF2-40B4-BE49-F238E27FC236}">
                  <a16:creationId xmlns:a16="http://schemas.microsoft.com/office/drawing/2014/main" id="{491DE287-533F-0045-B1F2-883FA9AB86A1}"/>
                </a:ext>
              </a:extLst>
            </p:cNvPr>
            <p:cNvSpPr txBox="1">
              <a:spLocks noChangeArrowheads="1"/>
            </p:cNvSpPr>
            <p:nvPr/>
          </p:nvSpPr>
          <p:spPr bwMode="auto">
            <a:xfrm>
              <a:off x="612" y="2432"/>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299</a:t>
              </a:r>
            </a:p>
          </p:txBody>
        </p:sp>
        <p:sp>
          <p:nvSpPr>
            <p:cNvPr id="17" name="Text Box 20">
              <a:extLst>
                <a:ext uri="{FF2B5EF4-FFF2-40B4-BE49-F238E27FC236}">
                  <a16:creationId xmlns:a16="http://schemas.microsoft.com/office/drawing/2014/main" id="{002993E3-B23E-6F48-9058-70E97A50AF92}"/>
                </a:ext>
              </a:extLst>
            </p:cNvPr>
            <p:cNvSpPr txBox="1">
              <a:spLocks noChangeArrowheads="1"/>
            </p:cNvSpPr>
            <p:nvPr/>
          </p:nvSpPr>
          <p:spPr bwMode="auto">
            <a:xfrm>
              <a:off x="271" y="3258"/>
              <a:ext cx="363"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dirty="0">
                  <a:solidFill>
                    <a:srgbClr val="000000"/>
                  </a:solidFill>
                  <a:ea typeface="微软雅黑" panose="020B0503020204020204" pitchFamily="34" charset="-122"/>
                </a:rPr>
                <a:t>98</a:t>
              </a:r>
            </a:p>
          </p:txBody>
        </p:sp>
        <p:sp>
          <p:nvSpPr>
            <p:cNvPr id="18" name="Text Box 21">
              <a:extLst>
                <a:ext uri="{FF2B5EF4-FFF2-40B4-BE49-F238E27FC236}">
                  <a16:creationId xmlns:a16="http://schemas.microsoft.com/office/drawing/2014/main" id="{1D66F574-0763-6943-8E3D-B5E866671AA9}"/>
                </a:ext>
              </a:extLst>
            </p:cNvPr>
            <p:cNvSpPr txBox="1">
              <a:spLocks noChangeArrowheads="1"/>
            </p:cNvSpPr>
            <p:nvPr/>
          </p:nvSpPr>
          <p:spPr bwMode="auto">
            <a:xfrm>
              <a:off x="249" y="3530"/>
              <a:ext cx="408"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dirty="0">
                  <a:solidFill>
                    <a:srgbClr val="000000"/>
                  </a:solidFill>
                  <a:ea typeface="微软雅黑" panose="020B0503020204020204" pitchFamily="34" charset="-122"/>
                </a:rPr>
                <a:t>99</a:t>
              </a:r>
            </a:p>
          </p:txBody>
        </p:sp>
        <p:sp>
          <p:nvSpPr>
            <p:cNvPr id="19" name="Text Box 23">
              <a:extLst>
                <a:ext uri="{FF2B5EF4-FFF2-40B4-BE49-F238E27FC236}">
                  <a16:creationId xmlns:a16="http://schemas.microsoft.com/office/drawing/2014/main" id="{7EC2509C-48C1-8C42-A784-04451C5C9AE3}"/>
                </a:ext>
              </a:extLst>
            </p:cNvPr>
            <p:cNvSpPr txBox="1">
              <a:spLocks noChangeArrowheads="1"/>
            </p:cNvSpPr>
            <p:nvPr/>
          </p:nvSpPr>
          <p:spPr bwMode="auto">
            <a:xfrm>
              <a:off x="850" y="2750"/>
              <a:ext cx="306"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solidFill>
                    <a:srgbClr val="000000"/>
                  </a:solidFill>
                </a:rPr>
                <a:t>……</a:t>
              </a:r>
            </a:p>
          </p:txBody>
        </p:sp>
        <p:sp>
          <p:nvSpPr>
            <p:cNvPr id="20" name="Text Box 24">
              <a:extLst>
                <a:ext uri="{FF2B5EF4-FFF2-40B4-BE49-F238E27FC236}">
                  <a16:creationId xmlns:a16="http://schemas.microsoft.com/office/drawing/2014/main" id="{FD4C26B7-2BCC-E04B-B5FD-3F3D234C98F1}"/>
                </a:ext>
              </a:extLst>
            </p:cNvPr>
            <p:cNvSpPr txBox="1">
              <a:spLocks noChangeArrowheads="1"/>
            </p:cNvSpPr>
            <p:nvPr/>
          </p:nvSpPr>
          <p:spPr bwMode="auto">
            <a:xfrm>
              <a:off x="612" y="216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300</a:t>
              </a:r>
            </a:p>
          </p:txBody>
        </p:sp>
        <p:sp>
          <p:nvSpPr>
            <p:cNvPr id="21" name="Rectangle 25">
              <a:extLst>
                <a:ext uri="{FF2B5EF4-FFF2-40B4-BE49-F238E27FC236}">
                  <a16:creationId xmlns:a16="http://schemas.microsoft.com/office/drawing/2014/main" id="{FFB511AF-87EA-5147-8ED3-116947A78487}"/>
                </a:ext>
              </a:extLst>
            </p:cNvPr>
            <p:cNvSpPr>
              <a:spLocks noChangeArrowheads="1"/>
            </p:cNvSpPr>
            <p:nvPr/>
          </p:nvSpPr>
          <p:spPr bwMode="auto">
            <a:xfrm>
              <a:off x="1837" y="1344"/>
              <a:ext cx="635" cy="14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22" name="Line 26">
              <a:extLst>
                <a:ext uri="{FF2B5EF4-FFF2-40B4-BE49-F238E27FC236}">
                  <a16:creationId xmlns:a16="http://schemas.microsoft.com/office/drawing/2014/main" id="{A5F3F68C-752E-A549-BAAD-196BEBA67E6D}"/>
                </a:ext>
              </a:extLst>
            </p:cNvPr>
            <p:cNvSpPr>
              <a:spLocks noChangeShapeType="1"/>
            </p:cNvSpPr>
            <p:nvPr/>
          </p:nvSpPr>
          <p:spPr bwMode="auto">
            <a:xfrm>
              <a:off x="1837" y="157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23" name="Line 27">
              <a:extLst>
                <a:ext uri="{FF2B5EF4-FFF2-40B4-BE49-F238E27FC236}">
                  <a16:creationId xmlns:a16="http://schemas.microsoft.com/office/drawing/2014/main" id="{A7B95D85-FDA9-0F42-8959-B2E2DD69F92E}"/>
                </a:ext>
              </a:extLst>
            </p:cNvPr>
            <p:cNvSpPr>
              <a:spLocks noChangeShapeType="1"/>
            </p:cNvSpPr>
            <p:nvPr/>
          </p:nvSpPr>
          <p:spPr bwMode="auto">
            <a:xfrm>
              <a:off x="1837" y="179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24" name="Line 28">
              <a:extLst>
                <a:ext uri="{FF2B5EF4-FFF2-40B4-BE49-F238E27FC236}">
                  <a16:creationId xmlns:a16="http://schemas.microsoft.com/office/drawing/2014/main" id="{9E0F305F-E242-404C-96AD-3C75BB51CE6E}"/>
                </a:ext>
              </a:extLst>
            </p:cNvPr>
            <p:cNvSpPr>
              <a:spLocks noChangeShapeType="1"/>
            </p:cNvSpPr>
            <p:nvPr/>
          </p:nvSpPr>
          <p:spPr bwMode="auto">
            <a:xfrm>
              <a:off x="1837" y="202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25" name="Line 29">
              <a:extLst>
                <a:ext uri="{FF2B5EF4-FFF2-40B4-BE49-F238E27FC236}">
                  <a16:creationId xmlns:a16="http://schemas.microsoft.com/office/drawing/2014/main" id="{F7AA5113-F172-B942-962F-73FB9399D5F0}"/>
                </a:ext>
              </a:extLst>
            </p:cNvPr>
            <p:cNvSpPr>
              <a:spLocks noChangeShapeType="1"/>
            </p:cNvSpPr>
            <p:nvPr/>
          </p:nvSpPr>
          <p:spPr bwMode="auto">
            <a:xfrm>
              <a:off x="1837" y="238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26" name="Line 30">
              <a:extLst>
                <a:ext uri="{FF2B5EF4-FFF2-40B4-BE49-F238E27FC236}">
                  <a16:creationId xmlns:a16="http://schemas.microsoft.com/office/drawing/2014/main" id="{253E9647-02FE-0540-8FA4-032E5E91EA78}"/>
                </a:ext>
              </a:extLst>
            </p:cNvPr>
            <p:cNvSpPr>
              <a:spLocks noChangeShapeType="1"/>
            </p:cNvSpPr>
            <p:nvPr/>
          </p:nvSpPr>
          <p:spPr bwMode="auto">
            <a:xfrm>
              <a:off x="1837" y="261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27" name="Text Box 31">
              <a:extLst>
                <a:ext uri="{FF2B5EF4-FFF2-40B4-BE49-F238E27FC236}">
                  <a16:creationId xmlns:a16="http://schemas.microsoft.com/office/drawing/2014/main" id="{A91233F1-7989-C043-AF42-3B23E3E1023D}"/>
                </a:ext>
              </a:extLst>
            </p:cNvPr>
            <p:cNvSpPr txBox="1">
              <a:spLocks noChangeArrowheads="1"/>
            </p:cNvSpPr>
            <p:nvPr/>
          </p:nvSpPr>
          <p:spPr bwMode="auto">
            <a:xfrm>
              <a:off x="1837" y="157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400</a:t>
              </a:r>
            </a:p>
          </p:txBody>
        </p:sp>
        <p:sp>
          <p:nvSpPr>
            <p:cNvPr id="28" name="Text Box 32">
              <a:extLst>
                <a:ext uri="{FF2B5EF4-FFF2-40B4-BE49-F238E27FC236}">
                  <a16:creationId xmlns:a16="http://schemas.microsoft.com/office/drawing/2014/main" id="{BB987D9E-BBCF-5742-A00B-9A86D0316FAE}"/>
                </a:ext>
              </a:extLst>
            </p:cNvPr>
            <p:cNvSpPr txBox="1">
              <a:spLocks noChangeArrowheads="1"/>
            </p:cNvSpPr>
            <p:nvPr/>
          </p:nvSpPr>
          <p:spPr bwMode="auto">
            <a:xfrm>
              <a:off x="1837" y="1797"/>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399</a:t>
              </a:r>
            </a:p>
          </p:txBody>
        </p:sp>
        <p:sp>
          <p:nvSpPr>
            <p:cNvPr id="29" name="Text Box 33">
              <a:extLst>
                <a:ext uri="{FF2B5EF4-FFF2-40B4-BE49-F238E27FC236}">
                  <a16:creationId xmlns:a16="http://schemas.microsoft.com/office/drawing/2014/main" id="{530C7F59-C451-7A4D-BCBF-D607AA5F9448}"/>
                </a:ext>
              </a:extLst>
            </p:cNvPr>
            <p:cNvSpPr txBox="1">
              <a:spLocks noChangeArrowheads="1"/>
            </p:cNvSpPr>
            <p:nvPr/>
          </p:nvSpPr>
          <p:spPr bwMode="auto">
            <a:xfrm>
              <a:off x="1837" y="1344"/>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100</a:t>
              </a:r>
            </a:p>
          </p:txBody>
        </p:sp>
        <p:sp>
          <p:nvSpPr>
            <p:cNvPr id="30" name="Text Box 34">
              <a:extLst>
                <a:ext uri="{FF2B5EF4-FFF2-40B4-BE49-F238E27FC236}">
                  <a16:creationId xmlns:a16="http://schemas.microsoft.com/office/drawing/2014/main" id="{8D1AF40D-86EA-7349-9FF4-49CA4B2EAB64}"/>
                </a:ext>
              </a:extLst>
            </p:cNvPr>
            <p:cNvSpPr txBox="1">
              <a:spLocks noChangeArrowheads="1"/>
            </p:cNvSpPr>
            <p:nvPr/>
          </p:nvSpPr>
          <p:spPr bwMode="auto">
            <a:xfrm>
              <a:off x="1837" y="2387"/>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301</a:t>
              </a:r>
            </a:p>
          </p:txBody>
        </p:sp>
        <p:sp>
          <p:nvSpPr>
            <p:cNvPr id="31" name="Text Box 35">
              <a:extLst>
                <a:ext uri="{FF2B5EF4-FFF2-40B4-BE49-F238E27FC236}">
                  <a16:creationId xmlns:a16="http://schemas.microsoft.com/office/drawing/2014/main" id="{B7B1E302-F5F8-E84C-B358-BDF968C57444}"/>
                </a:ext>
              </a:extLst>
            </p:cNvPr>
            <p:cNvSpPr txBox="1">
              <a:spLocks noChangeArrowheads="1"/>
            </p:cNvSpPr>
            <p:nvPr/>
          </p:nvSpPr>
          <p:spPr bwMode="auto">
            <a:xfrm>
              <a:off x="1837" y="284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a:solidFill>
                    <a:srgbClr val="FF0000"/>
                  </a:solidFill>
                  <a:ea typeface="微软雅黑" panose="020B0503020204020204" pitchFamily="34" charset="-122"/>
                </a:rPr>
                <a:t>300</a:t>
              </a:r>
            </a:p>
          </p:txBody>
        </p:sp>
        <p:sp>
          <p:nvSpPr>
            <p:cNvPr id="32" name="Line 36">
              <a:extLst>
                <a:ext uri="{FF2B5EF4-FFF2-40B4-BE49-F238E27FC236}">
                  <a16:creationId xmlns:a16="http://schemas.microsoft.com/office/drawing/2014/main" id="{92CE9A15-DD55-6643-BA3E-AC9076ACCA5B}"/>
                </a:ext>
              </a:extLst>
            </p:cNvPr>
            <p:cNvSpPr>
              <a:spLocks noChangeShapeType="1"/>
            </p:cNvSpPr>
            <p:nvPr/>
          </p:nvSpPr>
          <p:spPr bwMode="auto">
            <a:xfrm>
              <a:off x="1156" y="2296"/>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33" name="Line 37">
              <a:extLst>
                <a:ext uri="{FF2B5EF4-FFF2-40B4-BE49-F238E27FC236}">
                  <a16:creationId xmlns:a16="http://schemas.microsoft.com/office/drawing/2014/main" id="{3A3B5139-7512-D943-B6C3-75BD78FB5FA2}"/>
                </a:ext>
              </a:extLst>
            </p:cNvPr>
            <p:cNvSpPr>
              <a:spLocks noChangeShapeType="1"/>
            </p:cNvSpPr>
            <p:nvPr/>
          </p:nvSpPr>
          <p:spPr bwMode="auto">
            <a:xfrm flipV="1">
              <a:off x="1474" y="1434"/>
              <a:ext cx="0" cy="862"/>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34" name="Line 38">
              <a:extLst>
                <a:ext uri="{FF2B5EF4-FFF2-40B4-BE49-F238E27FC236}">
                  <a16:creationId xmlns:a16="http://schemas.microsoft.com/office/drawing/2014/main" id="{B4D773FC-C179-964A-AF2B-94A8A321E2C9}"/>
                </a:ext>
              </a:extLst>
            </p:cNvPr>
            <p:cNvSpPr>
              <a:spLocks noChangeShapeType="1"/>
            </p:cNvSpPr>
            <p:nvPr/>
          </p:nvSpPr>
          <p:spPr bwMode="auto">
            <a:xfrm>
              <a:off x="1474" y="1434"/>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35" name="Rectangle 40">
              <a:extLst>
                <a:ext uri="{FF2B5EF4-FFF2-40B4-BE49-F238E27FC236}">
                  <a16:creationId xmlns:a16="http://schemas.microsoft.com/office/drawing/2014/main" id="{BBBF24C7-EE5D-294E-8A77-19939CE1E201}"/>
                </a:ext>
              </a:extLst>
            </p:cNvPr>
            <p:cNvSpPr>
              <a:spLocks noChangeArrowheads="1"/>
            </p:cNvSpPr>
            <p:nvPr/>
          </p:nvSpPr>
          <p:spPr bwMode="auto">
            <a:xfrm>
              <a:off x="3061" y="1344"/>
              <a:ext cx="635" cy="14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36" name="Line 41">
              <a:extLst>
                <a:ext uri="{FF2B5EF4-FFF2-40B4-BE49-F238E27FC236}">
                  <a16:creationId xmlns:a16="http://schemas.microsoft.com/office/drawing/2014/main" id="{9DBA50B5-B709-2A43-BA80-733C68B3CD15}"/>
                </a:ext>
              </a:extLst>
            </p:cNvPr>
            <p:cNvSpPr>
              <a:spLocks noChangeShapeType="1"/>
            </p:cNvSpPr>
            <p:nvPr/>
          </p:nvSpPr>
          <p:spPr bwMode="auto">
            <a:xfrm>
              <a:off x="3061" y="157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37" name="Line 42">
              <a:extLst>
                <a:ext uri="{FF2B5EF4-FFF2-40B4-BE49-F238E27FC236}">
                  <a16:creationId xmlns:a16="http://schemas.microsoft.com/office/drawing/2014/main" id="{C9938528-F367-DD4D-8483-F6E83ED88A2F}"/>
                </a:ext>
              </a:extLst>
            </p:cNvPr>
            <p:cNvSpPr>
              <a:spLocks noChangeShapeType="1"/>
            </p:cNvSpPr>
            <p:nvPr/>
          </p:nvSpPr>
          <p:spPr bwMode="auto">
            <a:xfrm>
              <a:off x="3061" y="179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38" name="Line 43">
              <a:extLst>
                <a:ext uri="{FF2B5EF4-FFF2-40B4-BE49-F238E27FC236}">
                  <a16:creationId xmlns:a16="http://schemas.microsoft.com/office/drawing/2014/main" id="{EDA8828D-85AD-E84C-92A4-EF4B0A94857B}"/>
                </a:ext>
              </a:extLst>
            </p:cNvPr>
            <p:cNvSpPr>
              <a:spLocks noChangeShapeType="1"/>
            </p:cNvSpPr>
            <p:nvPr/>
          </p:nvSpPr>
          <p:spPr bwMode="auto">
            <a:xfrm>
              <a:off x="3061" y="202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39" name="Line 44">
              <a:extLst>
                <a:ext uri="{FF2B5EF4-FFF2-40B4-BE49-F238E27FC236}">
                  <a16:creationId xmlns:a16="http://schemas.microsoft.com/office/drawing/2014/main" id="{F73C64AA-C0DE-2D40-880C-73181868B38D}"/>
                </a:ext>
              </a:extLst>
            </p:cNvPr>
            <p:cNvSpPr>
              <a:spLocks noChangeShapeType="1"/>
            </p:cNvSpPr>
            <p:nvPr/>
          </p:nvSpPr>
          <p:spPr bwMode="auto">
            <a:xfrm>
              <a:off x="3061" y="238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40" name="Line 45">
              <a:extLst>
                <a:ext uri="{FF2B5EF4-FFF2-40B4-BE49-F238E27FC236}">
                  <a16:creationId xmlns:a16="http://schemas.microsoft.com/office/drawing/2014/main" id="{F5365ABB-8FF7-D34C-885F-2198B7B8914F}"/>
                </a:ext>
              </a:extLst>
            </p:cNvPr>
            <p:cNvSpPr>
              <a:spLocks noChangeShapeType="1"/>
            </p:cNvSpPr>
            <p:nvPr/>
          </p:nvSpPr>
          <p:spPr bwMode="auto">
            <a:xfrm>
              <a:off x="3061" y="261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41" name="Text Box 46">
              <a:extLst>
                <a:ext uri="{FF2B5EF4-FFF2-40B4-BE49-F238E27FC236}">
                  <a16:creationId xmlns:a16="http://schemas.microsoft.com/office/drawing/2014/main" id="{18416A69-9A27-DF4A-A0E0-D4418881B159}"/>
                </a:ext>
              </a:extLst>
            </p:cNvPr>
            <p:cNvSpPr txBox="1">
              <a:spLocks noChangeArrowheads="1"/>
            </p:cNvSpPr>
            <p:nvPr/>
          </p:nvSpPr>
          <p:spPr bwMode="auto">
            <a:xfrm>
              <a:off x="3061" y="157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500</a:t>
              </a:r>
            </a:p>
          </p:txBody>
        </p:sp>
        <p:sp>
          <p:nvSpPr>
            <p:cNvPr id="42" name="Text Box 47">
              <a:extLst>
                <a:ext uri="{FF2B5EF4-FFF2-40B4-BE49-F238E27FC236}">
                  <a16:creationId xmlns:a16="http://schemas.microsoft.com/office/drawing/2014/main" id="{7FBA75FA-28FF-6846-85C5-9CE87752FCCC}"/>
                </a:ext>
              </a:extLst>
            </p:cNvPr>
            <p:cNvSpPr txBox="1">
              <a:spLocks noChangeArrowheads="1"/>
            </p:cNvSpPr>
            <p:nvPr/>
          </p:nvSpPr>
          <p:spPr bwMode="auto">
            <a:xfrm>
              <a:off x="3061" y="1797"/>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499</a:t>
              </a:r>
            </a:p>
          </p:txBody>
        </p:sp>
        <p:sp>
          <p:nvSpPr>
            <p:cNvPr id="43" name="Text Box 48">
              <a:extLst>
                <a:ext uri="{FF2B5EF4-FFF2-40B4-BE49-F238E27FC236}">
                  <a16:creationId xmlns:a16="http://schemas.microsoft.com/office/drawing/2014/main" id="{C00B2B97-D68E-CF43-AA89-155E107DB37E}"/>
                </a:ext>
              </a:extLst>
            </p:cNvPr>
            <p:cNvSpPr txBox="1">
              <a:spLocks noChangeArrowheads="1"/>
            </p:cNvSpPr>
            <p:nvPr/>
          </p:nvSpPr>
          <p:spPr bwMode="auto">
            <a:xfrm>
              <a:off x="3061" y="1344"/>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100</a:t>
              </a:r>
            </a:p>
          </p:txBody>
        </p:sp>
        <p:sp>
          <p:nvSpPr>
            <p:cNvPr id="44" name="Text Box 49">
              <a:extLst>
                <a:ext uri="{FF2B5EF4-FFF2-40B4-BE49-F238E27FC236}">
                  <a16:creationId xmlns:a16="http://schemas.microsoft.com/office/drawing/2014/main" id="{5AF22293-A3DA-F648-B016-5E3D27B40082}"/>
                </a:ext>
              </a:extLst>
            </p:cNvPr>
            <p:cNvSpPr txBox="1">
              <a:spLocks noChangeArrowheads="1"/>
            </p:cNvSpPr>
            <p:nvPr/>
          </p:nvSpPr>
          <p:spPr bwMode="auto">
            <a:xfrm>
              <a:off x="3061" y="2387"/>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401</a:t>
              </a:r>
            </a:p>
          </p:txBody>
        </p:sp>
        <p:sp>
          <p:nvSpPr>
            <p:cNvPr id="45" name="Text Box 50">
              <a:extLst>
                <a:ext uri="{FF2B5EF4-FFF2-40B4-BE49-F238E27FC236}">
                  <a16:creationId xmlns:a16="http://schemas.microsoft.com/office/drawing/2014/main" id="{30447642-2037-CA44-AE3F-8A9552ACF245}"/>
                </a:ext>
              </a:extLst>
            </p:cNvPr>
            <p:cNvSpPr txBox="1">
              <a:spLocks noChangeArrowheads="1"/>
            </p:cNvSpPr>
            <p:nvPr/>
          </p:nvSpPr>
          <p:spPr bwMode="auto">
            <a:xfrm>
              <a:off x="3061" y="284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a:solidFill>
                    <a:srgbClr val="FF0000"/>
                  </a:solidFill>
                  <a:ea typeface="微软雅黑" panose="020B0503020204020204" pitchFamily="34" charset="-122"/>
                </a:rPr>
                <a:t>400</a:t>
              </a:r>
            </a:p>
          </p:txBody>
        </p:sp>
        <p:sp>
          <p:nvSpPr>
            <p:cNvPr id="46" name="Rectangle 51">
              <a:extLst>
                <a:ext uri="{FF2B5EF4-FFF2-40B4-BE49-F238E27FC236}">
                  <a16:creationId xmlns:a16="http://schemas.microsoft.com/office/drawing/2014/main" id="{C72D4ADC-1C76-484C-B142-233926C767F4}"/>
                </a:ext>
              </a:extLst>
            </p:cNvPr>
            <p:cNvSpPr>
              <a:spLocks noChangeArrowheads="1"/>
            </p:cNvSpPr>
            <p:nvPr/>
          </p:nvSpPr>
          <p:spPr bwMode="auto">
            <a:xfrm>
              <a:off x="4286" y="1344"/>
              <a:ext cx="635" cy="1496"/>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47" name="Line 52">
              <a:extLst>
                <a:ext uri="{FF2B5EF4-FFF2-40B4-BE49-F238E27FC236}">
                  <a16:creationId xmlns:a16="http://schemas.microsoft.com/office/drawing/2014/main" id="{C75007D3-865D-FC42-A5B5-CA844E0FC16B}"/>
                </a:ext>
              </a:extLst>
            </p:cNvPr>
            <p:cNvSpPr>
              <a:spLocks noChangeShapeType="1"/>
            </p:cNvSpPr>
            <p:nvPr/>
          </p:nvSpPr>
          <p:spPr bwMode="auto">
            <a:xfrm>
              <a:off x="4286" y="1570"/>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48" name="Line 53">
              <a:extLst>
                <a:ext uri="{FF2B5EF4-FFF2-40B4-BE49-F238E27FC236}">
                  <a16:creationId xmlns:a16="http://schemas.microsoft.com/office/drawing/2014/main" id="{24C79929-0B6D-E347-B908-948E1B6DE493}"/>
                </a:ext>
              </a:extLst>
            </p:cNvPr>
            <p:cNvSpPr>
              <a:spLocks noChangeShapeType="1"/>
            </p:cNvSpPr>
            <p:nvPr/>
          </p:nvSpPr>
          <p:spPr bwMode="auto">
            <a:xfrm>
              <a:off x="4286" y="179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49" name="Line 54">
              <a:extLst>
                <a:ext uri="{FF2B5EF4-FFF2-40B4-BE49-F238E27FC236}">
                  <a16:creationId xmlns:a16="http://schemas.microsoft.com/office/drawing/2014/main" id="{66F1708D-B29B-134A-9738-71B9249C874A}"/>
                </a:ext>
              </a:extLst>
            </p:cNvPr>
            <p:cNvSpPr>
              <a:spLocks noChangeShapeType="1"/>
            </p:cNvSpPr>
            <p:nvPr/>
          </p:nvSpPr>
          <p:spPr bwMode="auto">
            <a:xfrm>
              <a:off x="4286" y="202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50" name="Line 55">
              <a:extLst>
                <a:ext uri="{FF2B5EF4-FFF2-40B4-BE49-F238E27FC236}">
                  <a16:creationId xmlns:a16="http://schemas.microsoft.com/office/drawing/2014/main" id="{01746719-A5F8-0146-B2AC-132F499EAA2B}"/>
                </a:ext>
              </a:extLst>
            </p:cNvPr>
            <p:cNvSpPr>
              <a:spLocks noChangeShapeType="1"/>
            </p:cNvSpPr>
            <p:nvPr/>
          </p:nvSpPr>
          <p:spPr bwMode="auto">
            <a:xfrm>
              <a:off x="4286" y="2387"/>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51" name="Line 56">
              <a:extLst>
                <a:ext uri="{FF2B5EF4-FFF2-40B4-BE49-F238E27FC236}">
                  <a16:creationId xmlns:a16="http://schemas.microsoft.com/office/drawing/2014/main" id="{43AEB5CF-E606-C94D-B8B1-1F09BDD0C329}"/>
                </a:ext>
              </a:extLst>
            </p:cNvPr>
            <p:cNvSpPr>
              <a:spLocks noChangeShapeType="1"/>
            </p:cNvSpPr>
            <p:nvPr/>
          </p:nvSpPr>
          <p:spPr bwMode="auto">
            <a:xfrm>
              <a:off x="4286" y="2614"/>
              <a:ext cx="635" cy="0"/>
            </a:xfrm>
            <a:prstGeom prst="line">
              <a:avLst/>
            </a:prstGeom>
            <a:noFill/>
            <a:ln w="28575"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52" name="Text Box 57">
              <a:extLst>
                <a:ext uri="{FF2B5EF4-FFF2-40B4-BE49-F238E27FC236}">
                  <a16:creationId xmlns:a16="http://schemas.microsoft.com/office/drawing/2014/main" id="{B3744606-89D1-DA49-B892-B0020E118DB9}"/>
                </a:ext>
              </a:extLst>
            </p:cNvPr>
            <p:cNvSpPr txBox="1">
              <a:spLocks noChangeArrowheads="1"/>
            </p:cNvSpPr>
            <p:nvPr/>
          </p:nvSpPr>
          <p:spPr bwMode="auto">
            <a:xfrm>
              <a:off x="4286" y="157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0</a:t>
              </a:r>
            </a:p>
          </p:txBody>
        </p:sp>
        <p:sp>
          <p:nvSpPr>
            <p:cNvPr id="53" name="Text Box 58">
              <a:extLst>
                <a:ext uri="{FF2B5EF4-FFF2-40B4-BE49-F238E27FC236}">
                  <a16:creationId xmlns:a16="http://schemas.microsoft.com/office/drawing/2014/main" id="{012D7AFC-0BD0-764D-81FF-55D3B8C95434}"/>
                </a:ext>
              </a:extLst>
            </p:cNvPr>
            <p:cNvSpPr txBox="1">
              <a:spLocks noChangeArrowheads="1"/>
            </p:cNvSpPr>
            <p:nvPr/>
          </p:nvSpPr>
          <p:spPr bwMode="auto">
            <a:xfrm>
              <a:off x="4286" y="1797"/>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599</a:t>
              </a:r>
            </a:p>
          </p:txBody>
        </p:sp>
        <p:sp>
          <p:nvSpPr>
            <p:cNvPr id="54" name="Text Box 59">
              <a:extLst>
                <a:ext uri="{FF2B5EF4-FFF2-40B4-BE49-F238E27FC236}">
                  <a16:creationId xmlns:a16="http://schemas.microsoft.com/office/drawing/2014/main" id="{90EB7632-FD54-AB4D-8D03-11EBC5AFE69F}"/>
                </a:ext>
              </a:extLst>
            </p:cNvPr>
            <p:cNvSpPr txBox="1">
              <a:spLocks noChangeArrowheads="1"/>
            </p:cNvSpPr>
            <p:nvPr/>
          </p:nvSpPr>
          <p:spPr bwMode="auto">
            <a:xfrm>
              <a:off x="4286" y="1344"/>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99</a:t>
              </a:r>
            </a:p>
          </p:txBody>
        </p:sp>
        <p:sp>
          <p:nvSpPr>
            <p:cNvPr id="55" name="Text Box 60">
              <a:extLst>
                <a:ext uri="{FF2B5EF4-FFF2-40B4-BE49-F238E27FC236}">
                  <a16:creationId xmlns:a16="http://schemas.microsoft.com/office/drawing/2014/main" id="{47788861-C7AC-D04D-833A-CF2CBD5975C6}"/>
                </a:ext>
              </a:extLst>
            </p:cNvPr>
            <p:cNvSpPr txBox="1">
              <a:spLocks noChangeArrowheads="1"/>
            </p:cNvSpPr>
            <p:nvPr/>
          </p:nvSpPr>
          <p:spPr bwMode="auto">
            <a:xfrm>
              <a:off x="4286" y="2387"/>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b="0">
                  <a:solidFill>
                    <a:srgbClr val="9999CC"/>
                  </a:solidFill>
                  <a:ea typeface="微软雅黑" panose="020B0503020204020204" pitchFamily="34" charset="-122"/>
                </a:rPr>
                <a:t>501</a:t>
              </a:r>
            </a:p>
          </p:txBody>
        </p:sp>
        <p:sp>
          <p:nvSpPr>
            <p:cNvPr id="56" name="Text Box 61">
              <a:extLst>
                <a:ext uri="{FF2B5EF4-FFF2-40B4-BE49-F238E27FC236}">
                  <a16:creationId xmlns:a16="http://schemas.microsoft.com/office/drawing/2014/main" id="{6CA62CAD-1303-8240-994B-C5FC9EEC0927}"/>
                </a:ext>
              </a:extLst>
            </p:cNvPr>
            <p:cNvSpPr txBox="1">
              <a:spLocks noChangeArrowheads="1"/>
            </p:cNvSpPr>
            <p:nvPr/>
          </p:nvSpPr>
          <p:spPr bwMode="auto">
            <a:xfrm>
              <a:off x="4286" y="2840"/>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a:solidFill>
                    <a:srgbClr val="FF0000"/>
                  </a:solidFill>
                  <a:ea typeface="微软雅黑" panose="020B0503020204020204" pitchFamily="34" charset="-122"/>
                </a:rPr>
                <a:t>500</a:t>
              </a:r>
            </a:p>
          </p:txBody>
        </p:sp>
        <p:sp>
          <p:nvSpPr>
            <p:cNvPr id="57" name="Line 62">
              <a:extLst>
                <a:ext uri="{FF2B5EF4-FFF2-40B4-BE49-F238E27FC236}">
                  <a16:creationId xmlns:a16="http://schemas.microsoft.com/office/drawing/2014/main" id="{5AAF4D85-96BC-F747-901E-654ED096E411}"/>
                </a:ext>
              </a:extLst>
            </p:cNvPr>
            <p:cNvSpPr>
              <a:spLocks noChangeShapeType="1"/>
            </p:cNvSpPr>
            <p:nvPr/>
          </p:nvSpPr>
          <p:spPr bwMode="auto">
            <a:xfrm>
              <a:off x="2381" y="1706"/>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58" name="Line 63">
              <a:extLst>
                <a:ext uri="{FF2B5EF4-FFF2-40B4-BE49-F238E27FC236}">
                  <a16:creationId xmlns:a16="http://schemas.microsoft.com/office/drawing/2014/main" id="{149C105A-B4C8-1748-BE35-7FAEE0EE8F74}"/>
                </a:ext>
              </a:extLst>
            </p:cNvPr>
            <p:cNvSpPr>
              <a:spLocks noChangeShapeType="1"/>
            </p:cNvSpPr>
            <p:nvPr/>
          </p:nvSpPr>
          <p:spPr bwMode="auto">
            <a:xfrm flipH="1" flipV="1">
              <a:off x="2699" y="1434"/>
              <a:ext cx="0" cy="272"/>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59" name="Line 64">
              <a:extLst>
                <a:ext uri="{FF2B5EF4-FFF2-40B4-BE49-F238E27FC236}">
                  <a16:creationId xmlns:a16="http://schemas.microsoft.com/office/drawing/2014/main" id="{6A8E3CD9-96AA-BA4D-AC27-A47DF8ACB90A}"/>
                </a:ext>
              </a:extLst>
            </p:cNvPr>
            <p:cNvSpPr>
              <a:spLocks noChangeShapeType="1"/>
            </p:cNvSpPr>
            <p:nvPr/>
          </p:nvSpPr>
          <p:spPr bwMode="auto">
            <a:xfrm>
              <a:off x="2699" y="1434"/>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grpSp>
          <p:nvGrpSpPr>
            <p:cNvPr id="60" name="Group 66">
              <a:extLst>
                <a:ext uri="{FF2B5EF4-FFF2-40B4-BE49-F238E27FC236}">
                  <a16:creationId xmlns:a16="http://schemas.microsoft.com/office/drawing/2014/main" id="{BB5651EB-5C72-8B4C-AA45-95392DABD764}"/>
                </a:ext>
              </a:extLst>
            </p:cNvPr>
            <p:cNvGrpSpPr>
              <a:grpSpLocks/>
            </p:cNvGrpSpPr>
            <p:nvPr/>
          </p:nvGrpSpPr>
          <p:grpSpPr bwMode="auto">
            <a:xfrm>
              <a:off x="3606" y="1434"/>
              <a:ext cx="636" cy="272"/>
              <a:chOff x="2381" y="1434"/>
              <a:chExt cx="636" cy="272"/>
            </a:xfrm>
          </p:grpSpPr>
          <p:sp>
            <p:nvSpPr>
              <p:cNvPr id="76" name="Line 67">
                <a:extLst>
                  <a:ext uri="{FF2B5EF4-FFF2-40B4-BE49-F238E27FC236}">
                    <a16:creationId xmlns:a16="http://schemas.microsoft.com/office/drawing/2014/main" id="{B8B0FC9F-DBC0-1B49-82A8-AB2498F3BDE7}"/>
                  </a:ext>
                </a:extLst>
              </p:cNvPr>
              <p:cNvSpPr>
                <a:spLocks noChangeShapeType="1"/>
              </p:cNvSpPr>
              <p:nvPr/>
            </p:nvSpPr>
            <p:spPr bwMode="auto">
              <a:xfrm>
                <a:off x="2381" y="1706"/>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77" name="Line 68">
                <a:extLst>
                  <a:ext uri="{FF2B5EF4-FFF2-40B4-BE49-F238E27FC236}">
                    <a16:creationId xmlns:a16="http://schemas.microsoft.com/office/drawing/2014/main" id="{6C27A1BB-FE56-A84E-A511-6EAF94FC5F46}"/>
                  </a:ext>
                </a:extLst>
              </p:cNvPr>
              <p:cNvSpPr>
                <a:spLocks noChangeShapeType="1"/>
              </p:cNvSpPr>
              <p:nvPr/>
            </p:nvSpPr>
            <p:spPr bwMode="auto">
              <a:xfrm flipH="1" flipV="1">
                <a:off x="2699" y="1434"/>
                <a:ext cx="0" cy="272"/>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78" name="Line 69">
                <a:extLst>
                  <a:ext uri="{FF2B5EF4-FFF2-40B4-BE49-F238E27FC236}">
                    <a16:creationId xmlns:a16="http://schemas.microsoft.com/office/drawing/2014/main" id="{BD36AC49-1F70-064F-8B8F-E025AE1B6B32}"/>
                  </a:ext>
                </a:extLst>
              </p:cNvPr>
              <p:cNvSpPr>
                <a:spLocks noChangeShapeType="1"/>
              </p:cNvSpPr>
              <p:nvPr/>
            </p:nvSpPr>
            <p:spPr bwMode="auto">
              <a:xfrm>
                <a:off x="2699" y="1434"/>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grpSp>
        <p:sp>
          <p:nvSpPr>
            <p:cNvPr id="61" name="Line 71">
              <a:extLst>
                <a:ext uri="{FF2B5EF4-FFF2-40B4-BE49-F238E27FC236}">
                  <a16:creationId xmlns:a16="http://schemas.microsoft.com/office/drawing/2014/main" id="{0ABBAE84-DEC2-4444-A984-4CC0EB6F0892}"/>
                </a:ext>
              </a:extLst>
            </p:cNvPr>
            <p:cNvSpPr>
              <a:spLocks noChangeShapeType="1"/>
            </p:cNvSpPr>
            <p:nvPr/>
          </p:nvSpPr>
          <p:spPr bwMode="auto">
            <a:xfrm>
              <a:off x="1156" y="2568"/>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62" name="Line 72">
              <a:extLst>
                <a:ext uri="{FF2B5EF4-FFF2-40B4-BE49-F238E27FC236}">
                  <a16:creationId xmlns:a16="http://schemas.microsoft.com/office/drawing/2014/main" id="{C26E3288-E6FA-2243-B755-EE750EA1BA19}"/>
                </a:ext>
              </a:extLst>
            </p:cNvPr>
            <p:cNvSpPr>
              <a:spLocks noChangeShapeType="1"/>
            </p:cNvSpPr>
            <p:nvPr/>
          </p:nvSpPr>
          <p:spPr bwMode="auto">
            <a:xfrm flipH="1" flipV="1">
              <a:off x="1474" y="2568"/>
              <a:ext cx="0" cy="771"/>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63" name="Line 73">
              <a:extLst>
                <a:ext uri="{FF2B5EF4-FFF2-40B4-BE49-F238E27FC236}">
                  <a16:creationId xmlns:a16="http://schemas.microsoft.com/office/drawing/2014/main" id="{9291D5E5-2162-B249-8DC7-D48354508A81}"/>
                </a:ext>
              </a:extLst>
            </p:cNvPr>
            <p:cNvSpPr>
              <a:spLocks noChangeShapeType="1"/>
            </p:cNvSpPr>
            <p:nvPr/>
          </p:nvSpPr>
          <p:spPr bwMode="auto">
            <a:xfrm>
              <a:off x="1474" y="3339"/>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64" name="Rectangle 74">
              <a:extLst>
                <a:ext uri="{FF2B5EF4-FFF2-40B4-BE49-F238E27FC236}">
                  <a16:creationId xmlns:a16="http://schemas.microsoft.com/office/drawing/2014/main" id="{61929A61-86D0-1D4F-A211-18C3C1214305}"/>
                </a:ext>
              </a:extLst>
            </p:cNvPr>
            <p:cNvSpPr>
              <a:spLocks noChangeArrowheads="1"/>
            </p:cNvSpPr>
            <p:nvPr/>
          </p:nvSpPr>
          <p:spPr bwMode="auto">
            <a:xfrm>
              <a:off x="1837" y="3113"/>
              <a:ext cx="635" cy="589"/>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65" name="Text Box 75">
              <a:extLst>
                <a:ext uri="{FF2B5EF4-FFF2-40B4-BE49-F238E27FC236}">
                  <a16:creationId xmlns:a16="http://schemas.microsoft.com/office/drawing/2014/main" id="{8BC7C81E-4873-E549-BDB3-8D4C94207516}"/>
                </a:ext>
              </a:extLst>
            </p:cNvPr>
            <p:cNvSpPr txBox="1">
              <a:spLocks noChangeArrowheads="1"/>
            </p:cNvSpPr>
            <p:nvPr/>
          </p:nvSpPr>
          <p:spPr bwMode="auto">
            <a:xfrm>
              <a:off x="1837" y="3702"/>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a:solidFill>
                    <a:srgbClr val="FF0000"/>
                  </a:solidFill>
                  <a:ea typeface="微软雅黑" panose="020B0503020204020204" pitchFamily="34" charset="-122"/>
                </a:rPr>
                <a:t>299</a:t>
              </a:r>
            </a:p>
          </p:txBody>
        </p:sp>
        <p:sp>
          <p:nvSpPr>
            <p:cNvPr id="66" name="Line 76">
              <a:extLst>
                <a:ext uri="{FF2B5EF4-FFF2-40B4-BE49-F238E27FC236}">
                  <a16:creationId xmlns:a16="http://schemas.microsoft.com/office/drawing/2014/main" id="{6D17457C-FB1F-C348-AE1E-905F501579E7}"/>
                </a:ext>
              </a:extLst>
            </p:cNvPr>
            <p:cNvSpPr>
              <a:spLocks noChangeShapeType="1"/>
            </p:cNvSpPr>
            <p:nvPr/>
          </p:nvSpPr>
          <p:spPr bwMode="auto">
            <a:xfrm>
              <a:off x="2381" y="1933"/>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67" name="Line 77">
              <a:extLst>
                <a:ext uri="{FF2B5EF4-FFF2-40B4-BE49-F238E27FC236}">
                  <a16:creationId xmlns:a16="http://schemas.microsoft.com/office/drawing/2014/main" id="{C28600BB-E615-8F41-A0C4-0E1AAD60C715}"/>
                </a:ext>
              </a:extLst>
            </p:cNvPr>
            <p:cNvSpPr>
              <a:spLocks noChangeShapeType="1"/>
            </p:cNvSpPr>
            <p:nvPr/>
          </p:nvSpPr>
          <p:spPr bwMode="auto">
            <a:xfrm flipV="1">
              <a:off x="2699" y="1933"/>
              <a:ext cx="0" cy="1406"/>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68" name="Line 78">
              <a:extLst>
                <a:ext uri="{FF2B5EF4-FFF2-40B4-BE49-F238E27FC236}">
                  <a16:creationId xmlns:a16="http://schemas.microsoft.com/office/drawing/2014/main" id="{4DA82295-3701-6649-B3A1-20C533A10507}"/>
                </a:ext>
              </a:extLst>
            </p:cNvPr>
            <p:cNvSpPr>
              <a:spLocks noChangeShapeType="1"/>
            </p:cNvSpPr>
            <p:nvPr/>
          </p:nvSpPr>
          <p:spPr bwMode="auto">
            <a:xfrm>
              <a:off x="2699" y="3339"/>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69" name="Rectangle 79">
              <a:extLst>
                <a:ext uri="{FF2B5EF4-FFF2-40B4-BE49-F238E27FC236}">
                  <a16:creationId xmlns:a16="http://schemas.microsoft.com/office/drawing/2014/main" id="{263CA2C5-A0E9-D44F-9E6D-E9E5DABFEEF5}"/>
                </a:ext>
              </a:extLst>
            </p:cNvPr>
            <p:cNvSpPr>
              <a:spLocks noChangeArrowheads="1"/>
            </p:cNvSpPr>
            <p:nvPr/>
          </p:nvSpPr>
          <p:spPr bwMode="auto">
            <a:xfrm>
              <a:off x="3061" y="3113"/>
              <a:ext cx="635" cy="589"/>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70" name="Text Box 80">
              <a:extLst>
                <a:ext uri="{FF2B5EF4-FFF2-40B4-BE49-F238E27FC236}">
                  <a16:creationId xmlns:a16="http://schemas.microsoft.com/office/drawing/2014/main" id="{3E75E744-AC5E-C949-95A8-916916133D80}"/>
                </a:ext>
              </a:extLst>
            </p:cNvPr>
            <p:cNvSpPr txBox="1">
              <a:spLocks noChangeArrowheads="1"/>
            </p:cNvSpPr>
            <p:nvPr/>
          </p:nvSpPr>
          <p:spPr bwMode="auto">
            <a:xfrm>
              <a:off x="3061" y="3702"/>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a:solidFill>
                    <a:srgbClr val="FF0000"/>
                  </a:solidFill>
                  <a:ea typeface="微软雅黑" panose="020B0503020204020204" pitchFamily="34" charset="-122"/>
                </a:rPr>
                <a:t>399</a:t>
              </a:r>
            </a:p>
          </p:txBody>
        </p:sp>
        <p:sp>
          <p:nvSpPr>
            <p:cNvPr id="71" name="Line 81">
              <a:extLst>
                <a:ext uri="{FF2B5EF4-FFF2-40B4-BE49-F238E27FC236}">
                  <a16:creationId xmlns:a16="http://schemas.microsoft.com/office/drawing/2014/main" id="{75CB3F47-C59E-B142-B598-E19B86EE9037}"/>
                </a:ext>
              </a:extLst>
            </p:cNvPr>
            <p:cNvSpPr>
              <a:spLocks noChangeShapeType="1"/>
            </p:cNvSpPr>
            <p:nvPr/>
          </p:nvSpPr>
          <p:spPr bwMode="auto">
            <a:xfrm>
              <a:off x="3606" y="1933"/>
              <a:ext cx="318" cy="0"/>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72" name="Line 82">
              <a:extLst>
                <a:ext uri="{FF2B5EF4-FFF2-40B4-BE49-F238E27FC236}">
                  <a16:creationId xmlns:a16="http://schemas.microsoft.com/office/drawing/2014/main" id="{CD4B9EF0-2FB2-E546-B6BA-E0DC191360C3}"/>
                </a:ext>
              </a:extLst>
            </p:cNvPr>
            <p:cNvSpPr>
              <a:spLocks noChangeShapeType="1"/>
            </p:cNvSpPr>
            <p:nvPr/>
          </p:nvSpPr>
          <p:spPr bwMode="auto">
            <a:xfrm flipV="1">
              <a:off x="3924" y="1933"/>
              <a:ext cx="0" cy="1406"/>
            </a:xfrm>
            <a:prstGeom prst="line">
              <a:avLst/>
            </a:prstGeom>
            <a:noFill/>
            <a:ln w="38100" cap="sq">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sz="1400"/>
            </a:p>
          </p:txBody>
        </p:sp>
        <p:sp>
          <p:nvSpPr>
            <p:cNvPr id="73" name="Line 83">
              <a:extLst>
                <a:ext uri="{FF2B5EF4-FFF2-40B4-BE49-F238E27FC236}">
                  <a16:creationId xmlns:a16="http://schemas.microsoft.com/office/drawing/2014/main" id="{DFE688C7-D909-2448-A9D9-4188B327CDBC}"/>
                </a:ext>
              </a:extLst>
            </p:cNvPr>
            <p:cNvSpPr>
              <a:spLocks noChangeShapeType="1"/>
            </p:cNvSpPr>
            <p:nvPr/>
          </p:nvSpPr>
          <p:spPr bwMode="auto">
            <a:xfrm>
              <a:off x="3924" y="3339"/>
              <a:ext cx="318" cy="0"/>
            </a:xfrm>
            <a:prstGeom prst="line">
              <a:avLst/>
            </a:prstGeom>
            <a:noFill/>
            <a:ln w="38100" cap="sq">
              <a:solidFill>
                <a:srgbClr val="000000"/>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sz="1400"/>
            </a:p>
          </p:txBody>
        </p:sp>
        <p:sp>
          <p:nvSpPr>
            <p:cNvPr id="74" name="Rectangle 84">
              <a:extLst>
                <a:ext uri="{FF2B5EF4-FFF2-40B4-BE49-F238E27FC236}">
                  <a16:creationId xmlns:a16="http://schemas.microsoft.com/office/drawing/2014/main" id="{D1FCB329-B331-4548-80C1-F377071653D2}"/>
                </a:ext>
              </a:extLst>
            </p:cNvPr>
            <p:cNvSpPr>
              <a:spLocks noChangeArrowheads="1"/>
            </p:cNvSpPr>
            <p:nvPr/>
          </p:nvSpPr>
          <p:spPr bwMode="auto">
            <a:xfrm>
              <a:off x="4286" y="3113"/>
              <a:ext cx="635" cy="589"/>
            </a:xfrm>
            <a:prstGeom prst="rect">
              <a:avLst/>
            </a:prstGeom>
            <a:noFill/>
            <a:ln w="28575" cap="sq">
              <a:solidFill>
                <a:srgbClr val="00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400" b="0">
                <a:solidFill>
                  <a:srgbClr val="000000"/>
                </a:solidFill>
              </a:endParaRPr>
            </a:p>
          </p:txBody>
        </p:sp>
        <p:sp>
          <p:nvSpPr>
            <p:cNvPr id="75" name="Text Box 85">
              <a:extLst>
                <a:ext uri="{FF2B5EF4-FFF2-40B4-BE49-F238E27FC236}">
                  <a16:creationId xmlns:a16="http://schemas.microsoft.com/office/drawing/2014/main" id="{490312DB-1E1C-CF42-8F30-831D06877611}"/>
                </a:ext>
              </a:extLst>
            </p:cNvPr>
            <p:cNvSpPr txBox="1">
              <a:spLocks noChangeArrowheads="1"/>
            </p:cNvSpPr>
            <p:nvPr/>
          </p:nvSpPr>
          <p:spPr bwMode="auto">
            <a:xfrm>
              <a:off x="4286" y="3702"/>
              <a:ext cx="63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5000"/>
                </a:spcBef>
                <a:buClrTx/>
                <a:buSzTx/>
                <a:buFontTx/>
                <a:buNone/>
              </a:pPr>
              <a:r>
                <a:rPr lang="en-US" altLang="zh-CN" sz="1600">
                  <a:solidFill>
                    <a:srgbClr val="FF0000"/>
                  </a:solidFill>
                  <a:ea typeface="微软雅黑" panose="020B0503020204020204" pitchFamily="34" charset="-122"/>
                </a:rPr>
                <a:t>499</a:t>
              </a:r>
            </a:p>
          </p:txBody>
        </p:sp>
      </p:grpSp>
      <p:sp>
        <p:nvSpPr>
          <p:cNvPr id="79" name="文本框 1">
            <a:extLst>
              <a:ext uri="{FF2B5EF4-FFF2-40B4-BE49-F238E27FC236}">
                <a16:creationId xmlns:a16="http://schemas.microsoft.com/office/drawing/2014/main" id="{B8AC3CA3-595B-134B-8CE7-B38A7099D401}"/>
              </a:ext>
            </a:extLst>
          </p:cNvPr>
          <p:cNvSpPr txBox="1">
            <a:spLocks noChangeArrowheads="1"/>
          </p:cNvSpPr>
          <p:nvPr/>
        </p:nvSpPr>
        <p:spPr bwMode="auto">
          <a:xfrm>
            <a:off x="2510302" y="2649870"/>
            <a:ext cx="1024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0">
                <a:solidFill>
                  <a:srgbClr val="FF0000"/>
                </a:solidFill>
              </a:rPr>
              <a:t>s.free[0]</a:t>
            </a:r>
            <a:endParaRPr lang="zh-CN" altLang="en-US" sz="1400" b="0">
              <a:solidFill>
                <a:srgbClr val="FF0000"/>
              </a:solidFill>
            </a:endParaRPr>
          </a:p>
        </p:txBody>
      </p:sp>
      <p:sp>
        <p:nvSpPr>
          <p:cNvPr id="80" name="文本框 81">
            <a:extLst>
              <a:ext uri="{FF2B5EF4-FFF2-40B4-BE49-F238E27FC236}">
                <a16:creationId xmlns:a16="http://schemas.microsoft.com/office/drawing/2014/main" id="{DB8A600F-D870-D04D-8E94-480881CF8BE1}"/>
              </a:ext>
            </a:extLst>
          </p:cNvPr>
          <p:cNvSpPr txBox="1">
            <a:spLocks noChangeArrowheads="1"/>
          </p:cNvSpPr>
          <p:nvPr/>
        </p:nvSpPr>
        <p:spPr bwMode="auto">
          <a:xfrm>
            <a:off x="2480750" y="2954127"/>
            <a:ext cx="10245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400" b="0">
                <a:solidFill>
                  <a:srgbClr val="FF0000"/>
                </a:solidFill>
              </a:rPr>
              <a:t>s.free[1]</a:t>
            </a:r>
            <a:endParaRPr lang="zh-CN" altLang="en-US" sz="1400" b="0">
              <a:solidFill>
                <a:srgbClr val="FF0000"/>
              </a:solidFill>
            </a:endParaRPr>
          </a:p>
        </p:txBody>
      </p:sp>
      <p:sp>
        <p:nvSpPr>
          <p:cNvPr id="81" name="Text Box 23">
            <a:extLst>
              <a:ext uri="{FF2B5EF4-FFF2-40B4-BE49-F238E27FC236}">
                <a16:creationId xmlns:a16="http://schemas.microsoft.com/office/drawing/2014/main" id="{9EA358D5-5761-EE46-9187-093AA228D265}"/>
              </a:ext>
            </a:extLst>
          </p:cNvPr>
          <p:cNvSpPr txBox="1">
            <a:spLocks noChangeArrowheads="1"/>
          </p:cNvSpPr>
          <p:nvPr/>
        </p:nvSpPr>
        <p:spPr bwMode="auto">
          <a:xfrm>
            <a:off x="7245451" y="4958639"/>
            <a:ext cx="461665" cy="32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dirty="0">
                <a:solidFill>
                  <a:srgbClr val="000000"/>
                </a:solidFill>
              </a:rPr>
              <a:t>…</a:t>
            </a:r>
          </a:p>
        </p:txBody>
      </p:sp>
      <p:sp>
        <p:nvSpPr>
          <p:cNvPr id="83" name="Text Box 23">
            <a:extLst>
              <a:ext uri="{FF2B5EF4-FFF2-40B4-BE49-F238E27FC236}">
                <a16:creationId xmlns:a16="http://schemas.microsoft.com/office/drawing/2014/main" id="{21DAE681-A2E2-AD4B-BDC5-FB23F599E9BD}"/>
              </a:ext>
            </a:extLst>
          </p:cNvPr>
          <p:cNvSpPr txBox="1">
            <a:spLocks noChangeArrowheads="1"/>
          </p:cNvSpPr>
          <p:nvPr/>
        </p:nvSpPr>
        <p:spPr bwMode="auto">
          <a:xfrm>
            <a:off x="9144001" y="4937076"/>
            <a:ext cx="461665" cy="32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vert="eaVert"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dirty="0">
                <a:solidFill>
                  <a:srgbClr val="000000"/>
                </a:solidFill>
              </a:rPr>
              <a:t>…</a:t>
            </a:r>
          </a:p>
        </p:txBody>
      </p:sp>
      <p:sp>
        <p:nvSpPr>
          <p:cNvPr id="84" name="Text Box 2">
            <a:extLst>
              <a:ext uri="{FF2B5EF4-FFF2-40B4-BE49-F238E27FC236}">
                <a16:creationId xmlns:a16="http://schemas.microsoft.com/office/drawing/2014/main" id="{18FEE1BD-3028-A342-9928-41280AE95050}"/>
              </a:ext>
            </a:extLst>
          </p:cNvPr>
          <p:cNvSpPr txBox="1">
            <a:spLocks noChangeArrowheads="1"/>
          </p:cNvSpPr>
          <p:nvPr/>
        </p:nvSpPr>
        <p:spPr bwMode="auto">
          <a:xfrm>
            <a:off x="2056879" y="5419778"/>
            <a:ext cx="85693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Wingdings" panose="05000000000000000000" pitchFamily="2" charset="2"/>
              <a:buAutoNum type="arabicParenBoth"/>
            </a:pPr>
            <a:r>
              <a:rPr kumimoji="1" lang="en-US" altLang="zh-CN" sz="2000" dirty="0">
                <a:solidFill>
                  <a:schemeClr val="bg2">
                    <a:lumMod val="25000"/>
                  </a:schemeClr>
                </a:solidFill>
                <a:ea typeface="楷体_GB2312"/>
                <a:cs typeface="楷体_GB2312"/>
              </a:rPr>
              <a:t> </a:t>
            </a:r>
            <a:r>
              <a:rPr kumimoji="1" lang="zh-CN" altLang="en-US" sz="2000" dirty="0">
                <a:solidFill>
                  <a:schemeClr val="bg2">
                    <a:lumMod val="25000"/>
                  </a:schemeClr>
                </a:solidFill>
                <a:ea typeface="楷体_GB2312"/>
                <a:cs typeface="楷体_GB2312"/>
              </a:rPr>
              <a:t>该磁盘目前有多少空闲盘块？</a:t>
            </a:r>
          </a:p>
          <a:p>
            <a:pPr algn="just" eaLnBrk="1" hangingPunct="1">
              <a:spcBef>
                <a:spcPct val="0"/>
              </a:spcBef>
              <a:buClrTx/>
              <a:buSzTx/>
              <a:buFont typeface="Wingdings" panose="05000000000000000000" pitchFamily="2" charset="2"/>
              <a:buAutoNum type="arabicParenBoth"/>
            </a:pPr>
            <a:r>
              <a:rPr kumimoji="1" lang="zh-CN" altLang="en-US" sz="2000" dirty="0">
                <a:solidFill>
                  <a:schemeClr val="bg2">
                    <a:lumMod val="25000"/>
                  </a:schemeClr>
                </a:solidFill>
                <a:ea typeface="楷体_GB2312"/>
                <a:cs typeface="楷体_GB2312"/>
              </a:rPr>
              <a:t> 某个文件需要</a:t>
            </a:r>
            <a:r>
              <a:rPr kumimoji="1" lang="en-US" altLang="zh-CN" sz="2000" dirty="0">
                <a:solidFill>
                  <a:schemeClr val="bg2">
                    <a:lumMod val="25000"/>
                  </a:schemeClr>
                </a:solidFill>
                <a:ea typeface="楷体_GB2312"/>
                <a:cs typeface="楷体_GB2312"/>
              </a:rPr>
              <a:t>3</a:t>
            </a:r>
            <a:r>
              <a:rPr kumimoji="1" lang="zh-CN" altLang="en-US" sz="2000" dirty="0">
                <a:solidFill>
                  <a:schemeClr val="bg2">
                    <a:lumMod val="25000"/>
                  </a:schemeClr>
                </a:solidFill>
                <a:ea typeface="楷体_GB2312"/>
                <a:cs typeface="楷体_GB2312"/>
              </a:rPr>
              <a:t>个盘块，请问如何分配？</a:t>
            </a:r>
          </a:p>
          <a:p>
            <a:pPr algn="just" eaLnBrk="1" hangingPunct="1">
              <a:spcBef>
                <a:spcPct val="0"/>
              </a:spcBef>
              <a:buClrTx/>
              <a:buSzTx/>
              <a:buFont typeface="Wingdings" panose="05000000000000000000" pitchFamily="2" charset="2"/>
              <a:buAutoNum type="arabicParenBoth"/>
            </a:pPr>
            <a:r>
              <a:rPr kumimoji="1" lang="zh-CN" altLang="en-US" sz="2000" dirty="0">
                <a:solidFill>
                  <a:schemeClr val="bg2">
                    <a:lumMod val="25000"/>
                  </a:schemeClr>
                </a:solidFill>
                <a:ea typeface="楷体_GB2312"/>
                <a:cs typeface="楷体_GB2312"/>
              </a:rPr>
              <a:t> 要删除另一文件并回收其所占的</a:t>
            </a:r>
            <a:r>
              <a:rPr kumimoji="1" lang="en-US" altLang="zh-CN" sz="2000" dirty="0">
                <a:solidFill>
                  <a:schemeClr val="bg2">
                    <a:lumMod val="25000"/>
                  </a:schemeClr>
                </a:solidFill>
                <a:ea typeface="楷体_GB2312"/>
                <a:cs typeface="楷体_GB2312"/>
              </a:rPr>
              <a:t>5</a:t>
            </a:r>
            <a:r>
              <a:rPr kumimoji="1" lang="zh-CN" altLang="en-US" sz="2000" dirty="0">
                <a:solidFill>
                  <a:schemeClr val="bg2">
                    <a:lumMod val="25000"/>
                  </a:schemeClr>
                </a:solidFill>
                <a:ea typeface="楷体_GB2312"/>
                <a:cs typeface="楷体_GB2312"/>
              </a:rPr>
              <a:t>个盘块，盘块号依次为</a:t>
            </a:r>
            <a:r>
              <a:rPr kumimoji="1" lang="en-US" altLang="zh-CN" sz="2000" dirty="0">
                <a:solidFill>
                  <a:schemeClr val="bg2">
                    <a:lumMod val="25000"/>
                  </a:schemeClr>
                </a:solidFill>
                <a:ea typeface="楷体_GB2312"/>
                <a:cs typeface="楷体_GB2312"/>
              </a:rPr>
              <a:t>700</a:t>
            </a:r>
            <a:r>
              <a:rPr kumimoji="1" lang="zh-CN" altLang="en-US" sz="2000" dirty="0">
                <a:solidFill>
                  <a:schemeClr val="bg2">
                    <a:lumMod val="25000"/>
                  </a:schemeClr>
                </a:solidFill>
                <a:ea typeface="楷体_GB2312"/>
                <a:cs typeface="楷体_GB2312"/>
              </a:rPr>
              <a:t>、</a:t>
            </a:r>
            <a:r>
              <a:rPr kumimoji="1" lang="en-US" altLang="zh-CN" sz="2000" dirty="0">
                <a:solidFill>
                  <a:schemeClr val="bg2">
                    <a:lumMod val="25000"/>
                  </a:schemeClr>
                </a:solidFill>
                <a:ea typeface="楷体_GB2312"/>
                <a:cs typeface="楷体_GB2312"/>
              </a:rPr>
              <a:t>711</a:t>
            </a:r>
            <a:r>
              <a:rPr kumimoji="1" lang="zh-CN" altLang="en-US" sz="2000" dirty="0">
                <a:solidFill>
                  <a:schemeClr val="bg2">
                    <a:lumMod val="25000"/>
                  </a:schemeClr>
                </a:solidFill>
                <a:ea typeface="楷体_GB2312"/>
                <a:cs typeface="楷体_GB2312"/>
              </a:rPr>
              <a:t>、</a:t>
            </a:r>
            <a:r>
              <a:rPr kumimoji="1" lang="en-US" altLang="zh-CN" sz="2000" dirty="0">
                <a:solidFill>
                  <a:schemeClr val="bg2">
                    <a:lumMod val="25000"/>
                  </a:schemeClr>
                </a:solidFill>
                <a:ea typeface="楷体_GB2312"/>
                <a:cs typeface="楷体_GB2312"/>
              </a:rPr>
              <a:t>703</a:t>
            </a:r>
            <a:r>
              <a:rPr kumimoji="1" lang="zh-CN" altLang="en-US" sz="2000" dirty="0">
                <a:solidFill>
                  <a:schemeClr val="bg2">
                    <a:lumMod val="25000"/>
                  </a:schemeClr>
                </a:solidFill>
                <a:ea typeface="楷体_GB2312"/>
                <a:cs typeface="楷体_GB2312"/>
              </a:rPr>
              <a:t>、</a:t>
            </a:r>
            <a:r>
              <a:rPr kumimoji="1" lang="en-US" altLang="zh-CN" sz="2000" dirty="0">
                <a:solidFill>
                  <a:schemeClr val="bg2">
                    <a:lumMod val="25000"/>
                  </a:schemeClr>
                </a:solidFill>
                <a:ea typeface="楷体_GB2312"/>
                <a:cs typeface="楷体_GB2312"/>
              </a:rPr>
              <a:t>788</a:t>
            </a:r>
            <a:r>
              <a:rPr kumimoji="1" lang="zh-CN" altLang="en-US" sz="2000" dirty="0">
                <a:solidFill>
                  <a:schemeClr val="bg2">
                    <a:lumMod val="25000"/>
                  </a:schemeClr>
                </a:solidFill>
                <a:ea typeface="楷体_GB2312"/>
                <a:cs typeface="楷体_GB2312"/>
              </a:rPr>
              <a:t>、</a:t>
            </a:r>
            <a:r>
              <a:rPr kumimoji="1" lang="en-US" altLang="zh-CN" sz="2000" dirty="0">
                <a:solidFill>
                  <a:schemeClr val="bg2">
                    <a:lumMod val="25000"/>
                  </a:schemeClr>
                </a:solidFill>
                <a:ea typeface="楷体_GB2312"/>
                <a:cs typeface="楷体_GB2312"/>
              </a:rPr>
              <a:t>701</a:t>
            </a:r>
            <a:r>
              <a:rPr kumimoji="1" lang="zh-CN" altLang="en-US" sz="2000" dirty="0">
                <a:solidFill>
                  <a:schemeClr val="bg2">
                    <a:lumMod val="25000"/>
                  </a:schemeClr>
                </a:solidFill>
                <a:ea typeface="楷体_GB2312"/>
                <a:cs typeface="楷体_GB2312"/>
              </a:rPr>
              <a:t>，请画出回收后的盘块链接情况。</a:t>
            </a:r>
          </a:p>
        </p:txBody>
      </p:sp>
    </p:spTree>
    <p:extLst>
      <p:ext uri="{BB962C8B-B14F-4D97-AF65-F5344CB8AC3E}">
        <p14:creationId xmlns:p14="http://schemas.microsoft.com/office/powerpoint/2010/main" val="1197227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6BA21BA-10AF-D441-8986-EAD2BA6D4EC5}"/>
              </a:ext>
            </a:extLst>
          </p:cNvPr>
          <p:cNvPicPr>
            <a:picLocks noChangeAspect="1"/>
          </p:cNvPicPr>
          <p:nvPr/>
        </p:nvPicPr>
        <p:blipFill rotWithShape="1">
          <a:blip r:embed="rId3">
            <a:extLst>
              <a:ext uri="{28A0092B-C50C-407E-A947-70E740481C1C}">
                <a14:useLocalDpi xmlns:a14="http://schemas.microsoft.com/office/drawing/2010/main" val="0"/>
              </a:ext>
            </a:extLst>
          </a:blip>
          <a:srcRect b="8878"/>
          <a:stretch/>
        </p:blipFill>
        <p:spPr bwMode="auto">
          <a:xfrm>
            <a:off x="2286000" y="1219200"/>
            <a:ext cx="8229600" cy="4908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4">
            <a:extLst>
              <a:ext uri="{FF2B5EF4-FFF2-40B4-BE49-F238E27FC236}">
                <a16:creationId xmlns:a16="http://schemas.microsoft.com/office/drawing/2014/main" id="{51134A29-2F27-9540-A828-A959FDBFF0C6}"/>
              </a:ext>
            </a:extLst>
          </p:cNvPr>
          <p:cNvSpPr txBox="1">
            <a:spLocks noChangeArrowheads="1"/>
          </p:cNvSpPr>
          <p:nvPr/>
        </p:nvSpPr>
        <p:spPr bwMode="auto">
          <a:xfrm>
            <a:off x="2590800" y="333376"/>
            <a:ext cx="746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chemeClr val="bg2">
                    <a:lumMod val="25000"/>
                  </a:schemeClr>
                </a:solidFill>
                <a:latin typeface="+mj-ea"/>
                <a:ea typeface="+mj-ea"/>
              </a:rPr>
              <a:t> （</a:t>
            </a:r>
            <a:r>
              <a:rPr kumimoji="1" lang="en-US" altLang="zh-CN" sz="2400" dirty="0">
                <a:solidFill>
                  <a:schemeClr val="bg2">
                    <a:lumMod val="25000"/>
                  </a:schemeClr>
                </a:solidFill>
                <a:latin typeface="+mj-ea"/>
                <a:ea typeface="+mj-ea"/>
              </a:rPr>
              <a:t>2</a:t>
            </a:r>
            <a:r>
              <a:rPr kumimoji="1" lang="zh-CN" altLang="en-US" sz="2400" dirty="0">
                <a:solidFill>
                  <a:schemeClr val="bg2">
                    <a:lumMod val="25000"/>
                  </a:schemeClr>
                </a:solidFill>
                <a:latin typeface="+mj-ea"/>
                <a:ea typeface="+mj-ea"/>
              </a:rPr>
              <a:t>）某个文件需要</a:t>
            </a:r>
            <a:r>
              <a:rPr kumimoji="1" lang="en-US" altLang="zh-CN" sz="2400" dirty="0">
                <a:solidFill>
                  <a:schemeClr val="bg2">
                    <a:lumMod val="25000"/>
                  </a:schemeClr>
                </a:solidFill>
                <a:latin typeface="+mj-ea"/>
                <a:ea typeface="+mj-ea"/>
              </a:rPr>
              <a:t>3</a:t>
            </a:r>
            <a:r>
              <a:rPr kumimoji="1" lang="zh-CN" altLang="en-US" sz="2400" dirty="0">
                <a:solidFill>
                  <a:schemeClr val="bg2">
                    <a:lumMod val="25000"/>
                  </a:schemeClr>
                </a:solidFill>
                <a:latin typeface="+mj-ea"/>
                <a:ea typeface="+mj-ea"/>
              </a:rPr>
              <a:t>个盘块，请问如何分配？</a:t>
            </a:r>
          </a:p>
        </p:txBody>
      </p:sp>
      <p:sp>
        <p:nvSpPr>
          <p:cNvPr id="4" name="Text Box 4">
            <a:extLst>
              <a:ext uri="{FF2B5EF4-FFF2-40B4-BE49-F238E27FC236}">
                <a16:creationId xmlns:a16="http://schemas.microsoft.com/office/drawing/2014/main" id="{0FABA3C1-DAC4-384A-9DEC-133861A1132E}"/>
              </a:ext>
            </a:extLst>
          </p:cNvPr>
          <p:cNvSpPr txBox="1">
            <a:spLocks noChangeArrowheads="1"/>
          </p:cNvSpPr>
          <p:nvPr/>
        </p:nvSpPr>
        <p:spPr bwMode="auto">
          <a:xfrm>
            <a:off x="4343400" y="6234416"/>
            <a:ext cx="365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dirty="0">
                <a:solidFill>
                  <a:schemeClr val="bg2">
                    <a:lumMod val="25000"/>
                  </a:schemeClr>
                </a:solidFill>
                <a:latin typeface="+mj-ea"/>
                <a:ea typeface="+mj-ea"/>
              </a:rPr>
              <a:t>分配</a:t>
            </a:r>
            <a:r>
              <a:rPr kumimoji="1" lang="en-US" altLang="zh-CN" sz="2000" dirty="0">
                <a:solidFill>
                  <a:schemeClr val="bg2">
                    <a:lumMod val="25000"/>
                  </a:schemeClr>
                </a:solidFill>
                <a:latin typeface="+mj-ea"/>
                <a:ea typeface="+mj-ea"/>
              </a:rPr>
              <a:t>299</a:t>
            </a:r>
            <a:r>
              <a:rPr kumimoji="1" lang="zh-CN" altLang="en-US" sz="2000" dirty="0">
                <a:solidFill>
                  <a:schemeClr val="bg2">
                    <a:lumMod val="25000"/>
                  </a:schemeClr>
                </a:solidFill>
                <a:latin typeface="+mj-ea"/>
                <a:ea typeface="+mj-ea"/>
              </a:rPr>
              <a:t>号盘块以后的情况</a:t>
            </a:r>
          </a:p>
        </p:txBody>
      </p:sp>
    </p:spTree>
    <p:extLst>
      <p:ext uri="{BB962C8B-B14F-4D97-AF65-F5344CB8AC3E}">
        <p14:creationId xmlns:p14="http://schemas.microsoft.com/office/powerpoint/2010/main" val="55966671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51134A29-2F27-9540-A828-A959FDBFF0C6}"/>
              </a:ext>
            </a:extLst>
          </p:cNvPr>
          <p:cNvSpPr txBox="1">
            <a:spLocks noChangeArrowheads="1"/>
          </p:cNvSpPr>
          <p:nvPr/>
        </p:nvSpPr>
        <p:spPr bwMode="auto">
          <a:xfrm>
            <a:off x="2590800" y="333376"/>
            <a:ext cx="746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chemeClr val="bg2">
                    <a:lumMod val="25000"/>
                  </a:schemeClr>
                </a:solidFill>
                <a:latin typeface="+mj-ea"/>
                <a:ea typeface="+mj-ea"/>
              </a:rPr>
              <a:t> （</a:t>
            </a:r>
            <a:r>
              <a:rPr kumimoji="1" lang="en-US" altLang="zh-CN" sz="2400" dirty="0">
                <a:solidFill>
                  <a:schemeClr val="bg2">
                    <a:lumMod val="25000"/>
                  </a:schemeClr>
                </a:solidFill>
                <a:latin typeface="+mj-ea"/>
                <a:ea typeface="+mj-ea"/>
              </a:rPr>
              <a:t>2</a:t>
            </a:r>
            <a:r>
              <a:rPr kumimoji="1" lang="zh-CN" altLang="en-US" sz="2400" dirty="0">
                <a:solidFill>
                  <a:schemeClr val="bg2">
                    <a:lumMod val="25000"/>
                  </a:schemeClr>
                </a:solidFill>
                <a:latin typeface="+mj-ea"/>
                <a:ea typeface="+mj-ea"/>
              </a:rPr>
              <a:t>）某个文件需要</a:t>
            </a:r>
            <a:r>
              <a:rPr kumimoji="1" lang="en-US" altLang="zh-CN" sz="2400" dirty="0">
                <a:solidFill>
                  <a:schemeClr val="bg2">
                    <a:lumMod val="25000"/>
                  </a:schemeClr>
                </a:solidFill>
                <a:latin typeface="+mj-ea"/>
                <a:ea typeface="+mj-ea"/>
              </a:rPr>
              <a:t>3</a:t>
            </a:r>
            <a:r>
              <a:rPr kumimoji="1" lang="zh-CN" altLang="en-US" sz="2400" dirty="0">
                <a:solidFill>
                  <a:schemeClr val="bg2">
                    <a:lumMod val="25000"/>
                  </a:schemeClr>
                </a:solidFill>
                <a:latin typeface="+mj-ea"/>
                <a:ea typeface="+mj-ea"/>
              </a:rPr>
              <a:t>个盘块，请问如何分配？</a:t>
            </a:r>
          </a:p>
        </p:txBody>
      </p:sp>
      <p:sp>
        <p:nvSpPr>
          <p:cNvPr id="4" name="Text Box 4">
            <a:extLst>
              <a:ext uri="{FF2B5EF4-FFF2-40B4-BE49-F238E27FC236}">
                <a16:creationId xmlns:a16="http://schemas.microsoft.com/office/drawing/2014/main" id="{0FABA3C1-DAC4-384A-9DEC-133861A1132E}"/>
              </a:ext>
            </a:extLst>
          </p:cNvPr>
          <p:cNvSpPr txBox="1">
            <a:spLocks noChangeArrowheads="1"/>
          </p:cNvSpPr>
          <p:nvPr/>
        </p:nvSpPr>
        <p:spPr bwMode="auto">
          <a:xfrm>
            <a:off x="4343400" y="6234416"/>
            <a:ext cx="365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dirty="0">
                <a:solidFill>
                  <a:schemeClr val="bg2">
                    <a:lumMod val="25000"/>
                  </a:schemeClr>
                </a:solidFill>
                <a:latin typeface="+mj-ea"/>
                <a:ea typeface="+mj-ea"/>
              </a:rPr>
              <a:t>分配</a:t>
            </a:r>
            <a:r>
              <a:rPr kumimoji="1" lang="en-US" altLang="zh-CN" sz="2000" dirty="0">
                <a:solidFill>
                  <a:schemeClr val="bg2">
                    <a:lumMod val="25000"/>
                  </a:schemeClr>
                </a:solidFill>
                <a:latin typeface="+mj-ea"/>
                <a:ea typeface="+mj-ea"/>
              </a:rPr>
              <a:t>300</a:t>
            </a:r>
            <a:r>
              <a:rPr kumimoji="1" lang="zh-CN" altLang="en-US" sz="2000" dirty="0">
                <a:solidFill>
                  <a:schemeClr val="bg2">
                    <a:lumMod val="25000"/>
                  </a:schemeClr>
                </a:solidFill>
                <a:latin typeface="+mj-ea"/>
                <a:ea typeface="+mj-ea"/>
              </a:rPr>
              <a:t>号盘块以后的情况</a:t>
            </a:r>
          </a:p>
        </p:txBody>
      </p:sp>
      <p:pic>
        <p:nvPicPr>
          <p:cNvPr id="5" name="图片 1">
            <a:extLst>
              <a:ext uri="{FF2B5EF4-FFF2-40B4-BE49-F238E27FC236}">
                <a16:creationId xmlns:a16="http://schemas.microsoft.com/office/drawing/2014/main" id="{291C44F5-2225-B041-8E3B-A73FDE38C0DB}"/>
              </a:ext>
            </a:extLst>
          </p:cNvPr>
          <p:cNvPicPr>
            <a:picLocks noChangeAspect="1"/>
          </p:cNvPicPr>
          <p:nvPr/>
        </p:nvPicPr>
        <p:blipFill rotWithShape="1">
          <a:blip r:embed="rId3">
            <a:extLst>
              <a:ext uri="{28A0092B-C50C-407E-A947-70E740481C1C}">
                <a14:useLocalDpi xmlns:a14="http://schemas.microsoft.com/office/drawing/2010/main" val="0"/>
              </a:ext>
            </a:extLst>
          </a:blip>
          <a:srcRect b="10133"/>
          <a:stretch/>
        </p:blipFill>
        <p:spPr bwMode="auto">
          <a:xfrm>
            <a:off x="1905000" y="1441986"/>
            <a:ext cx="8061206" cy="4792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0712474"/>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51134A29-2F27-9540-A828-A959FDBFF0C6}"/>
              </a:ext>
            </a:extLst>
          </p:cNvPr>
          <p:cNvSpPr txBox="1">
            <a:spLocks noChangeArrowheads="1"/>
          </p:cNvSpPr>
          <p:nvPr/>
        </p:nvSpPr>
        <p:spPr bwMode="auto">
          <a:xfrm>
            <a:off x="2590800" y="333376"/>
            <a:ext cx="746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chemeClr val="bg2">
                    <a:lumMod val="25000"/>
                  </a:schemeClr>
                </a:solidFill>
                <a:latin typeface="+mj-ea"/>
                <a:ea typeface="+mj-ea"/>
              </a:rPr>
              <a:t> （</a:t>
            </a:r>
            <a:r>
              <a:rPr kumimoji="1" lang="en-US" altLang="zh-CN" sz="2400" dirty="0">
                <a:solidFill>
                  <a:schemeClr val="bg2">
                    <a:lumMod val="25000"/>
                  </a:schemeClr>
                </a:solidFill>
                <a:latin typeface="+mj-ea"/>
                <a:ea typeface="+mj-ea"/>
              </a:rPr>
              <a:t>2</a:t>
            </a:r>
            <a:r>
              <a:rPr kumimoji="1" lang="zh-CN" altLang="en-US" sz="2400" dirty="0">
                <a:solidFill>
                  <a:schemeClr val="bg2">
                    <a:lumMod val="25000"/>
                  </a:schemeClr>
                </a:solidFill>
                <a:latin typeface="+mj-ea"/>
                <a:ea typeface="+mj-ea"/>
              </a:rPr>
              <a:t>）某个文件需要</a:t>
            </a:r>
            <a:r>
              <a:rPr kumimoji="1" lang="en-US" altLang="zh-CN" sz="2400" dirty="0">
                <a:solidFill>
                  <a:schemeClr val="bg2">
                    <a:lumMod val="25000"/>
                  </a:schemeClr>
                </a:solidFill>
                <a:latin typeface="+mj-ea"/>
                <a:ea typeface="+mj-ea"/>
              </a:rPr>
              <a:t>3</a:t>
            </a:r>
            <a:r>
              <a:rPr kumimoji="1" lang="zh-CN" altLang="en-US" sz="2400" dirty="0">
                <a:solidFill>
                  <a:schemeClr val="bg2">
                    <a:lumMod val="25000"/>
                  </a:schemeClr>
                </a:solidFill>
                <a:latin typeface="+mj-ea"/>
                <a:ea typeface="+mj-ea"/>
              </a:rPr>
              <a:t>个盘块，请问如何分配？</a:t>
            </a:r>
          </a:p>
        </p:txBody>
      </p:sp>
      <p:sp>
        <p:nvSpPr>
          <p:cNvPr id="4" name="Text Box 4">
            <a:extLst>
              <a:ext uri="{FF2B5EF4-FFF2-40B4-BE49-F238E27FC236}">
                <a16:creationId xmlns:a16="http://schemas.microsoft.com/office/drawing/2014/main" id="{0FABA3C1-DAC4-384A-9DEC-133861A1132E}"/>
              </a:ext>
            </a:extLst>
          </p:cNvPr>
          <p:cNvSpPr txBox="1">
            <a:spLocks noChangeArrowheads="1"/>
          </p:cNvSpPr>
          <p:nvPr/>
        </p:nvSpPr>
        <p:spPr bwMode="auto">
          <a:xfrm>
            <a:off x="4343400" y="6234416"/>
            <a:ext cx="365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dirty="0">
                <a:solidFill>
                  <a:schemeClr val="bg2">
                    <a:lumMod val="25000"/>
                  </a:schemeClr>
                </a:solidFill>
                <a:latin typeface="+mj-ea"/>
                <a:ea typeface="+mj-ea"/>
              </a:rPr>
              <a:t>分配</a:t>
            </a:r>
            <a:r>
              <a:rPr kumimoji="1" lang="en-US" altLang="zh-CN" sz="2000" dirty="0">
                <a:solidFill>
                  <a:schemeClr val="bg2">
                    <a:lumMod val="25000"/>
                  </a:schemeClr>
                </a:solidFill>
                <a:latin typeface="+mj-ea"/>
                <a:ea typeface="+mj-ea"/>
              </a:rPr>
              <a:t>301</a:t>
            </a:r>
            <a:r>
              <a:rPr kumimoji="1" lang="zh-CN" altLang="en-US" sz="2000" dirty="0">
                <a:solidFill>
                  <a:schemeClr val="bg2">
                    <a:lumMod val="25000"/>
                  </a:schemeClr>
                </a:solidFill>
                <a:latin typeface="+mj-ea"/>
                <a:ea typeface="+mj-ea"/>
              </a:rPr>
              <a:t>号盘块以后的情况</a:t>
            </a:r>
          </a:p>
        </p:txBody>
      </p:sp>
      <p:pic>
        <p:nvPicPr>
          <p:cNvPr id="6" name="图片 1">
            <a:extLst>
              <a:ext uri="{FF2B5EF4-FFF2-40B4-BE49-F238E27FC236}">
                <a16:creationId xmlns:a16="http://schemas.microsoft.com/office/drawing/2014/main" id="{EF2C8CA0-A65E-D146-866A-9135B0B66EFF}"/>
              </a:ext>
            </a:extLst>
          </p:cNvPr>
          <p:cNvPicPr>
            <a:picLocks noChangeAspect="1"/>
          </p:cNvPicPr>
          <p:nvPr/>
        </p:nvPicPr>
        <p:blipFill rotWithShape="1">
          <a:blip r:embed="rId3">
            <a:extLst>
              <a:ext uri="{28A0092B-C50C-407E-A947-70E740481C1C}">
                <a14:useLocalDpi xmlns:a14="http://schemas.microsoft.com/office/drawing/2010/main" val="0"/>
              </a:ext>
            </a:extLst>
          </a:blip>
          <a:srcRect b="8529"/>
          <a:stretch/>
        </p:blipFill>
        <p:spPr bwMode="auto">
          <a:xfrm>
            <a:off x="2159659" y="1405242"/>
            <a:ext cx="8025082"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4536547"/>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51134A29-2F27-9540-A828-A959FDBFF0C6}"/>
              </a:ext>
            </a:extLst>
          </p:cNvPr>
          <p:cNvSpPr txBox="1">
            <a:spLocks noChangeArrowheads="1"/>
          </p:cNvSpPr>
          <p:nvPr/>
        </p:nvSpPr>
        <p:spPr bwMode="auto">
          <a:xfrm>
            <a:off x="2286000" y="174135"/>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chemeClr val="bg2">
                    <a:lumMod val="25000"/>
                  </a:schemeClr>
                </a:solidFill>
                <a:latin typeface="+mj-ea"/>
                <a:ea typeface="+mj-ea"/>
              </a:rPr>
              <a:t> （</a:t>
            </a:r>
            <a:r>
              <a:rPr kumimoji="1" lang="en-US" altLang="zh-CN" sz="2400" dirty="0">
                <a:solidFill>
                  <a:schemeClr val="bg2">
                    <a:lumMod val="25000"/>
                  </a:schemeClr>
                </a:solidFill>
                <a:latin typeface="+mj-ea"/>
                <a:ea typeface="+mj-ea"/>
              </a:rPr>
              <a:t>3</a:t>
            </a:r>
            <a:r>
              <a:rPr kumimoji="1" lang="zh-CN" altLang="en-US" sz="2400" dirty="0">
                <a:solidFill>
                  <a:schemeClr val="bg2">
                    <a:lumMod val="25000"/>
                  </a:schemeClr>
                </a:solidFill>
                <a:latin typeface="+mj-ea"/>
                <a:ea typeface="+mj-ea"/>
              </a:rPr>
              <a:t>）</a:t>
            </a:r>
            <a:r>
              <a:rPr kumimoji="1" lang="zh-CN" altLang="en-US" sz="2400" dirty="0">
                <a:solidFill>
                  <a:schemeClr val="bg2">
                    <a:lumMod val="25000"/>
                  </a:schemeClr>
                </a:solidFill>
                <a:ea typeface="楷体_GB2312"/>
                <a:cs typeface="楷体_GB2312"/>
              </a:rPr>
              <a:t>要删除另一文件并回收其所占的</a:t>
            </a:r>
            <a:r>
              <a:rPr kumimoji="1" lang="en-US" altLang="zh-CN" sz="2400" dirty="0">
                <a:solidFill>
                  <a:schemeClr val="bg2">
                    <a:lumMod val="25000"/>
                  </a:schemeClr>
                </a:solidFill>
                <a:ea typeface="楷体_GB2312"/>
                <a:cs typeface="楷体_GB2312"/>
              </a:rPr>
              <a:t>5</a:t>
            </a:r>
            <a:r>
              <a:rPr kumimoji="1" lang="zh-CN" altLang="en-US" sz="2400" dirty="0">
                <a:solidFill>
                  <a:schemeClr val="bg2">
                    <a:lumMod val="25000"/>
                  </a:schemeClr>
                </a:solidFill>
                <a:ea typeface="楷体_GB2312"/>
                <a:cs typeface="楷体_GB2312"/>
              </a:rPr>
              <a:t>个盘块，盘块号依次为</a:t>
            </a:r>
            <a:r>
              <a:rPr kumimoji="1" lang="en-US" altLang="zh-CN" sz="2400" dirty="0">
                <a:solidFill>
                  <a:schemeClr val="bg2">
                    <a:lumMod val="25000"/>
                  </a:schemeClr>
                </a:solidFill>
                <a:ea typeface="楷体_GB2312"/>
                <a:cs typeface="楷体_GB2312"/>
              </a:rPr>
              <a:t>700</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711</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703</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788</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701</a:t>
            </a:r>
            <a:r>
              <a:rPr kumimoji="1" lang="zh-CN" altLang="en-US" sz="2400" dirty="0">
                <a:solidFill>
                  <a:schemeClr val="bg2">
                    <a:lumMod val="25000"/>
                  </a:schemeClr>
                </a:solidFill>
                <a:ea typeface="楷体_GB2312"/>
                <a:cs typeface="楷体_GB2312"/>
              </a:rPr>
              <a:t>，请画出回收后的盘块链接情况</a:t>
            </a:r>
            <a:endParaRPr kumimoji="1" lang="zh-CN" altLang="en-US" sz="2400" dirty="0">
              <a:solidFill>
                <a:schemeClr val="bg2">
                  <a:lumMod val="25000"/>
                </a:schemeClr>
              </a:solidFill>
              <a:latin typeface="+mj-ea"/>
              <a:ea typeface="+mj-ea"/>
            </a:endParaRPr>
          </a:p>
        </p:txBody>
      </p:sp>
      <p:sp>
        <p:nvSpPr>
          <p:cNvPr id="4" name="Text Box 4">
            <a:extLst>
              <a:ext uri="{FF2B5EF4-FFF2-40B4-BE49-F238E27FC236}">
                <a16:creationId xmlns:a16="http://schemas.microsoft.com/office/drawing/2014/main" id="{0FABA3C1-DAC4-384A-9DEC-133861A1132E}"/>
              </a:ext>
            </a:extLst>
          </p:cNvPr>
          <p:cNvSpPr txBox="1">
            <a:spLocks noChangeArrowheads="1"/>
          </p:cNvSpPr>
          <p:nvPr/>
        </p:nvSpPr>
        <p:spPr bwMode="auto">
          <a:xfrm>
            <a:off x="4343400" y="6234416"/>
            <a:ext cx="365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dirty="0">
                <a:solidFill>
                  <a:schemeClr val="bg2">
                    <a:lumMod val="25000"/>
                  </a:schemeClr>
                </a:solidFill>
                <a:latin typeface="+mj-ea"/>
                <a:ea typeface="+mj-ea"/>
              </a:rPr>
              <a:t>回收</a:t>
            </a:r>
            <a:r>
              <a:rPr kumimoji="1" lang="en-US" altLang="zh-CN" sz="2000" dirty="0">
                <a:solidFill>
                  <a:schemeClr val="bg2">
                    <a:lumMod val="25000"/>
                  </a:schemeClr>
                </a:solidFill>
                <a:latin typeface="+mj-ea"/>
                <a:ea typeface="+mj-ea"/>
              </a:rPr>
              <a:t>700</a:t>
            </a:r>
            <a:r>
              <a:rPr kumimoji="1" lang="zh-CN" altLang="en-US" sz="2000" dirty="0">
                <a:solidFill>
                  <a:schemeClr val="bg2">
                    <a:lumMod val="25000"/>
                  </a:schemeClr>
                </a:solidFill>
                <a:latin typeface="+mj-ea"/>
                <a:ea typeface="+mj-ea"/>
              </a:rPr>
              <a:t>号盘块以后的情况</a:t>
            </a:r>
          </a:p>
        </p:txBody>
      </p:sp>
      <p:pic>
        <p:nvPicPr>
          <p:cNvPr id="10" name="图片 1">
            <a:extLst>
              <a:ext uri="{FF2B5EF4-FFF2-40B4-BE49-F238E27FC236}">
                <a16:creationId xmlns:a16="http://schemas.microsoft.com/office/drawing/2014/main" id="{7038C9FE-866F-8447-AAE4-0DDCF784AA66}"/>
              </a:ext>
            </a:extLst>
          </p:cNvPr>
          <p:cNvPicPr>
            <a:picLocks noChangeAspect="1"/>
          </p:cNvPicPr>
          <p:nvPr/>
        </p:nvPicPr>
        <p:blipFill rotWithShape="1">
          <a:blip r:embed="rId3">
            <a:extLst>
              <a:ext uri="{28A0092B-C50C-407E-A947-70E740481C1C}">
                <a14:useLocalDpi xmlns:a14="http://schemas.microsoft.com/office/drawing/2010/main" val="0"/>
              </a:ext>
            </a:extLst>
          </a:blip>
          <a:srcRect r="3458" b="8804"/>
          <a:stretch/>
        </p:blipFill>
        <p:spPr bwMode="auto">
          <a:xfrm>
            <a:off x="2286000" y="1205247"/>
            <a:ext cx="8074818" cy="504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8710248"/>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51134A29-2F27-9540-A828-A959FDBFF0C6}"/>
              </a:ext>
            </a:extLst>
          </p:cNvPr>
          <p:cNvSpPr txBox="1">
            <a:spLocks noChangeArrowheads="1"/>
          </p:cNvSpPr>
          <p:nvPr/>
        </p:nvSpPr>
        <p:spPr bwMode="auto">
          <a:xfrm>
            <a:off x="2286000" y="174135"/>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chemeClr val="bg2">
                    <a:lumMod val="25000"/>
                  </a:schemeClr>
                </a:solidFill>
                <a:latin typeface="+mj-ea"/>
                <a:ea typeface="+mj-ea"/>
              </a:rPr>
              <a:t> （</a:t>
            </a:r>
            <a:r>
              <a:rPr kumimoji="1" lang="en-US" altLang="zh-CN" sz="2400" dirty="0">
                <a:solidFill>
                  <a:schemeClr val="bg2">
                    <a:lumMod val="25000"/>
                  </a:schemeClr>
                </a:solidFill>
                <a:latin typeface="+mj-ea"/>
                <a:ea typeface="+mj-ea"/>
              </a:rPr>
              <a:t>3</a:t>
            </a:r>
            <a:r>
              <a:rPr kumimoji="1" lang="zh-CN" altLang="en-US" sz="2400" dirty="0">
                <a:solidFill>
                  <a:schemeClr val="bg2">
                    <a:lumMod val="25000"/>
                  </a:schemeClr>
                </a:solidFill>
                <a:latin typeface="+mj-ea"/>
                <a:ea typeface="+mj-ea"/>
              </a:rPr>
              <a:t>）</a:t>
            </a:r>
            <a:r>
              <a:rPr kumimoji="1" lang="zh-CN" altLang="en-US" sz="2400" dirty="0">
                <a:solidFill>
                  <a:schemeClr val="bg2">
                    <a:lumMod val="25000"/>
                  </a:schemeClr>
                </a:solidFill>
                <a:ea typeface="楷体_GB2312"/>
                <a:cs typeface="楷体_GB2312"/>
              </a:rPr>
              <a:t>要删除另一文件并回收其所占的</a:t>
            </a:r>
            <a:r>
              <a:rPr kumimoji="1" lang="en-US" altLang="zh-CN" sz="2400" dirty="0">
                <a:solidFill>
                  <a:schemeClr val="bg2">
                    <a:lumMod val="25000"/>
                  </a:schemeClr>
                </a:solidFill>
                <a:ea typeface="楷体_GB2312"/>
                <a:cs typeface="楷体_GB2312"/>
              </a:rPr>
              <a:t>5</a:t>
            </a:r>
            <a:r>
              <a:rPr kumimoji="1" lang="zh-CN" altLang="en-US" sz="2400" dirty="0">
                <a:solidFill>
                  <a:schemeClr val="bg2">
                    <a:lumMod val="25000"/>
                  </a:schemeClr>
                </a:solidFill>
                <a:ea typeface="楷体_GB2312"/>
                <a:cs typeface="楷体_GB2312"/>
              </a:rPr>
              <a:t>个盘块，盘块号依次为</a:t>
            </a:r>
            <a:r>
              <a:rPr kumimoji="1" lang="en-US" altLang="zh-CN" sz="2400" dirty="0">
                <a:solidFill>
                  <a:schemeClr val="bg2">
                    <a:lumMod val="25000"/>
                  </a:schemeClr>
                </a:solidFill>
                <a:ea typeface="楷体_GB2312"/>
                <a:cs typeface="楷体_GB2312"/>
              </a:rPr>
              <a:t>700</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711</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703</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788</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701</a:t>
            </a:r>
            <a:r>
              <a:rPr kumimoji="1" lang="zh-CN" altLang="en-US" sz="2400" dirty="0">
                <a:solidFill>
                  <a:schemeClr val="bg2">
                    <a:lumMod val="25000"/>
                  </a:schemeClr>
                </a:solidFill>
                <a:ea typeface="楷体_GB2312"/>
                <a:cs typeface="楷体_GB2312"/>
              </a:rPr>
              <a:t>，请画出回收后的盘块链接情况</a:t>
            </a:r>
            <a:endParaRPr kumimoji="1" lang="zh-CN" altLang="en-US" sz="2400" dirty="0">
              <a:solidFill>
                <a:schemeClr val="bg2">
                  <a:lumMod val="25000"/>
                </a:schemeClr>
              </a:solidFill>
              <a:latin typeface="+mj-ea"/>
              <a:ea typeface="+mj-ea"/>
            </a:endParaRPr>
          </a:p>
        </p:txBody>
      </p:sp>
      <p:sp>
        <p:nvSpPr>
          <p:cNvPr id="4" name="Text Box 4">
            <a:extLst>
              <a:ext uri="{FF2B5EF4-FFF2-40B4-BE49-F238E27FC236}">
                <a16:creationId xmlns:a16="http://schemas.microsoft.com/office/drawing/2014/main" id="{0FABA3C1-DAC4-384A-9DEC-133861A1132E}"/>
              </a:ext>
            </a:extLst>
          </p:cNvPr>
          <p:cNvSpPr txBox="1">
            <a:spLocks noChangeArrowheads="1"/>
          </p:cNvSpPr>
          <p:nvPr/>
        </p:nvSpPr>
        <p:spPr bwMode="auto">
          <a:xfrm>
            <a:off x="4343400" y="6234416"/>
            <a:ext cx="3657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dirty="0">
                <a:solidFill>
                  <a:schemeClr val="bg2">
                    <a:lumMod val="25000"/>
                  </a:schemeClr>
                </a:solidFill>
                <a:latin typeface="+mj-ea"/>
                <a:ea typeface="+mj-ea"/>
              </a:rPr>
              <a:t>回收</a:t>
            </a:r>
            <a:r>
              <a:rPr kumimoji="1" lang="en-US" altLang="zh-CN" sz="2000" dirty="0">
                <a:solidFill>
                  <a:schemeClr val="bg2">
                    <a:lumMod val="25000"/>
                  </a:schemeClr>
                </a:solidFill>
                <a:latin typeface="+mj-ea"/>
                <a:ea typeface="+mj-ea"/>
              </a:rPr>
              <a:t>711</a:t>
            </a:r>
            <a:r>
              <a:rPr kumimoji="1" lang="zh-CN" altLang="en-US" sz="2000" dirty="0">
                <a:solidFill>
                  <a:schemeClr val="bg2">
                    <a:lumMod val="25000"/>
                  </a:schemeClr>
                </a:solidFill>
                <a:latin typeface="+mj-ea"/>
                <a:ea typeface="+mj-ea"/>
              </a:rPr>
              <a:t>号盘块以后的情况</a:t>
            </a:r>
          </a:p>
        </p:txBody>
      </p:sp>
      <p:pic>
        <p:nvPicPr>
          <p:cNvPr id="5" name="图片 1">
            <a:extLst>
              <a:ext uri="{FF2B5EF4-FFF2-40B4-BE49-F238E27FC236}">
                <a16:creationId xmlns:a16="http://schemas.microsoft.com/office/drawing/2014/main" id="{42DE49CA-D0FC-9B40-A12D-19672FA0CFF1}"/>
              </a:ext>
            </a:extLst>
          </p:cNvPr>
          <p:cNvPicPr>
            <a:picLocks noChangeAspect="1"/>
          </p:cNvPicPr>
          <p:nvPr/>
        </p:nvPicPr>
        <p:blipFill rotWithShape="1">
          <a:blip r:embed="rId3">
            <a:extLst>
              <a:ext uri="{28A0092B-C50C-407E-A947-70E740481C1C}">
                <a14:useLocalDpi xmlns:a14="http://schemas.microsoft.com/office/drawing/2010/main" val="0"/>
              </a:ext>
            </a:extLst>
          </a:blip>
          <a:srcRect l="924" r="3008" b="9354"/>
          <a:stretch/>
        </p:blipFill>
        <p:spPr bwMode="auto">
          <a:xfrm>
            <a:off x="2057400" y="1212682"/>
            <a:ext cx="7924800" cy="502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867118"/>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51134A29-2F27-9540-A828-A959FDBFF0C6}"/>
              </a:ext>
            </a:extLst>
          </p:cNvPr>
          <p:cNvSpPr txBox="1">
            <a:spLocks noChangeArrowheads="1"/>
          </p:cNvSpPr>
          <p:nvPr/>
        </p:nvSpPr>
        <p:spPr bwMode="auto">
          <a:xfrm>
            <a:off x="2286000" y="174135"/>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chemeClr val="bg2">
                    <a:lumMod val="25000"/>
                  </a:schemeClr>
                </a:solidFill>
                <a:latin typeface="+mj-ea"/>
                <a:ea typeface="+mj-ea"/>
              </a:rPr>
              <a:t> （</a:t>
            </a:r>
            <a:r>
              <a:rPr kumimoji="1" lang="en-US" altLang="zh-CN" sz="2400" dirty="0">
                <a:solidFill>
                  <a:schemeClr val="bg2">
                    <a:lumMod val="25000"/>
                  </a:schemeClr>
                </a:solidFill>
                <a:latin typeface="+mj-ea"/>
                <a:ea typeface="+mj-ea"/>
              </a:rPr>
              <a:t>3</a:t>
            </a:r>
            <a:r>
              <a:rPr kumimoji="1" lang="zh-CN" altLang="en-US" sz="2400" dirty="0">
                <a:solidFill>
                  <a:schemeClr val="bg2">
                    <a:lumMod val="25000"/>
                  </a:schemeClr>
                </a:solidFill>
                <a:latin typeface="+mj-ea"/>
                <a:ea typeface="+mj-ea"/>
              </a:rPr>
              <a:t>）</a:t>
            </a:r>
            <a:r>
              <a:rPr kumimoji="1" lang="zh-CN" altLang="en-US" sz="2400" dirty="0">
                <a:solidFill>
                  <a:schemeClr val="bg2">
                    <a:lumMod val="25000"/>
                  </a:schemeClr>
                </a:solidFill>
                <a:ea typeface="楷体_GB2312"/>
                <a:cs typeface="楷体_GB2312"/>
              </a:rPr>
              <a:t>要删除另一文件并回收其所占的</a:t>
            </a:r>
            <a:r>
              <a:rPr kumimoji="1" lang="en-US" altLang="zh-CN" sz="2400" dirty="0">
                <a:solidFill>
                  <a:schemeClr val="bg2">
                    <a:lumMod val="25000"/>
                  </a:schemeClr>
                </a:solidFill>
                <a:ea typeface="楷体_GB2312"/>
                <a:cs typeface="楷体_GB2312"/>
              </a:rPr>
              <a:t>5</a:t>
            </a:r>
            <a:r>
              <a:rPr kumimoji="1" lang="zh-CN" altLang="en-US" sz="2400" dirty="0">
                <a:solidFill>
                  <a:schemeClr val="bg2">
                    <a:lumMod val="25000"/>
                  </a:schemeClr>
                </a:solidFill>
                <a:ea typeface="楷体_GB2312"/>
                <a:cs typeface="楷体_GB2312"/>
              </a:rPr>
              <a:t>个盘块，盘块号依次为</a:t>
            </a:r>
            <a:r>
              <a:rPr kumimoji="1" lang="en-US" altLang="zh-CN" sz="2400" dirty="0">
                <a:solidFill>
                  <a:schemeClr val="bg2">
                    <a:lumMod val="25000"/>
                  </a:schemeClr>
                </a:solidFill>
                <a:ea typeface="楷体_GB2312"/>
                <a:cs typeface="楷体_GB2312"/>
              </a:rPr>
              <a:t>700</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711</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703</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788</a:t>
            </a:r>
            <a:r>
              <a:rPr kumimoji="1" lang="zh-CN" altLang="en-US" sz="2400" dirty="0">
                <a:solidFill>
                  <a:schemeClr val="bg2">
                    <a:lumMod val="25000"/>
                  </a:schemeClr>
                </a:solidFill>
                <a:ea typeface="楷体_GB2312"/>
                <a:cs typeface="楷体_GB2312"/>
              </a:rPr>
              <a:t>、</a:t>
            </a:r>
            <a:r>
              <a:rPr kumimoji="1" lang="en-US" altLang="zh-CN" sz="2400" dirty="0">
                <a:solidFill>
                  <a:schemeClr val="bg2">
                    <a:lumMod val="25000"/>
                  </a:schemeClr>
                </a:solidFill>
                <a:ea typeface="楷体_GB2312"/>
                <a:cs typeface="楷体_GB2312"/>
              </a:rPr>
              <a:t>701</a:t>
            </a:r>
            <a:r>
              <a:rPr kumimoji="1" lang="zh-CN" altLang="en-US" sz="2400" dirty="0">
                <a:solidFill>
                  <a:schemeClr val="bg2">
                    <a:lumMod val="25000"/>
                  </a:schemeClr>
                </a:solidFill>
                <a:ea typeface="楷体_GB2312"/>
                <a:cs typeface="楷体_GB2312"/>
              </a:rPr>
              <a:t>，请画出回收后的盘块链接情况</a:t>
            </a:r>
            <a:endParaRPr kumimoji="1" lang="zh-CN" altLang="en-US" sz="2400" dirty="0">
              <a:solidFill>
                <a:schemeClr val="bg2">
                  <a:lumMod val="25000"/>
                </a:schemeClr>
              </a:solidFill>
              <a:latin typeface="+mj-ea"/>
              <a:ea typeface="+mj-ea"/>
            </a:endParaRPr>
          </a:p>
        </p:txBody>
      </p:sp>
      <p:sp>
        <p:nvSpPr>
          <p:cNvPr id="4" name="Text Box 4">
            <a:extLst>
              <a:ext uri="{FF2B5EF4-FFF2-40B4-BE49-F238E27FC236}">
                <a16:creationId xmlns:a16="http://schemas.microsoft.com/office/drawing/2014/main" id="{0FABA3C1-DAC4-384A-9DEC-133861A1132E}"/>
              </a:ext>
            </a:extLst>
          </p:cNvPr>
          <p:cNvSpPr txBox="1">
            <a:spLocks noChangeArrowheads="1"/>
          </p:cNvSpPr>
          <p:nvPr/>
        </p:nvSpPr>
        <p:spPr bwMode="auto">
          <a:xfrm>
            <a:off x="3886200" y="6241911"/>
            <a:ext cx="4724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000" dirty="0">
                <a:solidFill>
                  <a:schemeClr val="bg2">
                    <a:lumMod val="25000"/>
                  </a:schemeClr>
                </a:solidFill>
                <a:latin typeface="+mj-ea"/>
                <a:ea typeface="+mj-ea"/>
              </a:rPr>
              <a:t>回收</a:t>
            </a:r>
            <a:r>
              <a:rPr kumimoji="1" lang="en-US" altLang="zh-CN" sz="2000" dirty="0">
                <a:solidFill>
                  <a:schemeClr val="bg2">
                    <a:lumMod val="25000"/>
                  </a:schemeClr>
                </a:solidFill>
                <a:latin typeface="+mj-ea"/>
                <a:ea typeface="+mj-ea"/>
              </a:rPr>
              <a:t>703</a:t>
            </a:r>
            <a:r>
              <a:rPr kumimoji="1" lang="zh-CN" altLang="en-US" sz="2000" dirty="0">
                <a:solidFill>
                  <a:schemeClr val="bg2">
                    <a:lumMod val="25000"/>
                  </a:schemeClr>
                </a:solidFill>
                <a:latin typeface="+mj-ea"/>
                <a:ea typeface="+mj-ea"/>
              </a:rPr>
              <a:t>、</a:t>
            </a:r>
            <a:r>
              <a:rPr kumimoji="1" lang="en-US" altLang="zh-CN" sz="2000" dirty="0">
                <a:solidFill>
                  <a:schemeClr val="bg2">
                    <a:lumMod val="25000"/>
                  </a:schemeClr>
                </a:solidFill>
                <a:latin typeface="+mj-ea"/>
                <a:ea typeface="+mj-ea"/>
              </a:rPr>
              <a:t>788</a:t>
            </a:r>
            <a:r>
              <a:rPr kumimoji="1" lang="zh-CN" altLang="en-US" sz="2000" dirty="0">
                <a:solidFill>
                  <a:schemeClr val="bg2">
                    <a:lumMod val="25000"/>
                  </a:schemeClr>
                </a:solidFill>
                <a:latin typeface="+mj-ea"/>
                <a:ea typeface="+mj-ea"/>
              </a:rPr>
              <a:t>、</a:t>
            </a:r>
            <a:r>
              <a:rPr kumimoji="1" lang="en-US" altLang="zh-CN" sz="2000" dirty="0">
                <a:solidFill>
                  <a:schemeClr val="bg2">
                    <a:lumMod val="25000"/>
                  </a:schemeClr>
                </a:solidFill>
                <a:latin typeface="+mj-ea"/>
                <a:ea typeface="+mj-ea"/>
              </a:rPr>
              <a:t>701</a:t>
            </a:r>
            <a:r>
              <a:rPr kumimoji="1" lang="zh-CN" altLang="en-US" sz="2000" dirty="0">
                <a:solidFill>
                  <a:schemeClr val="bg2">
                    <a:lumMod val="25000"/>
                  </a:schemeClr>
                </a:solidFill>
                <a:latin typeface="+mj-ea"/>
                <a:ea typeface="+mj-ea"/>
              </a:rPr>
              <a:t>号盘块以后的情况</a:t>
            </a:r>
          </a:p>
        </p:txBody>
      </p:sp>
      <p:pic>
        <p:nvPicPr>
          <p:cNvPr id="6" name="图片 1">
            <a:extLst>
              <a:ext uri="{FF2B5EF4-FFF2-40B4-BE49-F238E27FC236}">
                <a16:creationId xmlns:a16="http://schemas.microsoft.com/office/drawing/2014/main" id="{A56DD460-012D-D349-869A-8F52CBA3985B}"/>
              </a:ext>
            </a:extLst>
          </p:cNvPr>
          <p:cNvPicPr>
            <a:picLocks noChangeAspect="1"/>
          </p:cNvPicPr>
          <p:nvPr/>
        </p:nvPicPr>
        <p:blipFill rotWithShape="1">
          <a:blip r:embed="rId3">
            <a:extLst>
              <a:ext uri="{28A0092B-C50C-407E-A947-70E740481C1C}">
                <a14:useLocalDpi xmlns:a14="http://schemas.microsoft.com/office/drawing/2010/main" val="0"/>
              </a:ext>
            </a:extLst>
          </a:blip>
          <a:srcRect r="2941" b="13291"/>
          <a:stretch/>
        </p:blipFill>
        <p:spPr bwMode="auto">
          <a:xfrm>
            <a:off x="2159794" y="1117713"/>
            <a:ext cx="8177212" cy="5124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391343"/>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41AAD2D0-DF31-A446-BA3F-AFF9871C316F}"/>
              </a:ext>
            </a:extLst>
          </p:cNvPr>
          <p:cNvSpPr txBox="1">
            <a:spLocks/>
          </p:cNvSpPr>
          <p:nvPr/>
        </p:nvSpPr>
        <p:spPr bwMode="auto">
          <a:xfrm>
            <a:off x="8077200" y="6248400"/>
            <a:ext cx="21336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algn="l" rtl="0" eaLnBrk="0" fontAlgn="base" hangingPunct="0">
              <a:spcBef>
                <a:spcPct val="20000"/>
              </a:spcBef>
              <a:spcAft>
                <a:spcPct val="0"/>
              </a:spcAft>
              <a:buClr>
                <a:srgbClr val="993300"/>
              </a:buClr>
              <a:buSzPct val="90000"/>
              <a:buFont typeface="Wingdings" panose="05000000000000000000" pitchFamily="2" charset="2"/>
              <a:buChar char="n"/>
              <a:defRPr sz="280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rgbClr val="CC6600"/>
              </a:buClr>
              <a:buSzPct val="80000"/>
              <a:buFont typeface="Wingdings" panose="05000000000000000000" pitchFamily="2" charset="2"/>
              <a:buChar char="l"/>
              <a:defRPr sz="2800" b="1" kern="1200">
                <a:solidFill>
                  <a:schemeClr val="tx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rgbClr val="009900"/>
              </a:buClr>
              <a:buSzPct val="75000"/>
              <a:buFont typeface="Webdings" panose="05030102010509060703" pitchFamily="18" charset="2"/>
              <a:buChar char="4"/>
              <a:defRPr sz="2000" kern="1200">
                <a:solidFill>
                  <a:schemeClr val="tx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rgbClr val="FF6600"/>
              </a:buClr>
              <a:buSzPct val="75000"/>
              <a:buFont typeface="Times New Roman" panose="02020603050405020304" pitchFamily="18" charset="0"/>
              <a:buChar char="–"/>
              <a:defRPr kern="1200">
                <a:solidFill>
                  <a:schemeClr val="tx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rgbClr val="FF0066"/>
              </a:buClr>
              <a:buSzPct val="75000"/>
              <a:buFont typeface="Times New Roman" panose="02020603050405020304" pitchFamily="18" charset="0"/>
              <a:buChar char="»"/>
              <a:defRPr kern="1200">
                <a:solidFill>
                  <a:schemeClr val="tx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rgbClr val="FF0066"/>
              </a:buClr>
              <a:buSzPct val="75000"/>
              <a:buFont typeface="Times New Roman" panose="02020603050405020304" pitchFamily="18" charset="0"/>
              <a:buChar char="»"/>
              <a:defRPr kern="1200">
                <a:solidFill>
                  <a:schemeClr val="tx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rgbClr val="FF0066"/>
              </a:buClr>
              <a:buSzPct val="75000"/>
              <a:buFont typeface="Times New Roman" panose="02020603050405020304" pitchFamily="18" charset="0"/>
              <a:buChar char="»"/>
              <a:defRPr kern="1200">
                <a:solidFill>
                  <a:schemeClr val="tx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rgbClr val="FF0066"/>
              </a:buClr>
              <a:buSzPct val="75000"/>
              <a:buFont typeface="Times New Roman" panose="02020603050405020304" pitchFamily="18" charset="0"/>
              <a:buChar char="»"/>
              <a:defRPr kern="1200">
                <a:solidFill>
                  <a:schemeClr val="tx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rgbClr val="FF0066"/>
              </a:buClr>
              <a:buSzPct val="75000"/>
              <a:buFont typeface="Times New Roman" panose="02020603050405020304" pitchFamily="18" charset="0"/>
              <a:buChar char="»"/>
              <a:defRPr kern="1200">
                <a:solidFill>
                  <a:schemeClr val="tx1"/>
                </a:solidFill>
                <a:latin typeface="Arial" panose="020B0604020202020204" pitchFamily="34" charset="0"/>
                <a:ea typeface="宋体" panose="02010600030101010101" pitchFamily="2" charset="-122"/>
                <a:cs typeface="+mn-cs"/>
              </a:defRPr>
            </a:lvl9pPr>
          </a:lstStyle>
          <a:p>
            <a:pPr eaLnBrk="1" hangingPunct="1">
              <a:spcBef>
                <a:spcPct val="0"/>
              </a:spcBef>
              <a:buClrTx/>
              <a:buSzTx/>
              <a:buFontTx/>
              <a:buNone/>
            </a:pPr>
            <a:fld id="{2EC3A876-7A27-45B2-85ED-420C3292857D}" type="slidenum">
              <a:rPr lang="en-US" altLang="zh-CN" sz="1200" b="0">
                <a:latin typeface="+mj-ea"/>
                <a:ea typeface="+mj-ea"/>
              </a:rPr>
              <a:pPr eaLnBrk="1" hangingPunct="1">
                <a:spcBef>
                  <a:spcPct val="0"/>
                </a:spcBef>
                <a:buClrTx/>
                <a:buSzTx/>
                <a:buFontTx/>
                <a:buNone/>
              </a:pPr>
              <a:t>8</a:t>
            </a:fld>
            <a:endParaRPr lang="en-US" altLang="zh-CN" sz="1200" b="0">
              <a:latin typeface="+mj-ea"/>
              <a:ea typeface="+mj-ea"/>
            </a:endParaRPr>
          </a:p>
        </p:txBody>
      </p:sp>
      <p:sp>
        <p:nvSpPr>
          <p:cNvPr id="3" name="Rectangle 2">
            <a:extLst>
              <a:ext uri="{FF2B5EF4-FFF2-40B4-BE49-F238E27FC236}">
                <a16:creationId xmlns:a16="http://schemas.microsoft.com/office/drawing/2014/main" id="{8CC9A819-BFD0-5244-940E-9E696D4AB9CB}"/>
              </a:ext>
            </a:extLst>
          </p:cNvPr>
          <p:cNvSpPr>
            <a:spLocks noGrp="1" noChangeArrowheads="1"/>
          </p:cNvSpPr>
          <p:nvPr>
            <p:ph type="title"/>
          </p:nvPr>
        </p:nvSpPr>
        <p:spPr>
          <a:xfrm>
            <a:off x="1295400" y="304801"/>
            <a:ext cx="4191000" cy="676275"/>
          </a:xfrm>
        </p:spPr>
        <p:txBody>
          <a:bodyPr/>
          <a:lstStyle/>
          <a:p>
            <a:r>
              <a:rPr lang="en-US" altLang="zh-CN" sz="3600" dirty="0"/>
              <a:t>6.1 </a:t>
            </a:r>
            <a:r>
              <a:rPr lang="zh-CN" altLang="en-US" sz="3600" dirty="0"/>
              <a:t>文件系统概述</a:t>
            </a:r>
          </a:p>
        </p:txBody>
      </p:sp>
      <p:grpSp>
        <p:nvGrpSpPr>
          <p:cNvPr id="4" name="Group 46">
            <a:extLst>
              <a:ext uri="{FF2B5EF4-FFF2-40B4-BE49-F238E27FC236}">
                <a16:creationId xmlns:a16="http://schemas.microsoft.com/office/drawing/2014/main" id="{8B94409C-F287-6548-AE79-62EDAFB64FF9}"/>
              </a:ext>
            </a:extLst>
          </p:cNvPr>
          <p:cNvGrpSpPr>
            <a:grpSpLocks/>
          </p:cNvGrpSpPr>
          <p:nvPr/>
        </p:nvGrpSpPr>
        <p:grpSpPr bwMode="auto">
          <a:xfrm>
            <a:off x="2208213" y="1828800"/>
            <a:ext cx="8151812" cy="4648200"/>
            <a:chOff x="431" y="1152"/>
            <a:chExt cx="5135" cy="2928"/>
          </a:xfrm>
        </p:grpSpPr>
        <p:grpSp>
          <p:nvGrpSpPr>
            <p:cNvPr id="5" name="Group 4">
              <a:extLst>
                <a:ext uri="{FF2B5EF4-FFF2-40B4-BE49-F238E27FC236}">
                  <a16:creationId xmlns:a16="http://schemas.microsoft.com/office/drawing/2014/main" id="{350C076C-33B8-6C41-8E1A-665690B6DDEF}"/>
                </a:ext>
              </a:extLst>
            </p:cNvPr>
            <p:cNvGrpSpPr>
              <a:grpSpLocks/>
            </p:cNvGrpSpPr>
            <p:nvPr/>
          </p:nvGrpSpPr>
          <p:grpSpPr bwMode="auto">
            <a:xfrm>
              <a:off x="2336" y="3748"/>
              <a:ext cx="1633" cy="332"/>
              <a:chOff x="2336" y="3748"/>
              <a:chExt cx="1633" cy="332"/>
            </a:xfrm>
          </p:grpSpPr>
          <p:sp>
            <p:nvSpPr>
              <p:cNvPr id="45" name="AutoShape 5">
                <a:extLst>
                  <a:ext uri="{FF2B5EF4-FFF2-40B4-BE49-F238E27FC236}">
                    <a16:creationId xmlns:a16="http://schemas.microsoft.com/office/drawing/2014/main" id="{4E2D5C27-ACE8-0A42-81A3-C423933BF2C2}"/>
                  </a:ext>
                </a:extLst>
              </p:cNvPr>
              <p:cNvSpPr>
                <a:spLocks noChangeArrowheads="1"/>
              </p:cNvSpPr>
              <p:nvPr/>
            </p:nvSpPr>
            <p:spPr bwMode="auto">
              <a:xfrm>
                <a:off x="2336" y="3748"/>
                <a:ext cx="1633" cy="332"/>
              </a:xfrm>
              <a:prstGeom prst="flowChartAlternateProcess">
                <a:avLst/>
              </a:prstGeom>
              <a:solidFill>
                <a:schemeClr val="accent1"/>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46" name="Text Box 6">
                <a:extLst>
                  <a:ext uri="{FF2B5EF4-FFF2-40B4-BE49-F238E27FC236}">
                    <a16:creationId xmlns:a16="http://schemas.microsoft.com/office/drawing/2014/main" id="{9485677A-8DC8-AD45-816C-33AFC941EEDF}"/>
                  </a:ext>
                </a:extLst>
              </p:cNvPr>
              <p:cNvSpPr txBox="1">
                <a:spLocks noChangeArrowheads="1"/>
              </p:cNvSpPr>
              <p:nvPr/>
            </p:nvSpPr>
            <p:spPr bwMode="auto">
              <a:xfrm>
                <a:off x="2592" y="3792"/>
                <a:ext cx="1254" cy="25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000">
                    <a:solidFill>
                      <a:schemeClr val="bg1"/>
                    </a:solidFill>
                    <a:latin typeface="+mj-ea"/>
                    <a:ea typeface="+mj-ea"/>
                  </a:rPr>
                  <a:t>文件系统服务器</a:t>
                </a:r>
              </a:p>
            </p:txBody>
          </p:sp>
        </p:grpSp>
        <p:grpSp>
          <p:nvGrpSpPr>
            <p:cNvPr id="6" name="Group 7">
              <a:extLst>
                <a:ext uri="{FF2B5EF4-FFF2-40B4-BE49-F238E27FC236}">
                  <a16:creationId xmlns:a16="http://schemas.microsoft.com/office/drawing/2014/main" id="{C3DCF420-56BE-8048-AC9D-AB6802835E36}"/>
                </a:ext>
              </a:extLst>
            </p:cNvPr>
            <p:cNvGrpSpPr>
              <a:grpSpLocks/>
            </p:cNvGrpSpPr>
            <p:nvPr/>
          </p:nvGrpSpPr>
          <p:grpSpPr bwMode="auto">
            <a:xfrm>
              <a:off x="431" y="3022"/>
              <a:ext cx="1224" cy="317"/>
              <a:chOff x="703" y="2614"/>
              <a:chExt cx="1224" cy="317"/>
            </a:xfrm>
          </p:grpSpPr>
          <p:sp>
            <p:nvSpPr>
              <p:cNvPr id="43" name="AutoShape 8">
                <a:extLst>
                  <a:ext uri="{FF2B5EF4-FFF2-40B4-BE49-F238E27FC236}">
                    <a16:creationId xmlns:a16="http://schemas.microsoft.com/office/drawing/2014/main" id="{53D3C824-10B2-FD41-9E7B-2CBF2FAA5F2C}"/>
                  </a:ext>
                </a:extLst>
              </p:cNvPr>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44" name="Text Box 9">
                <a:extLst>
                  <a:ext uri="{FF2B5EF4-FFF2-40B4-BE49-F238E27FC236}">
                    <a16:creationId xmlns:a16="http://schemas.microsoft.com/office/drawing/2014/main" id="{B20A6D68-555F-CE45-A087-4B01A36183C4}"/>
                  </a:ext>
                </a:extLst>
              </p:cNvPr>
              <p:cNvSpPr txBox="1">
                <a:spLocks noChangeArrowheads="1"/>
              </p:cNvSpPr>
              <p:nvPr/>
            </p:nvSpPr>
            <p:spPr bwMode="auto">
              <a:xfrm>
                <a:off x="811" y="2659"/>
                <a:ext cx="995" cy="233"/>
              </a:xfrm>
              <a:prstGeom prst="rect">
                <a:avLst/>
              </a:prstGeom>
              <a:noFill/>
              <a:ln w="9525">
                <a:noFill/>
                <a:miter lim="800000"/>
                <a:headEnd/>
                <a:tailEnd/>
              </a:ln>
              <a:effectLst/>
            </p:spPr>
            <p:txBody>
              <a:bodyPr wrap="none">
                <a:spAutoFit/>
              </a:bodyPr>
              <a:lstStyle/>
              <a:p>
                <a:pPr eaLnBrk="1" hangingPunct="1">
                  <a:defRPr/>
                </a:pPr>
                <a:r>
                  <a:rPr lang="zh-CN" altLang="en-US" b="1" dirty="0">
                    <a:solidFill>
                      <a:srgbClr val="7030A0"/>
                    </a:solidFill>
                    <a:effectLst>
                      <a:outerShdw blurRad="38100" dist="38100" dir="2700000" algn="tl">
                        <a:srgbClr val="C0C0C0"/>
                      </a:outerShdw>
                    </a:effectLst>
                    <a:latin typeface="+mj-ea"/>
                    <a:ea typeface="+mj-ea"/>
                  </a:rPr>
                  <a:t>文件结构定义</a:t>
                </a:r>
              </a:p>
            </p:txBody>
          </p:sp>
        </p:grpSp>
        <p:grpSp>
          <p:nvGrpSpPr>
            <p:cNvPr id="7" name="Group 10">
              <a:extLst>
                <a:ext uri="{FF2B5EF4-FFF2-40B4-BE49-F238E27FC236}">
                  <a16:creationId xmlns:a16="http://schemas.microsoft.com/office/drawing/2014/main" id="{4C301359-1080-1644-98EE-8DA9D6C21D66}"/>
                </a:ext>
              </a:extLst>
            </p:cNvPr>
            <p:cNvGrpSpPr>
              <a:grpSpLocks/>
            </p:cNvGrpSpPr>
            <p:nvPr/>
          </p:nvGrpSpPr>
          <p:grpSpPr bwMode="auto">
            <a:xfrm>
              <a:off x="431" y="2341"/>
              <a:ext cx="1224" cy="317"/>
              <a:chOff x="703" y="2614"/>
              <a:chExt cx="1224" cy="317"/>
            </a:xfrm>
          </p:grpSpPr>
          <p:sp>
            <p:nvSpPr>
              <p:cNvPr id="41" name="AutoShape 11">
                <a:extLst>
                  <a:ext uri="{FF2B5EF4-FFF2-40B4-BE49-F238E27FC236}">
                    <a16:creationId xmlns:a16="http://schemas.microsoft.com/office/drawing/2014/main" id="{35BEBA1A-A5CE-064F-B5DE-C47C33AB5276}"/>
                  </a:ext>
                </a:extLst>
              </p:cNvPr>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42" name="Text Box 12">
                <a:extLst>
                  <a:ext uri="{FF2B5EF4-FFF2-40B4-BE49-F238E27FC236}">
                    <a16:creationId xmlns:a16="http://schemas.microsoft.com/office/drawing/2014/main" id="{A78E5984-E8AD-DF43-AC75-0B440B2F3B89}"/>
                  </a:ext>
                </a:extLst>
              </p:cNvPr>
              <p:cNvSpPr txBox="1">
                <a:spLocks noChangeArrowheads="1"/>
              </p:cNvSpPr>
              <p:nvPr/>
            </p:nvSpPr>
            <p:spPr bwMode="auto">
              <a:xfrm>
                <a:off x="811" y="2659"/>
                <a:ext cx="995" cy="233"/>
              </a:xfrm>
              <a:prstGeom prst="rect">
                <a:avLst/>
              </a:prstGeom>
              <a:noFill/>
              <a:ln w="9525">
                <a:noFill/>
                <a:miter lim="800000"/>
                <a:headEnd/>
                <a:tailEnd/>
              </a:ln>
              <a:effectLst/>
            </p:spPr>
            <p:txBody>
              <a:bodyPr wrap="none">
                <a:spAutoFit/>
              </a:bodyPr>
              <a:lstStyle/>
              <a:p>
                <a:pPr eaLnBrk="1" hangingPunct="1">
                  <a:defRPr/>
                </a:pPr>
                <a:r>
                  <a:rPr lang="zh-CN" altLang="en-US" b="1" dirty="0">
                    <a:solidFill>
                      <a:srgbClr val="7030A0"/>
                    </a:solidFill>
                    <a:effectLst>
                      <a:outerShdw blurRad="38100" dist="38100" dir="2700000" algn="tl">
                        <a:srgbClr val="C0C0C0"/>
                      </a:outerShdw>
                    </a:effectLst>
                    <a:latin typeface="+mj-ea"/>
                    <a:ea typeface="+mj-ea"/>
                  </a:rPr>
                  <a:t>文件访问控制</a:t>
                </a:r>
              </a:p>
            </p:txBody>
          </p:sp>
        </p:grpSp>
        <p:grpSp>
          <p:nvGrpSpPr>
            <p:cNvPr id="8" name="Group 13">
              <a:extLst>
                <a:ext uri="{FF2B5EF4-FFF2-40B4-BE49-F238E27FC236}">
                  <a16:creationId xmlns:a16="http://schemas.microsoft.com/office/drawing/2014/main" id="{3E1368F8-9BC2-4C42-97BE-2E5571958D9B}"/>
                </a:ext>
              </a:extLst>
            </p:cNvPr>
            <p:cNvGrpSpPr>
              <a:grpSpLocks/>
            </p:cNvGrpSpPr>
            <p:nvPr/>
          </p:nvGrpSpPr>
          <p:grpSpPr bwMode="auto">
            <a:xfrm>
              <a:off x="431" y="1661"/>
              <a:ext cx="1224" cy="317"/>
              <a:chOff x="703" y="2614"/>
              <a:chExt cx="1224" cy="317"/>
            </a:xfrm>
          </p:grpSpPr>
          <p:sp>
            <p:nvSpPr>
              <p:cNvPr id="39" name="AutoShape 14">
                <a:extLst>
                  <a:ext uri="{FF2B5EF4-FFF2-40B4-BE49-F238E27FC236}">
                    <a16:creationId xmlns:a16="http://schemas.microsoft.com/office/drawing/2014/main" id="{8B5C95EF-B0BF-1C43-AB3F-9E7C89971F12}"/>
                  </a:ext>
                </a:extLst>
              </p:cNvPr>
              <p:cNvSpPr>
                <a:spLocks noChangeArrowheads="1"/>
              </p:cNvSpPr>
              <p:nvPr/>
            </p:nvSpPr>
            <p:spPr bwMode="auto">
              <a:xfrm>
                <a:off x="703" y="2614"/>
                <a:ext cx="1224" cy="317"/>
              </a:xfrm>
              <a:prstGeom prst="flowChartPredefinedProcess">
                <a:avLst/>
              </a:prstGeom>
              <a:solidFill>
                <a:schemeClr val="folHlink"/>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40" name="Text Box 15">
                <a:extLst>
                  <a:ext uri="{FF2B5EF4-FFF2-40B4-BE49-F238E27FC236}">
                    <a16:creationId xmlns:a16="http://schemas.microsoft.com/office/drawing/2014/main" id="{DE759690-030F-2940-94BD-E611DD647C96}"/>
                  </a:ext>
                </a:extLst>
              </p:cNvPr>
              <p:cNvSpPr txBox="1">
                <a:spLocks noChangeArrowheads="1"/>
              </p:cNvSpPr>
              <p:nvPr/>
            </p:nvSpPr>
            <p:spPr bwMode="auto">
              <a:xfrm>
                <a:off x="811" y="2665"/>
                <a:ext cx="929" cy="233"/>
              </a:xfrm>
              <a:prstGeom prst="rect">
                <a:avLst/>
              </a:prstGeom>
              <a:noFill/>
              <a:ln w="9525">
                <a:noFill/>
                <a:miter lim="800000"/>
                <a:headEnd/>
                <a:tailEnd/>
              </a:ln>
              <a:effectLst/>
            </p:spPr>
            <p:txBody>
              <a:bodyPr wrap="none">
                <a:spAutoFit/>
              </a:bodyPr>
              <a:lstStyle/>
              <a:p>
                <a:pPr eaLnBrk="1" hangingPunct="1">
                  <a:defRPr/>
                </a:pPr>
                <a:r>
                  <a:rPr lang="en-US" altLang="zh-CN" b="1" dirty="0">
                    <a:solidFill>
                      <a:srgbClr val="7030A0"/>
                    </a:solidFill>
                    <a:effectLst>
                      <a:outerShdw blurRad="38100" dist="38100" dir="2700000" algn="tl">
                        <a:srgbClr val="C0C0C0"/>
                      </a:outerShdw>
                    </a:effectLst>
                    <a:latin typeface="+mj-ea"/>
                    <a:ea typeface="+mj-ea"/>
                  </a:rPr>
                  <a:t>  </a:t>
                </a:r>
                <a:r>
                  <a:rPr lang="zh-CN" altLang="en-US" b="1" dirty="0">
                    <a:solidFill>
                      <a:srgbClr val="7030A0"/>
                    </a:solidFill>
                    <a:effectLst>
                      <a:outerShdw blurRad="38100" dist="38100" dir="2700000" algn="tl">
                        <a:srgbClr val="C0C0C0"/>
                      </a:outerShdw>
                    </a:effectLst>
                    <a:latin typeface="+mj-ea"/>
                    <a:ea typeface="+mj-ea"/>
                  </a:rPr>
                  <a:t>安全、保护</a:t>
                </a:r>
              </a:p>
            </p:txBody>
          </p:sp>
        </p:grpSp>
        <p:sp>
          <p:nvSpPr>
            <p:cNvPr id="9" name="AutoShape 16">
              <a:extLst>
                <a:ext uri="{FF2B5EF4-FFF2-40B4-BE49-F238E27FC236}">
                  <a16:creationId xmlns:a16="http://schemas.microsoft.com/office/drawing/2014/main" id="{313A681B-10DE-8C48-973F-48AECA09F18B}"/>
                </a:ext>
              </a:extLst>
            </p:cNvPr>
            <p:cNvSpPr>
              <a:spLocks noChangeArrowheads="1"/>
            </p:cNvSpPr>
            <p:nvPr/>
          </p:nvSpPr>
          <p:spPr bwMode="auto">
            <a:xfrm>
              <a:off x="2245" y="2342"/>
              <a:ext cx="499" cy="317"/>
            </a:xfrm>
            <a:prstGeom prst="flowChartMultidocument">
              <a:avLst/>
            </a:prstGeom>
            <a:solidFill>
              <a:srgbClr val="FF66CC"/>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cxnSp>
          <p:nvCxnSpPr>
            <p:cNvPr id="10" name="AutoShape 17">
              <a:extLst>
                <a:ext uri="{FF2B5EF4-FFF2-40B4-BE49-F238E27FC236}">
                  <a16:creationId xmlns:a16="http://schemas.microsoft.com/office/drawing/2014/main" id="{07685A59-82D5-CC4B-BC9B-3E9994EBAB4C}"/>
                </a:ext>
              </a:extLst>
            </p:cNvPr>
            <p:cNvCxnSpPr>
              <a:cxnSpLocks noChangeShapeType="1"/>
              <a:stCxn id="45" idx="0"/>
              <a:endCxn id="43" idx="2"/>
            </p:cNvCxnSpPr>
            <p:nvPr/>
          </p:nvCxnSpPr>
          <p:spPr bwMode="auto">
            <a:xfrm rot="16200000" flipV="1">
              <a:off x="1893" y="2489"/>
              <a:ext cx="409" cy="2109"/>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 name="AutoShape 18">
              <a:extLst>
                <a:ext uri="{FF2B5EF4-FFF2-40B4-BE49-F238E27FC236}">
                  <a16:creationId xmlns:a16="http://schemas.microsoft.com/office/drawing/2014/main" id="{58911E03-652C-AF4A-A823-933F240D2EE7}"/>
                </a:ext>
              </a:extLst>
            </p:cNvPr>
            <p:cNvCxnSpPr>
              <a:cxnSpLocks noChangeShapeType="1"/>
              <a:stCxn id="43" idx="0"/>
              <a:endCxn id="41" idx="2"/>
            </p:cNvCxnSpPr>
            <p:nvPr/>
          </p:nvCxnSpPr>
          <p:spPr bwMode="auto">
            <a:xfrm flipV="1">
              <a:off x="1043" y="2658"/>
              <a:ext cx="0" cy="3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9">
              <a:extLst>
                <a:ext uri="{FF2B5EF4-FFF2-40B4-BE49-F238E27FC236}">
                  <a16:creationId xmlns:a16="http://schemas.microsoft.com/office/drawing/2014/main" id="{2DE8D12B-E756-CC42-A418-44F3747E9EF6}"/>
                </a:ext>
              </a:extLst>
            </p:cNvPr>
            <p:cNvCxnSpPr>
              <a:cxnSpLocks noChangeShapeType="1"/>
              <a:stCxn id="41" idx="0"/>
              <a:endCxn id="39" idx="2"/>
            </p:cNvCxnSpPr>
            <p:nvPr/>
          </p:nvCxnSpPr>
          <p:spPr bwMode="auto">
            <a:xfrm flipV="1">
              <a:off x="1043" y="1978"/>
              <a:ext cx="0" cy="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20">
              <a:extLst>
                <a:ext uri="{FF2B5EF4-FFF2-40B4-BE49-F238E27FC236}">
                  <a16:creationId xmlns:a16="http://schemas.microsoft.com/office/drawing/2014/main" id="{EDA2C9BE-253D-CD42-ADF1-F81D74108076}"/>
                </a:ext>
              </a:extLst>
            </p:cNvPr>
            <p:cNvCxnSpPr>
              <a:cxnSpLocks noChangeShapeType="1"/>
              <a:stCxn id="43" idx="3"/>
              <a:endCxn id="9" idx="1"/>
            </p:cNvCxnSpPr>
            <p:nvPr/>
          </p:nvCxnSpPr>
          <p:spPr bwMode="auto">
            <a:xfrm flipV="1">
              <a:off x="1655" y="2501"/>
              <a:ext cx="590" cy="6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21">
              <a:extLst>
                <a:ext uri="{FF2B5EF4-FFF2-40B4-BE49-F238E27FC236}">
                  <a16:creationId xmlns:a16="http://schemas.microsoft.com/office/drawing/2014/main" id="{866EDB88-73C7-A347-9A8E-1FD647BA64A0}"/>
                </a:ext>
              </a:extLst>
            </p:cNvPr>
            <p:cNvCxnSpPr>
              <a:cxnSpLocks noChangeShapeType="1"/>
              <a:stCxn id="41" idx="3"/>
              <a:endCxn id="9" idx="1"/>
            </p:cNvCxnSpPr>
            <p:nvPr/>
          </p:nvCxnSpPr>
          <p:spPr bwMode="auto">
            <a:xfrm>
              <a:off x="1655" y="2500"/>
              <a:ext cx="590" cy="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22">
              <a:extLst>
                <a:ext uri="{FF2B5EF4-FFF2-40B4-BE49-F238E27FC236}">
                  <a16:creationId xmlns:a16="http://schemas.microsoft.com/office/drawing/2014/main" id="{CDC93236-449E-5342-A672-966D9D09F3FF}"/>
                </a:ext>
              </a:extLst>
            </p:cNvPr>
            <p:cNvCxnSpPr>
              <a:cxnSpLocks noChangeShapeType="1"/>
              <a:stCxn id="39" idx="3"/>
              <a:endCxn id="9" idx="1"/>
            </p:cNvCxnSpPr>
            <p:nvPr/>
          </p:nvCxnSpPr>
          <p:spPr bwMode="auto">
            <a:xfrm>
              <a:off x="1655" y="1820"/>
              <a:ext cx="590" cy="6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AutoShape 23">
              <a:extLst>
                <a:ext uri="{FF2B5EF4-FFF2-40B4-BE49-F238E27FC236}">
                  <a16:creationId xmlns:a16="http://schemas.microsoft.com/office/drawing/2014/main" id="{D72FC6A6-CAFD-EA4F-8E8B-9E44AD37B5A4}"/>
                </a:ext>
              </a:extLst>
            </p:cNvPr>
            <p:cNvSpPr>
              <a:spLocks noChangeArrowheads="1"/>
            </p:cNvSpPr>
            <p:nvPr/>
          </p:nvSpPr>
          <p:spPr bwMode="auto">
            <a:xfrm>
              <a:off x="3425" y="2296"/>
              <a:ext cx="544" cy="318"/>
            </a:xfrm>
            <a:prstGeom prst="can">
              <a:avLst>
                <a:gd name="adj" fmla="val 25000"/>
              </a:avLst>
            </a:prstGeom>
            <a:solidFill>
              <a:srgbClr val="666699"/>
            </a:solidFill>
            <a:ln w="9525">
              <a:solidFill>
                <a:srgbClr val="000000"/>
              </a:solidFill>
              <a:round/>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17" name="AutoShape 24">
              <a:extLst>
                <a:ext uri="{FF2B5EF4-FFF2-40B4-BE49-F238E27FC236}">
                  <a16:creationId xmlns:a16="http://schemas.microsoft.com/office/drawing/2014/main" id="{18368942-EAEF-0740-99E6-6DF8407E5E22}"/>
                </a:ext>
              </a:extLst>
            </p:cNvPr>
            <p:cNvSpPr>
              <a:spLocks noChangeArrowheads="1"/>
            </p:cNvSpPr>
            <p:nvPr/>
          </p:nvSpPr>
          <p:spPr bwMode="auto">
            <a:xfrm>
              <a:off x="2789" y="2387"/>
              <a:ext cx="590" cy="181"/>
            </a:xfrm>
            <a:prstGeom prst="leftRightArrow">
              <a:avLst>
                <a:gd name="adj1" fmla="val 50000"/>
                <a:gd name="adj2" fmla="val 65193"/>
              </a:avLst>
            </a:prstGeom>
            <a:solidFill>
              <a:schemeClr val="bg1"/>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grpSp>
          <p:nvGrpSpPr>
            <p:cNvPr id="18" name="Group 25">
              <a:extLst>
                <a:ext uri="{FF2B5EF4-FFF2-40B4-BE49-F238E27FC236}">
                  <a16:creationId xmlns:a16="http://schemas.microsoft.com/office/drawing/2014/main" id="{3585D280-7A43-5343-927D-BD9697FD0C92}"/>
                </a:ext>
              </a:extLst>
            </p:cNvPr>
            <p:cNvGrpSpPr>
              <a:grpSpLocks/>
            </p:cNvGrpSpPr>
            <p:nvPr/>
          </p:nvGrpSpPr>
          <p:grpSpPr bwMode="auto">
            <a:xfrm>
              <a:off x="4332" y="2977"/>
              <a:ext cx="1224" cy="317"/>
              <a:chOff x="703" y="2614"/>
              <a:chExt cx="1224" cy="317"/>
            </a:xfrm>
          </p:grpSpPr>
          <p:sp>
            <p:nvSpPr>
              <p:cNvPr id="37" name="AutoShape 26">
                <a:extLst>
                  <a:ext uri="{FF2B5EF4-FFF2-40B4-BE49-F238E27FC236}">
                    <a16:creationId xmlns:a16="http://schemas.microsoft.com/office/drawing/2014/main" id="{2F05AC06-3D56-314A-AD53-9B84EFC04B5E}"/>
                  </a:ext>
                </a:extLst>
              </p:cNvPr>
              <p:cNvSpPr>
                <a:spLocks noChangeArrowheads="1"/>
              </p:cNvSpPr>
              <p:nvPr/>
            </p:nvSpPr>
            <p:spPr bwMode="auto">
              <a:xfrm>
                <a:off x="703" y="2614"/>
                <a:ext cx="1224" cy="317"/>
              </a:xfrm>
              <a:prstGeom prst="flowChartPredefinedProcess">
                <a:avLst/>
              </a:prstGeom>
              <a:solidFill>
                <a:srgbClr val="FF9900"/>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38" name="Text Box 27">
                <a:extLst>
                  <a:ext uri="{FF2B5EF4-FFF2-40B4-BE49-F238E27FC236}">
                    <a16:creationId xmlns:a16="http://schemas.microsoft.com/office/drawing/2014/main" id="{0C961EE3-B027-D345-A139-A5AF2986A9D7}"/>
                  </a:ext>
                </a:extLst>
              </p:cNvPr>
              <p:cNvSpPr txBox="1">
                <a:spLocks noChangeArrowheads="1"/>
              </p:cNvSpPr>
              <p:nvPr/>
            </p:nvSpPr>
            <p:spPr bwMode="auto">
              <a:xfrm>
                <a:off x="811" y="2659"/>
                <a:ext cx="995" cy="233"/>
              </a:xfrm>
              <a:prstGeom prst="rect">
                <a:avLst/>
              </a:prstGeom>
              <a:noFill/>
              <a:ln w="9525">
                <a:noFill/>
                <a:miter lim="800000"/>
                <a:headEnd/>
                <a:tailEnd/>
              </a:ln>
              <a:effectLst/>
            </p:spPr>
            <p:txBody>
              <a:bodyPr wrap="none">
                <a:spAutoFit/>
              </a:bodyPr>
              <a:lstStyle/>
              <a:p>
                <a:pPr eaLnBrk="1" hangingPunct="1">
                  <a:defRPr/>
                </a:pPr>
                <a:r>
                  <a:rPr lang="zh-CN" altLang="en-US" b="1" dirty="0">
                    <a:solidFill>
                      <a:schemeClr val="bg1"/>
                    </a:solidFill>
                    <a:effectLst>
                      <a:outerShdw blurRad="38100" dist="38100" dir="2700000" algn="tl">
                        <a:srgbClr val="C0C0C0"/>
                      </a:outerShdw>
                    </a:effectLst>
                    <a:latin typeface="+mj-ea"/>
                    <a:ea typeface="+mj-ea"/>
                  </a:rPr>
                  <a:t>磁盘空间分配</a:t>
                </a:r>
              </a:p>
            </p:txBody>
          </p:sp>
        </p:grpSp>
        <p:grpSp>
          <p:nvGrpSpPr>
            <p:cNvPr id="19" name="Group 28">
              <a:extLst>
                <a:ext uri="{FF2B5EF4-FFF2-40B4-BE49-F238E27FC236}">
                  <a16:creationId xmlns:a16="http://schemas.microsoft.com/office/drawing/2014/main" id="{8ACF708B-F05D-6C41-8999-1F222E82B8E0}"/>
                </a:ext>
              </a:extLst>
            </p:cNvPr>
            <p:cNvGrpSpPr>
              <a:grpSpLocks/>
            </p:cNvGrpSpPr>
            <p:nvPr/>
          </p:nvGrpSpPr>
          <p:grpSpPr bwMode="auto">
            <a:xfrm>
              <a:off x="4332" y="2296"/>
              <a:ext cx="1224" cy="317"/>
              <a:chOff x="703" y="2614"/>
              <a:chExt cx="1224" cy="317"/>
            </a:xfrm>
          </p:grpSpPr>
          <p:sp>
            <p:nvSpPr>
              <p:cNvPr id="35" name="AutoShape 29">
                <a:extLst>
                  <a:ext uri="{FF2B5EF4-FFF2-40B4-BE49-F238E27FC236}">
                    <a16:creationId xmlns:a16="http://schemas.microsoft.com/office/drawing/2014/main" id="{3775A891-A382-0543-987E-868799B3BD62}"/>
                  </a:ext>
                </a:extLst>
              </p:cNvPr>
              <p:cNvSpPr>
                <a:spLocks noChangeArrowheads="1"/>
              </p:cNvSpPr>
              <p:nvPr/>
            </p:nvSpPr>
            <p:spPr bwMode="auto">
              <a:xfrm>
                <a:off x="703" y="2614"/>
                <a:ext cx="1224" cy="317"/>
              </a:xfrm>
              <a:prstGeom prst="flowChartPredefinedProcess">
                <a:avLst/>
              </a:prstGeom>
              <a:solidFill>
                <a:srgbClr val="FF9900"/>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36" name="Text Box 30">
                <a:extLst>
                  <a:ext uri="{FF2B5EF4-FFF2-40B4-BE49-F238E27FC236}">
                    <a16:creationId xmlns:a16="http://schemas.microsoft.com/office/drawing/2014/main" id="{64CC5CA8-811F-974C-ACE0-5A291E52EC51}"/>
                  </a:ext>
                </a:extLst>
              </p:cNvPr>
              <p:cNvSpPr txBox="1">
                <a:spLocks noChangeArrowheads="1"/>
              </p:cNvSpPr>
              <p:nvPr/>
            </p:nvSpPr>
            <p:spPr bwMode="auto">
              <a:xfrm>
                <a:off x="811" y="2659"/>
                <a:ext cx="995" cy="233"/>
              </a:xfrm>
              <a:prstGeom prst="rect">
                <a:avLst/>
              </a:prstGeom>
              <a:solidFill>
                <a:srgbClr val="FF9900"/>
              </a:solidFill>
              <a:ln w="9525">
                <a:noFill/>
                <a:miter lim="800000"/>
                <a:headEnd/>
                <a:tailEnd/>
              </a:ln>
              <a:effectLst/>
            </p:spPr>
            <p:txBody>
              <a:bodyPr wrap="none">
                <a:spAutoFit/>
              </a:bodyPr>
              <a:lstStyle/>
              <a:p>
                <a:pPr eaLnBrk="1" hangingPunct="1">
                  <a:defRPr/>
                </a:pPr>
                <a:r>
                  <a:rPr lang="zh-CN" altLang="en-US" b="1" dirty="0">
                    <a:solidFill>
                      <a:schemeClr val="bg1"/>
                    </a:solidFill>
                    <a:effectLst>
                      <a:outerShdw blurRad="38100" dist="38100" dir="2700000" algn="tl">
                        <a:srgbClr val="C0C0C0"/>
                      </a:outerShdw>
                    </a:effectLst>
                    <a:latin typeface="+mj-ea"/>
                    <a:ea typeface="+mj-ea"/>
                  </a:rPr>
                  <a:t>磁盘数据存取</a:t>
                </a:r>
              </a:p>
            </p:txBody>
          </p:sp>
        </p:grpSp>
        <p:grpSp>
          <p:nvGrpSpPr>
            <p:cNvPr id="20" name="Group 31">
              <a:extLst>
                <a:ext uri="{FF2B5EF4-FFF2-40B4-BE49-F238E27FC236}">
                  <a16:creationId xmlns:a16="http://schemas.microsoft.com/office/drawing/2014/main" id="{81473CD9-1FE7-6E41-A20C-5D7AFEA7B16D}"/>
                </a:ext>
              </a:extLst>
            </p:cNvPr>
            <p:cNvGrpSpPr>
              <a:grpSpLocks/>
            </p:cNvGrpSpPr>
            <p:nvPr/>
          </p:nvGrpSpPr>
          <p:grpSpPr bwMode="auto">
            <a:xfrm>
              <a:off x="4332" y="1616"/>
              <a:ext cx="1224" cy="317"/>
              <a:chOff x="703" y="2614"/>
              <a:chExt cx="1224" cy="317"/>
            </a:xfrm>
          </p:grpSpPr>
          <p:sp>
            <p:nvSpPr>
              <p:cNvPr id="33" name="AutoShape 32">
                <a:extLst>
                  <a:ext uri="{FF2B5EF4-FFF2-40B4-BE49-F238E27FC236}">
                    <a16:creationId xmlns:a16="http://schemas.microsoft.com/office/drawing/2014/main" id="{A1DAD4A8-7D23-0F4A-9A9E-930DA06286DF}"/>
                  </a:ext>
                </a:extLst>
              </p:cNvPr>
              <p:cNvSpPr>
                <a:spLocks noChangeArrowheads="1"/>
              </p:cNvSpPr>
              <p:nvPr/>
            </p:nvSpPr>
            <p:spPr bwMode="auto">
              <a:xfrm>
                <a:off x="703" y="2614"/>
                <a:ext cx="1224" cy="317"/>
              </a:xfrm>
              <a:prstGeom prst="flowChartPredefinedProcess">
                <a:avLst/>
              </a:prstGeom>
              <a:solidFill>
                <a:srgbClr val="FF9900"/>
              </a:solidFill>
              <a:ln w="9525">
                <a:solidFill>
                  <a:srgbClr val="000000"/>
                </a:solidFill>
                <a:miter lim="800000"/>
                <a:headEnd/>
                <a:tailEnd/>
              </a:ln>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b="0">
                  <a:latin typeface="+mj-ea"/>
                  <a:ea typeface="+mj-ea"/>
                </a:endParaRPr>
              </a:p>
            </p:txBody>
          </p:sp>
          <p:sp>
            <p:nvSpPr>
              <p:cNvPr id="34" name="Text Box 33">
                <a:extLst>
                  <a:ext uri="{FF2B5EF4-FFF2-40B4-BE49-F238E27FC236}">
                    <a16:creationId xmlns:a16="http://schemas.microsoft.com/office/drawing/2014/main" id="{6BCB0649-9AA5-244D-8897-CB7090578DFC}"/>
                  </a:ext>
                </a:extLst>
              </p:cNvPr>
              <p:cNvSpPr txBox="1">
                <a:spLocks noChangeArrowheads="1"/>
              </p:cNvSpPr>
              <p:nvPr/>
            </p:nvSpPr>
            <p:spPr bwMode="auto">
              <a:xfrm>
                <a:off x="811" y="2665"/>
                <a:ext cx="1035" cy="233"/>
              </a:xfrm>
              <a:prstGeom prst="rect">
                <a:avLst/>
              </a:prstGeom>
              <a:noFill/>
              <a:ln w="9525">
                <a:noFill/>
                <a:miter lim="800000"/>
                <a:headEnd/>
                <a:tailEnd/>
              </a:ln>
              <a:effectLst/>
            </p:spPr>
            <p:txBody>
              <a:bodyPr wrap="none">
                <a:spAutoFit/>
              </a:bodyPr>
              <a:lstStyle/>
              <a:p>
                <a:pPr eaLnBrk="1" hangingPunct="1">
                  <a:defRPr/>
                </a:pPr>
                <a:r>
                  <a:rPr lang="en-US" altLang="zh-CN" b="1" dirty="0">
                    <a:solidFill>
                      <a:schemeClr val="bg1"/>
                    </a:solidFill>
                    <a:effectLst>
                      <a:outerShdw blurRad="38100" dist="38100" dir="2700000" algn="tl">
                        <a:srgbClr val="C0C0C0"/>
                      </a:outerShdw>
                    </a:effectLst>
                    <a:latin typeface="+mj-ea"/>
                    <a:ea typeface="+mj-ea"/>
                  </a:rPr>
                  <a:t> </a:t>
                </a:r>
                <a:r>
                  <a:rPr lang="zh-CN" altLang="en-US" b="1" dirty="0">
                    <a:solidFill>
                      <a:schemeClr val="bg1"/>
                    </a:solidFill>
                    <a:effectLst>
                      <a:outerShdw blurRad="38100" dist="38100" dir="2700000" algn="tl">
                        <a:srgbClr val="C0C0C0"/>
                      </a:outerShdw>
                    </a:effectLst>
                    <a:latin typeface="+mj-ea"/>
                    <a:ea typeface="+mj-ea"/>
                  </a:rPr>
                  <a:t>磁盘设备防护</a:t>
                </a:r>
              </a:p>
            </p:txBody>
          </p:sp>
        </p:grpSp>
        <p:cxnSp>
          <p:nvCxnSpPr>
            <p:cNvPr id="21" name="AutoShape 34">
              <a:extLst>
                <a:ext uri="{FF2B5EF4-FFF2-40B4-BE49-F238E27FC236}">
                  <a16:creationId xmlns:a16="http://schemas.microsoft.com/office/drawing/2014/main" id="{768DA5DA-9A58-0D45-8971-8A729EFF4D66}"/>
                </a:ext>
              </a:extLst>
            </p:cNvPr>
            <p:cNvCxnSpPr>
              <a:cxnSpLocks noChangeShapeType="1"/>
              <a:stCxn id="37" idx="0"/>
              <a:endCxn id="35" idx="2"/>
            </p:cNvCxnSpPr>
            <p:nvPr/>
          </p:nvCxnSpPr>
          <p:spPr bwMode="auto">
            <a:xfrm flipV="1">
              <a:off x="4944" y="2613"/>
              <a:ext cx="0" cy="36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5">
              <a:extLst>
                <a:ext uri="{FF2B5EF4-FFF2-40B4-BE49-F238E27FC236}">
                  <a16:creationId xmlns:a16="http://schemas.microsoft.com/office/drawing/2014/main" id="{8C636BE3-5B93-D340-88C2-DA98ED07A58D}"/>
                </a:ext>
              </a:extLst>
            </p:cNvPr>
            <p:cNvCxnSpPr>
              <a:cxnSpLocks noChangeShapeType="1"/>
              <a:stCxn id="35" idx="0"/>
              <a:endCxn id="33" idx="2"/>
            </p:cNvCxnSpPr>
            <p:nvPr/>
          </p:nvCxnSpPr>
          <p:spPr bwMode="auto">
            <a:xfrm flipV="1">
              <a:off x="4944" y="1933"/>
              <a:ext cx="0" cy="3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6">
              <a:extLst>
                <a:ext uri="{FF2B5EF4-FFF2-40B4-BE49-F238E27FC236}">
                  <a16:creationId xmlns:a16="http://schemas.microsoft.com/office/drawing/2014/main" id="{3DDE3923-47E6-B24C-842E-35C95D3ADCD2}"/>
                </a:ext>
              </a:extLst>
            </p:cNvPr>
            <p:cNvCxnSpPr>
              <a:cxnSpLocks noChangeShapeType="1"/>
              <a:stCxn id="45" idx="0"/>
              <a:endCxn id="37" idx="2"/>
            </p:cNvCxnSpPr>
            <p:nvPr/>
          </p:nvCxnSpPr>
          <p:spPr bwMode="auto">
            <a:xfrm rot="5400000" flipH="1" flipV="1">
              <a:off x="3821" y="2625"/>
              <a:ext cx="454" cy="1791"/>
            </a:xfrm>
            <a:prstGeom prst="bentConnector3">
              <a:avLst>
                <a:gd name="adj1" fmla="val 453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4" name="Text Box 37">
              <a:extLst>
                <a:ext uri="{FF2B5EF4-FFF2-40B4-BE49-F238E27FC236}">
                  <a16:creationId xmlns:a16="http://schemas.microsoft.com/office/drawing/2014/main" id="{014B71FF-2107-944E-826F-BD69625FA89F}"/>
                </a:ext>
              </a:extLst>
            </p:cNvPr>
            <p:cNvSpPr txBox="1">
              <a:spLocks noChangeArrowheads="1"/>
            </p:cNvSpPr>
            <p:nvPr/>
          </p:nvSpPr>
          <p:spPr bwMode="auto">
            <a:xfrm>
              <a:off x="2109" y="2659"/>
              <a:ext cx="767" cy="252"/>
            </a:xfrm>
            <a:prstGeom prst="rect">
              <a:avLst/>
            </a:prstGeom>
            <a:noFill/>
            <a:ln w="9525">
              <a:noFill/>
              <a:miter lim="800000"/>
              <a:headEnd/>
              <a:tailEnd/>
            </a:ln>
            <a:effectLst/>
          </p:spPr>
          <p:txBody>
            <a:bodyPr wrap="none">
              <a:spAutoFit/>
            </a:bodyPr>
            <a:lstStyle/>
            <a:p>
              <a:pPr eaLnBrk="1" hangingPunct="1">
                <a:defRPr/>
              </a:pPr>
              <a:r>
                <a:rPr lang="zh-CN" altLang="en-US" sz="2000" b="1" dirty="0">
                  <a:solidFill>
                    <a:srgbClr val="FF0000"/>
                  </a:solidFill>
                  <a:effectLst>
                    <a:outerShdw blurRad="38100" dist="38100" dir="2700000" algn="tl">
                      <a:srgbClr val="C0C0C0"/>
                    </a:outerShdw>
                  </a:effectLst>
                  <a:latin typeface="+mj-ea"/>
                  <a:ea typeface="+mj-ea"/>
                </a:rPr>
                <a:t>数据文件</a:t>
              </a:r>
            </a:p>
          </p:txBody>
        </p:sp>
        <p:sp>
          <p:nvSpPr>
            <p:cNvPr id="25" name="Text Box 38">
              <a:extLst>
                <a:ext uri="{FF2B5EF4-FFF2-40B4-BE49-F238E27FC236}">
                  <a16:creationId xmlns:a16="http://schemas.microsoft.com/office/drawing/2014/main" id="{02102F41-8CCB-C044-8D6E-64439E252F7B}"/>
                </a:ext>
              </a:extLst>
            </p:cNvPr>
            <p:cNvSpPr txBox="1">
              <a:spLocks noChangeArrowheads="1"/>
            </p:cNvSpPr>
            <p:nvPr/>
          </p:nvSpPr>
          <p:spPr bwMode="auto">
            <a:xfrm>
              <a:off x="3367" y="2659"/>
              <a:ext cx="767" cy="252"/>
            </a:xfrm>
            <a:prstGeom prst="rect">
              <a:avLst/>
            </a:prstGeom>
            <a:noFill/>
            <a:ln w="9525">
              <a:noFill/>
              <a:miter lim="800000"/>
              <a:headEnd/>
              <a:tailEnd/>
            </a:ln>
            <a:effectLst/>
          </p:spPr>
          <p:txBody>
            <a:bodyPr wrap="none">
              <a:spAutoFit/>
            </a:bodyPr>
            <a:lstStyle/>
            <a:p>
              <a:pPr eaLnBrk="1" hangingPunct="1">
                <a:defRPr/>
              </a:pPr>
              <a:r>
                <a:rPr lang="zh-CN" altLang="en-US" sz="2000" b="1" dirty="0">
                  <a:solidFill>
                    <a:srgbClr val="FF0000"/>
                  </a:solidFill>
                  <a:effectLst>
                    <a:outerShdw blurRad="38100" dist="38100" dir="2700000" algn="tl">
                      <a:srgbClr val="C0C0C0"/>
                    </a:outerShdw>
                  </a:effectLst>
                  <a:latin typeface="+mj-ea"/>
                  <a:ea typeface="+mj-ea"/>
                </a:rPr>
                <a:t>磁盘空间</a:t>
              </a:r>
            </a:p>
          </p:txBody>
        </p:sp>
        <p:sp>
          <p:nvSpPr>
            <p:cNvPr id="26" name="Text Box 39">
              <a:extLst>
                <a:ext uri="{FF2B5EF4-FFF2-40B4-BE49-F238E27FC236}">
                  <a16:creationId xmlns:a16="http://schemas.microsoft.com/office/drawing/2014/main" id="{4AD779AC-6C61-7347-9B72-A5A018818A1D}"/>
                </a:ext>
              </a:extLst>
            </p:cNvPr>
            <p:cNvSpPr txBox="1">
              <a:spLocks noChangeArrowheads="1"/>
            </p:cNvSpPr>
            <p:nvPr/>
          </p:nvSpPr>
          <p:spPr bwMode="auto">
            <a:xfrm>
              <a:off x="2835" y="2121"/>
              <a:ext cx="585" cy="252"/>
            </a:xfrm>
            <a:prstGeom prst="rect">
              <a:avLst/>
            </a:prstGeom>
            <a:noFill/>
            <a:ln w="9525">
              <a:noFill/>
              <a:miter lim="800000"/>
              <a:headEnd/>
              <a:tailEnd/>
            </a:ln>
            <a:effectLst/>
          </p:spPr>
          <p:txBody>
            <a:bodyPr wrap="none">
              <a:spAutoFit/>
            </a:bodyPr>
            <a:lstStyle/>
            <a:p>
              <a:pPr eaLnBrk="1" hangingPunct="1">
                <a:defRPr/>
              </a:pPr>
              <a:r>
                <a:rPr lang="zh-CN" altLang="en-US" sz="2000" b="1" dirty="0">
                  <a:solidFill>
                    <a:srgbClr val="FF0000"/>
                  </a:solidFill>
                  <a:effectLst>
                    <a:outerShdw blurRad="38100" dist="38100" dir="2700000" algn="tl">
                      <a:srgbClr val="C0C0C0"/>
                    </a:outerShdw>
                  </a:effectLst>
                  <a:latin typeface="+mj-ea"/>
                  <a:ea typeface="+mj-ea"/>
                </a:rPr>
                <a:t>映   射</a:t>
              </a:r>
            </a:p>
          </p:txBody>
        </p:sp>
        <p:sp>
          <p:nvSpPr>
            <p:cNvPr id="27" name="Line 40">
              <a:extLst>
                <a:ext uri="{FF2B5EF4-FFF2-40B4-BE49-F238E27FC236}">
                  <a16:creationId xmlns:a16="http://schemas.microsoft.com/office/drawing/2014/main" id="{24F06D0B-EED0-394D-B02A-900569F6C207}"/>
                </a:ext>
              </a:extLst>
            </p:cNvPr>
            <p:cNvSpPr>
              <a:spLocks noChangeShapeType="1"/>
            </p:cNvSpPr>
            <p:nvPr/>
          </p:nvSpPr>
          <p:spPr bwMode="auto">
            <a:xfrm>
              <a:off x="3107" y="1253"/>
              <a:ext cx="0" cy="2177"/>
            </a:xfrm>
            <a:prstGeom prst="line">
              <a:avLst/>
            </a:prstGeom>
            <a:noFill/>
            <a:ln w="19050">
              <a:solidFill>
                <a:srgbClr val="66FF99"/>
              </a:solidFill>
              <a:prstDash val="dash"/>
              <a:round/>
              <a:headEnd/>
              <a:tailEnd/>
            </a:ln>
          </p:spPr>
          <p:txBody>
            <a:bodyPr/>
            <a:lstStyle/>
            <a:p>
              <a:pPr>
                <a:defRPr/>
              </a:pPr>
              <a:endParaRPr lang="zh-CN" altLang="en-US" dirty="0">
                <a:highlight>
                  <a:srgbClr val="FFFF00"/>
                </a:highlight>
                <a:latin typeface="+mj-ea"/>
                <a:ea typeface="+mj-ea"/>
              </a:endParaRPr>
            </a:p>
          </p:txBody>
        </p:sp>
        <p:sp>
          <p:nvSpPr>
            <p:cNvPr id="28" name="Text Box 41">
              <a:extLst>
                <a:ext uri="{FF2B5EF4-FFF2-40B4-BE49-F238E27FC236}">
                  <a16:creationId xmlns:a16="http://schemas.microsoft.com/office/drawing/2014/main" id="{615CECB7-472B-9C49-BAC6-DFA209142338}"/>
                </a:ext>
              </a:extLst>
            </p:cNvPr>
            <p:cNvSpPr txBox="1">
              <a:spLocks noChangeArrowheads="1"/>
            </p:cNvSpPr>
            <p:nvPr/>
          </p:nvSpPr>
          <p:spPr bwMode="auto">
            <a:xfrm>
              <a:off x="768" y="1152"/>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mj-ea"/>
                  <a:ea typeface="+mj-ea"/>
                </a:rPr>
                <a:t>应用层观点：逻辑抽象</a:t>
              </a:r>
            </a:p>
          </p:txBody>
        </p:sp>
        <p:sp>
          <p:nvSpPr>
            <p:cNvPr id="29" name="Text Box 42">
              <a:extLst>
                <a:ext uri="{FF2B5EF4-FFF2-40B4-BE49-F238E27FC236}">
                  <a16:creationId xmlns:a16="http://schemas.microsoft.com/office/drawing/2014/main" id="{BDCE8321-76C8-3A43-8363-8C807D6F6421}"/>
                </a:ext>
              </a:extLst>
            </p:cNvPr>
            <p:cNvSpPr txBox="1">
              <a:spLocks noChangeArrowheads="1"/>
            </p:cNvSpPr>
            <p:nvPr/>
          </p:nvSpPr>
          <p:spPr bwMode="auto">
            <a:xfrm>
              <a:off x="3501" y="1162"/>
              <a:ext cx="206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mj-ea"/>
                  <a:ea typeface="+mj-ea"/>
                </a:rPr>
                <a:t>物理层观点：空间管理</a:t>
              </a:r>
            </a:p>
          </p:txBody>
        </p:sp>
        <p:cxnSp>
          <p:nvCxnSpPr>
            <p:cNvPr id="30" name="AutoShape 43">
              <a:extLst>
                <a:ext uri="{FF2B5EF4-FFF2-40B4-BE49-F238E27FC236}">
                  <a16:creationId xmlns:a16="http://schemas.microsoft.com/office/drawing/2014/main" id="{D80D90BB-7DB1-0C4D-8423-BFF483CDBC09}"/>
                </a:ext>
              </a:extLst>
            </p:cNvPr>
            <p:cNvCxnSpPr>
              <a:cxnSpLocks noChangeShapeType="1"/>
              <a:stCxn id="37" idx="1"/>
              <a:endCxn id="16" idx="4"/>
            </p:cNvCxnSpPr>
            <p:nvPr/>
          </p:nvCxnSpPr>
          <p:spPr bwMode="auto">
            <a:xfrm flipH="1" flipV="1">
              <a:off x="3969" y="2455"/>
              <a:ext cx="363" cy="6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 name="AutoShape 44">
              <a:extLst>
                <a:ext uri="{FF2B5EF4-FFF2-40B4-BE49-F238E27FC236}">
                  <a16:creationId xmlns:a16="http://schemas.microsoft.com/office/drawing/2014/main" id="{88C4C3C6-048C-A642-9B73-F04D11C7886D}"/>
                </a:ext>
              </a:extLst>
            </p:cNvPr>
            <p:cNvCxnSpPr>
              <a:cxnSpLocks noChangeShapeType="1"/>
              <a:stCxn id="35" idx="1"/>
              <a:endCxn id="16" idx="4"/>
            </p:cNvCxnSpPr>
            <p:nvPr/>
          </p:nvCxnSpPr>
          <p:spPr bwMode="auto">
            <a:xfrm flipH="1">
              <a:off x="3969" y="2455"/>
              <a:ext cx="363"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 name="AutoShape 45">
              <a:extLst>
                <a:ext uri="{FF2B5EF4-FFF2-40B4-BE49-F238E27FC236}">
                  <a16:creationId xmlns:a16="http://schemas.microsoft.com/office/drawing/2014/main" id="{5B2E61B4-6F5C-6147-AFFD-F6FFF2280EEB}"/>
                </a:ext>
              </a:extLst>
            </p:cNvPr>
            <p:cNvCxnSpPr>
              <a:cxnSpLocks noChangeShapeType="1"/>
              <a:stCxn id="33" idx="1"/>
              <a:endCxn id="16" idx="4"/>
            </p:cNvCxnSpPr>
            <p:nvPr/>
          </p:nvCxnSpPr>
          <p:spPr bwMode="auto">
            <a:xfrm flipH="1">
              <a:off x="3969" y="1775"/>
              <a:ext cx="363" cy="68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4013596937"/>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203034C-6D3A-CA49-90EB-1C2F7AACD091}"/>
              </a:ext>
            </a:extLst>
          </p:cNvPr>
          <p:cNvSpPr>
            <a:spLocks noGrp="1"/>
          </p:cNvSpPr>
          <p:nvPr>
            <p:ph idx="1"/>
          </p:nvPr>
        </p:nvSpPr>
        <p:spPr>
          <a:xfrm>
            <a:off x="2590800" y="1311275"/>
            <a:ext cx="7723188" cy="5157788"/>
          </a:xfrm>
        </p:spPr>
        <p:txBody>
          <a:bodyPr/>
          <a:lstStyle/>
          <a:p>
            <a:pPr marL="0" indent="0">
              <a:lnSpc>
                <a:spcPct val="130000"/>
              </a:lnSpc>
              <a:spcBef>
                <a:spcPct val="20000"/>
              </a:spcBef>
              <a:buClr>
                <a:srgbClr val="FF9900"/>
              </a:buClr>
              <a:buSzPct val="75000"/>
              <a:buNone/>
              <a:defRPr/>
            </a:pPr>
            <a:r>
              <a:rPr lang="en-US" altLang="zh-CN" dirty="0">
                <a:solidFill>
                  <a:schemeClr val="bg2">
                    <a:lumMod val="25000"/>
                  </a:schemeClr>
                </a:solidFill>
              </a:rPr>
              <a:t>6.1  </a:t>
            </a:r>
            <a:r>
              <a:rPr lang="zh-CN" altLang="en-US" dirty="0">
                <a:solidFill>
                  <a:schemeClr val="bg2">
                    <a:lumMod val="25000"/>
                  </a:schemeClr>
                </a:solidFill>
              </a:rPr>
              <a:t>文件系统概述</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6.2  </a:t>
            </a:r>
            <a:r>
              <a:rPr lang="zh-CN" altLang="en-US" dirty="0">
                <a:solidFill>
                  <a:schemeClr val="bg2">
                    <a:lumMod val="25000"/>
                  </a:schemeClr>
                </a:solidFill>
              </a:rPr>
              <a:t>文件的逻辑结构</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6.3  </a:t>
            </a:r>
            <a:r>
              <a:rPr lang="zh-CN" altLang="en-US" dirty="0">
                <a:solidFill>
                  <a:schemeClr val="bg2">
                    <a:lumMod val="25000"/>
                  </a:schemeClr>
                </a:solidFill>
              </a:rPr>
              <a:t>文件的物理结构</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6.4  </a:t>
            </a:r>
            <a:r>
              <a:rPr lang="zh-CN" altLang="en-US" dirty="0">
                <a:solidFill>
                  <a:schemeClr val="bg2">
                    <a:lumMod val="25000"/>
                  </a:schemeClr>
                </a:solidFill>
              </a:rPr>
              <a:t>文件存储空间的管理</a:t>
            </a:r>
          </a:p>
          <a:p>
            <a:pPr marL="0" indent="0">
              <a:lnSpc>
                <a:spcPct val="130000"/>
              </a:lnSpc>
              <a:spcBef>
                <a:spcPct val="20000"/>
              </a:spcBef>
              <a:buClr>
                <a:srgbClr val="FF9900"/>
              </a:buClr>
              <a:buSzPct val="75000"/>
              <a:buNone/>
              <a:defRPr/>
            </a:pPr>
            <a:r>
              <a:rPr lang="en-US" altLang="zh-CN" dirty="0">
                <a:solidFill>
                  <a:srgbClr val="C00000"/>
                </a:solidFill>
              </a:rPr>
              <a:t>6.5  </a:t>
            </a:r>
            <a:r>
              <a:rPr lang="zh-CN" altLang="en-US" dirty="0">
                <a:solidFill>
                  <a:srgbClr val="C00000"/>
                </a:solidFill>
              </a:rPr>
              <a:t>目录管理</a:t>
            </a:r>
          </a:p>
          <a:p>
            <a:pPr marL="0" indent="0">
              <a:lnSpc>
                <a:spcPct val="130000"/>
              </a:lnSpc>
              <a:spcBef>
                <a:spcPct val="20000"/>
              </a:spcBef>
              <a:buClr>
                <a:srgbClr val="FF9900"/>
              </a:buClr>
              <a:buSzPct val="75000"/>
              <a:buNone/>
              <a:defRPr/>
            </a:pPr>
            <a:r>
              <a:rPr lang="en-US" altLang="zh-CN" dirty="0">
                <a:solidFill>
                  <a:schemeClr val="bg2">
                    <a:lumMod val="25000"/>
                  </a:schemeClr>
                </a:solidFill>
              </a:rPr>
              <a:t>6.6  </a:t>
            </a:r>
            <a:r>
              <a:rPr lang="zh-CN" altLang="en-US" dirty="0">
                <a:solidFill>
                  <a:schemeClr val="bg2">
                    <a:lumMod val="25000"/>
                  </a:schemeClr>
                </a:solidFill>
              </a:rPr>
              <a:t>文件共享</a:t>
            </a:r>
            <a:endParaRPr lang="en-US" altLang="zh-CN" dirty="0">
              <a:solidFill>
                <a:schemeClr val="bg2">
                  <a:lumMod val="25000"/>
                </a:schemeClr>
              </a:solidFill>
            </a:endParaRPr>
          </a:p>
          <a:p>
            <a:pPr marL="0" indent="0">
              <a:lnSpc>
                <a:spcPct val="130000"/>
              </a:lnSpc>
              <a:spcBef>
                <a:spcPct val="20000"/>
              </a:spcBef>
              <a:buClr>
                <a:srgbClr val="FF9900"/>
              </a:buClr>
              <a:buSzPct val="75000"/>
              <a:buNone/>
              <a:defRPr/>
            </a:pPr>
            <a:r>
              <a:rPr lang="en-US" altLang="zh-CN" dirty="0">
                <a:solidFill>
                  <a:schemeClr val="bg2">
                    <a:lumMod val="25000"/>
                  </a:schemeClr>
                </a:solidFill>
              </a:rPr>
              <a:t>6.7  </a:t>
            </a:r>
            <a:r>
              <a:rPr lang="zh-CN" altLang="en-US" dirty="0">
                <a:solidFill>
                  <a:schemeClr val="bg2">
                    <a:lumMod val="25000"/>
                  </a:schemeClr>
                </a:solidFill>
              </a:rPr>
              <a:t>文件保护</a:t>
            </a:r>
            <a:endParaRPr lang="en-US" altLang="zh-CN" dirty="0">
              <a:solidFill>
                <a:schemeClr val="bg2">
                  <a:lumMod val="25000"/>
                </a:schemeClr>
              </a:solidFill>
            </a:endParaRPr>
          </a:p>
          <a:p>
            <a:pPr marL="342900" indent="-342900">
              <a:lnSpc>
                <a:spcPct val="130000"/>
              </a:lnSpc>
              <a:spcBef>
                <a:spcPct val="20000"/>
              </a:spcBef>
              <a:buClr>
                <a:srgbClr val="FF9900"/>
              </a:buClr>
              <a:buSzPct val="75000"/>
              <a:defRPr/>
            </a:pPr>
            <a:endParaRPr lang="zh-CN" altLang="en-US" dirty="0">
              <a:solidFill>
                <a:schemeClr val="tx1">
                  <a:lumMod val="85000"/>
                  <a:lumOff val="15000"/>
                </a:schemeClr>
              </a:solidFill>
            </a:endParaRPr>
          </a:p>
          <a:p>
            <a:pPr>
              <a:defRPr/>
            </a:pPr>
            <a:endParaRPr lang="zh-CN" altLang="en-US" dirty="0">
              <a:solidFill>
                <a:schemeClr val="tx1">
                  <a:lumMod val="85000"/>
                  <a:lumOff val="15000"/>
                </a:schemeClr>
              </a:solidFill>
            </a:endParaRPr>
          </a:p>
        </p:txBody>
      </p:sp>
      <p:sp>
        <p:nvSpPr>
          <p:cNvPr id="3" name="标题 2">
            <a:extLst>
              <a:ext uri="{FF2B5EF4-FFF2-40B4-BE49-F238E27FC236}">
                <a16:creationId xmlns:a16="http://schemas.microsoft.com/office/drawing/2014/main" id="{092784CA-6885-A74E-A0F7-E1259672C97A}"/>
              </a:ext>
            </a:extLst>
          </p:cNvPr>
          <p:cNvSpPr>
            <a:spLocks noGrp="1"/>
          </p:cNvSpPr>
          <p:nvPr>
            <p:ph type="title"/>
          </p:nvPr>
        </p:nvSpPr>
        <p:spPr>
          <a:xfrm>
            <a:off x="2495551" y="188914"/>
            <a:ext cx="7902575" cy="549275"/>
          </a:xfrm>
        </p:spPr>
        <p:txBody>
          <a:bodyPr/>
          <a:lstStyle/>
          <a:p>
            <a:pPr>
              <a:defRPr/>
            </a:pPr>
            <a:r>
              <a:rPr lang="zh-CN" altLang="en-US" dirty="0"/>
              <a:t>主要内容  </a:t>
            </a:r>
            <a:br>
              <a:rPr lang="zh-CN" altLang="en-US" dirty="0"/>
            </a:br>
            <a:endParaRPr lang="zh-CN" altLang="en-US" dirty="0"/>
          </a:p>
        </p:txBody>
      </p:sp>
    </p:spTree>
    <p:extLst>
      <p:ext uri="{BB962C8B-B14F-4D97-AF65-F5344CB8AC3E}">
        <p14:creationId xmlns:p14="http://schemas.microsoft.com/office/powerpoint/2010/main" val="45702898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527E846-A098-1547-87AC-5EECD21A3D0C}"/>
              </a:ext>
            </a:extLst>
          </p:cNvPr>
          <p:cNvSpPr>
            <a:spLocks noGrp="1" noChangeArrowheads="1"/>
          </p:cNvSpPr>
          <p:nvPr>
            <p:ph type="title"/>
          </p:nvPr>
        </p:nvSpPr>
        <p:spPr>
          <a:xfrm>
            <a:off x="1905000" y="304801"/>
            <a:ext cx="7848600" cy="676275"/>
          </a:xfrm>
        </p:spPr>
        <p:txBody>
          <a:bodyPr/>
          <a:lstStyle/>
          <a:p>
            <a:pPr eaLnBrk="1" hangingPunct="1"/>
            <a:r>
              <a:rPr lang="zh-CN" altLang="en-US"/>
              <a:t>目录的实现</a:t>
            </a:r>
          </a:p>
        </p:txBody>
      </p:sp>
      <p:sp>
        <p:nvSpPr>
          <p:cNvPr id="3" name="Rectangle 3">
            <a:extLst>
              <a:ext uri="{FF2B5EF4-FFF2-40B4-BE49-F238E27FC236}">
                <a16:creationId xmlns:a16="http://schemas.microsoft.com/office/drawing/2014/main" id="{F5C42203-2EBA-9D42-ADCA-09B4673457AA}"/>
              </a:ext>
            </a:extLst>
          </p:cNvPr>
          <p:cNvSpPr>
            <a:spLocks noChangeArrowheads="1"/>
          </p:cNvSpPr>
          <p:nvPr/>
        </p:nvSpPr>
        <p:spPr bwMode="auto">
          <a:xfrm>
            <a:off x="2289176" y="11922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000000"/>
                </a:solidFill>
                <a:latin typeface="+mj-ea"/>
                <a:ea typeface="+mj-ea"/>
              </a:rPr>
              <a:t>存放“文件集合”</a:t>
            </a:r>
            <a:endParaRPr lang="zh-CN" altLang="en-US">
              <a:solidFill>
                <a:srgbClr val="FF0000"/>
              </a:solidFill>
              <a:latin typeface="+mj-ea"/>
              <a:ea typeface="+mj-ea"/>
            </a:endParaRPr>
          </a:p>
        </p:txBody>
      </p:sp>
      <p:grpSp>
        <p:nvGrpSpPr>
          <p:cNvPr id="4" name="Group 5">
            <a:extLst>
              <a:ext uri="{FF2B5EF4-FFF2-40B4-BE49-F238E27FC236}">
                <a16:creationId xmlns:a16="http://schemas.microsoft.com/office/drawing/2014/main" id="{17025DAF-FEFB-3A4A-AD44-A12E0CFC4053}"/>
              </a:ext>
            </a:extLst>
          </p:cNvPr>
          <p:cNvGrpSpPr>
            <a:grpSpLocks/>
          </p:cNvGrpSpPr>
          <p:nvPr/>
        </p:nvGrpSpPr>
        <p:grpSpPr bwMode="auto">
          <a:xfrm>
            <a:off x="7239000" y="0"/>
            <a:ext cx="3429000" cy="2667000"/>
            <a:chOff x="576" y="1671"/>
            <a:chExt cx="3024" cy="2313"/>
          </a:xfrm>
        </p:grpSpPr>
        <p:sp>
          <p:nvSpPr>
            <p:cNvPr id="5" name="Rectangle 6">
              <a:extLst>
                <a:ext uri="{FF2B5EF4-FFF2-40B4-BE49-F238E27FC236}">
                  <a16:creationId xmlns:a16="http://schemas.microsoft.com/office/drawing/2014/main" id="{B8685D56-EC43-234F-BF5E-10586780DF86}"/>
                </a:ext>
              </a:extLst>
            </p:cNvPr>
            <p:cNvSpPr>
              <a:spLocks noChangeArrowheads="1"/>
            </p:cNvSpPr>
            <p:nvPr/>
          </p:nvSpPr>
          <p:spPr bwMode="auto">
            <a:xfrm>
              <a:off x="57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cat</a:t>
              </a:r>
            </a:p>
          </p:txBody>
        </p:sp>
        <p:sp>
          <p:nvSpPr>
            <p:cNvPr id="6" name="Rectangle 7">
              <a:extLst>
                <a:ext uri="{FF2B5EF4-FFF2-40B4-BE49-F238E27FC236}">
                  <a16:creationId xmlns:a16="http://schemas.microsoft.com/office/drawing/2014/main" id="{5431030F-DB96-2A44-BFCD-AE41F2BABB3F}"/>
                </a:ext>
              </a:extLst>
            </p:cNvPr>
            <p:cNvSpPr>
              <a:spLocks noChangeArrowheads="1"/>
            </p:cNvSpPr>
            <p:nvPr/>
          </p:nvSpPr>
          <p:spPr bwMode="auto">
            <a:xfrm>
              <a:off x="105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bo</a:t>
              </a:r>
            </a:p>
          </p:txBody>
        </p:sp>
        <p:sp>
          <p:nvSpPr>
            <p:cNvPr id="7" name="Rectangle 8">
              <a:extLst>
                <a:ext uri="{FF2B5EF4-FFF2-40B4-BE49-F238E27FC236}">
                  <a16:creationId xmlns:a16="http://schemas.microsoft.com/office/drawing/2014/main" id="{FC64593A-9BA2-0946-B5BF-77D055352B89}"/>
                </a:ext>
              </a:extLst>
            </p:cNvPr>
            <p:cNvSpPr>
              <a:spLocks noChangeArrowheads="1"/>
            </p:cNvSpPr>
            <p:nvPr/>
          </p:nvSpPr>
          <p:spPr bwMode="auto">
            <a:xfrm>
              <a:off x="1536" y="2103"/>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hex</a:t>
              </a:r>
            </a:p>
          </p:txBody>
        </p:sp>
        <p:sp>
          <p:nvSpPr>
            <p:cNvPr id="8" name="Oval 9">
              <a:extLst>
                <a:ext uri="{FF2B5EF4-FFF2-40B4-BE49-F238E27FC236}">
                  <a16:creationId xmlns:a16="http://schemas.microsoft.com/office/drawing/2014/main" id="{A8ED3037-A3E6-774D-9B1D-5DD6301A1B8F}"/>
                </a:ext>
              </a:extLst>
            </p:cNvPr>
            <p:cNvSpPr>
              <a:spLocks noChangeArrowheads="1"/>
            </p:cNvSpPr>
            <p:nvPr/>
          </p:nvSpPr>
          <p:spPr bwMode="auto">
            <a:xfrm>
              <a:off x="660"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9" name="Line 10">
              <a:extLst>
                <a:ext uri="{FF2B5EF4-FFF2-40B4-BE49-F238E27FC236}">
                  <a16:creationId xmlns:a16="http://schemas.microsoft.com/office/drawing/2014/main" id="{DB2E3CAC-D405-D242-81F8-9B705CD60162}"/>
                </a:ext>
              </a:extLst>
            </p:cNvPr>
            <p:cNvSpPr>
              <a:spLocks noChangeShapeType="1"/>
            </p:cNvSpPr>
            <p:nvPr/>
          </p:nvSpPr>
          <p:spPr bwMode="auto">
            <a:xfrm>
              <a:off x="822"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10" name="Oval 11">
              <a:extLst>
                <a:ext uri="{FF2B5EF4-FFF2-40B4-BE49-F238E27FC236}">
                  <a16:creationId xmlns:a16="http://schemas.microsoft.com/office/drawing/2014/main" id="{0C3B1A48-0301-6848-B189-69D11DE72EDD}"/>
                </a:ext>
              </a:extLst>
            </p:cNvPr>
            <p:cNvSpPr>
              <a:spLocks noChangeArrowheads="1"/>
            </p:cNvSpPr>
            <p:nvPr/>
          </p:nvSpPr>
          <p:spPr bwMode="auto">
            <a:xfrm>
              <a:off x="1140" y="2640"/>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11" name="Line 12">
              <a:extLst>
                <a:ext uri="{FF2B5EF4-FFF2-40B4-BE49-F238E27FC236}">
                  <a16:creationId xmlns:a16="http://schemas.microsoft.com/office/drawing/2014/main" id="{8ABBC7FF-8AFE-F34B-A862-412B8F1B3D5D}"/>
                </a:ext>
              </a:extLst>
            </p:cNvPr>
            <p:cNvSpPr>
              <a:spLocks noChangeShapeType="1"/>
            </p:cNvSpPr>
            <p:nvPr/>
          </p:nvSpPr>
          <p:spPr bwMode="auto">
            <a:xfrm>
              <a:off x="1302" y="2352"/>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12" name="Oval 13">
              <a:extLst>
                <a:ext uri="{FF2B5EF4-FFF2-40B4-BE49-F238E27FC236}">
                  <a16:creationId xmlns:a16="http://schemas.microsoft.com/office/drawing/2014/main" id="{195F2CB0-D01F-8B47-ACC6-78F2D27652A3}"/>
                </a:ext>
              </a:extLst>
            </p:cNvPr>
            <p:cNvSpPr>
              <a:spLocks noChangeArrowheads="1"/>
            </p:cNvSpPr>
            <p:nvPr/>
          </p:nvSpPr>
          <p:spPr bwMode="auto">
            <a:xfrm>
              <a:off x="1608" y="2631"/>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13" name="Line 14">
              <a:extLst>
                <a:ext uri="{FF2B5EF4-FFF2-40B4-BE49-F238E27FC236}">
                  <a16:creationId xmlns:a16="http://schemas.microsoft.com/office/drawing/2014/main" id="{DD3C822D-4B6B-E945-A9BE-CA9FC4B54DB0}"/>
                </a:ext>
              </a:extLst>
            </p:cNvPr>
            <p:cNvSpPr>
              <a:spLocks noChangeShapeType="1"/>
            </p:cNvSpPr>
            <p:nvPr/>
          </p:nvSpPr>
          <p:spPr bwMode="auto">
            <a:xfrm>
              <a:off x="1770" y="2343"/>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14" name="Rectangle 15">
              <a:extLst>
                <a:ext uri="{FF2B5EF4-FFF2-40B4-BE49-F238E27FC236}">
                  <a16:creationId xmlns:a16="http://schemas.microsoft.com/office/drawing/2014/main" id="{EBB9A235-BEEF-2D4F-940C-8A91706DB4D6}"/>
                </a:ext>
              </a:extLst>
            </p:cNvPr>
            <p:cNvSpPr>
              <a:spLocks noChangeArrowheads="1"/>
            </p:cNvSpPr>
            <p:nvPr/>
          </p:nvSpPr>
          <p:spPr bwMode="auto">
            <a:xfrm>
              <a:off x="163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a</a:t>
              </a:r>
            </a:p>
          </p:txBody>
        </p:sp>
        <p:sp>
          <p:nvSpPr>
            <p:cNvPr id="15" name="Rectangle 16">
              <a:extLst>
                <a:ext uri="{FF2B5EF4-FFF2-40B4-BE49-F238E27FC236}">
                  <a16:creationId xmlns:a16="http://schemas.microsoft.com/office/drawing/2014/main" id="{4118FF1B-3D53-1846-949A-91A8D1E72EA8}"/>
                </a:ext>
              </a:extLst>
            </p:cNvPr>
            <p:cNvSpPr>
              <a:spLocks noChangeArrowheads="1"/>
            </p:cNvSpPr>
            <p:nvPr/>
          </p:nvSpPr>
          <p:spPr bwMode="auto">
            <a:xfrm>
              <a:off x="2112" y="311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data</a:t>
              </a:r>
            </a:p>
          </p:txBody>
        </p:sp>
        <p:sp>
          <p:nvSpPr>
            <p:cNvPr id="16" name="Oval 17">
              <a:extLst>
                <a:ext uri="{FF2B5EF4-FFF2-40B4-BE49-F238E27FC236}">
                  <a16:creationId xmlns:a16="http://schemas.microsoft.com/office/drawing/2014/main" id="{9DA44417-5D3A-F84B-8925-D099795FBC1B}"/>
                </a:ext>
              </a:extLst>
            </p:cNvPr>
            <p:cNvSpPr>
              <a:spLocks noChangeArrowheads="1"/>
            </p:cNvSpPr>
            <p:nvPr/>
          </p:nvSpPr>
          <p:spPr bwMode="auto">
            <a:xfrm>
              <a:off x="1704" y="364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17" name="Line 18">
              <a:extLst>
                <a:ext uri="{FF2B5EF4-FFF2-40B4-BE49-F238E27FC236}">
                  <a16:creationId xmlns:a16="http://schemas.microsoft.com/office/drawing/2014/main" id="{690A067B-6709-4841-9BDC-CC4335A48AD3}"/>
                </a:ext>
              </a:extLst>
            </p:cNvPr>
            <p:cNvSpPr>
              <a:spLocks noChangeShapeType="1"/>
            </p:cNvSpPr>
            <p:nvPr/>
          </p:nvSpPr>
          <p:spPr bwMode="auto">
            <a:xfrm>
              <a:off x="1866" y="336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18" name="Oval 19">
              <a:extLst>
                <a:ext uri="{FF2B5EF4-FFF2-40B4-BE49-F238E27FC236}">
                  <a16:creationId xmlns:a16="http://schemas.microsoft.com/office/drawing/2014/main" id="{41725B4F-55F3-8148-9238-536495FDA241}"/>
                </a:ext>
              </a:extLst>
            </p:cNvPr>
            <p:cNvSpPr>
              <a:spLocks noChangeArrowheads="1"/>
            </p:cNvSpPr>
            <p:nvPr/>
          </p:nvSpPr>
          <p:spPr bwMode="auto">
            <a:xfrm>
              <a:off x="2187" y="363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19" name="Line 20">
              <a:extLst>
                <a:ext uri="{FF2B5EF4-FFF2-40B4-BE49-F238E27FC236}">
                  <a16:creationId xmlns:a16="http://schemas.microsoft.com/office/drawing/2014/main" id="{349C228B-596F-594F-92AC-804708F14CB7}"/>
                </a:ext>
              </a:extLst>
            </p:cNvPr>
            <p:cNvSpPr>
              <a:spLocks noChangeShapeType="1"/>
            </p:cNvSpPr>
            <p:nvPr/>
          </p:nvSpPr>
          <p:spPr bwMode="auto">
            <a:xfrm>
              <a:off x="2349" y="335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0" name="Rectangle 21">
              <a:extLst>
                <a:ext uri="{FF2B5EF4-FFF2-40B4-BE49-F238E27FC236}">
                  <a16:creationId xmlns:a16="http://schemas.microsoft.com/office/drawing/2014/main" id="{3FC1C382-45A5-6341-B83C-568072C8CD49}"/>
                </a:ext>
              </a:extLst>
            </p:cNvPr>
            <p:cNvSpPr>
              <a:spLocks noChangeArrowheads="1"/>
            </p:cNvSpPr>
            <p:nvPr/>
          </p:nvSpPr>
          <p:spPr bwMode="auto">
            <a:xfrm>
              <a:off x="312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mail</a:t>
              </a:r>
            </a:p>
          </p:txBody>
        </p:sp>
        <p:sp>
          <p:nvSpPr>
            <p:cNvPr id="21" name="Oval 22">
              <a:extLst>
                <a:ext uri="{FF2B5EF4-FFF2-40B4-BE49-F238E27FC236}">
                  <a16:creationId xmlns:a16="http://schemas.microsoft.com/office/drawing/2014/main" id="{5DDB8FF4-26FE-6B40-AA18-9761830ABC8A}"/>
                </a:ext>
              </a:extLst>
            </p:cNvPr>
            <p:cNvSpPr>
              <a:spLocks noChangeArrowheads="1"/>
            </p:cNvSpPr>
            <p:nvPr/>
          </p:nvSpPr>
          <p:spPr bwMode="auto">
            <a:xfrm>
              <a:off x="3195" y="2928"/>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22" name="Line 23">
              <a:extLst>
                <a:ext uri="{FF2B5EF4-FFF2-40B4-BE49-F238E27FC236}">
                  <a16:creationId xmlns:a16="http://schemas.microsoft.com/office/drawing/2014/main" id="{4AFFEC4E-18BB-5A4C-ACF7-70FF549EE09A}"/>
                </a:ext>
              </a:extLst>
            </p:cNvPr>
            <p:cNvSpPr>
              <a:spLocks noChangeShapeType="1"/>
            </p:cNvSpPr>
            <p:nvPr/>
          </p:nvSpPr>
          <p:spPr bwMode="auto">
            <a:xfrm>
              <a:off x="3357" y="2640"/>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3" name="Oval 24">
              <a:extLst>
                <a:ext uri="{FF2B5EF4-FFF2-40B4-BE49-F238E27FC236}">
                  <a16:creationId xmlns:a16="http://schemas.microsoft.com/office/drawing/2014/main" id="{93380879-6AD1-B94C-95CA-24B427566777}"/>
                </a:ext>
              </a:extLst>
            </p:cNvPr>
            <p:cNvSpPr>
              <a:spLocks noChangeArrowheads="1"/>
            </p:cNvSpPr>
            <p:nvPr/>
          </p:nvSpPr>
          <p:spPr bwMode="auto">
            <a:xfrm>
              <a:off x="2736" y="2919"/>
              <a:ext cx="336" cy="336"/>
            </a:xfrm>
            <a:prstGeom prst="ellipse">
              <a:avLst/>
            </a:prstGeom>
            <a:solidFill>
              <a:schemeClr val="hlink"/>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1800" b="0">
                <a:solidFill>
                  <a:srgbClr val="FF0000"/>
                </a:solidFill>
                <a:latin typeface="+mj-ea"/>
                <a:ea typeface="+mj-ea"/>
              </a:endParaRPr>
            </a:p>
          </p:txBody>
        </p:sp>
        <p:sp>
          <p:nvSpPr>
            <p:cNvPr id="24" name="Line 25">
              <a:extLst>
                <a:ext uri="{FF2B5EF4-FFF2-40B4-BE49-F238E27FC236}">
                  <a16:creationId xmlns:a16="http://schemas.microsoft.com/office/drawing/2014/main" id="{FFA450A2-18B5-5243-94AF-D93D387D8F9F}"/>
                </a:ext>
              </a:extLst>
            </p:cNvPr>
            <p:cNvSpPr>
              <a:spLocks noChangeShapeType="1"/>
            </p:cNvSpPr>
            <p:nvPr/>
          </p:nvSpPr>
          <p:spPr bwMode="auto">
            <a:xfrm flipH="1">
              <a:off x="1296" y="1959"/>
              <a:ext cx="768"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5" name="Line 26">
              <a:extLst>
                <a:ext uri="{FF2B5EF4-FFF2-40B4-BE49-F238E27FC236}">
                  <a16:creationId xmlns:a16="http://schemas.microsoft.com/office/drawing/2014/main" id="{67DC617A-1FAC-BC4E-B4A9-1BE5350527FF}"/>
                </a:ext>
              </a:extLst>
            </p:cNvPr>
            <p:cNvSpPr>
              <a:spLocks noChangeShapeType="1"/>
            </p:cNvSpPr>
            <p:nvPr/>
          </p:nvSpPr>
          <p:spPr bwMode="auto">
            <a:xfrm>
              <a:off x="2592" y="1959"/>
              <a:ext cx="4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26" name="Rectangle 27">
              <a:extLst>
                <a:ext uri="{FF2B5EF4-FFF2-40B4-BE49-F238E27FC236}">
                  <a16:creationId xmlns:a16="http://schemas.microsoft.com/office/drawing/2014/main" id="{29148831-81D8-A14A-9A18-43EBE270D733}"/>
                </a:ext>
              </a:extLst>
            </p:cNvPr>
            <p:cNvSpPr>
              <a:spLocks noChangeArrowheads="1"/>
            </p:cNvSpPr>
            <p:nvPr/>
          </p:nvSpPr>
          <p:spPr bwMode="auto">
            <a:xfrm>
              <a:off x="182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var</a:t>
              </a:r>
            </a:p>
          </p:txBody>
        </p:sp>
        <p:sp>
          <p:nvSpPr>
            <p:cNvPr id="27" name="Rectangle 28">
              <a:extLst>
                <a:ext uri="{FF2B5EF4-FFF2-40B4-BE49-F238E27FC236}">
                  <a16:creationId xmlns:a16="http://schemas.microsoft.com/office/drawing/2014/main" id="{2A68AE7E-547C-404E-BDED-9D24B26843F8}"/>
                </a:ext>
              </a:extLst>
            </p:cNvPr>
            <p:cNvSpPr>
              <a:spLocks noChangeArrowheads="1"/>
            </p:cNvSpPr>
            <p:nvPr/>
          </p:nvSpPr>
          <p:spPr bwMode="auto">
            <a:xfrm>
              <a:off x="2304" y="167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my</a:t>
              </a:r>
            </a:p>
          </p:txBody>
        </p:sp>
        <p:sp>
          <p:nvSpPr>
            <p:cNvPr id="28" name="Rectangle 29">
              <a:extLst>
                <a:ext uri="{FF2B5EF4-FFF2-40B4-BE49-F238E27FC236}">
                  <a16:creationId xmlns:a16="http://schemas.microsoft.com/office/drawing/2014/main" id="{ED43FD43-18A5-9849-B733-FFF4DEC88AB1}"/>
                </a:ext>
              </a:extLst>
            </p:cNvPr>
            <p:cNvSpPr>
              <a:spLocks noChangeArrowheads="1"/>
            </p:cNvSpPr>
            <p:nvPr/>
          </p:nvSpPr>
          <p:spPr bwMode="auto">
            <a:xfrm>
              <a:off x="216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data</a:t>
              </a:r>
            </a:p>
          </p:txBody>
        </p:sp>
        <p:sp>
          <p:nvSpPr>
            <p:cNvPr id="29" name="Rectangle 30">
              <a:extLst>
                <a:ext uri="{FF2B5EF4-FFF2-40B4-BE49-F238E27FC236}">
                  <a16:creationId xmlns:a16="http://schemas.microsoft.com/office/drawing/2014/main" id="{1380936D-3A70-444C-A29B-2D0BA292A70C}"/>
                </a:ext>
              </a:extLst>
            </p:cNvPr>
            <p:cNvSpPr>
              <a:spLocks noChangeArrowheads="1"/>
            </p:cNvSpPr>
            <p:nvPr/>
          </p:nvSpPr>
          <p:spPr bwMode="auto">
            <a:xfrm>
              <a:off x="2640" y="2391"/>
              <a:ext cx="480" cy="288"/>
            </a:xfrm>
            <a:prstGeom prst="rect">
              <a:avLst/>
            </a:prstGeom>
            <a:solidFill>
              <a:schemeClr val="bg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1800">
                  <a:solidFill>
                    <a:srgbClr val="FF0000"/>
                  </a:solidFill>
                  <a:latin typeface="+mj-ea"/>
                  <a:ea typeface="+mj-ea"/>
                </a:rPr>
                <a:t>cont</a:t>
              </a:r>
            </a:p>
          </p:txBody>
        </p:sp>
        <p:sp>
          <p:nvSpPr>
            <p:cNvPr id="30" name="Line 31">
              <a:extLst>
                <a:ext uri="{FF2B5EF4-FFF2-40B4-BE49-F238E27FC236}">
                  <a16:creationId xmlns:a16="http://schemas.microsoft.com/office/drawing/2014/main" id="{F73E20E4-D7D4-C044-AF3C-A3B2FB4AB92B}"/>
                </a:ext>
              </a:extLst>
            </p:cNvPr>
            <p:cNvSpPr>
              <a:spLocks noChangeShapeType="1"/>
            </p:cNvSpPr>
            <p:nvPr/>
          </p:nvSpPr>
          <p:spPr bwMode="auto">
            <a:xfrm flipH="1">
              <a:off x="2112" y="2679"/>
              <a:ext cx="288"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sp>
          <p:nvSpPr>
            <p:cNvPr id="31" name="Line 32">
              <a:extLst>
                <a:ext uri="{FF2B5EF4-FFF2-40B4-BE49-F238E27FC236}">
                  <a16:creationId xmlns:a16="http://schemas.microsoft.com/office/drawing/2014/main" id="{65F585FE-3DB6-534C-B275-81FEE2BAE25B}"/>
                </a:ext>
              </a:extLst>
            </p:cNvPr>
            <p:cNvSpPr>
              <a:spLocks noChangeShapeType="1"/>
            </p:cNvSpPr>
            <p:nvPr/>
          </p:nvSpPr>
          <p:spPr bwMode="auto">
            <a:xfrm>
              <a:off x="2898" y="2631"/>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j-ea"/>
                <a:ea typeface="+mj-ea"/>
              </a:endParaRPr>
            </a:p>
          </p:txBody>
        </p:sp>
      </p:grpSp>
      <p:grpSp>
        <p:nvGrpSpPr>
          <p:cNvPr id="32" name="Group 44">
            <a:extLst>
              <a:ext uri="{FF2B5EF4-FFF2-40B4-BE49-F238E27FC236}">
                <a16:creationId xmlns:a16="http://schemas.microsoft.com/office/drawing/2014/main" id="{FDFE5179-9597-F246-B64D-5A0DFE4417FA}"/>
              </a:ext>
            </a:extLst>
          </p:cNvPr>
          <p:cNvGrpSpPr>
            <a:grpSpLocks/>
          </p:cNvGrpSpPr>
          <p:nvPr/>
        </p:nvGrpSpPr>
        <p:grpSpPr bwMode="auto">
          <a:xfrm>
            <a:off x="2590800" y="1828804"/>
            <a:ext cx="7543800" cy="609601"/>
            <a:chOff x="622" y="1170"/>
            <a:chExt cx="4752" cy="384"/>
          </a:xfrm>
        </p:grpSpPr>
        <p:sp>
          <p:nvSpPr>
            <p:cNvPr id="33" name="Rectangle 45">
              <a:extLst>
                <a:ext uri="{FF2B5EF4-FFF2-40B4-BE49-F238E27FC236}">
                  <a16:creationId xmlns:a16="http://schemas.microsoft.com/office/drawing/2014/main" id="{39932927-6E5B-E047-978B-43F25B537A67}"/>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j-ea"/>
                  <a:ea typeface="+mj-ea"/>
                </a:rPr>
                <a:t>将文件内容</a:t>
              </a:r>
              <a:r>
                <a:rPr lang="en-US" altLang="zh-CN" sz="2400">
                  <a:solidFill>
                    <a:srgbClr val="000000"/>
                  </a:solidFill>
                  <a:latin typeface="+mj-ea"/>
                  <a:ea typeface="+mj-ea"/>
                </a:rPr>
                <a:t>(</a:t>
              </a:r>
              <a:r>
                <a:rPr lang="zh-CN" altLang="en-US" sz="2400">
                  <a:solidFill>
                    <a:srgbClr val="000000"/>
                  </a:solidFill>
                  <a:latin typeface="+mj-ea"/>
                  <a:ea typeface="+mj-ea"/>
                </a:rPr>
                <a:t>盘块</a:t>
              </a:r>
              <a:r>
                <a:rPr lang="en-US" altLang="zh-CN" sz="2400">
                  <a:solidFill>
                    <a:srgbClr val="000000"/>
                  </a:solidFill>
                  <a:latin typeface="+mj-ea"/>
                  <a:ea typeface="+mj-ea"/>
                </a:rPr>
                <a:t>)</a:t>
              </a:r>
              <a:r>
                <a:rPr lang="zh-CN" altLang="en-US" sz="2400">
                  <a:solidFill>
                    <a:srgbClr val="000000"/>
                  </a:solidFill>
                  <a:latin typeface="+mj-ea"/>
                  <a:ea typeface="+mj-ea"/>
                </a:rPr>
                <a:t>放在一起</a:t>
              </a:r>
              <a:r>
                <a:rPr lang="en-US" altLang="zh-CN" sz="2400">
                  <a:solidFill>
                    <a:srgbClr val="000000"/>
                  </a:solidFill>
                  <a:latin typeface="+mj-ea"/>
                  <a:ea typeface="+mj-ea"/>
                </a:rPr>
                <a:t>…</a:t>
              </a:r>
            </a:p>
          </p:txBody>
        </p:sp>
        <p:pic>
          <p:nvPicPr>
            <p:cNvPr id="34" name="Picture 46">
              <a:extLst>
                <a:ext uri="{FF2B5EF4-FFF2-40B4-BE49-F238E27FC236}">
                  <a16:creationId xmlns:a16="http://schemas.microsoft.com/office/drawing/2014/main" id="{56B14E49-89E0-E049-81B4-A7EC00976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5" name="Text Box 47">
            <a:extLst>
              <a:ext uri="{FF2B5EF4-FFF2-40B4-BE49-F238E27FC236}">
                <a16:creationId xmlns:a16="http://schemas.microsoft.com/office/drawing/2014/main" id="{DD43E90C-BF93-0048-835D-E58862EEADC5}"/>
              </a:ext>
            </a:extLst>
          </p:cNvPr>
          <p:cNvSpPr txBox="1">
            <a:spLocks noChangeArrowheads="1"/>
          </p:cNvSpPr>
          <p:nvPr/>
        </p:nvSpPr>
        <p:spPr bwMode="auto">
          <a:xfrm>
            <a:off x="7010400" y="19050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mj-ea"/>
                <a:ea typeface="+mj-ea"/>
              </a:rPr>
              <a:t>显然不行</a:t>
            </a:r>
          </a:p>
        </p:txBody>
      </p:sp>
      <p:grpSp>
        <p:nvGrpSpPr>
          <p:cNvPr id="36" name="Group 48">
            <a:extLst>
              <a:ext uri="{FF2B5EF4-FFF2-40B4-BE49-F238E27FC236}">
                <a16:creationId xmlns:a16="http://schemas.microsoft.com/office/drawing/2014/main" id="{4EFA8BD5-B027-BF44-837B-50E1C3F95827}"/>
              </a:ext>
            </a:extLst>
          </p:cNvPr>
          <p:cNvGrpSpPr>
            <a:grpSpLocks/>
          </p:cNvGrpSpPr>
          <p:nvPr/>
        </p:nvGrpSpPr>
        <p:grpSpPr bwMode="auto">
          <a:xfrm>
            <a:off x="2590800" y="2368554"/>
            <a:ext cx="7543800" cy="609601"/>
            <a:chOff x="622" y="1170"/>
            <a:chExt cx="4752" cy="384"/>
          </a:xfrm>
        </p:grpSpPr>
        <p:sp>
          <p:nvSpPr>
            <p:cNvPr id="37" name="Rectangle 49">
              <a:extLst>
                <a:ext uri="{FF2B5EF4-FFF2-40B4-BE49-F238E27FC236}">
                  <a16:creationId xmlns:a16="http://schemas.microsoft.com/office/drawing/2014/main" id="{FB634AFA-CA0A-6A4B-84E8-32B9988784F0}"/>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j-ea"/>
                  <a:ea typeface="+mj-ea"/>
                </a:rPr>
                <a:t>将文件内容指针</a:t>
              </a:r>
              <a:r>
                <a:rPr lang="en-US" altLang="zh-CN" sz="2400">
                  <a:solidFill>
                    <a:srgbClr val="000000"/>
                  </a:solidFill>
                  <a:latin typeface="+mj-ea"/>
                  <a:ea typeface="+mj-ea"/>
                </a:rPr>
                <a:t>(</a:t>
              </a:r>
              <a:r>
                <a:rPr lang="zh-CN" altLang="en-US" sz="2400">
                  <a:solidFill>
                    <a:srgbClr val="000000"/>
                  </a:solidFill>
                  <a:latin typeface="+mj-ea"/>
                  <a:ea typeface="+mj-ea"/>
                </a:rPr>
                <a:t>即</a:t>
              </a:r>
              <a:r>
                <a:rPr lang="zh-CN" altLang="en-US" sz="2400">
                  <a:solidFill>
                    <a:srgbClr val="FF0000"/>
                  </a:solidFill>
                  <a:latin typeface="+mj-ea"/>
                  <a:ea typeface="+mj-ea"/>
                </a:rPr>
                <a:t>文件头</a:t>
              </a:r>
              <a:r>
                <a:rPr lang="en-US" altLang="zh-CN" sz="2400">
                  <a:solidFill>
                    <a:srgbClr val="000000"/>
                  </a:solidFill>
                  <a:latin typeface="+mj-ea"/>
                  <a:ea typeface="+mj-ea"/>
                </a:rPr>
                <a:t>)</a:t>
              </a:r>
              <a:r>
                <a:rPr lang="zh-CN" altLang="en-US" sz="2400">
                  <a:solidFill>
                    <a:srgbClr val="000000"/>
                  </a:solidFill>
                  <a:latin typeface="+mj-ea"/>
                  <a:ea typeface="+mj-ea"/>
                </a:rPr>
                <a:t>放在一起</a:t>
              </a:r>
            </a:p>
          </p:txBody>
        </p:sp>
        <p:pic>
          <p:nvPicPr>
            <p:cNvPr id="38" name="Picture 50">
              <a:extLst>
                <a:ext uri="{FF2B5EF4-FFF2-40B4-BE49-F238E27FC236}">
                  <a16:creationId xmlns:a16="http://schemas.microsoft.com/office/drawing/2014/main" id="{8BFE909D-DF41-AC4E-AFCB-45AE4AB7C0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51">
            <a:extLst>
              <a:ext uri="{FF2B5EF4-FFF2-40B4-BE49-F238E27FC236}">
                <a16:creationId xmlns:a16="http://schemas.microsoft.com/office/drawing/2014/main" id="{B6A61619-C238-1248-BF98-9E579B55570C}"/>
              </a:ext>
            </a:extLst>
          </p:cNvPr>
          <p:cNvGrpSpPr>
            <a:grpSpLocks/>
          </p:cNvGrpSpPr>
          <p:nvPr/>
        </p:nvGrpSpPr>
        <p:grpSpPr bwMode="auto">
          <a:xfrm>
            <a:off x="2590800" y="2901954"/>
            <a:ext cx="7543800" cy="609601"/>
            <a:chOff x="622" y="1170"/>
            <a:chExt cx="4752" cy="384"/>
          </a:xfrm>
        </p:grpSpPr>
        <p:sp>
          <p:nvSpPr>
            <p:cNvPr id="40" name="Rectangle 52">
              <a:extLst>
                <a:ext uri="{FF2B5EF4-FFF2-40B4-BE49-F238E27FC236}">
                  <a16:creationId xmlns:a16="http://schemas.microsoft.com/office/drawing/2014/main" id="{EE06881F-5951-6F4A-B13F-D35F0566B4B1}"/>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j-ea"/>
                  <a:ea typeface="+mj-ea"/>
                </a:rPr>
                <a:t>应该是可以的，是否合适需要</a:t>
              </a:r>
              <a:r>
                <a:rPr lang="zh-CN" altLang="en-US" sz="2400">
                  <a:solidFill>
                    <a:srgbClr val="FF0000"/>
                  </a:solidFill>
                  <a:latin typeface="+mj-ea"/>
                  <a:ea typeface="+mj-ea"/>
                </a:rPr>
                <a:t>系统的看待问题</a:t>
              </a:r>
              <a:r>
                <a:rPr lang="en-US" altLang="zh-CN" sz="2400">
                  <a:solidFill>
                    <a:srgbClr val="FF0000"/>
                  </a:solidFill>
                  <a:latin typeface="+mj-ea"/>
                  <a:ea typeface="+mj-ea"/>
                </a:rPr>
                <a:t>…</a:t>
              </a:r>
            </a:p>
          </p:txBody>
        </p:sp>
        <p:pic>
          <p:nvPicPr>
            <p:cNvPr id="41" name="Picture 53">
              <a:extLst>
                <a:ext uri="{FF2B5EF4-FFF2-40B4-BE49-F238E27FC236}">
                  <a16:creationId xmlns:a16="http://schemas.microsoft.com/office/drawing/2014/main" id="{E016AFE1-77C9-0C4C-AA0A-273CCC4AB3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2" name="Picture 56">
            <a:extLst>
              <a:ext uri="{FF2B5EF4-FFF2-40B4-BE49-F238E27FC236}">
                <a16:creationId xmlns:a16="http://schemas.microsoft.com/office/drawing/2014/main" id="{9E4422E6-A9AC-AA4A-BFAA-D3C0259676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800" y="5543550"/>
            <a:ext cx="1447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57">
            <a:extLst>
              <a:ext uri="{FF2B5EF4-FFF2-40B4-BE49-F238E27FC236}">
                <a16:creationId xmlns:a16="http://schemas.microsoft.com/office/drawing/2014/main" id="{2C935C0E-F358-1642-AD10-E2171F1C0396}"/>
              </a:ext>
            </a:extLst>
          </p:cNvPr>
          <p:cNvSpPr>
            <a:spLocks noChangeArrowheads="1"/>
          </p:cNvSpPr>
          <p:nvPr/>
        </p:nvSpPr>
        <p:spPr bwMode="auto">
          <a:xfrm>
            <a:off x="2286001" y="3630614"/>
            <a:ext cx="79216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lang="zh-CN" altLang="en-US">
                <a:solidFill>
                  <a:srgbClr val="000000"/>
                </a:solidFill>
                <a:latin typeface="+mj-ea"/>
                <a:ea typeface="+mj-ea"/>
              </a:rPr>
              <a:t>继续思考</a:t>
            </a:r>
            <a:r>
              <a:rPr lang="en-US" altLang="zh-CN">
                <a:solidFill>
                  <a:srgbClr val="000000"/>
                </a:solidFill>
                <a:latin typeface="+mj-ea"/>
                <a:ea typeface="+mj-ea"/>
              </a:rPr>
              <a:t>: </a:t>
            </a:r>
            <a:r>
              <a:rPr lang="zh-CN" altLang="en-US">
                <a:solidFill>
                  <a:srgbClr val="000000"/>
                </a:solidFill>
                <a:latin typeface="+mj-ea"/>
                <a:ea typeface="+mj-ea"/>
              </a:rPr>
              <a:t>有了树状目录后会出现什么问题</a:t>
            </a:r>
            <a:r>
              <a:rPr lang="en-US" altLang="zh-CN">
                <a:solidFill>
                  <a:srgbClr val="000000"/>
                </a:solidFill>
                <a:latin typeface="+mj-ea"/>
                <a:ea typeface="+mj-ea"/>
              </a:rPr>
              <a:t>?</a:t>
            </a:r>
            <a:endParaRPr lang="en-US" altLang="zh-CN">
              <a:solidFill>
                <a:srgbClr val="FF0000"/>
              </a:solidFill>
              <a:latin typeface="+mj-ea"/>
              <a:ea typeface="+mj-ea"/>
            </a:endParaRPr>
          </a:p>
        </p:txBody>
      </p:sp>
      <p:grpSp>
        <p:nvGrpSpPr>
          <p:cNvPr id="44" name="Group 58">
            <a:extLst>
              <a:ext uri="{FF2B5EF4-FFF2-40B4-BE49-F238E27FC236}">
                <a16:creationId xmlns:a16="http://schemas.microsoft.com/office/drawing/2014/main" id="{6B6BFB84-2261-8543-9A95-1E011690BDFE}"/>
              </a:ext>
            </a:extLst>
          </p:cNvPr>
          <p:cNvGrpSpPr>
            <a:grpSpLocks/>
          </p:cNvGrpSpPr>
          <p:nvPr/>
        </p:nvGrpSpPr>
        <p:grpSpPr bwMode="auto">
          <a:xfrm>
            <a:off x="2590800" y="4267204"/>
            <a:ext cx="7543800" cy="609601"/>
            <a:chOff x="622" y="1170"/>
            <a:chExt cx="4752" cy="384"/>
          </a:xfrm>
        </p:grpSpPr>
        <p:sp>
          <p:nvSpPr>
            <p:cNvPr id="45" name="Rectangle 59">
              <a:extLst>
                <a:ext uri="{FF2B5EF4-FFF2-40B4-BE49-F238E27FC236}">
                  <a16:creationId xmlns:a16="http://schemas.microsoft.com/office/drawing/2014/main" id="{3574F1D3-49E1-C340-A0F4-80EC77441371}"/>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j-ea"/>
                  <a:ea typeface="+mj-ea"/>
                </a:rPr>
                <a:t>出现了路径名</a:t>
              </a:r>
              <a:r>
                <a:rPr lang="en-US" altLang="zh-CN" sz="2400">
                  <a:solidFill>
                    <a:srgbClr val="000000"/>
                  </a:solidFill>
                  <a:latin typeface="+mj-ea"/>
                  <a:ea typeface="+mj-ea"/>
                </a:rPr>
                <a:t>: </a:t>
              </a:r>
              <a:r>
                <a:rPr lang="en-US" altLang="zh-CN" sz="2400">
                  <a:solidFill>
                    <a:srgbClr val="FF0000"/>
                  </a:solidFill>
                  <a:latin typeface="+mj-ea"/>
                  <a:ea typeface="+mj-ea"/>
                </a:rPr>
                <a:t>/my/data/a</a:t>
              </a:r>
              <a:r>
                <a:rPr lang="zh-CN" altLang="en-US" sz="2400">
                  <a:solidFill>
                    <a:srgbClr val="000000"/>
                  </a:solidFill>
                  <a:latin typeface="+mj-ea"/>
                  <a:ea typeface="+mj-ea"/>
                </a:rPr>
                <a:t>用来定位文件</a:t>
              </a:r>
              <a:r>
                <a:rPr lang="en-US" altLang="zh-CN" sz="2400">
                  <a:solidFill>
                    <a:srgbClr val="000000"/>
                  </a:solidFill>
                  <a:latin typeface="+mj-ea"/>
                  <a:ea typeface="+mj-ea"/>
                </a:rPr>
                <a:t>a</a:t>
              </a:r>
            </a:p>
          </p:txBody>
        </p:sp>
        <p:pic>
          <p:nvPicPr>
            <p:cNvPr id="46" name="Picture 60">
              <a:extLst>
                <a:ext uri="{FF2B5EF4-FFF2-40B4-BE49-F238E27FC236}">
                  <a16:creationId xmlns:a16="http://schemas.microsoft.com/office/drawing/2014/main" id="{8223DC98-DAA5-8E41-A066-D2B986EA4B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 name="Group 61">
            <a:extLst>
              <a:ext uri="{FF2B5EF4-FFF2-40B4-BE49-F238E27FC236}">
                <a16:creationId xmlns:a16="http://schemas.microsoft.com/office/drawing/2014/main" id="{B3E98A78-F627-0D47-BA7E-9F6E60B76549}"/>
              </a:ext>
            </a:extLst>
          </p:cNvPr>
          <p:cNvGrpSpPr>
            <a:grpSpLocks/>
          </p:cNvGrpSpPr>
          <p:nvPr/>
        </p:nvGrpSpPr>
        <p:grpSpPr bwMode="auto">
          <a:xfrm>
            <a:off x="2590800" y="4806950"/>
            <a:ext cx="7543800" cy="609600"/>
            <a:chOff x="622" y="1170"/>
            <a:chExt cx="4752" cy="384"/>
          </a:xfrm>
        </p:grpSpPr>
        <p:sp>
          <p:nvSpPr>
            <p:cNvPr id="48" name="Rectangle 62">
              <a:extLst>
                <a:ext uri="{FF2B5EF4-FFF2-40B4-BE49-F238E27FC236}">
                  <a16:creationId xmlns:a16="http://schemas.microsoft.com/office/drawing/2014/main" id="{2722C1A2-28AF-4C49-999E-DEA3D89E32AB}"/>
                </a:ext>
              </a:extLst>
            </p:cNvPr>
            <p:cNvSpPr>
              <a:spLocks noChangeArrowheads="1"/>
            </p:cNvSpPr>
            <p:nvPr/>
          </p:nvSpPr>
          <p:spPr bwMode="auto">
            <a:xfrm>
              <a:off x="622" y="1170"/>
              <a:ext cx="4752" cy="38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lvl="1" eaLnBrk="1" hangingPunct="1">
                <a:lnSpc>
                  <a:spcPct val="140000"/>
                </a:lnSpc>
                <a:spcBef>
                  <a:spcPct val="0"/>
                </a:spcBef>
                <a:buClrTx/>
                <a:buSzTx/>
                <a:buFontTx/>
                <a:buNone/>
              </a:pPr>
              <a:r>
                <a:rPr lang="zh-CN" altLang="en-US" sz="2400">
                  <a:solidFill>
                    <a:srgbClr val="000000"/>
                  </a:solidFill>
                  <a:latin typeface="+mj-ea"/>
                  <a:ea typeface="+mj-ea"/>
                </a:rPr>
                <a:t>路径名 </a:t>
              </a:r>
              <a:r>
                <a:rPr lang="zh-CN" altLang="en-US" sz="2400">
                  <a:solidFill>
                    <a:srgbClr val="000000"/>
                  </a:solidFill>
                  <a:latin typeface="+mj-ea"/>
                  <a:ea typeface="+mj-ea"/>
                  <a:sym typeface="Symbol" panose="05050102010706020507" pitchFamily="18" charset="2"/>
                </a:rPr>
                <a:t> 路径的解析</a:t>
              </a:r>
              <a:r>
                <a:rPr lang="en-US" altLang="zh-CN" sz="2400">
                  <a:solidFill>
                    <a:srgbClr val="000000"/>
                  </a:solidFill>
                  <a:latin typeface="+mj-ea"/>
                  <a:ea typeface="+mj-ea"/>
                </a:rPr>
                <a:t>:</a:t>
              </a:r>
            </a:p>
          </p:txBody>
        </p:sp>
        <p:pic>
          <p:nvPicPr>
            <p:cNvPr id="49" name="Picture 63">
              <a:extLst>
                <a:ext uri="{FF2B5EF4-FFF2-40B4-BE49-F238E27FC236}">
                  <a16:creationId xmlns:a16="http://schemas.microsoft.com/office/drawing/2014/main" id="{1C77014D-7414-6E46-9F1F-00307356E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 y="1331"/>
              <a:ext cx="119"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Rectangle 64">
            <a:extLst>
              <a:ext uri="{FF2B5EF4-FFF2-40B4-BE49-F238E27FC236}">
                <a16:creationId xmlns:a16="http://schemas.microsoft.com/office/drawing/2014/main" id="{5239B600-7A1A-D646-A06D-E11825B698D5}"/>
              </a:ext>
            </a:extLst>
          </p:cNvPr>
          <p:cNvSpPr>
            <a:spLocks noChangeArrowheads="1"/>
          </p:cNvSpPr>
          <p:nvPr/>
        </p:nvSpPr>
        <p:spPr bwMode="auto">
          <a:xfrm>
            <a:off x="3319463" y="5476876"/>
            <a:ext cx="5532284" cy="461665"/>
          </a:xfrm>
          <a:prstGeom prst="rect">
            <a:avLst/>
          </a:prstGeom>
          <a:noFill/>
          <a:ln w="9525" algn="ctr">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400">
                <a:solidFill>
                  <a:srgbClr val="FF0000"/>
                </a:solidFill>
                <a:latin typeface="+mj-ea"/>
                <a:ea typeface="+mj-ea"/>
              </a:rPr>
              <a:t>输入</a:t>
            </a:r>
            <a:r>
              <a:rPr lang="en-US" altLang="zh-CN" sz="2400">
                <a:solidFill>
                  <a:srgbClr val="FF0000"/>
                </a:solidFill>
                <a:latin typeface="+mj-ea"/>
                <a:ea typeface="+mj-ea"/>
              </a:rPr>
              <a:t>/my/data/a</a:t>
            </a:r>
            <a:r>
              <a:rPr lang="zh-CN" altLang="en-US" sz="2400">
                <a:solidFill>
                  <a:srgbClr val="FF0000"/>
                </a:solidFill>
                <a:latin typeface="+mj-ea"/>
                <a:ea typeface="+mj-ea"/>
              </a:rPr>
              <a:t>，获得文件</a:t>
            </a:r>
            <a:r>
              <a:rPr lang="en-US" altLang="zh-CN" sz="2400">
                <a:solidFill>
                  <a:srgbClr val="FF0000"/>
                </a:solidFill>
                <a:latin typeface="+mj-ea"/>
                <a:ea typeface="+mj-ea"/>
              </a:rPr>
              <a:t>a</a:t>
            </a:r>
            <a:r>
              <a:rPr lang="zh-CN" altLang="en-US" sz="2400">
                <a:solidFill>
                  <a:srgbClr val="FF0000"/>
                </a:solidFill>
                <a:latin typeface="+mj-ea"/>
                <a:ea typeface="+mj-ea"/>
              </a:rPr>
              <a:t>的文件头</a:t>
            </a:r>
          </a:p>
        </p:txBody>
      </p:sp>
      <p:sp>
        <p:nvSpPr>
          <p:cNvPr id="51" name="AutoShape 65">
            <a:extLst>
              <a:ext uri="{FF2B5EF4-FFF2-40B4-BE49-F238E27FC236}">
                <a16:creationId xmlns:a16="http://schemas.microsoft.com/office/drawing/2014/main" id="{15348159-9262-454D-8F30-F05565CE63CB}"/>
              </a:ext>
            </a:extLst>
          </p:cNvPr>
          <p:cNvSpPr>
            <a:spLocks noChangeArrowheads="1"/>
          </p:cNvSpPr>
          <p:nvPr/>
        </p:nvSpPr>
        <p:spPr bwMode="auto">
          <a:xfrm rot="10800000">
            <a:off x="6324600" y="4876800"/>
            <a:ext cx="4191000" cy="533400"/>
          </a:xfrm>
          <a:prstGeom prst="wedgeRoundRectCallout">
            <a:avLst>
              <a:gd name="adj1" fmla="val 6435"/>
              <a:gd name="adj2" fmla="val -8214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400">
                <a:solidFill>
                  <a:srgbClr val="000000"/>
                </a:solidFill>
                <a:latin typeface="+mj-ea"/>
                <a:ea typeface="+mj-ea"/>
                <a:sym typeface="Symbol" panose="05050102010706020507" pitchFamily="18" charset="2"/>
              </a:rPr>
              <a:t>再根据文件头定位文件内容</a:t>
            </a:r>
            <a:endParaRPr lang="zh-CN" altLang="zh-CN" sz="2400">
              <a:solidFill>
                <a:srgbClr val="000000"/>
              </a:solidFill>
              <a:latin typeface="+mj-ea"/>
              <a:ea typeface="+mj-ea"/>
              <a:sym typeface="Symbol" panose="05050102010706020507" pitchFamily="18" charset="2"/>
            </a:endParaRPr>
          </a:p>
        </p:txBody>
      </p:sp>
    </p:spTree>
    <p:extLst>
      <p:ext uri="{BB962C8B-B14F-4D97-AF65-F5344CB8AC3E}">
        <p14:creationId xmlns:p14="http://schemas.microsoft.com/office/powerpoint/2010/main" val="4210310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dissolv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dissolve">
                                      <p:cBhvr>
                                        <p:cTn id="22" dur="500"/>
                                        <p:tgtEl>
                                          <p:spTgt spid="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dissolve">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dissolve">
                                      <p:cBhvr>
                                        <p:cTn id="32" dur="500"/>
                                        <p:tgtEl>
                                          <p:spTgt spid="4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dissolv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dissolv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P spid="43" grpId="0"/>
      <p:bldP spid="50" grpId="0" animBg="1"/>
      <p:bldP spid="51"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2022D265-543A-DA44-9214-E9DCB3ECEC21}"/>
              </a:ext>
            </a:extLst>
          </p:cNvPr>
          <p:cNvSpPr txBox="1">
            <a:spLocks noRot="1" noChangeArrowheads="1"/>
          </p:cNvSpPr>
          <p:nvPr/>
        </p:nvSpPr>
        <p:spPr>
          <a:xfrm>
            <a:off x="2133600" y="1219200"/>
            <a:ext cx="8077200" cy="5334000"/>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20000"/>
              </a:lnSpc>
              <a:defRPr/>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文件</a:t>
            </a:r>
            <a:r>
              <a:rPr lang="zh-CN" altLang="zh-CN" sz="2400" dirty="0">
                <a:solidFill>
                  <a:schemeClr val="bg2">
                    <a:lumMod val="25000"/>
                  </a:schemeClr>
                </a:solidFill>
                <a:latin typeface="Microsoft YaHei" panose="020B0503020204020204" pitchFamily="34" charset="-122"/>
                <a:ea typeface="Microsoft YaHei" panose="020B0503020204020204" pitchFamily="34" charset="-122"/>
              </a:rPr>
              <a:t>目录由</a:t>
            </a:r>
            <a:r>
              <a:rPr lang="zh-CN" altLang="zh-CN" sz="2400" dirty="0">
                <a:solidFill>
                  <a:srgbClr val="C00000"/>
                </a:solidFill>
                <a:latin typeface="Microsoft YaHei" panose="020B0503020204020204" pitchFamily="34" charset="-122"/>
                <a:ea typeface="Microsoft YaHei" panose="020B0503020204020204" pitchFamily="34" charset="-122"/>
              </a:rPr>
              <a:t>文件说明索引</a:t>
            </a:r>
            <a:r>
              <a:rPr lang="zh-CN" altLang="zh-CN" sz="2400" dirty="0">
                <a:solidFill>
                  <a:schemeClr val="bg2">
                    <a:lumMod val="25000"/>
                  </a:schemeClr>
                </a:solidFill>
                <a:latin typeface="Microsoft YaHei" panose="020B0503020204020204" pitchFamily="34" charset="-122"/>
                <a:ea typeface="Microsoft YaHei" panose="020B0503020204020204" pitchFamily="34" charset="-122"/>
              </a:rPr>
              <a:t>组成的用于文件检索的特殊文件。</a:t>
            </a:r>
            <a:endParaRPr lang="en-US" altLang="zh-CN" sz="2400" dirty="0">
              <a:solidFill>
                <a:schemeClr val="bg2">
                  <a:lumMod val="25000"/>
                </a:schemeClr>
              </a:solidFill>
              <a:latin typeface="Microsoft YaHei" panose="020B0503020204020204" pitchFamily="34" charset="-122"/>
              <a:ea typeface="Microsoft YaHei" panose="020B0503020204020204" pitchFamily="34" charset="-122"/>
            </a:endParaRPr>
          </a:p>
          <a:p>
            <a:pPr>
              <a:lnSpc>
                <a:spcPct val="120000"/>
              </a:lnSpc>
              <a:defRPr/>
            </a:pPr>
            <a:r>
              <a:rPr lang="zh-CN" altLang="zh-CN" sz="2400" dirty="0">
                <a:solidFill>
                  <a:schemeClr val="bg2">
                    <a:lumMod val="25000"/>
                  </a:schemeClr>
                </a:solidFill>
                <a:latin typeface="Microsoft YaHei" panose="020B0503020204020204" pitchFamily="34" charset="-122"/>
                <a:ea typeface="Microsoft YaHei" panose="020B0503020204020204" pitchFamily="34" charset="-122"/>
              </a:rPr>
              <a:t>文件目录的内容主要是文件</a:t>
            </a:r>
            <a:r>
              <a:rPr lang="zh-CN" altLang="zh-CN" sz="2400" dirty="0">
                <a:solidFill>
                  <a:srgbClr val="C00000"/>
                </a:solidFill>
                <a:latin typeface="Microsoft YaHei" panose="020B0503020204020204" pitchFamily="34" charset="-122"/>
                <a:ea typeface="Microsoft YaHei" panose="020B0503020204020204" pitchFamily="34" charset="-122"/>
              </a:rPr>
              <a:t>访问的控制</a:t>
            </a:r>
            <a:r>
              <a:rPr lang="zh-CN" altLang="zh-CN" sz="2400" dirty="0">
                <a:solidFill>
                  <a:schemeClr val="bg2">
                    <a:lumMod val="25000"/>
                  </a:schemeClr>
                </a:solidFill>
                <a:latin typeface="Microsoft YaHei" panose="020B0503020204020204" pitchFamily="34" charset="-122"/>
                <a:ea typeface="Microsoft YaHei" panose="020B0503020204020204" pitchFamily="34" charset="-122"/>
              </a:rPr>
              <a:t>信息（不包括文件内容）</a:t>
            </a:r>
            <a:endParaRPr lang="en-US" altLang="zh-CN" sz="2400" dirty="0">
              <a:solidFill>
                <a:schemeClr val="bg2">
                  <a:lumMod val="25000"/>
                </a:schemeClr>
              </a:solidFill>
              <a:latin typeface="Microsoft YaHei" panose="020B0503020204020204" pitchFamily="34" charset="-122"/>
              <a:ea typeface="Microsoft YaHei" panose="020B0503020204020204" pitchFamily="34" charset="-122"/>
            </a:endParaRPr>
          </a:p>
          <a:p>
            <a:pPr>
              <a:lnSpc>
                <a:spcPct val="120000"/>
              </a:lnSpc>
              <a:defRPr/>
            </a:pPr>
            <a:r>
              <a:rPr lang="zh-CN" altLang="en-US" sz="2400" dirty="0">
                <a:solidFill>
                  <a:schemeClr val="bg2">
                    <a:lumMod val="25000"/>
                  </a:schemeClr>
                </a:solidFill>
                <a:latin typeface="Microsoft YaHei" panose="020B0503020204020204" pitchFamily="34" charset="-122"/>
                <a:ea typeface="Microsoft YaHei" panose="020B0503020204020204" pitchFamily="34" charset="-122"/>
              </a:rPr>
              <a:t>文件目录也是一种数据结构，用于标识系统中的文件及其物理地址，供检索时使用</a:t>
            </a:r>
            <a:endParaRPr kumimoji="1" lang="en-US" altLang="zh-CN" sz="2400" dirty="0">
              <a:solidFill>
                <a:schemeClr val="bg2">
                  <a:lumMod val="25000"/>
                </a:schemeClr>
              </a:solidFill>
              <a:latin typeface="Microsoft YaHei" panose="020B0503020204020204" pitchFamily="34" charset="-122"/>
              <a:ea typeface="Microsoft YaHei" panose="020B0503020204020204" pitchFamily="34" charset="-122"/>
            </a:endParaRPr>
          </a:p>
          <a:p>
            <a:pPr marL="609600" indent="-609600">
              <a:lnSpc>
                <a:spcPct val="120000"/>
              </a:lnSpc>
              <a:defRPr/>
            </a:pPr>
            <a:r>
              <a:rPr kumimoji="1" lang="zh-CN" altLang="en-US" sz="2400" dirty="0">
                <a:solidFill>
                  <a:schemeClr val="bg2">
                    <a:lumMod val="25000"/>
                  </a:schemeClr>
                </a:solidFill>
                <a:latin typeface="Microsoft YaHei" panose="020B0503020204020204" pitchFamily="34" charset="-122"/>
                <a:ea typeface="Microsoft YaHei" panose="020B0503020204020204" pitchFamily="34" charset="-122"/>
              </a:rPr>
              <a:t>对目录管理的要求如下：</a:t>
            </a:r>
          </a:p>
          <a:p>
            <a:pPr marL="1409700" lvl="2" indent="-609600">
              <a:lnSpc>
                <a:spcPct val="120000"/>
              </a:lnSpc>
              <a:buNone/>
              <a:defRPr/>
            </a:pPr>
            <a:r>
              <a:rPr kumimoji="1" lang="en-US" altLang="zh-CN" sz="2400" dirty="0">
                <a:solidFill>
                  <a:schemeClr val="bg2">
                    <a:lumMod val="25000"/>
                  </a:schemeClr>
                </a:solidFill>
                <a:latin typeface="Microsoft YaHei" panose="020B0503020204020204" pitchFamily="34" charset="-122"/>
                <a:ea typeface="Microsoft YaHei" panose="020B0503020204020204" pitchFamily="34" charset="-122"/>
              </a:rPr>
              <a:t>(1) </a:t>
            </a:r>
            <a:r>
              <a:rPr kumimoji="1" lang="zh-CN" altLang="en-US" sz="2400" dirty="0">
                <a:solidFill>
                  <a:schemeClr val="bg2">
                    <a:lumMod val="25000"/>
                  </a:schemeClr>
                </a:solidFill>
                <a:latin typeface="Microsoft YaHei" panose="020B0503020204020204" pitchFamily="34" charset="-122"/>
                <a:ea typeface="Microsoft YaHei" panose="020B0503020204020204" pitchFamily="34" charset="-122"/>
              </a:rPr>
              <a:t>实现“按名存取”</a:t>
            </a:r>
          </a:p>
          <a:p>
            <a:pPr marL="1409700" lvl="2" indent="-609600">
              <a:lnSpc>
                <a:spcPct val="120000"/>
              </a:lnSpc>
              <a:buNone/>
              <a:defRPr/>
            </a:pPr>
            <a:r>
              <a:rPr kumimoji="1" lang="en-US" altLang="zh-CN" sz="2400" dirty="0">
                <a:solidFill>
                  <a:schemeClr val="bg2">
                    <a:lumMod val="25000"/>
                  </a:schemeClr>
                </a:solidFill>
                <a:latin typeface="Microsoft YaHei" panose="020B0503020204020204" pitchFamily="34" charset="-122"/>
                <a:ea typeface="Microsoft YaHei" panose="020B0503020204020204" pitchFamily="34" charset="-122"/>
              </a:rPr>
              <a:t>(2) </a:t>
            </a:r>
            <a:r>
              <a:rPr kumimoji="1" lang="zh-CN" altLang="en-US" sz="2400" dirty="0">
                <a:solidFill>
                  <a:schemeClr val="bg2">
                    <a:lumMod val="25000"/>
                  </a:schemeClr>
                </a:solidFill>
                <a:latin typeface="Microsoft YaHei" panose="020B0503020204020204" pitchFamily="34" charset="-122"/>
                <a:ea typeface="Microsoft YaHei" panose="020B0503020204020204" pitchFamily="34" charset="-122"/>
              </a:rPr>
              <a:t>提高对目录的检索速度 </a:t>
            </a:r>
          </a:p>
          <a:p>
            <a:pPr marL="1409700" lvl="2" indent="-609600">
              <a:lnSpc>
                <a:spcPct val="120000"/>
              </a:lnSpc>
              <a:buNone/>
              <a:defRPr/>
            </a:pPr>
            <a:r>
              <a:rPr kumimoji="1" lang="en-US" altLang="zh-CN" sz="2400" dirty="0">
                <a:solidFill>
                  <a:schemeClr val="bg2">
                    <a:lumMod val="25000"/>
                  </a:schemeClr>
                </a:solidFill>
                <a:latin typeface="Microsoft YaHei" panose="020B0503020204020204" pitchFamily="34" charset="-122"/>
                <a:ea typeface="Microsoft YaHei" panose="020B0503020204020204" pitchFamily="34" charset="-122"/>
              </a:rPr>
              <a:t>(3) </a:t>
            </a:r>
            <a:r>
              <a:rPr kumimoji="1" lang="zh-CN" altLang="en-US" sz="2400" dirty="0">
                <a:solidFill>
                  <a:schemeClr val="bg2">
                    <a:lumMod val="25000"/>
                  </a:schemeClr>
                </a:solidFill>
                <a:latin typeface="Microsoft YaHei" panose="020B0503020204020204" pitchFamily="34" charset="-122"/>
                <a:ea typeface="Microsoft YaHei" panose="020B0503020204020204" pitchFamily="34" charset="-122"/>
              </a:rPr>
              <a:t>文件共享</a:t>
            </a:r>
          </a:p>
          <a:p>
            <a:pPr marL="1409700" lvl="2" indent="-609600">
              <a:lnSpc>
                <a:spcPct val="120000"/>
              </a:lnSpc>
              <a:buNone/>
              <a:defRPr/>
            </a:pPr>
            <a:r>
              <a:rPr kumimoji="1" lang="en-US" altLang="zh-CN" sz="2400" dirty="0">
                <a:solidFill>
                  <a:schemeClr val="bg2">
                    <a:lumMod val="25000"/>
                  </a:schemeClr>
                </a:solidFill>
                <a:latin typeface="Microsoft YaHei" panose="020B0503020204020204" pitchFamily="34" charset="-122"/>
                <a:ea typeface="Microsoft YaHei" panose="020B0503020204020204" pitchFamily="34" charset="-122"/>
              </a:rPr>
              <a:t>(4) </a:t>
            </a:r>
            <a:r>
              <a:rPr kumimoji="1" lang="zh-CN" altLang="en-US" sz="2400" dirty="0">
                <a:solidFill>
                  <a:schemeClr val="bg2">
                    <a:lumMod val="25000"/>
                  </a:schemeClr>
                </a:solidFill>
                <a:latin typeface="Microsoft YaHei" panose="020B0503020204020204" pitchFamily="34" charset="-122"/>
                <a:ea typeface="Microsoft YaHei" panose="020B0503020204020204" pitchFamily="34" charset="-122"/>
              </a:rPr>
              <a:t>允许文件重名 </a:t>
            </a:r>
          </a:p>
          <a:p>
            <a:pPr marL="609600" indent="-609600">
              <a:lnSpc>
                <a:spcPct val="120000"/>
              </a:lnSpc>
              <a:defRPr/>
            </a:pPr>
            <a:endParaRPr lang="en-US" altLang="zh-CN" sz="2400" dirty="0">
              <a:solidFill>
                <a:schemeClr val="bg2">
                  <a:lumMod val="25000"/>
                </a:schemeClr>
              </a:solidFill>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531E09FD-4D94-3B49-AF0F-2A49E69BBAEE}"/>
              </a:ext>
            </a:extLst>
          </p:cNvPr>
          <p:cNvSpPr>
            <a:spLocks noChangeArrowheads="1"/>
          </p:cNvSpPr>
          <p:nvPr/>
        </p:nvSpPr>
        <p:spPr bwMode="auto">
          <a:xfrm>
            <a:off x="3810000" y="304801"/>
            <a:ext cx="29670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600" dirty="0">
                <a:solidFill>
                  <a:schemeClr val="bg2">
                    <a:lumMod val="25000"/>
                  </a:schemeClr>
                </a:solidFill>
                <a:latin typeface="Microsoft YaHei" panose="020B0503020204020204" pitchFamily="34" charset="-122"/>
                <a:ea typeface="Microsoft YaHei" panose="020B0503020204020204" pitchFamily="34" charset="-122"/>
              </a:rPr>
              <a:t>6.5 </a:t>
            </a:r>
            <a:r>
              <a:rPr lang="zh-CN" altLang="en-US" sz="3600" dirty="0">
                <a:solidFill>
                  <a:schemeClr val="bg2">
                    <a:lumMod val="25000"/>
                  </a:schemeClr>
                </a:solidFill>
                <a:latin typeface="Microsoft YaHei" panose="020B0503020204020204" pitchFamily="34" charset="-122"/>
                <a:ea typeface="Microsoft YaHei" panose="020B0503020204020204" pitchFamily="34" charset="-122"/>
              </a:rPr>
              <a:t>文件目录</a:t>
            </a:r>
          </a:p>
        </p:txBody>
      </p:sp>
    </p:spTree>
    <p:extLst>
      <p:ext uri="{BB962C8B-B14F-4D97-AF65-F5344CB8AC3E}">
        <p14:creationId xmlns:p14="http://schemas.microsoft.com/office/powerpoint/2010/main" val="280500394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5">
            <a:extLst>
              <a:ext uri="{FF2B5EF4-FFF2-40B4-BE49-F238E27FC236}">
                <a16:creationId xmlns:a16="http://schemas.microsoft.com/office/drawing/2014/main" id="{2B584BBD-30F5-704F-8723-03D21EF1B2CD}"/>
              </a:ext>
            </a:extLst>
          </p:cNvPr>
          <p:cNvSpPr txBox="1">
            <a:spLocks/>
          </p:cNvSpPr>
          <p:nvPr/>
        </p:nvSpPr>
        <p:spPr>
          <a:xfrm>
            <a:off x="1981200" y="60928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20000"/>
              </a:spcBef>
              <a:spcAft>
                <a:spcPct val="0"/>
              </a:spcAft>
              <a:buClr>
                <a:srgbClr val="FF9900"/>
              </a:buClr>
              <a:buSzPct val="75000"/>
              <a:buFont typeface="Wingdings" panose="05000000000000000000" pitchFamily="2" charset="2"/>
              <a:buChar char="n"/>
              <a:defRPr sz="3200" b="1" kern="1200">
                <a:solidFill>
                  <a:schemeClr val="bg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Clr>
                <a:srgbClr val="FF9900"/>
              </a:buClr>
              <a:buSzPct val="80000"/>
              <a:buFont typeface="Wingdings" panose="05000000000000000000" pitchFamily="2" charset="2"/>
              <a:buChar char="¨"/>
              <a:defRPr sz="2800" b="1" kern="1200">
                <a:solidFill>
                  <a:schemeClr val="bg1"/>
                </a:solidFill>
                <a:latin typeface="Arial" panose="020B0604020202020204" pitchFamily="34" charset="0"/>
                <a:ea typeface="宋体" panose="02010600030101010101" pitchFamily="2" charset="-122"/>
                <a:cs typeface="+mn-cs"/>
              </a:defRPr>
            </a:lvl2pPr>
            <a:lvl3pPr marL="1143000" indent="-228600" algn="l" rtl="0" eaLnBrk="0" fontAlgn="base" hangingPunct="0">
              <a:spcBef>
                <a:spcPct val="20000"/>
              </a:spcBef>
              <a:spcAft>
                <a:spcPct val="0"/>
              </a:spcAft>
              <a:buClr>
                <a:srgbClr val="FF9900"/>
              </a:buClr>
              <a:buSzPct val="65000"/>
              <a:buFont typeface="Wingdings" panose="05000000000000000000" pitchFamily="2" charset="2"/>
              <a:buChar char="n"/>
              <a:defRPr sz="2400" b="1" kern="1200">
                <a:solidFill>
                  <a:schemeClr val="bg1"/>
                </a:solidFill>
                <a:latin typeface="Arial" panose="020B0604020202020204" pitchFamily="34" charset="0"/>
                <a:ea typeface="宋体" panose="02010600030101010101" pitchFamily="2" charset="-122"/>
                <a:cs typeface="+mn-cs"/>
              </a:defRPr>
            </a:lvl3pPr>
            <a:lvl4pPr marL="1600200" indent="-228600" algn="l" rtl="0" eaLnBrk="0" fontAlgn="base" hangingPunct="0">
              <a:spcBef>
                <a:spcPct val="20000"/>
              </a:spcBef>
              <a:spcAft>
                <a:spcPct val="0"/>
              </a:spcAft>
              <a:buClr>
                <a:srgbClr val="FF9900"/>
              </a:buClr>
              <a:buSzPct val="70000"/>
              <a:buFont typeface="Wingdings" panose="05000000000000000000" pitchFamily="2" charset="2"/>
              <a:buChar char="¨"/>
              <a:defRPr sz="2000" b="1" kern="1200">
                <a:solidFill>
                  <a:schemeClr val="bg1"/>
                </a:solidFill>
                <a:latin typeface="Arial" panose="020B0604020202020204" pitchFamily="34" charset="0"/>
                <a:ea typeface="宋体" panose="02010600030101010101" pitchFamily="2" charset="-122"/>
                <a:cs typeface="+mn-cs"/>
              </a:defRPr>
            </a:lvl4pPr>
            <a:lvl5pPr marL="2057400" indent="-228600" algn="l" rtl="0" eaLnBrk="0" fontAlgn="base" hangingPunct="0">
              <a:spcBef>
                <a:spcPct val="20000"/>
              </a:spcBef>
              <a:spcAft>
                <a:spcPct val="0"/>
              </a:spcAft>
              <a:buClr>
                <a:srgbClr val="FF9900"/>
              </a:buClr>
              <a:buFont typeface="Wingdings" panose="05000000000000000000" pitchFamily="2" charset="2"/>
              <a:buChar char="§"/>
              <a:defRPr sz="2000" b="1" kern="1200">
                <a:solidFill>
                  <a:schemeClr val="bg1"/>
                </a:solidFill>
                <a:latin typeface="Arial" panose="020B0604020202020204" pitchFamily="34" charset="0"/>
                <a:ea typeface="宋体" panose="02010600030101010101" pitchFamily="2" charset="-122"/>
                <a:cs typeface="+mn-cs"/>
              </a:defRPr>
            </a:lvl5pPr>
            <a:lvl6pPr marL="2514600" indent="-228600" algn="l" defTabSz="914400" rtl="0" eaLnBrk="0" fontAlgn="base" latinLnBrk="0" hangingPunct="0">
              <a:spcBef>
                <a:spcPct val="20000"/>
              </a:spcBef>
              <a:spcAft>
                <a:spcPct val="0"/>
              </a:spcAft>
              <a:buClr>
                <a:srgbClr val="FF9900"/>
              </a:buClr>
              <a:buFont typeface="Wingdings" panose="05000000000000000000" pitchFamily="2" charset="2"/>
              <a:buChar char="§"/>
              <a:defRPr sz="2000" b="1" kern="1200">
                <a:solidFill>
                  <a:schemeClr val="bg1"/>
                </a:solidFill>
                <a:latin typeface="Arial" panose="020B0604020202020204" pitchFamily="34" charset="0"/>
                <a:ea typeface="宋体" panose="02010600030101010101" pitchFamily="2" charset="-122"/>
                <a:cs typeface="+mn-cs"/>
              </a:defRPr>
            </a:lvl6pPr>
            <a:lvl7pPr marL="2971800" indent="-228600" algn="l" defTabSz="914400" rtl="0" eaLnBrk="0" fontAlgn="base" latinLnBrk="0" hangingPunct="0">
              <a:spcBef>
                <a:spcPct val="20000"/>
              </a:spcBef>
              <a:spcAft>
                <a:spcPct val="0"/>
              </a:spcAft>
              <a:buClr>
                <a:srgbClr val="FF9900"/>
              </a:buClr>
              <a:buFont typeface="Wingdings" panose="05000000000000000000" pitchFamily="2" charset="2"/>
              <a:buChar char="§"/>
              <a:defRPr sz="2000" b="1" kern="1200">
                <a:solidFill>
                  <a:schemeClr val="bg1"/>
                </a:solidFill>
                <a:latin typeface="Arial" panose="020B0604020202020204" pitchFamily="34" charset="0"/>
                <a:ea typeface="宋体" panose="02010600030101010101" pitchFamily="2" charset="-122"/>
                <a:cs typeface="+mn-cs"/>
              </a:defRPr>
            </a:lvl7pPr>
            <a:lvl8pPr marL="3429000" indent="-228600" algn="l" defTabSz="914400" rtl="0" eaLnBrk="0" fontAlgn="base" latinLnBrk="0" hangingPunct="0">
              <a:spcBef>
                <a:spcPct val="20000"/>
              </a:spcBef>
              <a:spcAft>
                <a:spcPct val="0"/>
              </a:spcAft>
              <a:buClr>
                <a:srgbClr val="FF9900"/>
              </a:buClr>
              <a:buFont typeface="Wingdings" panose="05000000000000000000" pitchFamily="2" charset="2"/>
              <a:buChar char="§"/>
              <a:defRPr sz="2000" b="1" kern="1200">
                <a:solidFill>
                  <a:schemeClr val="bg1"/>
                </a:solidFill>
                <a:latin typeface="Arial" panose="020B0604020202020204" pitchFamily="34" charset="0"/>
                <a:ea typeface="宋体" panose="02010600030101010101" pitchFamily="2" charset="-122"/>
                <a:cs typeface="+mn-cs"/>
              </a:defRPr>
            </a:lvl8pPr>
            <a:lvl9pPr marL="3886200" indent="-228600" algn="l" defTabSz="914400" rtl="0" eaLnBrk="0" fontAlgn="base" latinLnBrk="0" hangingPunct="0">
              <a:spcBef>
                <a:spcPct val="20000"/>
              </a:spcBef>
              <a:spcAft>
                <a:spcPct val="0"/>
              </a:spcAft>
              <a:buClr>
                <a:srgbClr val="FF9900"/>
              </a:buClr>
              <a:buFont typeface="Wingdings" panose="05000000000000000000" pitchFamily="2" charset="2"/>
              <a:buChar char="§"/>
              <a:defRPr sz="2000" b="1" kern="1200">
                <a:solidFill>
                  <a:schemeClr val="bg1"/>
                </a:solidFill>
                <a:latin typeface="Arial" panose="020B0604020202020204" pitchFamily="34" charset="0"/>
                <a:ea typeface="宋体" panose="02010600030101010101" pitchFamily="2" charset="-122"/>
                <a:cs typeface="+mn-cs"/>
              </a:defRPr>
            </a:lvl9pPr>
          </a:lstStyle>
          <a:p>
            <a:pPr>
              <a:spcBef>
                <a:spcPct val="0"/>
              </a:spcBef>
              <a:buClrTx/>
              <a:buSzTx/>
              <a:buFontTx/>
              <a:buNone/>
            </a:pPr>
            <a:fld id="{15F2DA85-D7AC-48F7-A567-76CB8CA6AD00}" type="slidenum">
              <a:rPr lang="en-US" altLang="zh-CN" sz="1200" b="0">
                <a:solidFill>
                  <a:srgbClr val="002060"/>
                </a:solidFill>
                <a:latin typeface="+mj-ea"/>
                <a:ea typeface="+mj-ea"/>
              </a:rPr>
              <a:pPr>
                <a:spcBef>
                  <a:spcPct val="0"/>
                </a:spcBef>
                <a:buClrTx/>
                <a:buSzTx/>
                <a:buFontTx/>
                <a:buNone/>
              </a:pPr>
              <a:t>83</a:t>
            </a:fld>
            <a:endParaRPr lang="en-US" altLang="zh-CN" sz="1200" b="0">
              <a:solidFill>
                <a:srgbClr val="002060"/>
              </a:solidFill>
              <a:latin typeface="+mj-ea"/>
              <a:ea typeface="+mj-ea"/>
            </a:endParaRPr>
          </a:p>
        </p:txBody>
      </p:sp>
      <p:sp>
        <p:nvSpPr>
          <p:cNvPr id="3" name="Rectangle 2">
            <a:extLst>
              <a:ext uri="{FF2B5EF4-FFF2-40B4-BE49-F238E27FC236}">
                <a16:creationId xmlns:a16="http://schemas.microsoft.com/office/drawing/2014/main" id="{E6C43137-3EAD-F543-9223-95A42D95811A}"/>
              </a:ext>
            </a:extLst>
          </p:cNvPr>
          <p:cNvSpPr txBox="1">
            <a:spLocks noChangeArrowheads="1"/>
          </p:cNvSpPr>
          <p:nvPr/>
        </p:nvSpPr>
        <p:spPr>
          <a:xfrm>
            <a:off x="2209800" y="1457326"/>
            <a:ext cx="7924800" cy="2124075"/>
          </a:xfrm>
          <a:prstGeom prst="rect">
            <a:avLst/>
          </a:prstGeom>
          <a:noFill/>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00000"/>
              </a:lnSpc>
              <a:buFont typeface="Wingdings" panose="05000000000000000000" pitchFamily="2" charset="2"/>
              <a:buNone/>
            </a:pPr>
            <a:r>
              <a:rPr lang="zh-CN" altLang="en-US" dirty="0">
                <a:solidFill>
                  <a:srgbClr val="002060"/>
                </a:solidFill>
              </a:rPr>
              <a:t>基本概念</a:t>
            </a:r>
          </a:p>
          <a:p>
            <a:pPr>
              <a:lnSpc>
                <a:spcPct val="100000"/>
              </a:lnSpc>
            </a:pPr>
            <a:r>
              <a:rPr lang="zh-CN" altLang="en-US" sz="2400" dirty="0">
                <a:solidFill>
                  <a:srgbClr val="C00000"/>
                </a:solidFill>
              </a:rPr>
              <a:t>文件控制块（</a:t>
            </a:r>
            <a:r>
              <a:rPr lang="en-US" altLang="zh-CN" sz="2400" dirty="0">
                <a:solidFill>
                  <a:srgbClr val="C00000"/>
                </a:solidFill>
              </a:rPr>
              <a:t>FCB</a:t>
            </a:r>
            <a:r>
              <a:rPr lang="zh-CN" altLang="en-US" sz="2400" dirty="0">
                <a:solidFill>
                  <a:srgbClr val="C00000"/>
                </a:solidFill>
              </a:rPr>
              <a:t>）</a:t>
            </a:r>
            <a:r>
              <a:rPr lang="zh-CN" altLang="en-US" sz="2400" dirty="0">
                <a:solidFill>
                  <a:srgbClr val="002060"/>
                </a:solidFill>
              </a:rPr>
              <a:t>：文件控制块是操作系统为管理文件而设置的数据结构，存放了管理文件所需的所有信息（</a:t>
            </a:r>
            <a:r>
              <a:rPr lang="zh-CN" altLang="en-US" sz="2400" dirty="0">
                <a:solidFill>
                  <a:srgbClr val="C00000"/>
                </a:solidFill>
              </a:rPr>
              <a:t>文件属性</a:t>
            </a:r>
            <a:r>
              <a:rPr lang="zh-CN" altLang="en-US" sz="2400" dirty="0">
                <a:solidFill>
                  <a:srgbClr val="002060"/>
                </a:solidFill>
              </a:rPr>
              <a:t>）</a:t>
            </a:r>
            <a:endParaRPr lang="en-US" altLang="zh-CN" sz="2400" dirty="0">
              <a:solidFill>
                <a:srgbClr val="002060"/>
              </a:solidFill>
            </a:endParaRPr>
          </a:p>
          <a:p>
            <a:pPr>
              <a:lnSpc>
                <a:spcPct val="100000"/>
              </a:lnSpc>
            </a:pPr>
            <a:r>
              <a:rPr lang="zh-CN" altLang="en-US" sz="2400" dirty="0">
                <a:solidFill>
                  <a:srgbClr val="002060"/>
                </a:solidFill>
              </a:rPr>
              <a:t>文件控制块是文件存在的标志</a:t>
            </a:r>
            <a:r>
              <a:rPr lang="en-US" altLang="zh-CN" sz="2400" dirty="0">
                <a:solidFill>
                  <a:srgbClr val="002060"/>
                </a:solidFill>
              </a:rPr>
              <a:t>,</a:t>
            </a:r>
            <a:r>
              <a:rPr lang="zh-CN" altLang="en-US" sz="2400" dirty="0">
                <a:solidFill>
                  <a:srgbClr val="002060"/>
                </a:solidFill>
              </a:rPr>
              <a:t>与文件一一对应</a:t>
            </a:r>
          </a:p>
        </p:txBody>
      </p:sp>
      <p:sp>
        <p:nvSpPr>
          <p:cNvPr id="4" name="Rectangle 3">
            <a:extLst>
              <a:ext uri="{FF2B5EF4-FFF2-40B4-BE49-F238E27FC236}">
                <a16:creationId xmlns:a16="http://schemas.microsoft.com/office/drawing/2014/main" id="{69B77731-3092-D34D-A499-E1CFDA884E73}"/>
              </a:ext>
            </a:extLst>
          </p:cNvPr>
          <p:cNvSpPr>
            <a:spLocks noGrp="1" noChangeArrowheads="1"/>
          </p:cNvSpPr>
          <p:nvPr>
            <p:ph type="title"/>
          </p:nvPr>
        </p:nvSpPr>
        <p:spPr>
          <a:xfrm>
            <a:off x="1981200" y="304800"/>
            <a:ext cx="8229600" cy="609600"/>
          </a:xfrm>
        </p:spPr>
        <p:txBody>
          <a:bodyPr/>
          <a:lstStyle/>
          <a:p>
            <a:pPr eaLnBrk="1" hangingPunct="1">
              <a:defRPr/>
            </a:pPr>
            <a:r>
              <a:rPr kumimoji="1" lang="en-US" altLang="zh-CN" kern="1200" dirty="0">
                <a:solidFill>
                  <a:srgbClr val="002060"/>
                </a:solidFill>
                <a:cs typeface="Times New Roman" pitchFamily="18" charset="0"/>
              </a:rPr>
              <a:t>6.5.1 </a:t>
            </a:r>
            <a:r>
              <a:rPr kumimoji="1" lang="zh-CN" altLang="en-US" kern="1200" dirty="0">
                <a:solidFill>
                  <a:srgbClr val="002060"/>
                </a:solidFill>
                <a:cs typeface="Times New Roman" pitchFamily="18" charset="0"/>
              </a:rPr>
              <a:t>文件控制块和索引结点</a:t>
            </a:r>
          </a:p>
        </p:txBody>
      </p:sp>
      <p:sp>
        <p:nvSpPr>
          <p:cNvPr id="5" name="Rectangle 2">
            <a:extLst>
              <a:ext uri="{FF2B5EF4-FFF2-40B4-BE49-F238E27FC236}">
                <a16:creationId xmlns:a16="http://schemas.microsoft.com/office/drawing/2014/main" id="{09F5D7C0-AD51-0545-A340-A78D9C69AF39}"/>
              </a:ext>
            </a:extLst>
          </p:cNvPr>
          <p:cNvSpPr txBox="1">
            <a:spLocks noChangeArrowheads="1"/>
          </p:cNvSpPr>
          <p:nvPr/>
        </p:nvSpPr>
        <p:spPr bwMode="auto">
          <a:xfrm>
            <a:off x="2233612" y="4048125"/>
            <a:ext cx="8001000" cy="258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FF9900"/>
              </a:buClr>
              <a:buSzPct val="75000"/>
              <a:buFont typeface="Wingdings" panose="05000000000000000000" pitchFamily="2" charset="2"/>
              <a:buChar char="n"/>
              <a:defRPr sz="3200" b="1">
                <a:solidFill>
                  <a:schemeClr val="bg1"/>
                </a:solidFill>
                <a:latin typeface="+mn-lt"/>
                <a:ea typeface="+mn-ea"/>
                <a:cs typeface="+mn-cs"/>
              </a:defRPr>
            </a:lvl1pPr>
            <a:lvl2pPr marL="742950" indent="-285750" algn="l" rtl="0" eaLnBrk="0" fontAlgn="base" hangingPunct="0">
              <a:spcBef>
                <a:spcPct val="20000"/>
              </a:spcBef>
              <a:spcAft>
                <a:spcPct val="0"/>
              </a:spcAft>
              <a:buClr>
                <a:srgbClr val="FF9900"/>
              </a:buClr>
              <a:buSzPct val="80000"/>
              <a:buFont typeface="Wingdings" panose="05000000000000000000" pitchFamily="2" charset="2"/>
              <a:buChar char="¨"/>
              <a:defRPr sz="2800" b="1">
                <a:solidFill>
                  <a:schemeClr val="bg1"/>
                </a:solidFill>
                <a:latin typeface="+mn-lt"/>
                <a:ea typeface="+mn-ea"/>
              </a:defRPr>
            </a:lvl2pPr>
            <a:lvl3pPr marL="1143000" indent="-228600" algn="l" rtl="0" eaLnBrk="0" fontAlgn="base" hangingPunct="0">
              <a:spcBef>
                <a:spcPct val="20000"/>
              </a:spcBef>
              <a:spcAft>
                <a:spcPct val="0"/>
              </a:spcAft>
              <a:buClr>
                <a:srgbClr val="FF9900"/>
              </a:buClr>
              <a:buSzPct val="65000"/>
              <a:buFont typeface="Wingdings" panose="05000000000000000000" pitchFamily="2" charset="2"/>
              <a:buChar char="n"/>
              <a:defRPr sz="2400" b="1">
                <a:solidFill>
                  <a:schemeClr val="bg1"/>
                </a:solidFill>
                <a:latin typeface="+mn-lt"/>
                <a:ea typeface="+mn-ea"/>
              </a:defRPr>
            </a:lvl3pPr>
            <a:lvl4pPr marL="1600200" indent="-228600" algn="l" rtl="0" eaLnBrk="0" fontAlgn="base" hangingPunct="0">
              <a:spcBef>
                <a:spcPct val="20000"/>
              </a:spcBef>
              <a:spcAft>
                <a:spcPct val="0"/>
              </a:spcAft>
              <a:buClr>
                <a:srgbClr val="FF9900"/>
              </a:buClr>
              <a:buSzPct val="70000"/>
              <a:buFont typeface="Wingdings" panose="05000000000000000000" pitchFamily="2" charset="2"/>
              <a:buChar char="¨"/>
              <a:defRPr sz="2000" b="1">
                <a:solidFill>
                  <a:schemeClr val="bg1"/>
                </a:solidFill>
                <a:latin typeface="+mn-lt"/>
                <a:ea typeface="+mn-ea"/>
              </a:defRPr>
            </a:lvl4pPr>
            <a:lvl5pPr marL="2057400" indent="-228600" algn="l" rtl="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a:defRPr/>
            </a:pPr>
            <a:r>
              <a:rPr lang="zh-CN" altLang="en-US" sz="2400" kern="0" dirty="0">
                <a:solidFill>
                  <a:srgbClr val="C00000"/>
                </a:solidFill>
                <a:latin typeface="+mj-ea"/>
                <a:ea typeface="+mj-ea"/>
              </a:rPr>
              <a:t>文件目录</a:t>
            </a:r>
            <a:r>
              <a:rPr lang="zh-CN" altLang="en-US" sz="2400" kern="0" dirty="0">
                <a:solidFill>
                  <a:srgbClr val="002060"/>
                </a:solidFill>
                <a:latin typeface="+mj-ea"/>
                <a:ea typeface="+mj-ea"/>
              </a:rPr>
              <a:t>：把所有的</a:t>
            </a:r>
            <a:r>
              <a:rPr lang="en-US" altLang="zh-CN" sz="2400" kern="0" dirty="0">
                <a:solidFill>
                  <a:srgbClr val="002060"/>
                </a:solidFill>
                <a:latin typeface="+mj-ea"/>
                <a:ea typeface="+mj-ea"/>
              </a:rPr>
              <a:t>FCB</a:t>
            </a:r>
            <a:r>
              <a:rPr lang="zh-CN" altLang="en-US" sz="2400" kern="0" dirty="0">
                <a:solidFill>
                  <a:srgbClr val="002060"/>
                </a:solidFill>
                <a:latin typeface="+mj-ea"/>
                <a:ea typeface="+mj-ea"/>
              </a:rPr>
              <a:t>组织在一起，就构成了文件目录，即文件控制块的有序集合。</a:t>
            </a:r>
          </a:p>
          <a:p>
            <a:pPr>
              <a:defRPr/>
            </a:pPr>
            <a:r>
              <a:rPr lang="zh-CN" altLang="en-US" sz="2400" kern="0" dirty="0">
                <a:solidFill>
                  <a:srgbClr val="C00000"/>
                </a:solidFill>
                <a:latin typeface="+mj-ea"/>
                <a:ea typeface="+mj-ea"/>
              </a:rPr>
              <a:t>目录项</a:t>
            </a:r>
            <a:r>
              <a:rPr lang="zh-CN" altLang="en-US" sz="2400" kern="0" dirty="0">
                <a:solidFill>
                  <a:srgbClr val="002060"/>
                </a:solidFill>
                <a:latin typeface="+mj-ea"/>
                <a:ea typeface="+mj-ea"/>
              </a:rPr>
              <a:t>：构成文件目录的项目（目录项就是</a:t>
            </a:r>
            <a:r>
              <a:rPr lang="en-US" altLang="zh-CN" sz="2400" kern="0" dirty="0">
                <a:solidFill>
                  <a:srgbClr val="002060"/>
                </a:solidFill>
                <a:latin typeface="+mj-ea"/>
                <a:ea typeface="+mj-ea"/>
              </a:rPr>
              <a:t>FCB</a:t>
            </a:r>
            <a:r>
              <a:rPr lang="zh-CN" altLang="en-US" sz="2400" kern="0" dirty="0">
                <a:solidFill>
                  <a:srgbClr val="002060"/>
                </a:solidFill>
                <a:latin typeface="+mj-ea"/>
                <a:ea typeface="+mj-ea"/>
              </a:rPr>
              <a:t>）</a:t>
            </a:r>
          </a:p>
          <a:p>
            <a:pPr>
              <a:defRPr/>
            </a:pPr>
            <a:r>
              <a:rPr lang="zh-CN" altLang="en-US" sz="2400" kern="0" dirty="0">
                <a:solidFill>
                  <a:srgbClr val="C00000"/>
                </a:solidFill>
                <a:latin typeface="+mj-ea"/>
                <a:ea typeface="+mj-ea"/>
              </a:rPr>
              <a:t>目录文件</a:t>
            </a:r>
            <a:r>
              <a:rPr lang="zh-CN" altLang="en-US" sz="2400" kern="0" dirty="0">
                <a:solidFill>
                  <a:srgbClr val="002060"/>
                </a:solidFill>
                <a:latin typeface="+mj-ea"/>
                <a:ea typeface="+mj-ea"/>
              </a:rPr>
              <a:t>：为了实现对文件目录的管理，通常将文件目录以文件的形式保存在外存，这个文件就叫目录文件。</a:t>
            </a:r>
            <a:endParaRPr lang="en-US" altLang="zh-CN" sz="2400" kern="0" dirty="0">
              <a:solidFill>
                <a:srgbClr val="002060"/>
              </a:solidFill>
              <a:latin typeface="+mj-ea"/>
              <a:ea typeface="+mj-ea"/>
            </a:endParaRPr>
          </a:p>
          <a:p>
            <a:pPr>
              <a:defRPr/>
            </a:pPr>
            <a:endParaRPr lang="zh-CN" altLang="en-US" sz="2400" kern="0" dirty="0">
              <a:solidFill>
                <a:srgbClr val="002060"/>
              </a:solidFill>
              <a:latin typeface="+mj-ea"/>
              <a:ea typeface="+mj-ea"/>
            </a:endParaRPr>
          </a:p>
        </p:txBody>
      </p:sp>
    </p:spTree>
    <p:extLst>
      <p:ext uri="{BB962C8B-B14F-4D97-AF65-F5344CB8AC3E}">
        <p14:creationId xmlns:p14="http://schemas.microsoft.com/office/powerpoint/2010/main" val="2077483077"/>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B77731-3092-D34D-A499-E1CFDA884E73}"/>
              </a:ext>
            </a:extLst>
          </p:cNvPr>
          <p:cNvSpPr>
            <a:spLocks noGrp="1" noChangeArrowheads="1"/>
          </p:cNvSpPr>
          <p:nvPr>
            <p:ph type="title"/>
          </p:nvPr>
        </p:nvSpPr>
        <p:spPr>
          <a:xfrm>
            <a:off x="1981200" y="304800"/>
            <a:ext cx="8229600" cy="609600"/>
          </a:xfrm>
        </p:spPr>
        <p:txBody>
          <a:bodyPr/>
          <a:lstStyle/>
          <a:p>
            <a:pPr eaLnBrk="1" hangingPunct="1">
              <a:defRPr/>
            </a:pPr>
            <a:r>
              <a:rPr kumimoji="1" lang="en-US" altLang="zh-CN" kern="1200" dirty="0">
                <a:solidFill>
                  <a:srgbClr val="002060"/>
                </a:solidFill>
                <a:cs typeface="Times New Roman" pitchFamily="18" charset="0"/>
              </a:rPr>
              <a:t>6.5.1 </a:t>
            </a:r>
            <a:r>
              <a:rPr kumimoji="1" lang="zh-CN" altLang="en-US" kern="1200" dirty="0">
                <a:solidFill>
                  <a:srgbClr val="002060"/>
                </a:solidFill>
                <a:cs typeface="Times New Roman" pitchFamily="18" charset="0"/>
              </a:rPr>
              <a:t>文件控制块和索引结点</a:t>
            </a:r>
          </a:p>
        </p:txBody>
      </p:sp>
      <p:sp>
        <p:nvSpPr>
          <p:cNvPr id="6" name="Text Box 3">
            <a:extLst>
              <a:ext uri="{FF2B5EF4-FFF2-40B4-BE49-F238E27FC236}">
                <a16:creationId xmlns:a16="http://schemas.microsoft.com/office/drawing/2014/main" id="{43A04EE7-DC6B-3743-BCF7-972CBEC01ADC}"/>
              </a:ext>
            </a:extLst>
          </p:cNvPr>
          <p:cNvSpPr txBox="1">
            <a:spLocks noChangeArrowheads="1"/>
          </p:cNvSpPr>
          <p:nvPr/>
        </p:nvSpPr>
        <p:spPr bwMode="auto">
          <a:xfrm>
            <a:off x="2286001" y="1371601"/>
            <a:ext cx="7467600" cy="3816429"/>
          </a:xfrm>
          <a:prstGeom prst="rect">
            <a:avLst/>
          </a:prstGeom>
          <a:noFill/>
          <a:ln w="9525">
            <a:noFill/>
            <a:miter lim="800000"/>
            <a:headEnd/>
            <a:tailEnd/>
          </a:ln>
          <a:effectLst/>
        </p:spPr>
        <p:txBody>
          <a:bodyPr wrap="square">
            <a:spAutoFit/>
          </a:bodyPr>
          <a:lstStyle/>
          <a:p>
            <a:pPr marL="457200" indent="-457200" eaLnBrk="1" hangingPunct="1">
              <a:lnSpc>
                <a:spcPct val="110000"/>
              </a:lnSpc>
              <a:defRPr/>
            </a:pPr>
            <a:r>
              <a:rPr kumimoji="1" lang="en-US" altLang="zh-CN" sz="2800" b="1" dirty="0">
                <a:solidFill>
                  <a:srgbClr val="002060"/>
                </a:solidFill>
                <a:latin typeface="+mj-ea"/>
                <a:ea typeface="+mj-ea"/>
                <a:cs typeface="Times New Roman" pitchFamily="18" charset="0"/>
              </a:rPr>
              <a:t>1.</a:t>
            </a:r>
            <a:r>
              <a:rPr kumimoji="1" lang="zh-CN" altLang="en-US" sz="2800" b="1" dirty="0">
                <a:solidFill>
                  <a:srgbClr val="002060"/>
                </a:solidFill>
                <a:latin typeface="+mj-ea"/>
                <a:ea typeface="+mj-ea"/>
                <a:cs typeface="Times New Roman" pitchFamily="18" charset="0"/>
              </a:rPr>
              <a:t>文件控制块</a:t>
            </a:r>
            <a:r>
              <a:rPr kumimoji="1" lang="en-US" altLang="zh-CN" sz="2800" b="1" dirty="0">
                <a:solidFill>
                  <a:srgbClr val="002060"/>
                </a:solidFill>
                <a:latin typeface="+mj-ea"/>
                <a:ea typeface="+mj-ea"/>
                <a:cs typeface="Times New Roman" pitchFamily="18" charset="0"/>
              </a:rPr>
              <a:t>(FCB)</a:t>
            </a:r>
          </a:p>
          <a:p>
            <a:pPr marL="457200" indent="-457200" eaLnBrk="1" hangingPunct="1">
              <a:lnSpc>
                <a:spcPct val="110000"/>
              </a:lnSpc>
              <a:defRPr/>
            </a:pPr>
            <a:r>
              <a:rPr kumimoji="1" lang="en-US" altLang="zh-CN" sz="2400" b="1" dirty="0">
                <a:solidFill>
                  <a:srgbClr val="002060"/>
                </a:solidFill>
                <a:latin typeface="+mj-ea"/>
                <a:ea typeface="+mj-ea"/>
                <a:cs typeface="Times New Roman" pitchFamily="18" charset="0"/>
              </a:rPr>
              <a:t>1</a:t>
            </a:r>
            <a:r>
              <a:rPr kumimoji="1" lang="zh-CN" altLang="en-US" sz="2400" b="1" dirty="0">
                <a:solidFill>
                  <a:srgbClr val="002060"/>
                </a:solidFill>
                <a:latin typeface="+mj-ea"/>
                <a:ea typeface="+mj-ea"/>
                <a:cs typeface="Times New Roman" pitchFamily="18" charset="0"/>
              </a:rPr>
              <a:t>）基本信息类 </a:t>
            </a:r>
          </a:p>
          <a:p>
            <a:pPr marL="914400" lvl="1" indent="-457200" eaLnBrk="1" hangingPunct="1">
              <a:lnSpc>
                <a:spcPct val="110000"/>
              </a:lnSpc>
              <a:buClr>
                <a:srgbClr val="006600"/>
              </a:buClr>
              <a:buFont typeface="Wingdings" pitchFamily="2" charset="2"/>
              <a:buChar char="ü"/>
              <a:defRPr/>
            </a:pPr>
            <a:r>
              <a:rPr kumimoji="1" lang="zh-CN" altLang="en-US" sz="2400" b="1" dirty="0">
                <a:solidFill>
                  <a:srgbClr val="002060"/>
                </a:solidFill>
                <a:latin typeface="+mj-ea"/>
                <a:ea typeface="+mj-ea"/>
                <a:cs typeface="Times New Roman" pitchFamily="18" charset="0"/>
              </a:rPr>
              <a:t>文件名：文件标识符；</a:t>
            </a:r>
          </a:p>
          <a:p>
            <a:pPr marL="914400" lvl="1" indent="-457200" eaLnBrk="1" hangingPunct="1">
              <a:lnSpc>
                <a:spcPct val="110000"/>
              </a:lnSpc>
              <a:buClr>
                <a:srgbClr val="006600"/>
              </a:buClr>
              <a:buFont typeface="Wingdings" pitchFamily="2" charset="2"/>
              <a:buChar char="ü"/>
              <a:defRPr/>
            </a:pPr>
            <a:r>
              <a:rPr kumimoji="1" lang="zh-CN" altLang="en-US" sz="2400" b="1" dirty="0">
                <a:solidFill>
                  <a:srgbClr val="002060"/>
                </a:solidFill>
                <a:latin typeface="+mj-ea"/>
                <a:ea typeface="+mj-ea"/>
                <a:cs typeface="Times New Roman" pitchFamily="18" charset="0"/>
              </a:rPr>
              <a:t>物理位置</a:t>
            </a:r>
          </a:p>
          <a:p>
            <a:pPr marL="1371600" lvl="2" indent="-457200" eaLnBrk="1" hangingPunct="1">
              <a:lnSpc>
                <a:spcPct val="110000"/>
              </a:lnSpc>
              <a:buClr>
                <a:srgbClr val="CC0066"/>
              </a:buClr>
              <a:buFontTx/>
              <a:buChar char="•"/>
              <a:defRPr/>
            </a:pPr>
            <a:r>
              <a:rPr kumimoji="1" lang="zh-CN" altLang="en-US" sz="2400" b="1" dirty="0">
                <a:solidFill>
                  <a:srgbClr val="002060"/>
                </a:solidFill>
                <a:latin typeface="+mj-ea"/>
                <a:ea typeface="+mj-ea"/>
                <a:cs typeface="Times New Roman" pitchFamily="18" charset="0"/>
              </a:rPr>
              <a:t>存放文件的设备名</a:t>
            </a:r>
          </a:p>
          <a:p>
            <a:pPr marL="1371600" lvl="2" indent="-457200" eaLnBrk="1" hangingPunct="1">
              <a:lnSpc>
                <a:spcPct val="110000"/>
              </a:lnSpc>
              <a:buClr>
                <a:srgbClr val="CC0066"/>
              </a:buClr>
              <a:buFontTx/>
              <a:buChar char="•"/>
              <a:defRPr/>
            </a:pPr>
            <a:r>
              <a:rPr kumimoji="1" lang="zh-CN" altLang="en-US" sz="2400" b="1" dirty="0">
                <a:solidFill>
                  <a:srgbClr val="002060"/>
                </a:solidFill>
                <a:latin typeface="+mj-ea"/>
                <a:ea typeface="+mj-ea"/>
                <a:cs typeface="Times New Roman" pitchFamily="18" charset="0"/>
              </a:rPr>
              <a:t>起始盘块号</a:t>
            </a:r>
          </a:p>
          <a:p>
            <a:pPr marL="1371600" lvl="2" indent="-457200" eaLnBrk="1" hangingPunct="1">
              <a:lnSpc>
                <a:spcPct val="110000"/>
              </a:lnSpc>
              <a:buClr>
                <a:srgbClr val="CC0066"/>
              </a:buClr>
              <a:buFontTx/>
              <a:buChar char="•"/>
              <a:defRPr/>
            </a:pPr>
            <a:r>
              <a:rPr kumimoji="1" lang="zh-CN" altLang="en-US" sz="2400" b="1" dirty="0">
                <a:solidFill>
                  <a:srgbClr val="002060"/>
                </a:solidFill>
                <a:latin typeface="+mj-ea"/>
                <a:ea typeface="+mj-ea"/>
                <a:cs typeface="Times New Roman" pitchFamily="18" charset="0"/>
              </a:rPr>
              <a:t>文件长度（盘块数或字节数）</a:t>
            </a:r>
          </a:p>
          <a:p>
            <a:pPr marL="914400" lvl="1" indent="-457200" eaLnBrk="1" hangingPunct="1">
              <a:lnSpc>
                <a:spcPct val="110000"/>
              </a:lnSpc>
              <a:buClr>
                <a:srgbClr val="006600"/>
              </a:buClr>
              <a:buFont typeface="Wingdings" pitchFamily="2" charset="2"/>
              <a:buChar char="ü"/>
              <a:defRPr/>
            </a:pPr>
            <a:r>
              <a:rPr kumimoji="1" lang="zh-CN" altLang="en-US" sz="2400" b="1" dirty="0">
                <a:solidFill>
                  <a:srgbClr val="002060"/>
                </a:solidFill>
                <a:latin typeface="+mj-ea"/>
                <a:ea typeface="+mj-ea"/>
                <a:cs typeface="Times New Roman" pitchFamily="18" charset="0"/>
              </a:rPr>
              <a:t>逻辑结构：有结构文件、无结构文件</a:t>
            </a:r>
          </a:p>
          <a:p>
            <a:pPr marL="914400" lvl="1" indent="-457200" eaLnBrk="1" hangingPunct="1">
              <a:lnSpc>
                <a:spcPct val="110000"/>
              </a:lnSpc>
              <a:buClr>
                <a:srgbClr val="006600"/>
              </a:buClr>
              <a:buFont typeface="Wingdings" pitchFamily="2" charset="2"/>
              <a:buChar char="ü"/>
              <a:defRPr/>
            </a:pPr>
            <a:r>
              <a:rPr kumimoji="1" lang="zh-CN" altLang="en-US" sz="2400" b="1" dirty="0">
                <a:solidFill>
                  <a:srgbClr val="002060"/>
                </a:solidFill>
                <a:latin typeface="+mj-ea"/>
                <a:ea typeface="+mj-ea"/>
                <a:cs typeface="Times New Roman" pitchFamily="18" charset="0"/>
              </a:rPr>
              <a:t>物理结构：顺序文件、链式文件、索引文件</a:t>
            </a:r>
            <a:endParaRPr kumimoji="1" lang="zh-CN" altLang="en-US" sz="1400" b="1" dirty="0">
              <a:solidFill>
                <a:srgbClr val="002060"/>
              </a:solidFill>
              <a:latin typeface="+mj-ea"/>
              <a:ea typeface="+mj-ea"/>
              <a:cs typeface="Times New Roman" pitchFamily="18" charset="0"/>
            </a:endParaRPr>
          </a:p>
        </p:txBody>
      </p:sp>
    </p:spTree>
    <p:extLst>
      <p:ext uri="{BB962C8B-B14F-4D97-AF65-F5344CB8AC3E}">
        <p14:creationId xmlns:p14="http://schemas.microsoft.com/office/powerpoint/2010/main" val="205598078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B77731-3092-D34D-A499-E1CFDA884E73}"/>
              </a:ext>
            </a:extLst>
          </p:cNvPr>
          <p:cNvSpPr>
            <a:spLocks noGrp="1" noChangeArrowheads="1"/>
          </p:cNvSpPr>
          <p:nvPr>
            <p:ph type="title"/>
          </p:nvPr>
        </p:nvSpPr>
        <p:spPr>
          <a:xfrm>
            <a:off x="1981200" y="304800"/>
            <a:ext cx="8229600" cy="609600"/>
          </a:xfrm>
        </p:spPr>
        <p:txBody>
          <a:bodyPr/>
          <a:lstStyle/>
          <a:p>
            <a:pPr eaLnBrk="1" hangingPunct="1">
              <a:defRPr/>
            </a:pPr>
            <a:r>
              <a:rPr kumimoji="1" lang="en-US" altLang="zh-CN" kern="1200" dirty="0">
                <a:solidFill>
                  <a:srgbClr val="002060"/>
                </a:solidFill>
                <a:cs typeface="Times New Roman" pitchFamily="18" charset="0"/>
              </a:rPr>
              <a:t>6.5.1 </a:t>
            </a:r>
            <a:r>
              <a:rPr kumimoji="1" lang="zh-CN" altLang="en-US" kern="1200" dirty="0">
                <a:solidFill>
                  <a:srgbClr val="002060"/>
                </a:solidFill>
                <a:cs typeface="Times New Roman" pitchFamily="18" charset="0"/>
              </a:rPr>
              <a:t>文件控制块和索引结点</a:t>
            </a:r>
          </a:p>
        </p:txBody>
      </p:sp>
      <p:sp>
        <p:nvSpPr>
          <p:cNvPr id="5" name="Text Box 2">
            <a:extLst>
              <a:ext uri="{FF2B5EF4-FFF2-40B4-BE49-F238E27FC236}">
                <a16:creationId xmlns:a16="http://schemas.microsoft.com/office/drawing/2014/main" id="{605A600F-F1E8-C24B-A40E-06204939AB95}"/>
              </a:ext>
            </a:extLst>
          </p:cNvPr>
          <p:cNvSpPr txBox="1">
            <a:spLocks noChangeArrowheads="1"/>
          </p:cNvSpPr>
          <p:nvPr/>
        </p:nvSpPr>
        <p:spPr bwMode="auto">
          <a:xfrm>
            <a:off x="2286000" y="1294968"/>
            <a:ext cx="80645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371600" indent="-4572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 typeface="Wingdings" panose="05000000000000000000" pitchFamily="2" charset="2"/>
              <a:buNone/>
            </a:pPr>
            <a:r>
              <a:rPr kumimoji="1" lang="zh-CN" altLang="en-US" sz="2800" dirty="0">
                <a:solidFill>
                  <a:srgbClr val="002060"/>
                </a:solidFill>
                <a:latin typeface="宋体" panose="02010600030101010101" pitchFamily="2" charset="-122"/>
              </a:rPr>
              <a:t>（</a:t>
            </a:r>
            <a:r>
              <a:rPr kumimoji="1" lang="en-US" altLang="zh-CN" sz="2800" dirty="0">
                <a:solidFill>
                  <a:srgbClr val="002060"/>
                </a:solidFill>
                <a:latin typeface="宋体" panose="02010600030101010101" pitchFamily="2" charset="-122"/>
              </a:rPr>
              <a:t>2</a:t>
            </a:r>
            <a:r>
              <a:rPr kumimoji="1" lang="zh-CN" altLang="en-US" sz="2800" dirty="0">
                <a:solidFill>
                  <a:srgbClr val="002060"/>
                </a:solidFill>
                <a:latin typeface="宋体" panose="02010600030101010101" pitchFamily="2" charset="-122"/>
              </a:rPr>
              <a:t>）存取控制信息类 </a:t>
            </a:r>
          </a:p>
          <a:p>
            <a:pPr lvl="2" eaLnBrk="1" hangingPunct="1">
              <a:lnSpc>
                <a:spcPct val="120000"/>
              </a:lnSpc>
              <a:spcBef>
                <a:spcPct val="0"/>
              </a:spcBef>
              <a:buClr>
                <a:srgbClr val="003366"/>
              </a:buClr>
              <a:buSzTx/>
              <a:buFont typeface="Wingdings" pitchFamily="2" charset="2"/>
              <a:buChar char="Ø"/>
            </a:pPr>
            <a:r>
              <a:rPr kumimoji="1" lang="zh-CN" altLang="en-US" b="0" dirty="0">
                <a:solidFill>
                  <a:srgbClr val="002060"/>
                </a:solidFill>
                <a:latin typeface="微软雅黑" panose="020B0503020204020204" pitchFamily="34" charset="-122"/>
                <a:ea typeface="微软雅黑" panose="020B0503020204020204" pitchFamily="34" charset="-122"/>
              </a:rPr>
              <a:t>文件主的存取权限</a:t>
            </a:r>
          </a:p>
          <a:p>
            <a:pPr lvl="2" eaLnBrk="1" hangingPunct="1">
              <a:lnSpc>
                <a:spcPct val="120000"/>
              </a:lnSpc>
              <a:spcBef>
                <a:spcPct val="0"/>
              </a:spcBef>
              <a:buClr>
                <a:srgbClr val="003366"/>
              </a:buClr>
              <a:buSzTx/>
              <a:buFont typeface="Wingdings" pitchFamily="2" charset="2"/>
              <a:buChar char="Ø"/>
            </a:pPr>
            <a:r>
              <a:rPr kumimoji="1" lang="zh-CN" altLang="en-US" b="0" dirty="0">
                <a:solidFill>
                  <a:srgbClr val="002060"/>
                </a:solidFill>
                <a:ea typeface="楷体_GB2312"/>
                <a:cs typeface="楷体_GB2312"/>
              </a:rPr>
              <a:t>核准用户的存取权限</a:t>
            </a:r>
          </a:p>
          <a:p>
            <a:pPr lvl="2" eaLnBrk="1" hangingPunct="1">
              <a:lnSpc>
                <a:spcPct val="120000"/>
              </a:lnSpc>
              <a:spcBef>
                <a:spcPct val="0"/>
              </a:spcBef>
              <a:buClr>
                <a:srgbClr val="003366"/>
              </a:buClr>
              <a:buSzTx/>
              <a:buFont typeface="Wingdings" pitchFamily="2" charset="2"/>
              <a:buChar char="Ø"/>
            </a:pPr>
            <a:r>
              <a:rPr kumimoji="1" lang="zh-CN" altLang="en-US" b="0" dirty="0">
                <a:solidFill>
                  <a:srgbClr val="002060"/>
                </a:solidFill>
                <a:ea typeface="楷体_GB2312"/>
                <a:cs typeface="楷体_GB2312"/>
              </a:rPr>
              <a:t>一般用户的存取权限</a:t>
            </a:r>
          </a:p>
          <a:p>
            <a:pPr eaLnBrk="1" hangingPunct="1">
              <a:lnSpc>
                <a:spcPct val="120000"/>
              </a:lnSpc>
              <a:spcBef>
                <a:spcPct val="0"/>
              </a:spcBef>
              <a:buClr>
                <a:schemeClr val="tx1"/>
              </a:buClr>
              <a:buSzTx/>
              <a:buFont typeface="Wingdings" panose="05000000000000000000" pitchFamily="2" charset="2"/>
              <a:buNone/>
            </a:pPr>
            <a:r>
              <a:rPr kumimoji="1" lang="zh-CN" altLang="en-US" sz="2800" dirty="0">
                <a:solidFill>
                  <a:srgbClr val="002060"/>
                </a:solidFill>
                <a:latin typeface="宋体" panose="02010600030101010101" pitchFamily="2" charset="-122"/>
              </a:rPr>
              <a:t>（</a:t>
            </a:r>
            <a:r>
              <a:rPr kumimoji="1" lang="en-US" altLang="zh-CN" sz="2800" dirty="0">
                <a:solidFill>
                  <a:srgbClr val="002060"/>
                </a:solidFill>
                <a:latin typeface="宋体" panose="02010600030101010101" pitchFamily="2" charset="-122"/>
              </a:rPr>
              <a:t>3</a:t>
            </a:r>
            <a:r>
              <a:rPr kumimoji="1" lang="zh-CN" altLang="en-US" sz="2800" dirty="0">
                <a:solidFill>
                  <a:srgbClr val="002060"/>
                </a:solidFill>
                <a:latin typeface="宋体" panose="02010600030101010101" pitchFamily="2" charset="-122"/>
              </a:rPr>
              <a:t>）使用信息类</a:t>
            </a:r>
          </a:p>
          <a:p>
            <a:pPr lvl="2" eaLnBrk="1" hangingPunct="1">
              <a:lnSpc>
                <a:spcPct val="120000"/>
              </a:lnSpc>
              <a:spcBef>
                <a:spcPct val="0"/>
              </a:spcBef>
              <a:buClr>
                <a:srgbClr val="003366"/>
              </a:buClr>
              <a:buSzTx/>
              <a:buFont typeface="Wingdings" pitchFamily="2" charset="2"/>
              <a:buChar char="Ø"/>
            </a:pPr>
            <a:r>
              <a:rPr kumimoji="1" lang="zh-CN" altLang="en-US" b="0" dirty="0">
                <a:solidFill>
                  <a:srgbClr val="002060"/>
                </a:solidFill>
                <a:latin typeface="微软雅黑" panose="020B0503020204020204" pitchFamily="34" charset="-122"/>
                <a:ea typeface="微软雅黑" panose="020B0503020204020204" pitchFamily="34" charset="-122"/>
              </a:rPr>
              <a:t>文件的建立日期和时间</a:t>
            </a:r>
          </a:p>
          <a:p>
            <a:pPr lvl="2" eaLnBrk="1" hangingPunct="1">
              <a:lnSpc>
                <a:spcPct val="120000"/>
              </a:lnSpc>
              <a:spcBef>
                <a:spcPct val="0"/>
              </a:spcBef>
              <a:buClr>
                <a:srgbClr val="003366"/>
              </a:buClr>
              <a:buSzTx/>
              <a:buFont typeface="Wingdings" pitchFamily="2" charset="2"/>
              <a:buChar char="Ø"/>
            </a:pPr>
            <a:r>
              <a:rPr kumimoji="1" lang="zh-CN" altLang="en-US" b="0" dirty="0">
                <a:solidFill>
                  <a:srgbClr val="002060"/>
                </a:solidFill>
                <a:latin typeface="微软雅黑" panose="020B0503020204020204" pitchFamily="34" charset="-122"/>
                <a:ea typeface="微软雅黑" panose="020B0503020204020204" pitchFamily="34" charset="-122"/>
              </a:rPr>
              <a:t>文件上一次修改的日期和时间</a:t>
            </a:r>
          </a:p>
          <a:p>
            <a:pPr lvl="2" eaLnBrk="1" hangingPunct="1">
              <a:lnSpc>
                <a:spcPct val="120000"/>
              </a:lnSpc>
              <a:spcBef>
                <a:spcPct val="0"/>
              </a:spcBef>
              <a:buClr>
                <a:srgbClr val="003366"/>
              </a:buClr>
              <a:buSzTx/>
              <a:buFont typeface="Wingdings" pitchFamily="2" charset="2"/>
              <a:buChar char="Ø"/>
            </a:pPr>
            <a:r>
              <a:rPr kumimoji="1" lang="zh-CN" altLang="en-US" b="0" dirty="0">
                <a:solidFill>
                  <a:srgbClr val="002060"/>
                </a:solidFill>
                <a:latin typeface="微软雅黑" panose="020B0503020204020204" pitchFamily="34" charset="-122"/>
                <a:ea typeface="微软雅黑" panose="020B0503020204020204" pitchFamily="34" charset="-122"/>
              </a:rPr>
              <a:t>当前使用信息（进程数、是否修改等）</a:t>
            </a:r>
          </a:p>
        </p:txBody>
      </p:sp>
      <p:graphicFrame>
        <p:nvGraphicFramePr>
          <p:cNvPr id="7" name="Object 2">
            <a:extLst>
              <a:ext uri="{FF2B5EF4-FFF2-40B4-BE49-F238E27FC236}">
                <a16:creationId xmlns:a16="http://schemas.microsoft.com/office/drawing/2014/main" id="{91B6F3A1-52F5-8442-8E5D-767A11927201}"/>
              </a:ext>
            </a:extLst>
          </p:cNvPr>
          <p:cNvGraphicFramePr>
            <a:graphicFrameLocks noChangeAspect="1"/>
          </p:cNvGraphicFramePr>
          <p:nvPr>
            <p:extLst>
              <p:ext uri="{D42A27DB-BD31-4B8C-83A1-F6EECF244321}">
                <p14:modId xmlns:p14="http://schemas.microsoft.com/office/powerpoint/2010/main" val="3385594477"/>
              </p:ext>
            </p:extLst>
          </p:nvPr>
        </p:nvGraphicFramePr>
        <p:xfrm>
          <a:off x="2438401" y="5402326"/>
          <a:ext cx="7529513" cy="938542"/>
        </p:xfrm>
        <a:graphic>
          <a:graphicData uri="http://schemas.openxmlformats.org/presentationml/2006/ole">
            <mc:AlternateContent xmlns:mc="http://schemas.openxmlformats.org/markup-compatibility/2006">
              <mc:Choice xmlns:v="urn:schemas-microsoft-com:vml" Requires="v">
                <p:oleObj spid="_x0000_s128040" name="VISIO" r:id="rId4" imgW="3086100" imgH="640080" progId="Visio.Drawing.4">
                  <p:embed/>
                </p:oleObj>
              </mc:Choice>
              <mc:Fallback>
                <p:oleObj name="VISIO" r:id="rId4" imgW="3086100" imgH="640080" progId="Visio.Drawing.4">
                  <p:embed/>
                  <p:pic>
                    <p:nvPicPr>
                      <p:cNvPr id="5" name="Object 2">
                        <a:extLst>
                          <a:ext uri="{FF2B5EF4-FFF2-40B4-BE49-F238E27FC236}">
                            <a16:creationId xmlns:a16="http://schemas.microsoft.com/office/drawing/2014/main" id="{4498CA15-6B4C-4E10-8AA9-22830BE2B8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1" y="5402326"/>
                        <a:ext cx="7529513" cy="938542"/>
                      </a:xfrm>
                      <a:prstGeom prst="rect">
                        <a:avLst/>
                      </a:prstGeom>
                      <a:noFill/>
                      <a:ln>
                        <a:noFill/>
                      </a:ln>
                      <a:effectLst/>
                      <a:extLst/>
                    </p:spPr>
                  </p:pic>
                </p:oleObj>
              </mc:Fallback>
            </mc:AlternateContent>
          </a:graphicData>
        </a:graphic>
      </p:graphicFrame>
      <p:sp>
        <p:nvSpPr>
          <p:cNvPr id="8" name="矩形 7">
            <a:extLst>
              <a:ext uri="{FF2B5EF4-FFF2-40B4-BE49-F238E27FC236}">
                <a16:creationId xmlns:a16="http://schemas.microsoft.com/office/drawing/2014/main" id="{9CED8B27-AF84-744D-99DC-6D7D0C3C4F98}"/>
              </a:ext>
            </a:extLst>
          </p:cNvPr>
          <p:cNvSpPr>
            <a:spLocks noChangeArrowheads="1"/>
          </p:cNvSpPr>
          <p:nvPr/>
        </p:nvSpPr>
        <p:spPr bwMode="auto">
          <a:xfrm>
            <a:off x="4724401" y="6378969"/>
            <a:ext cx="2174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sz="2800" dirty="0">
                <a:solidFill>
                  <a:srgbClr val="002060"/>
                </a:solidFill>
                <a:latin typeface="黑体" panose="02010609060101010101" pitchFamily="49" charset="-122"/>
                <a:ea typeface="黑体" panose="02010609060101010101" pitchFamily="49" charset="-122"/>
              </a:rPr>
              <a:t>MS-DOS</a:t>
            </a:r>
            <a:r>
              <a:rPr kumimoji="1" lang="zh-CN" altLang="en-US" sz="2800" dirty="0">
                <a:solidFill>
                  <a:srgbClr val="002060"/>
                </a:solidFill>
                <a:latin typeface="黑体" panose="02010609060101010101" pitchFamily="49" charset="-122"/>
                <a:ea typeface="黑体" panose="02010609060101010101" pitchFamily="49" charset="-122"/>
              </a:rPr>
              <a:t>的</a:t>
            </a:r>
            <a:r>
              <a:rPr kumimoji="1" lang="en-US" altLang="zh-CN" sz="2800" dirty="0">
                <a:solidFill>
                  <a:srgbClr val="002060"/>
                </a:solidFill>
                <a:latin typeface="黑体" panose="02010609060101010101" pitchFamily="49" charset="-122"/>
                <a:ea typeface="黑体" panose="02010609060101010101" pitchFamily="49" charset="-122"/>
              </a:rPr>
              <a:t>FCB</a:t>
            </a:r>
          </a:p>
        </p:txBody>
      </p:sp>
    </p:spTree>
    <p:extLst>
      <p:ext uri="{BB962C8B-B14F-4D97-AF65-F5344CB8AC3E}">
        <p14:creationId xmlns:p14="http://schemas.microsoft.com/office/powerpoint/2010/main" val="2584362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B77731-3092-D34D-A499-E1CFDA884E73}"/>
              </a:ext>
            </a:extLst>
          </p:cNvPr>
          <p:cNvSpPr>
            <a:spLocks noGrp="1" noChangeArrowheads="1"/>
          </p:cNvSpPr>
          <p:nvPr>
            <p:ph type="title"/>
          </p:nvPr>
        </p:nvSpPr>
        <p:spPr>
          <a:xfrm>
            <a:off x="1981200" y="304800"/>
            <a:ext cx="8229600" cy="609600"/>
          </a:xfrm>
        </p:spPr>
        <p:txBody>
          <a:bodyPr/>
          <a:lstStyle/>
          <a:p>
            <a:pPr eaLnBrk="1" hangingPunct="1">
              <a:defRPr/>
            </a:pPr>
            <a:r>
              <a:rPr kumimoji="1" lang="en-US" altLang="zh-CN" kern="1200" dirty="0">
                <a:solidFill>
                  <a:srgbClr val="002060"/>
                </a:solidFill>
                <a:cs typeface="Times New Roman" pitchFamily="18" charset="0"/>
              </a:rPr>
              <a:t>6.5.1 </a:t>
            </a:r>
            <a:r>
              <a:rPr kumimoji="1" lang="zh-CN" altLang="en-US" kern="1200" dirty="0">
                <a:solidFill>
                  <a:srgbClr val="002060"/>
                </a:solidFill>
                <a:cs typeface="Times New Roman" pitchFamily="18" charset="0"/>
              </a:rPr>
              <a:t>文件控制块和索引结点</a:t>
            </a:r>
          </a:p>
        </p:txBody>
      </p:sp>
      <p:sp>
        <p:nvSpPr>
          <p:cNvPr id="6" name="Text Box 3">
            <a:extLst>
              <a:ext uri="{FF2B5EF4-FFF2-40B4-BE49-F238E27FC236}">
                <a16:creationId xmlns:a16="http://schemas.microsoft.com/office/drawing/2014/main" id="{43A04EE7-DC6B-3743-BCF7-972CBEC01ADC}"/>
              </a:ext>
            </a:extLst>
          </p:cNvPr>
          <p:cNvSpPr txBox="1">
            <a:spLocks noChangeArrowheads="1"/>
          </p:cNvSpPr>
          <p:nvPr/>
        </p:nvSpPr>
        <p:spPr bwMode="auto">
          <a:xfrm>
            <a:off x="2362200" y="1143000"/>
            <a:ext cx="7467600" cy="3788088"/>
          </a:xfrm>
          <a:prstGeom prst="rect">
            <a:avLst/>
          </a:prstGeom>
          <a:noFill/>
          <a:ln w="9525">
            <a:noFill/>
            <a:miter lim="800000"/>
            <a:headEnd/>
            <a:tailEnd/>
          </a:ln>
          <a:effectLst/>
        </p:spPr>
        <p:txBody>
          <a:bodyPr wrap="square">
            <a:spAutoFit/>
          </a:bodyPr>
          <a:lstStyle/>
          <a:p>
            <a:pPr marL="457200" indent="-457200" eaLnBrk="1" hangingPunct="1">
              <a:lnSpc>
                <a:spcPct val="110000"/>
              </a:lnSpc>
              <a:defRPr/>
            </a:pPr>
            <a:r>
              <a:rPr kumimoji="1" lang="en-US" altLang="zh-CN" sz="2800" b="1" dirty="0">
                <a:solidFill>
                  <a:srgbClr val="002060"/>
                </a:solidFill>
                <a:latin typeface="+mj-ea"/>
                <a:ea typeface="+mj-ea"/>
                <a:cs typeface="Times New Roman" pitchFamily="18" charset="0"/>
              </a:rPr>
              <a:t>2.</a:t>
            </a:r>
            <a:r>
              <a:rPr kumimoji="1" lang="zh-CN" altLang="en-US" sz="2800" b="1" dirty="0">
                <a:solidFill>
                  <a:srgbClr val="002060"/>
                </a:solidFill>
                <a:latin typeface="+mj-ea"/>
                <a:ea typeface="+mj-ea"/>
                <a:cs typeface="Times New Roman" pitchFamily="18" charset="0"/>
              </a:rPr>
              <a:t>索引节点</a:t>
            </a:r>
            <a:endParaRPr kumimoji="1" lang="en-US" altLang="zh-CN" sz="2800" b="1" dirty="0">
              <a:solidFill>
                <a:srgbClr val="002060"/>
              </a:solidFill>
              <a:latin typeface="+mj-ea"/>
              <a:ea typeface="+mj-ea"/>
              <a:cs typeface="Times New Roman" pitchFamily="18" charset="0"/>
            </a:endParaRPr>
          </a:p>
          <a:p>
            <a:pPr marL="457200" indent="-457200" eaLnBrk="1" hangingPunct="1">
              <a:lnSpc>
                <a:spcPct val="110000"/>
              </a:lnSpc>
              <a:defRP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1</a:t>
            </a:r>
            <a:r>
              <a:rPr kumimoji="1" lang="zh-CN" altLang="en-US" sz="2400" b="1" dirty="0">
                <a:solidFill>
                  <a:srgbClr val="002060"/>
                </a:solidFill>
                <a:latin typeface="+mj-ea"/>
                <a:ea typeface="+mj-ea"/>
                <a:cs typeface="Times New Roman" pitchFamily="18" charset="0"/>
              </a:rPr>
              <a:t>）索引节点的引入 </a:t>
            </a:r>
          </a:p>
          <a:p>
            <a:pPr marL="457200" indent="-457200" eaLnBrk="1" hangingPunct="1">
              <a:lnSpc>
                <a:spcPct val="110000"/>
              </a:lnSpc>
              <a:buFont typeface="Wingdings" pitchFamily="2" charset="2"/>
              <a:buChar char="Ø"/>
              <a:defRPr/>
            </a:pPr>
            <a:r>
              <a:rPr kumimoji="1" lang="zh-CN" altLang="en-US" sz="2400" b="1" dirty="0">
                <a:solidFill>
                  <a:srgbClr val="002060"/>
                </a:solidFill>
                <a:latin typeface="+mj-ea"/>
                <a:ea typeface="+mj-ea"/>
                <a:cs typeface="Times New Roman" pitchFamily="18" charset="0"/>
              </a:rPr>
              <a:t>为减少检索文件时启动磁盘的次数，应缩 小文件目录的大小</a:t>
            </a:r>
          </a:p>
          <a:p>
            <a:pPr marL="457200" indent="-457200" eaLnBrk="1" hangingPunct="1">
              <a:lnSpc>
                <a:spcPct val="110000"/>
              </a:lnSpc>
              <a:buFont typeface="Wingdings" pitchFamily="2" charset="2"/>
              <a:buChar char="Ø"/>
              <a:defRPr/>
            </a:pPr>
            <a:r>
              <a:rPr kumimoji="1" lang="zh-CN" altLang="en-US" sz="2400" b="1" dirty="0">
                <a:solidFill>
                  <a:srgbClr val="002060"/>
                </a:solidFill>
                <a:latin typeface="+mj-ea"/>
                <a:ea typeface="+mj-ea"/>
                <a:cs typeface="Times New Roman" pitchFamily="18" charset="0"/>
              </a:rPr>
              <a:t> 将文件名和文件的描述信息分开：</a:t>
            </a:r>
          </a:p>
          <a:p>
            <a:pPr marL="914400" lvl="1" indent="-457200" eaLnBrk="1" hangingPunct="1">
              <a:lnSpc>
                <a:spcPct val="110000"/>
              </a:lnSpc>
              <a:buFont typeface="Wingdings" pitchFamily="2" charset="2"/>
              <a:buChar char="Ø"/>
              <a:defRPr/>
            </a:pPr>
            <a:r>
              <a:rPr kumimoji="1" lang="zh-CN" altLang="en-US" sz="2400" b="1" dirty="0">
                <a:solidFill>
                  <a:srgbClr val="002060"/>
                </a:solidFill>
                <a:latin typeface="+mj-ea"/>
                <a:ea typeface="+mj-ea"/>
                <a:cs typeface="Times New Roman" pitchFamily="18" charset="0"/>
              </a:rPr>
              <a:t> 将文件的描述信息单独形成称为索引结点的数据结构，即 </a:t>
            </a:r>
            <a:r>
              <a:rPr kumimoji="1" lang="en" altLang="zh-CN" sz="2400" b="1" dirty="0" err="1">
                <a:solidFill>
                  <a:srgbClr val="C00000"/>
                </a:solidFill>
                <a:latin typeface="+mj-ea"/>
                <a:ea typeface="+mj-ea"/>
                <a:cs typeface="Times New Roman" pitchFamily="18" charset="0"/>
              </a:rPr>
              <a:t>i</a:t>
            </a:r>
            <a:r>
              <a:rPr kumimoji="1" lang="en" altLang="zh-CN" sz="2400" b="1" dirty="0">
                <a:solidFill>
                  <a:srgbClr val="C00000"/>
                </a:solidFill>
                <a:latin typeface="+mj-ea"/>
                <a:ea typeface="+mj-ea"/>
                <a:cs typeface="Times New Roman" pitchFamily="18" charset="0"/>
              </a:rPr>
              <a:t> </a:t>
            </a:r>
            <a:r>
              <a:rPr kumimoji="1" lang="zh-CN" altLang="en-US" sz="2400" b="1" dirty="0">
                <a:solidFill>
                  <a:srgbClr val="C00000"/>
                </a:solidFill>
                <a:latin typeface="+mj-ea"/>
                <a:ea typeface="+mj-ea"/>
                <a:cs typeface="Times New Roman" pitchFamily="18" charset="0"/>
              </a:rPr>
              <a:t>结点</a:t>
            </a:r>
          </a:p>
          <a:p>
            <a:pPr marL="914400" lvl="1" indent="-457200" eaLnBrk="1" hangingPunct="1">
              <a:lnSpc>
                <a:spcPct val="110000"/>
              </a:lnSpc>
              <a:buFont typeface="Wingdings" pitchFamily="2" charset="2"/>
              <a:buChar char="Ø"/>
              <a:defRPr/>
            </a:pPr>
            <a:r>
              <a:rPr kumimoji="1" lang="zh-CN" altLang="en-US" sz="2400" b="1" dirty="0">
                <a:solidFill>
                  <a:srgbClr val="002060"/>
                </a:solidFill>
                <a:latin typeface="+mj-ea"/>
                <a:ea typeface="+mj-ea"/>
                <a:cs typeface="Times New Roman" pitchFamily="18" charset="0"/>
              </a:rPr>
              <a:t> 文件目录的每个目录项中，仅包含文件名和指向该文件的 </a:t>
            </a:r>
            <a:r>
              <a:rPr kumimoji="1" lang="en" altLang="zh-CN" sz="2400" b="1" dirty="0" err="1">
                <a:solidFill>
                  <a:srgbClr val="002060"/>
                </a:solidFill>
                <a:latin typeface="+mj-ea"/>
                <a:ea typeface="+mj-ea"/>
                <a:cs typeface="Times New Roman" pitchFamily="18" charset="0"/>
              </a:rPr>
              <a:t>i</a:t>
            </a:r>
            <a:r>
              <a:rPr kumimoji="1" lang="en" altLang="zh-CN" sz="2400" b="1" dirty="0">
                <a:solidFill>
                  <a:srgbClr val="002060"/>
                </a:solidFill>
                <a:latin typeface="+mj-ea"/>
                <a:ea typeface="+mj-ea"/>
                <a:cs typeface="Times New Roman" pitchFamily="18" charset="0"/>
              </a:rPr>
              <a:t> </a:t>
            </a:r>
            <a:r>
              <a:rPr kumimoji="1" lang="zh-CN" altLang="en-US" sz="2400" b="1" dirty="0">
                <a:solidFill>
                  <a:srgbClr val="002060"/>
                </a:solidFill>
                <a:latin typeface="+mj-ea"/>
                <a:ea typeface="+mj-ea"/>
                <a:cs typeface="Times New Roman" pitchFamily="18" charset="0"/>
              </a:rPr>
              <a:t>结点的指针</a:t>
            </a:r>
          </a:p>
        </p:txBody>
      </p:sp>
      <p:sp>
        <p:nvSpPr>
          <p:cNvPr id="5" name="Text Box 4">
            <a:extLst>
              <a:ext uri="{FF2B5EF4-FFF2-40B4-BE49-F238E27FC236}">
                <a16:creationId xmlns:a16="http://schemas.microsoft.com/office/drawing/2014/main" id="{BEFD24C6-D3F3-E045-9067-39A063676C32}"/>
              </a:ext>
            </a:extLst>
          </p:cNvPr>
          <p:cNvSpPr txBox="1">
            <a:spLocks noChangeArrowheads="1"/>
          </p:cNvSpPr>
          <p:nvPr/>
        </p:nvSpPr>
        <p:spPr bwMode="auto">
          <a:xfrm>
            <a:off x="3067050" y="5891208"/>
            <a:ext cx="3048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dirty="0">
                <a:solidFill>
                  <a:schemeClr val="tx1"/>
                </a:solidFill>
                <a:latin typeface="Times New Roman" panose="02020603050405020304" pitchFamily="18" charset="0"/>
              </a:rPr>
              <a:t>UNIX</a:t>
            </a:r>
            <a:r>
              <a:rPr kumimoji="1" lang="zh-CN" altLang="en-US" sz="2800" dirty="0">
                <a:solidFill>
                  <a:schemeClr val="tx1"/>
                </a:solidFill>
                <a:latin typeface="Times New Roman" panose="02020603050405020304" pitchFamily="18" charset="0"/>
              </a:rPr>
              <a:t>的文件目录 </a:t>
            </a:r>
          </a:p>
        </p:txBody>
      </p:sp>
      <p:graphicFrame>
        <p:nvGraphicFramePr>
          <p:cNvPr id="7" name="Group 5">
            <a:extLst>
              <a:ext uri="{FF2B5EF4-FFF2-40B4-BE49-F238E27FC236}">
                <a16:creationId xmlns:a16="http://schemas.microsoft.com/office/drawing/2014/main" id="{824E29D1-3EC3-E74E-96F2-88C6AA2EF7BC}"/>
              </a:ext>
            </a:extLst>
          </p:cNvPr>
          <p:cNvGraphicFramePr>
            <a:graphicFrameLocks noGrp="1"/>
          </p:cNvGraphicFramePr>
          <p:nvPr>
            <p:extLst>
              <p:ext uri="{D42A27DB-BD31-4B8C-83A1-F6EECF244321}">
                <p14:modId xmlns:p14="http://schemas.microsoft.com/office/powerpoint/2010/main" val="4084890738"/>
              </p:ext>
            </p:extLst>
          </p:nvPr>
        </p:nvGraphicFramePr>
        <p:xfrm>
          <a:off x="6402388" y="4931088"/>
          <a:ext cx="4265612" cy="1920240"/>
        </p:xfrm>
        <a:graphic>
          <a:graphicData uri="http://schemas.openxmlformats.org/drawingml/2006/table">
            <a:tbl>
              <a:tblPr/>
              <a:tblGrid>
                <a:gridCol w="2132806">
                  <a:extLst>
                    <a:ext uri="{9D8B030D-6E8A-4147-A177-3AD203B41FA5}">
                      <a16:colId xmlns:a16="http://schemas.microsoft.com/office/drawing/2014/main" val="20000"/>
                    </a:ext>
                  </a:extLst>
                </a:gridCol>
                <a:gridCol w="2132806">
                  <a:extLst>
                    <a:ext uri="{9D8B030D-6E8A-4147-A177-3AD203B41FA5}">
                      <a16:colId xmlns:a16="http://schemas.microsoft.com/office/drawing/2014/main" val="20001"/>
                    </a:ext>
                  </a:extLst>
                </a:gridCol>
              </a:tblGrid>
              <a:tr h="34553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000" b="1" i="0" u="none" strike="noStrike" cap="none" normalizeH="0" baseline="0" dirty="0">
                          <a:ln>
                            <a:noFill/>
                          </a:ln>
                          <a:solidFill>
                            <a:schemeClr val="tx1"/>
                          </a:solidFill>
                          <a:effectLst/>
                          <a:latin typeface="Tahoma" pitchFamily="34" charset="0"/>
                          <a:ea typeface="宋体" pitchFamily="2" charset="-122"/>
                        </a:rPr>
                        <a:t>文件名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索引结点编号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4553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000" b="1" i="0" u="none" strike="noStrike" cap="none" normalizeH="0" baseline="0">
                          <a:ln>
                            <a:noFill/>
                          </a:ln>
                          <a:solidFill>
                            <a:schemeClr val="tx1"/>
                          </a:solidFill>
                          <a:effectLst/>
                          <a:latin typeface="Tahoma" pitchFamily="34" charset="0"/>
                          <a:ea typeface="宋体" pitchFamily="2" charset="-122"/>
                        </a:rPr>
                        <a:t>文件名</a:t>
                      </a:r>
                      <a:r>
                        <a:rPr kumimoji="0" lang="en-US" altLang="zh-CN" sz="2000" b="1" i="0" u="none" strike="noStrike" cap="none" normalizeH="0" baseline="0">
                          <a:ln>
                            <a:noFill/>
                          </a:ln>
                          <a:solidFill>
                            <a:schemeClr val="tx1"/>
                          </a:solidFill>
                          <a:effectLst/>
                          <a:latin typeface="Tahoma" pitchFamily="34" charset="0"/>
                          <a:ea typeface="宋体"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4553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r>
                        <a:rPr kumimoji="0" lang="zh-CN" altLang="en-US" sz="2000" b="1" i="0" u="none" strike="noStrike" cap="none" normalizeH="0" baseline="0" dirty="0">
                          <a:ln>
                            <a:noFill/>
                          </a:ln>
                          <a:solidFill>
                            <a:schemeClr val="tx1"/>
                          </a:solidFill>
                          <a:effectLst/>
                          <a:latin typeface="Tahoma" pitchFamily="34" charset="0"/>
                          <a:ea typeface="宋体" pitchFamily="2" charset="-122"/>
                        </a:rPr>
                        <a:t>文件名</a:t>
                      </a:r>
                      <a:r>
                        <a:rPr kumimoji="0" lang="en-US" altLang="zh-CN" sz="2000" b="1" i="0" u="none" strike="noStrike" cap="none" normalizeH="0" baseline="0" dirty="0">
                          <a:ln>
                            <a:noFill/>
                          </a:ln>
                          <a:solidFill>
                            <a:schemeClr val="tx1"/>
                          </a:solidFill>
                          <a:effectLst/>
                          <a:latin typeface="Tahoma" pitchFamily="34" charset="0"/>
                          <a:ea typeface="宋体"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2000" b="1" i="0" u="none" strike="noStrike" cap="none" normalizeH="0" baseline="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1895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18952">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1800" b="1"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1"/>
                        </a:buClr>
                        <a:buSzPct val="120000"/>
                        <a:buFont typeface="Wingdings" pitchFamily="2" charset="2"/>
                        <a:buNone/>
                        <a:tabLst/>
                      </a:pPr>
                      <a:endParaRPr kumimoji="0" lang="zh-CN" altLang="zh-CN" sz="1800" b="1" i="0" u="none" strike="noStrike" cap="none" normalizeH="0" baseline="0" dirty="0">
                        <a:ln>
                          <a:noFill/>
                        </a:ln>
                        <a:solidFill>
                          <a:schemeClr val="tx1"/>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74851220"/>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B77731-3092-D34D-A499-E1CFDA884E73}"/>
              </a:ext>
            </a:extLst>
          </p:cNvPr>
          <p:cNvSpPr>
            <a:spLocks noGrp="1" noChangeArrowheads="1"/>
          </p:cNvSpPr>
          <p:nvPr>
            <p:ph type="title"/>
          </p:nvPr>
        </p:nvSpPr>
        <p:spPr>
          <a:xfrm>
            <a:off x="1981200" y="304800"/>
            <a:ext cx="8229600" cy="609600"/>
          </a:xfrm>
        </p:spPr>
        <p:txBody>
          <a:bodyPr/>
          <a:lstStyle/>
          <a:p>
            <a:pPr eaLnBrk="1" hangingPunct="1">
              <a:defRPr/>
            </a:pPr>
            <a:r>
              <a:rPr kumimoji="1" lang="en-US" altLang="zh-CN" kern="1200" dirty="0">
                <a:solidFill>
                  <a:srgbClr val="002060"/>
                </a:solidFill>
                <a:cs typeface="Times New Roman" pitchFamily="18" charset="0"/>
              </a:rPr>
              <a:t>6.5.1 </a:t>
            </a:r>
            <a:r>
              <a:rPr kumimoji="1" lang="zh-CN" altLang="en-US" kern="1200" dirty="0">
                <a:solidFill>
                  <a:srgbClr val="002060"/>
                </a:solidFill>
                <a:cs typeface="Times New Roman" pitchFamily="18" charset="0"/>
              </a:rPr>
              <a:t>文件控制块和索引结点</a:t>
            </a:r>
          </a:p>
        </p:txBody>
      </p:sp>
      <p:sp>
        <p:nvSpPr>
          <p:cNvPr id="6" name="Text Box 3">
            <a:extLst>
              <a:ext uri="{FF2B5EF4-FFF2-40B4-BE49-F238E27FC236}">
                <a16:creationId xmlns:a16="http://schemas.microsoft.com/office/drawing/2014/main" id="{43A04EE7-DC6B-3743-BCF7-972CBEC01ADC}"/>
              </a:ext>
            </a:extLst>
          </p:cNvPr>
          <p:cNvSpPr txBox="1">
            <a:spLocks noChangeArrowheads="1"/>
          </p:cNvSpPr>
          <p:nvPr/>
        </p:nvSpPr>
        <p:spPr bwMode="auto">
          <a:xfrm>
            <a:off x="2362200" y="1143001"/>
            <a:ext cx="7467600" cy="5142305"/>
          </a:xfrm>
          <a:prstGeom prst="rect">
            <a:avLst/>
          </a:prstGeom>
          <a:noFill/>
          <a:ln w="9525">
            <a:noFill/>
            <a:miter lim="800000"/>
            <a:headEnd/>
            <a:tailEnd/>
          </a:ln>
          <a:effectLst/>
        </p:spPr>
        <p:txBody>
          <a:bodyPr wrap="square">
            <a:spAutoFit/>
          </a:bodyPr>
          <a:lstStyle/>
          <a:p>
            <a:pPr marL="457200" indent="-457200" eaLnBrk="1" hangingPunct="1">
              <a:lnSpc>
                <a:spcPct val="110000"/>
              </a:lnSpc>
              <a:defRPr/>
            </a:pPr>
            <a:r>
              <a:rPr kumimoji="1" lang="en-US" altLang="zh-CN" sz="2800" b="1" dirty="0">
                <a:solidFill>
                  <a:srgbClr val="002060"/>
                </a:solidFill>
                <a:latin typeface="+mj-ea"/>
                <a:ea typeface="+mj-ea"/>
                <a:cs typeface="Times New Roman" pitchFamily="18" charset="0"/>
              </a:rPr>
              <a:t>2.</a:t>
            </a:r>
            <a:r>
              <a:rPr kumimoji="1" lang="zh-CN" altLang="en-US" sz="2800" b="1" dirty="0">
                <a:solidFill>
                  <a:srgbClr val="002060"/>
                </a:solidFill>
                <a:latin typeface="+mj-ea"/>
                <a:ea typeface="+mj-ea"/>
                <a:cs typeface="Times New Roman" pitchFamily="18" charset="0"/>
              </a:rPr>
              <a:t>索引节点</a:t>
            </a:r>
            <a:endParaRPr kumimoji="1" lang="en-US" altLang="zh-CN" sz="2800" b="1" dirty="0">
              <a:solidFill>
                <a:srgbClr val="002060"/>
              </a:solidFill>
              <a:latin typeface="+mj-ea"/>
              <a:ea typeface="+mj-ea"/>
              <a:cs typeface="Times New Roman" pitchFamily="18" charset="0"/>
            </a:endParaRPr>
          </a:p>
          <a:p>
            <a:pPr marL="457200" indent="-457200" eaLnBrk="1" hangingPunct="1">
              <a:lnSpc>
                <a:spcPct val="110000"/>
              </a:lnSpc>
              <a:defRP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2</a:t>
            </a:r>
            <a:r>
              <a:rPr kumimoji="1" lang="zh-CN" altLang="en-US" sz="2400" b="1" dirty="0">
                <a:solidFill>
                  <a:srgbClr val="002060"/>
                </a:solidFill>
                <a:latin typeface="+mj-ea"/>
                <a:ea typeface="+mj-ea"/>
                <a:cs typeface="Times New Roman" pitchFamily="18" charset="0"/>
              </a:rPr>
              <a:t>）磁盘索引节点</a:t>
            </a:r>
          </a:p>
          <a:p>
            <a:pPr eaLnBrk="1" hangingPunct="1">
              <a:lnSpc>
                <a:spcPct val="110000"/>
              </a:lnSpc>
              <a:buFont typeface="Wingdings" panose="05000000000000000000" pitchFamily="2" charset="2"/>
              <a:buChar char="Ø"/>
            </a:pPr>
            <a:r>
              <a:rPr kumimoji="1" lang="zh-CN" altLang="en-US" sz="2400" b="1" dirty="0">
                <a:solidFill>
                  <a:srgbClr val="002060"/>
                </a:solidFill>
                <a:latin typeface="+mj-ea"/>
                <a:ea typeface="+mj-ea"/>
                <a:cs typeface="Times New Roman" pitchFamily="18" charset="0"/>
              </a:rPr>
              <a:t>指存放在磁盘上的索引结点</a:t>
            </a:r>
          </a:p>
          <a:p>
            <a:pPr eaLnBrk="1" hangingPunct="1">
              <a:lnSpc>
                <a:spcPct val="110000"/>
              </a:lnSpc>
              <a:buFont typeface="Wingdings" panose="05000000000000000000" pitchFamily="2" charset="2"/>
              <a:buChar char="Ø"/>
            </a:pPr>
            <a:r>
              <a:rPr kumimoji="1" lang="zh-CN" altLang="en-US" sz="2400" b="1" dirty="0">
                <a:solidFill>
                  <a:srgbClr val="002060"/>
                </a:solidFill>
                <a:latin typeface="+mj-ea"/>
                <a:ea typeface="+mj-ea"/>
                <a:cs typeface="Times New Roman" pitchFamily="18" charset="0"/>
              </a:rPr>
              <a:t>主要内容包括</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文件主标识符</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文件类型：正规文件、目录文件、特殊文件</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文件存取权限：各类用户对文件的存取权限</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文件物理地址：以</a:t>
            </a:r>
            <a:r>
              <a:rPr kumimoji="1" lang="en-US" altLang="zh-CN" sz="2400" dirty="0" err="1">
                <a:solidFill>
                  <a:srgbClr val="002060"/>
                </a:solidFill>
                <a:latin typeface="+mj-ea"/>
                <a:ea typeface="+mj-ea"/>
                <a:cs typeface="Times New Roman" panose="02020603050405020304" pitchFamily="18" charset="0"/>
              </a:rPr>
              <a:t>iaddr</a:t>
            </a:r>
            <a:r>
              <a:rPr kumimoji="1" lang="en-US" altLang="zh-CN" sz="2400" dirty="0">
                <a:solidFill>
                  <a:srgbClr val="002060"/>
                </a:solidFill>
                <a:latin typeface="+mj-ea"/>
                <a:ea typeface="+mj-ea"/>
                <a:cs typeface="Times New Roman" panose="02020603050405020304" pitchFamily="18" charset="0"/>
              </a:rPr>
              <a:t>(0)~ </a:t>
            </a:r>
            <a:r>
              <a:rPr kumimoji="1" lang="en-US" altLang="zh-CN" sz="2400" dirty="0" err="1">
                <a:solidFill>
                  <a:srgbClr val="002060"/>
                </a:solidFill>
                <a:latin typeface="+mj-ea"/>
                <a:ea typeface="+mj-ea"/>
                <a:cs typeface="Times New Roman" panose="02020603050405020304" pitchFamily="18" charset="0"/>
              </a:rPr>
              <a:t>iaddr</a:t>
            </a:r>
            <a:r>
              <a:rPr kumimoji="1" lang="en-US" altLang="zh-CN" sz="2400" dirty="0">
                <a:solidFill>
                  <a:srgbClr val="002060"/>
                </a:solidFill>
                <a:latin typeface="+mj-ea"/>
                <a:ea typeface="+mj-ea"/>
                <a:cs typeface="Times New Roman" panose="02020603050405020304" pitchFamily="18" charset="0"/>
              </a:rPr>
              <a:t>(12)</a:t>
            </a:r>
            <a:r>
              <a:rPr kumimoji="1" lang="zh-CN" altLang="en-US" sz="2400" dirty="0">
                <a:solidFill>
                  <a:srgbClr val="002060"/>
                </a:solidFill>
                <a:latin typeface="+mj-ea"/>
                <a:ea typeface="+mj-ea"/>
                <a:cs typeface="Times New Roman" panose="02020603050405020304" pitchFamily="18" charset="0"/>
              </a:rPr>
              <a:t>给出文件所在的盘块号</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文件长度：以字节数计算</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文件链接计数：共享该文件的用户数</a:t>
            </a:r>
          </a:p>
          <a:p>
            <a:pPr lvl="1" eaLnBrk="1" hangingPunct="1">
              <a:lnSpc>
                <a:spcPct val="110000"/>
              </a:lnSpc>
              <a:buClr>
                <a:srgbClr val="006600"/>
              </a:buClr>
              <a:buFont typeface="+mj-ea"/>
              <a:buAutoNum type="circleNumDbPlain"/>
            </a:pPr>
            <a:r>
              <a:rPr kumimoji="1" lang="zh-CN" altLang="en-US" sz="2400" dirty="0">
                <a:solidFill>
                  <a:srgbClr val="002060"/>
                </a:solidFill>
                <a:latin typeface="+mj-ea"/>
                <a:ea typeface="+mj-ea"/>
                <a:cs typeface="Times New Roman" panose="02020603050405020304" pitchFamily="18" charset="0"/>
              </a:rPr>
              <a:t>文件存取时间：最近被访问或修改的时间</a:t>
            </a:r>
          </a:p>
        </p:txBody>
      </p:sp>
    </p:spTree>
    <p:extLst>
      <p:ext uri="{BB962C8B-B14F-4D97-AF65-F5344CB8AC3E}">
        <p14:creationId xmlns:p14="http://schemas.microsoft.com/office/powerpoint/2010/main" val="12969758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B77731-3092-D34D-A499-E1CFDA884E73}"/>
              </a:ext>
            </a:extLst>
          </p:cNvPr>
          <p:cNvSpPr>
            <a:spLocks noGrp="1" noChangeArrowheads="1"/>
          </p:cNvSpPr>
          <p:nvPr>
            <p:ph type="title"/>
          </p:nvPr>
        </p:nvSpPr>
        <p:spPr>
          <a:xfrm>
            <a:off x="1981200" y="304800"/>
            <a:ext cx="8229600" cy="609600"/>
          </a:xfrm>
        </p:spPr>
        <p:txBody>
          <a:bodyPr/>
          <a:lstStyle/>
          <a:p>
            <a:pPr eaLnBrk="1" hangingPunct="1">
              <a:defRPr/>
            </a:pPr>
            <a:r>
              <a:rPr kumimoji="1" lang="en-US" altLang="zh-CN" kern="1200" dirty="0">
                <a:solidFill>
                  <a:srgbClr val="002060"/>
                </a:solidFill>
                <a:cs typeface="Times New Roman" pitchFamily="18" charset="0"/>
              </a:rPr>
              <a:t>6.5.1 </a:t>
            </a:r>
            <a:r>
              <a:rPr kumimoji="1" lang="zh-CN" altLang="en-US" kern="1200" dirty="0">
                <a:solidFill>
                  <a:srgbClr val="002060"/>
                </a:solidFill>
                <a:cs typeface="Times New Roman" pitchFamily="18" charset="0"/>
              </a:rPr>
              <a:t>文件控制块和索引结点</a:t>
            </a:r>
          </a:p>
        </p:txBody>
      </p:sp>
      <p:sp>
        <p:nvSpPr>
          <p:cNvPr id="6" name="Text Box 3">
            <a:extLst>
              <a:ext uri="{FF2B5EF4-FFF2-40B4-BE49-F238E27FC236}">
                <a16:creationId xmlns:a16="http://schemas.microsoft.com/office/drawing/2014/main" id="{43A04EE7-DC6B-3743-BCF7-972CBEC01ADC}"/>
              </a:ext>
            </a:extLst>
          </p:cNvPr>
          <p:cNvSpPr txBox="1">
            <a:spLocks noChangeArrowheads="1"/>
          </p:cNvSpPr>
          <p:nvPr/>
        </p:nvSpPr>
        <p:spPr bwMode="auto">
          <a:xfrm>
            <a:off x="2362200" y="1143001"/>
            <a:ext cx="7467600" cy="4599977"/>
          </a:xfrm>
          <a:prstGeom prst="rect">
            <a:avLst/>
          </a:prstGeom>
          <a:noFill/>
          <a:ln w="9525">
            <a:noFill/>
            <a:miter lim="800000"/>
            <a:headEnd/>
            <a:tailEnd/>
          </a:ln>
          <a:effectLst/>
        </p:spPr>
        <p:txBody>
          <a:bodyPr wrap="square">
            <a:spAutoFit/>
          </a:bodyPr>
          <a:lstStyle/>
          <a:p>
            <a:pPr marL="457200" indent="-457200" eaLnBrk="1" hangingPunct="1">
              <a:lnSpc>
                <a:spcPct val="110000"/>
              </a:lnSpc>
              <a:defRPr/>
            </a:pPr>
            <a:r>
              <a:rPr kumimoji="1" lang="en-US" altLang="zh-CN" sz="2800" b="1" dirty="0">
                <a:solidFill>
                  <a:srgbClr val="002060"/>
                </a:solidFill>
                <a:latin typeface="+mj-ea"/>
                <a:ea typeface="+mj-ea"/>
                <a:cs typeface="Times New Roman" pitchFamily="18" charset="0"/>
              </a:rPr>
              <a:t>2.</a:t>
            </a:r>
            <a:r>
              <a:rPr kumimoji="1" lang="zh-CN" altLang="en-US" sz="2800" b="1" dirty="0">
                <a:solidFill>
                  <a:srgbClr val="002060"/>
                </a:solidFill>
                <a:latin typeface="+mj-ea"/>
                <a:ea typeface="+mj-ea"/>
                <a:cs typeface="Times New Roman" pitchFamily="18" charset="0"/>
              </a:rPr>
              <a:t>索引节点</a:t>
            </a:r>
            <a:endParaRPr kumimoji="1" lang="en-US" altLang="zh-CN" sz="2800" b="1" dirty="0">
              <a:solidFill>
                <a:srgbClr val="002060"/>
              </a:solidFill>
              <a:latin typeface="+mj-ea"/>
              <a:ea typeface="+mj-ea"/>
              <a:cs typeface="Times New Roman" pitchFamily="18" charset="0"/>
            </a:endParaRPr>
          </a:p>
          <a:p>
            <a:pPr marL="457200" indent="-457200" eaLnBrk="1" hangingPunct="1">
              <a:lnSpc>
                <a:spcPct val="110000"/>
              </a:lnSpc>
              <a:defRP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3</a:t>
            </a:r>
            <a:r>
              <a:rPr kumimoji="1" lang="zh-CN" altLang="en-US" sz="2400" b="1" dirty="0">
                <a:solidFill>
                  <a:srgbClr val="002060"/>
                </a:solidFill>
                <a:latin typeface="+mj-ea"/>
                <a:ea typeface="+mj-ea"/>
                <a:cs typeface="Times New Roman" pitchFamily="18" charset="0"/>
              </a:rPr>
              <a:t>）内存索引节点</a:t>
            </a:r>
          </a:p>
          <a:p>
            <a:pPr eaLnBrk="1" hangingPunct="1">
              <a:lnSpc>
                <a:spcPct val="110000"/>
              </a:lnSpc>
              <a:buFont typeface="Wingdings" panose="05000000000000000000" pitchFamily="2" charset="2"/>
              <a:buChar char="Ø"/>
            </a:pPr>
            <a:r>
              <a:rPr kumimoji="1" lang="zh-CN" altLang="en-US" sz="2400" b="1" dirty="0">
                <a:solidFill>
                  <a:srgbClr val="002060"/>
                </a:solidFill>
                <a:latin typeface="+mj-ea"/>
                <a:ea typeface="+mj-ea"/>
                <a:cs typeface="Times New Roman" pitchFamily="18" charset="0"/>
              </a:rPr>
              <a:t>指存放在内存的索引结点</a:t>
            </a:r>
          </a:p>
          <a:p>
            <a:pPr marL="266700" indent="-254000" eaLnBrk="1" hangingPunct="1">
              <a:lnSpc>
                <a:spcPct val="110000"/>
              </a:lnSpc>
              <a:buFont typeface="Wingdings" panose="05000000000000000000" pitchFamily="2" charset="2"/>
              <a:buChar char="Ø"/>
            </a:pPr>
            <a:r>
              <a:rPr kumimoji="1" lang="zh-CN" altLang="en-US" sz="2400" b="1" dirty="0">
                <a:solidFill>
                  <a:srgbClr val="002060"/>
                </a:solidFill>
                <a:latin typeface="+mj-ea"/>
                <a:ea typeface="+mj-ea"/>
                <a:cs typeface="Times New Roman" pitchFamily="18" charset="0"/>
              </a:rPr>
              <a:t>文件被打开时，将磁盘索引结点拷贝到内存索引结点中以备将来使用</a:t>
            </a:r>
          </a:p>
          <a:p>
            <a:pPr eaLnBrk="1" hangingPunct="1">
              <a:lnSpc>
                <a:spcPct val="110000"/>
              </a:lnSpc>
              <a:buFont typeface="Wingdings" panose="05000000000000000000" pitchFamily="2" charset="2"/>
              <a:buChar char="Ø"/>
            </a:pPr>
            <a:r>
              <a:rPr kumimoji="1" lang="zh-CN" altLang="en-US" sz="2400" b="1" dirty="0">
                <a:solidFill>
                  <a:srgbClr val="002060"/>
                </a:solidFill>
                <a:latin typeface="+mj-ea"/>
                <a:ea typeface="+mj-ea"/>
                <a:cs typeface="Times New Roman" pitchFamily="18" charset="0"/>
              </a:rPr>
              <a:t> 增加的主要内容</a:t>
            </a:r>
          </a:p>
          <a:p>
            <a:pPr lvl="1" eaLnBrk="1" hangingPunct="1">
              <a:lnSpc>
                <a:spcPct val="110000"/>
              </a:lnSpc>
              <a:buFont typeface="Wingdings" panose="05000000000000000000" pitchFamily="2" charset="2"/>
              <a:buChar char="ü"/>
            </a:pPr>
            <a:r>
              <a:rPr kumimoji="1" lang="zh-CN" altLang="en-US" sz="2400" b="1" dirty="0">
                <a:solidFill>
                  <a:srgbClr val="002060"/>
                </a:solidFill>
                <a:latin typeface="+mj-ea"/>
                <a:ea typeface="+mj-ea"/>
                <a:cs typeface="Times New Roman" pitchFamily="18" charset="0"/>
              </a:rPr>
              <a:t> 索引结点编号：用于标识内存索引结点</a:t>
            </a:r>
          </a:p>
          <a:p>
            <a:pPr lvl="1" eaLnBrk="1" hangingPunct="1">
              <a:lnSpc>
                <a:spcPct val="110000"/>
              </a:lnSpc>
              <a:buFont typeface="Wingdings" panose="05000000000000000000" pitchFamily="2" charset="2"/>
              <a:buChar char="ü"/>
            </a:pPr>
            <a:r>
              <a:rPr kumimoji="1" lang="zh-CN" altLang="en-US" sz="2400" b="1" dirty="0">
                <a:solidFill>
                  <a:srgbClr val="002060"/>
                </a:solidFill>
                <a:latin typeface="+mj-ea"/>
                <a:ea typeface="+mj-ea"/>
                <a:cs typeface="Times New Roman" pitchFamily="18" charset="0"/>
              </a:rPr>
              <a:t> 状态：指示 </a:t>
            </a:r>
            <a:r>
              <a:rPr kumimoji="1" lang="en-US" altLang="zh-CN" sz="2400" b="1" dirty="0" err="1">
                <a:solidFill>
                  <a:srgbClr val="002060"/>
                </a:solidFill>
                <a:latin typeface="+mj-ea"/>
                <a:ea typeface="+mj-ea"/>
                <a:cs typeface="Times New Roman" panose="02020603050405020304" pitchFamily="18" charset="0"/>
              </a:rPr>
              <a:t>i</a:t>
            </a:r>
            <a:r>
              <a:rPr kumimoji="1" lang="en-US" altLang="zh-CN" sz="2400" b="1" dirty="0">
                <a:solidFill>
                  <a:srgbClr val="002060"/>
                </a:solidFill>
                <a:latin typeface="+mj-ea"/>
                <a:ea typeface="+mj-ea"/>
                <a:cs typeface="Times New Roman" panose="02020603050405020304" pitchFamily="18" charset="0"/>
              </a:rPr>
              <a:t> </a:t>
            </a:r>
            <a:r>
              <a:rPr kumimoji="1" lang="zh-CN" altLang="en-US" sz="2400" b="1" dirty="0">
                <a:solidFill>
                  <a:srgbClr val="002060"/>
                </a:solidFill>
                <a:latin typeface="+mj-ea"/>
                <a:ea typeface="+mj-ea"/>
                <a:cs typeface="Times New Roman" panose="02020603050405020304" pitchFamily="18" charset="0"/>
              </a:rPr>
              <a:t>结点是否上锁或被修改</a:t>
            </a:r>
          </a:p>
          <a:p>
            <a:pPr lvl="1" eaLnBrk="1" hangingPunct="1">
              <a:lnSpc>
                <a:spcPct val="110000"/>
              </a:lnSpc>
              <a:buFont typeface="Wingdings" panose="05000000000000000000" pitchFamily="2" charset="2"/>
              <a:buChar char="ü"/>
            </a:pPr>
            <a:r>
              <a:rPr kumimoji="1" lang="zh-CN" altLang="en-US" sz="2400" b="1" dirty="0">
                <a:solidFill>
                  <a:srgbClr val="002060"/>
                </a:solidFill>
                <a:latin typeface="+mj-ea"/>
                <a:ea typeface="+mj-ea"/>
                <a:cs typeface="Times New Roman" panose="02020603050405020304" pitchFamily="18" charset="0"/>
              </a:rPr>
              <a:t> 访问计数：有进程访问时计数器加</a:t>
            </a:r>
            <a:r>
              <a:rPr kumimoji="1" lang="en-US" altLang="zh-CN" sz="2400" b="1" dirty="0">
                <a:solidFill>
                  <a:srgbClr val="002060"/>
                </a:solidFill>
                <a:latin typeface="+mj-ea"/>
                <a:ea typeface="+mj-ea"/>
                <a:cs typeface="Times New Roman" panose="02020603050405020304" pitchFamily="18" charset="0"/>
              </a:rPr>
              <a:t>1</a:t>
            </a:r>
            <a:r>
              <a:rPr kumimoji="1" lang="zh-CN" altLang="en-US" sz="2400" b="1" dirty="0">
                <a:solidFill>
                  <a:srgbClr val="002060"/>
                </a:solidFill>
                <a:latin typeface="+mj-ea"/>
                <a:ea typeface="+mj-ea"/>
                <a:cs typeface="Times New Roman" panose="02020603050405020304" pitchFamily="18" charset="0"/>
              </a:rPr>
              <a:t>，访问完减</a:t>
            </a:r>
            <a:r>
              <a:rPr kumimoji="1" lang="en-US" altLang="zh-CN" sz="2400" b="1" dirty="0">
                <a:solidFill>
                  <a:srgbClr val="002060"/>
                </a:solidFill>
                <a:latin typeface="+mj-ea"/>
                <a:ea typeface="+mj-ea"/>
                <a:cs typeface="Times New Roman" panose="02020603050405020304" pitchFamily="18" charset="0"/>
              </a:rPr>
              <a:t>1</a:t>
            </a:r>
          </a:p>
          <a:p>
            <a:pPr lvl="1" eaLnBrk="1" hangingPunct="1">
              <a:lnSpc>
                <a:spcPct val="110000"/>
              </a:lnSpc>
              <a:buFont typeface="Wingdings" panose="05000000000000000000" pitchFamily="2" charset="2"/>
              <a:buChar char="ü"/>
            </a:pPr>
            <a:r>
              <a:rPr kumimoji="1" lang="en-US" altLang="zh-CN" sz="2400" b="1" dirty="0">
                <a:solidFill>
                  <a:srgbClr val="002060"/>
                </a:solidFill>
                <a:latin typeface="+mj-ea"/>
                <a:ea typeface="+mj-ea"/>
                <a:cs typeface="Times New Roman" panose="02020603050405020304" pitchFamily="18" charset="0"/>
              </a:rPr>
              <a:t> </a:t>
            </a:r>
            <a:r>
              <a:rPr kumimoji="1" lang="zh-CN" altLang="en-US" sz="2400" b="1" dirty="0">
                <a:solidFill>
                  <a:srgbClr val="002060"/>
                </a:solidFill>
                <a:latin typeface="+mj-ea"/>
                <a:ea typeface="+mj-ea"/>
                <a:cs typeface="Times New Roman" panose="02020603050405020304" pitchFamily="18" charset="0"/>
              </a:rPr>
              <a:t>文件所属文件系统的逻辑设备号</a:t>
            </a:r>
          </a:p>
          <a:p>
            <a:pPr lvl="1" eaLnBrk="1" hangingPunct="1">
              <a:lnSpc>
                <a:spcPct val="110000"/>
              </a:lnSpc>
              <a:buFont typeface="Wingdings" panose="05000000000000000000" pitchFamily="2" charset="2"/>
              <a:buChar char="ü"/>
            </a:pPr>
            <a:r>
              <a:rPr kumimoji="1" lang="zh-CN" altLang="en-US" sz="2400" b="1" dirty="0">
                <a:solidFill>
                  <a:srgbClr val="002060"/>
                </a:solidFill>
                <a:latin typeface="+mj-ea"/>
                <a:ea typeface="+mj-ea"/>
                <a:cs typeface="Times New Roman" panose="02020603050405020304" pitchFamily="18" charset="0"/>
              </a:rPr>
              <a:t> 链接指针：指向空闲链表和散列队列的指针</a:t>
            </a:r>
          </a:p>
        </p:txBody>
      </p:sp>
    </p:spTree>
    <p:extLst>
      <p:ext uri="{BB962C8B-B14F-4D97-AF65-F5344CB8AC3E}">
        <p14:creationId xmlns:p14="http://schemas.microsoft.com/office/powerpoint/2010/main" val="2567306284"/>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dn-linuxcn.qbox.me/data/attachment/album/201402/01/111113mtxinwv31wh95rmo.png">
            <a:extLst>
              <a:ext uri="{FF2B5EF4-FFF2-40B4-BE49-F238E27FC236}">
                <a16:creationId xmlns:a16="http://schemas.microsoft.com/office/drawing/2014/main" id="{AB99EAC5-7565-9548-9D73-10F901748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1828800"/>
            <a:ext cx="8678863"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3">
            <a:extLst>
              <a:ext uri="{FF2B5EF4-FFF2-40B4-BE49-F238E27FC236}">
                <a16:creationId xmlns:a16="http://schemas.microsoft.com/office/drawing/2014/main" id="{F65DA69A-4DC5-E54F-A711-7A4B0C615F17}"/>
              </a:ext>
            </a:extLst>
          </p:cNvPr>
          <p:cNvSpPr>
            <a:spLocks noChangeArrowheads="1"/>
          </p:cNvSpPr>
          <p:nvPr/>
        </p:nvSpPr>
        <p:spPr bwMode="auto">
          <a:xfrm>
            <a:off x="3139998" y="304800"/>
            <a:ext cx="6056466" cy="6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dirty="0">
                <a:solidFill>
                  <a:srgbClr val="002060"/>
                </a:solidFill>
                <a:latin typeface="+mj-ea"/>
                <a:ea typeface="+mj-ea"/>
                <a:cs typeface="Times New Roman" panose="02020603050405020304" pitchFamily="18" charset="0"/>
              </a:rPr>
              <a:t>补充：</a:t>
            </a:r>
            <a:r>
              <a:rPr kumimoji="1" lang="en-US" altLang="zh-CN" dirty="0">
                <a:solidFill>
                  <a:srgbClr val="002060"/>
                </a:solidFill>
                <a:latin typeface="+mj-ea"/>
                <a:ea typeface="+mj-ea"/>
                <a:cs typeface="Times New Roman" panose="02020603050405020304" pitchFamily="18" charset="0"/>
              </a:rPr>
              <a:t>Unix</a:t>
            </a:r>
            <a:r>
              <a:rPr kumimoji="1" lang="zh-CN" altLang="en-US" dirty="0">
                <a:solidFill>
                  <a:srgbClr val="002060"/>
                </a:solidFill>
                <a:latin typeface="+mj-ea"/>
                <a:ea typeface="+mj-ea"/>
                <a:cs typeface="Times New Roman" panose="02020603050405020304" pitchFamily="18" charset="0"/>
              </a:rPr>
              <a:t>下查看文件详细信息</a:t>
            </a:r>
          </a:p>
        </p:txBody>
      </p:sp>
    </p:spTree>
    <p:extLst>
      <p:ext uri="{BB962C8B-B14F-4D97-AF65-F5344CB8AC3E}">
        <p14:creationId xmlns:p14="http://schemas.microsoft.com/office/powerpoint/2010/main" val="36207689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8E32DA74-FC6B-6F4B-8A3F-27F3F1037AF3}"/>
              </a:ext>
            </a:extLst>
          </p:cNvPr>
          <p:cNvSpPr txBox="1">
            <a:spLocks noChangeArrowheads="1"/>
          </p:cNvSpPr>
          <p:nvPr/>
        </p:nvSpPr>
        <p:spPr bwMode="auto">
          <a:xfrm>
            <a:off x="1280160" y="1193621"/>
            <a:ext cx="3129383" cy="5232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3300"/>
              </a:buClr>
              <a:buSzPct val="90000"/>
              <a:buFont typeface="Wingdings" panose="05000000000000000000" pitchFamily="2" charset="2"/>
              <a:buChar char="n"/>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CC6600"/>
              </a:buClr>
              <a:buSzPct val="80000"/>
              <a:buFont typeface="Wingdings" panose="05000000000000000000" pitchFamily="2" charset="2"/>
              <a:buChar char="l"/>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009900"/>
              </a:buClr>
              <a:buSzPct val="75000"/>
              <a:buFont typeface="Webdings" panose="05030102010509060703" pitchFamily="18" charset="2"/>
              <a:buChar char="4"/>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6600"/>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0066"/>
              </a:buClr>
              <a:buSzPct val="75000"/>
              <a:buFont typeface="Times New Roman" panose="02020603050405020304" pitchFamily="18" charset="0"/>
              <a:buChar char="»"/>
              <a:defRPr>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zh-CN" dirty="0">
                <a:latin typeface="+mj-ea"/>
                <a:ea typeface="+mj-ea"/>
              </a:rPr>
              <a:t>1. 文件系统的结构</a:t>
            </a:r>
          </a:p>
        </p:txBody>
      </p:sp>
      <p:graphicFrame>
        <p:nvGraphicFramePr>
          <p:cNvPr id="3" name="Object 5">
            <a:extLst>
              <a:ext uri="{FF2B5EF4-FFF2-40B4-BE49-F238E27FC236}">
                <a16:creationId xmlns:a16="http://schemas.microsoft.com/office/drawing/2014/main" id="{22506501-EB0C-654E-BBAF-ACBADA21363D}"/>
              </a:ext>
            </a:extLst>
          </p:cNvPr>
          <p:cNvGraphicFramePr>
            <a:graphicFrameLocks noChangeAspect="1"/>
          </p:cNvGraphicFramePr>
          <p:nvPr>
            <p:extLst>
              <p:ext uri="{D42A27DB-BD31-4B8C-83A1-F6EECF244321}">
                <p14:modId xmlns:p14="http://schemas.microsoft.com/office/powerpoint/2010/main" val="2305796027"/>
              </p:ext>
            </p:extLst>
          </p:nvPr>
        </p:nvGraphicFramePr>
        <p:xfrm>
          <a:off x="1905000" y="2133600"/>
          <a:ext cx="8839200" cy="4124960"/>
        </p:xfrm>
        <a:graphic>
          <a:graphicData uri="http://schemas.openxmlformats.org/presentationml/2006/ole">
            <mc:AlternateContent xmlns:mc="http://schemas.openxmlformats.org/markup-compatibility/2006">
              <mc:Choice xmlns:v="urn:schemas-microsoft-com:vml" Requires="v">
                <p:oleObj spid="_x0000_s79967" r:id="rId3" imgW="4442040" imgH="1960920" progId="Visio.Drawing.6">
                  <p:embed/>
                </p:oleObj>
              </mc:Choice>
              <mc:Fallback>
                <p:oleObj r:id="rId3" imgW="4442040" imgH="1960920" progId="Visio.Drawing.6">
                  <p:embed/>
                  <p:pic>
                    <p:nvPicPr>
                      <p:cNvPr id="37891" name="Object 5">
                        <a:extLst>
                          <a:ext uri="{FF2B5EF4-FFF2-40B4-BE49-F238E27FC236}">
                            <a16:creationId xmlns:a16="http://schemas.microsoft.com/office/drawing/2014/main" id="{D3B21805-AD96-4C71-8177-D5E938D78A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133600"/>
                        <a:ext cx="8839200" cy="4124960"/>
                      </a:xfrm>
                      <a:prstGeom prst="rect">
                        <a:avLst/>
                      </a:prstGeom>
                      <a:solidFill>
                        <a:schemeClr val="bg1"/>
                      </a:solidFill>
                      <a:ln>
                        <a:noFill/>
                      </a:ln>
                      <a:extLst/>
                    </p:spPr>
                  </p:pic>
                </p:oleObj>
              </mc:Fallback>
            </mc:AlternateContent>
          </a:graphicData>
        </a:graphic>
      </p:graphicFrame>
      <p:sp>
        <p:nvSpPr>
          <p:cNvPr id="4" name="Rectangle 2">
            <a:extLst>
              <a:ext uri="{FF2B5EF4-FFF2-40B4-BE49-F238E27FC236}">
                <a16:creationId xmlns:a16="http://schemas.microsoft.com/office/drawing/2014/main" id="{8CC9A819-BFD0-5244-940E-9E696D4AB9CB}"/>
              </a:ext>
            </a:extLst>
          </p:cNvPr>
          <p:cNvSpPr>
            <a:spLocks noGrp="1" noChangeArrowheads="1"/>
          </p:cNvSpPr>
          <p:nvPr>
            <p:ph type="title"/>
          </p:nvPr>
        </p:nvSpPr>
        <p:spPr>
          <a:xfrm>
            <a:off x="1295400" y="304801"/>
            <a:ext cx="4191000" cy="676275"/>
          </a:xfrm>
        </p:spPr>
        <p:txBody>
          <a:bodyPr/>
          <a:lstStyle/>
          <a:p>
            <a:r>
              <a:rPr lang="en-US" altLang="zh-CN" sz="3600" dirty="0"/>
              <a:t>6.1 </a:t>
            </a:r>
            <a:r>
              <a:rPr lang="zh-CN" altLang="en-US" sz="3600" dirty="0"/>
              <a:t>文件系统概述</a:t>
            </a:r>
          </a:p>
        </p:txBody>
      </p:sp>
    </p:spTree>
    <p:extLst>
      <p:ext uri="{BB962C8B-B14F-4D97-AF65-F5344CB8AC3E}">
        <p14:creationId xmlns:p14="http://schemas.microsoft.com/office/powerpoint/2010/main" val="4114825626"/>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1CCB82-994E-B44C-87CE-DE7DC70E8D22}"/>
              </a:ext>
            </a:extLst>
          </p:cNvPr>
          <p:cNvSpPr>
            <a:spLocks noGrp="1" noChangeArrowheads="1"/>
          </p:cNvSpPr>
          <p:nvPr>
            <p:ph type="title"/>
          </p:nvPr>
        </p:nvSpPr>
        <p:spPr>
          <a:xfrm>
            <a:off x="2514600" y="304800"/>
            <a:ext cx="7696200" cy="13716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简单文件目录</a:t>
            </a:r>
          </a:p>
        </p:txBody>
      </p:sp>
      <p:pic>
        <p:nvPicPr>
          <p:cNvPr id="4" name="Picture 4" descr="目录的结构组成">
            <a:extLst>
              <a:ext uri="{FF2B5EF4-FFF2-40B4-BE49-F238E27FC236}">
                <a16:creationId xmlns:a16="http://schemas.microsoft.com/office/drawing/2014/main" id="{DF31D34D-6B8C-C64D-8604-5EE52212C8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438400"/>
            <a:ext cx="8763000" cy="3044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24568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1CCB82-994E-B44C-87CE-DE7DC70E8D22}"/>
              </a:ext>
            </a:extLst>
          </p:cNvPr>
          <p:cNvSpPr>
            <a:spLocks noGrp="1" noChangeArrowheads="1"/>
          </p:cNvSpPr>
          <p:nvPr>
            <p:ph type="title"/>
          </p:nvPr>
        </p:nvSpPr>
        <p:spPr>
          <a:xfrm>
            <a:off x="2514600" y="304800"/>
            <a:ext cx="7696200" cy="13716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简单文件目录</a:t>
            </a:r>
          </a:p>
        </p:txBody>
      </p:sp>
      <p:sp>
        <p:nvSpPr>
          <p:cNvPr id="5" name="Rectangle 7">
            <a:extLst>
              <a:ext uri="{FF2B5EF4-FFF2-40B4-BE49-F238E27FC236}">
                <a16:creationId xmlns:a16="http://schemas.microsoft.com/office/drawing/2014/main" id="{6A082FB0-C4F7-BE42-85E3-5EB93E5931F2}"/>
              </a:ext>
            </a:extLst>
          </p:cNvPr>
          <p:cNvSpPr>
            <a:spLocks noChangeArrowheads="1"/>
          </p:cNvSpPr>
          <p:nvPr/>
        </p:nvSpPr>
        <p:spPr bwMode="auto">
          <a:xfrm>
            <a:off x="2286001" y="1219201"/>
            <a:ext cx="7461249" cy="4214423"/>
          </a:xfrm>
          <a:prstGeom prst="rect">
            <a:avLst/>
          </a:prstGeom>
          <a:noFill/>
          <a:ln w="12700" cap="sq">
            <a:noFill/>
            <a:miter lim="800000"/>
            <a:headEnd type="none" w="sm" len="sm"/>
            <a:tailEnd type="none" w="sm" len="sm"/>
          </a:ln>
          <a:effectLst/>
        </p:spPr>
        <p:txBody>
          <a:bodyPr wrap="square">
            <a:spAutoFit/>
          </a:bodyPr>
          <a:lstStyle/>
          <a:p>
            <a:pPr eaLnBrk="1" hangingPunct="1">
              <a:lnSpc>
                <a:spcPct val="130000"/>
              </a:lnSpc>
              <a:defRPr/>
            </a:pPr>
            <a:r>
              <a:rPr kumimoji="1" lang="en-US" altLang="zh-CN" sz="2800" b="1" dirty="0">
                <a:solidFill>
                  <a:srgbClr val="002060"/>
                </a:solidFill>
                <a:latin typeface="Microsoft YaHei" panose="020B0503020204020204" pitchFamily="34" charset="-122"/>
                <a:ea typeface="Microsoft YaHei" panose="020B0503020204020204" pitchFamily="34" charset="-122"/>
                <a:cs typeface="Times New Roman" pitchFamily="18" charset="0"/>
              </a:rPr>
              <a:t>1.</a:t>
            </a:r>
            <a:r>
              <a:rPr kumimoji="1" lang="zh-CN" altLang="en-US" sz="2800" b="1" dirty="0">
                <a:solidFill>
                  <a:srgbClr val="002060"/>
                </a:solidFill>
                <a:latin typeface="Microsoft YaHei" panose="020B0503020204020204" pitchFamily="34" charset="-122"/>
                <a:ea typeface="Microsoft YaHei" panose="020B0503020204020204" pitchFamily="34" charset="-122"/>
                <a:cs typeface="Times New Roman" pitchFamily="18" charset="0"/>
              </a:rPr>
              <a:t>单级目录结构</a:t>
            </a:r>
            <a:r>
              <a:rPr lang="zh-CN" altLang="en-US" sz="3600" dirty="0">
                <a:solidFill>
                  <a:srgbClr val="002060"/>
                </a:solidFill>
                <a:latin typeface="Microsoft YaHei" panose="020B0503020204020204" pitchFamily="34" charset="-122"/>
                <a:ea typeface="Microsoft YaHei" panose="020B0503020204020204" pitchFamily="34" charset="-122"/>
                <a:cs typeface="Times New Roman" pitchFamily="18" charset="0"/>
              </a:rPr>
              <a:t>   </a:t>
            </a:r>
          </a:p>
          <a:p>
            <a:pPr marL="501650" indent="-501650" eaLnBrk="1" hangingPunct="1">
              <a:lnSpc>
                <a:spcPct val="130000"/>
              </a:lnSpc>
              <a:defRPr/>
            </a:pPr>
            <a:r>
              <a:rPr lang="zh-CN" altLang="en-US"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a:t>
            </a:r>
            <a:r>
              <a:rPr lang="en-US" altLang="zh-CN"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1</a:t>
            </a:r>
            <a:r>
              <a:rPr lang="zh-CN" altLang="en-US"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）整个系统中只建立一张目录表，为每个文件分配一个目录项</a:t>
            </a:r>
          </a:p>
          <a:p>
            <a:pPr eaLnBrk="1" hangingPunct="1">
              <a:lnSpc>
                <a:spcPct val="130000"/>
              </a:lnSpc>
              <a:buFont typeface="Wingdings" pitchFamily="2" charset="2"/>
              <a:buNone/>
              <a:defRPr/>
            </a:pPr>
            <a:r>
              <a:rPr lang="zh-CN" altLang="en-US"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a:t>
            </a:r>
            <a:r>
              <a:rPr lang="en-US" altLang="zh-CN"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2</a:t>
            </a:r>
            <a:r>
              <a:rPr lang="zh-CN" altLang="en-US"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）目录项中包含以下内容</a:t>
            </a:r>
          </a:p>
          <a:p>
            <a:pPr lvl="1" eaLnBrk="1" hangingPunct="1">
              <a:lnSpc>
                <a:spcPct val="130000"/>
              </a:lnSpc>
              <a:buClr>
                <a:srgbClr val="006600"/>
              </a:buClr>
              <a:buFont typeface="Wingdings" pitchFamily="2" charset="2"/>
              <a:buChar char="ü"/>
              <a:defRPr/>
            </a:pPr>
            <a:r>
              <a:rPr lang="zh-CN" altLang="en-US" b="1" dirty="0">
                <a:solidFill>
                  <a:srgbClr val="002060"/>
                </a:solidFill>
                <a:latin typeface="Microsoft YaHei" panose="020B0503020204020204" pitchFamily="34" charset="-122"/>
                <a:ea typeface="Microsoft YaHei" panose="020B0503020204020204" pitchFamily="34" charset="-122"/>
                <a:cs typeface="Times New Roman" pitchFamily="18" charset="0"/>
              </a:rPr>
              <a:t> </a:t>
            </a:r>
            <a:r>
              <a:rPr kumimoji="1"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文件名及扩展名</a:t>
            </a:r>
          </a:p>
          <a:p>
            <a:pPr lvl="1" eaLnBrk="1" hangingPunct="1">
              <a:lnSpc>
                <a:spcPct val="130000"/>
              </a:lnSpc>
              <a:buClr>
                <a:srgbClr val="006600"/>
              </a:buClr>
              <a:buFont typeface="Wingdings" pitchFamily="2" charset="2"/>
              <a:buChar char="ü"/>
              <a:defRPr/>
            </a:pPr>
            <a:r>
              <a:rPr kumimoji="1"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文件的物理地址</a:t>
            </a:r>
          </a:p>
          <a:p>
            <a:pPr lvl="1" eaLnBrk="1" hangingPunct="1">
              <a:lnSpc>
                <a:spcPct val="130000"/>
              </a:lnSpc>
              <a:buClr>
                <a:srgbClr val="006600"/>
              </a:buClr>
              <a:buFont typeface="Wingdings" pitchFamily="2" charset="2"/>
              <a:buChar char="ü"/>
              <a:defRPr/>
            </a:pPr>
            <a:r>
              <a:rPr kumimoji="1"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其他属性，如文件长度、文件类型等</a:t>
            </a:r>
          </a:p>
          <a:p>
            <a:pPr lvl="1" eaLnBrk="1" hangingPunct="1">
              <a:lnSpc>
                <a:spcPct val="130000"/>
              </a:lnSpc>
              <a:buClr>
                <a:srgbClr val="006600"/>
              </a:buClr>
              <a:buFont typeface="Wingdings" pitchFamily="2" charset="2"/>
              <a:buChar char="ü"/>
              <a:defRPr/>
            </a:pPr>
            <a:r>
              <a:rPr kumimoji="1"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状态位：指示目录项是否空闲</a:t>
            </a:r>
            <a:endParaRPr kumimoji="1" lang="en-US" altLang="zh-CN" sz="2000" b="1" dirty="0">
              <a:solidFill>
                <a:srgbClr val="002060"/>
              </a:solidFill>
              <a:latin typeface="Microsoft YaHei" panose="020B0503020204020204" pitchFamily="34" charset="-122"/>
              <a:ea typeface="Microsoft YaHei" panose="020B0503020204020204" pitchFamily="34" charset="-122"/>
              <a:cs typeface="Times New Roman" pitchFamily="18" charset="0"/>
            </a:endParaRPr>
          </a:p>
          <a:p>
            <a:pPr lvl="1" eaLnBrk="1" hangingPunct="1">
              <a:lnSpc>
                <a:spcPct val="130000"/>
              </a:lnSpc>
              <a:buClr>
                <a:srgbClr val="006600"/>
              </a:buClr>
              <a:buFont typeface="Wingdings" pitchFamily="2" charset="2"/>
              <a:buChar char="ü"/>
              <a:defRPr/>
            </a:pPr>
            <a:r>
              <a:rPr kumimoji="1" lang="en-US" altLang="zh-CN"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a:t>
            </a:r>
            <a:r>
              <a:rPr kumimoji="1"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a:t>
            </a:r>
          </a:p>
        </p:txBody>
      </p:sp>
      <p:grpSp>
        <p:nvGrpSpPr>
          <p:cNvPr id="6" name="Group 20">
            <a:extLst>
              <a:ext uri="{FF2B5EF4-FFF2-40B4-BE49-F238E27FC236}">
                <a16:creationId xmlns:a16="http://schemas.microsoft.com/office/drawing/2014/main" id="{64E08B9A-986A-E44E-908F-D26164CA9743}"/>
              </a:ext>
            </a:extLst>
          </p:cNvPr>
          <p:cNvGrpSpPr>
            <a:grpSpLocks/>
          </p:cNvGrpSpPr>
          <p:nvPr/>
        </p:nvGrpSpPr>
        <p:grpSpPr bwMode="auto">
          <a:xfrm>
            <a:off x="7543801" y="2819401"/>
            <a:ext cx="2971801" cy="3024189"/>
            <a:chOff x="0" y="0"/>
            <a:chExt cx="4503" cy="3588"/>
          </a:xfrm>
          <a:solidFill>
            <a:schemeClr val="bg1"/>
          </a:solidFill>
        </p:grpSpPr>
        <p:sp>
          <p:nvSpPr>
            <p:cNvPr id="7" name="Line 21">
              <a:extLst>
                <a:ext uri="{FF2B5EF4-FFF2-40B4-BE49-F238E27FC236}">
                  <a16:creationId xmlns:a16="http://schemas.microsoft.com/office/drawing/2014/main" id="{44F43DAD-B9CD-6D4A-84C8-7A42460AC752}"/>
                </a:ext>
              </a:extLst>
            </p:cNvPr>
            <p:cNvSpPr>
              <a:spLocks noChangeShapeType="1"/>
            </p:cNvSpPr>
            <p:nvPr/>
          </p:nvSpPr>
          <p:spPr bwMode="auto">
            <a:xfrm>
              <a:off x="1260" y="780"/>
              <a:ext cx="1620" cy="0"/>
            </a:xfrm>
            <a:prstGeom prst="line">
              <a:avLst/>
            </a:prstGeom>
            <a:grpFill/>
            <a:ln w="9525">
              <a:solidFill>
                <a:srgbClr val="000000"/>
              </a:solidFill>
              <a:round/>
              <a:headEnd/>
              <a:tailEnd type="triangle" w="med" len="med"/>
            </a:ln>
          </p:spPr>
          <p:txBody>
            <a:bodyPr/>
            <a:lstStyle/>
            <a:p>
              <a:pPr eaLnBrk="1" hangingPunct="1">
                <a:defRPr/>
              </a:pPr>
              <a:endParaRPr lang="zh-CN" altLang="en-US" sz="1400"/>
            </a:p>
          </p:txBody>
        </p:sp>
        <p:sp>
          <p:nvSpPr>
            <p:cNvPr id="8" name="Text Box 22">
              <a:extLst>
                <a:ext uri="{FF2B5EF4-FFF2-40B4-BE49-F238E27FC236}">
                  <a16:creationId xmlns:a16="http://schemas.microsoft.com/office/drawing/2014/main" id="{6FB4D785-A315-7146-A43B-A9B7D12DA1DB}"/>
                </a:ext>
              </a:extLst>
            </p:cNvPr>
            <p:cNvSpPr txBox="1">
              <a:spLocks noChangeArrowheads="1"/>
            </p:cNvSpPr>
            <p:nvPr/>
          </p:nvSpPr>
          <p:spPr bwMode="auto">
            <a:xfrm>
              <a:off x="0" y="0"/>
              <a:ext cx="1260" cy="468"/>
            </a:xfrm>
            <a:prstGeom prst="rect">
              <a:avLst/>
            </a:prstGeom>
            <a:grpFill/>
            <a:ln w="9525">
              <a:solidFill>
                <a:srgbClr val="000000"/>
              </a:solidFill>
              <a:miter lim="800000"/>
              <a:headEnd/>
              <a:tailEnd/>
            </a:ln>
          </p:spPr>
          <p:txBody>
            <a:bodyPr/>
            <a:lstStyle/>
            <a:p>
              <a:pPr algn="just">
                <a:defRPr/>
              </a:pPr>
              <a:r>
                <a:rPr lang="zh-CN" altLang="en-US" sz="1200" b="1" dirty="0">
                  <a:solidFill>
                    <a:srgbClr val="000000"/>
                  </a:solidFill>
                  <a:latin typeface="Times New Roman" pitchFamily="18" charset="0"/>
                </a:rPr>
                <a:t>目录项</a:t>
              </a:r>
              <a:r>
                <a:rPr lang="en-US" altLang="zh-CN" sz="1200" b="1" dirty="0">
                  <a:solidFill>
                    <a:srgbClr val="000000"/>
                  </a:solidFill>
                  <a:latin typeface="Times New Roman" pitchFamily="18" charset="0"/>
                </a:rPr>
                <a:t>1</a:t>
              </a:r>
            </a:p>
          </p:txBody>
        </p:sp>
        <p:sp>
          <p:nvSpPr>
            <p:cNvPr id="9" name="Text Box 23">
              <a:extLst>
                <a:ext uri="{FF2B5EF4-FFF2-40B4-BE49-F238E27FC236}">
                  <a16:creationId xmlns:a16="http://schemas.microsoft.com/office/drawing/2014/main" id="{5ED9C431-242F-8941-893A-724169DD3C5C}"/>
                </a:ext>
              </a:extLst>
            </p:cNvPr>
            <p:cNvSpPr txBox="1">
              <a:spLocks noChangeArrowheads="1"/>
            </p:cNvSpPr>
            <p:nvPr/>
          </p:nvSpPr>
          <p:spPr bwMode="auto">
            <a:xfrm>
              <a:off x="0" y="468"/>
              <a:ext cx="1260" cy="468"/>
            </a:xfrm>
            <a:prstGeom prst="rect">
              <a:avLst/>
            </a:prstGeom>
            <a:grpFill/>
            <a:ln w="9525">
              <a:solidFill>
                <a:srgbClr val="000000"/>
              </a:solidFill>
              <a:miter lim="800000"/>
              <a:headEnd/>
              <a:tailEnd/>
            </a:ln>
          </p:spPr>
          <p:txBody>
            <a:bodyPr/>
            <a:lstStyle/>
            <a:p>
              <a:pPr algn="just">
                <a:defRPr/>
              </a:pPr>
              <a:r>
                <a:rPr lang="zh-CN" altLang="en-US" sz="1200" b="1">
                  <a:solidFill>
                    <a:srgbClr val="000000"/>
                  </a:solidFill>
                  <a:latin typeface="Times New Roman" pitchFamily="18" charset="0"/>
                </a:rPr>
                <a:t>目录项</a:t>
              </a:r>
              <a:r>
                <a:rPr lang="en-US" altLang="zh-CN" sz="1200" b="1">
                  <a:solidFill>
                    <a:srgbClr val="000000"/>
                  </a:solidFill>
                  <a:latin typeface="Times New Roman" pitchFamily="18" charset="0"/>
                </a:rPr>
                <a:t>2</a:t>
              </a:r>
            </a:p>
          </p:txBody>
        </p:sp>
        <p:sp>
          <p:nvSpPr>
            <p:cNvPr id="10" name="Text Box 24">
              <a:extLst>
                <a:ext uri="{FF2B5EF4-FFF2-40B4-BE49-F238E27FC236}">
                  <a16:creationId xmlns:a16="http://schemas.microsoft.com/office/drawing/2014/main" id="{7A18E409-8C2E-CD4C-9517-4544C7509E76}"/>
                </a:ext>
              </a:extLst>
            </p:cNvPr>
            <p:cNvSpPr txBox="1">
              <a:spLocks noChangeArrowheads="1"/>
            </p:cNvSpPr>
            <p:nvPr/>
          </p:nvSpPr>
          <p:spPr bwMode="auto">
            <a:xfrm>
              <a:off x="0" y="1404"/>
              <a:ext cx="1260" cy="936"/>
            </a:xfrm>
            <a:prstGeom prst="rect">
              <a:avLst/>
            </a:prstGeom>
            <a:grpFill/>
            <a:ln w="9525">
              <a:solidFill>
                <a:srgbClr val="000000"/>
              </a:solidFill>
              <a:miter lim="800000"/>
              <a:headEnd/>
              <a:tailEnd/>
            </a:ln>
          </p:spPr>
          <p:txBody>
            <a:bodyPr/>
            <a:lstStyle/>
            <a:p>
              <a:pPr algn="ctr">
                <a:defRPr/>
              </a:pPr>
              <a:endParaRPr lang="en-US" altLang="zh-CN" sz="800">
                <a:solidFill>
                  <a:srgbClr val="000000"/>
                </a:solidFill>
                <a:latin typeface="Times New Roman" pitchFamily="18" charset="0"/>
              </a:endParaRPr>
            </a:p>
            <a:p>
              <a:pPr algn="ctr">
                <a:defRPr/>
              </a:pPr>
              <a:r>
                <a:rPr lang="en-US" altLang="zh-CN" b="1">
                  <a:solidFill>
                    <a:srgbClr val="000000"/>
                  </a:solidFill>
                  <a:latin typeface="Times New Roman" pitchFamily="18" charset="0"/>
                </a:rPr>
                <a:t>…</a:t>
              </a:r>
            </a:p>
          </p:txBody>
        </p:sp>
        <p:sp>
          <p:nvSpPr>
            <p:cNvPr id="11" name="Text Box 25">
              <a:extLst>
                <a:ext uri="{FF2B5EF4-FFF2-40B4-BE49-F238E27FC236}">
                  <a16:creationId xmlns:a16="http://schemas.microsoft.com/office/drawing/2014/main" id="{34CC748F-9A31-AB4F-BA54-8E379A50F0C5}"/>
                </a:ext>
              </a:extLst>
            </p:cNvPr>
            <p:cNvSpPr txBox="1">
              <a:spLocks noChangeArrowheads="1"/>
            </p:cNvSpPr>
            <p:nvPr/>
          </p:nvSpPr>
          <p:spPr bwMode="auto">
            <a:xfrm>
              <a:off x="1797" y="156"/>
              <a:ext cx="723" cy="312"/>
            </a:xfrm>
            <a:prstGeom prst="rect">
              <a:avLst/>
            </a:prstGeom>
            <a:grpFill/>
            <a:ln w="9525">
              <a:solidFill>
                <a:srgbClr val="000000"/>
              </a:solidFill>
              <a:miter lim="800000"/>
              <a:headEnd/>
              <a:tailEnd/>
            </a:ln>
          </p:spPr>
          <p:txBody>
            <a:bodyPr lIns="0" tIns="0" rIns="0" bIns="0"/>
            <a:lstStyle/>
            <a:p>
              <a:pPr algn="just">
                <a:defRPr/>
              </a:pPr>
              <a:r>
                <a:rPr lang="en-US" altLang="zh-CN" sz="1200" b="1" dirty="0">
                  <a:solidFill>
                    <a:srgbClr val="000000"/>
                  </a:solidFill>
                  <a:latin typeface="Times New Roman" pitchFamily="18" charset="0"/>
                </a:rPr>
                <a:t>File 1</a:t>
              </a:r>
            </a:p>
          </p:txBody>
        </p:sp>
        <p:sp>
          <p:nvSpPr>
            <p:cNvPr id="12" name="Line 26">
              <a:extLst>
                <a:ext uri="{FF2B5EF4-FFF2-40B4-BE49-F238E27FC236}">
                  <a16:creationId xmlns:a16="http://schemas.microsoft.com/office/drawing/2014/main" id="{A718491D-C33D-CB43-8733-4427958EED5B}"/>
                </a:ext>
              </a:extLst>
            </p:cNvPr>
            <p:cNvSpPr>
              <a:spLocks noChangeShapeType="1"/>
            </p:cNvSpPr>
            <p:nvPr/>
          </p:nvSpPr>
          <p:spPr bwMode="auto">
            <a:xfrm>
              <a:off x="1260" y="312"/>
              <a:ext cx="540" cy="0"/>
            </a:xfrm>
            <a:prstGeom prst="line">
              <a:avLst/>
            </a:prstGeom>
            <a:grpFill/>
            <a:ln w="9525">
              <a:solidFill>
                <a:srgbClr val="000000"/>
              </a:solidFill>
              <a:round/>
              <a:headEnd/>
              <a:tailEnd type="triangle" w="med" len="med"/>
            </a:ln>
          </p:spPr>
          <p:txBody>
            <a:bodyPr/>
            <a:lstStyle/>
            <a:p>
              <a:pPr eaLnBrk="1" hangingPunct="1">
                <a:defRPr/>
              </a:pPr>
              <a:endParaRPr lang="zh-CN" altLang="en-US" sz="1400"/>
            </a:p>
          </p:txBody>
        </p:sp>
        <p:sp>
          <p:nvSpPr>
            <p:cNvPr id="13" name="Line 27">
              <a:extLst>
                <a:ext uri="{FF2B5EF4-FFF2-40B4-BE49-F238E27FC236}">
                  <a16:creationId xmlns:a16="http://schemas.microsoft.com/office/drawing/2014/main" id="{21B2DDDC-2082-B34F-8ACD-9FD05F629778}"/>
                </a:ext>
              </a:extLst>
            </p:cNvPr>
            <p:cNvSpPr>
              <a:spLocks noChangeShapeType="1"/>
            </p:cNvSpPr>
            <p:nvPr/>
          </p:nvSpPr>
          <p:spPr bwMode="auto">
            <a:xfrm>
              <a:off x="1260" y="1248"/>
              <a:ext cx="2520" cy="0"/>
            </a:xfrm>
            <a:prstGeom prst="line">
              <a:avLst/>
            </a:prstGeom>
            <a:grpFill/>
            <a:ln w="9525">
              <a:solidFill>
                <a:srgbClr val="000000"/>
              </a:solidFill>
              <a:round/>
              <a:headEnd/>
              <a:tailEnd type="triangle" w="med" len="med"/>
            </a:ln>
          </p:spPr>
          <p:txBody>
            <a:bodyPr/>
            <a:lstStyle/>
            <a:p>
              <a:pPr eaLnBrk="1" hangingPunct="1">
                <a:defRPr/>
              </a:pPr>
              <a:endParaRPr lang="zh-CN" altLang="en-US" sz="1400"/>
            </a:p>
          </p:txBody>
        </p:sp>
        <p:sp>
          <p:nvSpPr>
            <p:cNvPr id="14" name="Text Box 28">
              <a:extLst>
                <a:ext uri="{FF2B5EF4-FFF2-40B4-BE49-F238E27FC236}">
                  <a16:creationId xmlns:a16="http://schemas.microsoft.com/office/drawing/2014/main" id="{64A0B2EF-676F-2942-9A59-9A8404123B5A}"/>
                </a:ext>
              </a:extLst>
            </p:cNvPr>
            <p:cNvSpPr txBox="1">
              <a:spLocks noChangeArrowheads="1"/>
            </p:cNvSpPr>
            <p:nvPr/>
          </p:nvSpPr>
          <p:spPr bwMode="auto">
            <a:xfrm>
              <a:off x="0" y="936"/>
              <a:ext cx="1260" cy="468"/>
            </a:xfrm>
            <a:prstGeom prst="rect">
              <a:avLst/>
            </a:prstGeom>
            <a:grpFill/>
            <a:ln w="9525">
              <a:solidFill>
                <a:srgbClr val="000000"/>
              </a:solidFill>
              <a:miter lim="800000"/>
              <a:headEnd/>
              <a:tailEnd/>
            </a:ln>
          </p:spPr>
          <p:txBody>
            <a:bodyPr/>
            <a:lstStyle/>
            <a:p>
              <a:pPr algn="just">
                <a:defRPr/>
              </a:pPr>
              <a:r>
                <a:rPr lang="zh-CN" altLang="en-US" sz="1200" b="1">
                  <a:solidFill>
                    <a:srgbClr val="000000"/>
                  </a:solidFill>
                  <a:latin typeface="Times New Roman" pitchFamily="18" charset="0"/>
                </a:rPr>
                <a:t>目录项</a:t>
              </a:r>
              <a:r>
                <a:rPr lang="en-US" altLang="zh-CN" sz="1200" b="1">
                  <a:solidFill>
                    <a:srgbClr val="000000"/>
                  </a:solidFill>
                  <a:latin typeface="Times New Roman" pitchFamily="18" charset="0"/>
                </a:rPr>
                <a:t>3</a:t>
              </a:r>
            </a:p>
          </p:txBody>
        </p:sp>
        <p:sp>
          <p:nvSpPr>
            <p:cNvPr id="15" name="Line 29">
              <a:extLst>
                <a:ext uri="{FF2B5EF4-FFF2-40B4-BE49-F238E27FC236}">
                  <a16:creationId xmlns:a16="http://schemas.microsoft.com/office/drawing/2014/main" id="{3E6B905C-F94D-BA4E-8687-1E10E6892B34}"/>
                </a:ext>
              </a:extLst>
            </p:cNvPr>
            <p:cNvSpPr>
              <a:spLocks noChangeShapeType="1"/>
            </p:cNvSpPr>
            <p:nvPr/>
          </p:nvSpPr>
          <p:spPr bwMode="auto">
            <a:xfrm>
              <a:off x="1260" y="2652"/>
              <a:ext cx="1620" cy="0"/>
            </a:xfrm>
            <a:prstGeom prst="line">
              <a:avLst/>
            </a:prstGeom>
            <a:grpFill/>
            <a:ln w="9525">
              <a:solidFill>
                <a:srgbClr val="000000"/>
              </a:solidFill>
              <a:round/>
              <a:headEnd/>
              <a:tailEnd type="triangle" w="med" len="med"/>
            </a:ln>
          </p:spPr>
          <p:txBody>
            <a:bodyPr/>
            <a:lstStyle/>
            <a:p>
              <a:pPr eaLnBrk="1" hangingPunct="1">
                <a:defRPr/>
              </a:pPr>
              <a:endParaRPr lang="zh-CN" altLang="en-US" sz="1400"/>
            </a:p>
          </p:txBody>
        </p:sp>
        <p:sp>
          <p:nvSpPr>
            <p:cNvPr id="16" name="Text Box 30">
              <a:extLst>
                <a:ext uri="{FF2B5EF4-FFF2-40B4-BE49-F238E27FC236}">
                  <a16:creationId xmlns:a16="http://schemas.microsoft.com/office/drawing/2014/main" id="{E58257CC-39CB-4641-B1B6-A6528350A97F}"/>
                </a:ext>
              </a:extLst>
            </p:cNvPr>
            <p:cNvSpPr txBox="1">
              <a:spLocks noChangeArrowheads="1"/>
            </p:cNvSpPr>
            <p:nvPr/>
          </p:nvSpPr>
          <p:spPr bwMode="auto">
            <a:xfrm>
              <a:off x="0" y="2340"/>
              <a:ext cx="1260" cy="468"/>
            </a:xfrm>
            <a:prstGeom prst="rect">
              <a:avLst/>
            </a:prstGeom>
            <a:grpFill/>
            <a:ln w="9525">
              <a:solidFill>
                <a:srgbClr val="000000"/>
              </a:solidFill>
              <a:miter lim="800000"/>
              <a:headEnd/>
              <a:tailEnd/>
            </a:ln>
          </p:spPr>
          <p:txBody>
            <a:bodyPr/>
            <a:lstStyle/>
            <a:p>
              <a:pPr algn="just">
                <a:defRPr/>
              </a:pPr>
              <a:r>
                <a:rPr lang="zh-CN" altLang="en-US" sz="1200" b="1" dirty="0">
                  <a:solidFill>
                    <a:srgbClr val="000000"/>
                  </a:solidFill>
                  <a:latin typeface="Times New Roman" pitchFamily="18" charset="0"/>
                </a:rPr>
                <a:t>目录项</a:t>
              </a:r>
              <a:r>
                <a:rPr lang="en-US" altLang="zh-CN" sz="1200" b="1" dirty="0">
                  <a:solidFill>
                    <a:srgbClr val="000000"/>
                  </a:solidFill>
                  <a:latin typeface="Times New Roman" pitchFamily="18" charset="0"/>
                </a:rPr>
                <a:t>n</a:t>
              </a:r>
            </a:p>
          </p:txBody>
        </p:sp>
        <p:sp>
          <p:nvSpPr>
            <p:cNvPr id="17" name="Text Box 31">
              <a:extLst>
                <a:ext uri="{FF2B5EF4-FFF2-40B4-BE49-F238E27FC236}">
                  <a16:creationId xmlns:a16="http://schemas.microsoft.com/office/drawing/2014/main" id="{84B3CFA3-4CC3-6B4F-BCFA-0A508909B4B6}"/>
                </a:ext>
              </a:extLst>
            </p:cNvPr>
            <p:cNvSpPr txBox="1">
              <a:spLocks noChangeArrowheads="1"/>
            </p:cNvSpPr>
            <p:nvPr/>
          </p:nvSpPr>
          <p:spPr bwMode="auto">
            <a:xfrm>
              <a:off x="2877" y="624"/>
              <a:ext cx="723" cy="312"/>
            </a:xfrm>
            <a:prstGeom prst="rect">
              <a:avLst/>
            </a:prstGeom>
            <a:grpFill/>
            <a:ln w="9525">
              <a:solidFill>
                <a:srgbClr val="000000"/>
              </a:solidFill>
              <a:miter lim="800000"/>
              <a:headEnd/>
              <a:tailEnd/>
            </a:ln>
          </p:spPr>
          <p:txBody>
            <a:bodyPr lIns="0" tIns="0" rIns="0" bIns="0"/>
            <a:lstStyle/>
            <a:p>
              <a:pPr algn="just">
                <a:defRPr/>
              </a:pPr>
              <a:r>
                <a:rPr lang="en-US" altLang="zh-CN" sz="1200" b="1">
                  <a:solidFill>
                    <a:srgbClr val="000000"/>
                  </a:solidFill>
                  <a:latin typeface="Times New Roman" pitchFamily="18" charset="0"/>
                </a:rPr>
                <a:t>File 2</a:t>
              </a:r>
            </a:p>
          </p:txBody>
        </p:sp>
        <p:sp>
          <p:nvSpPr>
            <p:cNvPr id="18" name="Text Box 32">
              <a:extLst>
                <a:ext uri="{FF2B5EF4-FFF2-40B4-BE49-F238E27FC236}">
                  <a16:creationId xmlns:a16="http://schemas.microsoft.com/office/drawing/2014/main" id="{D2094E7E-862F-0545-B820-7AC79FF0274A}"/>
                </a:ext>
              </a:extLst>
            </p:cNvPr>
            <p:cNvSpPr txBox="1">
              <a:spLocks noChangeArrowheads="1"/>
            </p:cNvSpPr>
            <p:nvPr/>
          </p:nvSpPr>
          <p:spPr bwMode="auto">
            <a:xfrm>
              <a:off x="3780" y="1092"/>
              <a:ext cx="723" cy="312"/>
            </a:xfrm>
            <a:prstGeom prst="rect">
              <a:avLst/>
            </a:prstGeom>
            <a:grpFill/>
            <a:ln w="9525">
              <a:solidFill>
                <a:srgbClr val="000000"/>
              </a:solidFill>
              <a:miter lim="800000"/>
              <a:headEnd/>
              <a:tailEnd/>
            </a:ln>
          </p:spPr>
          <p:txBody>
            <a:bodyPr lIns="0" tIns="0" rIns="0" bIns="0"/>
            <a:lstStyle/>
            <a:p>
              <a:pPr algn="just">
                <a:defRPr/>
              </a:pPr>
              <a:r>
                <a:rPr lang="en-US" altLang="zh-CN" sz="1200" b="1">
                  <a:solidFill>
                    <a:srgbClr val="000000"/>
                  </a:solidFill>
                  <a:latin typeface="Times New Roman" pitchFamily="18" charset="0"/>
                </a:rPr>
                <a:t>File 3</a:t>
              </a:r>
            </a:p>
          </p:txBody>
        </p:sp>
        <p:sp>
          <p:nvSpPr>
            <p:cNvPr id="19" name="Text Box 33">
              <a:extLst>
                <a:ext uri="{FF2B5EF4-FFF2-40B4-BE49-F238E27FC236}">
                  <a16:creationId xmlns:a16="http://schemas.microsoft.com/office/drawing/2014/main" id="{994047EE-E9FE-1E44-AE11-B43336680957}"/>
                </a:ext>
              </a:extLst>
            </p:cNvPr>
            <p:cNvSpPr txBox="1">
              <a:spLocks noChangeArrowheads="1"/>
            </p:cNvSpPr>
            <p:nvPr/>
          </p:nvSpPr>
          <p:spPr bwMode="auto">
            <a:xfrm>
              <a:off x="2880" y="2496"/>
              <a:ext cx="723" cy="312"/>
            </a:xfrm>
            <a:prstGeom prst="rect">
              <a:avLst/>
            </a:prstGeom>
            <a:grpFill/>
            <a:ln w="9525">
              <a:solidFill>
                <a:srgbClr val="000000"/>
              </a:solidFill>
              <a:miter lim="800000"/>
              <a:headEnd/>
              <a:tailEnd/>
            </a:ln>
          </p:spPr>
          <p:txBody>
            <a:bodyPr lIns="0" tIns="0" rIns="0" bIns="0"/>
            <a:lstStyle/>
            <a:p>
              <a:pPr algn="just">
                <a:defRPr/>
              </a:pPr>
              <a:r>
                <a:rPr lang="en-US" altLang="zh-CN" sz="1200" b="1">
                  <a:solidFill>
                    <a:srgbClr val="000000"/>
                  </a:solidFill>
                  <a:latin typeface="Times New Roman" pitchFamily="18" charset="0"/>
                </a:rPr>
                <a:t>File n</a:t>
              </a:r>
            </a:p>
          </p:txBody>
        </p:sp>
        <p:sp>
          <p:nvSpPr>
            <p:cNvPr id="20" name="Text Box 34">
              <a:extLst>
                <a:ext uri="{FF2B5EF4-FFF2-40B4-BE49-F238E27FC236}">
                  <a16:creationId xmlns:a16="http://schemas.microsoft.com/office/drawing/2014/main" id="{CB0E9F31-A225-C34A-95A9-0CDC55EAEAAD}"/>
                </a:ext>
              </a:extLst>
            </p:cNvPr>
            <p:cNvSpPr txBox="1">
              <a:spLocks noChangeArrowheads="1"/>
            </p:cNvSpPr>
            <p:nvPr/>
          </p:nvSpPr>
          <p:spPr bwMode="auto">
            <a:xfrm>
              <a:off x="0" y="3120"/>
              <a:ext cx="4500" cy="468"/>
            </a:xfrm>
            <a:prstGeom prst="rect">
              <a:avLst/>
            </a:prstGeom>
            <a:grpFill/>
            <a:ln w="9525">
              <a:noFill/>
              <a:miter lim="800000"/>
              <a:headEnd/>
              <a:tailEnd/>
            </a:ln>
          </p:spPr>
          <p:txBody>
            <a:bodyPr/>
            <a:lstStyle/>
            <a:p>
              <a:pPr algn="ctr">
                <a:defRPr/>
              </a:pPr>
              <a:r>
                <a:rPr lang="zh-CN" altLang="en-US" b="1">
                  <a:solidFill>
                    <a:srgbClr val="000000"/>
                  </a:solidFill>
                  <a:latin typeface="Times New Roman" pitchFamily="18" charset="0"/>
                </a:rPr>
                <a:t>图   单级目录结构</a:t>
              </a:r>
            </a:p>
          </p:txBody>
        </p:sp>
      </p:grpSp>
      <p:graphicFrame>
        <p:nvGraphicFramePr>
          <p:cNvPr id="21" name="Group 63">
            <a:extLst>
              <a:ext uri="{FF2B5EF4-FFF2-40B4-BE49-F238E27FC236}">
                <a16:creationId xmlns:a16="http://schemas.microsoft.com/office/drawing/2014/main" id="{C80F84A5-200D-C04A-B6E6-5BFB7C9D75A3}"/>
              </a:ext>
            </a:extLst>
          </p:cNvPr>
          <p:cNvGraphicFramePr>
            <a:graphicFrameLocks noGrp="1"/>
          </p:cNvGraphicFramePr>
          <p:nvPr>
            <p:extLst>
              <p:ext uri="{D42A27DB-BD31-4B8C-83A1-F6EECF244321}">
                <p14:modId xmlns:p14="http://schemas.microsoft.com/office/powerpoint/2010/main" val="3540630785"/>
              </p:ext>
            </p:extLst>
          </p:nvPr>
        </p:nvGraphicFramePr>
        <p:xfrm>
          <a:off x="2286001" y="5489709"/>
          <a:ext cx="5501225" cy="1340984"/>
        </p:xfrm>
        <a:graphic>
          <a:graphicData uri="http://schemas.openxmlformats.org/drawingml/2006/table">
            <a:tbl>
              <a:tblPr/>
              <a:tblGrid>
                <a:gridCol w="1374770">
                  <a:extLst>
                    <a:ext uri="{9D8B030D-6E8A-4147-A177-3AD203B41FA5}">
                      <a16:colId xmlns:a16="http://schemas.microsoft.com/office/drawing/2014/main" val="20000"/>
                    </a:ext>
                  </a:extLst>
                </a:gridCol>
                <a:gridCol w="1323256">
                  <a:extLst>
                    <a:ext uri="{9D8B030D-6E8A-4147-A177-3AD203B41FA5}">
                      <a16:colId xmlns:a16="http://schemas.microsoft.com/office/drawing/2014/main" val="20001"/>
                    </a:ext>
                  </a:extLst>
                </a:gridCol>
                <a:gridCol w="1428429">
                  <a:extLst>
                    <a:ext uri="{9D8B030D-6E8A-4147-A177-3AD203B41FA5}">
                      <a16:colId xmlns:a16="http://schemas.microsoft.com/office/drawing/2014/main" val="20002"/>
                    </a:ext>
                  </a:extLst>
                </a:gridCol>
                <a:gridCol w="1374770">
                  <a:extLst>
                    <a:ext uri="{9D8B030D-6E8A-4147-A177-3AD203B41FA5}">
                      <a16:colId xmlns:a16="http://schemas.microsoft.com/office/drawing/2014/main" val="20003"/>
                    </a:ext>
                  </a:extLst>
                </a:gridCol>
              </a:tblGrid>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dirty="0">
                          <a:ln>
                            <a:noFill/>
                          </a:ln>
                          <a:solidFill>
                            <a:srgbClr val="000000"/>
                          </a:solidFill>
                          <a:effectLst/>
                          <a:latin typeface="楷体_GB2312" pitchFamily="49" charset="-122"/>
                          <a:ea typeface="楷体_GB2312" pitchFamily="49" charset="-122"/>
                        </a:rPr>
                        <a:t>文件名</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a:ln>
                            <a:noFill/>
                          </a:ln>
                          <a:solidFill>
                            <a:srgbClr val="000000"/>
                          </a:solidFill>
                          <a:effectLst/>
                          <a:latin typeface="Arial" pitchFamily="34" charset="0"/>
                          <a:ea typeface="楷体_GB2312" pitchFamily="49" charset="-122"/>
                        </a:rPr>
                        <a:t>物理地址</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a:ln>
                            <a:noFill/>
                          </a:ln>
                          <a:solidFill>
                            <a:srgbClr val="000000"/>
                          </a:solidFill>
                          <a:effectLst/>
                          <a:latin typeface="Arial" pitchFamily="34" charset="0"/>
                          <a:ea typeface="楷体_GB2312" pitchFamily="49" charset="-122"/>
                        </a:rPr>
                        <a:t>文件说明</a:t>
                      </a: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a:ln>
                            <a:noFill/>
                          </a:ln>
                          <a:solidFill>
                            <a:srgbClr val="000000"/>
                          </a:solidFill>
                          <a:effectLst/>
                          <a:latin typeface="Arial" pitchFamily="34" charset="0"/>
                          <a:ea typeface="楷体_GB2312" pitchFamily="49" charset="-122"/>
                        </a:rPr>
                        <a:t>状态位</a:t>
                      </a: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a:ln>
                            <a:noFill/>
                          </a:ln>
                          <a:solidFill>
                            <a:srgbClr val="000000"/>
                          </a:solidFill>
                          <a:effectLst/>
                          <a:latin typeface="楷体_GB2312" pitchFamily="49" charset="-122"/>
                          <a:ea typeface="楷体_GB2312" pitchFamily="49" charset="-122"/>
                        </a:rPr>
                        <a:t>文件名</a:t>
                      </a:r>
                      <a:r>
                        <a:rPr kumimoji="0" lang="en-US" altLang="zh-CN" sz="1600" b="1" i="0" u="none" strike="noStrike" cap="none" normalizeH="0" baseline="0">
                          <a:ln>
                            <a:noFill/>
                          </a:ln>
                          <a:solidFill>
                            <a:srgbClr val="000000"/>
                          </a:solidFill>
                          <a:effectLst/>
                          <a:latin typeface="楷体_GB2312" pitchFamily="49" charset="-122"/>
                          <a:ea typeface="楷体_GB2312" pitchFamily="49" charset="-122"/>
                        </a:rPr>
                        <a:t>1</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1600" b="1" i="0" u="none" strike="noStrike" cap="none" normalizeH="0" baseline="0">
                          <a:ln>
                            <a:noFill/>
                          </a:ln>
                          <a:solidFill>
                            <a:srgbClr val="000000"/>
                          </a:solidFill>
                          <a:effectLst/>
                          <a:latin typeface="楷体_GB2312" pitchFamily="49" charset="-122"/>
                          <a:ea typeface="楷体_GB2312" pitchFamily="49" charset="-122"/>
                        </a:rPr>
                        <a:t>文件名</a:t>
                      </a:r>
                      <a:r>
                        <a:rPr kumimoji="0" lang="en-US" altLang="zh-CN" sz="1600" b="1" i="0" u="none" strike="noStrike" cap="none" normalizeH="0" baseline="0">
                          <a:ln>
                            <a:noFill/>
                          </a:ln>
                          <a:solidFill>
                            <a:srgbClr val="000000"/>
                          </a:solidFill>
                          <a:effectLst/>
                          <a:latin typeface="楷体_GB2312" pitchFamily="49" charset="-122"/>
                          <a:ea typeface="楷体_GB2312" pitchFamily="49" charset="-122"/>
                        </a:rPr>
                        <a:t>2</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en-US" altLang="zh-CN" sz="1600" b="1" i="0" u="none" strike="noStrike" cap="none" normalizeH="0" baseline="0" dirty="0">
                          <a:ln>
                            <a:noFill/>
                          </a:ln>
                          <a:solidFill>
                            <a:srgbClr val="000000"/>
                          </a:solidFill>
                          <a:effectLst/>
                          <a:latin typeface="Arial" pitchFamily="34" charset="0"/>
                          <a:ea typeface="宋体" pitchFamily="2" charset="-122"/>
                        </a:rPr>
                        <a:t>……</a:t>
                      </a:r>
                    </a:p>
                  </a:txBody>
                  <a:tcPr marT="45703" marB="4570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dirty="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endParaRPr kumimoji="0" lang="zh-CN" altLang="zh-CN" sz="1600" b="1" i="0" u="none" strike="noStrike" cap="none" normalizeH="0" baseline="0" dirty="0">
                        <a:ln>
                          <a:noFill/>
                        </a:ln>
                        <a:solidFill>
                          <a:srgbClr val="000000"/>
                        </a:solidFill>
                        <a:effectLst/>
                        <a:latin typeface="Arial" pitchFamily="34" charset="0"/>
                        <a:ea typeface="宋体" pitchFamily="2" charset="-122"/>
                      </a:endParaRPr>
                    </a:p>
                  </a:txBody>
                  <a:tcPr marT="45703" marB="4570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025639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91CCB82-994E-B44C-87CE-DE7DC70E8D22}"/>
              </a:ext>
            </a:extLst>
          </p:cNvPr>
          <p:cNvSpPr>
            <a:spLocks noGrp="1" noChangeArrowheads="1"/>
          </p:cNvSpPr>
          <p:nvPr>
            <p:ph type="title"/>
          </p:nvPr>
        </p:nvSpPr>
        <p:spPr>
          <a:xfrm>
            <a:off x="2514600" y="304800"/>
            <a:ext cx="7696200" cy="13716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5" name="Rectangle 7">
            <a:extLst>
              <a:ext uri="{FF2B5EF4-FFF2-40B4-BE49-F238E27FC236}">
                <a16:creationId xmlns:a16="http://schemas.microsoft.com/office/drawing/2014/main" id="{6A082FB0-C4F7-BE42-85E3-5EB93E5931F2}"/>
              </a:ext>
            </a:extLst>
          </p:cNvPr>
          <p:cNvSpPr>
            <a:spLocks noChangeArrowheads="1"/>
          </p:cNvSpPr>
          <p:nvPr/>
        </p:nvSpPr>
        <p:spPr bwMode="auto">
          <a:xfrm>
            <a:off x="2362201" y="914400"/>
            <a:ext cx="7461249" cy="2492990"/>
          </a:xfrm>
          <a:prstGeom prst="rect">
            <a:avLst/>
          </a:prstGeom>
          <a:noFill/>
          <a:ln w="12700" cap="sq">
            <a:noFill/>
            <a:miter lim="800000"/>
            <a:headEnd type="none" w="sm" len="sm"/>
            <a:tailEnd type="none" w="sm" len="sm"/>
          </a:ln>
          <a:effectLst/>
        </p:spPr>
        <p:txBody>
          <a:bodyPr wrap="square">
            <a:spAutoFit/>
          </a:bodyPr>
          <a:lstStyle/>
          <a:p>
            <a:pPr eaLnBrk="1" hangingPunct="1">
              <a:lnSpc>
                <a:spcPct val="130000"/>
              </a:lnSpc>
              <a:defRPr/>
            </a:pPr>
            <a:r>
              <a:rPr kumimoji="1" lang="en-US" altLang="zh-CN" sz="2800" b="1" dirty="0">
                <a:solidFill>
                  <a:srgbClr val="002060"/>
                </a:solidFill>
                <a:latin typeface="Microsoft YaHei" panose="020B0503020204020204" pitchFamily="34" charset="-122"/>
                <a:ea typeface="Microsoft YaHei" panose="020B0503020204020204" pitchFamily="34" charset="-122"/>
                <a:cs typeface="Times New Roman" pitchFamily="18" charset="0"/>
              </a:rPr>
              <a:t>1.</a:t>
            </a:r>
            <a:r>
              <a:rPr kumimoji="1" lang="zh-CN" altLang="en-US" sz="2800" b="1" dirty="0">
                <a:solidFill>
                  <a:srgbClr val="002060"/>
                </a:solidFill>
                <a:latin typeface="Microsoft YaHei" panose="020B0503020204020204" pitchFamily="34" charset="-122"/>
                <a:ea typeface="Microsoft YaHei" panose="020B0503020204020204" pitchFamily="34" charset="-122"/>
                <a:cs typeface="Times New Roman" pitchFamily="18" charset="0"/>
              </a:rPr>
              <a:t>单级目录结构</a:t>
            </a:r>
            <a:r>
              <a:rPr lang="zh-CN" altLang="en-US" sz="3600" dirty="0">
                <a:solidFill>
                  <a:srgbClr val="002060"/>
                </a:solidFill>
                <a:latin typeface="Microsoft YaHei" panose="020B0503020204020204" pitchFamily="34" charset="-122"/>
                <a:ea typeface="Microsoft YaHei" panose="020B0503020204020204" pitchFamily="34" charset="-122"/>
                <a:cs typeface="Times New Roman" pitchFamily="18" charset="0"/>
              </a:rPr>
              <a:t>   </a:t>
            </a:r>
          </a:p>
          <a:p>
            <a:pPr marL="501650" indent="-501650" eaLnBrk="1" hangingPunct="1">
              <a:lnSpc>
                <a:spcPct val="130000"/>
              </a:lnSpc>
              <a:defRPr/>
            </a:pPr>
            <a:r>
              <a:rPr lang="zh-CN" altLang="en-US"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a:t>
            </a:r>
            <a:r>
              <a:rPr lang="en-US" altLang="zh-CN"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3</a:t>
            </a:r>
            <a:r>
              <a:rPr lang="zh-CN" altLang="en-US" sz="2400" b="1" dirty="0">
                <a:solidFill>
                  <a:srgbClr val="002060"/>
                </a:solidFill>
                <a:latin typeface="Microsoft YaHei" panose="020B0503020204020204" pitchFamily="34" charset="-122"/>
                <a:ea typeface="Microsoft YaHei" panose="020B0503020204020204" pitchFamily="34" charset="-122"/>
                <a:cs typeface="Times New Roman" pitchFamily="18" charset="0"/>
              </a:rPr>
              <a:t>）创建新文件</a:t>
            </a:r>
          </a:p>
          <a:p>
            <a:pPr marL="501650" indent="33338" eaLnBrk="1" hangingPunct="1">
              <a:lnSpc>
                <a:spcPct val="130000"/>
              </a:lnSpc>
              <a:buFont typeface="Wingdings" pitchFamily="2" charset="2"/>
              <a:buChar char="Ø"/>
              <a:defRPr/>
            </a:pPr>
            <a:r>
              <a:rPr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查看目录表，看新文件名是否唯一</a:t>
            </a:r>
          </a:p>
          <a:p>
            <a:pPr marL="501650" indent="33338" eaLnBrk="1" hangingPunct="1">
              <a:lnSpc>
                <a:spcPct val="130000"/>
              </a:lnSpc>
              <a:buFont typeface="Wingdings" pitchFamily="2" charset="2"/>
              <a:buChar char="Ø"/>
              <a:defRPr/>
            </a:pPr>
            <a:r>
              <a:rPr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查找空目录项，填写文件名、物理地址、属性等</a:t>
            </a:r>
          </a:p>
          <a:p>
            <a:pPr marL="501650" indent="33338" eaLnBrk="1" hangingPunct="1">
              <a:lnSpc>
                <a:spcPct val="130000"/>
              </a:lnSpc>
              <a:buFont typeface="Wingdings" pitchFamily="2" charset="2"/>
              <a:buChar char="Ø"/>
              <a:defRPr/>
            </a:pPr>
            <a:r>
              <a:rPr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 置目录项状态位为</a:t>
            </a:r>
            <a:r>
              <a:rPr lang="en-US" altLang="zh-CN" sz="2000" b="1" dirty="0">
                <a:solidFill>
                  <a:srgbClr val="002060"/>
                </a:solidFill>
                <a:latin typeface="Microsoft YaHei" panose="020B0503020204020204" pitchFamily="34" charset="-122"/>
                <a:ea typeface="Microsoft YaHei" panose="020B0503020204020204" pitchFamily="34" charset="-122"/>
                <a:cs typeface="Times New Roman" pitchFamily="18" charset="0"/>
              </a:rPr>
              <a:t>1</a:t>
            </a:r>
            <a:endParaRPr kumimoji="1" lang="zh-CN" altLang="en-US" sz="2000" b="1" dirty="0">
              <a:solidFill>
                <a:srgbClr val="002060"/>
              </a:solidFill>
              <a:latin typeface="Microsoft YaHei" panose="020B0503020204020204" pitchFamily="34" charset="-122"/>
              <a:ea typeface="Microsoft YaHei" panose="020B0503020204020204" pitchFamily="34" charset="-122"/>
              <a:cs typeface="Times New Roman" pitchFamily="18" charset="0"/>
            </a:endParaRPr>
          </a:p>
        </p:txBody>
      </p:sp>
      <p:sp>
        <p:nvSpPr>
          <p:cNvPr id="22" name="Rectangle 3">
            <a:extLst>
              <a:ext uri="{FF2B5EF4-FFF2-40B4-BE49-F238E27FC236}">
                <a16:creationId xmlns:a16="http://schemas.microsoft.com/office/drawing/2014/main" id="{B4B797EA-B2E2-D44C-88FE-27867118F195}"/>
              </a:ext>
            </a:extLst>
          </p:cNvPr>
          <p:cNvSpPr>
            <a:spLocks noChangeArrowheads="1"/>
          </p:cNvSpPr>
          <p:nvPr/>
        </p:nvSpPr>
        <p:spPr bwMode="auto">
          <a:xfrm>
            <a:off x="2371725" y="3401679"/>
            <a:ext cx="84582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SzTx/>
              <a:buFont typeface="Wingdings" panose="05000000000000000000" pitchFamily="2" charset="2"/>
              <a:buNone/>
            </a:pPr>
            <a:r>
              <a:rPr lang="zh-CN" altLang="en-US" sz="2400" dirty="0">
                <a:solidFill>
                  <a:srgbClr val="002060"/>
                </a:solidFill>
                <a:latin typeface="+mj-ea"/>
                <a:ea typeface="+mj-ea"/>
              </a:rPr>
              <a:t>（</a:t>
            </a:r>
            <a:r>
              <a:rPr lang="en-US" altLang="zh-CN" sz="2400" dirty="0">
                <a:solidFill>
                  <a:srgbClr val="002060"/>
                </a:solidFill>
                <a:latin typeface="+mj-ea"/>
                <a:ea typeface="+mj-ea"/>
              </a:rPr>
              <a:t>4</a:t>
            </a:r>
            <a:r>
              <a:rPr lang="zh-CN" altLang="en-US" sz="2400" dirty="0">
                <a:solidFill>
                  <a:srgbClr val="002060"/>
                </a:solidFill>
                <a:latin typeface="+mj-ea"/>
                <a:ea typeface="+mj-ea"/>
              </a:rPr>
              <a:t>）删除文件</a:t>
            </a:r>
          </a:p>
          <a:p>
            <a:pPr lvl="1" eaLnBrk="1" hangingPunct="1">
              <a:lnSpc>
                <a:spcPct val="125000"/>
              </a:lnSpc>
              <a:spcBef>
                <a:spcPct val="0"/>
              </a:spcBef>
              <a:buClr>
                <a:srgbClr val="006600"/>
              </a:buClr>
              <a:buSzTx/>
              <a:buFont typeface="Wingdings" panose="05000000000000000000" pitchFamily="2" charset="2"/>
              <a:buChar char="ü"/>
            </a:pPr>
            <a:r>
              <a:rPr lang="zh-CN" altLang="en-US" sz="2400" dirty="0">
                <a:solidFill>
                  <a:srgbClr val="002060"/>
                </a:solidFill>
                <a:latin typeface="+mj-ea"/>
                <a:ea typeface="+mj-ea"/>
              </a:rPr>
              <a:t> </a:t>
            </a:r>
            <a:r>
              <a:rPr kumimoji="1" lang="zh-CN" altLang="en-US" sz="2000" dirty="0">
                <a:solidFill>
                  <a:srgbClr val="002060"/>
                </a:solidFill>
                <a:latin typeface="+mj-ea"/>
                <a:ea typeface="+mj-ea"/>
                <a:cs typeface="楷体_GB2312"/>
              </a:rPr>
              <a:t>查看目录表，找到该文件对应的目录项</a:t>
            </a:r>
          </a:p>
          <a:p>
            <a:pPr lvl="1" eaLnBrk="1" hangingPunct="1">
              <a:lnSpc>
                <a:spcPct val="125000"/>
              </a:lnSpc>
              <a:spcBef>
                <a:spcPct val="0"/>
              </a:spcBef>
              <a:buClr>
                <a:srgbClr val="006600"/>
              </a:buClr>
              <a:buSzTx/>
              <a:buFont typeface="Wingdings" panose="05000000000000000000" pitchFamily="2" charset="2"/>
              <a:buChar char="ü"/>
            </a:pPr>
            <a:r>
              <a:rPr kumimoji="1" lang="zh-CN" altLang="en-US" sz="2000" dirty="0">
                <a:solidFill>
                  <a:srgbClr val="002060"/>
                </a:solidFill>
                <a:latin typeface="+mj-ea"/>
                <a:ea typeface="+mj-ea"/>
                <a:cs typeface="楷体_GB2312"/>
              </a:rPr>
              <a:t> 从中找到该文件的物理地址并回收磁盘空间</a:t>
            </a:r>
          </a:p>
          <a:p>
            <a:pPr lvl="1" eaLnBrk="1" hangingPunct="1">
              <a:lnSpc>
                <a:spcPct val="125000"/>
              </a:lnSpc>
              <a:spcBef>
                <a:spcPct val="0"/>
              </a:spcBef>
              <a:buClr>
                <a:srgbClr val="006600"/>
              </a:buClr>
              <a:buSzTx/>
              <a:buFont typeface="Wingdings" panose="05000000000000000000" pitchFamily="2" charset="2"/>
              <a:buChar char="ü"/>
            </a:pPr>
            <a:r>
              <a:rPr kumimoji="1" lang="zh-CN" altLang="en-US" sz="2000" dirty="0">
                <a:solidFill>
                  <a:srgbClr val="002060"/>
                </a:solidFill>
                <a:latin typeface="+mj-ea"/>
                <a:ea typeface="+mj-ea"/>
                <a:cs typeface="楷体_GB2312"/>
              </a:rPr>
              <a:t> 从目录表中清除所占用的目录项</a:t>
            </a:r>
          </a:p>
          <a:p>
            <a:pPr eaLnBrk="1" hangingPunct="1">
              <a:lnSpc>
                <a:spcPct val="125000"/>
              </a:lnSpc>
              <a:spcBef>
                <a:spcPct val="0"/>
              </a:spcBef>
              <a:buClr>
                <a:schemeClr val="tx1"/>
              </a:buClr>
              <a:buSzTx/>
              <a:buFont typeface="Wingdings" panose="05000000000000000000" pitchFamily="2" charset="2"/>
              <a:buNone/>
            </a:pPr>
            <a:r>
              <a:rPr kumimoji="1" lang="zh-CN" altLang="en-US" sz="2400" dirty="0">
                <a:solidFill>
                  <a:srgbClr val="002060"/>
                </a:solidFill>
                <a:latin typeface="+mj-ea"/>
                <a:ea typeface="+mj-ea"/>
              </a:rPr>
              <a:t>（</a:t>
            </a:r>
            <a:r>
              <a:rPr kumimoji="1" lang="en-US" altLang="zh-CN" sz="2400" dirty="0">
                <a:solidFill>
                  <a:srgbClr val="002060"/>
                </a:solidFill>
                <a:latin typeface="+mj-ea"/>
                <a:ea typeface="+mj-ea"/>
              </a:rPr>
              <a:t>5</a:t>
            </a:r>
            <a:r>
              <a:rPr kumimoji="1" lang="zh-CN" altLang="en-US" sz="2400" dirty="0">
                <a:solidFill>
                  <a:srgbClr val="002060"/>
                </a:solidFill>
                <a:latin typeface="+mj-ea"/>
                <a:ea typeface="+mj-ea"/>
              </a:rPr>
              <a:t>）性能分析</a:t>
            </a:r>
          </a:p>
          <a:p>
            <a:pPr lvl="1" eaLnBrk="1" hangingPunct="1">
              <a:lnSpc>
                <a:spcPct val="125000"/>
              </a:lnSpc>
              <a:spcBef>
                <a:spcPct val="0"/>
              </a:spcBef>
              <a:buClr>
                <a:schemeClr val="tx1"/>
              </a:buClr>
              <a:buSzTx/>
              <a:buFont typeface="Wingdings" panose="05000000000000000000" pitchFamily="2" charset="2"/>
              <a:buNone/>
            </a:pPr>
            <a:r>
              <a:rPr kumimoji="1" lang="zh-CN" altLang="en-US" sz="2400" dirty="0">
                <a:solidFill>
                  <a:srgbClr val="002060"/>
                </a:solidFill>
                <a:latin typeface="+mj-ea"/>
                <a:ea typeface="+mj-ea"/>
                <a:cs typeface="楷体_GB2312"/>
              </a:rPr>
              <a:t> </a:t>
            </a:r>
            <a:r>
              <a:rPr kumimoji="1" lang="en-US" altLang="zh-CN" sz="2000" dirty="0">
                <a:solidFill>
                  <a:srgbClr val="002060"/>
                </a:solidFill>
                <a:latin typeface="+mj-ea"/>
                <a:ea typeface="+mj-ea"/>
                <a:cs typeface="楷体_GB2312"/>
              </a:rPr>
              <a:t>1</a:t>
            </a:r>
            <a:r>
              <a:rPr kumimoji="1" lang="zh-CN" altLang="en-US" sz="2000" dirty="0">
                <a:solidFill>
                  <a:srgbClr val="002060"/>
                </a:solidFill>
                <a:latin typeface="+mj-ea"/>
                <a:ea typeface="+mj-ea"/>
                <a:cs typeface="楷体_GB2312"/>
              </a:rPr>
              <a:t>）实现了按名存取； </a:t>
            </a:r>
            <a:r>
              <a:rPr kumimoji="1" lang="en-US" altLang="zh-CN" sz="2000" dirty="0">
                <a:solidFill>
                  <a:srgbClr val="002060"/>
                </a:solidFill>
                <a:latin typeface="+mj-ea"/>
                <a:ea typeface="+mj-ea"/>
                <a:cs typeface="楷体_GB2312"/>
              </a:rPr>
              <a:t>2</a:t>
            </a:r>
            <a:r>
              <a:rPr kumimoji="1" lang="zh-CN" altLang="en-US" sz="2000" dirty="0">
                <a:solidFill>
                  <a:srgbClr val="002060"/>
                </a:solidFill>
                <a:latin typeface="+mj-ea"/>
                <a:ea typeface="+mj-ea"/>
                <a:cs typeface="楷体_GB2312"/>
              </a:rPr>
              <a:t>）查找速度慢</a:t>
            </a:r>
          </a:p>
          <a:p>
            <a:pPr lvl="1" eaLnBrk="1" hangingPunct="1">
              <a:lnSpc>
                <a:spcPct val="125000"/>
              </a:lnSpc>
              <a:spcBef>
                <a:spcPct val="0"/>
              </a:spcBef>
              <a:buClr>
                <a:schemeClr val="tx1"/>
              </a:buClr>
              <a:buSzTx/>
              <a:buFont typeface="Wingdings" panose="05000000000000000000" pitchFamily="2" charset="2"/>
              <a:buNone/>
            </a:pPr>
            <a:r>
              <a:rPr kumimoji="1" lang="zh-CN" altLang="en-US" sz="2000" dirty="0">
                <a:solidFill>
                  <a:srgbClr val="002060"/>
                </a:solidFill>
                <a:latin typeface="+mj-ea"/>
                <a:ea typeface="+mj-ea"/>
                <a:cs typeface="楷体_GB2312"/>
              </a:rPr>
              <a:t> </a:t>
            </a:r>
            <a:r>
              <a:rPr kumimoji="1" lang="en-US" altLang="zh-CN" sz="2000" dirty="0">
                <a:solidFill>
                  <a:srgbClr val="002060"/>
                </a:solidFill>
                <a:latin typeface="+mj-ea"/>
                <a:ea typeface="+mj-ea"/>
                <a:cs typeface="楷体_GB2312"/>
              </a:rPr>
              <a:t>3</a:t>
            </a:r>
            <a:r>
              <a:rPr kumimoji="1" lang="zh-CN" altLang="en-US" sz="2000" dirty="0">
                <a:solidFill>
                  <a:srgbClr val="002060"/>
                </a:solidFill>
                <a:latin typeface="+mj-ea"/>
                <a:ea typeface="+mj-ea"/>
                <a:cs typeface="楷体_GB2312"/>
              </a:rPr>
              <a:t>）不允许重名； </a:t>
            </a:r>
            <a:r>
              <a:rPr kumimoji="1" lang="en-US" altLang="zh-CN" sz="2000" dirty="0">
                <a:solidFill>
                  <a:srgbClr val="002060"/>
                </a:solidFill>
                <a:latin typeface="+mj-ea"/>
                <a:ea typeface="+mj-ea"/>
                <a:cs typeface="楷体_GB2312"/>
              </a:rPr>
              <a:t>4</a:t>
            </a:r>
            <a:r>
              <a:rPr kumimoji="1" lang="zh-CN" altLang="en-US" sz="2000" dirty="0">
                <a:solidFill>
                  <a:srgbClr val="002060"/>
                </a:solidFill>
                <a:latin typeface="+mj-ea"/>
                <a:ea typeface="+mj-ea"/>
                <a:cs typeface="楷体_GB2312"/>
              </a:rPr>
              <a:t>）不便于实现共享</a:t>
            </a:r>
          </a:p>
        </p:txBody>
      </p:sp>
    </p:spTree>
    <p:extLst>
      <p:ext uri="{BB962C8B-B14F-4D97-AF65-F5344CB8AC3E}">
        <p14:creationId xmlns:p14="http://schemas.microsoft.com/office/powerpoint/2010/main" val="3968151275"/>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32B12B-71A6-8746-9A92-F0C417979040}"/>
              </a:ext>
            </a:extLst>
          </p:cNvPr>
          <p:cNvSpPr>
            <a:spLocks noChangeArrowheads="1"/>
          </p:cNvSpPr>
          <p:nvPr/>
        </p:nvSpPr>
        <p:spPr bwMode="auto">
          <a:xfrm>
            <a:off x="1905000" y="1219200"/>
            <a:ext cx="8458200" cy="4801314"/>
          </a:xfrm>
          <a:prstGeom prst="rect">
            <a:avLst/>
          </a:prstGeom>
          <a:noFill/>
          <a:ln w="12700" cap="sq">
            <a:noFill/>
            <a:miter lim="800000"/>
            <a:headEnd type="none" w="sm" len="sm"/>
            <a:tailEnd type="none" w="sm" len="sm"/>
          </a:ln>
          <a:effectLst/>
        </p:spPr>
        <p:txBody>
          <a:bodyPr wrap="square">
            <a:spAutoFit/>
          </a:bodyPr>
          <a:lstStyle/>
          <a:p>
            <a:pPr eaLnBrk="1" hangingPunct="1">
              <a:lnSpc>
                <a:spcPct val="150000"/>
              </a:lnSpc>
              <a:defRPr/>
            </a:pPr>
            <a:r>
              <a:rPr kumimoji="1" lang="en-US" altLang="zh-CN" sz="3200" b="1" dirty="0">
                <a:solidFill>
                  <a:srgbClr val="002060"/>
                </a:solidFill>
                <a:latin typeface="+mj-ea"/>
                <a:ea typeface="+mj-ea"/>
                <a:cs typeface="Times New Roman" pitchFamily="18" charset="0"/>
              </a:rPr>
              <a:t>2.</a:t>
            </a:r>
            <a:r>
              <a:rPr kumimoji="1" lang="zh-CN" altLang="en-US" sz="3200" b="1" dirty="0">
                <a:solidFill>
                  <a:srgbClr val="002060"/>
                </a:solidFill>
                <a:latin typeface="+mj-ea"/>
                <a:ea typeface="+mj-ea"/>
                <a:cs typeface="Times New Roman" pitchFamily="18" charset="0"/>
              </a:rPr>
              <a:t>二级目录结构</a:t>
            </a:r>
          </a:p>
          <a:p>
            <a:pPr eaLnBrk="1" hangingPunct="1">
              <a:lnSpc>
                <a:spcPct val="150000"/>
              </a:lnSpc>
              <a:buFont typeface="Wingdings" pitchFamily="2" charset="2"/>
              <a:buNone/>
              <a:defRP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1</a:t>
            </a:r>
            <a:r>
              <a:rPr kumimoji="1" lang="zh-CN" altLang="en-US" sz="2400" b="1" dirty="0">
                <a:solidFill>
                  <a:srgbClr val="002060"/>
                </a:solidFill>
                <a:latin typeface="+mj-ea"/>
                <a:ea typeface="+mj-ea"/>
                <a:cs typeface="Times New Roman" pitchFamily="18" charset="0"/>
              </a:rPr>
              <a:t>）将目录分为两级：</a:t>
            </a:r>
          </a:p>
          <a:p>
            <a:pPr lvl="1" eaLnBrk="1" hangingPunct="1">
              <a:lnSpc>
                <a:spcPct val="150000"/>
              </a:lnSpc>
              <a:buClr>
                <a:srgbClr val="006600"/>
              </a:buClr>
              <a:buFont typeface="Wingdings" pitchFamily="2" charset="2"/>
              <a:buChar char="ü"/>
              <a:defRPr/>
            </a:pPr>
            <a:r>
              <a:rPr lang="zh-CN" altLang="en-US" sz="2800" b="1" dirty="0">
                <a:solidFill>
                  <a:srgbClr val="002060"/>
                </a:solidFill>
                <a:latin typeface="+mj-ea"/>
                <a:ea typeface="+mj-ea"/>
                <a:cs typeface="Times New Roman" pitchFamily="18" charset="0"/>
              </a:rPr>
              <a:t> </a:t>
            </a:r>
            <a:r>
              <a:rPr lang="zh-CN" altLang="en-US" sz="2400" b="1" dirty="0">
                <a:solidFill>
                  <a:srgbClr val="002060"/>
                </a:solidFill>
                <a:latin typeface="+mj-ea"/>
                <a:ea typeface="+mj-ea"/>
                <a:cs typeface="Times New Roman" pitchFamily="18" charset="0"/>
              </a:rPr>
              <a:t>主文件目录（</a:t>
            </a:r>
            <a:r>
              <a:rPr lang="en-US" altLang="zh-CN" sz="2400" b="1" dirty="0">
                <a:solidFill>
                  <a:srgbClr val="C00000"/>
                </a:solidFill>
                <a:latin typeface="+mj-ea"/>
                <a:ea typeface="+mj-ea"/>
                <a:cs typeface="Times New Roman" pitchFamily="18" charset="0"/>
              </a:rPr>
              <a:t>MFD</a:t>
            </a:r>
            <a:r>
              <a:rPr lang="zh-CN" altLang="en-US" sz="2400" b="1" dirty="0">
                <a:solidFill>
                  <a:srgbClr val="002060"/>
                </a:solidFill>
                <a:latin typeface="+mj-ea"/>
                <a:ea typeface="+mj-ea"/>
                <a:cs typeface="Times New Roman" pitchFamily="18" charset="0"/>
              </a:rPr>
              <a:t>）</a:t>
            </a:r>
          </a:p>
          <a:p>
            <a:pPr lvl="1" eaLnBrk="1" hangingPunct="1">
              <a:lnSpc>
                <a:spcPct val="150000"/>
              </a:lnSpc>
              <a:buClr>
                <a:srgbClr val="006600"/>
              </a:buClr>
              <a:buFont typeface="Wingdings" pitchFamily="2" charset="2"/>
              <a:buChar char="ü"/>
              <a:defRPr/>
            </a:pPr>
            <a:r>
              <a:rPr lang="zh-CN" altLang="en-US" sz="2400" b="1" dirty="0">
                <a:solidFill>
                  <a:srgbClr val="002060"/>
                </a:solidFill>
                <a:latin typeface="+mj-ea"/>
                <a:ea typeface="+mj-ea"/>
                <a:cs typeface="Times New Roman" pitchFamily="18" charset="0"/>
              </a:rPr>
              <a:t> 用户文件目录（</a:t>
            </a:r>
            <a:r>
              <a:rPr lang="en-US" altLang="zh-CN" sz="2400" b="1" dirty="0">
                <a:solidFill>
                  <a:srgbClr val="C00000"/>
                </a:solidFill>
                <a:latin typeface="+mj-ea"/>
                <a:ea typeface="+mj-ea"/>
                <a:cs typeface="Times New Roman" pitchFamily="18" charset="0"/>
              </a:rPr>
              <a:t>UFD</a:t>
            </a:r>
            <a:r>
              <a:rPr lang="zh-CN" altLang="en-US" sz="2400" b="1" dirty="0">
                <a:solidFill>
                  <a:srgbClr val="002060"/>
                </a:solidFill>
                <a:latin typeface="+mj-ea"/>
                <a:ea typeface="+mj-ea"/>
                <a:cs typeface="Times New Roman" pitchFamily="18" charset="0"/>
              </a:rPr>
              <a:t>）</a:t>
            </a:r>
          </a:p>
          <a:p>
            <a:pPr eaLnBrk="1" hangingPunct="1">
              <a:lnSpc>
                <a:spcPct val="150000"/>
              </a:lnSpc>
              <a:buClr>
                <a:srgbClr val="006600"/>
              </a:buClr>
              <a:buFont typeface="Wingdings" pitchFamily="2" charset="2"/>
              <a:buNone/>
              <a:defRP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2</a:t>
            </a:r>
            <a:r>
              <a:rPr kumimoji="1" lang="zh-CN" altLang="en-US" sz="2400" b="1" dirty="0">
                <a:solidFill>
                  <a:srgbClr val="002060"/>
                </a:solidFill>
                <a:latin typeface="+mj-ea"/>
                <a:ea typeface="+mj-ea"/>
                <a:cs typeface="Times New Roman" pitchFamily="18" charset="0"/>
              </a:rPr>
              <a:t>）系统 </a:t>
            </a:r>
            <a:r>
              <a:rPr kumimoji="1" lang="en-US" altLang="zh-CN" sz="2400" b="1" dirty="0">
                <a:solidFill>
                  <a:srgbClr val="002060"/>
                </a:solidFill>
                <a:latin typeface="+mj-ea"/>
                <a:ea typeface="+mj-ea"/>
                <a:cs typeface="Times New Roman" pitchFamily="18" charset="0"/>
              </a:rPr>
              <a:t>MFD </a:t>
            </a:r>
            <a:r>
              <a:rPr kumimoji="1" lang="zh-CN" altLang="en-US" sz="2400" b="1" dirty="0">
                <a:solidFill>
                  <a:srgbClr val="002060"/>
                </a:solidFill>
                <a:latin typeface="+mj-ea"/>
                <a:ea typeface="+mj-ea"/>
                <a:cs typeface="Times New Roman" pitchFamily="18" charset="0"/>
              </a:rPr>
              <a:t>中，每个用户文件目录占用一个目录项，目录项中包括用户名和指向该用户目录文件的指针</a:t>
            </a:r>
          </a:p>
          <a:p>
            <a:pPr eaLnBrk="1" hangingPunct="1">
              <a:lnSpc>
                <a:spcPct val="150000"/>
              </a:lnSpc>
              <a:buClr>
                <a:srgbClr val="006600"/>
              </a:buClr>
              <a:buFont typeface="Wingdings" pitchFamily="2" charset="2"/>
              <a:buNone/>
              <a:defRP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3</a:t>
            </a:r>
            <a:r>
              <a:rPr kumimoji="1" lang="zh-CN" altLang="en-US" sz="2400" b="1" dirty="0">
                <a:solidFill>
                  <a:srgbClr val="002060"/>
                </a:solidFill>
                <a:latin typeface="+mj-ea"/>
                <a:ea typeface="+mj-ea"/>
                <a:cs typeface="Times New Roman" pitchFamily="18" charset="0"/>
              </a:rPr>
              <a:t>）为每个用户建立一个单独的用户文件目录 </a:t>
            </a:r>
            <a:r>
              <a:rPr kumimoji="1" lang="en-US" altLang="zh-CN" sz="2400" b="1" dirty="0">
                <a:solidFill>
                  <a:srgbClr val="002060"/>
                </a:solidFill>
                <a:latin typeface="+mj-ea"/>
                <a:ea typeface="+mj-ea"/>
                <a:cs typeface="Times New Roman" pitchFamily="18" charset="0"/>
              </a:rPr>
              <a:t>UFD</a:t>
            </a:r>
            <a:r>
              <a:rPr kumimoji="1" lang="zh-CN" altLang="en-US" sz="2400" b="1" dirty="0">
                <a:solidFill>
                  <a:srgbClr val="002060"/>
                </a:solidFill>
                <a:latin typeface="+mj-ea"/>
                <a:ea typeface="+mj-ea"/>
                <a:cs typeface="Times New Roman" pitchFamily="18" charset="0"/>
              </a:rPr>
              <a:t>，由用户所有文件的 </a:t>
            </a:r>
            <a:r>
              <a:rPr kumimoji="1" lang="en-US" altLang="zh-CN" sz="2400" b="1" dirty="0">
                <a:solidFill>
                  <a:srgbClr val="002060"/>
                </a:solidFill>
                <a:latin typeface="+mj-ea"/>
                <a:ea typeface="+mj-ea"/>
                <a:cs typeface="Times New Roman" pitchFamily="18" charset="0"/>
              </a:rPr>
              <a:t>FCB </a:t>
            </a:r>
            <a:r>
              <a:rPr kumimoji="1" lang="zh-CN" altLang="en-US" sz="2400" b="1" dirty="0">
                <a:solidFill>
                  <a:srgbClr val="002060"/>
                </a:solidFill>
                <a:latin typeface="+mj-ea"/>
                <a:ea typeface="+mj-ea"/>
                <a:cs typeface="Times New Roman" pitchFamily="18" charset="0"/>
              </a:rPr>
              <a:t>组成</a:t>
            </a:r>
          </a:p>
        </p:txBody>
      </p:sp>
      <p:sp>
        <p:nvSpPr>
          <p:cNvPr id="3" name="Rectangle 2">
            <a:extLst>
              <a:ext uri="{FF2B5EF4-FFF2-40B4-BE49-F238E27FC236}">
                <a16:creationId xmlns:a16="http://schemas.microsoft.com/office/drawing/2014/main" id="{CD93DAEE-181B-2843-A4EC-9AD02EB9D602}"/>
              </a:ext>
            </a:extLst>
          </p:cNvPr>
          <p:cNvSpPr>
            <a:spLocks noGrp="1" noChangeArrowheads="1"/>
          </p:cNvSpPr>
          <p:nvPr>
            <p:ph type="title"/>
          </p:nvPr>
        </p:nvSpPr>
        <p:spPr>
          <a:xfrm>
            <a:off x="2514600" y="304800"/>
            <a:ext cx="7696200" cy="13716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pic>
        <p:nvPicPr>
          <p:cNvPr id="4" name="Picture 6" descr="Drawing6_1">
            <a:extLst>
              <a:ext uri="{FF2B5EF4-FFF2-40B4-BE49-F238E27FC236}">
                <a16:creationId xmlns:a16="http://schemas.microsoft.com/office/drawing/2014/main" id="{2B393E6A-7140-F645-B6D1-27DDE21C9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424" y="304801"/>
            <a:ext cx="4674577" cy="3038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412207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32B12B-71A6-8746-9A92-F0C417979040}"/>
              </a:ext>
            </a:extLst>
          </p:cNvPr>
          <p:cNvSpPr>
            <a:spLocks noChangeArrowheads="1"/>
          </p:cNvSpPr>
          <p:nvPr/>
        </p:nvSpPr>
        <p:spPr bwMode="auto">
          <a:xfrm>
            <a:off x="2209800" y="1143001"/>
            <a:ext cx="8458200" cy="4854599"/>
          </a:xfrm>
          <a:prstGeom prst="rect">
            <a:avLst/>
          </a:prstGeom>
          <a:noFill/>
          <a:ln w="12700" cap="sq">
            <a:noFill/>
            <a:miter lim="800000"/>
            <a:headEnd type="none" w="sm" len="sm"/>
            <a:tailEnd type="none" w="sm" len="sm"/>
          </a:ln>
          <a:effectLst/>
        </p:spPr>
        <p:txBody>
          <a:bodyPr wrap="square">
            <a:spAutoFit/>
          </a:bodyPr>
          <a:lstStyle/>
          <a:p>
            <a:pPr eaLnBrk="1" hangingPunct="1">
              <a:lnSpc>
                <a:spcPct val="130000"/>
              </a:lnSpc>
              <a:defRPr/>
            </a:pPr>
            <a:r>
              <a:rPr kumimoji="1" lang="en-US" altLang="zh-CN" sz="3200" b="1" dirty="0">
                <a:solidFill>
                  <a:srgbClr val="002060"/>
                </a:solidFill>
                <a:latin typeface="+mj-ea"/>
                <a:ea typeface="+mj-ea"/>
                <a:cs typeface="Times New Roman" pitchFamily="18" charset="0"/>
              </a:rPr>
              <a:t>2.</a:t>
            </a:r>
            <a:r>
              <a:rPr kumimoji="1" lang="zh-CN" altLang="en-US" sz="3200" b="1" dirty="0">
                <a:solidFill>
                  <a:srgbClr val="002060"/>
                </a:solidFill>
                <a:latin typeface="+mj-ea"/>
                <a:ea typeface="+mj-ea"/>
                <a:cs typeface="Times New Roman" pitchFamily="18" charset="0"/>
              </a:rPr>
              <a:t>二级目录结构</a:t>
            </a:r>
          </a:p>
          <a:p>
            <a:pPr>
              <a:lnSpc>
                <a:spcPct val="130000"/>
              </a:lnSpc>
              <a:buClr>
                <a:schemeClr val="tx1"/>
              </a:buClr>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4</a:t>
            </a:r>
            <a:r>
              <a:rPr kumimoji="1" lang="zh-CN" altLang="en-US" sz="2400" b="1" dirty="0">
                <a:solidFill>
                  <a:srgbClr val="002060"/>
                </a:solidFill>
                <a:latin typeface="+mj-ea"/>
                <a:ea typeface="+mj-ea"/>
                <a:cs typeface="Times New Roman" pitchFamily="18" charset="0"/>
              </a:rPr>
              <a:t>）创建新文件</a:t>
            </a:r>
          </a:p>
          <a:p>
            <a:pPr lvl="1">
              <a:lnSpc>
                <a:spcPct val="130000"/>
              </a:lnSpc>
              <a:buClr>
                <a:srgbClr val="006600"/>
              </a:buClr>
              <a:buFont typeface="Wingdings" panose="05000000000000000000" pitchFamily="2" charset="2"/>
              <a:buChar char="ü"/>
            </a:pPr>
            <a:r>
              <a:rPr kumimoji="1" lang="zh-CN" altLang="en-US" dirty="0">
                <a:ea typeface="楷体_GB2312"/>
                <a:cs typeface="楷体_GB2312"/>
              </a:rPr>
              <a:t> </a:t>
            </a:r>
            <a:r>
              <a:rPr kumimoji="1" lang="zh-CN" altLang="en-US" sz="2000" dirty="0">
                <a:ea typeface="楷体_GB2312"/>
                <a:cs typeface="楷体_GB2312"/>
              </a:rPr>
              <a:t>创建用户文件目录项</a:t>
            </a:r>
            <a:endParaRPr kumimoji="1" lang="en-US" altLang="zh-CN" sz="2000" dirty="0">
              <a:ea typeface="楷体_GB2312"/>
              <a:cs typeface="楷体_GB2312"/>
            </a:endParaRPr>
          </a:p>
          <a:p>
            <a:pPr lvl="1">
              <a:lnSpc>
                <a:spcPct val="130000"/>
              </a:lnSpc>
              <a:buClr>
                <a:srgbClr val="006600"/>
              </a:buClr>
              <a:buFont typeface="Wingdings" panose="05000000000000000000" pitchFamily="2" charset="2"/>
              <a:buChar char="ü"/>
            </a:pPr>
            <a:r>
              <a:rPr kumimoji="1" lang="en-US" altLang="zh-CN" sz="2000" dirty="0">
                <a:ea typeface="楷体_GB2312"/>
                <a:cs typeface="楷体_GB2312"/>
              </a:rPr>
              <a:t> </a:t>
            </a:r>
            <a:r>
              <a:rPr kumimoji="1" lang="zh-CN" altLang="en-US" sz="2000" dirty="0">
                <a:ea typeface="楷体_GB2312"/>
                <a:cs typeface="楷体_GB2312"/>
              </a:rPr>
              <a:t>查看 </a:t>
            </a:r>
            <a:r>
              <a:rPr kumimoji="1" lang="en-US" altLang="zh-CN" sz="2000" dirty="0">
                <a:ea typeface="楷体_GB2312"/>
                <a:cs typeface="楷体_GB2312"/>
              </a:rPr>
              <a:t>UFD</a:t>
            </a:r>
            <a:r>
              <a:rPr kumimoji="1" lang="zh-CN" altLang="en-US" sz="2000" dirty="0">
                <a:ea typeface="楷体_GB2312"/>
                <a:cs typeface="楷体_GB2312"/>
              </a:rPr>
              <a:t>，判断是否有同名文件 </a:t>
            </a:r>
          </a:p>
          <a:p>
            <a:pPr lvl="2">
              <a:lnSpc>
                <a:spcPct val="130000"/>
              </a:lnSpc>
              <a:buClr>
                <a:srgbClr val="CC0066"/>
              </a:buClr>
              <a:buFontTx/>
              <a:buChar char="•"/>
            </a:pPr>
            <a:r>
              <a:rPr kumimoji="1" lang="zh-CN" altLang="en-US" sz="2000" dirty="0">
                <a:ea typeface="楷体_GB2312"/>
                <a:cs typeface="楷体_GB2312"/>
              </a:rPr>
              <a:t> 有：为新文件重新命名</a:t>
            </a:r>
          </a:p>
          <a:p>
            <a:pPr lvl="2">
              <a:lnSpc>
                <a:spcPct val="130000"/>
              </a:lnSpc>
              <a:buClr>
                <a:srgbClr val="CC0066"/>
              </a:buClr>
              <a:buFontTx/>
              <a:buChar char="•"/>
            </a:pPr>
            <a:r>
              <a:rPr kumimoji="1" lang="zh-CN" altLang="en-US" sz="2000" dirty="0">
                <a:ea typeface="楷体_GB2312"/>
                <a:cs typeface="楷体_GB2312"/>
              </a:rPr>
              <a:t> 无：建立新的目录项，填写文件信息</a:t>
            </a:r>
          </a:p>
          <a:p>
            <a:pPr lvl="1">
              <a:lnSpc>
                <a:spcPct val="130000"/>
              </a:lnSpc>
              <a:buClr>
                <a:srgbClr val="006600"/>
              </a:buClr>
              <a:buFont typeface="Wingdings" panose="05000000000000000000" pitchFamily="2" charset="2"/>
              <a:buChar char="ü"/>
            </a:pPr>
            <a:r>
              <a:rPr kumimoji="1" lang="zh-CN" altLang="en-US" sz="2000" dirty="0">
                <a:ea typeface="楷体_GB2312"/>
                <a:cs typeface="楷体_GB2312"/>
              </a:rPr>
              <a:t> 置目录项状态位为</a:t>
            </a:r>
            <a:r>
              <a:rPr kumimoji="1" lang="en-US" altLang="zh-CN" sz="2000" dirty="0">
                <a:ea typeface="楷体_GB2312"/>
                <a:cs typeface="楷体_GB2312"/>
              </a:rPr>
              <a:t>1</a:t>
            </a:r>
            <a:r>
              <a:rPr lang="en-US" altLang="zh-CN" sz="2000" dirty="0"/>
              <a:t> </a:t>
            </a:r>
          </a:p>
          <a:p>
            <a:pPr>
              <a:lnSpc>
                <a:spcPct val="130000"/>
              </a:lnSpc>
            </a:pPr>
            <a:r>
              <a:rPr kumimoji="1" lang="zh-CN" altLang="en-US" sz="2400" b="1" dirty="0">
                <a:solidFill>
                  <a:srgbClr val="002060"/>
                </a:solidFill>
                <a:latin typeface="+mj-ea"/>
                <a:ea typeface="+mj-ea"/>
                <a:cs typeface="Times New Roman" pitchFamily="18" charset="0"/>
              </a:rPr>
              <a:t>（</a:t>
            </a:r>
            <a:r>
              <a:rPr kumimoji="1" lang="en-US" altLang="zh-CN" sz="2400" b="1" dirty="0">
                <a:solidFill>
                  <a:srgbClr val="002060"/>
                </a:solidFill>
                <a:latin typeface="+mj-ea"/>
                <a:ea typeface="+mj-ea"/>
                <a:cs typeface="Times New Roman" pitchFamily="18" charset="0"/>
              </a:rPr>
              <a:t>5</a:t>
            </a:r>
            <a:r>
              <a:rPr kumimoji="1" lang="zh-CN" altLang="en-US" sz="2400" b="1" dirty="0">
                <a:solidFill>
                  <a:srgbClr val="002060"/>
                </a:solidFill>
                <a:latin typeface="+mj-ea"/>
                <a:ea typeface="+mj-ea"/>
                <a:cs typeface="Times New Roman" pitchFamily="18" charset="0"/>
              </a:rPr>
              <a:t>）删除文件</a:t>
            </a:r>
          </a:p>
          <a:p>
            <a:pPr lvl="1">
              <a:lnSpc>
                <a:spcPct val="130000"/>
              </a:lnSpc>
              <a:buClr>
                <a:srgbClr val="006600"/>
              </a:buClr>
              <a:buFont typeface="Wingdings" panose="05000000000000000000" pitchFamily="2" charset="2"/>
              <a:buChar char="ü"/>
            </a:pPr>
            <a:r>
              <a:rPr kumimoji="1" lang="zh-CN" altLang="en-US" sz="2000" dirty="0">
                <a:latin typeface="+mj-ea"/>
                <a:ea typeface="+mj-ea"/>
              </a:rPr>
              <a:t> </a:t>
            </a:r>
            <a:r>
              <a:rPr kumimoji="1" lang="zh-CN" altLang="en-US" sz="2000" dirty="0">
                <a:latin typeface="+mj-ea"/>
                <a:ea typeface="+mj-ea"/>
                <a:cs typeface="楷体_GB2312"/>
              </a:rPr>
              <a:t>查看 </a:t>
            </a:r>
            <a:r>
              <a:rPr kumimoji="1" lang="en-US" altLang="zh-CN" sz="2000" dirty="0">
                <a:latin typeface="+mj-ea"/>
                <a:ea typeface="+mj-ea"/>
                <a:cs typeface="楷体_GB2312"/>
              </a:rPr>
              <a:t>UFD</a:t>
            </a:r>
            <a:r>
              <a:rPr kumimoji="1" lang="zh-CN" altLang="en-US" sz="2000" dirty="0">
                <a:latin typeface="+mj-ea"/>
                <a:ea typeface="+mj-ea"/>
                <a:cs typeface="楷体_GB2312"/>
              </a:rPr>
              <a:t>，找到该文件对应的目录项</a:t>
            </a:r>
          </a:p>
          <a:p>
            <a:pPr lvl="1">
              <a:lnSpc>
                <a:spcPct val="130000"/>
              </a:lnSpc>
              <a:buClr>
                <a:srgbClr val="006600"/>
              </a:buClr>
              <a:buFont typeface="Wingdings" panose="05000000000000000000" pitchFamily="2" charset="2"/>
              <a:buChar char="ü"/>
            </a:pPr>
            <a:r>
              <a:rPr kumimoji="1" lang="zh-CN" altLang="en-US" sz="2000" dirty="0">
                <a:latin typeface="+mj-ea"/>
                <a:ea typeface="+mj-ea"/>
                <a:cs typeface="楷体_GB2312"/>
              </a:rPr>
              <a:t> 查找该文件的所有盘块并回收</a:t>
            </a:r>
          </a:p>
          <a:p>
            <a:pPr lvl="1">
              <a:lnSpc>
                <a:spcPct val="130000"/>
              </a:lnSpc>
              <a:buClr>
                <a:srgbClr val="006600"/>
              </a:buClr>
              <a:buFont typeface="Wingdings" panose="05000000000000000000" pitchFamily="2" charset="2"/>
              <a:buChar char="ü"/>
            </a:pPr>
            <a:r>
              <a:rPr kumimoji="1" lang="zh-CN" altLang="en-US" sz="2000" dirty="0">
                <a:latin typeface="+mj-ea"/>
                <a:ea typeface="+mj-ea"/>
                <a:cs typeface="楷体_GB2312"/>
              </a:rPr>
              <a:t> 从目录表中清除所占用的目录项 </a:t>
            </a:r>
            <a:endParaRPr kumimoji="1" lang="zh-CN" altLang="en-US" sz="2800" b="1" dirty="0">
              <a:solidFill>
                <a:srgbClr val="002060"/>
              </a:solidFill>
              <a:latin typeface="+mj-ea"/>
              <a:ea typeface="+mj-ea"/>
              <a:cs typeface="Times New Roman" pitchFamily="18" charset="0"/>
            </a:endParaRPr>
          </a:p>
        </p:txBody>
      </p:sp>
      <p:sp>
        <p:nvSpPr>
          <p:cNvPr id="3" name="Rectangle 2">
            <a:extLst>
              <a:ext uri="{FF2B5EF4-FFF2-40B4-BE49-F238E27FC236}">
                <a16:creationId xmlns:a16="http://schemas.microsoft.com/office/drawing/2014/main" id="{CD93DAEE-181B-2843-A4EC-9AD02EB9D602}"/>
              </a:ext>
            </a:extLst>
          </p:cNvPr>
          <p:cNvSpPr>
            <a:spLocks noGrp="1" noChangeArrowheads="1"/>
          </p:cNvSpPr>
          <p:nvPr>
            <p:ph type="title"/>
          </p:nvPr>
        </p:nvSpPr>
        <p:spPr>
          <a:xfrm>
            <a:off x="2514600" y="304800"/>
            <a:ext cx="7696200" cy="13716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Tree>
    <p:extLst>
      <p:ext uri="{BB962C8B-B14F-4D97-AF65-F5344CB8AC3E}">
        <p14:creationId xmlns:p14="http://schemas.microsoft.com/office/powerpoint/2010/main" val="281994370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4D32B12B-71A6-8746-9A92-F0C417979040}"/>
              </a:ext>
            </a:extLst>
          </p:cNvPr>
          <p:cNvSpPr>
            <a:spLocks noChangeArrowheads="1"/>
          </p:cNvSpPr>
          <p:nvPr/>
        </p:nvSpPr>
        <p:spPr bwMode="auto">
          <a:xfrm>
            <a:off x="2209800" y="1143000"/>
            <a:ext cx="8458200" cy="1292662"/>
          </a:xfrm>
          <a:prstGeom prst="rect">
            <a:avLst/>
          </a:prstGeom>
          <a:noFill/>
          <a:ln w="12700" cap="sq">
            <a:noFill/>
            <a:miter lim="800000"/>
            <a:headEnd type="none" w="sm" len="sm"/>
            <a:tailEnd type="none" w="sm" len="sm"/>
          </a:ln>
          <a:effectLst/>
        </p:spPr>
        <p:txBody>
          <a:bodyPr wrap="square">
            <a:spAutoFit/>
          </a:bodyPr>
          <a:lstStyle/>
          <a:p>
            <a:pPr eaLnBrk="1" hangingPunct="1">
              <a:lnSpc>
                <a:spcPct val="130000"/>
              </a:lnSpc>
              <a:defRPr/>
            </a:pPr>
            <a:r>
              <a:rPr kumimoji="1" lang="en-US" altLang="zh-CN" sz="3200" b="1" dirty="0">
                <a:solidFill>
                  <a:srgbClr val="002060"/>
                </a:solidFill>
                <a:latin typeface="+mj-ea"/>
                <a:ea typeface="+mj-ea"/>
                <a:cs typeface="Times New Roman" pitchFamily="18" charset="0"/>
              </a:rPr>
              <a:t>2.</a:t>
            </a:r>
            <a:r>
              <a:rPr kumimoji="1" lang="zh-CN" altLang="en-US" sz="3200" b="1" dirty="0">
                <a:solidFill>
                  <a:srgbClr val="002060"/>
                </a:solidFill>
                <a:latin typeface="+mj-ea"/>
                <a:ea typeface="+mj-ea"/>
                <a:cs typeface="Times New Roman" pitchFamily="18" charset="0"/>
              </a:rPr>
              <a:t>二级目录结构</a:t>
            </a:r>
          </a:p>
          <a:p>
            <a:pPr>
              <a:lnSpc>
                <a:spcPct val="130000"/>
              </a:lnSpc>
              <a:buClr>
                <a:schemeClr val="tx1"/>
              </a:buClr>
            </a:pPr>
            <a:endParaRPr kumimoji="1" lang="zh-CN" altLang="en-US" sz="2800" b="1" dirty="0">
              <a:solidFill>
                <a:srgbClr val="002060"/>
              </a:solidFill>
              <a:latin typeface="+mj-ea"/>
              <a:ea typeface="+mj-ea"/>
              <a:cs typeface="Times New Roman" pitchFamily="18" charset="0"/>
            </a:endParaRPr>
          </a:p>
        </p:txBody>
      </p:sp>
      <p:sp>
        <p:nvSpPr>
          <p:cNvPr id="3" name="Rectangle 2">
            <a:extLst>
              <a:ext uri="{FF2B5EF4-FFF2-40B4-BE49-F238E27FC236}">
                <a16:creationId xmlns:a16="http://schemas.microsoft.com/office/drawing/2014/main" id="{CD93DAEE-181B-2843-A4EC-9AD02EB9D602}"/>
              </a:ext>
            </a:extLst>
          </p:cNvPr>
          <p:cNvSpPr>
            <a:spLocks noGrp="1" noChangeArrowheads="1"/>
          </p:cNvSpPr>
          <p:nvPr>
            <p:ph type="title"/>
          </p:nvPr>
        </p:nvSpPr>
        <p:spPr>
          <a:xfrm>
            <a:off x="2514600" y="304800"/>
            <a:ext cx="7696200" cy="13716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4" name="Rectangle 3">
            <a:extLst>
              <a:ext uri="{FF2B5EF4-FFF2-40B4-BE49-F238E27FC236}">
                <a16:creationId xmlns:a16="http://schemas.microsoft.com/office/drawing/2014/main" id="{59D46999-BBFF-204C-992A-795E21517F23}"/>
              </a:ext>
            </a:extLst>
          </p:cNvPr>
          <p:cNvSpPr>
            <a:spLocks noChangeArrowheads="1"/>
          </p:cNvSpPr>
          <p:nvPr/>
        </p:nvSpPr>
        <p:spPr bwMode="auto">
          <a:xfrm>
            <a:off x="2500313" y="1981200"/>
            <a:ext cx="8208963" cy="3688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eaLnBrk="1" hangingPunct="1">
              <a:lnSpc>
                <a:spcPct val="135000"/>
              </a:lnSpc>
              <a:spcBef>
                <a:spcPct val="0"/>
              </a:spcBef>
              <a:buClrTx/>
              <a:buSzTx/>
              <a:buFont typeface="Wingdings" panose="05000000000000000000" pitchFamily="2" charset="2"/>
              <a:buNone/>
            </a:pPr>
            <a:r>
              <a:rPr kumimoji="1" lang="zh-CN" altLang="en-US" sz="2800" dirty="0">
                <a:solidFill>
                  <a:srgbClr val="002060"/>
                </a:solidFill>
                <a:latin typeface="+mj-ea"/>
                <a:ea typeface="+mj-ea"/>
              </a:rPr>
              <a:t>（</a:t>
            </a:r>
            <a:r>
              <a:rPr kumimoji="1" lang="en-US" altLang="zh-CN" sz="2800" dirty="0">
                <a:solidFill>
                  <a:srgbClr val="002060"/>
                </a:solidFill>
                <a:latin typeface="+mj-ea"/>
                <a:ea typeface="+mj-ea"/>
              </a:rPr>
              <a:t>6</a:t>
            </a:r>
            <a:r>
              <a:rPr kumimoji="1" lang="zh-CN" altLang="en-US" sz="2800" dirty="0">
                <a:solidFill>
                  <a:srgbClr val="002060"/>
                </a:solidFill>
                <a:latin typeface="+mj-ea"/>
                <a:ea typeface="+mj-ea"/>
              </a:rPr>
              <a:t>）优缺点</a:t>
            </a:r>
          </a:p>
          <a:p>
            <a:pPr lvl="1" eaLnBrk="1" hangingPunct="1">
              <a:lnSpc>
                <a:spcPct val="135000"/>
              </a:lnSpc>
              <a:spcBef>
                <a:spcPct val="0"/>
              </a:spcBef>
              <a:buClr>
                <a:srgbClr val="FFC000"/>
              </a:buClr>
              <a:buSzTx/>
              <a:buFont typeface="Wingdings" panose="05000000000000000000" pitchFamily="2" charset="2"/>
              <a:buChar char="ü"/>
            </a:pPr>
            <a:r>
              <a:rPr lang="zh-CN" altLang="en-US" sz="2000" dirty="0">
                <a:solidFill>
                  <a:srgbClr val="002060"/>
                </a:solidFill>
                <a:latin typeface="+mj-ea"/>
                <a:ea typeface="+mj-ea"/>
              </a:rPr>
              <a:t> </a:t>
            </a:r>
            <a:r>
              <a:rPr kumimoji="1" lang="zh-CN" altLang="en-US" sz="2400" dirty="0">
                <a:solidFill>
                  <a:srgbClr val="C00000"/>
                </a:solidFill>
                <a:latin typeface="+mj-ea"/>
                <a:ea typeface="+mj-ea"/>
                <a:cs typeface="楷体_GB2312"/>
              </a:rPr>
              <a:t>提高了检索目录的速度</a:t>
            </a:r>
          </a:p>
          <a:p>
            <a:pPr lvl="2" eaLnBrk="1" hangingPunct="1">
              <a:lnSpc>
                <a:spcPct val="135000"/>
              </a:lnSpc>
              <a:spcBef>
                <a:spcPct val="0"/>
              </a:spcBef>
              <a:buClr>
                <a:srgbClr val="FFC000"/>
              </a:buClr>
              <a:buSzTx/>
              <a:buFont typeface="Arial" panose="020B0604020202020204" pitchFamily="34" charset="0"/>
              <a:buChar char="•"/>
            </a:pPr>
            <a:r>
              <a:rPr kumimoji="1" lang="zh-CN" altLang="en-US" dirty="0">
                <a:solidFill>
                  <a:srgbClr val="002060"/>
                </a:solidFill>
                <a:latin typeface="+mj-ea"/>
                <a:ea typeface="+mj-ea"/>
                <a:cs typeface="楷体_GB2312"/>
              </a:rPr>
              <a:t>    由</a:t>
            </a:r>
            <a:r>
              <a:rPr kumimoji="1" lang="en-US" altLang="zh-CN" dirty="0">
                <a:solidFill>
                  <a:srgbClr val="002060"/>
                </a:solidFill>
                <a:latin typeface="+mj-ea"/>
                <a:ea typeface="+mj-ea"/>
                <a:cs typeface="楷体_GB2312"/>
              </a:rPr>
              <a:t>n*m</a:t>
            </a:r>
            <a:r>
              <a:rPr kumimoji="1" lang="zh-CN" altLang="en-US" dirty="0">
                <a:solidFill>
                  <a:srgbClr val="002060"/>
                </a:solidFill>
                <a:latin typeface="+mj-ea"/>
                <a:ea typeface="+mj-ea"/>
                <a:cs typeface="楷体_GB2312"/>
              </a:rPr>
              <a:t>提高到</a:t>
            </a:r>
            <a:r>
              <a:rPr kumimoji="1" lang="en-US" altLang="zh-CN" dirty="0" err="1">
                <a:solidFill>
                  <a:srgbClr val="002060"/>
                </a:solidFill>
                <a:latin typeface="+mj-ea"/>
                <a:ea typeface="+mj-ea"/>
                <a:cs typeface="楷体_GB2312"/>
              </a:rPr>
              <a:t>n+m</a:t>
            </a:r>
            <a:endParaRPr kumimoji="1" lang="en-US" altLang="zh-CN" dirty="0">
              <a:solidFill>
                <a:srgbClr val="002060"/>
              </a:solidFill>
              <a:latin typeface="+mj-ea"/>
              <a:ea typeface="+mj-ea"/>
              <a:cs typeface="楷体_GB2312"/>
            </a:endParaRPr>
          </a:p>
          <a:p>
            <a:pPr lvl="1" eaLnBrk="1" hangingPunct="1">
              <a:lnSpc>
                <a:spcPct val="135000"/>
              </a:lnSpc>
              <a:spcBef>
                <a:spcPct val="0"/>
              </a:spcBef>
              <a:buClr>
                <a:srgbClr val="FFC000"/>
              </a:buClr>
              <a:buSzTx/>
              <a:buFont typeface="Wingdings" panose="05000000000000000000" pitchFamily="2" charset="2"/>
              <a:buChar char="ü"/>
            </a:pPr>
            <a:r>
              <a:rPr kumimoji="1" lang="en-US" altLang="zh-CN" sz="2400" dirty="0">
                <a:solidFill>
                  <a:srgbClr val="002060"/>
                </a:solidFill>
                <a:latin typeface="+mj-ea"/>
                <a:ea typeface="+mj-ea"/>
                <a:cs typeface="楷体_GB2312"/>
              </a:rPr>
              <a:t> </a:t>
            </a:r>
            <a:r>
              <a:rPr kumimoji="1" lang="zh-CN" altLang="en-US" sz="2400" dirty="0">
                <a:solidFill>
                  <a:srgbClr val="002060"/>
                </a:solidFill>
                <a:latin typeface="+mj-ea"/>
                <a:ea typeface="+mj-ea"/>
                <a:cs typeface="楷体_GB2312"/>
              </a:rPr>
              <a:t>在不同的 </a:t>
            </a:r>
            <a:r>
              <a:rPr kumimoji="1" lang="en-US" altLang="zh-CN" sz="2400" dirty="0">
                <a:solidFill>
                  <a:srgbClr val="002060"/>
                </a:solidFill>
                <a:latin typeface="+mj-ea"/>
                <a:ea typeface="+mj-ea"/>
                <a:cs typeface="楷体_GB2312"/>
              </a:rPr>
              <a:t>UFD </a:t>
            </a:r>
            <a:r>
              <a:rPr kumimoji="1" lang="zh-CN" altLang="en-US" sz="2400" dirty="0">
                <a:solidFill>
                  <a:srgbClr val="002060"/>
                </a:solidFill>
                <a:latin typeface="+mj-ea"/>
                <a:ea typeface="+mj-ea"/>
                <a:cs typeface="楷体_GB2312"/>
              </a:rPr>
              <a:t>中，</a:t>
            </a:r>
            <a:r>
              <a:rPr kumimoji="1" lang="zh-CN" altLang="en-US" sz="2400" dirty="0">
                <a:solidFill>
                  <a:srgbClr val="C00000"/>
                </a:solidFill>
                <a:latin typeface="+mj-ea"/>
                <a:ea typeface="+mj-ea"/>
                <a:cs typeface="楷体_GB2312"/>
              </a:rPr>
              <a:t>可以使用相同的文件名</a:t>
            </a:r>
          </a:p>
          <a:p>
            <a:pPr marL="846138" lvl="1" indent="-352425" eaLnBrk="1" hangingPunct="1">
              <a:lnSpc>
                <a:spcPct val="135000"/>
              </a:lnSpc>
              <a:spcBef>
                <a:spcPct val="0"/>
              </a:spcBef>
              <a:buClr>
                <a:srgbClr val="FFC000"/>
              </a:buClr>
              <a:buSzTx/>
              <a:buFont typeface="Wingdings" panose="05000000000000000000" pitchFamily="2" charset="2"/>
              <a:buChar char="ü"/>
            </a:pPr>
            <a:r>
              <a:rPr kumimoji="1" lang="zh-CN" altLang="en-US" sz="2400" dirty="0">
                <a:solidFill>
                  <a:srgbClr val="002060"/>
                </a:solidFill>
                <a:latin typeface="+mj-ea"/>
                <a:ea typeface="+mj-ea"/>
                <a:cs typeface="楷体_GB2312"/>
              </a:rPr>
              <a:t>不同用户可以使用不同的文件名访问系统中的同一个</a:t>
            </a:r>
            <a:r>
              <a:rPr kumimoji="1" lang="zh-CN" altLang="en-US" sz="2400" dirty="0">
                <a:solidFill>
                  <a:srgbClr val="C00000"/>
                </a:solidFill>
                <a:latin typeface="+mj-ea"/>
                <a:ea typeface="+mj-ea"/>
                <a:cs typeface="楷体_GB2312"/>
              </a:rPr>
              <a:t>共享文件</a:t>
            </a:r>
          </a:p>
          <a:p>
            <a:pPr lvl="1" eaLnBrk="1" hangingPunct="1">
              <a:lnSpc>
                <a:spcPct val="135000"/>
              </a:lnSpc>
              <a:spcBef>
                <a:spcPct val="0"/>
              </a:spcBef>
              <a:buClr>
                <a:srgbClr val="FFC000"/>
              </a:buClr>
              <a:buSzTx/>
              <a:buFont typeface="Wingdings" panose="05000000000000000000" pitchFamily="2" charset="2"/>
              <a:buChar char="ü"/>
            </a:pPr>
            <a:r>
              <a:rPr kumimoji="1" lang="zh-CN" altLang="en-US" sz="2400" dirty="0">
                <a:solidFill>
                  <a:srgbClr val="002060"/>
                </a:solidFill>
                <a:latin typeface="+mj-ea"/>
                <a:ea typeface="+mj-ea"/>
                <a:cs typeface="楷体_GB2312"/>
              </a:rPr>
              <a:t> 用户间的隔离使文件共享不方便</a:t>
            </a:r>
            <a:endParaRPr kumimoji="1" lang="zh-CN" altLang="en-US" sz="2400" dirty="0">
              <a:solidFill>
                <a:srgbClr val="002060"/>
              </a:solidFill>
              <a:latin typeface="+mj-ea"/>
              <a:ea typeface="+mj-ea"/>
              <a:cs typeface="楷体_GB2312"/>
              <a:sym typeface="Monotype Sorts" pitchFamily="2" charset="2"/>
            </a:endParaRPr>
          </a:p>
        </p:txBody>
      </p:sp>
    </p:spTree>
    <p:extLst>
      <p:ext uri="{BB962C8B-B14F-4D97-AF65-F5344CB8AC3E}">
        <p14:creationId xmlns:p14="http://schemas.microsoft.com/office/powerpoint/2010/main" val="4257296240"/>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3" name="Rectangle 2">
            <a:extLst>
              <a:ext uri="{FF2B5EF4-FFF2-40B4-BE49-F238E27FC236}">
                <a16:creationId xmlns:a16="http://schemas.microsoft.com/office/drawing/2014/main" id="{F4B51745-5C33-F448-B8BE-3E13151A1FAD}"/>
              </a:ext>
            </a:extLst>
          </p:cNvPr>
          <p:cNvSpPr txBox="1">
            <a:spLocks noRot="1" noChangeArrowheads="1"/>
          </p:cNvSpPr>
          <p:nvPr/>
        </p:nvSpPr>
        <p:spPr>
          <a:xfrm>
            <a:off x="2181225" y="1004888"/>
            <a:ext cx="8362950" cy="2881313"/>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spcBef>
                <a:spcPct val="0"/>
              </a:spcBef>
              <a:buFont typeface="Wingdings" panose="05000000000000000000" pitchFamily="2" charset="2"/>
              <a:buNone/>
              <a:defRPr/>
            </a:pPr>
            <a:r>
              <a:rPr kumimoji="1" lang="en-US" altLang="zh-CN" sz="3200" dirty="0">
                <a:solidFill>
                  <a:srgbClr val="002060"/>
                </a:solidFill>
                <a:cs typeface="Times New Roman" pitchFamily="18" charset="0"/>
              </a:rPr>
              <a:t>3.</a:t>
            </a:r>
            <a:r>
              <a:rPr kumimoji="1" lang="zh-CN" altLang="en-US" sz="3200" dirty="0">
                <a:solidFill>
                  <a:srgbClr val="002060"/>
                </a:solidFill>
                <a:cs typeface="Times New Roman" pitchFamily="18" charset="0"/>
              </a:rPr>
              <a:t>树型目录结构</a:t>
            </a:r>
          </a:p>
          <a:p>
            <a:pPr>
              <a:lnSpc>
                <a:spcPct val="150000"/>
              </a:lnSpc>
              <a:spcBef>
                <a:spcPct val="0"/>
              </a:spcBef>
              <a:buClr>
                <a:schemeClr val="tx1"/>
              </a:buClr>
              <a:buSzTx/>
              <a:buFont typeface="Wingdings" panose="05000000000000000000" pitchFamily="2" charset="2"/>
              <a:buNone/>
              <a:defRPr/>
            </a:pPr>
            <a:r>
              <a:rPr lang="zh-CN" altLang="en-US" sz="2400" dirty="0">
                <a:latin typeface="+mn-ea"/>
                <a:cs typeface="Times New Roman" pitchFamily="18" charset="0"/>
              </a:rPr>
              <a:t>（</a:t>
            </a:r>
            <a:r>
              <a:rPr lang="en-US" altLang="zh-CN" sz="2400" dirty="0">
                <a:latin typeface="+mn-ea"/>
                <a:cs typeface="Times New Roman" pitchFamily="18" charset="0"/>
              </a:rPr>
              <a:t>1</a:t>
            </a:r>
            <a:r>
              <a:rPr lang="zh-CN" altLang="en-US" sz="2400" dirty="0">
                <a:latin typeface="+mn-ea"/>
                <a:cs typeface="Times New Roman" pitchFamily="18" charset="0"/>
              </a:rPr>
              <a:t>）目录结构：把三级或三级以上的目录结构称树型目录</a:t>
            </a:r>
          </a:p>
          <a:p>
            <a:pPr lvl="1">
              <a:lnSpc>
                <a:spcPct val="150000"/>
              </a:lnSpc>
              <a:spcBef>
                <a:spcPct val="0"/>
              </a:spcBef>
              <a:buClr>
                <a:srgbClr val="FFC000"/>
              </a:buClr>
              <a:buSzTx/>
              <a:buFont typeface="Wingdings" panose="05000000000000000000" pitchFamily="2" charset="2"/>
              <a:buChar char="ü"/>
              <a:defRPr/>
            </a:pPr>
            <a:r>
              <a:rPr lang="zh-CN" altLang="en-US" sz="2000" dirty="0">
                <a:latin typeface="+mn-ea"/>
                <a:cs typeface="Times New Roman" pitchFamily="18" charset="0"/>
              </a:rPr>
              <a:t> 目录文件中的目录项，既可作为目录文件的 </a:t>
            </a:r>
            <a:r>
              <a:rPr lang="en-US" altLang="zh-CN" sz="2000" dirty="0">
                <a:latin typeface="+mn-ea"/>
                <a:cs typeface="Times New Roman" pitchFamily="18" charset="0"/>
              </a:rPr>
              <a:t>FCB</a:t>
            </a:r>
            <a:r>
              <a:rPr lang="zh-CN" altLang="en-US" sz="2000" dirty="0">
                <a:latin typeface="+mn-ea"/>
                <a:cs typeface="Times New Roman" pitchFamily="18" charset="0"/>
              </a:rPr>
              <a:t>，也能作为数据文件的 </a:t>
            </a:r>
            <a:r>
              <a:rPr lang="en-US" altLang="zh-CN" sz="2000" dirty="0">
                <a:latin typeface="+mn-ea"/>
                <a:cs typeface="Times New Roman" pitchFamily="18" charset="0"/>
              </a:rPr>
              <a:t>FCB</a:t>
            </a:r>
          </a:p>
          <a:p>
            <a:pPr lvl="1">
              <a:lnSpc>
                <a:spcPct val="150000"/>
              </a:lnSpc>
              <a:spcBef>
                <a:spcPct val="0"/>
              </a:spcBef>
              <a:buClr>
                <a:srgbClr val="FFC000"/>
              </a:buClr>
              <a:buSzTx/>
              <a:buFont typeface="Wingdings" panose="05000000000000000000" pitchFamily="2" charset="2"/>
              <a:buChar char="ü"/>
              <a:defRPr/>
            </a:pPr>
            <a:r>
              <a:rPr lang="en-US" altLang="zh-CN" sz="2000" dirty="0">
                <a:latin typeface="+mn-ea"/>
                <a:cs typeface="Times New Roman" pitchFamily="18" charset="0"/>
              </a:rPr>
              <a:t> </a:t>
            </a:r>
            <a:r>
              <a:rPr lang="zh-CN" altLang="en-US" sz="2000" dirty="0">
                <a:latin typeface="+mn-ea"/>
                <a:cs typeface="Times New Roman" pitchFamily="18" charset="0"/>
              </a:rPr>
              <a:t>可由目录项中的属性位来表示</a:t>
            </a:r>
          </a:p>
        </p:txBody>
      </p:sp>
      <p:graphicFrame>
        <p:nvGraphicFramePr>
          <p:cNvPr id="4" name="Object 2">
            <a:extLst>
              <a:ext uri="{FF2B5EF4-FFF2-40B4-BE49-F238E27FC236}">
                <a16:creationId xmlns:a16="http://schemas.microsoft.com/office/drawing/2014/main" id="{F822CF7F-E8C1-0248-8E16-4ED7DF14EAB8}"/>
              </a:ext>
            </a:extLst>
          </p:cNvPr>
          <p:cNvGraphicFramePr>
            <a:graphicFrameLocks noChangeAspect="1"/>
          </p:cNvGraphicFramePr>
          <p:nvPr>
            <p:extLst>
              <p:ext uri="{D42A27DB-BD31-4B8C-83A1-F6EECF244321}">
                <p14:modId xmlns:p14="http://schemas.microsoft.com/office/powerpoint/2010/main" val="1492220984"/>
              </p:ext>
            </p:extLst>
          </p:nvPr>
        </p:nvGraphicFramePr>
        <p:xfrm>
          <a:off x="3733800" y="3743458"/>
          <a:ext cx="4953000" cy="3114543"/>
        </p:xfrm>
        <a:graphic>
          <a:graphicData uri="http://schemas.openxmlformats.org/presentationml/2006/ole">
            <mc:AlternateContent xmlns:mc="http://schemas.openxmlformats.org/markup-compatibility/2006">
              <mc:Choice xmlns:v="urn:schemas-microsoft-com:vml" Requires="v">
                <p:oleObj spid="_x0000_s133151" name="位图图像" r:id="rId4" imgW="7228571" imgH="4390476" progId="Paint.Picture">
                  <p:embed/>
                </p:oleObj>
              </mc:Choice>
              <mc:Fallback>
                <p:oleObj name="位图图像" r:id="rId4" imgW="7228571" imgH="4390476" progId="Paint.Picture">
                  <p:embed/>
                  <p:pic>
                    <p:nvPicPr>
                      <p:cNvPr id="194563" name="Object 2">
                        <a:extLst>
                          <a:ext uri="{FF2B5EF4-FFF2-40B4-BE49-F238E27FC236}">
                            <a16:creationId xmlns:a16="http://schemas.microsoft.com/office/drawing/2014/main" id="{E759E5A7-20DF-47E6-965B-29109E7492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3743458"/>
                        <a:ext cx="4953000" cy="3114543"/>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79022723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3" name="Rectangle 2">
            <a:extLst>
              <a:ext uri="{FF2B5EF4-FFF2-40B4-BE49-F238E27FC236}">
                <a16:creationId xmlns:a16="http://schemas.microsoft.com/office/drawing/2014/main" id="{F4B51745-5C33-F448-B8BE-3E13151A1FAD}"/>
              </a:ext>
            </a:extLst>
          </p:cNvPr>
          <p:cNvSpPr txBox="1">
            <a:spLocks noRot="1" noChangeArrowheads="1"/>
          </p:cNvSpPr>
          <p:nvPr/>
        </p:nvSpPr>
        <p:spPr>
          <a:xfrm>
            <a:off x="2181225" y="1004888"/>
            <a:ext cx="8362950" cy="900113"/>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spcBef>
                <a:spcPct val="0"/>
              </a:spcBef>
              <a:buFont typeface="Wingdings" panose="05000000000000000000" pitchFamily="2" charset="2"/>
              <a:buNone/>
              <a:defRPr/>
            </a:pPr>
            <a:r>
              <a:rPr kumimoji="1" lang="en-US" altLang="zh-CN" dirty="0">
                <a:solidFill>
                  <a:srgbClr val="002060"/>
                </a:solidFill>
                <a:cs typeface="Times New Roman" pitchFamily="18" charset="0"/>
              </a:rPr>
              <a:t>3.</a:t>
            </a:r>
            <a:r>
              <a:rPr kumimoji="1" lang="zh-CN" altLang="en-US" dirty="0">
                <a:solidFill>
                  <a:srgbClr val="002060"/>
                </a:solidFill>
                <a:cs typeface="Times New Roman" pitchFamily="18" charset="0"/>
              </a:rPr>
              <a:t>树型目录结构</a:t>
            </a:r>
          </a:p>
        </p:txBody>
      </p:sp>
      <p:sp>
        <p:nvSpPr>
          <p:cNvPr id="5" name="Text Box 2">
            <a:extLst>
              <a:ext uri="{FF2B5EF4-FFF2-40B4-BE49-F238E27FC236}">
                <a16:creationId xmlns:a16="http://schemas.microsoft.com/office/drawing/2014/main" id="{E023F748-3967-FB41-9692-9B19150782DD}"/>
              </a:ext>
            </a:extLst>
          </p:cNvPr>
          <p:cNvSpPr txBox="1">
            <a:spLocks noChangeArrowheads="1"/>
          </p:cNvSpPr>
          <p:nvPr/>
        </p:nvSpPr>
        <p:spPr bwMode="auto">
          <a:xfrm>
            <a:off x="2343150" y="1766888"/>
            <a:ext cx="80391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Font typeface="Wingdings" panose="05000000000000000000" pitchFamily="2" charset="2"/>
              <a:buNone/>
            </a:pPr>
            <a:r>
              <a:rPr kumimoji="1" lang="zh-CN" altLang="en-US" sz="2400" dirty="0">
                <a:solidFill>
                  <a:srgbClr val="002060"/>
                </a:solidFill>
                <a:latin typeface="+mj-ea"/>
                <a:ea typeface="+mj-ea"/>
              </a:rPr>
              <a:t>（</a:t>
            </a:r>
            <a:r>
              <a:rPr kumimoji="1" lang="en-US" altLang="zh-CN" sz="2400" dirty="0">
                <a:solidFill>
                  <a:srgbClr val="002060"/>
                </a:solidFill>
                <a:latin typeface="+mj-ea"/>
                <a:ea typeface="+mj-ea"/>
              </a:rPr>
              <a:t>2</a:t>
            </a:r>
            <a:r>
              <a:rPr kumimoji="1" lang="zh-CN" altLang="en-US" sz="2400" dirty="0">
                <a:solidFill>
                  <a:srgbClr val="002060"/>
                </a:solidFill>
                <a:latin typeface="+mj-ea"/>
                <a:ea typeface="+mj-ea"/>
              </a:rPr>
              <a:t>）路径名 </a:t>
            </a:r>
          </a:p>
          <a:p>
            <a:pPr marL="457200" indent="-457200" algn="just" eaLnBrk="1" hangingPunct="1">
              <a:lnSpc>
                <a:spcPct val="125000"/>
              </a:lnSpc>
              <a:spcBef>
                <a:spcPct val="0"/>
              </a:spcBef>
              <a:buClr>
                <a:srgbClr val="002060"/>
              </a:buClr>
              <a:buSzTx/>
              <a:buFont typeface="Wingdings" pitchFamily="2" charset="2"/>
              <a:buChar char="Ø"/>
            </a:pPr>
            <a:r>
              <a:rPr kumimoji="1" lang="zh-CN" altLang="en-US" sz="2400" dirty="0">
                <a:solidFill>
                  <a:srgbClr val="002060"/>
                </a:solidFill>
                <a:latin typeface="+mj-ea"/>
                <a:ea typeface="+mj-ea"/>
              </a:rPr>
              <a:t>在树形目录结构中，从根目录到任何数据文件，都只有一条唯一的通路</a:t>
            </a:r>
          </a:p>
          <a:p>
            <a:pPr marL="342900" indent="-342900" algn="just" eaLnBrk="1" hangingPunct="1">
              <a:lnSpc>
                <a:spcPct val="125000"/>
              </a:lnSpc>
              <a:spcBef>
                <a:spcPct val="0"/>
              </a:spcBef>
              <a:buClr>
                <a:srgbClr val="002060"/>
              </a:buClr>
              <a:buSzTx/>
              <a:buFont typeface="Wingdings" pitchFamily="2" charset="2"/>
              <a:buChar char="Ø"/>
            </a:pPr>
            <a:r>
              <a:rPr kumimoji="1" lang="zh-CN" altLang="en-US" sz="2400" dirty="0">
                <a:solidFill>
                  <a:srgbClr val="002060"/>
                </a:solidFill>
                <a:latin typeface="+mj-ea"/>
                <a:ea typeface="+mj-ea"/>
              </a:rPr>
              <a:t>在该路径上从树的根</a:t>
            </a:r>
            <a:r>
              <a:rPr kumimoji="1" lang="en-US" altLang="zh-CN" sz="2400" dirty="0">
                <a:solidFill>
                  <a:srgbClr val="002060"/>
                </a:solidFill>
                <a:latin typeface="+mj-ea"/>
                <a:ea typeface="+mj-ea"/>
              </a:rPr>
              <a:t>(</a:t>
            </a:r>
            <a:r>
              <a:rPr kumimoji="1" lang="zh-CN" altLang="en-US" sz="2400" dirty="0">
                <a:solidFill>
                  <a:srgbClr val="002060"/>
                </a:solidFill>
                <a:latin typeface="+mj-ea"/>
                <a:ea typeface="+mj-ea"/>
              </a:rPr>
              <a:t>即主目录</a:t>
            </a:r>
            <a:r>
              <a:rPr kumimoji="1" lang="en-US" altLang="zh-CN" sz="2400" dirty="0">
                <a:solidFill>
                  <a:srgbClr val="002060"/>
                </a:solidFill>
                <a:latin typeface="+mj-ea"/>
                <a:ea typeface="+mj-ea"/>
              </a:rPr>
              <a:t>)</a:t>
            </a:r>
            <a:r>
              <a:rPr kumimoji="1" lang="zh-CN" altLang="en-US" sz="2400" dirty="0">
                <a:solidFill>
                  <a:srgbClr val="002060"/>
                </a:solidFill>
                <a:latin typeface="+mj-ea"/>
                <a:ea typeface="+mj-ea"/>
              </a:rPr>
              <a:t>开始，把全部目录文件名与数据文件名，依次地用</a:t>
            </a:r>
            <a:r>
              <a:rPr kumimoji="1" lang="en-US" altLang="zh-CN" sz="2400" dirty="0">
                <a:solidFill>
                  <a:srgbClr val="002060"/>
                </a:solidFill>
                <a:latin typeface="+mj-ea"/>
                <a:ea typeface="+mj-ea"/>
              </a:rPr>
              <a:t>/”</a:t>
            </a:r>
            <a:r>
              <a:rPr kumimoji="1" lang="zh-CN" altLang="en-US" sz="2400" dirty="0">
                <a:solidFill>
                  <a:srgbClr val="002060"/>
                </a:solidFill>
                <a:latin typeface="+mj-ea"/>
                <a:ea typeface="+mj-ea"/>
              </a:rPr>
              <a:t>连接起来，即构成该数据文件的</a:t>
            </a:r>
            <a:r>
              <a:rPr kumimoji="1" lang="zh-CN" altLang="en-US" sz="2400" dirty="0">
                <a:solidFill>
                  <a:srgbClr val="C00000"/>
                </a:solidFill>
                <a:latin typeface="+mj-ea"/>
                <a:ea typeface="+mj-ea"/>
              </a:rPr>
              <a:t>绝对路径</a:t>
            </a:r>
          </a:p>
          <a:p>
            <a:pPr marL="342900" indent="-342900" algn="just" eaLnBrk="1" hangingPunct="1">
              <a:lnSpc>
                <a:spcPct val="125000"/>
              </a:lnSpc>
              <a:spcBef>
                <a:spcPct val="0"/>
              </a:spcBef>
              <a:buClr>
                <a:srgbClr val="002060"/>
              </a:buClr>
              <a:buSzTx/>
              <a:buFont typeface="Wingdings" pitchFamily="2" charset="2"/>
              <a:buChar char="Ø"/>
            </a:pPr>
            <a:r>
              <a:rPr kumimoji="1" lang="zh-CN" altLang="en-US" sz="2400" dirty="0">
                <a:solidFill>
                  <a:srgbClr val="002060"/>
                </a:solidFill>
                <a:latin typeface="+mj-ea"/>
                <a:ea typeface="+mj-ea"/>
              </a:rPr>
              <a:t>系统中的每一个文件都有</a:t>
            </a:r>
            <a:r>
              <a:rPr kumimoji="1" lang="zh-CN" altLang="en-US" sz="2400" dirty="0">
                <a:solidFill>
                  <a:srgbClr val="C00000"/>
                </a:solidFill>
                <a:latin typeface="+mj-ea"/>
                <a:ea typeface="+mj-ea"/>
              </a:rPr>
              <a:t>唯一</a:t>
            </a:r>
            <a:r>
              <a:rPr kumimoji="1" lang="zh-CN" altLang="en-US" sz="2400" dirty="0">
                <a:solidFill>
                  <a:srgbClr val="002060"/>
                </a:solidFill>
                <a:latin typeface="+mj-ea"/>
                <a:ea typeface="+mj-ea"/>
              </a:rPr>
              <a:t>的路径名</a:t>
            </a:r>
          </a:p>
        </p:txBody>
      </p:sp>
    </p:spTree>
    <p:extLst>
      <p:ext uri="{BB962C8B-B14F-4D97-AF65-F5344CB8AC3E}">
        <p14:creationId xmlns:p14="http://schemas.microsoft.com/office/powerpoint/2010/main" val="2840386470"/>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3" name="Rectangle 2">
            <a:extLst>
              <a:ext uri="{FF2B5EF4-FFF2-40B4-BE49-F238E27FC236}">
                <a16:creationId xmlns:a16="http://schemas.microsoft.com/office/drawing/2014/main" id="{F4B51745-5C33-F448-B8BE-3E13151A1FAD}"/>
              </a:ext>
            </a:extLst>
          </p:cNvPr>
          <p:cNvSpPr txBox="1">
            <a:spLocks noRot="1" noChangeArrowheads="1"/>
          </p:cNvSpPr>
          <p:nvPr/>
        </p:nvSpPr>
        <p:spPr>
          <a:xfrm>
            <a:off x="2181225" y="1004888"/>
            <a:ext cx="8362950" cy="900113"/>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spcBef>
                <a:spcPct val="0"/>
              </a:spcBef>
              <a:buFont typeface="Wingdings" panose="05000000000000000000" pitchFamily="2" charset="2"/>
              <a:buNone/>
              <a:defRPr/>
            </a:pPr>
            <a:r>
              <a:rPr kumimoji="1" lang="en-US" altLang="zh-CN" dirty="0">
                <a:solidFill>
                  <a:srgbClr val="002060"/>
                </a:solidFill>
                <a:cs typeface="Times New Roman" pitchFamily="18" charset="0"/>
              </a:rPr>
              <a:t>3.</a:t>
            </a:r>
            <a:r>
              <a:rPr kumimoji="1" lang="zh-CN" altLang="en-US" dirty="0">
                <a:solidFill>
                  <a:srgbClr val="002060"/>
                </a:solidFill>
                <a:cs typeface="Times New Roman" pitchFamily="18" charset="0"/>
              </a:rPr>
              <a:t>树型目录结构</a:t>
            </a:r>
          </a:p>
        </p:txBody>
      </p:sp>
      <p:sp>
        <p:nvSpPr>
          <p:cNvPr id="5" name="Text Box 2">
            <a:extLst>
              <a:ext uri="{FF2B5EF4-FFF2-40B4-BE49-F238E27FC236}">
                <a16:creationId xmlns:a16="http://schemas.microsoft.com/office/drawing/2014/main" id="{E023F748-3967-FB41-9692-9B19150782DD}"/>
              </a:ext>
            </a:extLst>
          </p:cNvPr>
          <p:cNvSpPr txBox="1">
            <a:spLocks noChangeArrowheads="1"/>
          </p:cNvSpPr>
          <p:nvPr/>
        </p:nvSpPr>
        <p:spPr bwMode="auto">
          <a:xfrm>
            <a:off x="2343150" y="1766888"/>
            <a:ext cx="803910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9900"/>
              </a:buClr>
              <a:buSzPct val="75000"/>
              <a:buFont typeface="Wingdings" panose="05000000000000000000" pitchFamily="2" charset="2"/>
              <a:buChar char="n"/>
              <a:defRPr sz="3200" b="1">
                <a:solidFill>
                  <a:schemeClr val="bg1"/>
                </a:solidFill>
                <a:latin typeface="Arial" panose="020B0604020202020204" pitchFamily="34" charset="0"/>
                <a:ea typeface="宋体" panose="02010600030101010101" pitchFamily="2" charset="-122"/>
              </a:defRPr>
            </a:lvl1pPr>
            <a:lvl2pPr marL="742950" indent="-285750">
              <a:spcBef>
                <a:spcPct val="20000"/>
              </a:spcBef>
              <a:buClr>
                <a:srgbClr val="FF9900"/>
              </a:buClr>
              <a:buSzPct val="80000"/>
              <a:buFont typeface="Wingdings" panose="05000000000000000000" pitchFamily="2" charset="2"/>
              <a:buChar char="¨"/>
              <a:defRPr sz="2800" b="1">
                <a:solidFill>
                  <a:schemeClr val="bg1"/>
                </a:solidFill>
                <a:latin typeface="Arial" panose="020B0604020202020204" pitchFamily="34" charset="0"/>
                <a:ea typeface="宋体" panose="02010600030101010101" pitchFamily="2" charset="-122"/>
              </a:defRPr>
            </a:lvl2pPr>
            <a:lvl3pPr marL="1143000" indent="-228600">
              <a:spcBef>
                <a:spcPct val="20000"/>
              </a:spcBef>
              <a:buClr>
                <a:srgbClr val="FF9900"/>
              </a:buClr>
              <a:buSzPct val="65000"/>
              <a:buFont typeface="Wingdings" panose="05000000000000000000" pitchFamily="2" charset="2"/>
              <a:buChar char="n"/>
              <a:defRPr sz="2400" b="1">
                <a:solidFill>
                  <a:schemeClr val="bg1"/>
                </a:solidFill>
                <a:latin typeface="Arial" panose="020B0604020202020204" pitchFamily="34" charset="0"/>
                <a:ea typeface="宋体" panose="02010600030101010101" pitchFamily="2" charset="-122"/>
              </a:defRPr>
            </a:lvl3pPr>
            <a:lvl4pPr marL="1600200" indent="-228600">
              <a:spcBef>
                <a:spcPct val="20000"/>
              </a:spcBef>
              <a:buClr>
                <a:srgbClr val="FF9900"/>
              </a:buClr>
              <a:buSzPct val="70000"/>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4pPr>
            <a:lvl5pPr marL="2057400" indent="-228600">
              <a:spcBef>
                <a:spcPct val="20000"/>
              </a:spcBef>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9900"/>
              </a:buClr>
              <a:buFont typeface="Wingdings" panose="05000000000000000000" pitchFamily="2" charset="2"/>
              <a:buChar char="§"/>
              <a:defRPr sz="2000" b="1">
                <a:solidFill>
                  <a:schemeClr val="bg1"/>
                </a:solidFill>
                <a:latin typeface="Arial" panose="020B0604020202020204" pitchFamily="34" charset="0"/>
                <a:ea typeface="宋体" panose="02010600030101010101" pitchFamily="2" charset="-122"/>
              </a:defRPr>
            </a:lvl9pPr>
          </a:lstStyle>
          <a:p>
            <a:pPr algn="just" eaLnBrk="1" hangingPunct="1">
              <a:lnSpc>
                <a:spcPct val="125000"/>
              </a:lnSpc>
              <a:spcBef>
                <a:spcPct val="0"/>
              </a:spcBef>
              <a:buClrTx/>
              <a:buSzTx/>
              <a:buNone/>
            </a:pPr>
            <a:r>
              <a:rPr kumimoji="1" lang="zh-CN" altLang="en-US" sz="2400" dirty="0">
                <a:solidFill>
                  <a:srgbClr val="002060"/>
                </a:solidFill>
                <a:latin typeface="+mj-ea"/>
                <a:ea typeface="+mj-ea"/>
              </a:rPr>
              <a:t>（</a:t>
            </a:r>
            <a:r>
              <a:rPr kumimoji="1" lang="en-US" altLang="zh-CN" sz="2400" dirty="0">
                <a:solidFill>
                  <a:srgbClr val="002060"/>
                </a:solidFill>
                <a:latin typeface="+mj-ea"/>
                <a:ea typeface="+mj-ea"/>
              </a:rPr>
              <a:t>3</a:t>
            </a:r>
            <a:r>
              <a:rPr kumimoji="1" lang="zh-CN" altLang="en-US" sz="2400" dirty="0">
                <a:solidFill>
                  <a:srgbClr val="002060"/>
                </a:solidFill>
                <a:latin typeface="+mj-ea"/>
                <a:ea typeface="+mj-ea"/>
              </a:rPr>
              <a:t>）当前目录 </a:t>
            </a:r>
          </a:p>
          <a:p>
            <a:pPr marL="342900" indent="-342900" algn="just" eaLnBrk="1" hangingPunct="1">
              <a:lnSpc>
                <a:spcPct val="125000"/>
              </a:lnSpc>
              <a:spcBef>
                <a:spcPct val="0"/>
              </a:spcBef>
              <a:buClrTx/>
              <a:buSzTx/>
              <a:buFont typeface="Wingdings" pitchFamily="2" charset="2"/>
              <a:buChar char="Ø"/>
            </a:pPr>
            <a:r>
              <a:rPr kumimoji="1" lang="zh-CN" altLang="en-US" sz="2400" dirty="0">
                <a:solidFill>
                  <a:srgbClr val="002060"/>
                </a:solidFill>
                <a:latin typeface="+mj-ea"/>
                <a:ea typeface="+mj-ea"/>
              </a:rPr>
              <a:t>系统向用户提供一个当前正在使用的目录， 称为</a:t>
            </a:r>
            <a:r>
              <a:rPr kumimoji="1" lang="zh-CN" altLang="en-US" sz="2400" dirty="0">
                <a:solidFill>
                  <a:srgbClr val="C00000"/>
                </a:solidFill>
                <a:latin typeface="+mj-ea"/>
                <a:ea typeface="+mj-ea"/>
              </a:rPr>
              <a:t>当前目录</a:t>
            </a:r>
            <a:r>
              <a:rPr kumimoji="1" lang="en-US" altLang="zh-CN" sz="2400" dirty="0">
                <a:solidFill>
                  <a:srgbClr val="002060"/>
                </a:solidFill>
                <a:latin typeface="+mj-ea"/>
                <a:ea typeface="+mj-ea"/>
              </a:rPr>
              <a:t>(</a:t>
            </a:r>
            <a:r>
              <a:rPr kumimoji="1" lang="zh-CN" altLang="en-US" sz="2400" dirty="0">
                <a:solidFill>
                  <a:srgbClr val="002060"/>
                </a:solidFill>
                <a:latin typeface="+mj-ea"/>
                <a:ea typeface="+mj-ea"/>
              </a:rPr>
              <a:t>工作目录或值班目录</a:t>
            </a:r>
            <a:r>
              <a:rPr kumimoji="1" lang="en-US" altLang="zh-CN" sz="2400" dirty="0">
                <a:solidFill>
                  <a:srgbClr val="002060"/>
                </a:solidFill>
                <a:latin typeface="+mj-ea"/>
                <a:ea typeface="+mj-ea"/>
              </a:rPr>
              <a:t>)</a:t>
            </a:r>
          </a:p>
          <a:p>
            <a:pPr marL="342900" indent="-342900" algn="just" eaLnBrk="1" hangingPunct="1">
              <a:lnSpc>
                <a:spcPct val="125000"/>
              </a:lnSpc>
              <a:spcBef>
                <a:spcPct val="0"/>
              </a:spcBef>
              <a:buClrTx/>
              <a:buSzTx/>
              <a:buFont typeface="Wingdings" pitchFamily="2" charset="2"/>
              <a:buChar char="Ø"/>
            </a:pPr>
            <a:r>
              <a:rPr kumimoji="1" lang="zh-CN" altLang="en-US" sz="2400" dirty="0">
                <a:solidFill>
                  <a:srgbClr val="002060"/>
                </a:solidFill>
                <a:latin typeface="+mj-ea"/>
                <a:ea typeface="+mj-ea"/>
              </a:rPr>
              <a:t>查找一个文件可从当前目录开始，使用部分路径名</a:t>
            </a:r>
          </a:p>
          <a:p>
            <a:pPr marL="342900" indent="-342900" algn="just" eaLnBrk="1" hangingPunct="1">
              <a:lnSpc>
                <a:spcPct val="125000"/>
              </a:lnSpc>
              <a:spcBef>
                <a:spcPct val="0"/>
              </a:spcBef>
              <a:buClrTx/>
              <a:buSzTx/>
              <a:buFont typeface="Wingdings" pitchFamily="2" charset="2"/>
              <a:buChar char="Ø"/>
            </a:pPr>
            <a:r>
              <a:rPr kumimoji="1" lang="zh-CN" altLang="en-US" sz="2400" dirty="0">
                <a:solidFill>
                  <a:srgbClr val="002060"/>
                </a:solidFill>
                <a:latin typeface="+mj-ea"/>
                <a:ea typeface="+mj-ea"/>
              </a:rPr>
              <a:t>从当前目录开始，把这一路径上的全部目录名与文件名依次用“</a:t>
            </a:r>
            <a:r>
              <a:rPr kumimoji="1" lang="en-US" altLang="zh-CN" sz="2400" dirty="0">
                <a:solidFill>
                  <a:srgbClr val="002060"/>
                </a:solidFill>
                <a:latin typeface="+mj-ea"/>
                <a:ea typeface="+mj-ea"/>
              </a:rPr>
              <a:t>/” </a:t>
            </a:r>
            <a:r>
              <a:rPr kumimoji="1" lang="zh-CN" altLang="en-US" sz="2400" dirty="0">
                <a:solidFill>
                  <a:srgbClr val="002060"/>
                </a:solidFill>
                <a:latin typeface="+mj-ea"/>
                <a:ea typeface="+mj-ea"/>
              </a:rPr>
              <a:t>连接起来，即构成该数据文件的</a:t>
            </a:r>
            <a:r>
              <a:rPr kumimoji="1" lang="zh-CN" altLang="en-US" sz="2400" dirty="0">
                <a:solidFill>
                  <a:srgbClr val="C00000"/>
                </a:solidFill>
                <a:latin typeface="+mj-ea"/>
                <a:ea typeface="+mj-ea"/>
              </a:rPr>
              <a:t>相对路径</a:t>
            </a:r>
          </a:p>
          <a:p>
            <a:pPr marL="342900" indent="-342900" algn="just" eaLnBrk="1" hangingPunct="1">
              <a:lnSpc>
                <a:spcPct val="125000"/>
              </a:lnSpc>
              <a:spcBef>
                <a:spcPct val="0"/>
              </a:spcBef>
              <a:buClrTx/>
              <a:buSzTx/>
              <a:buFont typeface="Wingdings" pitchFamily="2" charset="2"/>
              <a:buChar char="Ø"/>
            </a:pPr>
            <a:r>
              <a:rPr kumimoji="1" lang="zh-CN" altLang="en-US" sz="2400" dirty="0">
                <a:solidFill>
                  <a:srgbClr val="002060"/>
                </a:solidFill>
                <a:latin typeface="+mj-ea"/>
                <a:ea typeface="+mj-ea"/>
              </a:rPr>
              <a:t>当前目录可根据需要任意改变</a:t>
            </a:r>
          </a:p>
        </p:txBody>
      </p:sp>
    </p:spTree>
    <p:extLst>
      <p:ext uri="{BB962C8B-B14F-4D97-AF65-F5344CB8AC3E}">
        <p14:creationId xmlns:p14="http://schemas.microsoft.com/office/powerpoint/2010/main" val="391923667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B55659C-629F-FC46-87C5-317F395DF212}"/>
              </a:ext>
            </a:extLst>
          </p:cNvPr>
          <p:cNvSpPr>
            <a:spLocks noGrp="1" noChangeArrowheads="1"/>
          </p:cNvSpPr>
          <p:nvPr>
            <p:ph type="title"/>
          </p:nvPr>
        </p:nvSpPr>
        <p:spPr>
          <a:xfrm>
            <a:off x="2514600" y="304800"/>
            <a:ext cx="7696200" cy="762000"/>
          </a:xfrm>
        </p:spPr>
        <p:txBody>
          <a:bodyPr/>
          <a:lstStyle/>
          <a:p>
            <a:pPr algn="l"/>
            <a:r>
              <a:rPr kumimoji="1" lang="en-US" altLang="zh-CN" sz="3600" dirty="0">
                <a:solidFill>
                  <a:srgbClr val="002060"/>
                </a:solidFill>
                <a:cs typeface="Times New Roman" panose="02020603050405020304" pitchFamily="18" charset="0"/>
              </a:rPr>
              <a:t>6.5.2 </a:t>
            </a:r>
            <a:r>
              <a:rPr kumimoji="1" lang="zh-CN" altLang="en-US" sz="3600" dirty="0">
                <a:solidFill>
                  <a:srgbClr val="002060"/>
                </a:solidFill>
                <a:cs typeface="Times New Roman" panose="02020603050405020304" pitchFamily="18" charset="0"/>
              </a:rPr>
              <a:t> 文件目录</a:t>
            </a:r>
          </a:p>
        </p:txBody>
      </p:sp>
      <p:sp>
        <p:nvSpPr>
          <p:cNvPr id="3" name="Rectangle 2">
            <a:extLst>
              <a:ext uri="{FF2B5EF4-FFF2-40B4-BE49-F238E27FC236}">
                <a16:creationId xmlns:a16="http://schemas.microsoft.com/office/drawing/2014/main" id="{F4B51745-5C33-F448-B8BE-3E13151A1FAD}"/>
              </a:ext>
            </a:extLst>
          </p:cNvPr>
          <p:cNvSpPr txBox="1">
            <a:spLocks noRot="1" noChangeArrowheads="1"/>
          </p:cNvSpPr>
          <p:nvPr/>
        </p:nvSpPr>
        <p:spPr>
          <a:xfrm>
            <a:off x="2305050" y="1062038"/>
            <a:ext cx="8362950" cy="900113"/>
          </a:xfrm>
          <a:prstGeom prst="rect">
            <a:avLst/>
          </a:prstGeom>
        </p:spPr>
        <p:txBody>
          <a:bodyPr/>
          <a:lstStyle>
            <a:lvl1pPr marL="228594" indent="-228594" algn="l" defTabSz="912813" rtl="0" eaLnBrk="1" fontAlgn="base" hangingPunct="1">
              <a:lnSpc>
                <a:spcPct val="90000"/>
              </a:lnSpc>
              <a:spcBef>
                <a:spcPts val="1800"/>
              </a:spcBef>
              <a:spcAft>
                <a:spcPct val="0"/>
              </a:spcAft>
              <a:buClr>
                <a:srgbClr val="374D81"/>
              </a:buClr>
              <a:buSzPct val="100000"/>
              <a:buFont typeface="Wingdings" panose="05000000000000000000" pitchFamily="2" charset="2"/>
              <a:buChar char="Ø"/>
              <a:defRPr sz="2800" b="1" kern="1200">
                <a:solidFill>
                  <a:schemeClr val="tx1"/>
                </a:solidFill>
                <a:latin typeface="+mj-ea"/>
                <a:ea typeface="+mj-ea"/>
                <a:cs typeface="+mn-cs"/>
              </a:defRPr>
            </a:lvl1pPr>
            <a:lvl2pPr marL="457189" indent="-182875" algn="l" defTabSz="912813" rtl="0" eaLnBrk="1" fontAlgn="base" hangingPunct="1">
              <a:lnSpc>
                <a:spcPct val="90000"/>
              </a:lnSpc>
              <a:spcBef>
                <a:spcPts val="1200"/>
              </a:spcBef>
              <a:spcAft>
                <a:spcPct val="0"/>
              </a:spcAft>
              <a:buClr>
                <a:srgbClr val="374D81"/>
              </a:buClr>
              <a:buSzPct val="100000"/>
              <a:buFont typeface="Wingdings" panose="05000000000000000000" pitchFamily="2" charset="2"/>
              <a:buChar char="l"/>
              <a:defRPr sz="2400" b="1" kern="1200">
                <a:solidFill>
                  <a:schemeClr val="tx1"/>
                </a:solidFill>
                <a:latin typeface="+mj-ea"/>
                <a:ea typeface="+mj-ea"/>
                <a:cs typeface="+mn-cs"/>
              </a:defRPr>
            </a:lvl2pPr>
            <a:lvl3pPr marL="684213" indent="-177800"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600" b="1" kern="1200">
                <a:solidFill>
                  <a:schemeClr val="tx1"/>
                </a:solidFill>
                <a:latin typeface="+mj-ea"/>
                <a:ea typeface="+mj-ea"/>
                <a:cs typeface="+mn-cs"/>
              </a:defRPr>
            </a:lvl3pPr>
            <a:lvl4pPr marL="912813" indent="-182563" algn="l" defTabSz="912813" rtl="0" eaLnBrk="1" fontAlgn="base" hangingPunct="1">
              <a:lnSpc>
                <a:spcPct val="90000"/>
              </a:lnSpc>
              <a:spcBef>
                <a:spcPts val="8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4pPr>
            <a:lvl5pPr marL="1141413" indent="-177800" algn="l" defTabSz="912813" rtl="0" eaLnBrk="1" fontAlgn="base" hangingPunct="1">
              <a:lnSpc>
                <a:spcPct val="90000"/>
              </a:lnSpc>
              <a:spcBef>
                <a:spcPts val="600"/>
              </a:spcBef>
              <a:spcAft>
                <a:spcPct val="0"/>
              </a:spcAft>
              <a:buClr>
                <a:srgbClr val="374D81"/>
              </a:buClr>
              <a:buSzPct val="100000"/>
              <a:buFont typeface="Arial" panose="020B0604020202020204" pitchFamily="34" charset="0"/>
              <a:buChar char="▪"/>
              <a:defRPr sz="1400" b="1" kern="1200">
                <a:solidFill>
                  <a:schemeClr val="tx1"/>
                </a:solidFill>
                <a:latin typeface="+mj-ea"/>
                <a:ea typeface="+mj-ea"/>
                <a:cs typeface="+mn-cs"/>
              </a:defRPr>
            </a:lvl5pPr>
            <a:lvl6pPr marL="1371566"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160" indent="-179384"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754" indent="-182875" algn="l" defTabSz="914377"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7965" indent="0" algn="l" defTabSz="914377"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lnSpc>
                <a:spcPct val="150000"/>
              </a:lnSpc>
              <a:spcBef>
                <a:spcPct val="0"/>
              </a:spcBef>
              <a:buNone/>
              <a:defRPr/>
            </a:pPr>
            <a:r>
              <a:rPr kumimoji="1" lang="en-US" altLang="zh-CN" dirty="0">
                <a:solidFill>
                  <a:srgbClr val="002060"/>
                </a:solidFill>
                <a:cs typeface="Times New Roman" pitchFamily="18" charset="0"/>
              </a:rPr>
              <a:t>4.</a:t>
            </a:r>
            <a:r>
              <a:rPr kumimoji="1" lang="zh-CN" altLang="en-US" dirty="0">
                <a:solidFill>
                  <a:srgbClr val="002060"/>
                </a:solidFill>
                <a:cs typeface="Times New Roman" pitchFamily="18" charset="0"/>
              </a:rPr>
              <a:t> 增加和删除目录 </a:t>
            </a:r>
          </a:p>
        </p:txBody>
      </p:sp>
      <p:sp>
        <p:nvSpPr>
          <p:cNvPr id="6" name="Text Box 3">
            <a:extLst>
              <a:ext uri="{FF2B5EF4-FFF2-40B4-BE49-F238E27FC236}">
                <a16:creationId xmlns:a16="http://schemas.microsoft.com/office/drawing/2014/main" id="{68643F85-2AC7-3846-A384-A9586F9ADD65}"/>
              </a:ext>
            </a:extLst>
          </p:cNvPr>
          <p:cNvSpPr txBox="1">
            <a:spLocks noChangeArrowheads="1"/>
          </p:cNvSpPr>
          <p:nvPr/>
        </p:nvSpPr>
        <p:spPr bwMode="auto">
          <a:xfrm>
            <a:off x="2305050" y="1833562"/>
            <a:ext cx="7905750" cy="2936188"/>
          </a:xfrm>
          <a:prstGeom prst="rect">
            <a:avLst/>
          </a:prstGeom>
          <a:noFill/>
          <a:ln w="9525">
            <a:noFill/>
            <a:miter lim="800000"/>
            <a:headEnd/>
            <a:tailEnd/>
          </a:ln>
          <a:effectLst/>
        </p:spPr>
        <p:txBody>
          <a:bodyPr wrap="square">
            <a:spAutoFit/>
          </a:bodyPr>
          <a:lstStyle/>
          <a:p>
            <a:pPr algn="just" eaLnBrk="1" hangingPunct="1">
              <a:lnSpc>
                <a:spcPct val="140000"/>
              </a:lnSpc>
              <a:buFont typeface="Wingdings" pitchFamily="2" charset="2"/>
              <a:buNone/>
              <a:defRPr/>
            </a:pPr>
            <a:r>
              <a:rPr kumimoji="1" lang="zh-CN" altLang="en-US" sz="2400" b="1" dirty="0">
                <a:latin typeface="+mj-ea"/>
                <a:ea typeface="+mj-ea"/>
              </a:rPr>
              <a:t>（</a:t>
            </a:r>
            <a:r>
              <a:rPr kumimoji="1" lang="en-US" altLang="zh-CN" sz="2400" b="1" dirty="0">
                <a:latin typeface="+mj-ea"/>
                <a:ea typeface="+mj-ea"/>
              </a:rPr>
              <a:t>1</a:t>
            </a:r>
            <a:r>
              <a:rPr kumimoji="1" lang="zh-CN" altLang="en-US" sz="2400" b="1" dirty="0">
                <a:latin typeface="+mj-ea"/>
                <a:ea typeface="+mj-ea"/>
              </a:rPr>
              <a:t>）增加目录项</a:t>
            </a:r>
          </a:p>
          <a:p>
            <a:pPr lvl="1" algn="just" eaLnBrk="1" hangingPunct="1">
              <a:lnSpc>
                <a:spcPct val="140000"/>
              </a:lnSpc>
              <a:buClr>
                <a:srgbClr val="FFC000"/>
              </a:buClr>
              <a:buFont typeface="Wingdings" pitchFamily="2" charset="2"/>
              <a:buChar char="ü"/>
              <a:defRPr/>
            </a:pPr>
            <a:r>
              <a:rPr kumimoji="1" lang="zh-CN" altLang="en-US" sz="2400" b="1" dirty="0">
                <a:latin typeface="+mj-ea"/>
                <a:ea typeface="+mj-ea"/>
              </a:rPr>
              <a:t> </a:t>
            </a:r>
            <a:r>
              <a:rPr kumimoji="1" lang="zh-CN" altLang="en-US" sz="2000" b="1" dirty="0">
                <a:latin typeface="+mj-ea"/>
                <a:ea typeface="+mj-ea"/>
              </a:rPr>
              <a:t>用户可创建自己的</a:t>
            </a:r>
            <a:r>
              <a:rPr kumimoji="1" lang="en-US" altLang="zh-CN" sz="2000" b="1" dirty="0">
                <a:latin typeface="+mj-ea"/>
                <a:ea typeface="+mj-ea"/>
              </a:rPr>
              <a:t>UFD</a:t>
            </a:r>
            <a:r>
              <a:rPr kumimoji="1" lang="zh-CN" altLang="en-US" sz="2000" b="1" dirty="0">
                <a:latin typeface="+mj-ea"/>
                <a:ea typeface="+mj-ea"/>
              </a:rPr>
              <a:t>，并可再创建子目录</a:t>
            </a:r>
          </a:p>
          <a:p>
            <a:pPr lvl="1" algn="just" eaLnBrk="1" hangingPunct="1">
              <a:lnSpc>
                <a:spcPct val="140000"/>
              </a:lnSpc>
              <a:buClr>
                <a:srgbClr val="FFC000"/>
              </a:buClr>
              <a:buFont typeface="Wingdings" pitchFamily="2" charset="2"/>
              <a:buChar char="ü"/>
              <a:defRPr/>
            </a:pPr>
            <a:r>
              <a:rPr kumimoji="1" lang="zh-CN" altLang="en-US" sz="2000" b="1" dirty="0">
                <a:latin typeface="+mj-ea"/>
                <a:ea typeface="+mj-ea"/>
              </a:rPr>
              <a:t> 在同一个子目录下创建新文件时，必须保证不同名</a:t>
            </a:r>
          </a:p>
          <a:p>
            <a:pPr algn="just" eaLnBrk="1" hangingPunct="1">
              <a:lnSpc>
                <a:spcPct val="140000"/>
              </a:lnSpc>
              <a:buClr>
                <a:srgbClr val="FFC000"/>
              </a:buClr>
              <a:buFont typeface="Wingdings" pitchFamily="2" charset="2"/>
              <a:buNone/>
              <a:defRPr/>
            </a:pPr>
            <a:r>
              <a:rPr kumimoji="1" lang="zh-CN" altLang="en-US" sz="2400" b="1" dirty="0">
                <a:latin typeface="+mj-ea"/>
                <a:ea typeface="+mj-ea"/>
              </a:rPr>
              <a:t>（</a:t>
            </a:r>
            <a:r>
              <a:rPr kumimoji="1" lang="en-US" altLang="zh-CN" sz="2400" b="1" dirty="0">
                <a:latin typeface="+mj-ea"/>
                <a:ea typeface="+mj-ea"/>
              </a:rPr>
              <a:t>2</a:t>
            </a:r>
            <a:r>
              <a:rPr kumimoji="1" lang="zh-CN" altLang="en-US" sz="2400" b="1" dirty="0">
                <a:latin typeface="+mj-ea"/>
                <a:ea typeface="+mj-ea"/>
              </a:rPr>
              <a:t>）删除目录项有两种实现方式：</a:t>
            </a:r>
          </a:p>
          <a:p>
            <a:pPr lvl="1" algn="just" eaLnBrk="1" hangingPunct="1">
              <a:lnSpc>
                <a:spcPct val="140000"/>
              </a:lnSpc>
              <a:buClr>
                <a:srgbClr val="FFC000"/>
              </a:buClr>
              <a:buFont typeface="Wingdings" pitchFamily="2" charset="2"/>
              <a:buChar char="ü"/>
              <a:defRPr/>
            </a:pPr>
            <a:r>
              <a:rPr kumimoji="1" lang="zh-CN" altLang="en-US" sz="2000" b="1" dirty="0">
                <a:latin typeface="+mj-ea"/>
                <a:ea typeface="+mj-ea"/>
              </a:rPr>
              <a:t> 不删除非空目录</a:t>
            </a:r>
          </a:p>
          <a:p>
            <a:pPr lvl="1" algn="just" eaLnBrk="1" hangingPunct="1">
              <a:lnSpc>
                <a:spcPct val="140000"/>
              </a:lnSpc>
              <a:buClr>
                <a:srgbClr val="FFC000"/>
              </a:buClr>
              <a:buFont typeface="Wingdings" pitchFamily="2" charset="2"/>
              <a:buChar char="ü"/>
              <a:defRPr/>
            </a:pPr>
            <a:r>
              <a:rPr kumimoji="1" lang="zh-CN" altLang="en-US" sz="2000" b="1" dirty="0">
                <a:latin typeface="+mj-ea"/>
                <a:ea typeface="+mj-ea"/>
              </a:rPr>
              <a:t> 可删除非空目录</a:t>
            </a:r>
          </a:p>
        </p:txBody>
      </p:sp>
    </p:spTree>
    <p:extLst>
      <p:ext uri="{BB962C8B-B14F-4D97-AF65-F5344CB8AC3E}">
        <p14:creationId xmlns:p14="http://schemas.microsoft.com/office/powerpoint/2010/main" val="4039878539"/>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6081</TotalTime>
  <Words>13397</Words>
  <Application>Microsoft Office PowerPoint</Application>
  <PresentationFormat>宽屏</PresentationFormat>
  <Paragraphs>1605</Paragraphs>
  <Slides>136</Slides>
  <Notes>120</Notes>
  <HiddenSlides>14</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8</vt:i4>
      </vt:variant>
      <vt:variant>
        <vt:lpstr>幻灯片标题</vt:lpstr>
      </vt:variant>
      <vt:variant>
        <vt:i4>136</vt:i4>
      </vt:variant>
    </vt:vector>
  </HeadingPairs>
  <TitlesOfParts>
    <vt:vector size="159" baseType="lpstr">
      <vt:lpstr>Monotype Sorts</vt:lpstr>
      <vt:lpstr>仿宋_GB2312</vt:lpstr>
      <vt:lpstr>黑体</vt:lpstr>
      <vt:lpstr>楷体_GB2312</vt:lpstr>
      <vt:lpstr>宋体</vt:lpstr>
      <vt:lpstr>Microsoft YaHei</vt:lpstr>
      <vt:lpstr>Microsoft YaHei</vt:lpstr>
      <vt:lpstr>Arial</vt:lpstr>
      <vt:lpstr>Arial Black</vt:lpstr>
      <vt:lpstr>Courier New</vt:lpstr>
      <vt:lpstr>Symbol</vt:lpstr>
      <vt:lpstr>Tahoma</vt:lpstr>
      <vt:lpstr>Times New Roman</vt:lpstr>
      <vt:lpstr>Wingdings</vt:lpstr>
      <vt:lpstr>菱形网格 16x9</vt:lpstr>
      <vt:lpstr>剪辑</vt:lpstr>
      <vt:lpstr>Microsoft Visio 2000/2002 Drawing</vt:lpstr>
      <vt:lpstr>Equation</vt:lpstr>
      <vt:lpstr>VISIO 4 Drawing</vt:lpstr>
      <vt:lpstr>图象文档</vt:lpstr>
      <vt:lpstr>位图图像</vt:lpstr>
      <vt:lpstr>VISIO</vt:lpstr>
      <vt:lpstr>公式</vt:lpstr>
      <vt:lpstr>第六章 文件及文件系统</vt:lpstr>
      <vt:lpstr>引言</vt:lpstr>
      <vt:lpstr>文件的引入</vt:lpstr>
      <vt:lpstr>三种基本映射关系</vt:lpstr>
      <vt:lpstr>系统中有很多文件</vt:lpstr>
      <vt:lpstr>划分的基础上继续划分</vt:lpstr>
      <vt:lpstr>主要内容   </vt:lpstr>
      <vt:lpstr>6.1 文件系统概述</vt:lpstr>
      <vt:lpstr>6.1 文件系统概述</vt:lpstr>
      <vt:lpstr>2. 文件系统</vt:lpstr>
      <vt:lpstr>6.1.1文件、记录和数据项</vt:lpstr>
      <vt:lpstr>6.1 文件系统概述</vt:lpstr>
      <vt:lpstr>6.1 文件系统概述</vt:lpstr>
      <vt:lpstr>6.1.4 对文件的操作 </vt:lpstr>
      <vt:lpstr>1、创建文件（Create file） </vt:lpstr>
      <vt:lpstr>3、关闭文件（Close file ）</vt:lpstr>
      <vt:lpstr>5、复制文件（Copy file） </vt:lpstr>
      <vt:lpstr>7、读操作（Read） </vt:lpstr>
      <vt:lpstr>9、更新操作（Update）</vt:lpstr>
      <vt:lpstr>11、删除操作（Delete）</vt:lpstr>
      <vt:lpstr>补充：文件操作实例（Linux）</vt:lpstr>
      <vt:lpstr>补充：文件操作实例（Linux）</vt:lpstr>
      <vt:lpstr>补充：文件操作实例（Linux）</vt:lpstr>
      <vt:lpstr>PowerPoint 演示文稿</vt:lpstr>
      <vt:lpstr>PowerPoint 演示文稿</vt:lpstr>
      <vt:lpstr>PowerPoint 演示文稿</vt:lpstr>
      <vt:lpstr>主要内容   </vt:lpstr>
      <vt:lpstr>6.2 文件的逻辑结构</vt:lpstr>
      <vt:lpstr>6.2 文件的逻辑结构</vt:lpstr>
      <vt:lpstr>6.2.2顺序文件 （Sequential File）</vt:lpstr>
      <vt:lpstr>6.2 文件的逻辑结构</vt:lpstr>
      <vt:lpstr>PowerPoint 演示文稿</vt:lpstr>
      <vt:lpstr>PowerPoint 演示文稿</vt:lpstr>
      <vt:lpstr>PowerPoint 演示文稿</vt:lpstr>
      <vt:lpstr>PowerPoint 演示文稿</vt:lpstr>
      <vt:lpstr>PowerPoint 演示文稿</vt:lpstr>
      <vt:lpstr>PowerPoint 演示文稿</vt:lpstr>
      <vt:lpstr>主要内容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主要内容   </vt:lpstr>
      <vt:lpstr>目录的实现</vt:lpstr>
      <vt:lpstr>PowerPoint 演示文稿</vt:lpstr>
      <vt:lpstr>6.5.1 文件控制块和索引结点</vt:lpstr>
      <vt:lpstr>6.5.1 文件控制块和索引结点</vt:lpstr>
      <vt:lpstr>6.5.1 文件控制块和索引结点</vt:lpstr>
      <vt:lpstr>6.5.1 文件控制块和索引结点</vt:lpstr>
      <vt:lpstr>6.5.1 文件控制块和索引结点</vt:lpstr>
      <vt:lpstr>6.5.1 文件控制块和索引结点</vt:lpstr>
      <vt:lpstr>PowerPoint 演示文稿</vt:lpstr>
      <vt:lpstr>6.5.2  简单文件目录</vt:lpstr>
      <vt:lpstr>6.5.2  简单文件目录</vt:lpstr>
      <vt:lpstr>6.5.2  文件目录</vt:lpstr>
      <vt:lpstr>6.5.2  文件目录</vt:lpstr>
      <vt:lpstr>6.5.2  文件目录</vt:lpstr>
      <vt:lpstr>6.5.2  文件目录</vt:lpstr>
      <vt:lpstr>6.5.2  文件目录</vt:lpstr>
      <vt:lpstr>6.5.2  文件目录</vt:lpstr>
      <vt:lpstr>6.5.2  文件目录</vt:lpstr>
      <vt:lpstr>6.5.2  文件目录</vt:lpstr>
      <vt:lpstr>6.5.2  文件目录</vt:lpstr>
      <vt:lpstr>6.5.3  目录查询技术</vt:lpstr>
      <vt:lpstr>6.5.3  目录查询技术</vt:lpstr>
      <vt:lpstr>6.5.3  目录查询技术</vt:lpstr>
      <vt:lpstr>Hash函数</vt:lpstr>
      <vt:lpstr>Hash冲突的解决</vt:lpstr>
      <vt:lpstr>主要内容   </vt:lpstr>
      <vt:lpstr>文件共享的控制</vt:lpstr>
      <vt:lpstr>同时存取 </vt:lpstr>
      <vt:lpstr>存取权限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符号链接实现文件共享优缺点</vt:lpstr>
      <vt:lpstr> 3.利用URL实现文件共享 </vt:lpstr>
      <vt:lpstr> 3.利用URL实现文件共享 </vt:lpstr>
      <vt:lpstr>PowerPoint 演示文稿</vt:lpstr>
      <vt:lpstr>利用URL实现文件共享</vt:lpstr>
      <vt:lpstr>利用URL实现文件共享</vt:lpstr>
      <vt:lpstr>主要内容   </vt:lpstr>
      <vt:lpstr>6.7 文件保护</vt:lpstr>
      <vt:lpstr>PowerPoint 演示文稿</vt:lpstr>
      <vt:lpstr>PowerPoint 演示文稿</vt:lpstr>
      <vt:lpstr>PowerPoint 演示文稿</vt:lpstr>
      <vt:lpstr>总结</vt:lpstr>
      <vt:lpstr>练习题：1</vt:lpstr>
      <vt:lpstr>PowerPoint 演示文稿</vt:lpstr>
      <vt:lpstr>练习题：2</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xieying</dc:creator>
  <cp:lastModifiedBy>hui_bei hui_bei</cp:lastModifiedBy>
  <cp:revision>528</cp:revision>
  <cp:lastPrinted>2012-08-29T11:31:52Z</cp:lastPrinted>
  <dcterms:created xsi:type="dcterms:W3CDTF">2010-02-05T03:22:53Z</dcterms:created>
  <dcterms:modified xsi:type="dcterms:W3CDTF">2023-05-08T10:03:39Z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