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tags/tag2.xml" ContentType="application/vnd.openxmlformats-officedocument.presentationml.tags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tags/tag3.xml" ContentType="application/vnd.openxmlformats-officedocument.presentationml.tags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1" r:id="rId2"/>
  </p:sldMasterIdLst>
  <p:notesMasterIdLst>
    <p:notesMasterId r:id="rId64"/>
  </p:notesMasterIdLst>
  <p:handoutMasterIdLst>
    <p:handoutMasterId r:id="rId65"/>
  </p:handoutMasterIdLst>
  <p:sldIdLst>
    <p:sldId id="257" r:id="rId3"/>
    <p:sldId id="258" r:id="rId4"/>
    <p:sldId id="782" r:id="rId5"/>
    <p:sldId id="826" r:id="rId6"/>
    <p:sldId id="979" r:id="rId7"/>
    <p:sldId id="1020" r:id="rId8"/>
    <p:sldId id="1048" r:id="rId9"/>
    <p:sldId id="1012" r:id="rId10"/>
    <p:sldId id="1033" r:id="rId11"/>
    <p:sldId id="980" r:id="rId12"/>
    <p:sldId id="1022" r:id="rId13"/>
    <p:sldId id="1021" r:id="rId14"/>
    <p:sldId id="1034" r:id="rId15"/>
    <p:sldId id="981" r:id="rId16"/>
    <p:sldId id="1024" r:id="rId17"/>
    <p:sldId id="1055" r:id="rId18"/>
    <p:sldId id="1054" r:id="rId19"/>
    <p:sldId id="1036" r:id="rId20"/>
    <p:sldId id="1029" r:id="rId21"/>
    <p:sldId id="1056" r:id="rId22"/>
    <p:sldId id="1057" r:id="rId23"/>
    <p:sldId id="1037" r:id="rId24"/>
    <p:sldId id="1058" r:id="rId25"/>
    <p:sldId id="1060" r:id="rId26"/>
    <p:sldId id="1059" r:id="rId27"/>
    <p:sldId id="1025" r:id="rId28"/>
    <p:sldId id="1038" r:id="rId29"/>
    <p:sldId id="1061" r:id="rId30"/>
    <p:sldId id="1062" r:id="rId31"/>
    <p:sldId id="1035" r:id="rId32"/>
    <p:sldId id="1013" r:id="rId33"/>
    <p:sldId id="1064" r:id="rId34"/>
    <p:sldId id="985" r:id="rId35"/>
    <p:sldId id="986" r:id="rId36"/>
    <p:sldId id="987" r:id="rId37"/>
    <p:sldId id="982" r:id="rId38"/>
    <p:sldId id="1065" r:id="rId39"/>
    <p:sldId id="1066" r:id="rId40"/>
    <p:sldId id="1046" r:id="rId41"/>
    <p:sldId id="983" r:id="rId42"/>
    <p:sldId id="984" r:id="rId43"/>
    <p:sldId id="1067" r:id="rId44"/>
    <p:sldId id="1016" r:id="rId45"/>
    <p:sldId id="988" r:id="rId46"/>
    <p:sldId id="989" r:id="rId47"/>
    <p:sldId id="990" r:id="rId48"/>
    <p:sldId id="1069" r:id="rId49"/>
    <p:sldId id="995" r:id="rId50"/>
    <p:sldId id="996" r:id="rId51"/>
    <p:sldId id="997" r:id="rId52"/>
    <p:sldId id="998" r:id="rId53"/>
    <p:sldId id="999" r:id="rId54"/>
    <p:sldId id="1000" r:id="rId55"/>
    <p:sldId id="1001" r:id="rId56"/>
    <p:sldId id="1002" r:id="rId57"/>
    <p:sldId id="1004" r:id="rId58"/>
    <p:sldId id="1023" r:id="rId59"/>
    <p:sldId id="1045" r:id="rId60"/>
    <p:sldId id="827" r:id="rId61"/>
    <p:sldId id="1047" r:id="rId62"/>
    <p:sldId id="730" r:id="rId63"/>
  </p:sldIdLst>
  <p:sldSz cx="9144000" cy="6858000" type="screen4x3"/>
  <p:notesSz cx="6858000" cy="9144000"/>
  <p:custDataLst>
    <p:tags r:id="rId6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41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563C1"/>
    <a:srgbClr val="2F5597"/>
    <a:srgbClr val="FF0E0E"/>
    <a:srgbClr val="ED7D31"/>
    <a:srgbClr val="DF3C09"/>
    <a:srgbClr val="FFF9EE"/>
    <a:srgbClr val="FF9900"/>
    <a:srgbClr val="F0DADA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35" autoAdjust="0"/>
    <p:restoredTop sz="96046" autoAdjust="0"/>
  </p:normalViewPr>
  <p:slideViewPr>
    <p:cSldViewPr snapToGrid="0" showGuides="1">
      <p:cViewPr varScale="1">
        <p:scale>
          <a:sx n="115" d="100"/>
          <a:sy n="115" d="100"/>
        </p:scale>
        <p:origin x="1134" y="84"/>
      </p:cViewPr>
      <p:guideLst>
        <p:guide orient="horz" pos="2205"/>
        <p:guide pos="411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55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gs" Target="tags/tag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notesMaster" Target="notesMasters/notesMaster1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commentAuthors" Target="commentAuthor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A1862-72E1-426C-855A-D48747319FD8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0BC9D-12F8-4D67-BEC5-611AE33D2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2561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95E01-A3AA-414B-AC91-6247B051C58A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026A4-9EE3-4D0D-8D3A-764529D12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009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728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39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7742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2180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713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3246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2180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6651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930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 eaLnBrk="1" hangingPunct="1">
              <a:lnSpc>
                <a:spcPct val="115000"/>
              </a:lnSpc>
              <a:spcBef>
                <a:spcPct val="10000"/>
              </a:spcBef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3445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6651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2413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4868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3609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8342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8342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1278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6556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834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8765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6168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5460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9262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9605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93942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38931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81958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27624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67142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276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60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376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ACA1-179B-481F-9D46-273295E5FB20}" type="datetime1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计算机基础--第一章 计算机中的信息表示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8268-2D8A-4C23-B12B-84CA740083CD}" type="datetime1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计算机基础--第一章 计算机中的信息表示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E36AB-E675-4199-81B1-EDE34A9281E2}" type="datetime1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计算机基础--第一章 计算机中的信息表示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ACA1-179B-481F-9D46-273295E5FB20}" type="datetime1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计算机基础--第一章 计算机中的信息表示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4422-EEEB-47F6-A8F5-0D42B95B92D6}" type="datetime1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计算机基础--第一章 计算机中的信息表示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5202-77FE-4996-ADD2-3B5ED26F29B9}" type="datetime1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计算机基础--第一章 计算机中的信息表示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35C2-699E-49C0-8F33-282BA5DACF82}" type="datetime1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计算机基础--第一章 计算机中的信息表示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DFCB-6359-4F9A-8CFA-74D2334EB1A9}" type="datetime1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计算机基础--第一章 计算机中的信息表示</a:t>
            </a:r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7D56-269D-4745-8ECD-1F896AF47604}" type="datetime1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计算机基础--第一章 计算机中的信息表示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C58AA-0FB2-407D-B580-C4B0AFB2044B}" type="datetime1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计算机基础--第一章 计算机中的信息表示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4422-EEEB-47F6-A8F5-0D42B95B92D6}" type="datetime1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计算机基础--第一章 计算机中的信息表示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8237-BA68-47C3-BB51-6F01FCE5D207}" type="datetime1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计算机基础--第一章 计算机中的信息表示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CD610-342E-4938-99D5-621B29F2B7B0}" type="datetime1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计算机基础--第一章 计算机中的信息表示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8268-2D8A-4C23-B12B-84CA740083CD}" type="datetime1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计算机基础--第一章 计算机中的信息表示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E36AB-E675-4199-81B1-EDE34A9281E2}" type="datetime1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计算机基础--第一章 计算机中的信息表示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5202-77FE-4996-ADD2-3B5ED26F29B9}" type="datetime1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计算机基础--第一章 计算机中的信息表示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35C2-699E-49C0-8F33-282BA5DACF82}" type="datetime1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计算机基础--第一章 计算机中的信息表示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DFCB-6359-4F9A-8CFA-74D2334EB1A9}" type="datetime1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计算机基础--第一章 计算机中的信息表示</a:t>
            </a:r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7D56-269D-4745-8ECD-1F896AF47604}" type="datetime1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计算机基础--第一章 </a:t>
            </a:r>
            <a:r>
              <a:rPr lang="zh-CN" altLang="en-US" dirty="0"/>
              <a:t>计算机中的信息表示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C58AA-0FB2-407D-B580-C4B0AFB2044B}" type="datetime1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计算机基础--第一章 计算机中的信息表示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8237-BA68-47C3-BB51-6F01FCE5D207}" type="datetime1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计算机基础--第一章 计算机中的信息表示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CD610-342E-4938-99D5-621B29F2B7B0}" type="datetime1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计算机基础--第一章 计算机中的信息表示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632E8-D8AA-45C2-B897-9CF75AE40F82}" type="datetime1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计算机基础--第一章 计算机中的信息表示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632E8-D8AA-45C2-B897-9CF75AE40F82}" type="datetime1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计算机基础--第一章 计算机中的信息表示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80.png"/><Relationship Id="rId5" Type="http://schemas.openxmlformats.org/officeDocument/2006/relationships/image" Target="../media/image31.png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.xml"/><Relationship Id="rId5" Type="http://schemas.openxmlformats.org/officeDocument/2006/relationships/image" Target="../media/image6.png"/><Relationship Id="rId4" Type="http://schemas.openxmlformats.org/officeDocument/2006/relationships/image" Target="../media/image1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10.png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2.png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3.png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4.png"/><Relationship Id="rId4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.xml"/><Relationship Id="rId5" Type="http://schemas.openxmlformats.org/officeDocument/2006/relationships/image" Target="../media/image6.png"/><Relationship Id="rId4" Type="http://schemas.openxmlformats.org/officeDocument/2006/relationships/image" Target="../media/image1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4.png"/><Relationship Id="rId4" Type="http://schemas.openxmlformats.org/officeDocument/2006/relationships/image" Target="../media/image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5.jpg"/><Relationship Id="rId4" Type="http://schemas.openxmlformats.org/officeDocument/2006/relationships/image" Target="../media/image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11990" y="-659"/>
            <a:ext cx="9181652" cy="6901031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2497703" y="3054281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985559" y="3196018"/>
            <a:ext cx="5511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zh-CN" altLang="en-US" sz="3600" b="1" dirty="0" smtClean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计算机系统结构</a:t>
            </a:r>
            <a:endParaRPr lang="zh-CN" altLang="en-US" sz="3600" b="1" dirty="0">
              <a:solidFill>
                <a:srgbClr val="0045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2509259" y="3977456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760971" y="4121150"/>
            <a:ext cx="6043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b="1" dirty="0" smtClean="0">
                <a:solidFill>
                  <a:srgbClr val="004578"/>
                </a:solidFill>
              </a:rPr>
              <a:t>第二章  </a:t>
            </a:r>
            <a:r>
              <a:rPr lang="zh-CN" altLang="en-US" sz="2800" b="1" dirty="0">
                <a:solidFill>
                  <a:srgbClr val="004578"/>
                </a:solidFill>
              </a:rPr>
              <a:t>计算机中的信息</a:t>
            </a:r>
            <a:r>
              <a:rPr lang="zh-CN" altLang="en-US" sz="2800" b="1" dirty="0" smtClean="0">
                <a:solidFill>
                  <a:srgbClr val="004578"/>
                </a:solidFill>
              </a:rPr>
              <a:t>表示</a:t>
            </a:r>
            <a:endParaRPr lang="zh-CN" altLang="en-US" sz="2800" b="1" dirty="0">
              <a:solidFill>
                <a:srgbClr val="004578"/>
              </a:solidFill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38316" y="6407901"/>
            <a:ext cx="400458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100" y="1398382"/>
            <a:ext cx="1591799" cy="1584000"/>
          </a:xfrm>
          <a:prstGeom prst="rect">
            <a:avLst/>
          </a:prstGeom>
        </p:spPr>
      </p:pic>
      <p:pic>
        <p:nvPicPr>
          <p:cNvPr id="15" name="图片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954" y="6236297"/>
            <a:ext cx="621635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6715450" y="6274229"/>
            <a:ext cx="3092999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信息与软件工程学院</a:t>
            </a:r>
            <a:endParaRPr lang="en-US" altLang="zh-CN" sz="1600" b="1" dirty="0">
              <a:solidFill>
                <a:srgbClr val="0070C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b="1" dirty="0">
                <a:solidFill>
                  <a:srgbClr val="0070C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School of Information and Software Engineering</a:t>
            </a:r>
            <a:endParaRPr lang="zh-CN" altLang="en-US" sz="1000" b="1" dirty="0">
              <a:solidFill>
                <a:srgbClr val="0070C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235731" y="6474676"/>
            <a:ext cx="2057400" cy="365125"/>
          </a:xfrm>
        </p:spPr>
        <p:txBody>
          <a:bodyPr/>
          <a:lstStyle/>
          <a:p>
            <a:fld id="{180E2A6E-F97F-4B25-9D63-0BCF8854F63E}" type="datetime1">
              <a:rPr lang="zh-CN" altLang="en-US" sz="1400" smtClean="0">
                <a:solidFill>
                  <a:schemeClr val="tx1"/>
                </a:solidFill>
              </a:rPr>
              <a:t>2024/9/14</a:t>
            </a:fld>
            <a:endParaRPr lang="zh-CN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717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一、进位计数制及其相互转换</a:t>
            </a:r>
          </a:p>
          <a:p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7D29-F60B-4D4D-8E44-7D4AF2C1DC47}" type="datetime1">
              <a:rPr lang="zh-CN" altLang="en-US" smtClean="0"/>
              <a:t>2024/9/14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219450" cy="365125"/>
          </a:xfrm>
        </p:spPr>
        <p:txBody>
          <a:bodyPr/>
          <a:lstStyle/>
          <a:p>
            <a:r>
              <a:rPr lang="zh-CN" altLang="en-US" dirty="0"/>
              <a:t>第二章 计算机中的信息</a:t>
            </a:r>
            <a:r>
              <a:rPr lang="zh-CN" altLang="en-US" dirty="0" smtClean="0"/>
              <a:t>表示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13" name="Text Box 5"/>
          <p:cNvSpPr txBox="1"/>
          <p:nvPr/>
        </p:nvSpPr>
        <p:spPr>
          <a:xfrm>
            <a:off x="206608" y="732961"/>
            <a:ext cx="8705850" cy="82484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</a:t>
            </a:r>
            <a:r>
              <a:rPr lang="zh-CN" altLang="en-US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、二进制与八进制之间的转换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719022" y="1545416"/>
            <a:ext cx="7917902" cy="31686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二进制</a:t>
            </a:r>
            <a:r>
              <a:rPr lang="en-US" altLang="zh-CN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→</a:t>
            </a:r>
            <a:r>
              <a:rPr lang="zh-CN" altLang="en-US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八进制</a:t>
            </a:r>
            <a:endParaRPr lang="en-US" altLang="zh-CN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从小数点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起分别向左、向右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三位</a:t>
            </a: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一组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，整数部分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不够三位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的在前面添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，小数部分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不够三位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的在后面添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lvl="1">
              <a:lnSpc>
                <a:spcPct val="150000"/>
              </a:lnSpc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例：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八进制</a:t>
            </a:r>
            <a:r>
              <a:rPr lang="en-US" altLang="zh-CN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→</a:t>
            </a:r>
            <a:r>
              <a:rPr lang="zh-CN" altLang="en-US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二进制</a:t>
            </a:r>
          </a:p>
          <a:p>
            <a:pPr lvl="1">
              <a:lnSpc>
                <a:spcPct val="150000"/>
              </a:lnSpc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每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位八进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制数字写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成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位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二进制数字即可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例：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(72.53)</a:t>
            </a:r>
            <a:r>
              <a:rPr lang="en-US" altLang="zh-CN" sz="2800" baseline="-25000" dirty="0" smtClean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8</a:t>
            </a:r>
            <a:endParaRPr lang="en-US" altLang="zh-CN" sz="2800" baseline="-25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3719970" y="5999801"/>
            <a:ext cx="33570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 b="0" dirty="0">
                <a:latin typeface="楷体" panose="02010609060101010101" pitchFamily="49" charset="-122"/>
                <a:ea typeface="楷体" panose="02010609060101010101" pitchFamily="49" charset="-122"/>
              </a:rPr>
              <a:t>= (</a:t>
            </a:r>
            <a:r>
              <a:rPr kumimoji="0" lang="en-US" altLang="zh-CN" sz="28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111010.101011)</a:t>
            </a:r>
            <a:r>
              <a:rPr kumimoji="0" lang="en-US" altLang="zh-CN" sz="2800" b="0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kumimoji="0" lang="en-US" altLang="zh-CN" sz="2800" b="0" baseline="-25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2460915" y="4059958"/>
            <a:ext cx="37465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(1011101.0110101)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endParaRPr lang="en-US" altLang="zh-CN" sz="2800" b="1" baseline="-25000" dirty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484049" y="4663006"/>
            <a:ext cx="3513953" cy="4961"/>
            <a:chOff x="1346079" y="4072111"/>
            <a:chExt cx="3513953" cy="4961"/>
          </a:xfrm>
        </p:grpSpPr>
        <p:cxnSp>
          <p:nvCxnSpPr>
            <p:cNvPr id="27" name="直接连接符 26"/>
            <p:cNvCxnSpPr/>
            <p:nvPr/>
          </p:nvCxnSpPr>
          <p:spPr bwMode="auto">
            <a:xfrm>
              <a:off x="2510662" y="4077072"/>
              <a:ext cx="504056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直接连接符 27"/>
            <p:cNvCxnSpPr/>
            <p:nvPr/>
          </p:nvCxnSpPr>
          <p:spPr bwMode="auto">
            <a:xfrm>
              <a:off x="1948146" y="4077072"/>
              <a:ext cx="504056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直接连接符 28"/>
            <p:cNvCxnSpPr/>
            <p:nvPr/>
          </p:nvCxnSpPr>
          <p:spPr bwMode="auto">
            <a:xfrm>
              <a:off x="1346079" y="4077072"/>
              <a:ext cx="504056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直接连接符 32"/>
            <p:cNvCxnSpPr/>
            <p:nvPr/>
          </p:nvCxnSpPr>
          <p:spPr bwMode="auto">
            <a:xfrm>
              <a:off x="3221964" y="4077072"/>
              <a:ext cx="504056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直接连接符 33"/>
            <p:cNvCxnSpPr/>
            <p:nvPr/>
          </p:nvCxnSpPr>
          <p:spPr bwMode="auto">
            <a:xfrm>
              <a:off x="3806806" y="4077072"/>
              <a:ext cx="504056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直接连接符 34"/>
            <p:cNvCxnSpPr/>
            <p:nvPr/>
          </p:nvCxnSpPr>
          <p:spPr bwMode="auto">
            <a:xfrm>
              <a:off x="4355976" y="4072111"/>
              <a:ext cx="504056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6" name="组合 35"/>
          <p:cNvGrpSpPr/>
          <p:nvPr/>
        </p:nvGrpSpPr>
        <p:grpSpPr>
          <a:xfrm>
            <a:off x="1938789" y="4085495"/>
            <a:ext cx="4377354" cy="526377"/>
            <a:chOff x="1316296" y="3344464"/>
            <a:chExt cx="3556357" cy="591019"/>
          </a:xfrm>
        </p:grpSpPr>
        <p:sp>
          <p:nvSpPr>
            <p:cNvPr id="37" name="矩形 36"/>
            <p:cNvSpPr/>
            <p:nvPr/>
          </p:nvSpPr>
          <p:spPr>
            <a:xfrm>
              <a:off x="1316296" y="3344464"/>
              <a:ext cx="794695" cy="58747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rPr>
                <a:t>  </a:t>
              </a:r>
              <a:endPara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4309085" y="3348010"/>
              <a:ext cx="563568" cy="58747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rPr>
                <a:t>      </a:t>
              </a:r>
              <a:endParaRPr lang="zh-CN" altLang="en-US" sz="2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2463740" y="4057467"/>
            <a:ext cx="3605381" cy="537832"/>
            <a:chOff x="1350676" y="3451913"/>
            <a:chExt cx="3605381" cy="537832"/>
          </a:xfrm>
        </p:grpSpPr>
        <p:sp>
          <p:nvSpPr>
            <p:cNvPr id="40" name="矩形 39"/>
            <p:cNvSpPr/>
            <p:nvPr/>
          </p:nvSpPr>
          <p:spPr>
            <a:xfrm>
              <a:off x="1350676" y="3466525"/>
              <a:ext cx="54694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rPr>
                <a:t>00</a:t>
              </a:r>
              <a:endPara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4409112" y="3451913"/>
              <a:ext cx="54694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rPr>
                <a:t>00</a:t>
              </a:r>
              <a:endPara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42" name="Rectangle 13"/>
          <p:cNvSpPr>
            <a:spLocks noChangeArrowheads="1"/>
          </p:cNvSpPr>
          <p:nvPr/>
        </p:nvSpPr>
        <p:spPr bwMode="auto">
          <a:xfrm>
            <a:off x="5994708" y="4059193"/>
            <a:ext cx="21162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=(135.324)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8" grpId="0"/>
      <p:bldP spid="25" grpId="0" build="p" autoUpdateAnimBg="0"/>
      <p:bldP spid="42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717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一、进位计数制及其相互转换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7D29-F60B-4D4D-8E44-7D4AF2C1DC47}" type="datetime1">
              <a:rPr lang="zh-CN" altLang="en-US" smtClean="0"/>
              <a:t>2024/9/14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219450" cy="365125"/>
          </a:xfrm>
        </p:spPr>
        <p:txBody>
          <a:bodyPr/>
          <a:lstStyle/>
          <a:p>
            <a:r>
              <a:rPr lang="zh-CN" altLang="en-US" dirty="0"/>
              <a:t>第二章 计算机中的信息</a:t>
            </a:r>
            <a:r>
              <a:rPr lang="zh-CN" altLang="en-US" dirty="0" smtClean="0"/>
              <a:t>表示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13" name="Text Box 5"/>
          <p:cNvSpPr txBox="1"/>
          <p:nvPr/>
        </p:nvSpPr>
        <p:spPr>
          <a:xfrm>
            <a:off x="100733" y="732961"/>
            <a:ext cx="8705850" cy="70230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5</a:t>
            </a:r>
            <a:r>
              <a:rPr lang="zh-CN" altLang="en-US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、二进制与十六进制之间的转换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719022" y="1545416"/>
            <a:ext cx="7917902" cy="31686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二进制</a:t>
            </a:r>
            <a:r>
              <a:rPr lang="en-US" altLang="zh-CN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→</a:t>
            </a:r>
            <a:r>
              <a:rPr lang="zh-CN" altLang="en-US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十六进制</a:t>
            </a:r>
            <a:endParaRPr lang="en-US" altLang="zh-CN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从小数点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起分别向左、向右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</a:t>
            </a: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位一组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，整数部分不够四位的在前面添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，小数部分不够四位的在后面添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lvl="1">
              <a:lnSpc>
                <a:spcPct val="150000"/>
              </a:lnSpc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例：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(1011010.011001)</a:t>
            </a:r>
            <a:r>
              <a:rPr lang="en-US" altLang="zh-CN" sz="2800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</a:p>
          <a:p>
            <a:r>
              <a:rPr lang="zh-CN" altLang="en-US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十六进制</a:t>
            </a:r>
            <a:r>
              <a:rPr lang="en-US" altLang="zh-CN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→</a:t>
            </a:r>
            <a:r>
              <a:rPr lang="zh-CN" altLang="en-US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二进制</a:t>
            </a:r>
          </a:p>
          <a:p>
            <a:pPr lvl="1">
              <a:lnSpc>
                <a:spcPct val="150000"/>
              </a:lnSpc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每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位十六进制数字写成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位二进制数字即可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例：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(E3.17)</a:t>
            </a:r>
            <a:r>
              <a:rPr lang="en-US" altLang="zh-CN" sz="2800" baseline="-25000" dirty="0" smtClean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16</a:t>
            </a:r>
            <a:endParaRPr lang="en-US" altLang="zh-CN" sz="2800" baseline="-25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5263948" y="4090081"/>
            <a:ext cx="20409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 b="0" dirty="0">
                <a:latin typeface="楷体" panose="02010609060101010101" pitchFamily="49" charset="-122"/>
                <a:ea typeface="楷体" panose="02010609060101010101" pitchFamily="49" charset="-122"/>
              </a:rPr>
              <a:t>= (5A.64)</a:t>
            </a:r>
            <a:r>
              <a:rPr kumimoji="0" lang="en-US" altLang="zh-CN" sz="2800" b="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</a:p>
        </p:txBody>
      </p:sp>
      <p:sp>
        <p:nvSpPr>
          <p:cNvPr id="16" name="Line 5"/>
          <p:cNvSpPr>
            <a:spLocks noChangeShapeType="1"/>
          </p:cNvSpPr>
          <p:nvPr/>
        </p:nvSpPr>
        <p:spPr bwMode="auto">
          <a:xfrm>
            <a:off x="2294804" y="4553341"/>
            <a:ext cx="1366837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>
            <a:off x="3835978" y="4533341"/>
            <a:ext cx="1008063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3791063" y="5984246"/>
            <a:ext cx="40751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 b="0" dirty="0">
                <a:latin typeface="楷体" panose="02010609060101010101" pitchFamily="49" charset="-122"/>
                <a:ea typeface="楷体" panose="02010609060101010101" pitchFamily="49" charset="-122"/>
              </a:rPr>
              <a:t>= (11100011.00010111)</a:t>
            </a:r>
            <a:r>
              <a:rPr kumimoji="0" lang="en-US" altLang="zh-CN" sz="2800" b="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>
            <a:off x="2927463" y="4646344"/>
            <a:ext cx="719138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>
            <a:off x="2319741" y="4646344"/>
            <a:ext cx="504825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Line 11"/>
          <p:cNvSpPr>
            <a:spLocks noChangeShapeType="1"/>
          </p:cNvSpPr>
          <p:nvPr/>
        </p:nvSpPr>
        <p:spPr bwMode="auto">
          <a:xfrm>
            <a:off x="3832628" y="4644552"/>
            <a:ext cx="609283" cy="1792"/>
          </a:xfrm>
          <a:prstGeom prst="line">
            <a:avLst/>
          </a:prstGeom>
          <a:ln>
            <a:solidFill>
              <a:srgbClr val="FF0E0E"/>
            </a:solidFill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>
            <a:off x="4554906" y="4644552"/>
            <a:ext cx="280821" cy="0"/>
          </a:xfrm>
          <a:prstGeom prst="line">
            <a:avLst/>
          </a:prstGeom>
          <a:ln>
            <a:solidFill>
              <a:srgbClr val="FF0E0E"/>
            </a:solidFill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711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5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26379" y="12443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一、进位计数制及其相互转换</a:t>
            </a:r>
          </a:p>
          <a:p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7D29-F60B-4D4D-8E44-7D4AF2C1DC47}" type="datetime1">
              <a:rPr lang="zh-CN" altLang="en-US" smtClean="0"/>
              <a:t>2024/9/14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219450" cy="365125"/>
          </a:xfrm>
        </p:spPr>
        <p:txBody>
          <a:bodyPr/>
          <a:lstStyle/>
          <a:p>
            <a:r>
              <a:rPr lang="zh-CN" altLang="en-US" dirty="0"/>
              <a:t>第二章 计算机中的信息表示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11" name="Text Box 5"/>
          <p:cNvSpPr txBox="1"/>
          <p:nvPr/>
        </p:nvSpPr>
        <p:spPr>
          <a:xfrm>
            <a:off x="211522" y="896865"/>
            <a:ext cx="8705850" cy="547842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fontAlgn="auto">
              <a:lnSpc>
                <a:spcPts val="42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2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进</a:t>
            </a:r>
            <a:r>
              <a:rPr lang="zh-CN" altLang="en-US" sz="3200" b="1" dirty="0" smtClean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制转换小结：</a:t>
            </a:r>
            <a:endParaRPr lang="en-US" altLang="zh-CN" sz="3200" b="1" dirty="0" smtClean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fontAlgn="auto">
              <a:lnSpc>
                <a:spcPts val="42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 smtClean="0">
                <a:solidFill>
                  <a:srgbClr val="2F5597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十→</a:t>
            </a:r>
            <a:r>
              <a:rPr lang="en-US" altLang="zh-CN" sz="2800" b="1" dirty="0" smtClean="0">
                <a:solidFill>
                  <a:srgbClr val="2F5597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R</a:t>
            </a:r>
            <a:r>
              <a:rPr lang="zh-CN" altLang="en-US" sz="2800" b="1" dirty="0" smtClean="0">
                <a:solidFill>
                  <a:srgbClr val="2F5597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进制</a:t>
            </a:r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：整数部分除基取余（倒序排列），小数部分乘基取整（顺序排列）</a:t>
            </a:r>
            <a:endParaRPr lang="en-US" altLang="zh-CN" sz="28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fontAlgn="auto">
              <a:lnSpc>
                <a:spcPts val="42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 smtClean="0">
                <a:solidFill>
                  <a:srgbClr val="2F5597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R</a:t>
            </a:r>
            <a:r>
              <a:rPr lang="zh-CN" altLang="en-US" sz="2800" b="1" dirty="0" smtClean="0">
                <a:solidFill>
                  <a:srgbClr val="2F5597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→十进制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：</a:t>
            </a:r>
            <a:r>
              <a:rPr lang="en-US" altLang="zh-CN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按权展开各部分相加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fontAlgn="auto">
              <a:lnSpc>
                <a:spcPts val="42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fontAlgn="auto">
              <a:lnSpc>
                <a:spcPts val="42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 smtClean="0">
                <a:solidFill>
                  <a:srgbClr val="2F5597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二→八</a:t>
            </a:r>
            <a:r>
              <a:rPr lang="en-US" altLang="zh-CN" sz="2800" b="1" dirty="0" smtClean="0">
                <a:solidFill>
                  <a:srgbClr val="2F5597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/</a:t>
            </a:r>
            <a:r>
              <a:rPr lang="zh-CN" altLang="en-US" sz="2800" b="1" dirty="0" smtClean="0">
                <a:solidFill>
                  <a:srgbClr val="2F5597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十六进制</a:t>
            </a:r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：以小数点为界，分别向左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/</a:t>
            </a:r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向右每三</a:t>
            </a:r>
            <a:r>
              <a:rPr lang="en-US" altLang="zh-CN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/</a:t>
            </a:r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四位一组，整数不够的高位补</a:t>
            </a:r>
            <a:r>
              <a:rPr lang="en-US" altLang="zh-CN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0</a:t>
            </a:r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，小数不够的低位补</a:t>
            </a:r>
            <a:r>
              <a:rPr lang="en-US" altLang="zh-CN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0</a:t>
            </a:r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，每组写成一位八</a:t>
            </a:r>
            <a:r>
              <a:rPr lang="en-US" altLang="zh-CN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/</a:t>
            </a:r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十六进制数；</a:t>
            </a:r>
            <a:endParaRPr lang="en-US" altLang="zh-CN" sz="28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fontAlgn="auto">
              <a:lnSpc>
                <a:spcPts val="42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srgbClr val="2F5597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八</a:t>
            </a:r>
            <a:r>
              <a:rPr lang="en-US" altLang="zh-CN" sz="2800" b="1" dirty="0">
                <a:solidFill>
                  <a:srgbClr val="2F5597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/</a:t>
            </a:r>
            <a:r>
              <a:rPr lang="zh-CN" altLang="en-US" sz="2800" b="1" dirty="0" smtClean="0">
                <a:solidFill>
                  <a:srgbClr val="2F5597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十六→二进制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：每一位八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/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十六进制数分别写出对应的三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/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四位二进制数字即可</a:t>
            </a:r>
            <a:endParaRPr lang="zh-CN" altLang="en-US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744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26379" y="12443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一、进位计数制及其相互转换</a:t>
            </a:r>
          </a:p>
          <a:p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7D29-F60B-4D4D-8E44-7D4AF2C1DC47}" type="datetime1">
              <a:rPr lang="zh-CN" altLang="en-US" smtClean="0"/>
              <a:t>2024/9/14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219450" cy="365125"/>
          </a:xfrm>
        </p:spPr>
        <p:txBody>
          <a:bodyPr/>
          <a:lstStyle/>
          <a:p>
            <a:r>
              <a:rPr lang="zh-CN" altLang="en-US" dirty="0"/>
              <a:t>第二章 计算机中的信息表示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11" name="Text Box 5"/>
          <p:cNvSpPr txBox="1"/>
          <p:nvPr/>
        </p:nvSpPr>
        <p:spPr>
          <a:xfrm>
            <a:off x="353076" y="1423411"/>
            <a:ext cx="8705850" cy="378565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200" b="1" dirty="0" smtClean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练习：</a:t>
            </a:r>
            <a:endParaRPr lang="en-US" altLang="zh-CN" sz="3200" b="1" dirty="0" smtClean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200" b="1" dirty="0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</a:t>
            </a:r>
            <a:r>
              <a:rPr lang="en-US" altLang="zh-CN" sz="3200" b="1" dirty="0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	</a:t>
            </a:r>
            <a:r>
              <a:rPr lang="en-US" altLang="zh-CN" sz="3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(</a:t>
            </a:r>
            <a:r>
              <a:rPr lang="zh-CN" altLang="en-US" sz="3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32</a:t>
            </a:r>
            <a:r>
              <a:rPr lang="en-US" altLang="zh-CN" sz="3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.25)</a:t>
            </a:r>
            <a:r>
              <a:rPr lang="zh-CN" altLang="en-US" sz="3200" b="1" baseline="-25000" dirty="0">
                <a:solidFill>
                  <a:schemeClr val="tx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10 </a:t>
            </a:r>
            <a:r>
              <a:rPr lang="zh-CN" altLang="en-US" sz="3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转换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为</a:t>
            </a: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十六进制；</a:t>
            </a:r>
            <a:endParaRPr lang="en-US" altLang="zh-CN" sz="3200" b="1" dirty="0" smtClean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</a:t>
            </a:r>
            <a:r>
              <a:rPr lang="en-US" altLang="zh-CN" sz="32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	(63)</a:t>
            </a:r>
            <a:r>
              <a:rPr lang="en-US" altLang="zh-CN" sz="3200" b="1" baseline="-250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10 </a:t>
            </a: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转换为二进制</a:t>
            </a:r>
            <a:r>
              <a:rPr lang="zh-CN" altLang="en-US" sz="32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；</a:t>
            </a:r>
            <a:endParaRPr lang="en-US" altLang="zh-CN" sz="32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	(11101.01)</a:t>
            </a:r>
            <a:r>
              <a:rPr lang="en-US" altLang="zh-CN" sz="3200" b="1" baseline="-250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 </a:t>
            </a: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转换为十进制；</a:t>
            </a:r>
            <a:endParaRPr lang="en-US" altLang="zh-CN" sz="32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	(5A.63)</a:t>
            </a:r>
            <a:r>
              <a:rPr lang="en-US" altLang="zh-CN" sz="3200" b="1" baseline="-250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16 </a:t>
            </a: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转换为二进制</a:t>
            </a:r>
            <a:endParaRPr lang="en-US" altLang="zh-CN" sz="3200" b="1" dirty="0" smtClean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503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717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、带符号数的表示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7D29-F60B-4D4D-8E44-7D4AF2C1DC47}" type="datetime1">
              <a:rPr lang="zh-CN" altLang="en-US" smtClean="0"/>
              <a:t>2024/9/14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219450" cy="365125"/>
          </a:xfrm>
        </p:spPr>
        <p:txBody>
          <a:bodyPr/>
          <a:lstStyle/>
          <a:p>
            <a:r>
              <a:rPr lang="zh-CN" altLang="en-US" dirty="0"/>
              <a:t>第二章 计算机中的信息表示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3" name="Text Box 5"/>
          <p:cNvSpPr txBox="1"/>
          <p:nvPr/>
        </p:nvSpPr>
        <p:spPr>
          <a:xfrm>
            <a:off x="305704" y="1004082"/>
            <a:ext cx="8551193" cy="461664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 smtClean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真值</a:t>
            </a:r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：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用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正、负符号加绝对值表示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数值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,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  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如 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+0.1011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-0.1011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err="1" smtClean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机器数</a:t>
            </a:r>
            <a:r>
              <a:rPr lang="en-US" altLang="zh-CN" sz="2800" b="1" dirty="0" smtClean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: 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在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计算机内部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使用、将数符一起数字化的数；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机器数表示需要考虑的问题：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	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采用二进制表示；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	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符号数字化；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数值编码方式，一般有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原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码、反码、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补码、移码</a:t>
            </a:r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  <a:endParaRPr lang="zh-CN" altLang="en-US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" y="844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、带符号数的表示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7D29-F60B-4D4D-8E44-7D4AF2C1DC47}" type="datetime1">
              <a:rPr lang="zh-CN" altLang="en-US" smtClean="0"/>
              <a:t>2024/9/14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219450" cy="365125"/>
          </a:xfrm>
        </p:spPr>
        <p:txBody>
          <a:bodyPr/>
          <a:lstStyle/>
          <a:p>
            <a:r>
              <a:rPr lang="zh-CN" altLang="en-US" dirty="0"/>
              <a:t>第二章 计算机中的信息表示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3" name="Text Box 5"/>
          <p:cNvSpPr txBox="1"/>
          <p:nvPr/>
        </p:nvSpPr>
        <p:spPr>
          <a:xfrm>
            <a:off x="181610" y="960833"/>
            <a:ext cx="8663132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</a:t>
            </a:r>
            <a:r>
              <a:rPr lang="zh-CN" altLang="en-US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、原</a:t>
            </a:r>
            <a:r>
              <a:rPr lang="zh-CN" altLang="en-US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码</a:t>
            </a:r>
            <a:endParaRPr lang="en-US" altLang="zh-CN" sz="2800" b="1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16" name="Text Box 5"/>
          <p:cNvSpPr txBox="1"/>
          <p:nvPr/>
        </p:nvSpPr>
        <p:spPr>
          <a:xfrm>
            <a:off x="689679" y="1623267"/>
            <a:ext cx="7646994" cy="476027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ts val="3800"/>
              </a:lnSpc>
              <a:spcBef>
                <a:spcPts val="12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原码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表示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形式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符号位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+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有效位（尾数）；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fontAlgn="auto">
              <a:lnSpc>
                <a:spcPts val="38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数码序列的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最高位为符号位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，正数原码符号为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0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，负数原码符号为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；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fontAlgn="auto">
              <a:lnSpc>
                <a:spcPts val="38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数码序列其余位为有效位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(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尾数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)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有效位为真值的绝对值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；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fontAlgn="auto">
              <a:lnSpc>
                <a:spcPts val="38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例如，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5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位原码序列（含符号位）：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fontAlgn="auto">
              <a:lnSpc>
                <a:spcPts val="38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	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	 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0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1001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，表示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+9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的原码；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fontAlgn="auto">
              <a:lnSpc>
                <a:spcPts val="38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1001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，表示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-9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的原码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2968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" y="844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、带符号数的表示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7D29-F60B-4D4D-8E44-7D4AF2C1DC47}" type="datetime1">
              <a:rPr lang="zh-CN" altLang="en-US" smtClean="0"/>
              <a:t>2024/9/14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219450" cy="365125"/>
          </a:xfrm>
        </p:spPr>
        <p:txBody>
          <a:bodyPr/>
          <a:lstStyle/>
          <a:p>
            <a:r>
              <a:rPr lang="zh-CN" altLang="en-US" dirty="0"/>
              <a:t>第二章 计算机中的信息表示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236914" y="3563775"/>
            <a:ext cx="906017" cy="63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例：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236914" y="4515639"/>
            <a:ext cx="8746305" cy="1220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ts val="3800"/>
              </a:lnSpc>
              <a:spcBef>
                <a:spcPts val="1200"/>
              </a:spcBef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若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X=+106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，即二进制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+1101010B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，则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原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1101010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endParaRPr lang="en-US" altLang="zh-CN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3800"/>
              </a:lnSpc>
              <a:spcBef>
                <a:spcPts val="1200"/>
              </a:spcBef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若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=-106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，即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二进制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-1101010B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原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1101010;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5"/>
              <p:cNvSpPr txBox="1"/>
              <p:nvPr/>
            </p:nvSpPr>
            <p:spPr>
              <a:xfrm>
                <a:off x="178345" y="1516340"/>
                <a:ext cx="8663132" cy="57964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fontAlgn="auto">
                  <a:lnSpc>
                    <a:spcPts val="38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若真值为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X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，定点整数原码序列为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𝑿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𝒏</m:t>
                        </m:r>
                      </m:sub>
                    </m:sSub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𝑿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𝒏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−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𝑿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𝑿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，则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:</a:t>
                </a:r>
                <a:endPara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</p:txBody>
          </p:sp>
        </mc:Choice>
        <mc:Fallback xmlns="">
          <p:sp>
            <p:nvSpPr>
              <p:cNvPr id="16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45" y="1516340"/>
                <a:ext cx="8663132" cy="579646"/>
              </a:xfrm>
              <a:prstGeom prst="rect">
                <a:avLst/>
              </a:prstGeom>
              <a:blipFill>
                <a:blip r:embed="rId5"/>
                <a:stretch>
                  <a:fillRect l="-1407" t="-12632" r="-1337" b="-17895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23"/>
              <p:cNvSpPr>
                <a:spLocks noChangeArrowheads="1"/>
              </p:cNvSpPr>
              <p:nvPr/>
            </p:nvSpPr>
            <p:spPr bwMode="auto">
              <a:xfrm>
                <a:off x="741808" y="1901377"/>
                <a:ext cx="7574381" cy="14139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ct val="20000"/>
                  </a:spcBef>
                  <a:defRPr/>
                </a:pPr>
                <a:r>
                  <a:rPr lang="en-US" altLang="zh-CN" sz="28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b="1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X</m:t>
                        </m:r>
                        <m:r>
                          <a:rPr lang="en-US" altLang="zh-CN" sz="2800" b="1" i="1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]</m:t>
                        </m:r>
                      </m:e>
                      <m:sub>
                        <m:r>
                          <a:rPr lang="zh-CN" altLang="en-US" sz="2800" b="1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原</m:t>
                        </m:r>
                      </m:sub>
                    </m:sSub>
                    <m:r>
                      <a:rPr lang="en-US" altLang="zh-CN" sz="2800" b="1" i="1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800" b="1" i="1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8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eqArrPr>
                          <m:e>
                            <m:r>
                              <a:rPr lang="en-US" altLang="zh-CN" sz="28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𝑿</m:t>
                            </m:r>
                            <m:r>
                              <a:rPr lang="en-US" altLang="zh-CN" sz="28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                                               </m:t>
                            </m:r>
                            <m:r>
                              <a:rPr lang="en-US" altLang="zh-CN" sz="28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𝟎</m:t>
                            </m:r>
                            <m:r>
                              <a:rPr lang="en-US" altLang="zh-CN" sz="28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≤</m:t>
                            </m:r>
                            <m:r>
                              <m:rPr>
                                <m:sty m:val="p"/>
                              </m:rPr>
                              <a:rPr lang="en-US" altLang="zh-CN" sz="2800" b="1" i="1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X</m:t>
                            </m:r>
                            <m:r>
                              <a:rPr lang="en-US" altLang="zh-CN" sz="28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&lt;</m:t>
                            </m:r>
                            <m:sSup>
                              <m:sSupPr>
                                <m:ctrlPr>
                                  <a:rPr lang="en-US" altLang="zh-CN" sz="2800" b="1" i="1"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1" i="1"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en-US" altLang="zh-CN" sz="2800" b="1" i="1"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𝒏</m:t>
                                </m:r>
                              </m:sup>
                            </m:sSup>
                          </m:e>
                          <m:e>
                            <m:sSup>
                              <m:sSupPr>
                                <m:ctrlPr>
                                  <a:rPr lang="en-US" altLang="zh-CN" sz="2800" b="1" i="1" smtClean="0"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1" i="1" smtClean="0"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en-US" altLang="zh-CN" sz="2800" b="1" i="1" smtClean="0"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𝒏</m:t>
                                </m:r>
                              </m:sup>
                            </m:sSup>
                            <m:r>
                              <a:rPr lang="en-US" altLang="zh-CN" sz="28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−</m:t>
                            </m:r>
                            <m:r>
                              <a:rPr lang="en-US" altLang="zh-CN" sz="28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𝑿</m:t>
                            </m:r>
                            <m:r>
                              <a:rPr lang="en-US" altLang="zh-CN" sz="28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zh-CN" sz="2800" b="1" i="1"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1" i="1"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en-US" altLang="zh-CN" sz="2800" b="1" i="1"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𝒏</m:t>
                                </m:r>
                              </m:sup>
                            </m:sSup>
                            <m:r>
                              <a:rPr lang="en-US" altLang="zh-CN" sz="28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800" b="1" i="1" smtClean="0"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1" i="1"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𝑿</m:t>
                                </m:r>
                              </m:e>
                            </m:d>
                            <m:r>
                              <a:rPr lang="en-US" altLang="zh-CN" sz="28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          −</m:t>
                            </m:r>
                            <m:sSup>
                              <m:sSupPr>
                                <m:ctrlPr>
                                  <a:rPr lang="en-US" altLang="zh-CN" sz="2800" b="1" i="1"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1" i="1"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en-US" altLang="zh-CN" sz="2800" b="1" i="1"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𝒏</m:t>
                                </m:r>
                              </m:sup>
                            </m:sSup>
                            <m:r>
                              <a:rPr lang="en-US" altLang="zh-CN" sz="28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&lt;</m:t>
                            </m:r>
                            <m:r>
                              <a:rPr lang="en-US" altLang="zh-CN" sz="28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𝑿</m:t>
                            </m:r>
                            <m:r>
                              <a:rPr lang="en-US" altLang="zh-CN" sz="2800" b="1" i="1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≤</m:t>
                            </m:r>
                            <m:r>
                              <a:rPr lang="en-US" altLang="zh-CN" sz="28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𝟎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7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1808" y="1901377"/>
                <a:ext cx="7574381" cy="1413977"/>
              </a:xfrm>
              <a:prstGeom prst="rect">
                <a:avLst/>
              </a:prstGeom>
              <a:blipFill>
                <a:blip r:embed="rId6"/>
                <a:stretch>
                  <a:fillRect l="-17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747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6" grpId="0" uiExpand="1" build="p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、带符号数的表示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7D29-F60B-4D4D-8E44-7D4AF2C1DC47}" type="datetime1">
              <a:rPr lang="zh-CN" altLang="en-US" smtClean="0"/>
              <a:t>2024/9/14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219450" cy="365125"/>
          </a:xfrm>
        </p:spPr>
        <p:txBody>
          <a:bodyPr/>
          <a:lstStyle/>
          <a:p>
            <a:r>
              <a:rPr lang="zh-CN" altLang="en-US" dirty="0"/>
              <a:t>第二章 计算机中的信息表示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297544" y="4071775"/>
            <a:ext cx="906017" cy="63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例：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270163" y="4829943"/>
            <a:ext cx="8620779" cy="1220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ts val="3800"/>
              </a:lnSpc>
              <a:spcBef>
                <a:spcPts val="1200"/>
              </a:spcBef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若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X=+0.6875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，则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X=+0.1011</a:t>
            </a: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000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B; X</a:t>
            </a:r>
            <a:r>
              <a:rPr lang="zh-CN" altLang="en-US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原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.1011</a:t>
            </a: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000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3800"/>
              </a:lnSpc>
              <a:spcBef>
                <a:spcPts val="1200"/>
              </a:spcBef>
              <a:defRPr/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若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X=-0.6875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，则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=-0.1011</a:t>
            </a: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000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原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.1011</a:t>
            </a: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000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5"/>
              <p:cNvSpPr txBox="1"/>
              <p:nvPr/>
            </p:nvSpPr>
            <p:spPr>
              <a:xfrm>
                <a:off x="350699" y="1119975"/>
                <a:ext cx="8663132" cy="57964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fontAlgn="auto">
                  <a:lnSpc>
                    <a:spcPts val="38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若定点小数原码序列为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𝑿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𝟎</m:t>
                        </m:r>
                      </m:sub>
                    </m:sSub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.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 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𝑿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sz="2800" b="1" dirty="0">
                                <a:latin typeface="楷体" panose="02010609060101010101" pitchFamily="49" charset="-122"/>
                                <a:ea typeface="楷体" panose="02010609060101010101" pitchFamily="49" charset="-122"/>
                                <a:sym typeface="+mn-ea"/>
                              </a:rPr>
                              <m:t>…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𝒏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−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𝑿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,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则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:</a:t>
                </a:r>
                <a:endPara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</p:txBody>
          </p:sp>
        </mc:Choice>
        <mc:Fallback xmlns="">
          <p:sp>
            <p:nvSpPr>
              <p:cNvPr id="17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99" y="1119975"/>
                <a:ext cx="8663132" cy="579646"/>
              </a:xfrm>
              <a:prstGeom prst="rect">
                <a:avLst/>
              </a:prstGeom>
              <a:blipFill>
                <a:blip r:embed="rId5"/>
                <a:stretch>
                  <a:fillRect l="-1478" t="-12632" b="-17895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23"/>
              <p:cNvSpPr>
                <a:spLocks noChangeArrowheads="1"/>
              </p:cNvSpPr>
              <p:nvPr/>
            </p:nvSpPr>
            <p:spPr bwMode="auto">
              <a:xfrm>
                <a:off x="833142" y="1634428"/>
                <a:ext cx="7177093" cy="14139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1200"/>
                  </a:spcBef>
                  <a:defRPr/>
                </a:pPr>
                <a:r>
                  <a:rPr lang="en-US" altLang="zh-CN" sz="28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b="1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X</m:t>
                        </m:r>
                        <m:r>
                          <a:rPr lang="en-US" altLang="zh-CN" sz="2800" b="1" i="1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]</m:t>
                        </m:r>
                      </m:e>
                      <m:sub>
                        <m:r>
                          <a:rPr lang="zh-CN" altLang="en-US" sz="2800" b="1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原</m:t>
                        </m:r>
                      </m:sub>
                    </m:sSub>
                    <m:r>
                      <a:rPr lang="en-US" altLang="zh-CN" sz="2800" b="1" i="1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800" b="1" i="1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8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eqArrPr>
                          <m:e>
                            <m:r>
                              <a:rPr lang="en-US" altLang="zh-CN" sz="28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𝑿</m:t>
                            </m:r>
                            <m:r>
                              <a:rPr lang="en-US" altLang="zh-CN" sz="28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                                            </m:t>
                            </m:r>
                            <m:r>
                              <a:rPr lang="en-US" altLang="zh-CN" sz="28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𝟎</m:t>
                            </m:r>
                            <m:r>
                              <a:rPr lang="en-US" altLang="zh-CN" sz="28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≤</m:t>
                            </m:r>
                            <m:r>
                              <m:rPr>
                                <m:sty m:val="p"/>
                              </m:rPr>
                              <a:rPr lang="en-US" altLang="zh-CN" sz="2800" b="1" i="1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X</m:t>
                            </m:r>
                            <m:r>
                              <a:rPr lang="en-US" altLang="zh-CN" sz="28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&lt;</m:t>
                            </m:r>
                            <m:r>
                              <a:rPr lang="en-US" altLang="zh-CN" sz="28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𝟏</m:t>
                            </m:r>
                          </m:e>
                          <m:e>
                            <m:r>
                              <a:rPr lang="en-US" altLang="zh-CN" sz="28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𝟏</m:t>
                            </m:r>
                            <m:r>
                              <a:rPr lang="en-US" altLang="zh-CN" sz="28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−</m:t>
                            </m:r>
                            <m:r>
                              <a:rPr lang="en-US" altLang="zh-CN" sz="28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𝑿</m:t>
                            </m:r>
                            <m:r>
                              <a:rPr lang="en-US" altLang="zh-CN" sz="28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=</m:t>
                            </m:r>
                            <m:r>
                              <a:rPr lang="en-US" altLang="zh-CN" sz="28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𝟏</m:t>
                            </m:r>
                            <m:r>
                              <a:rPr lang="en-US" altLang="zh-CN" sz="28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800" b="1" i="1" smtClean="0"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1" i="1"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𝑿</m:t>
                                </m:r>
                              </m:e>
                            </m:d>
                            <m:r>
                              <a:rPr lang="en-US" altLang="zh-CN" sz="28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            −</m:t>
                            </m:r>
                            <m:r>
                              <a:rPr lang="en-US" altLang="zh-CN" sz="28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𝟏</m:t>
                            </m:r>
                            <m:r>
                              <a:rPr lang="en-US" altLang="zh-CN" sz="28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&lt;</m:t>
                            </m:r>
                            <m:r>
                              <a:rPr lang="en-US" altLang="zh-CN" sz="28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𝑿</m:t>
                            </m:r>
                            <m:r>
                              <a:rPr lang="en-US" altLang="zh-CN" sz="2800" b="1" i="1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≤</m:t>
                            </m:r>
                            <m:r>
                              <a:rPr lang="en-US" altLang="zh-CN" sz="28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𝟎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8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3142" y="1634428"/>
                <a:ext cx="7177093" cy="1413977"/>
              </a:xfrm>
              <a:prstGeom prst="rect">
                <a:avLst/>
              </a:prstGeom>
              <a:blipFill>
                <a:blip r:embed="rId6"/>
                <a:stretch>
                  <a:fillRect l="-186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23"/>
              <p:cNvSpPr>
                <a:spLocks noChangeArrowheads="1"/>
              </p:cNvSpPr>
              <p:nvPr/>
            </p:nvSpPr>
            <p:spPr bwMode="auto">
              <a:xfrm>
                <a:off x="331447" y="3146417"/>
                <a:ext cx="8900642" cy="6534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ct val="20000"/>
                  </a:spcBef>
                  <a:defRPr/>
                </a:pPr>
                <a:r>
                  <a:rPr lang="zh-CN" altLang="en-US" sz="28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定点小数原码中，符号位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𝑿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28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固定为小数点左边的一位；</a:t>
                </a:r>
                <a:endPara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5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1447" y="3146417"/>
                <a:ext cx="8900642" cy="653449"/>
              </a:xfrm>
              <a:prstGeom prst="rect">
                <a:avLst/>
              </a:prstGeom>
              <a:blipFill>
                <a:blip r:embed="rId7"/>
                <a:stretch>
                  <a:fillRect l="-1438" r="-890" b="-2897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43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7" grpId="0" uiExpand="1" build="p"/>
      <p:bldP spid="18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" y="844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、带符号数的表示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7D29-F60B-4D4D-8E44-7D4AF2C1DC47}" type="datetime1">
              <a:rPr lang="zh-CN" altLang="en-US" smtClean="0"/>
              <a:t>2024/9/14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219450" cy="365125"/>
          </a:xfrm>
        </p:spPr>
        <p:txBody>
          <a:bodyPr/>
          <a:lstStyle/>
          <a:p>
            <a:r>
              <a:rPr lang="zh-CN" altLang="en-US" dirty="0"/>
              <a:t>第二章 计算机中的信息表示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65195" y="1181222"/>
            <a:ext cx="6497291" cy="1842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ts val="4100"/>
              </a:lnSpc>
              <a:spcBef>
                <a:spcPct val="20000"/>
              </a:spcBef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原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码表示中，真值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有两种不同的表示：</a:t>
            </a:r>
            <a:endParaRPr lang="en-US" altLang="zh-CN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4100"/>
              </a:lnSpc>
              <a:spcBef>
                <a:spcPct val="20000"/>
              </a:spcBef>
              <a:defRPr/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 [+0]</a:t>
            </a:r>
            <a:r>
              <a:rPr lang="zh-CN" altLang="en-US" sz="28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原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= 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0000000B; </a:t>
            </a:r>
          </a:p>
          <a:p>
            <a:pPr>
              <a:lnSpc>
                <a:spcPts val="4100"/>
              </a:lnSpc>
              <a:spcBef>
                <a:spcPct val="20000"/>
              </a:spcBef>
              <a:defRPr/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 [-0]</a:t>
            </a:r>
            <a:r>
              <a:rPr lang="zh-CN" altLang="en-US" sz="28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原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= 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0000000B;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23"/>
              <p:cNvSpPr>
                <a:spLocks noChangeArrowheads="1"/>
              </p:cNvSpPr>
              <p:nvPr/>
            </p:nvSpPr>
            <p:spPr bwMode="auto">
              <a:xfrm>
                <a:off x="526606" y="3356146"/>
                <a:ext cx="8571208" cy="11439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ts val="4100"/>
                  </a:lnSpc>
                  <a:spcBef>
                    <a:spcPct val="20000"/>
                  </a:spcBef>
                  <a:defRPr/>
                </a:pPr>
                <a:r>
                  <a:rPr lang="en-US" altLang="zh-CN" sz="28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n</a:t>
                </a:r>
                <a:r>
                  <a:rPr lang="zh-CN" altLang="en-US" sz="28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位整数原码</a:t>
                </a:r>
                <a:r>
                  <a:rPr lang="en-US" altLang="zh-CN" sz="28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(</a:t>
                </a:r>
                <a:r>
                  <a:rPr lang="zh-CN" altLang="en-US" sz="28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含一位符号</a:t>
                </a:r>
                <a:r>
                  <a:rPr lang="en-US" altLang="zh-CN" sz="28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)</a:t>
                </a:r>
                <a:r>
                  <a:rPr lang="zh-CN" altLang="en-US" sz="28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的表示范围</a:t>
                </a:r>
                <a:r>
                  <a:rPr lang="en-US" altLang="zh-CN" sz="28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  <a:sym typeface="Wingdings" panose="05000000000000000000" pitchFamily="2" charset="2"/>
                  </a:rPr>
                  <a:t>:</a:t>
                </a:r>
              </a:p>
              <a:p>
                <a:pPr>
                  <a:lnSpc>
                    <a:spcPts val="4100"/>
                  </a:lnSpc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ea typeface="楷体" panose="02010609060101010101" pitchFamily="49" charset="-122"/>
                          <a:sym typeface="Wingdings" panose="05000000000000000000" pitchFamily="2" charset="2"/>
                        </a:rPr>
                        <m:t>−</m:t>
                      </m:r>
                      <m:d>
                        <m:dPr>
                          <m:ctrlPr>
                            <a:rPr lang="en-US" altLang="zh-CN" sz="2800" b="1" i="1" smtClean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楷体" panose="02010609060101010101" pitchFamily="49" charset="-122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b="1" i="1" smtClean="0"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smtClean="0"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sym typeface="Wingdings" panose="05000000000000000000" pitchFamily="2" charset="2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800" b="1" i="1" smtClean="0"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sym typeface="Wingdings" panose="05000000000000000000" pitchFamily="2" charset="2"/>
                                </a:rPr>
                                <m:t>𝒏</m:t>
                              </m:r>
                              <m:r>
                                <a:rPr lang="en-US" altLang="zh-CN" sz="2800" b="1" i="1" smtClean="0"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r>
                                <a:rPr lang="en-US" altLang="zh-CN" sz="2800" b="1" i="1" smtClean="0"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sym typeface="Wingdings" panose="05000000000000000000" pitchFamily="2" charset="2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altLang="zh-CN" sz="2800" b="1" i="1" smtClean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楷体" panose="02010609060101010101" pitchFamily="49" charset="-122"/>
                              <a:sym typeface="Wingdings" panose="05000000000000000000" pitchFamily="2" charset="2"/>
                            </a:rPr>
                            <m:t>−</m:t>
                          </m:r>
                          <m:r>
                            <a:rPr lang="en-US" altLang="zh-CN" sz="2800" b="1" i="1" smtClean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楷体" panose="02010609060101010101" pitchFamily="49" charset="-122"/>
                              <a:sym typeface="Wingdings" panose="05000000000000000000" pitchFamily="2" charset="2"/>
                            </a:rPr>
                            <m:t>𝟏</m:t>
                          </m:r>
                        </m:e>
                      </m:d>
                      <m:r>
                        <a:rPr lang="en-US" altLang="zh-CN" sz="2800" b="1" i="1" smtClean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ea typeface="楷体" panose="02010609060101010101" pitchFamily="49" charset="-122"/>
                          <a:sym typeface="Wingdings" panose="05000000000000000000" pitchFamily="2" charset="2"/>
                        </a:rPr>
                        <m:t>~+</m:t>
                      </m:r>
                      <m:d>
                        <m:dPr>
                          <m:ctrlPr>
                            <a:rPr lang="en-US" altLang="zh-CN" sz="2800" b="1" i="1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楷体" panose="02010609060101010101" pitchFamily="49" charset="-122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b="1" i="1"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sym typeface="Wingdings" panose="05000000000000000000" pitchFamily="2" charset="2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800" b="1" i="1"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sym typeface="Wingdings" panose="05000000000000000000" pitchFamily="2" charset="2"/>
                                </a:rPr>
                                <m:t>𝒏</m:t>
                              </m:r>
                              <m:r>
                                <a:rPr lang="en-US" altLang="zh-CN" sz="2800" b="1" i="1"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r>
                                <a:rPr lang="en-US" altLang="zh-CN" sz="2800" b="1" i="1"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sym typeface="Wingdings" panose="05000000000000000000" pitchFamily="2" charset="2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altLang="zh-CN" sz="2800" b="1" i="1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楷体" panose="02010609060101010101" pitchFamily="49" charset="-122"/>
                              <a:sym typeface="Wingdings" panose="05000000000000000000" pitchFamily="2" charset="2"/>
                            </a:rPr>
                            <m:t>−</m:t>
                          </m:r>
                          <m:r>
                            <a:rPr lang="en-US" altLang="zh-CN" sz="2800" b="1" i="1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楷体" panose="02010609060101010101" pitchFamily="49" charset="-122"/>
                              <a:sym typeface="Wingdings" panose="05000000000000000000" pitchFamily="2" charset="2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altLang="zh-CN" sz="28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8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6606" y="3356146"/>
                <a:ext cx="8571208" cy="1143903"/>
              </a:xfrm>
              <a:prstGeom prst="rect">
                <a:avLst/>
              </a:prstGeom>
              <a:blipFill>
                <a:blip r:embed="rId5"/>
                <a:stretch>
                  <a:fillRect l="-1494" t="-427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23"/>
              <p:cNvSpPr>
                <a:spLocks noChangeArrowheads="1"/>
              </p:cNvSpPr>
              <p:nvPr/>
            </p:nvSpPr>
            <p:spPr bwMode="auto">
              <a:xfrm>
                <a:off x="531089" y="4651541"/>
                <a:ext cx="8571208" cy="11439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ts val="4100"/>
                  </a:lnSpc>
                  <a:spcBef>
                    <a:spcPct val="20000"/>
                  </a:spcBef>
                  <a:defRPr/>
                </a:pPr>
                <a:r>
                  <a:rPr lang="en-US" altLang="zh-CN" sz="28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n</a:t>
                </a:r>
                <a:r>
                  <a:rPr lang="zh-CN" altLang="en-US" sz="28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位纯小数原码</a:t>
                </a:r>
                <a:r>
                  <a:rPr lang="en-US" altLang="zh-CN" sz="28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(</a:t>
                </a:r>
                <a:r>
                  <a:rPr lang="zh-CN" altLang="en-US" sz="28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含一位符号</a:t>
                </a:r>
                <a:r>
                  <a:rPr lang="en-US" altLang="zh-CN" sz="28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)</a:t>
                </a:r>
                <a:r>
                  <a:rPr lang="zh-CN" altLang="en-US" sz="28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的表示范围</a:t>
                </a:r>
                <a:r>
                  <a:rPr lang="en-US" altLang="zh-CN" sz="28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  <a:sym typeface="Wingdings" panose="05000000000000000000" pitchFamily="2" charset="2"/>
                  </a:rPr>
                  <a:t>: </a:t>
                </a:r>
              </a:p>
              <a:p>
                <a:pPr>
                  <a:lnSpc>
                    <a:spcPts val="4100"/>
                  </a:lnSpc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ea typeface="楷体" panose="02010609060101010101" pitchFamily="49" charset="-122"/>
                          <a:sym typeface="Wingdings" panose="05000000000000000000" pitchFamily="2" charset="2"/>
                        </a:rPr>
                        <m:t>−</m:t>
                      </m:r>
                      <m:d>
                        <m:dPr>
                          <m:ctrlPr>
                            <a:rPr lang="en-US" altLang="zh-CN" sz="2800" b="1" i="1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楷体" panose="02010609060101010101" pitchFamily="49" charset="-122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楷体" panose="02010609060101010101" pitchFamily="49" charset="-122"/>
                              <a:sym typeface="Wingdings" panose="05000000000000000000" pitchFamily="2" charset="2"/>
                            </a:rPr>
                            <m:t>𝟏</m:t>
                          </m:r>
                          <m:r>
                            <a:rPr lang="en-US" altLang="zh-CN" sz="2800" b="1" i="1" smtClean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楷体" panose="02010609060101010101" pitchFamily="49" charset="-122"/>
                              <a:sym typeface="Wingdings" panose="05000000000000000000" pitchFamily="2" charset="2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800" b="1" i="1"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sym typeface="Wingdings" panose="05000000000000000000" pitchFamily="2" charset="2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800" b="1" i="1" smtClean="0"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sym typeface="Wingdings" panose="05000000000000000000" pitchFamily="2" charset="2"/>
                                </a:rPr>
                                <m:t>−(</m:t>
                              </m:r>
                              <m:r>
                                <a:rPr lang="en-US" altLang="zh-CN" sz="2800" b="1" i="1"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sym typeface="Wingdings" panose="05000000000000000000" pitchFamily="2" charset="2"/>
                                </a:rPr>
                                <m:t>𝒏</m:t>
                              </m:r>
                              <m:r>
                                <a:rPr lang="en-US" altLang="zh-CN" sz="2800" b="1" i="1"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r>
                                <a:rPr lang="en-US" altLang="zh-CN" sz="2800" b="1" i="1"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sym typeface="Wingdings" panose="05000000000000000000" pitchFamily="2" charset="2"/>
                                </a:rPr>
                                <m:t>𝟏</m:t>
                              </m:r>
                              <m:r>
                                <a:rPr lang="en-US" altLang="zh-CN" sz="2800" b="1" i="1" smtClean="0"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sym typeface="Wingdings" panose="05000000000000000000" pitchFamily="2" charset="2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altLang="zh-CN" sz="2800" b="1" i="1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ea typeface="楷体" panose="02010609060101010101" pitchFamily="49" charset="-122"/>
                          <a:sym typeface="Wingdings" panose="05000000000000000000" pitchFamily="2" charset="2"/>
                        </a:rPr>
                        <m:t>~+</m:t>
                      </m:r>
                      <m:d>
                        <m:dPr>
                          <m:ctrlPr>
                            <a:rPr lang="en-US" altLang="zh-CN" sz="2800" b="1" i="1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楷体" panose="02010609060101010101" pitchFamily="49" charset="-122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楷体" panose="02010609060101010101" pitchFamily="49" charset="-122"/>
                              <a:sym typeface="Wingdings" panose="05000000000000000000" pitchFamily="2" charset="2"/>
                            </a:rPr>
                            <m:t>𝟏</m:t>
                          </m:r>
                          <m:r>
                            <a:rPr lang="en-US" altLang="zh-CN" sz="2800" b="1" i="1" smtClean="0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楷体" panose="02010609060101010101" pitchFamily="49" charset="-122"/>
                              <a:sym typeface="Wingdings" panose="05000000000000000000" pitchFamily="2" charset="2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800" b="1" i="1"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sym typeface="Wingdings" panose="05000000000000000000" pitchFamily="2" charset="2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800" b="1" i="1" smtClean="0"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sym typeface="Wingdings" panose="05000000000000000000" pitchFamily="2" charset="2"/>
                                </a:rPr>
                                <m:t>−(</m:t>
                              </m:r>
                              <m:r>
                                <a:rPr lang="en-US" altLang="zh-CN" sz="2800" b="1" i="1"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sym typeface="Wingdings" panose="05000000000000000000" pitchFamily="2" charset="2"/>
                                </a:rPr>
                                <m:t>𝒏</m:t>
                              </m:r>
                              <m:r>
                                <a:rPr lang="en-US" altLang="zh-CN" sz="2800" b="1" i="1"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r>
                                <a:rPr lang="en-US" altLang="zh-CN" sz="2800" b="1" i="1"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sym typeface="Wingdings" panose="05000000000000000000" pitchFamily="2" charset="2"/>
                                </a:rPr>
                                <m:t>𝟏</m:t>
                              </m:r>
                              <m:r>
                                <a:rPr lang="en-US" altLang="zh-CN" sz="2800" b="1" i="1" smtClean="0"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sym typeface="Wingdings" panose="05000000000000000000" pitchFamily="2" charset="2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28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9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1089" y="4651541"/>
                <a:ext cx="8571208" cy="1143903"/>
              </a:xfrm>
              <a:prstGeom prst="rect">
                <a:avLst/>
              </a:prstGeom>
              <a:blipFill>
                <a:blip r:embed="rId6"/>
                <a:stretch>
                  <a:fillRect l="-1494" t="-372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169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6275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、带符号数的表示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7D29-F60B-4D4D-8E44-7D4AF2C1DC47}" type="datetime1">
              <a:rPr lang="zh-CN" altLang="en-US" smtClean="0"/>
              <a:t>2024/9/14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219450" cy="365125"/>
          </a:xfrm>
        </p:spPr>
        <p:txBody>
          <a:bodyPr/>
          <a:lstStyle/>
          <a:p>
            <a:r>
              <a:rPr lang="zh-CN" altLang="en-US" dirty="0"/>
              <a:t>第二章 计算机中的信息表示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44" name="Rectangle 4"/>
          <p:cNvSpPr>
            <a:spLocks noChangeArrowheads="1"/>
          </p:cNvSpPr>
          <p:nvPr/>
        </p:nvSpPr>
        <p:spPr bwMode="auto">
          <a:xfrm>
            <a:off x="351718" y="903782"/>
            <a:ext cx="8705123" cy="53764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  <a:defRPr/>
            </a:pPr>
            <a:r>
              <a:rPr lang="en-US" altLang="zh-CN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、反码</a:t>
            </a:r>
            <a:endParaRPr lang="en-US" altLang="zh-CN" sz="2800" b="1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Text Box 5"/>
          <p:cNvSpPr txBox="1"/>
          <p:nvPr/>
        </p:nvSpPr>
        <p:spPr>
          <a:xfrm>
            <a:off x="604586" y="1527011"/>
            <a:ext cx="8130338" cy="472744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ts val="3800"/>
              </a:lnSpc>
              <a:spcBef>
                <a:spcPts val="12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反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码表示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形式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符号位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+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有效位（尾数）；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fontAlgn="auto">
              <a:lnSpc>
                <a:spcPts val="38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数码序列的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最高位为符号位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，正数反码符号为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0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，负数反码符号为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；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>
              <a:lnSpc>
                <a:spcPts val="3600"/>
              </a:lnSpc>
              <a:spcBef>
                <a:spcPct val="20000"/>
              </a:spcBef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正数反码表示与原码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相同</a:t>
            </a: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负数反码</a:t>
            </a: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有效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位为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原码有效位各位变反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fontAlgn="auto">
              <a:lnSpc>
                <a:spcPts val="38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例如，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5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位反码序列（含符号位）：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fontAlgn="auto">
              <a:lnSpc>
                <a:spcPts val="38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	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	 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0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1001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，表示 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+9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的反码；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fontAlgn="auto">
              <a:lnSpc>
                <a:spcPts val="38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	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	 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1001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，表示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-6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的反码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967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37" t="623" r="9645" b="-623"/>
          <a:stretch>
            <a:fillRect/>
          </a:stretch>
        </p:blipFill>
        <p:spPr>
          <a:xfrm>
            <a:off x="2939643" y="0"/>
            <a:ext cx="6220936" cy="6904284"/>
          </a:xfrm>
          <a:prstGeom prst="rect">
            <a:avLst/>
          </a:prstGeom>
          <a:solidFill>
            <a:schemeClr val="bg1">
              <a:alpha val="43000"/>
            </a:schemeClr>
          </a:solidFill>
        </p:spPr>
      </p:pic>
      <p:sp>
        <p:nvSpPr>
          <p:cNvPr id="7" name="矩形 6"/>
          <p:cNvSpPr/>
          <p:nvPr/>
        </p:nvSpPr>
        <p:spPr>
          <a:xfrm>
            <a:off x="2939643" y="9525"/>
            <a:ext cx="6220936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939644" cy="6858000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2574" y="2340080"/>
            <a:ext cx="1979291" cy="217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>
              <a:lnSpc>
                <a:spcPct val="150000"/>
              </a:lnSpc>
              <a:defRPr/>
            </a:pPr>
            <a:r>
              <a:rPr lang="zh-CN" altLang="en-US" sz="4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</a:p>
        </p:txBody>
      </p:sp>
      <p:sp>
        <p:nvSpPr>
          <p:cNvPr id="13" name="椭圆 12"/>
          <p:cNvSpPr/>
          <p:nvPr/>
        </p:nvSpPr>
        <p:spPr>
          <a:xfrm>
            <a:off x="3892123" y="2889489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892123" y="3885821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380795" y="3769012"/>
            <a:ext cx="3901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字符型数据的</a:t>
            </a: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表示方法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357936" y="2782743"/>
            <a:ext cx="4069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数值型数据的表示方法</a:t>
            </a: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226" y="204366"/>
            <a:ext cx="797210" cy="7691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6275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、带符号数的表示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7D29-F60B-4D4D-8E44-7D4AF2C1DC47}" type="datetime1">
              <a:rPr lang="zh-CN" altLang="en-US" smtClean="0"/>
              <a:t>2024/9/14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219450" cy="365125"/>
          </a:xfrm>
        </p:spPr>
        <p:txBody>
          <a:bodyPr/>
          <a:lstStyle/>
          <a:p>
            <a:r>
              <a:rPr lang="zh-CN" altLang="en-US" dirty="0"/>
              <a:t>第二章 计算机中的信息表示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263226" y="3950032"/>
            <a:ext cx="7242688" cy="1153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ts val="3800"/>
              </a:lnSpc>
              <a:spcBef>
                <a:spcPct val="20000"/>
              </a:spcBef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例，若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X = +1101010 B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，则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8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反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= 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1101010;</a:t>
            </a:r>
            <a:endParaRPr lang="en-US" altLang="zh-CN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3800"/>
              </a:lnSpc>
              <a:spcBef>
                <a:spcPct val="20000"/>
              </a:spcBef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若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X = -1101010 B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，则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8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反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= 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0010101;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5"/>
              <p:cNvSpPr txBox="1"/>
              <p:nvPr/>
            </p:nvSpPr>
            <p:spPr>
              <a:xfrm>
                <a:off x="178345" y="1516340"/>
                <a:ext cx="8663132" cy="57964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fontAlgn="auto">
                  <a:lnSpc>
                    <a:spcPts val="38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若真值为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X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，定点整数反码序列为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𝑿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𝒏</m:t>
                        </m:r>
                      </m:sub>
                    </m:sSub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𝑿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𝒏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−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𝑿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𝑿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，则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:</a:t>
                </a:r>
                <a:endPara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</p:txBody>
          </p:sp>
        </mc:Choice>
        <mc:Fallback xmlns="">
          <p:sp>
            <p:nvSpPr>
              <p:cNvPr id="15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45" y="1516340"/>
                <a:ext cx="8663132" cy="579646"/>
              </a:xfrm>
              <a:prstGeom prst="rect">
                <a:avLst/>
              </a:prstGeom>
              <a:blipFill>
                <a:blip r:embed="rId5"/>
                <a:stretch>
                  <a:fillRect l="-1407" t="-12632" r="-1337" b="-17895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23"/>
              <p:cNvSpPr>
                <a:spLocks noChangeArrowheads="1"/>
              </p:cNvSpPr>
              <p:nvPr/>
            </p:nvSpPr>
            <p:spPr bwMode="auto">
              <a:xfrm>
                <a:off x="635928" y="1930250"/>
                <a:ext cx="7695376" cy="15340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ct val="20000"/>
                  </a:spcBef>
                  <a:defRPr/>
                </a:pPr>
                <a:r>
                  <a:rPr lang="en-US" altLang="zh-CN" sz="28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b="1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X</m:t>
                        </m:r>
                        <m:r>
                          <a:rPr lang="en-US" altLang="zh-CN" sz="2800" b="1" i="1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]</m:t>
                        </m:r>
                      </m:e>
                      <m:sub>
                        <m:r>
                          <a:rPr lang="zh-CN" altLang="en-US" sz="2800" b="1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反</m:t>
                        </m:r>
                      </m:sub>
                    </m:sSub>
                    <m:r>
                      <a:rPr lang="en-US" altLang="zh-CN" sz="2800" b="1" i="1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800" b="1" i="1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8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eqArrPr>
                          <m:e>
                            <m:r>
                              <a:rPr lang="en-US" altLang="zh-CN" sz="28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𝑿</m:t>
                            </m:r>
                            <m:r>
                              <a:rPr lang="en-US" altLang="zh-CN" sz="28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                                             </m:t>
                            </m:r>
                            <m:r>
                              <a:rPr lang="en-US" altLang="zh-CN" sz="28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𝟎</m:t>
                            </m:r>
                            <m:r>
                              <a:rPr lang="en-US" altLang="zh-CN" sz="28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≤</m:t>
                            </m:r>
                            <m:r>
                              <m:rPr>
                                <m:sty m:val="p"/>
                              </m:rPr>
                              <a:rPr lang="en-US" altLang="zh-CN" sz="2800" b="1" i="1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X</m:t>
                            </m:r>
                            <m:r>
                              <a:rPr lang="en-US" altLang="zh-CN" sz="28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&lt;</m:t>
                            </m:r>
                            <m:sSup>
                              <m:sSupPr>
                                <m:ctrlPr>
                                  <a:rPr lang="en-US" altLang="zh-CN" sz="2800" b="1" i="1"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1" i="1"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en-US" altLang="zh-CN" sz="2800" b="1" i="1"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𝒏</m:t>
                                </m:r>
                              </m:sup>
                            </m:sSup>
                          </m:e>
                          <m:e>
                            <m:sSup>
                              <m:sSupPr>
                                <m:ctrlPr>
                                  <a:rPr lang="en-US" altLang="zh-CN" sz="2800" b="1" i="1" smtClean="0"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b="1" i="1"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（</m:t>
                                </m:r>
                                <m:r>
                                  <a:rPr lang="en-US" altLang="zh-CN" sz="2800" b="1" i="1" smtClean="0"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en-US" altLang="zh-CN" sz="2800" b="1" i="1" smtClean="0"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𝒏</m:t>
                                </m:r>
                                <m:r>
                                  <a:rPr lang="en-US" altLang="zh-CN" sz="2800" b="1" i="1" smtClean="0"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+</m:t>
                                </m:r>
                                <m:r>
                                  <a:rPr lang="en-US" altLang="zh-CN" sz="2800" b="1" i="1" smtClean="0"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𝟏</m:t>
                                </m:r>
                              </m:sup>
                            </m:sSup>
                            <m:r>
                              <a:rPr lang="en-US" altLang="zh-CN" sz="28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−</m:t>
                            </m:r>
                            <m:r>
                              <a:rPr lang="en-US" altLang="zh-CN" sz="28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𝟏</m:t>
                            </m:r>
                            <m:r>
                              <a:rPr lang="en-US" altLang="zh-CN" sz="28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)+</m:t>
                            </m:r>
                            <m:r>
                              <a:rPr lang="en-US" altLang="zh-CN" sz="28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𝑿</m:t>
                            </m:r>
                            <m:r>
                              <a:rPr lang="en-US" altLang="zh-CN" sz="28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               −</m:t>
                            </m:r>
                            <m:sSup>
                              <m:sSupPr>
                                <m:ctrlPr>
                                  <a:rPr lang="en-US" altLang="zh-CN" sz="2800" b="1" i="1"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1" i="1"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en-US" altLang="zh-CN" sz="2800" b="1" i="1"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𝒏</m:t>
                                </m:r>
                              </m:sup>
                            </m:sSup>
                            <m:r>
                              <a:rPr lang="en-US" altLang="zh-CN" sz="28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&lt;</m:t>
                            </m:r>
                            <m:r>
                              <a:rPr lang="en-US" altLang="zh-CN" sz="28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𝑿</m:t>
                            </m:r>
                            <m:r>
                              <a:rPr lang="en-US" altLang="zh-CN" sz="2800" b="1" i="1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≤</m:t>
                            </m:r>
                            <m:r>
                              <a:rPr lang="en-US" altLang="zh-CN" sz="28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𝟎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6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5928" y="1930250"/>
                <a:ext cx="7695376" cy="1534074"/>
              </a:xfrm>
              <a:prstGeom prst="rect">
                <a:avLst/>
              </a:prstGeom>
              <a:blipFill>
                <a:blip r:embed="rId6"/>
                <a:stretch>
                  <a:fillRect l="-174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585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6275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、带符号数的表示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7D29-F60B-4D4D-8E44-7D4AF2C1DC47}" type="datetime1">
              <a:rPr lang="zh-CN" altLang="en-US" smtClean="0"/>
              <a:t>2024/9/14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219450" cy="365125"/>
          </a:xfrm>
        </p:spPr>
        <p:txBody>
          <a:bodyPr/>
          <a:lstStyle/>
          <a:p>
            <a:r>
              <a:rPr lang="zh-CN" altLang="en-US" dirty="0"/>
              <a:t>第二章 计算机中的信息表示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350699" y="3719211"/>
            <a:ext cx="7072073" cy="1153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  <a:spcBef>
                <a:spcPct val="20000"/>
              </a:spcBef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例，若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X = +0.1011</a:t>
            </a: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B;  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则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8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反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.1011;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3800"/>
              </a:lnSpc>
              <a:spcBef>
                <a:spcPct val="20000"/>
              </a:spcBef>
              <a:defRPr/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若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X = -0.1011</a:t>
            </a: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； 则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8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反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.0100;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23"/>
              <p:cNvSpPr>
                <a:spLocks noChangeArrowheads="1"/>
              </p:cNvSpPr>
              <p:nvPr/>
            </p:nvSpPr>
            <p:spPr bwMode="auto">
              <a:xfrm>
                <a:off x="1044901" y="1769184"/>
                <a:ext cx="7022435" cy="14139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1200"/>
                  </a:spcBef>
                  <a:defRPr/>
                </a:pPr>
                <a:r>
                  <a:rPr lang="en-US" altLang="zh-CN" sz="28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b="1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X</m:t>
                        </m:r>
                        <m:r>
                          <a:rPr lang="en-US" altLang="zh-CN" sz="2800" b="1" i="1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]</m:t>
                        </m:r>
                      </m:e>
                      <m:sub>
                        <m:r>
                          <a:rPr lang="zh-CN" altLang="en-US" sz="2800" b="1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反</m:t>
                        </m:r>
                      </m:sub>
                    </m:sSub>
                    <m:r>
                      <a:rPr lang="en-US" altLang="zh-CN" sz="2800" b="1" i="1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800" b="1" i="1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8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eqArrPr>
                          <m:e>
                            <m:r>
                              <a:rPr lang="en-US" altLang="zh-CN" sz="28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𝑿</m:t>
                            </m:r>
                            <m:r>
                              <a:rPr lang="en-US" altLang="zh-CN" sz="28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                                          </m:t>
                            </m:r>
                            <m:r>
                              <a:rPr lang="en-US" altLang="zh-CN" sz="28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𝟎</m:t>
                            </m:r>
                            <m:r>
                              <a:rPr lang="en-US" altLang="zh-CN" sz="28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≤</m:t>
                            </m:r>
                            <m:r>
                              <m:rPr>
                                <m:sty m:val="p"/>
                              </m:rPr>
                              <a:rPr lang="en-US" altLang="zh-CN" sz="2800" b="1" i="1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X</m:t>
                            </m:r>
                            <m:r>
                              <a:rPr lang="en-US" altLang="zh-CN" sz="28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&lt;</m:t>
                            </m:r>
                            <m:r>
                              <a:rPr lang="en-US" altLang="zh-CN" sz="28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𝟏</m:t>
                            </m:r>
                          </m:e>
                          <m:e>
                            <m:r>
                              <a:rPr lang="en-US" altLang="zh-CN" sz="28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(</m:t>
                            </m:r>
                            <m:r>
                              <a:rPr lang="en-US" altLang="zh-CN" sz="28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𝟐</m:t>
                            </m:r>
                            <m:sSup>
                              <m:sSupPr>
                                <m:ctrlPr>
                                  <a:rPr lang="en-US" altLang="zh-CN" sz="2800" b="1" i="1"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1" i="1" smtClean="0"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altLang="zh-CN" sz="2800" b="1" i="1"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en-US" altLang="zh-CN" sz="2800" b="1" i="1" smtClean="0"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altLang="zh-CN" sz="2800" b="1" i="1"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𝒏</m:t>
                                </m:r>
                                <m:r>
                                  <a:rPr lang="en-US" altLang="zh-CN" sz="2800" b="1" i="1" smtClean="0"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altLang="zh-CN" sz="28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+</m:t>
                            </m:r>
                            <m:r>
                              <a:rPr lang="en-US" altLang="zh-CN" sz="28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𝑿</m:t>
                            </m:r>
                            <m:r>
                              <a:rPr lang="en-US" altLang="zh-CN" sz="28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                −</m:t>
                            </m:r>
                            <m:r>
                              <a:rPr lang="en-US" altLang="zh-CN" sz="28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𝟏</m:t>
                            </m:r>
                            <m:r>
                              <a:rPr lang="en-US" altLang="zh-CN" sz="28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&lt;</m:t>
                            </m:r>
                            <m:r>
                              <a:rPr lang="en-US" altLang="zh-CN" sz="28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𝑿</m:t>
                            </m:r>
                            <m:r>
                              <a:rPr lang="en-US" altLang="zh-CN" sz="2800" b="1" i="1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≤</m:t>
                            </m:r>
                            <m:r>
                              <a:rPr lang="en-US" altLang="zh-CN" sz="28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𝟎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5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4901" y="1769184"/>
                <a:ext cx="7022435" cy="1413977"/>
              </a:xfrm>
              <a:prstGeom prst="rect">
                <a:avLst/>
              </a:prstGeom>
              <a:blipFill>
                <a:blip r:embed="rId5"/>
                <a:stretch>
                  <a:fillRect l="-182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5"/>
              <p:cNvSpPr txBox="1"/>
              <p:nvPr/>
            </p:nvSpPr>
            <p:spPr>
              <a:xfrm>
                <a:off x="350699" y="1317295"/>
                <a:ext cx="8663132" cy="57964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fontAlgn="auto">
                  <a:lnSpc>
                    <a:spcPts val="38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若定点小数反码序列为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𝑿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𝟎</m:t>
                        </m:r>
                      </m:sub>
                    </m:sSub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.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 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𝑿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sz="2800" b="1" dirty="0">
                                <a:latin typeface="楷体" panose="02010609060101010101" pitchFamily="49" charset="-122"/>
                                <a:ea typeface="楷体" panose="02010609060101010101" pitchFamily="49" charset="-122"/>
                                <a:sym typeface="+mn-ea"/>
                              </a:rPr>
                              <m:t>…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𝒏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−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𝑿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,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则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:</a:t>
                </a:r>
                <a:endPara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</p:txBody>
          </p:sp>
        </mc:Choice>
        <mc:Fallback xmlns="">
          <p:sp>
            <p:nvSpPr>
              <p:cNvPr id="20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99" y="1317295"/>
                <a:ext cx="8663132" cy="579646"/>
              </a:xfrm>
              <a:prstGeom prst="rect">
                <a:avLst/>
              </a:prstGeom>
              <a:blipFill>
                <a:blip r:embed="rId6"/>
                <a:stretch>
                  <a:fillRect l="-1478" t="-11579" b="-17895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820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717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、带符号数的表示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7D29-F60B-4D4D-8E44-7D4AF2C1DC47}" type="datetime1">
              <a:rPr lang="zh-CN" altLang="en-US" smtClean="0"/>
              <a:t>2024/9/14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219450" cy="365125"/>
          </a:xfrm>
        </p:spPr>
        <p:txBody>
          <a:bodyPr/>
          <a:lstStyle/>
          <a:p>
            <a:r>
              <a:rPr lang="zh-CN" altLang="en-US" dirty="0"/>
              <a:t>第二章 计算机中的信息表示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628650" y="1242569"/>
            <a:ext cx="6497291" cy="1726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ts val="3800"/>
              </a:lnSpc>
              <a:spcBef>
                <a:spcPct val="20000"/>
              </a:spcBef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反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码表示中，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真值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有两种不同的表示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3800"/>
              </a:lnSpc>
              <a:spcBef>
                <a:spcPct val="20000"/>
              </a:spcBef>
              <a:defRPr/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[+0]</a:t>
            </a:r>
            <a:r>
              <a:rPr lang="zh-CN" altLang="en-US" sz="28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反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= 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0000000B;</a:t>
            </a:r>
          </a:p>
          <a:p>
            <a:pPr>
              <a:lnSpc>
                <a:spcPts val="3800"/>
              </a:lnSpc>
              <a:spcBef>
                <a:spcPct val="20000"/>
              </a:spcBef>
              <a:defRPr/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[-0]</a:t>
            </a:r>
            <a:r>
              <a:rPr lang="zh-CN" altLang="en-US" sz="28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反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= 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1111111B;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23"/>
              <p:cNvSpPr>
                <a:spLocks noChangeArrowheads="1"/>
              </p:cNvSpPr>
              <p:nvPr/>
            </p:nvSpPr>
            <p:spPr bwMode="auto">
              <a:xfrm>
                <a:off x="630972" y="3369361"/>
                <a:ext cx="7844073" cy="11385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ts val="3700"/>
                  </a:lnSpc>
                  <a:spcBef>
                    <a:spcPct val="20000"/>
                  </a:spcBef>
                  <a:defRPr/>
                </a:pPr>
                <a:r>
                  <a:rPr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n</a:t>
                </a:r>
                <a:r>
                  <a:rPr lang="zh-CN" altLang="en-US" sz="28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位整数反码</a:t>
                </a:r>
                <a:r>
                  <a:rPr lang="en-US" altLang="zh-CN" sz="28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(</a:t>
                </a:r>
                <a:r>
                  <a:rPr lang="zh-CN" altLang="en-US" sz="28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含一位符号</a:t>
                </a:r>
                <a:r>
                  <a:rPr lang="en-US" altLang="zh-CN" sz="28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)</a:t>
                </a:r>
                <a:r>
                  <a:rPr lang="zh-CN" altLang="en-US" sz="28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表示范围</a:t>
                </a:r>
                <a:r>
                  <a:rPr lang="en-US" altLang="zh-CN" sz="28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  <a:sym typeface="Wingdings" panose="05000000000000000000" pitchFamily="2" charset="2"/>
                  </a:rPr>
                  <a:t>:</a:t>
                </a:r>
              </a:p>
              <a:p>
                <a:pPr>
                  <a:lnSpc>
                    <a:spcPts val="3700"/>
                  </a:lnSpc>
                  <a:spcBef>
                    <a:spcPct val="20000"/>
                  </a:spcBef>
                  <a:defRPr/>
                </a:pPr>
                <a:r>
                  <a:rPr lang="en-US" altLang="zh-CN" sz="28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  <a:sym typeface="Wingdings" panose="05000000000000000000" pitchFamily="2" charset="2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楷体" panose="02010609060101010101" pitchFamily="49" charset="-122"/>
                        <a:sym typeface="Wingdings" panose="05000000000000000000" pitchFamily="2" charset="2"/>
                      </a:rPr>
                      <m:t>−</m:t>
                    </m:r>
                    <m:d>
                      <m:dPr>
                        <m:ctrlPr>
                          <a:rPr lang="en-US" altLang="zh-CN" sz="2800" b="1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b="1" i="1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zh-CN" sz="2800" b="1" i="1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Wingdings" panose="05000000000000000000" pitchFamily="2" charset="2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zh-CN" sz="2800" b="1" i="1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Wingdings" panose="05000000000000000000" pitchFamily="2" charset="2"/>
                              </a:rPr>
                              <m:t>𝒏</m:t>
                            </m:r>
                            <m:r>
                              <a:rPr lang="en-US" altLang="zh-CN" sz="2800" b="1" i="1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en-US" altLang="zh-CN" sz="2800" b="1" i="1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Wingdings" panose="05000000000000000000" pitchFamily="2" charset="2"/>
                              </a:rPr>
                              <m:t>𝟏</m:t>
                            </m:r>
                          </m:sup>
                        </m:sSup>
                        <m:r>
                          <a:rPr lang="en-US" altLang="zh-CN" sz="2800" b="1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altLang="zh-CN" sz="2800" b="1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Wingdings" panose="05000000000000000000" pitchFamily="2" charset="2"/>
                          </a:rPr>
                          <m:t>𝟏</m:t>
                        </m:r>
                      </m:e>
                    </m:d>
                    <m:r>
                      <a:rPr lang="en-US" altLang="zh-CN" sz="2800" b="1" i="1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楷体" panose="02010609060101010101" pitchFamily="49" charset="-122"/>
                        <a:sym typeface="Wingdings" panose="05000000000000000000" pitchFamily="2" charset="2"/>
                      </a:rPr>
                      <m:t>~+</m:t>
                    </m:r>
                    <m:d>
                      <m:dPr>
                        <m:ctrlPr>
                          <a:rPr lang="en-US" altLang="zh-CN" sz="2800" b="1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b="1" i="1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zh-CN" sz="2800" b="1" i="1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Wingdings" panose="05000000000000000000" pitchFamily="2" charset="2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zh-CN" sz="2800" b="1" i="1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Wingdings" panose="05000000000000000000" pitchFamily="2" charset="2"/>
                              </a:rPr>
                              <m:t>𝒏</m:t>
                            </m:r>
                            <m:r>
                              <a:rPr lang="en-US" altLang="zh-CN" sz="2800" b="1" i="1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en-US" altLang="zh-CN" sz="2800" b="1" i="1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Wingdings" panose="05000000000000000000" pitchFamily="2" charset="2"/>
                              </a:rPr>
                              <m:t>𝟏</m:t>
                            </m:r>
                          </m:sup>
                        </m:sSup>
                        <m:r>
                          <a:rPr lang="en-US" altLang="zh-CN" sz="2800" b="1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altLang="zh-CN" sz="2800" b="1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Wingdings" panose="05000000000000000000" pitchFamily="2" charset="2"/>
                          </a:rPr>
                          <m:t>𝟏</m:t>
                        </m:r>
                      </m:e>
                    </m:d>
                  </m:oMath>
                </a14:m>
                <a:endParaRPr lang="en-US" altLang="zh-CN" sz="28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6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0972" y="3369361"/>
                <a:ext cx="7844073" cy="1138581"/>
              </a:xfrm>
              <a:prstGeom prst="rect">
                <a:avLst/>
              </a:prstGeom>
              <a:blipFill>
                <a:blip r:embed="rId5"/>
                <a:stretch>
                  <a:fillRect l="-1711" t="-752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23"/>
              <p:cNvSpPr>
                <a:spLocks noChangeArrowheads="1"/>
              </p:cNvSpPr>
              <p:nvPr/>
            </p:nvSpPr>
            <p:spPr bwMode="auto">
              <a:xfrm>
                <a:off x="569590" y="4603414"/>
                <a:ext cx="8054646" cy="10413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ts val="3700"/>
                  </a:lnSpc>
                  <a:spcBef>
                    <a:spcPct val="20000"/>
                  </a:spcBef>
                  <a:defRPr/>
                </a:pPr>
                <a:r>
                  <a:rPr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n</a:t>
                </a:r>
                <a:r>
                  <a:rPr lang="zh-CN" altLang="en-US" sz="28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位纯小数反码</a:t>
                </a:r>
                <a:r>
                  <a:rPr lang="en-US" altLang="zh-CN" sz="28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(</a:t>
                </a:r>
                <a:r>
                  <a:rPr lang="zh-CN" altLang="en-US" sz="28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含一位符号</a:t>
                </a:r>
                <a:r>
                  <a:rPr lang="en-US" altLang="zh-CN" sz="28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)</a:t>
                </a:r>
                <a:r>
                  <a:rPr lang="zh-CN" altLang="en-US" sz="28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的表示范围</a:t>
                </a:r>
                <a:r>
                  <a:rPr lang="en-US" altLang="zh-CN" sz="28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  <a:sym typeface="Wingdings" panose="05000000000000000000" pitchFamily="2" charset="2"/>
                  </a:rPr>
                  <a:t>: </a:t>
                </a:r>
              </a:p>
              <a:p>
                <a:pPr>
                  <a:lnSpc>
                    <a:spcPts val="3700"/>
                  </a:lnSpc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ea typeface="楷体" panose="02010609060101010101" pitchFamily="49" charset="-122"/>
                          <a:sym typeface="Wingdings" panose="05000000000000000000" pitchFamily="2" charset="2"/>
                        </a:rPr>
                        <m:t>−</m:t>
                      </m:r>
                      <m:d>
                        <m:dPr>
                          <m:ctrlPr>
                            <a:rPr lang="en-US" altLang="zh-CN" sz="2800" b="1" i="1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楷体" panose="02010609060101010101" pitchFamily="49" charset="-122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楷体" panose="02010609060101010101" pitchFamily="49" charset="-122"/>
                              <a:sym typeface="Wingdings" panose="05000000000000000000" pitchFamily="2" charset="2"/>
                            </a:rPr>
                            <m:t>𝟏</m:t>
                          </m:r>
                          <m:r>
                            <a:rPr lang="en-US" altLang="zh-CN" sz="2800" b="1" i="1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楷体" panose="02010609060101010101" pitchFamily="49" charset="-122"/>
                              <a:sym typeface="Wingdings" panose="05000000000000000000" pitchFamily="2" charset="2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800" b="1" i="1"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sym typeface="Wingdings" panose="05000000000000000000" pitchFamily="2" charset="2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800" b="1" i="1"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sym typeface="Wingdings" panose="05000000000000000000" pitchFamily="2" charset="2"/>
                                </a:rPr>
                                <m:t>−(</m:t>
                              </m:r>
                              <m:r>
                                <a:rPr lang="en-US" altLang="zh-CN" sz="2800" b="1" i="1"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sym typeface="Wingdings" panose="05000000000000000000" pitchFamily="2" charset="2"/>
                                </a:rPr>
                                <m:t>𝒏</m:t>
                              </m:r>
                              <m:r>
                                <a:rPr lang="en-US" altLang="zh-CN" sz="2800" b="1" i="1"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r>
                                <a:rPr lang="en-US" altLang="zh-CN" sz="2800" b="1" i="1"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sym typeface="Wingdings" panose="05000000000000000000" pitchFamily="2" charset="2"/>
                                </a:rPr>
                                <m:t>𝟏</m:t>
                              </m:r>
                              <m:r>
                                <a:rPr lang="en-US" altLang="zh-CN" sz="2800" b="1" i="1"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sym typeface="Wingdings" panose="05000000000000000000" pitchFamily="2" charset="2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altLang="zh-CN" sz="2800" b="1" i="1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ea typeface="楷体" panose="02010609060101010101" pitchFamily="49" charset="-122"/>
                          <a:sym typeface="Wingdings" panose="05000000000000000000" pitchFamily="2" charset="2"/>
                        </a:rPr>
                        <m:t>~+</m:t>
                      </m:r>
                      <m:d>
                        <m:dPr>
                          <m:ctrlPr>
                            <a:rPr lang="en-US" altLang="zh-CN" sz="2800" b="1" i="1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楷体" panose="02010609060101010101" pitchFamily="49" charset="-122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楷体" panose="02010609060101010101" pitchFamily="49" charset="-122"/>
                              <a:sym typeface="Wingdings" panose="05000000000000000000" pitchFamily="2" charset="2"/>
                            </a:rPr>
                            <m:t>𝟏</m:t>
                          </m:r>
                          <m:r>
                            <a:rPr lang="en-US" altLang="zh-CN" sz="2800" b="1" i="1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楷体" panose="02010609060101010101" pitchFamily="49" charset="-122"/>
                              <a:sym typeface="Wingdings" panose="05000000000000000000" pitchFamily="2" charset="2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800" b="1" i="1"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sym typeface="Wingdings" panose="05000000000000000000" pitchFamily="2" charset="2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800" b="1" i="1"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sym typeface="Wingdings" panose="05000000000000000000" pitchFamily="2" charset="2"/>
                                </a:rPr>
                                <m:t>−(</m:t>
                              </m:r>
                              <m:r>
                                <a:rPr lang="en-US" altLang="zh-CN" sz="2800" b="1" i="1"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sym typeface="Wingdings" panose="05000000000000000000" pitchFamily="2" charset="2"/>
                                </a:rPr>
                                <m:t>𝒏</m:t>
                              </m:r>
                              <m:r>
                                <a:rPr lang="en-US" altLang="zh-CN" sz="2800" b="1" i="1"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r>
                                <a:rPr lang="en-US" altLang="zh-CN" sz="2800" b="1" i="1"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sym typeface="Wingdings" panose="05000000000000000000" pitchFamily="2" charset="2"/>
                                </a:rPr>
                                <m:t>𝟏</m:t>
                              </m:r>
                              <m:r>
                                <a:rPr lang="en-US" altLang="zh-CN" sz="2800" b="1" i="1"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sym typeface="Wingdings" panose="05000000000000000000" pitchFamily="2" charset="2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28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0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9590" y="4603414"/>
                <a:ext cx="8054646" cy="1041311"/>
              </a:xfrm>
              <a:prstGeom prst="rect">
                <a:avLst/>
              </a:prstGeom>
              <a:blipFill>
                <a:blip r:embed="rId6"/>
                <a:stretch>
                  <a:fillRect l="-1589" t="-760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689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7936" y="-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、带符号数的表示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7D29-F60B-4D4D-8E44-7D4AF2C1DC47}" type="datetime1">
              <a:rPr lang="zh-CN" altLang="en-US" smtClean="0"/>
              <a:t>2024/9/14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219450" cy="365125"/>
          </a:xfrm>
        </p:spPr>
        <p:txBody>
          <a:bodyPr/>
          <a:lstStyle/>
          <a:p>
            <a:r>
              <a:rPr lang="zh-CN" altLang="en-US" dirty="0"/>
              <a:t>第二章 计算机中的信息表示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3" name="Text Box 5"/>
          <p:cNvSpPr txBox="1"/>
          <p:nvPr/>
        </p:nvSpPr>
        <p:spPr>
          <a:xfrm>
            <a:off x="181610" y="873631"/>
            <a:ext cx="8663132" cy="53764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fontAlgn="auto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</a:t>
            </a:r>
            <a:r>
              <a:rPr lang="zh-CN" altLang="en-US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、补码</a:t>
            </a:r>
            <a:endParaRPr lang="zh-CN" altLang="en-US" sz="2800" b="1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3"/>
              <p:cNvSpPr>
                <a:spLocks noChangeArrowheads="1"/>
              </p:cNvSpPr>
              <p:nvPr/>
            </p:nvSpPr>
            <p:spPr bwMode="auto">
              <a:xfrm>
                <a:off x="686934" y="1442136"/>
                <a:ext cx="7773671" cy="4946419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ts val="3800"/>
                  </a:lnSpc>
                  <a:spcBef>
                    <a:spcPts val="600"/>
                  </a:spcBef>
                  <a:defRPr/>
                </a:pPr>
                <a:r>
                  <a:rPr lang="zh-CN" altLang="en-US" sz="2800" b="1" dirty="0" smtClean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模的概念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：计算机中指定位数的计数器，在计满之后产生溢出，又从头开始计数，产生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溢出的量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则为计数器的模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；</a:t>
                </a:r>
                <a:endParaRPr lang="en-US" altLang="zh-CN" sz="2800" b="1" dirty="0" smtClean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  <a:p>
                <a:pPr>
                  <a:lnSpc>
                    <a:spcPts val="3800"/>
                  </a:lnSpc>
                  <a:spcBef>
                    <a:spcPts val="600"/>
                  </a:spcBef>
                  <a:defRPr/>
                </a:pP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n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位二进制数的模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M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为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2</a:t>
                </a:r>
                <a:r>
                  <a:rPr lang="en-US" altLang="zh-CN" sz="2800" b="1" baseline="30000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n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；</a:t>
                </a:r>
                <a:endPara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  <a:p>
                <a:pPr>
                  <a:lnSpc>
                    <a:spcPts val="3800"/>
                  </a:lnSpc>
                  <a:spcBef>
                    <a:spcPts val="600"/>
                  </a:spcBef>
                  <a:defRPr/>
                </a:pP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补码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的定义：</a:t>
                </a:r>
                <a:endParaRPr lang="en-US" altLang="zh-CN" sz="2800" b="1" dirty="0" smtClean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  <a:p>
                <a:pPr>
                  <a:lnSpc>
                    <a:spcPts val="3800"/>
                  </a:lnSpc>
                  <a:spcBef>
                    <a:spcPts val="600"/>
                  </a:spcBef>
                  <a:defRPr/>
                </a:pP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若真值为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X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，模为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1" i="1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M</m:t>
                    </m:r>
                    <m:r>
                      <a:rPr lang="en-US" altLang="zh-CN" sz="2800" b="1" i="1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，则补码表示为：</a:t>
                </a:r>
                <a:endParaRPr lang="en-US" altLang="zh-CN" sz="2800" b="1" dirty="0" smtClean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  <a:p>
                <a:pPr>
                  <a:lnSpc>
                    <a:spcPts val="3800"/>
                  </a:lnSpc>
                  <a:spcBef>
                    <a:spcPts val="600"/>
                  </a:spcBef>
                  <a:defRPr/>
                </a:pPr>
                <a:r>
                  <a:rPr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	</a:t>
                </a:r>
                <a:r>
                  <a:rPr lang="en-US" altLang="zh-CN" sz="28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		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b="1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X</m:t>
                        </m:r>
                        <m:r>
                          <a:rPr lang="en-US" altLang="zh-CN" sz="2800" b="1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]</m:t>
                        </m:r>
                      </m:e>
                      <m:sub>
                        <m:r>
                          <a:rPr lang="zh-CN" altLang="en-US" sz="2800" b="1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补</m:t>
                        </m:r>
                      </m:sub>
                    </m:sSub>
                    <m:r>
                      <a:rPr lang="en-US" altLang="zh-CN" sz="2800" b="1" i="1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2800" b="1" i="1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800" b="1" i="1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M</m:t>
                    </m:r>
                  </m:oMath>
                </a14:m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 + X(mod M)</a:t>
                </a:r>
              </a:p>
              <a:p>
                <a:pPr>
                  <a:lnSpc>
                    <a:spcPts val="3800"/>
                  </a:lnSpc>
                  <a:spcBef>
                    <a:spcPts val="600"/>
                  </a:spcBef>
                  <a:defRPr/>
                </a:pP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若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X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≥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0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，则模作为溢出量舍去，</a:t>
                </a:r>
                <a:r>
                  <a:rPr lang="en-US" altLang="zh-CN" sz="28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b="1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X</m:t>
                        </m:r>
                        <m:r>
                          <a:rPr lang="en-US" altLang="zh-CN" sz="2800" b="1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]</m:t>
                        </m:r>
                      </m:e>
                      <m:sub>
                        <m:r>
                          <a:rPr lang="zh-CN" altLang="en-US" sz="2800" b="1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补</m:t>
                        </m:r>
                      </m:sub>
                    </m:sSub>
                    <m:r>
                      <a:rPr lang="en-US" altLang="zh-CN" sz="2800" b="1" i="1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</m:oMath>
                </a14:m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 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X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；</a:t>
                </a:r>
                <a:endParaRPr lang="en-US" altLang="zh-CN" sz="2800" b="1" dirty="0" smtClean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  <a:p>
                <a:pPr>
                  <a:lnSpc>
                    <a:spcPts val="3800"/>
                  </a:lnSpc>
                  <a:spcBef>
                    <a:spcPts val="600"/>
                  </a:spcBef>
                  <a:defRPr/>
                </a:pPr>
                <a:r>
                  <a:rPr lang="zh-CN" altLang="en-US" sz="28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若</a:t>
                </a:r>
                <a:r>
                  <a:rPr lang="en-US" altLang="zh-CN" sz="28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X</a:t>
                </a:r>
                <a:r>
                  <a:rPr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&lt;</m:t>
                    </m:r>
                  </m:oMath>
                </a14:m>
                <a:r>
                  <a:rPr lang="en-US" altLang="zh-CN" sz="2800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0</a:t>
                </a:r>
                <a:r>
                  <a:rPr lang="zh-CN" altLang="en-US" sz="2800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，则</a:t>
                </a:r>
                <a:r>
                  <a:rPr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b="1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X</m:t>
                        </m:r>
                        <m:r>
                          <a:rPr lang="en-US" altLang="zh-CN" sz="2800" b="1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]</m:t>
                        </m:r>
                      </m:e>
                      <m:sub>
                        <m:r>
                          <a:rPr lang="zh-CN" altLang="en-US" sz="2800" b="1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补</m:t>
                        </m:r>
                      </m:sub>
                    </m:sSub>
                    <m:r>
                      <a:rPr lang="en-US" altLang="zh-CN" sz="2800" b="1" i="1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zh-CN" sz="2800" b="1" i="1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M</m:t>
                    </m:r>
                  </m:oMath>
                </a14:m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 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+ X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1" i="1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M</m:t>
                    </m:r>
                    <m:r>
                      <a:rPr lang="en-US" altLang="zh-CN" sz="2800" b="1" i="1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 - |X|</a:t>
                </a:r>
                <a:endPara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</p:txBody>
          </p:sp>
        </mc:Choice>
        <mc:Fallback>
          <p:sp>
            <p:nvSpPr>
              <p:cNvPr id="25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6934" y="1442136"/>
                <a:ext cx="7773671" cy="4946419"/>
              </a:xfrm>
              <a:prstGeom prst="rect">
                <a:avLst/>
              </a:prstGeom>
              <a:blipFill>
                <a:blip r:embed="rId5"/>
                <a:stretch>
                  <a:fillRect l="-1725" t="-1480" r="-392" b="-1110"/>
                </a:stretch>
              </a:blipFill>
              <a:ln w="3810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570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717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、带符号数的表示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7D29-F60B-4D4D-8E44-7D4AF2C1DC47}" type="datetime1">
              <a:rPr lang="zh-CN" altLang="en-US" smtClean="0"/>
              <a:t>2024/9/14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219450" cy="365125"/>
          </a:xfrm>
        </p:spPr>
        <p:txBody>
          <a:bodyPr/>
          <a:lstStyle/>
          <a:p>
            <a:r>
              <a:rPr lang="zh-CN" altLang="en-US" dirty="0"/>
              <a:t>第二章 计算机中的信息表示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44992" y="3975712"/>
            <a:ext cx="7242688" cy="1153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ts val="3800"/>
              </a:lnSpc>
              <a:spcBef>
                <a:spcPct val="20000"/>
              </a:spcBef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例，若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X = +1101010 B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，则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sz="28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= 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1101010;</a:t>
            </a:r>
            <a:endParaRPr lang="en-US" altLang="zh-CN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3800"/>
              </a:lnSpc>
              <a:spcBef>
                <a:spcPct val="20000"/>
              </a:spcBef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若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X = -1101010 B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，则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8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补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= 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0010110;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 Box 5"/>
              <p:cNvSpPr txBox="1"/>
              <p:nvPr/>
            </p:nvSpPr>
            <p:spPr>
              <a:xfrm>
                <a:off x="207658" y="1826532"/>
                <a:ext cx="8663132" cy="57964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fontAlgn="auto">
                  <a:lnSpc>
                    <a:spcPts val="38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若真值为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X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，定点整数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补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码序列为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𝑿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𝒏</m:t>
                        </m:r>
                      </m:sub>
                    </m:sSub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𝑿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𝒏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−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𝑿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𝑿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，则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:</a:t>
                </a:r>
                <a:endPara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</p:txBody>
          </p:sp>
        </mc:Choice>
        <mc:Fallback>
          <p:sp>
            <p:nvSpPr>
              <p:cNvPr id="16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58" y="1826532"/>
                <a:ext cx="8663132" cy="579646"/>
              </a:xfrm>
              <a:prstGeom prst="rect">
                <a:avLst/>
              </a:prstGeom>
              <a:blipFill>
                <a:blip r:embed="rId5"/>
                <a:stretch>
                  <a:fillRect l="-1407" t="-12632" r="-1337" b="-17895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23"/>
              <p:cNvSpPr>
                <a:spLocks noChangeArrowheads="1"/>
              </p:cNvSpPr>
              <p:nvPr/>
            </p:nvSpPr>
            <p:spPr bwMode="auto">
              <a:xfrm>
                <a:off x="395731" y="2245257"/>
                <a:ext cx="8112990" cy="14139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ct val="20000"/>
                  </a:spcBef>
                  <a:defRPr/>
                </a:pPr>
                <a:r>
                  <a:rPr lang="en-US" altLang="zh-CN" sz="28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b="1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X</m:t>
                        </m:r>
                        <m:r>
                          <a:rPr lang="en-US" altLang="zh-CN" sz="2800" b="1" i="1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]</m:t>
                        </m:r>
                      </m:e>
                      <m:sub>
                        <m:r>
                          <a:rPr lang="zh-CN" altLang="en-US" sz="2800" b="1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补</m:t>
                        </m:r>
                      </m:sub>
                    </m:sSub>
                    <m:r>
                      <a:rPr lang="en-US" altLang="zh-CN" sz="2800" b="1" i="1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800" b="1" i="1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8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eqArrPr>
                          <m:e>
                            <m:r>
                              <a:rPr lang="en-US" altLang="zh-CN" sz="28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𝑿</m:t>
                            </m:r>
                            <m:r>
                              <a:rPr lang="en-US" altLang="zh-CN" sz="28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                                                     </m:t>
                            </m:r>
                            <m:r>
                              <a:rPr lang="en-US" altLang="zh-CN" sz="28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𝟎</m:t>
                            </m:r>
                            <m:r>
                              <a:rPr lang="en-US" altLang="zh-CN" sz="28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≤</m:t>
                            </m:r>
                            <m:r>
                              <m:rPr>
                                <m:sty m:val="p"/>
                              </m:rPr>
                              <a:rPr lang="en-US" altLang="zh-CN" sz="2800" b="1" i="1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X</m:t>
                            </m:r>
                            <m:r>
                              <a:rPr lang="en-US" altLang="zh-CN" sz="28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&lt;</m:t>
                            </m:r>
                            <m:sSup>
                              <m:sSupPr>
                                <m:ctrlPr>
                                  <a:rPr lang="en-US" altLang="zh-CN" sz="2800" b="1" i="1"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1" i="1"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en-US" altLang="zh-CN" sz="2800" b="1" i="1"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𝒏</m:t>
                                </m:r>
                              </m:sup>
                            </m:sSup>
                          </m:e>
                          <m:e>
                            <m:sSup>
                              <m:sSupPr>
                                <m:ctrlPr>
                                  <a:rPr lang="en-US" altLang="zh-CN" sz="2800" b="1" i="1" smtClean="0"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1" i="1" smtClean="0"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en-US" altLang="zh-CN" sz="2800" b="1" i="1" smtClean="0"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𝒏</m:t>
                                </m:r>
                                <m:r>
                                  <a:rPr lang="en-US" altLang="zh-CN" sz="2800" b="1" i="1" smtClean="0"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+</m:t>
                                </m:r>
                                <m:r>
                                  <a:rPr lang="en-US" altLang="zh-CN" sz="2800" b="1" i="1" smtClean="0"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𝟏</m:t>
                                </m:r>
                              </m:sup>
                            </m:sSup>
                            <m:r>
                              <a:rPr lang="en-US" altLang="zh-CN" sz="28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+</m:t>
                            </m:r>
                            <m:r>
                              <a:rPr lang="en-US" altLang="zh-CN" sz="28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𝑿</m:t>
                            </m:r>
                            <m:r>
                              <a:rPr lang="en-US" altLang="zh-CN" sz="28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zh-CN" sz="2800" b="1" i="1"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1" i="1"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en-US" altLang="zh-CN" sz="2800" b="1" i="1"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𝒏</m:t>
                                </m:r>
                                <m:r>
                                  <a:rPr lang="en-US" altLang="zh-CN" sz="2800" b="1" i="1"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+</m:t>
                                </m:r>
                                <m:r>
                                  <a:rPr lang="en-US" altLang="zh-CN" sz="2800" b="1" i="1"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𝟏</m:t>
                                </m:r>
                              </m:sup>
                            </m:sSup>
                            <m:r>
                              <a:rPr lang="en-US" altLang="zh-CN" sz="28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800" b="1" i="1" smtClean="0"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1" i="1"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𝑿</m:t>
                                </m:r>
                              </m:e>
                            </m:d>
                            <m:r>
                              <a:rPr lang="en-US" altLang="zh-CN" sz="28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        </m:t>
                            </m:r>
                            <m:r>
                              <a:rPr lang="en-US" altLang="zh-CN" sz="2800" b="1" i="1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800" b="1" i="1"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1" i="1"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en-US" altLang="zh-CN" sz="2800" b="1" i="1"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𝒏</m:t>
                                </m:r>
                              </m:sup>
                            </m:sSup>
                            <m:r>
                              <a:rPr lang="en-US" altLang="zh-CN" sz="2800" b="1" i="1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≤</m:t>
                            </m:r>
                            <m:r>
                              <a:rPr lang="en-US" altLang="zh-CN" sz="28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𝑿</m:t>
                            </m:r>
                            <m:r>
                              <a:rPr lang="en-US" altLang="zh-CN" sz="2800" b="1" i="1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&lt;</m:t>
                            </m:r>
                            <m:r>
                              <a:rPr lang="en-US" altLang="zh-CN" sz="28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𝟎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17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731" y="2245257"/>
                <a:ext cx="8112990" cy="1413977"/>
              </a:xfrm>
              <a:prstGeom prst="rect">
                <a:avLst/>
              </a:prstGeom>
              <a:blipFill>
                <a:blip r:embed="rId6"/>
                <a:stretch>
                  <a:fillRect l="-165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362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717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、带符号数的表示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7D29-F60B-4D4D-8E44-7D4AF2C1DC47}" type="datetime1">
              <a:rPr lang="zh-CN" altLang="en-US" smtClean="0"/>
              <a:t>2024/9/14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219450" cy="365125"/>
          </a:xfrm>
        </p:spPr>
        <p:txBody>
          <a:bodyPr/>
          <a:lstStyle/>
          <a:p>
            <a:r>
              <a:rPr lang="zh-CN" altLang="en-US" dirty="0"/>
              <a:t>第二章 计算机中的信息表示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141354" y="3916994"/>
            <a:ext cx="8531008" cy="1153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ts val="3800"/>
              </a:lnSpc>
              <a:spcBef>
                <a:spcPct val="20000"/>
              </a:spcBef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例，若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X = +0.1011</a:t>
            </a: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B;  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则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8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补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= 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.1011;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3800"/>
              </a:lnSpc>
              <a:spcBef>
                <a:spcPct val="20000"/>
              </a:spcBef>
              <a:defRPr/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    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若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X = -0.1011</a:t>
            </a: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； 则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8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补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= 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.0101;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23"/>
              <p:cNvSpPr>
                <a:spLocks noChangeArrowheads="1"/>
              </p:cNvSpPr>
              <p:nvPr/>
            </p:nvSpPr>
            <p:spPr bwMode="auto">
              <a:xfrm>
                <a:off x="895707" y="1802875"/>
                <a:ext cx="6977103" cy="14139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1200"/>
                  </a:spcBef>
                  <a:defRPr/>
                </a:pPr>
                <a:r>
                  <a:rPr lang="en-US" altLang="zh-CN" sz="28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b="1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X</m:t>
                        </m:r>
                        <m:r>
                          <a:rPr lang="en-US" altLang="zh-CN" sz="2800" b="1" i="1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]</m:t>
                        </m:r>
                      </m:e>
                      <m:sub>
                        <m:r>
                          <a:rPr lang="zh-CN" altLang="en-US" sz="2800" b="1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补</m:t>
                        </m:r>
                      </m:sub>
                    </m:sSub>
                    <m:r>
                      <a:rPr lang="en-US" altLang="zh-CN" sz="2800" b="1" i="1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800" b="1" i="1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8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eqArrPr>
                          <m:e>
                            <m:r>
                              <a:rPr lang="en-US" altLang="zh-CN" sz="28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𝑿</m:t>
                            </m:r>
                            <m:r>
                              <a:rPr lang="en-US" altLang="zh-CN" sz="28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                                         </m:t>
                            </m:r>
                            <m:r>
                              <a:rPr lang="en-US" altLang="zh-CN" sz="28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𝟎</m:t>
                            </m:r>
                            <m:r>
                              <a:rPr lang="en-US" altLang="zh-CN" sz="28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≤</m:t>
                            </m:r>
                            <m:r>
                              <m:rPr>
                                <m:sty m:val="p"/>
                              </m:rPr>
                              <a:rPr lang="en-US" altLang="zh-CN" sz="2800" b="1" i="1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X</m:t>
                            </m:r>
                            <m:r>
                              <a:rPr lang="en-US" altLang="zh-CN" sz="28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&lt;</m:t>
                            </m:r>
                            <m:r>
                              <a:rPr lang="en-US" altLang="zh-CN" sz="28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𝟏</m:t>
                            </m:r>
                          </m:e>
                          <m:e>
                            <m:r>
                              <a:rPr lang="en-US" altLang="zh-CN" sz="28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𝟐</m:t>
                            </m:r>
                            <m:r>
                              <a:rPr lang="en-US" altLang="zh-CN" sz="28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+</m:t>
                            </m:r>
                            <m:r>
                              <a:rPr lang="en-US" altLang="zh-CN" sz="28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𝑿</m:t>
                            </m:r>
                            <m:r>
                              <a:rPr lang="en-US" altLang="zh-CN" sz="28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=</m:t>
                            </m:r>
                            <m:r>
                              <a:rPr lang="en-US" altLang="zh-CN" sz="28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𝟐</m:t>
                            </m:r>
                            <m:r>
                              <a:rPr lang="en-US" altLang="zh-CN" sz="28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−|</m:t>
                            </m:r>
                            <m:r>
                              <m:rPr>
                                <m:sty m:val="p"/>
                              </m:rPr>
                              <a:rPr lang="en-US" altLang="zh-CN" sz="2800" b="1" i="1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X</m:t>
                            </m:r>
                            <m:r>
                              <a:rPr lang="en-US" altLang="zh-CN" sz="28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|          −</m:t>
                            </m:r>
                            <m:r>
                              <a:rPr lang="en-US" altLang="zh-CN" sz="28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𝟏</m:t>
                            </m:r>
                            <m:r>
                              <a:rPr lang="en-US" altLang="zh-CN" sz="2800" b="1" i="1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≤</m:t>
                            </m:r>
                            <m:r>
                              <a:rPr lang="en-US" altLang="zh-CN" sz="28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𝑿</m:t>
                            </m:r>
                            <m:r>
                              <a:rPr lang="en-US" altLang="zh-CN" sz="2800" b="1" i="1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&lt;</m:t>
                            </m:r>
                            <m:r>
                              <a:rPr lang="en-US" altLang="zh-CN" sz="28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𝟎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5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5707" y="1802875"/>
                <a:ext cx="6977103" cy="1413977"/>
              </a:xfrm>
              <a:prstGeom prst="rect">
                <a:avLst/>
              </a:prstGeom>
              <a:blipFill>
                <a:blip r:embed="rId5"/>
                <a:stretch>
                  <a:fillRect l="-192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5"/>
              <p:cNvSpPr txBox="1"/>
              <p:nvPr/>
            </p:nvSpPr>
            <p:spPr>
              <a:xfrm>
                <a:off x="350699" y="1317295"/>
                <a:ext cx="8663132" cy="57964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fontAlgn="auto">
                  <a:lnSpc>
                    <a:spcPts val="38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若定点小数补码序列为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𝑿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𝟎</m:t>
                        </m:r>
                      </m:sub>
                    </m:sSub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.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+mn-ea"/>
                      </a:rPr>
                      <m:t> 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𝑿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  <a:sym typeface="+mn-ea"/>
                          </a:rPr>
                          <m:t>…</m:t>
                        </m:r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𝒏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−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+mn-ea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𝑿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,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则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:</a:t>
                </a:r>
                <a:endPara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</p:txBody>
          </p:sp>
        </mc:Choice>
        <mc:Fallback xmlns="">
          <p:sp>
            <p:nvSpPr>
              <p:cNvPr id="18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99" y="1317295"/>
                <a:ext cx="8663132" cy="579646"/>
              </a:xfrm>
              <a:prstGeom prst="rect">
                <a:avLst/>
              </a:prstGeom>
              <a:blipFill>
                <a:blip r:embed="rId6"/>
                <a:stretch>
                  <a:fillRect l="-1478" t="-11579" b="-17895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896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717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、带符号数的表示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7D29-F60B-4D4D-8E44-7D4AF2C1DC47}" type="datetime1">
              <a:rPr lang="zh-CN" altLang="en-US" smtClean="0"/>
              <a:t>2024/9/14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219450" cy="365125"/>
          </a:xfrm>
        </p:spPr>
        <p:txBody>
          <a:bodyPr/>
          <a:lstStyle/>
          <a:p>
            <a:r>
              <a:rPr lang="zh-CN" altLang="en-US" dirty="0"/>
              <a:t>第二章 计算机中的信息表示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494630" y="1317295"/>
            <a:ext cx="8355468" cy="393235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  <a:spcBef>
                <a:spcPts val="6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补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码表示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形式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符号位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+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有效位（尾数）；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fontAlgn="auto">
              <a:lnSpc>
                <a:spcPts val="4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数码序列的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最高位为符号位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正数补码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符号为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负数补码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符号为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；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fontAlgn="auto">
              <a:lnSpc>
                <a:spcPts val="4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补码符号位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是通过计算得到的，是数值的一部分，可与有效位一起直接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参与运算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；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>
              <a:lnSpc>
                <a:spcPts val="4000"/>
              </a:lnSpc>
              <a:spcBef>
                <a:spcPts val="600"/>
              </a:spcBef>
              <a:defRPr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正数补码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表示与原码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相同</a:t>
            </a: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；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负数补码</a:t>
            </a: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有效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位为原码有效位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各位变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反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+1</a:t>
            </a: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800" dirty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470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、带符号数的表示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7D29-F60B-4D4D-8E44-7D4AF2C1DC47}" type="datetime1">
              <a:rPr lang="zh-CN" altLang="en-US" smtClean="0"/>
              <a:t>2024/9/14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219450" cy="365125"/>
          </a:xfrm>
        </p:spPr>
        <p:txBody>
          <a:bodyPr/>
          <a:lstStyle/>
          <a:p>
            <a:r>
              <a:rPr lang="zh-CN" altLang="en-US" dirty="0"/>
              <a:t>第二章 计算机中的信息表示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181167" y="1089735"/>
            <a:ext cx="8800268" cy="1091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  <a:spcBef>
                <a:spcPct val="20000"/>
              </a:spcBef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码表示中，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真值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只有一种表示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3800"/>
              </a:lnSpc>
              <a:spcBef>
                <a:spcPct val="20000"/>
              </a:spcBef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				[+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0]</a:t>
            </a:r>
            <a:r>
              <a:rPr lang="zh-CN" altLang="en-US" sz="28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补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= 00000000B;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3"/>
              <p:cNvSpPr>
                <a:spLocks noChangeArrowheads="1"/>
              </p:cNvSpPr>
              <p:nvPr/>
            </p:nvSpPr>
            <p:spPr bwMode="auto">
              <a:xfrm>
                <a:off x="316838" y="3626701"/>
                <a:ext cx="8800268" cy="1164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ts val="3800"/>
                  </a:lnSpc>
                  <a:spcBef>
                    <a:spcPct val="20000"/>
                  </a:spcBef>
                  <a:defRPr/>
                </a:pPr>
                <a:r>
                  <a:rPr lang="en-US" altLang="zh-CN" sz="28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n</a:t>
                </a:r>
                <a:r>
                  <a:rPr lang="zh-CN" altLang="en-US" sz="28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位</a:t>
                </a:r>
                <a:r>
                  <a:rPr lang="zh-CN" altLang="en-US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整数</a:t>
                </a:r>
                <a:r>
                  <a:rPr lang="zh-CN" altLang="en-US" sz="28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补码</a:t>
                </a:r>
                <a:r>
                  <a:rPr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(</a:t>
                </a:r>
                <a:r>
                  <a:rPr lang="zh-CN" altLang="en-US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含一位符号</a:t>
                </a:r>
                <a:r>
                  <a:rPr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)</a:t>
                </a:r>
                <a:r>
                  <a:rPr lang="zh-CN" altLang="en-US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表示范围</a:t>
                </a:r>
                <a:r>
                  <a:rPr lang="en-US" altLang="zh-CN" sz="28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  <a:sym typeface="Wingdings" panose="05000000000000000000" pitchFamily="2" charset="2"/>
                  </a:rPr>
                  <a:t>:</a:t>
                </a:r>
              </a:p>
              <a:p>
                <a:pPr>
                  <a:lnSpc>
                    <a:spcPts val="3800"/>
                  </a:lnSpc>
                  <a:spcBef>
                    <a:spcPct val="20000"/>
                  </a:spcBef>
                  <a:defRPr/>
                </a:pPr>
                <a:r>
                  <a:rPr lang="en-US" altLang="zh-CN" sz="28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楷体" panose="02010609060101010101" pitchFamily="49" charset="-122"/>
                    <a:sym typeface="Wingdings" panose="05000000000000000000" pitchFamily="2" charset="2"/>
                  </a:rPr>
                  <a:t>                             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楷体" panose="02010609060101010101" pitchFamily="49" charset="-122"/>
                        <a:sym typeface="Wingdings" panose="05000000000000000000" pitchFamily="2" charset="2"/>
                      </a:rPr>
                      <m:t>−</m:t>
                    </m:r>
                    <m:sSup>
                      <m:sSupPr>
                        <m:ctrlPr>
                          <a:rPr lang="en-US" altLang="zh-CN" sz="2800" b="1" i="1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Wingdings" panose="05000000000000000000" pitchFamily="2" charset="2"/>
                          </a:rPr>
                          <m:t>𝟐</m:t>
                        </m:r>
                      </m:e>
                      <m:sup>
                        <m:r>
                          <a:rPr lang="en-US" altLang="zh-CN" sz="2800" b="1" i="1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Wingdings" panose="05000000000000000000" pitchFamily="2" charset="2"/>
                          </a:rPr>
                          <m:t>𝒏</m:t>
                        </m:r>
                        <m:r>
                          <a:rPr lang="en-US" altLang="zh-CN" sz="2800" b="1" i="1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altLang="zh-CN" sz="2800" b="1" i="1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Wingdings" panose="05000000000000000000" pitchFamily="2" charset="2"/>
                          </a:rPr>
                          <m:t>𝟏</m:t>
                        </m:r>
                      </m:sup>
                    </m:sSup>
                    <m:r>
                      <a:rPr lang="en-US" altLang="zh-CN" sz="2800" b="1" i="1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楷体" panose="02010609060101010101" pitchFamily="49" charset="-122"/>
                        <a:sym typeface="Wingdings" panose="05000000000000000000" pitchFamily="2" charset="2"/>
                      </a:rPr>
                      <m:t>~+</m:t>
                    </m:r>
                    <m:d>
                      <m:dPr>
                        <m:ctrlPr>
                          <a:rPr lang="en-US" altLang="zh-CN" sz="2800" b="1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b="1" i="1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zh-CN" sz="2800" b="1" i="1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Wingdings" panose="05000000000000000000" pitchFamily="2" charset="2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zh-CN" sz="2800" b="1" i="1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Wingdings" panose="05000000000000000000" pitchFamily="2" charset="2"/>
                              </a:rPr>
                              <m:t>𝒏</m:t>
                            </m:r>
                            <m:r>
                              <a:rPr lang="en-US" altLang="zh-CN" sz="2800" b="1" i="1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en-US" altLang="zh-CN" sz="2800" b="1" i="1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sym typeface="Wingdings" panose="05000000000000000000" pitchFamily="2" charset="2"/>
                              </a:rPr>
                              <m:t>𝟏</m:t>
                            </m:r>
                          </m:sup>
                        </m:sSup>
                        <m:r>
                          <a:rPr lang="en-US" altLang="zh-CN" sz="2800" b="1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altLang="zh-CN" sz="2800" b="1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Wingdings" panose="05000000000000000000" pitchFamily="2" charset="2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altLang="zh-CN" sz="28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  <a:sym typeface="Wingdings" panose="05000000000000000000" pitchFamily="2" charset="2"/>
                  </a:rPr>
                  <a:t> </a:t>
                </a:r>
              </a:p>
            </p:txBody>
          </p:sp>
        </mc:Choice>
        <mc:Fallback xmlns="">
          <p:sp>
            <p:nvSpPr>
              <p:cNvPr id="29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6838" y="3626701"/>
                <a:ext cx="8800268" cy="1164229"/>
              </a:xfrm>
              <a:prstGeom prst="rect">
                <a:avLst/>
              </a:prstGeom>
              <a:blipFill>
                <a:blip r:embed="rId5"/>
                <a:stretch>
                  <a:fillRect l="-1524" t="-680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185649" y="2363469"/>
            <a:ext cx="8515589" cy="1153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  <a:spcBef>
                <a:spcPct val="20000"/>
              </a:spcBef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负数补码的表示比原码多一种组合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en-US" altLang="zh-CN" sz="28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3800"/>
              </a:lnSpc>
              <a:spcBef>
                <a:spcPct val="20000"/>
              </a:spcBef>
              <a:defRPr/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8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位整数补码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10000000B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真值为整数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-128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23"/>
              <p:cNvSpPr>
                <a:spLocks noChangeArrowheads="1"/>
              </p:cNvSpPr>
              <p:nvPr/>
            </p:nvSpPr>
            <p:spPr bwMode="auto">
              <a:xfrm>
                <a:off x="269363" y="4872210"/>
                <a:ext cx="8571208" cy="10669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ts val="3800"/>
                  </a:lnSpc>
                  <a:spcBef>
                    <a:spcPct val="20000"/>
                  </a:spcBef>
                  <a:defRPr/>
                </a:pPr>
                <a:r>
                  <a:rPr lang="en-US" altLang="zh-CN" sz="28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n</a:t>
                </a:r>
                <a:r>
                  <a:rPr lang="zh-CN" altLang="en-US" sz="28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位纯小数补码</a:t>
                </a:r>
                <a:r>
                  <a:rPr lang="en-US" altLang="zh-CN" sz="28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(</a:t>
                </a:r>
                <a:r>
                  <a:rPr lang="zh-CN" altLang="en-US" sz="28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含一位符号</a:t>
                </a:r>
                <a:r>
                  <a:rPr lang="en-US" altLang="zh-CN" sz="28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)</a:t>
                </a:r>
                <a:r>
                  <a:rPr lang="zh-CN" altLang="en-US" sz="28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表示范围</a:t>
                </a:r>
                <a:r>
                  <a:rPr lang="en-US" altLang="zh-CN" sz="28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  <a:sym typeface="Wingdings" panose="05000000000000000000" pitchFamily="2" charset="2"/>
                  </a:rPr>
                  <a:t>: </a:t>
                </a:r>
              </a:p>
              <a:p>
                <a:pPr>
                  <a:lnSpc>
                    <a:spcPts val="3800"/>
                  </a:lnSpc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ea typeface="楷体" panose="02010609060101010101" pitchFamily="49" charset="-122"/>
                          <a:sym typeface="Wingdings" panose="05000000000000000000" pitchFamily="2" charset="2"/>
                        </a:rPr>
                        <m:t>−</m:t>
                      </m:r>
                      <m:r>
                        <a:rPr lang="en-US" altLang="zh-CN" sz="2800" b="1" i="1" smtClean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ea typeface="楷体" panose="02010609060101010101" pitchFamily="49" charset="-122"/>
                          <a:sym typeface="Wingdings" panose="05000000000000000000" pitchFamily="2" charset="2"/>
                        </a:rPr>
                        <m:t>𝟏</m:t>
                      </m:r>
                      <m:r>
                        <a:rPr lang="en-US" altLang="zh-CN" sz="2800" b="1" i="1" smtClean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ea typeface="楷体" panose="02010609060101010101" pitchFamily="49" charset="-122"/>
                          <a:sym typeface="Wingdings" panose="05000000000000000000" pitchFamily="2" charset="2"/>
                        </a:rPr>
                        <m:t> ~+</m:t>
                      </m:r>
                      <m:d>
                        <m:dPr>
                          <m:ctrlPr>
                            <a:rPr lang="en-US" altLang="zh-CN" sz="2800" b="1" i="1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楷体" panose="02010609060101010101" pitchFamily="49" charset="-122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楷体" panose="02010609060101010101" pitchFamily="49" charset="-122"/>
                              <a:sym typeface="Wingdings" panose="05000000000000000000" pitchFamily="2" charset="2"/>
                            </a:rPr>
                            <m:t>𝟏</m:t>
                          </m:r>
                          <m:r>
                            <a:rPr lang="en-US" altLang="zh-CN" sz="2800" b="1" i="1"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ambria Math" panose="02040503050406030204" pitchFamily="18" charset="0"/>
                              <a:ea typeface="楷体" panose="02010609060101010101" pitchFamily="49" charset="-122"/>
                              <a:sym typeface="Wingdings" panose="05000000000000000000" pitchFamily="2" charset="2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800" b="1" i="1"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sym typeface="Wingdings" panose="05000000000000000000" pitchFamily="2" charset="2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800" b="1" i="1"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CN" sz="2800" b="1" i="1">
                                      <a:effectLst>
                                        <a:outerShdw blurRad="38100" dist="38100" dir="2700000" algn="tl">
                                          <a:srgbClr val="C0C0C0"/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>
                                      <a:effectLst>
                                        <a:outerShdw blurRad="38100" dist="38100" dir="2700000" algn="tl">
                                          <a:srgbClr val="C0C0C0"/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>
                                    <a:rPr lang="en-US" altLang="zh-CN" sz="2800" b="1" i="1">
                                      <a:effectLst>
                                        <a:outerShdw blurRad="38100" dist="38100" dir="2700000" algn="tl">
                                          <a:srgbClr val="C0C0C0"/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zh-CN" sz="2800" b="1" i="1">
                                      <a:effectLst>
                                        <a:outerShdw blurRad="38100" dist="38100" dir="2700000" algn="tl">
                                          <a:srgbClr val="C0C0C0"/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CN" sz="2800" b="1" i="1" smtClean="0"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ea typeface="楷体" panose="02010609060101010101" pitchFamily="49" charset="-122"/>
                          <a:sym typeface="Wingdings" panose="05000000000000000000" pitchFamily="2" charset="2"/>
                        </a:rPr>
                        <m:t> </m:t>
                      </m:r>
                    </m:oMath>
                  </m:oMathPara>
                </a14:m>
                <a:endParaRPr lang="en-US" altLang="zh-CN" sz="28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8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9363" y="4872210"/>
                <a:ext cx="8571208" cy="1066959"/>
              </a:xfrm>
              <a:prstGeom prst="rect">
                <a:avLst/>
              </a:prstGeom>
              <a:blipFill>
                <a:blip r:embed="rId6"/>
                <a:stretch>
                  <a:fillRect l="-1494" t="-685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374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25496" y="-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、带符号数的表示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7D29-F60B-4D4D-8E44-7D4AF2C1DC47}" type="datetime1">
              <a:rPr lang="zh-CN" altLang="en-US" smtClean="0"/>
              <a:t>2024/9/14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219450" cy="365125"/>
          </a:xfrm>
        </p:spPr>
        <p:txBody>
          <a:bodyPr/>
          <a:lstStyle/>
          <a:p>
            <a:r>
              <a:rPr lang="zh-CN" altLang="en-US" dirty="0"/>
              <a:t>第二章 计算机中的信息表示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29" name="Rectangle 23"/>
          <p:cNvSpPr>
            <a:spLocks noChangeArrowheads="1"/>
          </p:cNvSpPr>
          <p:nvPr/>
        </p:nvSpPr>
        <p:spPr bwMode="auto">
          <a:xfrm>
            <a:off x="365512" y="1071155"/>
            <a:ext cx="8800268" cy="579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  <a:spcBef>
                <a:spcPct val="20000"/>
              </a:spcBef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由原码转换为补码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: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245444" y="1641454"/>
            <a:ext cx="8891460" cy="579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  <a:spcBef>
                <a:spcPct val="20000"/>
              </a:spcBef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正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数补码与原码表示相同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: 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如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X</a:t>
            </a:r>
            <a:r>
              <a:rPr lang="zh-CN" altLang="en-US" sz="28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原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=0.1011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，则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X</a:t>
            </a:r>
            <a:r>
              <a:rPr lang="zh-CN" altLang="en-US" sz="28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补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=0.1011 </a:t>
            </a:r>
          </a:p>
        </p:txBody>
      </p:sp>
      <p:sp>
        <p:nvSpPr>
          <p:cNvPr id="15" name="Rectangle 23"/>
          <p:cNvSpPr>
            <a:spLocks noChangeArrowheads="1"/>
          </p:cNvSpPr>
          <p:nvPr/>
        </p:nvSpPr>
        <p:spPr bwMode="auto">
          <a:xfrm>
            <a:off x="258274" y="2226991"/>
            <a:ext cx="8891460" cy="1153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  <a:spcBef>
                <a:spcPct val="20000"/>
              </a:spcBef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负数原码转换为补码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:</a:t>
            </a:r>
          </a:p>
          <a:p>
            <a:pPr>
              <a:lnSpc>
                <a:spcPts val="3800"/>
              </a:lnSpc>
              <a:spcBef>
                <a:spcPct val="20000"/>
              </a:spcBef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方法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1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：符号位不变，有效位各位变反，末尾加“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1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”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2620365" y="3256891"/>
            <a:ext cx="3260682" cy="579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  <a:spcBef>
                <a:spcPct val="20000"/>
              </a:spcBef>
              <a:defRPr/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X</a:t>
            </a:r>
            <a:r>
              <a:rPr lang="zh-CN" altLang="en-US" sz="28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原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=       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1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.1010</a:t>
            </a:r>
          </a:p>
        </p:txBody>
      </p:sp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2556196" y="3724084"/>
            <a:ext cx="3729112" cy="579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  <a:spcBef>
                <a:spcPct val="20000"/>
              </a:spcBef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尾数变反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   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1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.0101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2564214" y="4208560"/>
            <a:ext cx="3729112" cy="518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  <a:spcBef>
                <a:spcPct val="20000"/>
              </a:spcBef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末位加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1   +     1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554590" y="4647147"/>
            <a:ext cx="3729112" cy="579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  <a:spcBef>
                <a:spcPct val="20000"/>
              </a:spcBef>
              <a:defRPr/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X</a:t>
            </a:r>
            <a:r>
              <a:rPr lang="zh-CN" altLang="en-US" sz="28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补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=        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1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.0110</a:t>
            </a: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365512" y="5271688"/>
            <a:ext cx="8891460" cy="1066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  <a:spcBef>
                <a:spcPct val="20000"/>
              </a:spcBef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方法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2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：符号位不变，尾数从低到高，第一个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1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及低位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0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不变，其余各位变反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028173" y="4664407"/>
            <a:ext cx="19683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35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25496" y="-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、带符号数的表示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7D29-F60B-4D4D-8E44-7D4AF2C1DC47}" type="datetime1">
              <a:rPr lang="zh-CN" altLang="en-US" smtClean="0"/>
              <a:t>2024/9/14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219450" cy="365125"/>
          </a:xfrm>
        </p:spPr>
        <p:txBody>
          <a:bodyPr/>
          <a:lstStyle/>
          <a:p>
            <a:r>
              <a:rPr lang="zh-CN" altLang="en-US" dirty="0"/>
              <a:t>第二章 计算机中的信息表示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29" name="Rectangle 23"/>
          <p:cNvSpPr>
            <a:spLocks noChangeArrowheads="1"/>
          </p:cNvSpPr>
          <p:nvPr/>
        </p:nvSpPr>
        <p:spPr bwMode="auto">
          <a:xfrm>
            <a:off x="365512" y="1071155"/>
            <a:ext cx="8800268" cy="579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  <a:spcBef>
                <a:spcPct val="20000"/>
              </a:spcBef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由补码转换为原码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: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293573" y="1641454"/>
            <a:ext cx="8891460" cy="579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  <a:spcBef>
                <a:spcPct val="20000"/>
              </a:spcBef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正数原码与补码表示相同，无需转换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:</a:t>
            </a:r>
          </a:p>
        </p:txBody>
      </p:sp>
      <p:sp>
        <p:nvSpPr>
          <p:cNvPr id="15" name="Rectangle 23"/>
          <p:cNvSpPr>
            <a:spLocks noChangeArrowheads="1"/>
          </p:cNvSpPr>
          <p:nvPr/>
        </p:nvSpPr>
        <p:spPr bwMode="auto">
          <a:xfrm>
            <a:off x="253461" y="2260682"/>
            <a:ext cx="8418902" cy="518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  <a:spcBef>
                <a:spcPct val="20000"/>
              </a:spcBef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负数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补码再次进行补码表示即可得到原码表示；</a:t>
            </a:r>
            <a:endParaRPr lang="en-US" altLang="zh-CN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2615552" y="2944066"/>
            <a:ext cx="3260682" cy="579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  <a:spcBef>
                <a:spcPct val="20000"/>
              </a:spcBef>
              <a:defRPr/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X</a:t>
            </a:r>
            <a:r>
              <a:rPr lang="zh-CN" altLang="en-US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补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=       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1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.0110</a:t>
            </a:r>
          </a:p>
        </p:txBody>
      </p:sp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2551383" y="3502701"/>
            <a:ext cx="3729112" cy="579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  <a:spcBef>
                <a:spcPct val="20000"/>
              </a:spcBef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尾数变反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   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1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.1001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2559401" y="4035307"/>
            <a:ext cx="3729112" cy="518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  <a:spcBef>
                <a:spcPct val="20000"/>
              </a:spcBef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末位加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1   +     1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549777" y="4555707"/>
            <a:ext cx="3729112" cy="579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  <a:spcBef>
                <a:spcPct val="20000"/>
              </a:spcBef>
              <a:defRPr/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X</a:t>
            </a:r>
            <a:r>
              <a:rPr lang="zh-CN" altLang="en-US" sz="28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原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=        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1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.1010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4023360" y="4572967"/>
            <a:ext cx="19683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1072968" y="5338563"/>
            <a:ext cx="4023609" cy="518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  <a:spcBef>
                <a:spcPct val="20000"/>
              </a:spcBef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即：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[X</a:t>
            </a:r>
            <a:r>
              <a:rPr lang="zh-CN" altLang="en-US" sz="28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补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]</a:t>
            </a:r>
            <a:r>
              <a:rPr lang="zh-CN" altLang="en-US" sz="28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补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 = X</a:t>
            </a:r>
            <a:r>
              <a:rPr lang="zh-CN" altLang="en-US" sz="28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原  </a:t>
            </a:r>
            <a:endParaRPr lang="en-US" altLang="zh-CN" sz="2800" b="1" baseline="-25000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1935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D3A0782-5711-44C8-A5A6-8E0CD5B16373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2024/9/14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计算机组成原理--第二章 计算机中的信息表示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-21515" y="-1475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iSľídé"/>
          <p:cNvSpPr/>
          <p:nvPr/>
        </p:nvSpPr>
        <p:spPr>
          <a:xfrm>
            <a:off x="3684" y="95189"/>
            <a:ext cx="8137922" cy="11425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1" name="iṧḷïḋê"/>
          <p:cNvGrpSpPr/>
          <p:nvPr/>
        </p:nvGrpSpPr>
        <p:grpSpPr>
          <a:xfrm>
            <a:off x="3684" y="459399"/>
            <a:ext cx="6032468" cy="556314"/>
            <a:chOff x="669925" y="1609562"/>
            <a:chExt cx="3530781" cy="741752"/>
          </a:xfrm>
        </p:grpSpPr>
        <p:sp>
          <p:nvSpPr>
            <p:cNvPr id="12" name="ïšḻïdê"/>
            <p:cNvSpPr txBox="1"/>
            <p:nvPr/>
          </p:nvSpPr>
          <p:spPr bwMode="auto">
            <a:xfrm>
              <a:off x="669925" y="1609562"/>
              <a:ext cx="352760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800" b="1" dirty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1</a:t>
              </a:r>
              <a:r>
                <a:rPr kumimoji="0" lang="zh-CN" alt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.</a:t>
              </a:r>
              <a:r>
                <a:rPr lang="en-US" altLang="zh-CN" sz="2800" b="1" dirty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1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 数值型数据的表示方法</a:t>
              </a: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73100" y="2351314"/>
              <a:ext cx="3527606" cy="0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îsḻíḋé"/>
          <p:cNvSpPr txBox="1"/>
          <p:nvPr/>
        </p:nvSpPr>
        <p:spPr>
          <a:xfrm>
            <a:off x="1872698" y="3417588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02.</a:t>
            </a:r>
          </a:p>
        </p:txBody>
      </p:sp>
      <p:sp>
        <p:nvSpPr>
          <p:cNvPr id="15" name="ísḻiḑe"/>
          <p:cNvSpPr/>
          <p:nvPr/>
        </p:nvSpPr>
        <p:spPr>
          <a:xfrm>
            <a:off x="2526228" y="3429130"/>
            <a:ext cx="4941372" cy="288513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带符号数的表示</a:t>
            </a:r>
          </a:p>
        </p:txBody>
      </p:sp>
      <p:sp>
        <p:nvSpPr>
          <p:cNvPr id="16" name="ïṩľîdé"/>
          <p:cNvSpPr txBox="1"/>
          <p:nvPr/>
        </p:nvSpPr>
        <p:spPr>
          <a:xfrm>
            <a:off x="1872697" y="4102731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03.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îṣ1idè"/>
          <p:cNvSpPr/>
          <p:nvPr/>
        </p:nvSpPr>
        <p:spPr>
          <a:xfrm>
            <a:off x="2526228" y="4114272"/>
            <a:ext cx="5220772" cy="296571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定点数的表示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2" name="îṩļíḑé"/>
          <p:cNvSpPr/>
          <p:nvPr/>
        </p:nvSpPr>
        <p:spPr>
          <a:xfrm>
            <a:off x="1524070" y="3446143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7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ïśľîḋê"/>
          <p:cNvSpPr/>
          <p:nvPr/>
        </p:nvSpPr>
        <p:spPr>
          <a:xfrm>
            <a:off x="1524070" y="4131285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7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959428" y="3923790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226" y="204366"/>
            <a:ext cx="797210" cy="769144"/>
          </a:xfrm>
          <a:prstGeom prst="rect">
            <a:avLst/>
          </a:prstGeom>
        </p:spPr>
      </p:pic>
      <p:sp>
        <p:nvSpPr>
          <p:cNvPr id="25" name="îsḻíḋé"/>
          <p:cNvSpPr txBox="1"/>
          <p:nvPr/>
        </p:nvSpPr>
        <p:spPr>
          <a:xfrm>
            <a:off x="1865444" y="2684623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01.</a:t>
            </a:r>
          </a:p>
        </p:txBody>
      </p:sp>
      <p:sp>
        <p:nvSpPr>
          <p:cNvPr id="28" name="ísḻiḑe"/>
          <p:cNvSpPr/>
          <p:nvPr/>
        </p:nvSpPr>
        <p:spPr>
          <a:xfrm>
            <a:off x="2518974" y="2696165"/>
            <a:ext cx="4941372" cy="288513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进位计数制及其相互转换</a:t>
            </a:r>
          </a:p>
        </p:txBody>
      </p:sp>
      <p:sp>
        <p:nvSpPr>
          <p:cNvPr id="31" name="îṩļíḑé"/>
          <p:cNvSpPr/>
          <p:nvPr/>
        </p:nvSpPr>
        <p:spPr>
          <a:xfrm>
            <a:off x="1516816" y="2713178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7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1952174" y="3190825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ïṩľîdé"/>
          <p:cNvSpPr txBox="1"/>
          <p:nvPr/>
        </p:nvSpPr>
        <p:spPr>
          <a:xfrm>
            <a:off x="1875467" y="4795459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04.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îṣ1idè"/>
          <p:cNvSpPr/>
          <p:nvPr/>
        </p:nvSpPr>
        <p:spPr>
          <a:xfrm>
            <a:off x="2528998" y="4807000"/>
            <a:ext cx="4254187" cy="296571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</a:t>
            </a:r>
            <a:r>
              <a:rPr lang="zh-CN" altLang="en-US" sz="2800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浮点数的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表示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30" name="ïśľîḋê"/>
          <p:cNvSpPr/>
          <p:nvPr/>
        </p:nvSpPr>
        <p:spPr>
          <a:xfrm>
            <a:off x="1526840" y="4824013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7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1978822" y="4616517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22" grpId="0" animBg="1"/>
      <p:bldP spid="23" grpId="0" animBg="1"/>
      <p:bldP spid="25" grpId="0"/>
      <p:bldP spid="28" grpId="0"/>
      <p:bldP spid="31" grpId="0" animBg="1"/>
      <p:bldP spid="24" grpId="0"/>
      <p:bldP spid="27" grpId="0"/>
      <p:bldP spid="3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717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、带符号数的表示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7D29-F60B-4D4D-8E44-7D4AF2C1DC47}" type="datetime1">
              <a:rPr lang="zh-CN" altLang="en-US" smtClean="0"/>
              <a:t>2024/9/14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219450" cy="365125"/>
          </a:xfrm>
        </p:spPr>
        <p:txBody>
          <a:bodyPr/>
          <a:lstStyle/>
          <a:p>
            <a:r>
              <a:rPr lang="zh-CN" altLang="en-US" dirty="0"/>
              <a:t>第二章 计算机中的信息表示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119383" y="3261805"/>
            <a:ext cx="81998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例：已知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8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原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= 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1011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， 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则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8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补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= 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（      ）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Rectangle 23"/>
          <p:cNvSpPr>
            <a:spLocks noChangeArrowheads="1"/>
          </p:cNvSpPr>
          <p:nvPr/>
        </p:nvSpPr>
        <p:spPr bwMode="auto">
          <a:xfrm>
            <a:off x="1730463" y="3927581"/>
            <a:ext cx="60515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8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补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= 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0101,  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则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8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原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= 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（      ）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978449" y="3271514"/>
            <a:ext cx="10903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0101</a:t>
            </a:r>
            <a:endParaRPr lang="zh-CN" altLang="en-US" sz="2800" b="1" dirty="0"/>
          </a:p>
        </p:txBody>
      </p:sp>
      <p:sp>
        <p:nvSpPr>
          <p:cNvPr id="3" name="矩形 2"/>
          <p:cNvSpPr/>
          <p:nvPr/>
        </p:nvSpPr>
        <p:spPr>
          <a:xfrm>
            <a:off x="5802867" y="3950737"/>
            <a:ext cx="10903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1011</a:t>
            </a:r>
            <a:endParaRPr lang="zh-CN" altLang="en-US" sz="2800" dirty="0"/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127401" y="1551726"/>
            <a:ext cx="81998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例：已知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8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原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= 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0.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1011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， 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则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8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补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= 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（      ）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1738481" y="2217502"/>
            <a:ext cx="60515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8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补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= 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0.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0101,  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则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8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原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= 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（      ）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4969" y="1561435"/>
            <a:ext cx="12715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0.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1011</a:t>
            </a:r>
            <a:endParaRPr lang="zh-CN" altLang="en-US" sz="2800" b="1" dirty="0"/>
          </a:p>
        </p:txBody>
      </p:sp>
      <p:sp>
        <p:nvSpPr>
          <p:cNvPr id="33" name="矩形 32"/>
          <p:cNvSpPr/>
          <p:nvPr/>
        </p:nvSpPr>
        <p:spPr>
          <a:xfrm>
            <a:off x="5921574" y="2240658"/>
            <a:ext cx="12715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0.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0101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7628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29" grpId="0"/>
      <p:bldP spid="3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717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二、带符号数的表示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7D29-F60B-4D4D-8E44-7D4AF2C1DC47}" type="datetime1">
              <a:rPr lang="zh-CN" altLang="en-US" smtClean="0"/>
              <a:t>2024/9/14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219450" cy="365125"/>
          </a:xfrm>
        </p:spPr>
        <p:txBody>
          <a:bodyPr/>
          <a:lstStyle/>
          <a:p>
            <a:r>
              <a:rPr lang="zh-CN" altLang="en-US" dirty="0"/>
              <a:t>第二章 计算机中的信息表示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31</a:t>
            </a:fld>
            <a:endParaRPr lang="zh-CN" altLang="en-US" dirty="0"/>
          </a:p>
        </p:txBody>
      </p:sp>
      <p:sp>
        <p:nvSpPr>
          <p:cNvPr id="3" name="Text Box 5"/>
          <p:cNvSpPr txBox="1"/>
          <p:nvPr/>
        </p:nvSpPr>
        <p:spPr>
          <a:xfrm>
            <a:off x="713624" y="628361"/>
            <a:ext cx="5861743" cy="73866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 smtClean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原码、反码、补码小结：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grpSp>
        <p:nvGrpSpPr>
          <p:cNvPr id="12" name="Group 56"/>
          <p:cNvGrpSpPr>
            <a:grpSpLocks/>
          </p:cNvGrpSpPr>
          <p:nvPr/>
        </p:nvGrpSpPr>
        <p:grpSpPr bwMode="auto">
          <a:xfrm>
            <a:off x="1428776" y="2059343"/>
            <a:ext cx="4864100" cy="525463"/>
            <a:chOff x="811" y="1756"/>
            <a:chExt cx="3064" cy="331"/>
          </a:xfrm>
        </p:grpSpPr>
        <p:sp>
          <p:nvSpPr>
            <p:cNvPr id="13" name="Text Box 39"/>
            <p:cNvSpPr txBox="1">
              <a:spLocks noChangeArrowheads="1"/>
            </p:cNvSpPr>
            <p:nvPr/>
          </p:nvSpPr>
          <p:spPr bwMode="auto">
            <a:xfrm>
              <a:off x="811" y="1756"/>
              <a:ext cx="87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>
                  <a:solidFill>
                    <a:srgbClr val="3333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原码</a:t>
              </a:r>
            </a:p>
          </p:txBody>
        </p:sp>
        <p:sp>
          <p:nvSpPr>
            <p:cNvPr id="14" name="Text Box 40"/>
            <p:cNvSpPr txBox="1">
              <a:spLocks noChangeArrowheads="1"/>
            </p:cNvSpPr>
            <p:nvPr/>
          </p:nvSpPr>
          <p:spPr bwMode="auto">
            <a:xfrm>
              <a:off x="1719" y="1757"/>
              <a:ext cx="79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0</a:t>
              </a:r>
              <a:r>
                <a:rPr lang="en-US" altLang="zh-CN" sz="2800">
                  <a:latin typeface="楷体" panose="02010609060101010101" pitchFamily="49" charset="-122"/>
                  <a:ea typeface="楷体" panose="02010609060101010101" pitchFamily="49" charset="-122"/>
                </a:rPr>
                <a:t> 1101</a:t>
              </a:r>
            </a:p>
          </p:txBody>
        </p:sp>
        <p:sp>
          <p:nvSpPr>
            <p:cNvPr id="15" name="Text Box 41"/>
            <p:cNvSpPr txBox="1">
              <a:spLocks noChangeArrowheads="1"/>
            </p:cNvSpPr>
            <p:nvPr/>
          </p:nvSpPr>
          <p:spPr bwMode="auto">
            <a:xfrm>
              <a:off x="3080" y="1757"/>
              <a:ext cx="79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80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</a:t>
              </a:r>
              <a:r>
                <a:rPr lang="en-US" altLang="zh-CN" sz="2800">
                  <a:latin typeface="楷体" panose="02010609060101010101" pitchFamily="49" charset="-122"/>
                  <a:ea typeface="楷体" panose="02010609060101010101" pitchFamily="49" charset="-122"/>
                </a:rPr>
                <a:t>1101</a:t>
              </a:r>
            </a:p>
          </p:txBody>
        </p:sp>
      </p:grpSp>
      <p:grpSp>
        <p:nvGrpSpPr>
          <p:cNvPr id="16" name="Group 57"/>
          <p:cNvGrpSpPr>
            <a:grpSpLocks/>
          </p:cNvGrpSpPr>
          <p:nvPr/>
        </p:nvGrpSpPr>
        <p:grpSpPr bwMode="auto">
          <a:xfrm>
            <a:off x="1428776" y="3579001"/>
            <a:ext cx="4864100" cy="525463"/>
            <a:chOff x="811" y="2390"/>
            <a:chExt cx="3064" cy="331"/>
          </a:xfrm>
        </p:grpSpPr>
        <p:sp>
          <p:nvSpPr>
            <p:cNvPr id="17" name="Text Box 42"/>
            <p:cNvSpPr txBox="1">
              <a:spLocks noChangeArrowheads="1"/>
            </p:cNvSpPr>
            <p:nvPr/>
          </p:nvSpPr>
          <p:spPr bwMode="auto">
            <a:xfrm>
              <a:off x="811" y="2390"/>
              <a:ext cx="87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>
                  <a:solidFill>
                    <a:srgbClr val="3333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补码</a:t>
              </a:r>
            </a:p>
          </p:txBody>
        </p:sp>
        <p:sp>
          <p:nvSpPr>
            <p:cNvPr id="18" name="Text Box 43"/>
            <p:cNvSpPr txBox="1">
              <a:spLocks noChangeArrowheads="1"/>
            </p:cNvSpPr>
            <p:nvPr/>
          </p:nvSpPr>
          <p:spPr bwMode="auto">
            <a:xfrm>
              <a:off x="1719" y="2391"/>
              <a:ext cx="79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0</a:t>
              </a:r>
              <a:r>
                <a:rPr lang="en-US" altLang="zh-CN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 1101</a:t>
              </a:r>
            </a:p>
          </p:txBody>
        </p:sp>
        <p:sp>
          <p:nvSpPr>
            <p:cNvPr id="19" name="Text Box 44"/>
            <p:cNvSpPr txBox="1">
              <a:spLocks noChangeArrowheads="1"/>
            </p:cNvSpPr>
            <p:nvPr/>
          </p:nvSpPr>
          <p:spPr bwMode="auto">
            <a:xfrm>
              <a:off x="3080" y="2391"/>
              <a:ext cx="79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800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</a:t>
              </a:r>
              <a:r>
                <a:rPr lang="en-US" altLang="zh-CN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0011</a:t>
              </a:r>
            </a:p>
          </p:txBody>
        </p:sp>
      </p:grpSp>
      <p:grpSp>
        <p:nvGrpSpPr>
          <p:cNvPr id="20" name="Group 58"/>
          <p:cNvGrpSpPr>
            <a:grpSpLocks/>
          </p:cNvGrpSpPr>
          <p:nvPr/>
        </p:nvGrpSpPr>
        <p:grpSpPr bwMode="auto">
          <a:xfrm>
            <a:off x="1428776" y="2812135"/>
            <a:ext cx="4864100" cy="525463"/>
            <a:chOff x="811" y="2981"/>
            <a:chExt cx="3064" cy="331"/>
          </a:xfrm>
        </p:grpSpPr>
        <p:sp>
          <p:nvSpPr>
            <p:cNvPr id="23" name="Text Box 45"/>
            <p:cNvSpPr txBox="1">
              <a:spLocks noChangeArrowheads="1"/>
            </p:cNvSpPr>
            <p:nvPr/>
          </p:nvSpPr>
          <p:spPr bwMode="auto">
            <a:xfrm>
              <a:off x="811" y="2981"/>
              <a:ext cx="87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dirty="0">
                  <a:solidFill>
                    <a:srgbClr val="3333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反码</a:t>
              </a:r>
            </a:p>
          </p:txBody>
        </p:sp>
        <p:sp>
          <p:nvSpPr>
            <p:cNvPr id="24" name="Text Box 46"/>
            <p:cNvSpPr txBox="1">
              <a:spLocks noChangeArrowheads="1"/>
            </p:cNvSpPr>
            <p:nvPr/>
          </p:nvSpPr>
          <p:spPr bwMode="auto">
            <a:xfrm>
              <a:off x="1719" y="2982"/>
              <a:ext cx="79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0</a:t>
              </a:r>
              <a:r>
                <a:rPr lang="en-US" altLang="zh-CN" sz="2800">
                  <a:latin typeface="楷体" panose="02010609060101010101" pitchFamily="49" charset="-122"/>
                  <a:ea typeface="楷体" panose="02010609060101010101" pitchFamily="49" charset="-122"/>
                </a:rPr>
                <a:t> 1101</a:t>
              </a:r>
            </a:p>
          </p:txBody>
        </p:sp>
        <p:sp>
          <p:nvSpPr>
            <p:cNvPr id="25" name="Text Box 47"/>
            <p:cNvSpPr txBox="1">
              <a:spLocks noChangeArrowheads="1"/>
            </p:cNvSpPr>
            <p:nvPr/>
          </p:nvSpPr>
          <p:spPr bwMode="auto">
            <a:xfrm>
              <a:off x="3080" y="2982"/>
              <a:ext cx="79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80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</a:t>
              </a:r>
              <a:r>
                <a:rPr lang="en-US" altLang="zh-CN" sz="2800">
                  <a:latin typeface="楷体" panose="02010609060101010101" pitchFamily="49" charset="-122"/>
                  <a:ea typeface="楷体" panose="02010609060101010101" pitchFamily="49" charset="-122"/>
                </a:rPr>
                <a:t>0010</a:t>
              </a:r>
            </a:p>
          </p:txBody>
        </p:sp>
      </p:grpSp>
      <p:grpSp>
        <p:nvGrpSpPr>
          <p:cNvPr id="26" name="Group 52"/>
          <p:cNvGrpSpPr>
            <a:grpSpLocks/>
          </p:cNvGrpSpPr>
          <p:nvPr/>
        </p:nvGrpSpPr>
        <p:grpSpPr bwMode="auto">
          <a:xfrm>
            <a:off x="6170060" y="1572751"/>
            <a:ext cx="1286378" cy="1764847"/>
            <a:chOff x="3560" y="1009"/>
            <a:chExt cx="825" cy="1437"/>
          </a:xfrm>
        </p:grpSpPr>
        <p:sp>
          <p:nvSpPr>
            <p:cNvPr id="27" name="Freeform 48"/>
            <p:cNvSpPr>
              <a:spLocks/>
            </p:cNvSpPr>
            <p:nvPr/>
          </p:nvSpPr>
          <p:spPr bwMode="auto">
            <a:xfrm>
              <a:off x="3560" y="1009"/>
              <a:ext cx="804" cy="1378"/>
            </a:xfrm>
            <a:custGeom>
              <a:avLst/>
              <a:gdLst>
                <a:gd name="T0" fmla="*/ 28 w 345"/>
                <a:gd name="T1" fmla="*/ 0 h 734"/>
                <a:gd name="T2" fmla="*/ 110 w 345"/>
                <a:gd name="T3" fmla="*/ 28 h 734"/>
                <a:gd name="T4" fmla="*/ 183 w 345"/>
                <a:gd name="T5" fmla="*/ 74 h 734"/>
                <a:gd name="T6" fmla="*/ 284 w 345"/>
                <a:gd name="T7" fmla="*/ 266 h 734"/>
                <a:gd name="T8" fmla="*/ 220 w 345"/>
                <a:gd name="T9" fmla="*/ 640 h 734"/>
                <a:gd name="T10" fmla="*/ 28 w 345"/>
                <a:gd name="T11" fmla="*/ 704 h 734"/>
                <a:gd name="T12" fmla="*/ 0 w 345"/>
                <a:gd name="T13" fmla="*/ 732 h 7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45" h="734">
                  <a:moveTo>
                    <a:pt x="28" y="0"/>
                  </a:moveTo>
                  <a:cubicBezTo>
                    <a:pt x="55" y="10"/>
                    <a:pt x="110" y="28"/>
                    <a:pt x="110" y="28"/>
                  </a:cubicBezTo>
                  <a:cubicBezTo>
                    <a:pt x="132" y="61"/>
                    <a:pt x="147" y="61"/>
                    <a:pt x="183" y="74"/>
                  </a:cubicBezTo>
                  <a:cubicBezTo>
                    <a:pt x="241" y="130"/>
                    <a:pt x="260" y="192"/>
                    <a:pt x="284" y="266"/>
                  </a:cubicBezTo>
                  <a:cubicBezTo>
                    <a:pt x="288" y="345"/>
                    <a:pt x="345" y="598"/>
                    <a:pt x="220" y="640"/>
                  </a:cubicBezTo>
                  <a:cubicBezTo>
                    <a:pt x="160" y="680"/>
                    <a:pt x="99" y="695"/>
                    <a:pt x="28" y="704"/>
                  </a:cubicBezTo>
                  <a:cubicBezTo>
                    <a:pt x="7" y="734"/>
                    <a:pt x="20" y="732"/>
                    <a:pt x="0" y="73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8" name="Text Box 49"/>
            <p:cNvSpPr txBox="1">
              <a:spLocks noChangeArrowheads="1"/>
            </p:cNvSpPr>
            <p:nvPr/>
          </p:nvSpPr>
          <p:spPr bwMode="auto">
            <a:xfrm>
              <a:off x="3659" y="1959"/>
              <a:ext cx="726" cy="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有效位变</a:t>
              </a:r>
              <a:r>
                <a:rPr lang="zh-CN" altLang="en-US" sz="2000" dirty="0" smtClean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反</a:t>
              </a:r>
              <a:endParaRPr lang="en-US" altLang="zh-CN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29" name="Group 53"/>
          <p:cNvGrpSpPr>
            <a:grpSpLocks/>
          </p:cNvGrpSpPr>
          <p:nvPr/>
        </p:nvGrpSpPr>
        <p:grpSpPr bwMode="auto">
          <a:xfrm>
            <a:off x="6178549" y="1441840"/>
            <a:ext cx="2138363" cy="2831137"/>
            <a:chOff x="3602" y="947"/>
            <a:chExt cx="1347" cy="2173"/>
          </a:xfrm>
        </p:grpSpPr>
        <p:sp>
          <p:nvSpPr>
            <p:cNvPr id="33" name="Freeform 50"/>
            <p:cNvSpPr>
              <a:spLocks/>
            </p:cNvSpPr>
            <p:nvPr/>
          </p:nvSpPr>
          <p:spPr bwMode="auto">
            <a:xfrm>
              <a:off x="3602" y="947"/>
              <a:ext cx="1347" cy="1984"/>
            </a:xfrm>
            <a:custGeom>
              <a:avLst/>
              <a:gdLst>
                <a:gd name="T0" fmla="*/ 55 w 1347"/>
                <a:gd name="T1" fmla="*/ 23 h 1330"/>
                <a:gd name="T2" fmla="*/ 110 w 1347"/>
                <a:gd name="T3" fmla="*/ 23 h 1330"/>
                <a:gd name="T4" fmla="*/ 393 w 1347"/>
                <a:gd name="T5" fmla="*/ 32 h 1330"/>
                <a:gd name="T6" fmla="*/ 659 w 1347"/>
                <a:gd name="T7" fmla="*/ 96 h 1330"/>
                <a:gd name="T8" fmla="*/ 732 w 1347"/>
                <a:gd name="T9" fmla="*/ 123 h 1330"/>
                <a:gd name="T10" fmla="*/ 768 w 1347"/>
                <a:gd name="T11" fmla="*/ 151 h 1330"/>
                <a:gd name="T12" fmla="*/ 796 w 1347"/>
                <a:gd name="T13" fmla="*/ 160 h 1330"/>
                <a:gd name="T14" fmla="*/ 832 w 1347"/>
                <a:gd name="T15" fmla="*/ 178 h 1330"/>
                <a:gd name="T16" fmla="*/ 951 w 1347"/>
                <a:gd name="T17" fmla="*/ 251 h 1330"/>
                <a:gd name="T18" fmla="*/ 1107 w 1347"/>
                <a:gd name="T19" fmla="*/ 361 h 1330"/>
                <a:gd name="T20" fmla="*/ 1216 w 1347"/>
                <a:gd name="T21" fmla="*/ 471 h 1330"/>
                <a:gd name="T22" fmla="*/ 1289 w 1347"/>
                <a:gd name="T23" fmla="*/ 535 h 1330"/>
                <a:gd name="T24" fmla="*/ 1326 w 1347"/>
                <a:gd name="T25" fmla="*/ 681 h 1330"/>
                <a:gd name="T26" fmla="*/ 1344 w 1347"/>
                <a:gd name="T27" fmla="*/ 736 h 1330"/>
                <a:gd name="T28" fmla="*/ 1317 w 1347"/>
                <a:gd name="T29" fmla="*/ 964 h 1330"/>
                <a:gd name="T30" fmla="*/ 1116 w 1347"/>
                <a:gd name="T31" fmla="*/ 1138 h 1330"/>
                <a:gd name="T32" fmla="*/ 1043 w 1347"/>
                <a:gd name="T33" fmla="*/ 1156 h 1330"/>
                <a:gd name="T34" fmla="*/ 924 w 1347"/>
                <a:gd name="T35" fmla="*/ 1220 h 1330"/>
                <a:gd name="T36" fmla="*/ 677 w 1347"/>
                <a:gd name="T37" fmla="*/ 1275 h 1330"/>
                <a:gd name="T38" fmla="*/ 476 w 1347"/>
                <a:gd name="T39" fmla="*/ 1293 h 1330"/>
                <a:gd name="T40" fmla="*/ 201 w 1347"/>
                <a:gd name="T41" fmla="*/ 1312 h 1330"/>
                <a:gd name="T42" fmla="*/ 0 w 1347"/>
                <a:gd name="T43" fmla="*/ 1330 h 133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347" h="1330">
                  <a:moveTo>
                    <a:pt x="55" y="23"/>
                  </a:moveTo>
                  <a:cubicBezTo>
                    <a:pt x="120" y="0"/>
                    <a:pt x="47" y="19"/>
                    <a:pt x="110" y="23"/>
                  </a:cubicBezTo>
                  <a:cubicBezTo>
                    <a:pt x="204" y="29"/>
                    <a:pt x="299" y="29"/>
                    <a:pt x="393" y="32"/>
                  </a:cubicBezTo>
                  <a:cubicBezTo>
                    <a:pt x="483" y="47"/>
                    <a:pt x="568" y="81"/>
                    <a:pt x="659" y="96"/>
                  </a:cubicBezTo>
                  <a:cubicBezTo>
                    <a:pt x="682" y="108"/>
                    <a:pt x="709" y="111"/>
                    <a:pt x="732" y="123"/>
                  </a:cubicBezTo>
                  <a:cubicBezTo>
                    <a:pt x="746" y="130"/>
                    <a:pt x="755" y="143"/>
                    <a:pt x="768" y="151"/>
                  </a:cubicBezTo>
                  <a:cubicBezTo>
                    <a:pt x="776" y="156"/>
                    <a:pt x="787" y="156"/>
                    <a:pt x="796" y="160"/>
                  </a:cubicBezTo>
                  <a:cubicBezTo>
                    <a:pt x="808" y="165"/>
                    <a:pt x="821" y="171"/>
                    <a:pt x="832" y="178"/>
                  </a:cubicBezTo>
                  <a:cubicBezTo>
                    <a:pt x="876" y="206"/>
                    <a:pt x="904" y="235"/>
                    <a:pt x="951" y="251"/>
                  </a:cubicBezTo>
                  <a:cubicBezTo>
                    <a:pt x="999" y="288"/>
                    <a:pt x="1053" y="335"/>
                    <a:pt x="1107" y="361"/>
                  </a:cubicBezTo>
                  <a:cubicBezTo>
                    <a:pt x="1131" y="398"/>
                    <a:pt x="1174" y="456"/>
                    <a:pt x="1216" y="471"/>
                  </a:cubicBezTo>
                  <a:cubicBezTo>
                    <a:pt x="1237" y="511"/>
                    <a:pt x="1248" y="520"/>
                    <a:pt x="1289" y="535"/>
                  </a:cubicBezTo>
                  <a:cubicBezTo>
                    <a:pt x="1297" y="587"/>
                    <a:pt x="1310" y="631"/>
                    <a:pt x="1326" y="681"/>
                  </a:cubicBezTo>
                  <a:cubicBezTo>
                    <a:pt x="1332" y="699"/>
                    <a:pt x="1344" y="736"/>
                    <a:pt x="1344" y="736"/>
                  </a:cubicBezTo>
                  <a:cubicBezTo>
                    <a:pt x="1342" y="778"/>
                    <a:pt x="1347" y="904"/>
                    <a:pt x="1317" y="964"/>
                  </a:cubicBezTo>
                  <a:cubicBezTo>
                    <a:pt x="1278" y="1043"/>
                    <a:pt x="1202" y="1112"/>
                    <a:pt x="1116" y="1138"/>
                  </a:cubicBezTo>
                  <a:cubicBezTo>
                    <a:pt x="1092" y="1145"/>
                    <a:pt x="1066" y="1146"/>
                    <a:pt x="1043" y="1156"/>
                  </a:cubicBezTo>
                  <a:cubicBezTo>
                    <a:pt x="998" y="1175"/>
                    <a:pt x="965" y="1197"/>
                    <a:pt x="924" y="1220"/>
                  </a:cubicBezTo>
                  <a:cubicBezTo>
                    <a:pt x="859" y="1257"/>
                    <a:pt x="745" y="1268"/>
                    <a:pt x="677" y="1275"/>
                  </a:cubicBezTo>
                  <a:cubicBezTo>
                    <a:pt x="567" y="1287"/>
                    <a:pt x="605" y="1284"/>
                    <a:pt x="476" y="1293"/>
                  </a:cubicBezTo>
                  <a:cubicBezTo>
                    <a:pt x="384" y="1300"/>
                    <a:pt x="201" y="1312"/>
                    <a:pt x="201" y="1312"/>
                  </a:cubicBezTo>
                  <a:cubicBezTo>
                    <a:pt x="134" y="1325"/>
                    <a:pt x="68" y="1330"/>
                    <a:pt x="0" y="133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4" name="Text Box 51"/>
            <p:cNvSpPr txBox="1">
              <a:spLocks noChangeArrowheads="1"/>
            </p:cNvSpPr>
            <p:nvPr/>
          </p:nvSpPr>
          <p:spPr bwMode="auto">
            <a:xfrm>
              <a:off x="3751" y="2624"/>
              <a:ext cx="683" cy="4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有效位变</a:t>
              </a:r>
              <a:r>
                <a:rPr lang="zh-CN" altLang="en-US" sz="2000" dirty="0" smtClean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反</a:t>
              </a:r>
              <a:r>
                <a:rPr lang="en-US" altLang="zh-CN" sz="2000" dirty="0" smtClean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+1</a:t>
              </a:r>
              <a:endPara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35" name="Group 55"/>
          <p:cNvGrpSpPr>
            <a:grpSpLocks/>
          </p:cNvGrpSpPr>
          <p:nvPr/>
        </p:nvGrpSpPr>
        <p:grpSpPr bwMode="auto">
          <a:xfrm>
            <a:off x="1428776" y="1339305"/>
            <a:ext cx="4900615" cy="536576"/>
            <a:chOff x="811" y="1158"/>
            <a:chExt cx="3087" cy="338"/>
          </a:xfrm>
        </p:grpSpPr>
        <p:sp>
          <p:nvSpPr>
            <p:cNvPr id="36" name="Text Box 12"/>
            <p:cNvSpPr txBox="1">
              <a:spLocks noChangeArrowheads="1"/>
            </p:cNvSpPr>
            <p:nvPr/>
          </p:nvSpPr>
          <p:spPr bwMode="auto">
            <a:xfrm>
              <a:off x="1704" y="1158"/>
              <a:ext cx="79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+</a:t>
              </a:r>
              <a:r>
                <a:rPr lang="en-US" altLang="zh-CN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 1101</a:t>
              </a:r>
            </a:p>
          </p:txBody>
        </p:sp>
        <p:sp>
          <p:nvSpPr>
            <p:cNvPr id="37" name="Text Box 20"/>
            <p:cNvSpPr txBox="1">
              <a:spLocks noChangeArrowheads="1"/>
            </p:cNvSpPr>
            <p:nvPr/>
          </p:nvSpPr>
          <p:spPr bwMode="auto">
            <a:xfrm>
              <a:off x="2990" y="1158"/>
              <a:ext cx="90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–</a:t>
              </a:r>
              <a:r>
                <a:rPr lang="en-US" altLang="zh-CN" sz="2800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</a:t>
              </a:r>
              <a:r>
                <a:rPr lang="en-US" altLang="zh-CN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1101</a:t>
              </a:r>
            </a:p>
          </p:txBody>
        </p:sp>
        <p:sp>
          <p:nvSpPr>
            <p:cNvPr id="38" name="Text Box 54"/>
            <p:cNvSpPr txBox="1">
              <a:spLocks noChangeArrowheads="1"/>
            </p:cNvSpPr>
            <p:nvPr/>
          </p:nvSpPr>
          <p:spPr bwMode="auto">
            <a:xfrm>
              <a:off x="811" y="1166"/>
              <a:ext cx="87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dirty="0">
                  <a:solidFill>
                    <a:srgbClr val="3333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真值</a:t>
              </a:r>
            </a:p>
          </p:txBody>
        </p:sp>
      </p:grpSp>
      <p:sp>
        <p:nvSpPr>
          <p:cNvPr id="39" name="Text Box 59"/>
          <p:cNvSpPr txBox="1">
            <a:spLocks noChangeArrowheads="1"/>
          </p:cNvSpPr>
          <p:nvPr/>
        </p:nvSpPr>
        <p:spPr bwMode="auto">
          <a:xfrm>
            <a:off x="564454" y="4295030"/>
            <a:ext cx="8579546" cy="1031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正数</a:t>
            </a:r>
            <a:r>
              <a:rPr lang="zh-CN" altLang="en-US" sz="28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：原码</a:t>
            </a:r>
            <a:r>
              <a:rPr lang="zh-CN" altLang="en-US" sz="28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、反码、补码符号位为</a:t>
            </a:r>
            <a:r>
              <a:rPr lang="en-US" altLang="zh-CN" sz="28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，有效位与真值同；</a:t>
            </a:r>
            <a:endParaRPr lang="en-US" altLang="zh-CN" sz="2800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负数原码</a:t>
            </a:r>
            <a:r>
              <a:rPr lang="zh-CN" altLang="en-US" sz="28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：符号位为</a:t>
            </a:r>
            <a:r>
              <a:rPr lang="en-US" altLang="zh-CN" sz="28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，有效位与真值有效位相同；  </a:t>
            </a:r>
            <a:endParaRPr lang="zh-CN" altLang="en-US" sz="28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" name="Text Box 60"/>
          <p:cNvSpPr txBox="1">
            <a:spLocks noChangeArrowheads="1"/>
          </p:cNvSpPr>
          <p:nvPr/>
        </p:nvSpPr>
        <p:spPr bwMode="auto">
          <a:xfrm>
            <a:off x="551208" y="5301961"/>
            <a:ext cx="8443165" cy="1031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负数</a:t>
            </a: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反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码</a:t>
            </a:r>
            <a:r>
              <a:rPr lang="zh-CN" altLang="en-US" sz="28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：符号位为</a:t>
            </a:r>
            <a:r>
              <a:rPr lang="en-US" altLang="zh-CN" sz="28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8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有效</a:t>
            </a:r>
            <a:r>
              <a:rPr lang="zh-CN" altLang="en-US" sz="28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位为真值有效位变反；</a:t>
            </a:r>
            <a:endParaRPr lang="zh-CN" altLang="en-US" sz="28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负数补码</a:t>
            </a:r>
            <a:r>
              <a:rPr lang="zh-CN" altLang="en-US" sz="28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：符号位为</a:t>
            </a:r>
            <a:r>
              <a:rPr lang="en-US" altLang="zh-CN" sz="28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8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有效</a:t>
            </a:r>
            <a:r>
              <a:rPr lang="zh-CN" altLang="en-US" sz="28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位为真值有效位变反加</a:t>
            </a:r>
            <a:r>
              <a:rPr lang="en-US" altLang="zh-CN" sz="28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8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41" name="Group 52"/>
          <p:cNvGrpSpPr>
            <a:grpSpLocks/>
          </p:cNvGrpSpPr>
          <p:nvPr/>
        </p:nvGrpSpPr>
        <p:grpSpPr bwMode="auto">
          <a:xfrm>
            <a:off x="6154742" y="1769526"/>
            <a:ext cx="709613" cy="889001"/>
            <a:chOff x="3396" y="1691"/>
            <a:chExt cx="447" cy="640"/>
          </a:xfrm>
        </p:grpSpPr>
        <p:sp>
          <p:nvSpPr>
            <p:cNvPr id="42" name="Freeform 48"/>
            <p:cNvSpPr>
              <a:spLocks/>
            </p:cNvSpPr>
            <p:nvPr/>
          </p:nvSpPr>
          <p:spPr bwMode="auto">
            <a:xfrm>
              <a:off x="3397" y="1726"/>
              <a:ext cx="161" cy="525"/>
            </a:xfrm>
            <a:custGeom>
              <a:avLst/>
              <a:gdLst>
                <a:gd name="T0" fmla="*/ 407 w 345"/>
                <a:gd name="T1" fmla="*/ 0 h 734"/>
                <a:gd name="T2" fmla="*/ 1567 w 345"/>
                <a:gd name="T3" fmla="*/ 1 h 734"/>
                <a:gd name="T4" fmla="*/ 2617 w 345"/>
                <a:gd name="T5" fmla="*/ 3 h 734"/>
                <a:gd name="T6" fmla="*/ 4046 w 345"/>
                <a:gd name="T7" fmla="*/ 9 h 734"/>
                <a:gd name="T8" fmla="*/ 3137 w 345"/>
                <a:gd name="T9" fmla="*/ 22 h 734"/>
                <a:gd name="T10" fmla="*/ 407 w 345"/>
                <a:gd name="T11" fmla="*/ 24 h 734"/>
                <a:gd name="T12" fmla="*/ 0 w 345"/>
                <a:gd name="T13" fmla="*/ 26 h 7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45" h="734">
                  <a:moveTo>
                    <a:pt x="28" y="0"/>
                  </a:moveTo>
                  <a:cubicBezTo>
                    <a:pt x="55" y="10"/>
                    <a:pt x="110" y="28"/>
                    <a:pt x="110" y="28"/>
                  </a:cubicBezTo>
                  <a:cubicBezTo>
                    <a:pt x="132" y="61"/>
                    <a:pt x="147" y="61"/>
                    <a:pt x="183" y="74"/>
                  </a:cubicBezTo>
                  <a:cubicBezTo>
                    <a:pt x="241" y="130"/>
                    <a:pt x="260" y="192"/>
                    <a:pt x="284" y="266"/>
                  </a:cubicBezTo>
                  <a:cubicBezTo>
                    <a:pt x="288" y="345"/>
                    <a:pt x="345" y="598"/>
                    <a:pt x="220" y="640"/>
                  </a:cubicBezTo>
                  <a:cubicBezTo>
                    <a:pt x="160" y="680"/>
                    <a:pt x="99" y="695"/>
                    <a:pt x="28" y="704"/>
                  </a:cubicBezTo>
                  <a:cubicBezTo>
                    <a:pt x="7" y="734"/>
                    <a:pt x="20" y="732"/>
                    <a:pt x="0" y="73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3" name="Text Box 49"/>
            <p:cNvSpPr txBox="1">
              <a:spLocks noChangeArrowheads="1"/>
            </p:cNvSpPr>
            <p:nvPr/>
          </p:nvSpPr>
          <p:spPr bwMode="auto">
            <a:xfrm>
              <a:off x="3396" y="1691"/>
              <a:ext cx="447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有效</a:t>
              </a:r>
              <a:r>
                <a:rPr lang="zh-CN" altLang="en-US" sz="2000" dirty="0" smtClean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位不变</a:t>
              </a:r>
              <a:endParaRPr lang="en-US" altLang="zh-CN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371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717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、带符号数的表示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7D29-F60B-4D4D-8E44-7D4AF2C1DC47}" type="datetime1">
              <a:rPr lang="zh-CN" altLang="en-US" smtClean="0"/>
              <a:t>2024/9/14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219450" cy="365125"/>
          </a:xfrm>
        </p:spPr>
        <p:txBody>
          <a:bodyPr/>
          <a:lstStyle/>
          <a:p>
            <a:r>
              <a:rPr lang="zh-CN" altLang="en-US" dirty="0"/>
              <a:t>第二章 计算机中的信息表示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16" name="Rectangle 23"/>
          <p:cNvSpPr>
            <a:spLocks noChangeArrowheads="1"/>
          </p:cNvSpPr>
          <p:nvPr/>
        </p:nvSpPr>
        <p:spPr bwMode="auto">
          <a:xfrm>
            <a:off x="164206" y="3884430"/>
            <a:ext cx="846538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例：已知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8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补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= 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1110010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， 则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8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真值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= 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（     ）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896267" y="3884430"/>
            <a:ext cx="6335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-14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155242" y="4556736"/>
            <a:ext cx="83298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已知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8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补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= 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1110010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， 则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8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真值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= 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（     ）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752833" y="4594246"/>
            <a:ext cx="9300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114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" name="Rectangle 6"/>
          <p:cNvSpPr txBox="1">
            <a:spLocks noChangeArrowheads="1"/>
          </p:cNvSpPr>
          <p:nvPr/>
        </p:nvSpPr>
        <p:spPr>
          <a:xfrm>
            <a:off x="177653" y="1239128"/>
            <a:ext cx="7772400" cy="2057400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例：已知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[x]</a:t>
            </a:r>
            <a:r>
              <a:rPr lang="zh-CN" altLang="en-US" b="1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真值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= - 0.0011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，则：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[x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lang="zh-CN" altLang="en-US" sz="2800" b="1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原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= 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        )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[x]</a:t>
            </a:r>
            <a:r>
              <a:rPr lang="zh-CN" altLang="en-US" sz="2800" b="1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反 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= (        )</a:t>
            </a:r>
            <a:endParaRPr lang="zh-CN" altLang="en-US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10000"/>
              </a:lnSpc>
              <a:buFontTx/>
              <a:buNone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[x]</a:t>
            </a:r>
            <a:r>
              <a:rPr lang="zh-CN" altLang="en-US" sz="2800" b="1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补 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= (        )</a:t>
            </a:r>
            <a:endParaRPr lang="zh-CN" altLang="en-US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10000"/>
              </a:lnSpc>
            </a:pPr>
            <a:endParaRPr lang="zh-CN" altLang="en-US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488012" y="1776985"/>
            <a:ext cx="12715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0011</a:t>
            </a:r>
            <a:endParaRPr lang="zh-CN" altLang="en-US" sz="2800" b="1" dirty="0"/>
          </a:p>
        </p:txBody>
      </p:sp>
      <p:sp>
        <p:nvSpPr>
          <p:cNvPr id="24" name="矩形 23"/>
          <p:cNvSpPr/>
          <p:nvPr/>
        </p:nvSpPr>
        <p:spPr>
          <a:xfrm>
            <a:off x="3505942" y="2330105"/>
            <a:ext cx="12715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1100</a:t>
            </a:r>
            <a:endParaRPr lang="zh-CN" altLang="en-US" sz="2800" b="1" dirty="0"/>
          </a:p>
        </p:txBody>
      </p:sp>
      <p:sp>
        <p:nvSpPr>
          <p:cNvPr id="25" name="矩形 24"/>
          <p:cNvSpPr/>
          <p:nvPr/>
        </p:nvSpPr>
        <p:spPr>
          <a:xfrm>
            <a:off x="3523872" y="2848548"/>
            <a:ext cx="12715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1101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8759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3" grpId="0"/>
      <p:bldP spid="24" grpId="0"/>
      <p:bldP spid="2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6275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二、带符号数的表示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7D29-F60B-4D4D-8E44-7D4AF2C1DC47}" type="datetime1">
              <a:rPr lang="zh-CN" altLang="en-US" smtClean="0"/>
              <a:t>2024/9/14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219450" cy="365125"/>
          </a:xfrm>
        </p:spPr>
        <p:txBody>
          <a:bodyPr/>
          <a:lstStyle/>
          <a:p>
            <a:r>
              <a:rPr lang="zh-CN" altLang="en-US" dirty="0"/>
              <a:t>第二章 计算机中的信息表示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33</a:t>
            </a:fld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 Box 5"/>
              <p:cNvSpPr txBox="1"/>
              <p:nvPr/>
            </p:nvSpPr>
            <p:spPr>
              <a:xfrm>
                <a:off x="343650" y="1361641"/>
                <a:ext cx="8484945" cy="20313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常用于表示定点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整数，比如浮点数的阶码。</a:t>
                </a:r>
                <a:endParaRPr lang="en-US" altLang="zh-CN" sz="2800" b="1" dirty="0" smtClean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  <a:p>
                <a:pPr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定义：真值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X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的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m+1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位（含一位符号位）移码表示为：</a:t>
                </a:r>
                <a:endPara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  <a:p>
                <a:pPr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2800" b="1" dirty="0" smtClean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        X</a:t>
                </a:r>
                <a:r>
                  <a:rPr lang="zh-CN" altLang="en-US" sz="2800" b="1" baseline="-25000" dirty="0">
                    <a:solidFill>
                      <a:schemeClr val="accent6">
                        <a:lumMod val="75000"/>
                      </a:schemeClr>
                    </a:solidFill>
                    <a:uFillTx/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移</a:t>
                </a:r>
                <a:r>
                  <a:rPr lang="zh-CN" altLang="en-US" sz="2800" b="1" dirty="0" smtClean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𝟐</m:t>
                        </m:r>
                      </m:e>
                      <m:sup>
                        <m:r>
                          <a:rPr lang="en-US" altLang="zh-CN" sz="28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𝒎</m:t>
                        </m:r>
                      </m:sup>
                    </m:sSup>
                  </m:oMath>
                </a14:m>
                <a:r>
                  <a:rPr lang="zh-CN" altLang="en-US" sz="2800" b="1" dirty="0" smtClean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+X， 其中：</a:t>
                </a:r>
                <a:r>
                  <a:rPr lang="en-US" altLang="zh-CN" sz="2800" b="1" dirty="0" smtClean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𝟐</m:t>
                        </m:r>
                      </m:e>
                      <m:sup>
                        <m:r>
                          <a:rPr lang="en-US" altLang="zh-CN" sz="28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𝒎</m:t>
                        </m:r>
                      </m:sup>
                    </m:sSup>
                  </m:oMath>
                </a14:m>
                <a:r>
                  <a:rPr lang="zh-CN" altLang="en-US" sz="2800" b="1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≤X＜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𝟐</m:t>
                        </m:r>
                      </m:e>
                      <m:sup>
                        <m:r>
                          <a:rPr lang="en-US" altLang="zh-CN" sz="28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𝒎</m:t>
                        </m:r>
                      </m:sup>
                    </m:sSup>
                  </m:oMath>
                </a14:m>
                <a:r>
                  <a:rPr lang="zh-CN" altLang="en-US" sz="2800" b="1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             </a:t>
                </a:r>
              </a:p>
            </p:txBody>
          </p:sp>
        </mc:Choice>
        <mc:Fallback>
          <p:sp>
            <p:nvSpPr>
              <p:cNvPr id="12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50" y="1361641"/>
                <a:ext cx="8484945" cy="2031325"/>
              </a:xfrm>
              <a:prstGeom prst="rect">
                <a:avLst/>
              </a:prstGeom>
              <a:blipFill>
                <a:blip r:embed="rId5"/>
                <a:stretch>
                  <a:fillRect l="-1437" r="-575" b="-2395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Box 5"/>
          <p:cNvSpPr txBox="1"/>
          <p:nvPr/>
        </p:nvSpPr>
        <p:spPr>
          <a:xfrm>
            <a:off x="321239" y="4122759"/>
            <a:ext cx="8484945" cy="106695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fontAlgn="auto">
              <a:lnSpc>
                <a:spcPts val="38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例，若真值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X=-1011, 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则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用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5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位移码表示为：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fontAlgn="auto">
              <a:lnSpc>
                <a:spcPts val="38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  X</a:t>
            </a:r>
            <a:r>
              <a:rPr lang="zh-CN" altLang="en-US" sz="2800" b="1" baseline="-25000" dirty="0" smtClean="0">
                <a:solidFill>
                  <a:schemeClr val="accent6">
                    <a:lumMod val="75000"/>
                  </a:schemeClr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移 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= 2</a:t>
            </a:r>
            <a:r>
              <a:rPr lang="en-US" altLang="zh-CN" sz="2800" b="1" baseline="30000" dirty="0" smtClean="0">
                <a:solidFill>
                  <a:schemeClr val="accent6">
                    <a:lumMod val="75000"/>
                  </a:schemeClr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 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+ X </a:t>
            </a: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= 10000-1011 = 00101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36064" y="3440647"/>
                <a:ext cx="805265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相当于真值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X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沿坐标轴平移了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𝟐</m:t>
                        </m:r>
                      </m:e>
                      <m:sup>
                        <m:r>
                          <a:rPr lang="en-US" altLang="zh-CN" sz="28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𝒎</m:t>
                        </m:r>
                      </m:sup>
                    </m:sSup>
                  </m:oMath>
                </a14:m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，所以称为移码。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064" y="3440647"/>
                <a:ext cx="8052654" cy="523220"/>
              </a:xfrm>
              <a:prstGeom prst="rect">
                <a:avLst/>
              </a:prstGeom>
              <a:blipFill>
                <a:blip r:embed="rId6"/>
                <a:stretch>
                  <a:fillRect l="-1514" t="-16279" r="-606" b="-26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 Box 5"/>
          <p:cNvSpPr txBox="1"/>
          <p:nvPr/>
        </p:nvSpPr>
        <p:spPr>
          <a:xfrm>
            <a:off x="339169" y="5216449"/>
            <a:ext cx="8484945" cy="106695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fontAlgn="auto">
              <a:lnSpc>
                <a:spcPts val="38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若真值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X=+1011, 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则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用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5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位移码表示为：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fontAlgn="auto">
              <a:lnSpc>
                <a:spcPts val="38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  X</a:t>
            </a:r>
            <a:r>
              <a:rPr lang="zh-CN" altLang="en-US" sz="2800" b="1" baseline="-25000" dirty="0" smtClean="0">
                <a:solidFill>
                  <a:schemeClr val="accent6">
                    <a:lumMod val="75000"/>
                  </a:schemeClr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移 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= 2</a:t>
            </a:r>
            <a:r>
              <a:rPr lang="en-US" altLang="zh-CN" sz="2800" b="1" baseline="30000" dirty="0" smtClean="0">
                <a:solidFill>
                  <a:schemeClr val="accent6">
                    <a:lumMod val="75000"/>
                  </a:schemeClr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 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+ X </a:t>
            </a: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= 10000+1011 = 11011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16" name="Text Box 5"/>
          <p:cNvSpPr txBox="1"/>
          <p:nvPr/>
        </p:nvSpPr>
        <p:spPr>
          <a:xfrm>
            <a:off x="181610" y="790501"/>
            <a:ext cx="8663132" cy="53764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fontAlgn="auto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</a:t>
            </a:r>
            <a:r>
              <a:rPr lang="zh-CN" altLang="en-US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、移码</a:t>
            </a:r>
            <a:r>
              <a:rPr lang="en-US" altLang="zh-CN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(</a:t>
            </a:r>
            <a:r>
              <a:rPr lang="zh-CN" altLang="en-US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增码</a:t>
            </a:r>
            <a:r>
              <a:rPr lang="en-US" altLang="zh-CN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)</a:t>
            </a:r>
            <a:endParaRPr lang="zh-CN" altLang="en-US" sz="2800" b="1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 uiExpand="1" build="p"/>
      <p:bldP spid="2" grpId="0"/>
      <p:bldP spid="1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717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二、带符号数的表示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7D29-F60B-4D4D-8E44-7D4AF2C1DC47}" type="datetime1">
              <a:rPr lang="zh-CN" altLang="en-US" smtClean="0"/>
              <a:t>2024/9/14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219450" cy="365125"/>
          </a:xfrm>
        </p:spPr>
        <p:txBody>
          <a:bodyPr/>
          <a:lstStyle/>
          <a:p>
            <a:r>
              <a:rPr lang="zh-CN" altLang="en-US" dirty="0"/>
              <a:t>第二章 计算机中的信息表示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3" name="Text Box 5"/>
          <p:cNvSpPr txBox="1"/>
          <p:nvPr/>
        </p:nvSpPr>
        <p:spPr>
          <a:xfrm>
            <a:off x="251460" y="964001"/>
            <a:ext cx="9008043" cy="163121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fontAlgn="auto">
              <a:lnSpc>
                <a:spcPts val="38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若浮点数阶码用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8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位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(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含符号位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)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表示，则阶码真值范围： 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-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128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≤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X≤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+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127；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fontAlgn="auto">
              <a:lnSpc>
                <a:spcPts val="38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真值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、移码、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补码的对应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表如下：</a:t>
            </a: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7439797"/>
              </p:ext>
            </p:extLst>
          </p:nvPr>
        </p:nvGraphicFramePr>
        <p:xfrm>
          <a:off x="345440" y="2727782"/>
          <a:ext cx="8413750" cy="36175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2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5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19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 dirty="0" err="1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真值X（十进制</a:t>
                      </a:r>
                      <a:r>
                        <a:rPr lang="en-US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）</a:t>
                      </a:r>
                      <a:endParaRPr lang="en-US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真值X（二进制）</a:t>
                      </a:r>
                      <a:endParaRPr lang="en-US" altLang="en-US" sz="2000" b="1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X</a:t>
                      </a:r>
                      <a:r>
                        <a:rPr lang="en-US" sz="2000" b="1" baseline="-2500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移</a:t>
                      </a:r>
                      <a:endParaRPr lang="en-US" altLang="en-US" sz="2000" b="1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X</a:t>
                      </a:r>
                      <a:r>
                        <a:rPr lang="en-US" sz="2000" b="1" baseline="-2500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补</a:t>
                      </a:r>
                      <a:endParaRPr lang="en-US" altLang="en-US" sz="2000" b="1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9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－128</a:t>
                      </a:r>
                      <a:endParaRPr lang="en-US" altLang="en-US" sz="2000" b="1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－10000000</a:t>
                      </a:r>
                      <a:endParaRPr lang="en-US" altLang="en-US" sz="2000" b="1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0</a:t>
                      </a:r>
                      <a:r>
                        <a:rPr lang="en-US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0000000</a:t>
                      </a:r>
                      <a:endParaRPr lang="en-US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en-US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0000000</a:t>
                      </a:r>
                      <a:endParaRPr lang="en-US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9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－127</a:t>
                      </a:r>
                      <a:endParaRPr lang="en-US" altLang="en-US" sz="2000" b="1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－01111111</a:t>
                      </a:r>
                      <a:endParaRPr lang="en-US" altLang="en-US" sz="2000" b="1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0</a:t>
                      </a:r>
                      <a:r>
                        <a:rPr lang="en-US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0000001</a:t>
                      </a:r>
                      <a:endParaRPr lang="en-US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en-US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0000001</a:t>
                      </a:r>
                      <a:endParaRPr lang="en-US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9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…</a:t>
                      </a:r>
                      <a:endParaRPr lang="en-US" altLang="en-US" sz="2000" b="1">
                        <a:latin typeface="楷体" panose="02010609060101010101" pitchFamily="49" charset="-122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000" b="1">
                        <a:latin typeface="楷体" panose="02010609060101010101" pitchFamily="49" charset="-122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000" b="1">
                        <a:latin typeface="楷体" panose="02010609060101010101" pitchFamily="49" charset="-122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000" b="1">
                        <a:latin typeface="楷体" panose="02010609060101010101" pitchFamily="49" charset="-122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9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－1</a:t>
                      </a:r>
                      <a:endParaRPr lang="en-US" altLang="en-US" sz="2000" b="1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－00000001</a:t>
                      </a:r>
                      <a:endParaRPr lang="en-US" altLang="en-US" sz="2000" b="1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0</a:t>
                      </a:r>
                      <a:r>
                        <a:rPr lang="en-US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1111111</a:t>
                      </a:r>
                      <a:endParaRPr lang="en-US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en-US" sz="20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1111111</a:t>
                      </a:r>
                      <a:endParaRPr lang="en-US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9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2000" b="1">
                        <a:latin typeface="楷体" panose="02010609060101010101" pitchFamily="49" charset="-122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  00000000</a:t>
                      </a:r>
                      <a:endParaRPr lang="en-US" altLang="en-US" sz="2000" b="1">
                        <a:latin typeface="楷体" panose="02010609060101010101" pitchFamily="49" charset="-122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en-US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0000000</a:t>
                      </a:r>
                      <a:endParaRPr lang="en-US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0</a:t>
                      </a:r>
                      <a:r>
                        <a:rPr lang="en-US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0000000</a:t>
                      </a:r>
                      <a:endParaRPr lang="en-US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9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+1</a:t>
                      </a:r>
                      <a:endParaRPr lang="en-US" altLang="en-US" sz="2000" b="1">
                        <a:latin typeface="楷体" panose="02010609060101010101" pitchFamily="49" charset="-122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  00000001</a:t>
                      </a:r>
                      <a:endParaRPr lang="en-US" altLang="en-US" sz="2000" b="1">
                        <a:latin typeface="楷体" panose="02010609060101010101" pitchFamily="49" charset="-122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en-US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0000001</a:t>
                      </a:r>
                      <a:endParaRPr lang="en-US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0</a:t>
                      </a:r>
                      <a:r>
                        <a:rPr lang="en-US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0000001</a:t>
                      </a:r>
                      <a:endParaRPr lang="en-US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9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…</a:t>
                      </a:r>
                      <a:endParaRPr lang="en-US" altLang="en-US" sz="2000" b="1">
                        <a:latin typeface="楷体" panose="02010609060101010101" pitchFamily="49" charset="-122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000" b="1">
                        <a:latin typeface="楷体" panose="02010609060101010101" pitchFamily="49" charset="-122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000" b="1">
                        <a:latin typeface="楷体" panose="02010609060101010101" pitchFamily="49" charset="-122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000" b="1">
                        <a:latin typeface="楷体" panose="02010609060101010101" pitchFamily="49" charset="-122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9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+127</a:t>
                      </a:r>
                      <a:endParaRPr lang="en-US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  01111111</a:t>
                      </a:r>
                      <a:endParaRPr lang="en-US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en-US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1111111</a:t>
                      </a:r>
                      <a:endParaRPr lang="en-US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0</a:t>
                      </a:r>
                      <a:r>
                        <a:rPr lang="en-US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1111111</a:t>
                      </a:r>
                      <a:endParaRPr lang="en-US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3264438" y="1459434"/>
            <a:ext cx="18117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X</a:t>
            </a:r>
            <a:r>
              <a:rPr lang="zh-CN" altLang="en-US" sz="28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移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=2</a:t>
            </a:r>
            <a:r>
              <a:rPr lang="zh-CN" altLang="en-US" sz="2800" b="1" baseline="30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7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+X，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966503" y="1462642"/>
            <a:ext cx="20521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0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≤X</a:t>
            </a:r>
            <a:r>
              <a:rPr lang="zh-CN" altLang="en-US" sz="2800" b="1" baseline="-25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移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≤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255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37652" y="844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二、带符号数的表示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7D29-F60B-4D4D-8E44-7D4AF2C1DC47}" type="datetime1">
              <a:rPr lang="zh-CN" altLang="en-US" smtClean="0"/>
              <a:t>2024/9/14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219450" cy="365125"/>
          </a:xfrm>
        </p:spPr>
        <p:txBody>
          <a:bodyPr/>
          <a:lstStyle/>
          <a:p>
            <a:r>
              <a:rPr lang="zh-CN" altLang="en-US" dirty="0"/>
              <a:t>第二章 计算机中的信息表示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3" name="Text Box 5"/>
          <p:cNvSpPr txBox="1"/>
          <p:nvPr/>
        </p:nvSpPr>
        <p:spPr>
          <a:xfrm>
            <a:off x="171002" y="853365"/>
            <a:ext cx="8919210" cy="36317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fontAlgn="auto">
              <a:lnSpc>
                <a:spcPts val="43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移码的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特点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：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fontAlgn="auto">
              <a:lnSpc>
                <a:spcPts val="43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a.最高位为符号位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，正数移码符号位为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，负数移码符号位为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0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，与原码、补码表示相反；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fontAlgn="auto">
              <a:lnSpc>
                <a:spcPts val="43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b.除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符号位之外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，移码的其余各位与补码相同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fontAlgn="auto">
              <a:lnSpc>
                <a:spcPts val="43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c.随着真值X从最小逐渐增至最大，相应地X</a:t>
            </a:r>
            <a:r>
              <a:rPr lang="zh-CN" altLang="en-US" sz="2800" b="1" baseline="-25000" dirty="0" smtClean="0">
                <a:solidFill>
                  <a:schemeClr val="tx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移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从00…00逐渐增至11……11，呈递增状，能更直观比较阶码大小。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717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三、定点数的表示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7D29-F60B-4D4D-8E44-7D4AF2C1DC47}" type="datetime1">
              <a:rPr lang="zh-CN" altLang="en-US" smtClean="0"/>
              <a:t>2024/9/14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219450" cy="365125"/>
          </a:xfrm>
        </p:spPr>
        <p:txBody>
          <a:bodyPr/>
          <a:lstStyle/>
          <a:p>
            <a:r>
              <a:rPr lang="zh-CN" altLang="en-US" dirty="0"/>
              <a:t>第二章 计算机中的信息表示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3" name="Text Box 5"/>
          <p:cNvSpPr txBox="1"/>
          <p:nvPr/>
        </p:nvSpPr>
        <p:spPr>
          <a:xfrm>
            <a:off x="181610" y="836180"/>
            <a:ext cx="8875232" cy="22980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fontAlgn="auto">
              <a:lnSpc>
                <a:spcPts val="4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在计算机中，</a:t>
            </a:r>
            <a:r>
              <a:rPr lang="zh-CN" altLang="en-US" sz="2800" b="1" dirty="0" smtClean="0">
                <a:solidFill>
                  <a:srgbClr val="2F5597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小数点位置固定不变</a:t>
            </a:r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的数称为定点数。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fontAlgn="auto">
              <a:lnSpc>
                <a:spcPts val="4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a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无符号定点整数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：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fontAlgn="auto">
              <a:lnSpc>
                <a:spcPts val="4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	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正整数，不考虑符号位，小数点隐含在最低位后面，</a:t>
            </a:r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所有数位都用于表示有效值。</a:t>
            </a:r>
            <a:endParaRPr lang="zh-CN" altLang="en-US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590485" y="3104450"/>
            <a:ext cx="679690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比如，</a:t>
            </a:r>
            <a:r>
              <a:rPr lang="en-US" altLang="zh-CN" sz="28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zh-CN" altLang="en-US" sz="28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位无符号定点整数，</a:t>
            </a:r>
            <a:r>
              <a:rPr lang="en-US" altLang="zh-CN" sz="28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11111111</a:t>
            </a:r>
            <a:endParaRPr lang="zh-CN" altLang="en-US" sz="28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6292386" y="2703656"/>
            <a:ext cx="512109" cy="1015663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6000" dirty="0" smtClean="0">
                <a:solidFill>
                  <a:schemeClr val="accent1"/>
                </a:solidFill>
              </a:rPr>
              <a:t>.</a:t>
            </a:r>
            <a:endParaRPr lang="zh-CN" altLang="en-US" sz="6000" dirty="0">
              <a:solidFill>
                <a:schemeClr val="accent1"/>
              </a:solidFill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563115" y="3701367"/>
            <a:ext cx="603500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None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表示范围与精度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分辨率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1000290" y="5132138"/>
            <a:ext cx="30293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00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…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00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～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…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4815303" y="5132138"/>
            <a:ext cx="20145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～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baseline="30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n+1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38"/>
              <p:cNvSpPr txBox="1">
                <a:spLocks noChangeArrowheads="1"/>
              </p:cNvSpPr>
              <p:nvPr/>
            </p:nvSpPr>
            <p:spPr bwMode="auto">
              <a:xfrm>
                <a:off x="955316" y="4466185"/>
                <a:ext cx="7538976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»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8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二进制序列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𝑿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𝑿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𝑿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     </a:t>
                </a:r>
                <a:r>
                  <a:rPr lang="zh-CN" altLang="en-US" sz="28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范围     分辨率</a:t>
                </a:r>
                <a:endPara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5" name="Text 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5316" y="4466185"/>
                <a:ext cx="7538976" cy="523220"/>
              </a:xfrm>
              <a:prstGeom prst="rect">
                <a:avLst/>
              </a:prstGeom>
              <a:blipFill>
                <a:blip r:embed="rId5"/>
                <a:stretch>
                  <a:fillRect l="-1699" t="-15294" b="-3058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 Box 39"/>
          <p:cNvSpPr txBox="1">
            <a:spLocks noChangeArrowheads="1"/>
          </p:cNvSpPr>
          <p:nvPr/>
        </p:nvSpPr>
        <p:spPr bwMode="auto">
          <a:xfrm>
            <a:off x="7356887" y="5097099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build="p" autoUpdateAnimBg="0"/>
      <p:bldP spid="16" grpId="0" build="p" autoUpdateAnimBg="0"/>
      <p:bldP spid="16" grpId="1" build="allAtOnce"/>
      <p:bldP spid="19" grpId="0" autoUpdateAnimBg="0"/>
      <p:bldP spid="23" grpId="0" autoUpdateAnimBg="0"/>
      <p:bldP spid="24" grpId="0" autoUpdateAnimBg="0"/>
      <p:bldP spid="25" grpId="0" autoUpdateAnimBg="0"/>
      <p:bldP spid="26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717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三、定点数的表示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7D29-F60B-4D4D-8E44-7D4AF2C1DC47}" type="datetime1">
              <a:rPr lang="zh-CN" altLang="en-US" smtClean="0"/>
              <a:t>2024/9/14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219450" cy="365125"/>
          </a:xfrm>
        </p:spPr>
        <p:txBody>
          <a:bodyPr/>
          <a:lstStyle/>
          <a:p>
            <a:r>
              <a:rPr lang="zh-CN" altLang="en-US" dirty="0"/>
              <a:t>第二章 计算机中的信息表示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3" name="Text Box 5"/>
          <p:cNvSpPr txBox="1"/>
          <p:nvPr/>
        </p:nvSpPr>
        <p:spPr>
          <a:xfrm>
            <a:off x="181610" y="836180"/>
            <a:ext cx="8875232" cy="24868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fontAlgn="auto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800" b="1" dirty="0" err="1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b</a:t>
            </a:r>
            <a:r>
              <a:rPr lang="en-US" altLang="zh-CN" sz="2800" b="1" dirty="0" err="1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.带符号定点整数</a:t>
            </a:r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：</a:t>
            </a:r>
            <a:endParaRPr lang="en-US" altLang="zh-CN" sz="28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	</a:t>
            </a:r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纯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整数，</a:t>
            </a:r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小数点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隐含</a:t>
            </a:r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在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最低位之后，</a:t>
            </a:r>
            <a:b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	</a:t>
            </a:r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最高位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为</a:t>
            </a:r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符号位，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其余表示有效位；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	</a:t>
            </a:r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例如，</a:t>
            </a:r>
            <a:r>
              <a:rPr lang="en-US" altLang="zh-CN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8</a:t>
            </a:r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位带符号定点整数，</a:t>
            </a:r>
            <a:endParaRPr lang="zh-CN" altLang="en-US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5286074" y="2736460"/>
            <a:ext cx="18495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 smtClean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US" altLang="zh-CN" sz="28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11</a:t>
            </a:r>
            <a:r>
              <a:rPr lang="en-US" altLang="zh-CN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US" altLang="zh-CN" sz="28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1111</a:t>
            </a:r>
            <a:endParaRPr lang="zh-CN" altLang="en-US" sz="28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521855" y="2352818"/>
            <a:ext cx="512109" cy="1015663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6000" dirty="0" smtClean="0">
                <a:solidFill>
                  <a:schemeClr val="accent1"/>
                </a:solidFill>
              </a:rPr>
              <a:t>.</a:t>
            </a:r>
            <a:endParaRPr lang="zh-CN" altLang="en-US" sz="6000" dirty="0">
              <a:solidFill>
                <a:schemeClr val="accent1"/>
              </a:solidFill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628650" y="3438387"/>
            <a:ext cx="54478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表示范围与精度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分辨率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38"/>
              <p:cNvSpPr txBox="1">
                <a:spLocks noChangeArrowheads="1"/>
              </p:cNvSpPr>
              <p:nvPr/>
            </p:nvSpPr>
            <p:spPr bwMode="auto">
              <a:xfrm>
                <a:off x="676187" y="4103880"/>
                <a:ext cx="8323434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»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8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二进制序列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𝑿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𝑿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𝑿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        </a:t>
                </a:r>
                <a:r>
                  <a:rPr lang="zh-CN" altLang="en-US" sz="28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范围     </a:t>
                </a:r>
                <a:r>
                  <a:rPr lang="zh-CN" altLang="en-US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分辨率</a:t>
                </a:r>
              </a:p>
            </p:txBody>
          </p:sp>
        </mc:Choice>
        <mc:Fallback xmlns="">
          <p:sp>
            <p:nvSpPr>
              <p:cNvPr id="19" name="Text 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6187" y="4103880"/>
                <a:ext cx="8323434" cy="523220"/>
              </a:xfrm>
              <a:prstGeom prst="rect">
                <a:avLst/>
              </a:prstGeom>
              <a:blipFill>
                <a:blip r:embed="rId5"/>
                <a:stretch>
                  <a:fillRect l="-1538" t="-13953" b="-2907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327262" y="4798708"/>
            <a:ext cx="46821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原码：</a:t>
            </a:r>
            <a:r>
              <a:rPr lang="en-US" altLang="zh-CN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…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～</a:t>
            </a:r>
            <a:r>
              <a:rPr lang="en-US" altLang="zh-CN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…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endParaRPr lang="en-US" altLang="zh-CN" sz="2800" baseline="-25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4840177" y="4798705"/>
            <a:ext cx="266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-(</a:t>
            </a:r>
            <a:r>
              <a:rPr lang="en-US" altLang="zh-CN" sz="2800" dirty="0" smtClean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baseline="30000" dirty="0" smtClean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en-US" altLang="zh-CN" sz="2800" dirty="0" smtClean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-1)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～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baseline="30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Text Box 19"/>
          <p:cNvSpPr txBox="1">
            <a:spLocks noChangeArrowheads="1"/>
          </p:cNvSpPr>
          <p:nvPr/>
        </p:nvSpPr>
        <p:spPr bwMode="auto">
          <a:xfrm>
            <a:off x="354789" y="5432118"/>
            <a:ext cx="4114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补码：</a:t>
            </a:r>
            <a:r>
              <a:rPr lang="en-US" altLang="zh-CN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00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…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00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～</a:t>
            </a:r>
            <a:r>
              <a:rPr lang="en-US" altLang="zh-CN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…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endParaRPr lang="en-US" altLang="zh-CN" sz="2800" baseline="-25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4997526" y="5416243"/>
            <a:ext cx="18780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en-US" altLang="zh-CN" sz="2800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baseline="30000" dirty="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～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baseline="30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Text Box 35"/>
          <p:cNvSpPr txBox="1">
            <a:spLocks noChangeArrowheads="1"/>
          </p:cNvSpPr>
          <p:nvPr/>
        </p:nvSpPr>
        <p:spPr bwMode="auto">
          <a:xfrm>
            <a:off x="7759208" y="4759683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</a:p>
        </p:txBody>
      </p:sp>
      <p:sp>
        <p:nvSpPr>
          <p:cNvPr id="33" name="Text Box 35"/>
          <p:cNvSpPr txBox="1">
            <a:spLocks noChangeArrowheads="1"/>
          </p:cNvSpPr>
          <p:nvPr/>
        </p:nvSpPr>
        <p:spPr bwMode="auto">
          <a:xfrm>
            <a:off x="7765825" y="5416243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2010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build="p" autoUpdateAnimBg="0"/>
      <p:bldP spid="17" grpId="0" build="p" autoUpdateAnimBg="0"/>
      <p:bldP spid="17" grpId="1" build="allAtOnce"/>
      <p:bldP spid="18" grpId="0" autoUpdateAnimBg="0"/>
      <p:bldP spid="19" grpId="0" autoUpdateAnimBg="0"/>
      <p:bldP spid="24" grpId="0"/>
      <p:bldP spid="25" grpId="0" autoUpdateAnimBg="0"/>
      <p:bldP spid="26" grpId="0"/>
      <p:bldP spid="27" grpId="0" autoUpdateAnimBg="0"/>
      <p:bldP spid="29" grpId="0" autoUpdateAnimBg="0"/>
      <p:bldP spid="33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717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三、定点数的表示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7D29-F60B-4D4D-8E44-7D4AF2C1DC47}" type="datetime1">
              <a:rPr lang="zh-CN" altLang="en-US" smtClean="0"/>
              <a:t>2024/9/14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219450" cy="365125"/>
          </a:xfrm>
        </p:spPr>
        <p:txBody>
          <a:bodyPr/>
          <a:lstStyle/>
          <a:p>
            <a:r>
              <a:rPr lang="zh-CN" altLang="en-US" dirty="0"/>
              <a:t>第二章 计算机中的信息表示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3" name="Text Box 5"/>
          <p:cNvSpPr txBox="1"/>
          <p:nvPr/>
        </p:nvSpPr>
        <p:spPr>
          <a:xfrm>
            <a:off x="181610" y="836180"/>
            <a:ext cx="8875232" cy="256377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fontAlgn="auto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800" b="1" dirty="0" err="1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c</a:t>
            </a:r>
            <a:r>
              <a:rPr lang="en-US" altLang="zh-CN" sz="2800" b="1" dirty="0" err="1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.带符号定点小数</a:t>
            </a:r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：</a:t>
            </a:r>
            <a:endParaRPr lang="en-US" altLang="zh-CN" sz="28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		</a:t>
            </a:r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纯小数，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小数点隐含在符号位之后；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		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最高位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为符号位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，其余</a:t>
            </a:r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为有效位（尾数）；</a:t>
            </a:r>
            <a:endParaRPr lang="en-US" altLang="zh-CN" sz="28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		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例如，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8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位带符号定点小数，</a:t>
            </a:r>
            <a:endParaRPr lang="en-US" altLang="zh-CN" sz="28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5661392" y="2787384"/>
            <a:ext cx="18495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 smtClean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 </a:t>
            </a:r>
            <a:r>
              <a:rPr lang="en-US" altLang="zh-CN" sz="28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1111111</a:t>
            </a:r>
            <a:endParaRPr lang="zh-CN" altLang="en-US" sz="28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5717613" y="2477581"/>
            <a:ext cx="512109" cy="1015663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6000" dirty="0" smtClean="0">
                <a:solidFill>
                  <a:schemeClr val="accent1"/>
                </a:solidFill>
              </a:rPr>
              <a:t>.</a:t>
            </a:r>
            <a:endParaRPr lang="zh-CN" altLang="en-US" sz="6000" dirty="0">
              <a:solidFill>
                <a:schemeClr val="accent1"/>
              </a:solidFill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628650" y="3438387"/>
            <a:ext cx="54478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表示范围与精度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分辨率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38"/>
              <p:cNvSpPr txBox="1">
                <a:spLocks noChangeArrowheads="1"/>
              </p:cNvSpPr>
              <p:nvPr/>
            </p:nvSpPr>
            <p:spPr bwMode="auto">
              <a:xfrm>
                <a:off x="676187" y="4103880"/>
                <a:ext cx="8323434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»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8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二进制序列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𝑿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𝟎</m:t>
                        </m:r>
                      </m:sub>
                    </m:sSub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𝑿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𝟏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800" b="1" dirty="0">
                        <a:latin typeface="楷体" panose="02010609060101010101" pitchFamily="49" charset="-122"/>
                        <a:ea typeface="楷体" panose="02010609060101010101" pitchFamily="49" charset="-122"/>
                        <a:sym typeface="+mn-ea"/>
                      </a:rPr>
                      <m:t>…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𝑿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        </a:t>
                </a:r>
                <a:r>
                  <a:rPr lang="zh-CN" altLang="en-US" sz="28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范围        分辨率</a:t>
                </a:r>
                <a:endPara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8" name="Text 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6187" y="4103880"/>
                <a:ext cx="8323434" cy="523220"/>
              </a:xfrm>
              <a:prstGeom prst="rect">
                <a:avLst/>
              </a:prstGeom>
              <a:blipFill>
                <a:blip r:embed="rId5"/>
                <a:stretch>
                  <a:fillRect l="-1538" t="-13953" r="-73" b="-2907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174654" y="4790655"/>
            <a:ext cx="46620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原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码：</a:t>
            </a:r>
            <a:r>
              <a:rPr lang="en-US" altLang="zh-CN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.11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…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～</a:t>
            </a:r>
            <a:r>
              <a:rPr lang="en-US" altLang="zh-CN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.11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…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endParaRPr lang="en-US" altLang="zh-CN" sz="2800" baseline="-25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Text Box 28"/>
          <p:cNvSpPr txBox="1">
            <a:spLocks noChangeArrowheads="1"/>
          </p:cNvSpPr>
          <p:nvPr/>
        </p:nvSpPr>
        <p:spPr bwMode="auto">
          <a:xfrm>
            <a:off x="4944127" y="4808775"/>
            <a:ext cx="2971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-(</a:t>
            </a:r>
            <a:r>
              <a:rPr lang="en-US" altLang="zh-CN" sz="2400" dirty="0" smtClean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1-2</a:t>
            </a:r>
            <a:r>
              <a:rPr lang="en-US" altLang="zh-CN" sz="2400" baseline="30000" dirty="0" smtClean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-n</a:t>
            </a:r>
            <a:r>
              <a:rPr lang="en-US" altLang="zh-CN" sz="2400" dirty="0" smtClean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～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(1-2</a:t>
            </a:r>
            <a:r>
              <a:rPr lang="en-US" altLang="zh-CN" sz="2400" baseline="30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-n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Text Box 30"/>
          <p:cNvSpPr txBox="1">
            <a:spLocks noChangeArrowheads="1"/>
          </p:cNvSpPr>
          <p:nvPr/>
        </p:nvSpPr>
        <p:spPr bwMode="auto">
          <a:xfrm>
            <a:off x="197317" y="5449477"/>
            <a:ext cx="46816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补码：</a:t>
            </a:r>
            <a:r>
              <a:rPr lang="en-US" altLang="zh-CN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.00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…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00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～</a:t>
            </a:r>
            <a:r>
              <a:rPr lang="en-US" altLang="zh-CN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.11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…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endParaRPr lang="en-US" altLang="zh-CN" sz="2800" baseline="-25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Text Box 33"/>
          <p:cNvSpPr txBox="1">
            <a:spLocks noChangeArrowheads="1"/>
          </p:cNvSpPr>
          <p:nvPr/>
        </p:nvSpPr>
        <p:spPr bwMode="auto">
          <a:xfrm>
            <a:off x="4407367" y="5449471"/>
            <a:ext cx="2971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2800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～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(1-2</a:t>
            </a:r>
            <a:r>
              <a:rPr lang="en-US" altLang="zh-CN" sz="2800" baseline="30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-n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Text Box 37"/>
          <p:cNvSpPr txBox="1">
            <a:spLocks noChangeArrowheads="1"/>
          </p:cNvSpPr>
          <p:nvPr/>
        </p:nvSpPr>
        <p:spPr bwMode="auto">
          <a:xfrm>
            <a:off x="8080396" y="4757210"/>
            <a:ext cx="609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baseline="30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-n</a:t>
            </a:r>
            <a:endParaRPr lang="en-US" altLang="zh-CN" sz="2800" baseline="30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" name="Text Box 37"/>
          <p:cNvSpPr txBox="1">
            <a:spLocks noChangeArrowheads="1"/>
          </p:cNvSpPr>
          <p:nvPr/>
        </p:nvSpPr>
        <p:spPr bwMode="auto">
          <a:xfrm>
            <a:off x="8078789" y="5467877"/>
            <a:ext cx="609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baseline="30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-n</a:t>
            </a:r>
            <a:endParaRPr lang="en-US" altLang="zh-CN" sz="2800" baseline="30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091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build="p" autoUpdateAnimBg="0"/>
      <p:bldP spid="20" grpId="0" build="p" autoUpdateAnimBg="0"/>
      <p:bldP spid="20" grpId="1" build="allAtOnce"/>
      <p:bldP spid="16" grpId="0" autoUpdateAnimBg="0"/>
      <p:bldP spid="18" grpId="0" autoUpdateAnimBg="0"/>
      <p:bldP spid="23" grpId="0"/>
      <p:bldP spid="24" grpId="0" autoUpdateAnimBg="0"/>
      <p:bldP spid="25" grpId="0"/>
      <p:bldP spid="26" grpId="0" autoUpdateAnimBg="0"/>
      <p:bldP spid="27" grpId="0" autoUpdateAnimBg="0"/>
      <p:bldP spid="28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717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三、定点数的表示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7D29-F60B-4D4D-8E44-7D4AF2C1DC47}" type="datetime1">
              <a:rPr lang="zh-CN" altLang="en-US" smtClean="0"/>
              <a:t>2024/9/14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219450" cy="365125"/>
          </a:xfrm>
        </p:spPr>
        <p:txBody>
          <a:bodyPr/>
          <a:lstStyle/>
          <a:p>
            <a:r>
              <a:rPr lang="zh-CN" altLang="en-US" dirty="0"/>
              <a:t>第二章 计算机中的信息表示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46" name="Text Box 38"/>
          <p:cNvSpPr txBox="1">
            <a:spLocks noChangeArrowheads="1"/>
          </p:cNvSpPr>
          <p:nvPr/>
        </p:nvSpPr>
        <p:spPr bwMode="auto">
          <a:xfrm>
            <a:off x="316106" y="1139516"/>
            <a:ext cx="68770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例，有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位二进制序列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11011001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Text Box 38"/>
          <p:cNvSpPr txBox="1">
            <a:spLocks noChangeArrowheads="1"/>
          </p:cNvSpPr>
          <p:nvPr/>
        </p:nvSpPr>
        <p:spPr bwMode="auto">
          <a:xfrm>
            <a:off x="316106" y="1950822"/>
            <a:ext cx="793590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）若是</a:t>
            </a:r>
            <a:r>
              <a:rPr lang="zh-CN" altLang="en-US" sz="28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无符号整数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，则对应的真值是（        ）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320589" y="2667996"/>
            <a:ext cx="793590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）若是</a:t>
            </a:r>
            <a:r>
              <a:rPr lang="zh-CN" altLang="en-US" sz="28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原码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表示的</a:t>
            </a:r>
            <a:r>
              <a:rPr lang="zh-CN" altLang="en-US" sz="28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带符号定点整数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，则对应的真值是（        ）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auto">
          <a:xfrm>
            <a:off x="338519" y="3869262"/>
            <a:ext cx="793590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）若是</a:t>
            </a:r>
            <a:r>
              <a:rPr lang="zh-CN" altLang="en-US" sz="28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sz="28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码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表示的</a:t>
            </a:r>
            <a:r>
              <a:rPr lang="zh-CN" altLang="en-US" sz="28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带符号定点小数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，则对应的真值是（                ）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013872" y="1950822"/>
            <a:ext cx="9124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chemeClr val="accent2"/>
                </a:solidFill>
              </a:rPr>
              <a:t>+217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814343" y="3098883"/>
            <a:ext cx="6607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chemeClr val="accent2"/>
                </a:solidFill>
              </a:rPr>
              <a:t>-89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433387" y="4327636"/>
            <a:ext cx="30075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chemeClr val="accent2"/>
                </a:solidFill>
              </a:rPr>
              <a:t>-(2</a:t>
            </a:r>
            <a:r>
              <a:rPr lang="en-US" altLang="zh-CN" sz="2800" b="1" baseline="30000" dirty="0" smtClean="0">
                <a:solidFill>
                  <a:schemeClr val="accent2"/>
                </a:solidFill>
              </a:rPr>
              <a:t>-2</a:t>
            </a:r>
            <a:r>
              <a:rPr lang="en-US" altLang="zh-CN" sz="2800" b="1" dirty="0" smtClean="0">
                <a:solidFill>
                  <a:schemeClr val="accent2"/>
                </a:solidFill>
              </a:rPr>
              <a:t>+</a:t>
            </a:r>
            <a:r>
              <a:rPr lang="en-US" altLang="zh-CN" sz="2800" b="1" dirty="0">
                <a:solidFill>
                  <a:schemeClr val="accent2"/>
                </a:solidFill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</a:rPr>
              <a:t>2</a:t>
            </a:r>
            <a:r>
              <a:rPr lang="en-US" altLang="zh-CN" sz="2800" b="1" baseline="30000" dirty="0" smtClean="0">
                <a:solidFill>
                  <a:schemeClr val="accent2"/>
                </a:solidFill>
              </a:rPr>
              <a:t>-5</a:t>
            </a:r>
            <a:r>
              <a:rPr lang="en-US" altLang="zh-CN" sz="2800" b="1" dirty="0" smtClean="0">
                <a:solidFill>
                  <a:schemeClr val="accent2"/>
                </a:solidFill>
              </a:rPr>
              <a:t> </a:t>
            </a:r>
            <a:r>
              <a:rPr lang="en-US" altLang="zh-CN" sz="2800" b="1" dirty="0">
                <a:solidFill>
                  <a:schemeClr val="accent2"/>
                </a:solidFill>
              </a:rPr>
              <a:t>+ </a:t>
            </a:r>
            <a:r>
              <a:rPr lang="en-US" altLang="zh-CN" sz="2800" b="1" dirty="0" smtClean="0">
                <a:solidFill>
                  <a:schemeClr val="accent2"/>
                </a:solidFill>
              </a:rPr>
              <a:t>2</a:t>
            </a:r>
            <a:r>
              <a:rPr lang="en-US" altLang="zh-CN" sz="2800" b="1" baseline="30000" dirty="0" smtClean="0">
                <a:solidFill>
                  <a:schemeClr val="accent2"/>
                </a:solidFill>
              </a:rPr>
              <a:t>-6 </a:t>
            </a:r>
            <a:r>
              <a:rPr lang="en-US" altLang="zh-CN" sz="2800" b="1" dirty="0">
                <a:solidFill>
                  <a:schemeClr val="accent2"/>
                </a:solidFill>
              </a:rPr>
              <a:t>+ </a:t>
            </a:r>
            <a:r>
              <a:rPr lang="en-US" altLang="zh-CN" sz="2800" b="1" dirty="0" smtClean="0">
                <a:solidFill>
                  <a:schemeClr val="accent2"/>
                </a:solidFill>
              </a:rPr>
              <a:t>2</a:t>
            </a:r>
            <a:r>
              <a:rPr lang="en-US" altLang="zh-CN" sz="2800" b="1" baseline="30000" dirty="0" smtClean="0">
                <a:solidFill>
                  <a:schemeClr val="accent2"/>
                </a:solidFill>
              </a:rPr>
              <a:t>-7 </a:t>
            </a:r>
            <a:r>
              <a:rPr lang="en-US" altLang="zh-CN" sz="2800" b="1" dirty="0">
                <a:solidFill>
                  <a:schemeClr val="accent2"/>
                </a:solidFill>
              </a:rPr>
              <a:t>)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29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utoUpdateAnimBg="0"/>
      <p:bldP spid="34" grpId="0" autoUpdateAnimBg="0"/>
      <p:bldP spid="36" grpId="0" autoUpdateAnimBg="0"/>
      <p:bldP spid="37" grpId="0" autoUpdateAnimBg="0"/>
      <p:bldP spid="39" grpId="0"/>
      <p:bldP spid="41" grpId="0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717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一、进位计数制及其相互转换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7D29-F60B-4D4D-8E44-7D4AF2C1DC47}" type="datetime1">
              <a:rPr lang="zh-CN" altLang="en-US" smtClean="0"/>
              <a:t>2024/9/14</a:t>
            </a:fld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11" name="Text Box 5"/>
          <p:cNvSpPr txBox="1"/>
          <p:nvPr/>
        </p:nvSpPr>
        <p:spPr>
          <a:xfrm>
            <a:off x="181610" y="761365"/>
            <a:ext cx="8784590" cy="541686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进位计数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制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多位数码中每一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位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数码的构成方法及从低位向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高位的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进位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规则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称为进位计数制，简称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数制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例如：十进制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12101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925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等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数制的两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个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基本要素</a:t>
            </a:r>
            <a:r>
              <a:rPr lang="zh-CN" altLang="en-US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：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 smtClean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基数</a:t>
            </a:r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：每个数位中所允许使用的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数码个数</a:t>
            </a:r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位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)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权</a:t>
            </a:r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：与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所在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数位相关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的</a:t>
            </a:r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常数，表示该进位计数制中，数符“</a:t>
            </a:r>
            <a:r>
              <a:rPr lang="en-US" altLang="zh-CN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</a:t>
            </a:r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”在该数位所代表的值。</a:t>
            </a:r>
            <a:endParaRPr lang="zh-CN" altLang="en-US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219450" cy="365125"/>
          </a:xfrm>
        </p:spPr>
        <p:txBody>
          <a:bodyPr/>
          <a:lstStyle/>
          <a:p>
            <a:r>
              <a:rPr lang="zh-CN" altLang="en-US" dirty="0" smtClean="0"/>
              <a:t>第二章 </a:t>
            </a:r>
            <a:r>
              <a:rPr lang="zh-CN" altLang="en-US" dirty="0"/>
              <a:t>计算机中的信息表示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717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、浮点数的表示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7D29-F60B-4D4D-8E44-7D4AF2C1DC47}" type="datetime1">
              <a:rPr lang="zh-CN" altLang="en-US" smtClean="0"/>
              <a:t>2024/9/14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219450" cy="365125"/>
          </a:xfrm>
        </p:spPr>
        <p:txBody>
          <a:bodyPr/>
          <a:lstStyle/>
          <a:p>
            <a:r>
              <a:rPr lang="zh-CN" altLang="en-US" dirty="0"/>
              <a:t>第二章 计算机中的信息表示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3" name="Text Box 5"/>
          <p:cNvSpPr txBox="1"/>
          <p:nvPr/>
        </p:nvSpPr>
        <p:spPr>
          <a:xfrm>
            <a:off x="198236" y="1088742"/>
            <a:ext cx="8571865" cy="477669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fontAlgn="auto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浮点表示法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的</a:t>
            </a:r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小数点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位置不</a:t>
            </a:r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固定，可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随需要</a:t>
            </a:r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浮动。</a:t>
            </a:r>
            <a:endParaRPr lang="zh-CN" altLang="en-US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fontAlgn="auto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</a:t>
            </a:r>
            <a:r>
              <a:rPr lang="en-US" altLang="zh-CN" sz="2800" b="1" dirty="0" err="1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浮点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数</a:t>
            </a:r>
            <a:r>
              <a:rPr lang="en-US" altLang="zh-CN" sz="2800" b="1" dirty="0" err="1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的真值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： </a:t>
            </a:r>
            <a:endParaRPr lang="en-US" altLang="zh-CN" sz="28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fontAlgn="auto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</a:t>
            </a: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</a:t>
            </a:r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N 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= ± R</a:t>
            </a:r>
            <a:r>
              <a:rPr lang="zh-CN" altLang="en-US" sz="2800" b="1" baseline="30000" dirty="0">
                <a:solidFill>
                  <a:schemeClr val="tx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E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×M        </a:t>
            </a:r>
          </a:p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式中N为真值</a:t>
            </a:r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M是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尾数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</a:t>
            </a:r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R</a:t>
            </a:r>
            <a:r>
              <a:rPr lang="zh-CN" altLang="en-US" sz="2800" b="1" baseline="300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E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为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比例因子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</a:t>
            </a:r>
            <a:r>
              <a:rPr lang="en-US" altLang="zh-CN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E</a:t>
            </a:r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为</a:t>
            </a:r>
            <a:r>
              <a:rPr lang="zh-CN" altLang="en-US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阶码</a:t>
            </a:r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</a:t>
            </a:r>
          </a:p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</a:t>
            </a:r>
            <a:r>
              <a:rPr lang="en-US" altLang="zh-CN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R</a:t>
            </a:r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为</a:t>
            </a:r>
            <a:r>
              <a:rPr lang="zh-CN" altLang="en-US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阶码的底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；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</a:t>
            </a:r>
            <a:r>
              <a:rPr lang="en-US" altLang="zh-CN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</a:t>
            </a:r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对于某种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特定</a:t>
            </a:r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浮点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格式，</a:t>
            </a:r>
            <a:r>
              <a:rPr lang="zh-CN" altLang="en-US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R固定不变且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隐含</a:t>
            </a:r>
            <a:r>
              <a:rPr lang="zh-CN" altLang="en-US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约定</a:t>
            </a:r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</a:t>
            </a:r>
            <a:endParaRPr lang="en-US" altLang="zh-CN" sz="28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一般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选择与尾数M的基数相同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717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四、浮点数的表示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7D29-F60B-4D4D-8E44-7D4AF2C1DC47}" type="datetime1">
              <a:rPr lang="zh-CN" altLang="en-US" smtClean="0"/>
              <a:t>2024/9/14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219450" cy="365125"/>
          </a:xfrm>
        </p:spPr>
        <p:txBody>
          <a:bodyPr/>
          <a:lstStyle/>
          <a:p>
            <a:r>
              <a:rPr lang="zh-CN" altLang="en-US" dirty="0"/>
              <a:t>第二章 计算机中的信息表示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3" name="Text Box 5"/>
          <p:cNvSpPr txBox="1"/>
          <p:nvPr/>
        </p:nvSpPr>
        <p:spPr>
          <a:xfrm>
            <a:off x="181610" y="3359050"/>
            <a:ext cx="8811895" cy="233294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E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：阶码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，带符号</a:t>
            </a:r>
            <a:r>
              <a:rPr lang="zh-CN" altLang="en-US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定点整数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，可用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补码或移码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表示；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指明小数点位置，决定浮点数的表示范围。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M：尾数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，带符号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定点小数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，可用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补码或原码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表示；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给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出有效值位数，决定浮点数的精度。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243719" name="Line 7"/>
          <p:cNvSpPr/>
          <p:nvPr/>
        </p:nvSpPr>
        <p:spPr>
          <a:xfrm flipH="1">
            <a:off x="2281970" y="2381864"/>
            <a:ext cx="381000" cy="3048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3720" name="Text Box 8"/>
          <p:cNvSpPr txBox="1"/>
          <p:nvPr/>
        </p:nvSpPr>
        <p:spPr>
          <a:xfrm>
            <a:off x="3043970" y="2610464"/>
            <a:ext cx="13716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阶码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</a:p>
        </p:txBody>
      </p:sp>
      <p:grpSp>
        <p:nvGrpSpPr>
          <p:cNvPr id="9" name="Group 38"/>
          <p:cNvGrpSpPr/>
          <p:nvPr/>
        </p:nvGrpSpPr>
        <p:grpSpPr>
          <a:xfrm>
            <a:off x="2485318" y="1802744"/>
            <a:ext cx="4723617" cy="539750"/>
            <a:chOff x="2208" y="1056"/>
            <a:chExt cx="2928" cy="340"/>
          </a:xfrm>
        </p:grpSpPr>
        <p:sp>
          <p:nvSpPr>
            <p:cNvPr id="9225" name="Text Box 10"/>
            <p:cNvSpPr txBox="1"/>
            <p:nvPr/>
          </p:nvSpPr>
          <p:spPr>
            <a:xfrm>
              <a:off x="2208" y="1056"/>
              <a:ext cx="2928" cy="329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Ef  E1 … Em  Mf M1 … Mn</a:t>
              </a:r>
            </a:p>
          </p:txBody>
        </p:sp>
        <p:sp>
          <p:nvSpPr>
            <p:cNvPr id="9226" name="Line 11"/>
            <p:cNvSpPr/>
            <p:nvPr/>
          </p:nvSpPr>
          <p:spPr>
            <a:xfrm>
              <a:off x="2592" y="1056"/>
              <a:ext cx="2" cy="32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228" name="Line 13"/>
            <p:cNvSpPr/>
            <p:nvPr/>
          </p:nvSpPr>
          <p:spPr>
            <a:xfrm>
              <a:off x="2983" y="1056"/>
              <a:ext cx="4" cy="32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229" name="Line 14"/>
            <p:cNvSpPr/>
            <p:nvPr/>
          </p:nvSpPr>
          <p:spPr>
            <a:xfrm>
              <a:off x="3343" y="1056"/>
              <a:ext cx="0" cy="32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230" name="Line 15"/>
            <p:cNvSpPr/>
            <p:nvPr/>
          </p:nvSpPr>
          <p:spPr>
            <a:xfrm flipH="1">
              <a:off x="3738" y="1056"/>
              <a:ext cx="1" cy="3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231" name="Line 16"/>
            <p:cNvSpPr/>
            <p:nvPr/>
          </p:nvSpPr>
          <p:spPr>
            <a:xfrm>
              <a:off x="4132" y="1056"/>
              <a:ext cx="2" cy="3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232" name="Line 17"/>
            <p:cNvSpPr/>
            <p:nvPr/>
          </p:nvSpPr>
          <p:spPr>
            <a:xfrm>
              <a:off x="4463" y="1057"/>
              <a:ext cx="1" cy="32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233" name="Line 18"/>
            <p:cNvSpPr/>
            <p:nvPr/>
          </p:nvSpPr>
          <p:spPr>
            <a:xfrm flipH="1">
              <a:off x="4769" y="1056"/>
              <a:ext cx="2" cy="32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43731" name="AutoShape 19"/>
          <p:cNvSpPr/>
          <p:nvPr/>
        </p:nvSpPr>
        <p:spPr>
          <a:xfrm rot="-5400000">
            <a:off x="3581180" y="1388089"/>
            <a:ext cx="228600" cy="2369185"/>
          </a:xfrm>
          <a:prstGeom prst="leftBrace">
            <a:avLst>
              <a:gd name="adj1" fmla="val 75000"/>
              <a:gd name="adj2" fmla="val 50000"/>
            </a:avLst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0" hangingPunct="0"/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3732" name="AutoShape 20"/>
          <p:cNvSpPr/>
          <p:nvPr/>
        </p:nvSpPr>
        <p:spPr>
          <a:xfrm rot="-5400000">
            <a:off x="5976400" y="1453494"/>
            <a:ext cx="228600" cy="2237740"/>
          </a:xfrm>
          <a:prstGeom prst="leftBrace">
            <a:avLst>
              <a:gd name="adj1" fmla="val 75000"/>
              <a:gd name="adj2" fmla="val 50000"/>
            </a:avLst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0" hangingPunct="0"/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3733" name="Text Box 21"/>
          <p:cNvSpPr txBox="1"/>
          <p:nvPr/>
        </p:nvSpPr>
        <p:spPr>
          <a:xfrm>
            <a:off x="5505230" y="2610464"/>
            <a:ext cx="13716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尾数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</a:p>
        </p:txBody>
      </p:sp>
      <p:sp>
        <p:nvSpPr>
          <p:cNvPr id="243734" name="Text Box 22"/>
          <p:cNvSpPr txBox="1"/>
          <p:nvPr/>
        </p:nvSpPr>
        <p:spPr>
          <a:xfrm>
            <a:off x="1748570" y="2610464"/>
            <a:ext cx="13716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阶符</a:t>
            </a:r>
          </a:p>
        </p:txBody>
      </p:sp>
      <p:sp>
        <p:nvSpPr>
          <p:cNvPr id="243735" name="Text Box 23"/>
          <p:cNvSpPr txBox="1"/>
          <p:nvPr/>
        </p:nvSpPr>
        <p:spPr>
          <a:xfrm>
            <a:off x="4484150" y="2610464"/>
            <a:ext cx="13716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数符</a:t>
            </a:r>
          </a:p>
        </p:txBody>
      </p:sp>
      <p:sp>
        <p:nvSpPr>
          <p:cNvPr id="243736" name="Line 24"/>
          <p:cNvSpPr/>
          <p:nvPr/>
        </p:nvSpPr>
        <p:spPr>
          <a:xfrm flipH="1">
            <a:off x="4941350" y="2381864"/>
            <a:ext cx="381000" cy="3048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Text Box 5"/>
          <p:cNvSpPr txBox="1"/>
          <p:nvPr/>
        </p:nvSpPr>
        <p:spPr>
          <a:xfrm>
            <a:off x="235585" y="801647"/>
            <a:ext cx="8571865" cy="6955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fontAlgn="auto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800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2)</a:t>
            </a:r>
            <a:r>
              <a:rPr lang="zh-CN" altLang="en-US" sz="2800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浮点数</a:t>
            </a:r>
            <a:r>
              <a:rPr lang="zh-CN" altLang="en-US" sz="2800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的机器格式（原理）</a:t>
            </a:r>
            <a:endParaRPr lang="zh-CN" altLang="en-US" sz="2800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43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4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4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43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4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4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4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43720" grpId="0"/>
      <p:bldP spid="243731" grpId="0" bldLvl="0" animBg="1"/>
      <p:bldP spid="243732" grpId="0" bldLvl="0" animBg="1"/>
      <p:bldP spid="243733" grpId="0"/>
      <p:bldP spid="243734" grpId="0"/>
      <p:bldP spid="243735" grpId="0"/>
      <p:bldP spid="34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717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四、浮点数的表示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7D29-F60B-4D4D-8E44-7D4AF2C1DC47}" type="datetime1">
              <a:rPr lang="zh-CN" altLang="en-US" smtClean="0"/>
              <a:t>2024/9/14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219450" cy="365125"/>
          </a:xfrm>
        </p:spPr>
        <p:txBody>
          <a:bodyPr/>
          <a:lstStyle/>
          <a:p>
            <a:r>
              <a:rPr lang="zh-CN" altLang="en-US" dirty="0"/>
              <a:t>第二章 计算机中的信息</a:t>
            </a:r>
            <a:r>
              <a:rPr lang="zh-CN" altLang="en-US" dirty="0" smtClean="0"/>
              <a:t>表示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361128" y="941908"/>
            <a:ext cx="7613404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20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尾数规格化（阶码底</a:t>
            </a:r>
            <a:r>
              <a:rPr lang="en-US" altLang="zh-CN" sz="2800" b="1" dirty="0" smtClean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R=2</a:t>
            </a:r>
            <a:r>
              <a:rPr lang="zh-CN" altLang="en-US" sz="2800" b="1" dirty="0" smtClean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为例）</a:t>
            </a:r>
            <a:r>
              <a:rPr lang="zh-CN" altLang="en-US" sz="2800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800" dirty="0" smtClean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ts val="1200"/>
              </a:spcBef>
              <a:buClrTx/>
              <a:buSzTx/>
              <a:buFontTx/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原码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表示，要求尾数绝对值满足：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			   		1/2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≤|M|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＜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ts val="12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原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码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规格化特点：尾数最高位为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1;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ts val="1200"/>
              </a:spcBef>
              <a:buClrTx/>
              <a:buSzTx/>
              <a:buFontTx/>
              <a:buNone/>
            </a:pP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ts val="1200"/>
              </a:spcBef>
              <a:buClrTx/>
              <a:buSzTx/>
              <a:buFontTx/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补码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表示：要求尾数绝对值满足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  <a:p>
            <a:pPr>
              <a:spcBef>
                <a:spcPts val="1200"/>
              </a:spcBef>
              <a:buClrTx/>
              <a:buSzTx/>
              <a:buNone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1/2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≤M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＜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1, -1≤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＜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-1/2</a:t>
            </a:r>
          </a:p>
          <a:p>
            <a:pPr>
              <a:spcBef>
                <a:spcPts val="1200"/>
              </a:spcBef>
              <a:buClrTx/>
              <a:buSzTx/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补码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规格化特点：尾数最高位与符号位相反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1200"/>
              </a:spcBef>
              <a:buClrTx/>
              <a:buSzTx/>
              <a:buNone/>
            </a:pP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Text Box 22"/>
          <p:cNvSpPr txBox="1"/>
          <p:nvPr/>
        </p:nvSpPr>
        <p:spPr>
          <a:xfrm>
            <a:off x="1248624" y="3097866"/>
            <a:ext cx="3990364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例，</a:t>
            </a:r>
            <a:r>
              <a:rPr lang="en-US" altLang="zh-CN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0.1001, 1.1001</a:t>
            </a:r>
            <a:endParaRPr lang="zh-CN" altLang="zh-CN" sz="2800" b="1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Text Box 22"/>
          <p:cNvSpPr txBox="1"/>
          <p:nvPr/>
        </p:nvSpPr>
        <p:spPr>
          <a:xfrm>
            <a:off x="1205310" y="5427044"/>
            <a:ext cx="6243511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例，</a:t>
            </a:r>
            <a:r>
              <a:rPr lang="en-US" altLang="zh-CN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0.1001, 1.0111</a:t>
            </a:r>
            <a:endParaRPr lang="zh-CN" altLang="zh-CN" sz="20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" name="Text Box 22"/>
          <p:cNvSpPr txBox="1"/>
          <p:nvPr/>
        </p:nvSpPr>
        <p:spPr>
          <a:xfrm>
            <a:off x="1189266" y="6012584"/>
            <a:ext cx="4244195" cy="52322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特例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1.1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（真值 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-1/2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697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717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四、浮点数的表示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7D29-F60B-4D4D-8E44-7D4AF2C1DC47}" type="datetime1">
              <a:rPr lang="zh-CN" altLang="en-US" smtClean="0"/>
              <a:t>2024/9/14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219450" cy="365125"/>
          </a:xfrm>
        </p:spPr>
        <p:txBody>
          <a:bodyPr/>
          <a:lstStyle/>
          <a:p>
            <a:r>
              <a:rPr lang="zh-CN" altLang="en-US" dirty="0"/>
              <a:t>第二章 计算机中的信息表示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34" name="Text Box 35"/>
          <p:cNvSpPr txBox="1">
            <a:spLocks noChangeArrowheads="1"/>
          </p:cNvSpPr>
          <p:nvPr/>
        </p:nvSpPr>
        <p:spPr bwMode="auto">
          <a:xfrm>
            <a:off x="395287" y="853700"/>
            <a:ext cx="8325731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None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例：假设浮点表示的阶码为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位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含一位阶符，补码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，尾数为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位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含一位数符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，分别用原码和补码表示，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将二进制真值</a:t>
            </a:r>
            <a:r>
              <a:rPr lang="en-US" altLang="zh-CN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en-US" altLang="zh-CN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0.0010001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表示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为浮点格式：</a:t>
            </a:r>
          </a:p>
        </p:txBody>
      </p:sp>
      <p:sp>
        <p:nvSpPr>
          <p:cNvPr id="47" name="Text Box 35"/>
          <p:cNvSpPr txBox="1">
            <a:spLocks noChangeArrowheads="1"/>
          </p:cNvSpPr>
          <p:nvPr/>
        </p:nvSpPr>
        <p:spPr bwMode="auto">
          <a:xfrm>
            <a:off x="377159" y="2527620"/>
            <a:ext cx="38893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解：</a:t>
            </a:r>
            <a:endParaRPr lang="en-US" altLang="zh-CN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Text Box 35"/>
          <p:cNvSpPr txBox="1">
            <a:spLocks noChangeArrowheads="1"/>
          </p:cNvSpPr>
          <p:nvPr/>
        </p:nvSpPr>
        <p:spPr bwMode="auto">
          <a:xfrm>
            <a:off x="1047084" y="2599058"/>
            <a:ext cx="32194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-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0.0010001</a:t>
            </a:r>
          </a:p>
        </p:txBody>
      </p:sp>
      <p:sp>
        <p:nvSpPr>
          <p:cNvPr id="49" name="Text Box 35"/>
          <p:cNvSpPr txBox="1">
            <a:spLocks noChangeArrowheads="1"/>
          </p:cNvSpPr>
          <p:nvPr/>
        </p:nvSpPr>
        <p:spPr bwMode="auto">
          <a:xfrm>
            <a:off x="3144315" y="2599058"/>
            <a:ext cx="38877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—&gt; -0.10001x2</a:t>
            </a:r>
            <a:r>
              <a:rPr lang="en-US" altLang="zh-CN" sz="2800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-2</a:t>
            </a:r>
          </a:p>
        </p:txBody>
      </p:sp>
      <p:sp>
        <p:nvSpPr>
          <p:cNvPr id="50" name="Text Box 35"/>
          <p:cNvSpPr txBox="1">
            <a:spLocks noChangeArrowheads="1"/>
          </p:cNvSpPr>
          <p:nvPr/>
        </p:nvSpPr>
        <p:spPr bwMode="auto">
          <a:xfrm>
            <a:off x="1240501" y="3285462"/>
            <a:ext cx="38852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lang="zh-CN" altLang="en-US" sz="28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-2)</a:t>
            </a:r>
            <a:r>
              <a:rPr lang="zh-CN" altLang="en-US" sz="2800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= </a:t>
            </a:r>
            <a:r>
              <a:rPr lang="en-US" altLang="zh-CN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110</a:t>
            </a:r>
            <a:endParaRPr lang="en-US" altLang="zh-CN" sz="2800" baseline="30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" name="Text Box 35"/>
          <p:cNvSpPr txBox="1">
            <a:spLocks noChangeArrowheads="1"/>
          </p:cNvSpPr>
          <p:nvPr/>
        </p:nvSpPr>
        <p:spPr bwMode="auto">
          <a:xfrm>
            <a:off x="1303065" y="3948534"/>
            <a:ext cx="28590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28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原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en-US" altLang="zh-CN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.10001</a:t>
            </a:r>
            <a:r>
              <a:rPr lang="en-US" altLang="zh-CN" sz="2800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00</a:t>
            </a:r>
            <a:endParaRPr lang="en-US" altLang="zh-CN" sz="2800" baseline="30000" dirty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2" name="Text Box 35"/>
          <p:cNvSpPr txBox="1">
            <a:spLocks noChangeArrowheads="1"/>
          </p:cNvSpPr>
          <p:nvPr/>
        </p:nvSpPr>
        <p:spPr bwMode="auto">
          <a:xfrm>
            <a:off x="1218276" y="4925098"/>
            <a:ext cx="28590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2800" baseline="-2500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en-US" altLang="zh-CN" sz="28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.01111</a:t>
            </a:r>
            <a:r>
              <a:rPr lang="en-US" altLang="zh-CN" sz="280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00</a:t>
            </a:r>
            <a:endParaRPr lang="en-US" altLang="zh-CN" sz="2800" baseline="3000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Text Box 35"/>
          <p:cNvSpPr txBox="1">
            <a:spLocks noChangeArrowheads="1"/>
          </p:cNvSpPr>
          <p:nvPr/>
        </p:nvSpPr>
        <p:spPr bwMode="auto">
          <a:xfrm>
            <a:off x="4410553" y="3698274"/>
            <a:ext cx="455538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浮点表示：</a:t>
            </a:r>
            <a:r>
              <a:rPr lang="en-US" altLang="zh-CN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110 </a:t>
            </a:r>
            <a:r>
              <a:rPr lang="en-US" altLang="zh-CN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10001</a:t>
            </a:r>
            <a:r>
              <a:rPr lang="en-US" altLang="zh-CN" sz="2800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00</a:t>
            </a:r>
            <a:endParaRPr lang="en-US" altLang="zh-CN" sz="2800" baseline="30000" dirty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4" name="Text Box 35"/>
          <p:cNvSpPr txBox="1">
            <a:spLocks noChangeArrowheads="1"/>
          </p:cNvSpPr>
          <p:nvPr/>
        </p:nvSpPr>
        <p:spPr bwMode="auto">
          <a:xfrm>
            <a:off x="4086536" y="3352412"/>
            <a:ext cx="467038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6600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endParaRPr lang="en-US" altLang="zh-CN" sz="6600" baseline="30000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Text Box 35"/>
          <p:cNvSpPr txBox="1">
            <a:spLocks noChangeArrowheads="1"/>
          </p:cNvSpPr>
          <p:nvPr/>
        </p:nvSpPr>
        <p:spPr bwMode="auto">
          <a:xfrm>
            <a:off x="3775161" y="4948910"/>
            <a:ext cx="512339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—&gt; 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浮点表示：</a:t>
            </a:r>
            <a:r>
              <a:rPr lang="en-US" altLang="zh-CN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110 </a:t>
            </a:r>
            <a:r>
              <a:rPr lang="en-US" altLang="zh-CN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01111</a:t>
            </a:r>
            <a:r>
              <a:rPr lang="en-US" altLang="zh-CN" sz="2800" dirty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00</a:t>
            </a:r>
            <a:endParaRPr lang="en-US" altLang="zh-CN" sz="2800" baseline="30000" dirty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Text Box 35"/>
          <p:cNvSpPr txBox="1">
            <a:spLocks noChangeArrowheads="1"/>
          </p:cNvSpPr>
          <p:nvPr/>
        </p:nvSpPr>
        <p:spPr bwMode="auto">
          <a:xfrm>
            <a:off x="2924305" y="2327477"/>
            <a:ext cx="12969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规格化</a:t>
            </a:r>
            <a:endParaRPr lang="en-US" altLang="zh-CN" sz="2800" baseline="30000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437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 autoUpdateAnimBg="0"/>
      <p:bldP spid="47" grpId="0" build="p" autoUpdateAnimBg="0"/>
      <p:bldP spid="48" grpId="0" build="p" autoUpdateAnimBg="0"/>
      <p:bldP spid="49" grpId="0" build="p" autoUpdateAnimBg="0"/>
      <p:bldP spid="50" grpId="0" build="p" autoUpdateAnimBg="0"/>
      <p:bldP spid="51" grpId="0" build="p" autoUpdateAnimBg="0"/>
      <p:bldP spid="52" grpId="0" build="p" autoUpdateAnimBg="0"/>
      <p:bldP spid="53" grpId="0" build="p" autoUpdateAnimBg="0"/>
      <p:bldP spid="54" grpId="0" build="p" autoUpdateAnimBg="0"/>
      <p:bldP spid="55" grpId="0" build="p" autoUpdateAnimBg="0"/>
      <p:bldP spid="57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717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四、浮点数的表示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7D29-F60B-4D4D-8E44-7D4AF2C1DC47}" type="datetime1">
              <a:rPr lang="zh-CN" altLang="en-US" smtClean="0"/>
              <a:t>2024/9/14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219450" cy="365125"/>
          </a:xfrm>
        </p:spPr>
        <p:txBody>
          <a:bodyPr/>
          <a:lstStyle/>
          <a:p>
            <a:r>
              <a:rPr lang="zh-CN" altLang="en-US" dirty="0"/>
              <a:t>第二章 计算机中的信息</a:t>
            </a:r>
            <a:r>
              <a:rPr lang="zh-CN" altLang="en-US" dirty="0" smtClean="0"/>
              <a:t>表示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3" name="Text Box 5"/>
          <p:cNvSpPr txBox="1"/>
          <p:nvPr/>
        </p:nvSpPr>
        <p:spPr>
          <a:xfrm>
            <a:off x="224790" y="786130"/>
            <a:ext cx="8919210" cy="2031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 smtClean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3）IEEE754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标准浮点格式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当前主流微机中广泛采用IEEE754</a:t>
            </a:r>
            <a:r>
              <a:rPr lang="en-US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标准浮点格式。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按IEEE754标准，</a:t>
            </a:r>
            <a:r>
              <a:rPr lang="en-US" altLang="zh-CN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常用的浮点数格式如</a:t>
            </a:r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下：</a:t>
            </a:r>
            <a:r>
              <a:rPr lang="en-US" altLang="zh-CN" sz="2800" b="1" dirty="0" smtClean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228" y="3218179"/>
            <a:ext cx="8526145" cy="1644650"/>
          </a:xfrm>
          <a:prstGeom prst="rect">
            <a:avLst/>
          </a:prstGeom>
        </p:spPr>
      </p:pic>
      <p:sp>
        <p:nvSpPr>
          <p:cNvPr id="13" name="Text Box 49"/>
          <p:cNvSpPr txBox="1">
            <a:spLocks noChangeArrowheads="1"/>
          </p:cNvSpPr>
          <p:nvPr/>
        </p:nvSpPr>
        <p:spPr bwMode="auto">
          <a:xfrm>
            <a:off x="2068444" y="5161920"/>
            <a:ext cx="14512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移码表示</a:t>
            </a:r>
            <a:endParaRPr lang="en-US" altLang="zh-CN" sz="2400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Text Box 50"/>
          <p:cNvSpPr txBox="1">
            <a:spLocks noChangeArrowheads="1"/>
          </p:cNvSpPr>
          <p:nvPr/>
        </p:nvSpPr>
        <p:spPr bwMode="auto">
          <a:xfrm>
            <a:off x="6337762" y="5161920"/>
            <a:ext cx="1409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原码表示</a:t>
            </a:r>
            <a:endParaRPr lang="en-US" altLang="zh-CN" sz="2400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2818015" y="4862829"/>
            <a:ext cx="210935" cy="35756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14" idx="0"/>
          </p:cNvCxnSpPr>
          <p:nvPr/>
        </p:nvCxnSpPr>
        <p:spPr>
          <a:xfrm>
            <a:off x="6866313" y="4862829"/>
            <a:ext cx="176299" cy="29909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autoUpdateAnimBg="0"/>
      <p:bldP spid="14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717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四、浮点数的表示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7D29-F60B-4D4D-8E44-7D4AF2C1DC47}" type="datetime1">
              <a:rPr lang="zh-CN" altLang="en-US" smtClean="0"/>
              <a:t>2024/9/14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219450" cy="365125"/>
          </a:xfrm>
        </p:spPr>
        <p:txBody>
          <a:bodyPr/>
          <a:lstStyle/>
          <a:p>
            <a:r>
              <a:rPr lang="zh-CN" altLang="en-US" dirty="0"/>
              <a:t>第二章 计算机中的信息</a:t>
            </a:r>
            <a:r>
              <a:rPr lang="zh-CN" altLang="en-US" dirty="0" smtClean="0"/>
              <a:t>表示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45</a:t>
            </a:fld>
            <a:endParaRPr lang="zh-CN" altLang="en-US"/>
          </a:p>
        </p:txBody>
      </p:sp>
      <p:sp>
        <p:nvSpPr>
          <p:cNvPr id="3" name="Text Box 5"/>
          <p:cNvSpPr txBox="1"/>
          <p:nvPr/>
        </p:nvSpPr>
        <p:spPr>
          <a:xfrm>
            <a:off x="224790" y="786130"/>
            <a:ext cx="8495261" cy="267765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IEEE754有3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种浮点表示格式：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 err="1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短浮点数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(</a:t>
            </a:r>
            <a:r>
              <a:rPr lang="en-US" altLang="zh-CN" sz="2800" b="1" dirty="0" err="1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短实数、单精度浮点数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32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位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)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 err="1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长浮点数</a:t>
            </a:r>
            <a:r>
              <a:rPr lang="en-US" altLang="zh-CN" sz="2800" b="1" dirty="0" err="1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（长实数、双精度浮点数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64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位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 err="1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临时浮点数</a:t>
            </a:r>
            <a:r>
              <a:rPr lang="en-US" altLang="zh-CN" sz="2800" b="1" dirty="0" err="1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（临时实数、扩展精度浮点数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80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位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00616625"/>
              </p:ext>
            </p:extLst>
          </p:nvPr>
        </p:nvGraphicFramePr>
        <p:xfrm>
          <a:off x="295275" y="3589655"/>
          <a:ext cx="8575675" cy="2788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8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6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5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97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34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32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87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760"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1"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类型</a:t>
                      </a:r>
                      <a:endParaRPr lang="en-US" altLang="en-US" sz="2400" b="1">
                        <a:latin typeface="楷体" panose="02010609060101010101" pitchFamily="49" charset="-122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1" dirty="0" err="1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数符</a:t>
                      </a:r>
                      <a:r>
                        <a:rPr 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(位</a:t>
                      </a:r>
                      <a:r>
                        <a:rPr lang="en-US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)</a:t>
                      </a:r>
                      <a:endParaRPr lang="en-US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1" dirty="0" err="1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阶码</a:t>
                      </a:r>
                      <a:r>
                        <a:rPr 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 (位</a:t>
                      </a:r>
                      <a:r>
                        <a:rPr lang="en-US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）</a:t>
                      </a:r>
                      <a:endParaRPr lang="en-US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1" dirty="0" err="1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尾数</a:t>
                      </a:r>
                      <a:endParaRPr lang="en-US" sz="24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（</a:t>
                      </a:r>
                      <a:r>
                        <a:rPr lang="en-US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位）</a:t>
                      </a:r>
                      <a:endParaRPr lang="en-US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1"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总位数（位）</a:t>
                      </a:r>
                      <a:endParaRPr lang="en-US" altLang="en-US" sz="2400" b="1">
                        <a:latin typeface="楷体" panose="02010609060101010101" pitchFamily="49" charset="-122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1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偏 置 值</a:t>
                      </a:r>
                      <a:endParaRPr lang="en-US" altLang="en-US" sz="2400" b="1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3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1"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十六进制</a:t>
                      </a:r>
                      <a:endParaRPr lang="en-US" altLang="en-US" sz="2400" b="1">
                        <a:latin typeface="楷体" panose="02010609060101010101" pitchFamily="49" charset="-122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1"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十进制</a:t>
                      </a:r>
                      <a:endParaRPr lang="en-US" altLang="en-US" sz="2400" b="1">
                        <a:latin typeface="楷体" panose="02010609060101010101" pitchFamily="49" charset="-122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1"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短浮点数</a:t>
                      </a:r>
                      <a:endParaRPr lang="en-US" altLang="en-US" sz="2400" b="1">
                        <a:latin typeface="楷体" panose="02010609060101010101" pitchFamily="49" charset="-122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1"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2400" b="1">
                        <a:latin typeface="楷体" panose="02010609060101010101" pitchFamily="49" charset="-122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1"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2400" b="1">
                        <a:latin typeface="楷体" panose="02010609060101010101" pitchFamily="49" charset="-122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1"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23</a:t>
                      </a:r>
                      <a:endParaRPr lang="en-US" altLang="en-US" sz="2400" b="1">
                        <a:latin typeface="楷体" panose="02010609060101010101" pitchFamily="49" charset="-122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1"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32</a:t>
                      </a:r>
                      <a:endParaRPr lang="en-US" altLang="en-US" sz="2400" b="1">
                        <a:latin typeface="楷体" panose="02010609060101010101" pitchFamily="49" charset="-122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1"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7FH</a:t>
                      </a:r>
                      <a:endParaRPr lang="en-US" altLang="en-US" sz="2400" b="1">
                        <a:latin typeface="楷体" panose="02010609060101010101" pitchFamily="49" charset="-122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1"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127</a:t>
                      </a:r>
                      <a:endParaRPr lang="en-US" altLang="en-US" sz="2400" b="1">
                        <a:latin typeface="楷体" panose="02010609060101010101" pitchFamily="49" charset="-122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5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1"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  <a:sym typeface="+mn-ea"/>
                        </a:rPr>
                        <a:t>长浮点数</a:t>
                      </a:r>
                      <a:endParaRPr lang="en-US" altLang="en-US" sz="2400" b="1">
                        <a:latin typeface="楷体" panose="02010609060101010101" pitchFamily="49" charset="-122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2400" b="1"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2400" b="1"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11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2400" b="1"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52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2400" b="1"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64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1"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  <a:sym typeface="+mn-ea"/>
                        </a:rPr>
                        <a:t>3FFH</a:t>
                      </a:r>
                      <a:endParaRPr lang="en-US" altLang="en-US" sz="2400" b="1">
                        <a:latin typeface="楷体" panose="02010609060101010101" pitchFamily="49" charset="-122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1"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  <a:sym typeface="+mn-ea"/>
                        </a:rPr>
                        <a:t>1023</a:t>
                      </a:r>
                      <a:endParaRPr lang="en-US" altLang="en-US" sz="2400" b="1">
                        <a:latin typeface="楷体" panose="02010609060101010101" pitchFamily="49" charset="-122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1"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  <a:sym typeface="+mn-ea"/>
                        </a:rPr>
                        <a:t>临时浮点数</a:t>
                      </a:r>
                      <a:endParaRPr lang="en-US" altLang="en-US" sz="2400" b="1">
                        <a:latin typeface="楷体" panose="02010609060101010101" pitchFamily="49" charset="-122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2400" b="1"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2400" b="1"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15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64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2400" b="1"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80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1"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  <a:sym typeface="+mn-ea"/>
                        </a:rPr>
                        <a:t>3FFFH</a:t>
                      </a:r>
                      <a:endParaRPr lang="en-US" altLang="en-US" sz="2400" b="1">
                        <a:latin typeface="楷体" panose="02010609060101010101" pitchFamily="49" charset="-122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  <a:sym typeface="+mn-ea"/>
                        </a:rPr>
                        <a:t>16383</a:t>
                      </a:r>
                      <a:endParaRPr lang="en-US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Text Box 49"/>
          <p:cNvSpPr txBox="1">
            <a:spLocks noChangeArrowheads="1"/>
          </p:cNvSpPr>
          <p:nvPr/>
        </p:nvSpPr>
        <p:spPr bwMode="auto">
          <a:xfrm>
            <a:off x="4501586" y="4475914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+1</a:t>
            </a:r>
          </a:p>
        </p:txBody>
      </p:sp>
      <p:sp>
        <p:nvSpPr>
          <p:cNvPr id="14" name="Text Box 50"/>
          <p:cNvSpPr txBox="1">
            <a:spLocks noChangeArrowheads="1"/>
          </p:cNvSpPr>
          <p:nvPr/>
        </p:nvSpPr>
        <p:spPr bwMode="auto">
          <a:xfrm>
            <a:off x="4501586" y="5054197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utoUpdateAnimBg="0"/>
      <p:bldP spid="14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717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四、浮点数的表示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7D29-F60B-4D4D-8E44-7D4AF2C1DC47}" type="datetime1">
              <a:rPr lang="zh-CN" altLang="en-US" smtClean="0"/>
              <a:t>2024/9/14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219450" cy="365125"/>
          </a:xfrm>
        </p:spPr>
        <p:txBody>
          <a:bodyPr/>
          <a:lstStyle/>
          <a:p>
            <a:r>
              <a:rPr lang="zh-CN" altLang="en-US" dirty="0"/>
              <a:t>第二章 计算机中的信息表示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46</a:t>
            </a:fld>
            <a:endParaRPr lang="zh-CN" altLang="en-US" dirty="0"/>
          </a:p>
        </p:txBody>
      </p:sp>
      <p:sp>
        <p:nvSpPr>
          <p:cNvPr id="3" name="Text Box 5"/>
          <p:cNvSpPr txBox="1"/>
          <p:nvPr/>
        </p:nvSpPr>
        <p:spPr>
          <a:xfrm>
            <a:off x="535305" y="835544"/>
            <a:ext cx="8094980" cy="82484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fontAlgn="auto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32位短浮点数为例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表示格式如下：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228" y="2088631"/>
            <a:ext cx="8526145" cy="1644650"/>
          </a:xfrm>
          <a:prstGeom prst="rect">
            <a:avLst/>
          </a:prstGeom>
        </p:spPr>
      </p:pic>
      <p:sp>
        <p:nvSpPr>
          <p:cNvPr id="14" name="Text Box 49"/>
          <p:cNvSpPr txBox="1">
            <a:spLocks noChangeArrowheads="1"/>
          </p:cNvSpPr>
          <p:nvPr/>
        </p:nvSpPr>
        <p:spPr bwMode="auto">
          <a:xfrm>
            <a:off x="1936604" y="4035086"/>
            <a:ext cx="174788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400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位移码，偏置值</a:t>
            </a:r>
            <a:r>
              <a:rPr lang="en-US" altLang="zh-CN" sz="2400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127</a:t>
            </a:r>
            <a:endParaRPr lang="en-US" altLang="zh-CN" sz="2400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Text Box 50"/>
          <p:cNvSpPr txBox="1">
            <a:spLocks noChangeArrowheads="1"/>
          </p:cNvSpPr>
          <p:nvPr/>
        </p:nvSpPr>
        <p:spPr bwMode="auto">
          <a:xfrm>
            <a:off x="5917163" y="4174655"/>
            <a:ext cx="26384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23</a:t>
            </a:r>
            <a:r>
              <a:rPr lang="zh-CN" altLang="en-US" sz="2400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位原码，隐含</a:t>
            </a:r>
            <a:r>
              <a:rPr lang="en-US" altLang="zh-CN" sz="2400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400" baseline="30000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en-US" altLang="zh-CN" sz="2400" baseline="30000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2686176" y="3735995"/>
            <a:ext cx="210935" cy="35756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6896501" y="3656278"/>
            <a:ext cx="28877" cy="51837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49"/>
          <p:cNvSpPr txBox="1">
            <a:spLocks noChangeArrowheads="1"/>
          </p:cNvSpPr>
          <p:nvPr/>
        </p:nvSpPr>
        <p:spPr bwMode="auto">
          <a:xfrm>
            <a:off x="435015" y="4026836"/>
            <a:ext cx="9096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</a:t>
            </a:r>
            <a:endParaRPr lang="en-US" altLang="zh-CN" sz="2400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726141" y="3576926"/>
            <a:ext cx="107577" cy="50838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50"/>
          <p:cNvSpPr txBox="1">
            <a:spLocks noChangeArrowheads="1"/>
          </p:cNvSpPr>
          <p:nvPr/>
        </p:nvSpPr>
        <p:spPr bwMode="auto">
          <a:xfrm>
            <a:off x="5833739" y="4772879"/>
            <a:ext cx="2681611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zh-CN" altLang="en-US" sz="2400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小数点在左边第一个</a:t>
            </a:r>
            <a:r>
              <a:rPr lang="en-US" altLang="zh-CN" sz="2400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2</a:t>
            </a:r>
            <a:r>
              <a:rPr lang="en-US" altLang="zh-CN" sz="2400" baseline="30000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 </a:t>
            </a:r>
            <a:r>
              <a:rPr lang="zh-CN" altLang="en-US" sz="2400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）之后；</a:t>
            </a:r>
            <a:endParaRPr lang="en-US" altLang="zh-CN" sz="2400" dirty="0" smtClean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2400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400" baseline="30000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400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</a:t>
            </a:r>
            <a:r>
              <a:rPr lang="zh-CN" altLang="en-US" sz="2400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出现在</a:t>
            </a:r>
            <a:r>
              <a:rPr lang="en-US" altLang="zh-CN" sz="2400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2400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</a:t>
            </a:r>
            <a:endParaRPr lang="en-US" altLang="zh-CN" sz="2400" dirty="0" smtClean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endParaRPr lang="en-US" altLang="zh-CN" sz="2400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  <p:bldP spid="15" grpId="0" autoUpdateAnimBg="0"/>
      <p:bldP spid="18" grpId="0" autoUpdateAnimBg="0"/>
      <p:bldP spid="20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717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四、浮点数的表示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7D29-F60B-4D4D-8E44-7D4AF2C1DC47}" type="datetime1">
              <a:rPr lang="zh-CN" altLang="en-US" smtClean="0"/>
              <a:t>2024/9/14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219450" cy="365125"/>
          </a:xfrm>
        </p:spPr>
        <p:txBody>
          <a:bodyPr/>
          <a:lstStyle/>
          <a:p>
            <a:r>
              <a:rPr lang="zh-CN" altLang="en-US" dirty="0"/>
              <a:t>第二章 计算机中的信息表示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47</a:t>
            </a:fld>
            <a:endParaRPr lang="zh-CN" altLang="en-US" dirty="0"/>
          </a:p>
        </p:txBody>
      </p:sp>
      <p:sp>
        <p:nvSpPr>
          <p:cNvPr id="3" name="Text Box 5"/>
          <p:cNvSpPr txBox="1"/>
          <p:nvPr/>
        </p:nvSpPr>
        <p:spPr>
          <a:xfrm>
            <a:off x="535305" y="835544"/>
            <a:ext cx="8094980" cy="45735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IEEE754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尾数规格化要求：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0≤|M|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＜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1, 	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小数点在</a:t>
            </a:r>
            <a:r>
              <a:rPr lang="en-US" altLang="zh-CN" sz="2800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baseline="30000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之后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例如，二进制数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10100.10111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，根据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IEEE754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尾数规格化要求，得到：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10100.10111 = 1.010010111×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baseline="30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   </a:t>
            </a: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800" b="1" baseline="3000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800" b="1" baseline="30000" dirty="0" smtClean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800" b="1" baseline="30000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尾数的实际值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：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1+M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2231405" y="4174362"/>
            <a:ext cx="12054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隐</a:t>
            </a:r>
            <a:r>
              <a:rPr lang="zh-CN" altLang="en-US" sz="2400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含</a:t>
            </a:r>
            <a:r>
              <a:rPr lang="zh-CN" altLang="en-US" sz="2400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</a:t>
            </a:r>
            <a:endParaRPr lang="zh-CN" altLang="en-US" sz="2400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Line 16"/>
          <p:cNvSpPr>
            <a:spLocks noChangeShapeType="1"/>
          </p:cNvSpPr>
          <p:nvPr/>
        </p:nvSpPr>
        <p:spPr bwMode="auto">
          <a:xfrm flipH="1">
            <a:off x="3065645" y="3656280"/>
            <a:ext cx="144300" cy="593271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Text Box 15"/>
          <p:cNvSpPr txBox="1">
            <a:spLocks noChangeArrowheads="1"/>
          </p:cNvSpPr>
          <p:nvPr/>
        </p:nvSpPr>
        <p:spPr bwMode="auto">
          <a:xfrm>
            <a:off x="4452751" y="4175633"/>
            <a:ext cx="37851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 </a:t>
            </a:r>
            <a:r>
              <a:rPr lang="zh-CN" altLang="en-US" sz="2400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（不足</a:t>
            </a:r>
            <a:r>
              <a:rPr lang="en-US" altLang="zh-CN" sz="2400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23</a:t>
            </a:r>
            <a:r>
              <a:rPr lang="zh-CN" altLang="en-US" sz="2400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位，后面补</a:t>
            </a:r>
            <a:r>
              <a:rPr lang="en-US" altLang="zh-CN" sz="2400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400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2400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Line 16"/>
          <p:cNvSpPr>
            <a:spLocks noChangeShapeType="1"/>
          </p:cNvSpPr>
          <p:nvPr/>
        </p:nvSpPr>
        <p:spPr bwMode="auto">
          <a:xfrm>
            <a:off x="4499811" y="3656279"/>
            <a:ext cx="105877" cy="51808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3532472" y="3590216"/>
            <a:ext cx="1544854" cy="96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38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5" grpId="0"/>
      <p:bldP spid="2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717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四、浮点数的表示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7D29-F60B-4D4D-8E44-7D4AF2C1DC47}" type="datetime1">
              <a:rPr lang="zh-CN" altLang="en-US" smtClean="0"/>
              <a:t>2024/9/14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219450" cy="365125"/>
          </a:xfrm>
        </p:spPr>
        <p:txBody>
          <a:bodyPr/>
          <a:lstStyle/>
          <a:p>
            <a:r>
              <a:rPr lang="zh-CN" altLang="en-US" dirty="0"/>
              <a:t>第二章 计算机中的信息表示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48</a:t>
            </a:fld>
            <a:endParaRPr lang="zh-CN" altLang="en-US"/>
          </a:p>
        </p:txBody>
      </p:sp>
      <p:sp>
        <p:nvSpPr>
          <p:cNvPr id="3" name="Text Box 5"/>
          <p:cNvSpPr txBox="1"/>
          <p:nvPr/>
        </p:nvSpPr>
        <p:spPr>
          <a:xfrm>
            <a:off x="290195" y="664036"/>
            <a:ext cx="8619490" cy="52622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十进制真值转换为浮点数：</a:t>
            </a:r>
            <a:endParaRPr lang="en-US" altLang="zh-CN" sz="2800" b="1" dirty="0" smtClean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 err="1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例：将</a:t>
            </a: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(82.25)</a:t>
            </a:r>
            <a:r>
              <a:rPr lang="en-US" altLang="zh-CN" sz="2800" b="1" baseline="-25000" dirty="0" smtClean="0">
                <a:solidFill>
                  <a:schemeClr val="accent6">
                    <a:lumMod val="75000"/>
                  </a:schemeClr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10</a:t>
            </a: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转换成32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位</a:t>
            </a:r>
            <a:r>
              <a:rPr lang="en-US" altLang="zh-CN" sz="2800" b="1" dirty="0" err="1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短浮点数格式</a:t>
            </a: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）先将(82.25)</a:t>
            </a:r>
            <a:r>
              <a:rPr lang="en-US" altLang="zh-CN" sz="2800" b="1" baseline="-25000" dirty="0">
                <a:solidFill>
                  <a:schemeClr val="tx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10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转换成二进制数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(82.25)</a:t>
            </a:r>
            <a:r>
              <a:rPr lang="en-US" altLang="zh-CN" sz="2800" b="1" baseline="-25000" dirty="0">
                <a:solidFill>
                  <a:schemeClr val="tx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10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=(1010010.01)</a:t>
            </a:r>
            <a:r>
              <a:rPr lang="en-US" altLang="zh-CN" sz="2800" b="1" baseline="-25000" dirty="0">
                <a:solidFill>
                  <a:schemeClr val="tx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2）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规格化二进制数(1010010.01)</a:t>
            </a:r>
            <a:r>
              <a:rPr lang="en-US" altLang="zh-CN" sz="2800" b="1" baseline="-25000" dirty="0" smtClean="0">
                <a:solidFill>
                  <a:schemeClr val="tx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1010010.01=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</a:t>
            </a:r>
            <a:r>
              <a:rPr lang="en-US" altLang="zh-CN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01001001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×2</a:t>
            </a:r>
            <a:r>
              <a:rPr lang="en-US" altLang="zh-CN" sz="2800" b="1" baseline="30000" dirty="0">
                <a:solidFill>
                  <a:schemeClr val="accent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6</a:t>
            </a:r>
            <a:endParaRPr lang="en-US" altLang="zh-CN" sz="2800" b="1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3）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计算移码表示的阶码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，表示为二进制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E</a:t>
            </a:r>
            <a:r>
              <a:rPr lang="zh-CN" altLang="en-US" sz="2800" b="1" baseline="-250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移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=(127+6)</a:t>
            </a:r>
            <a:r>
              <a:rPr lang="en-US" altLang="zh-CN" sz="2800" b="1" baseline="-25000" dirty="0" smtClean="0"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10 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=(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133)</a:t>
            </a:r>
            <a:r>
              <a:rPr lang="en-US" altLang="zh-CN" sz="2800" b="1" baseline="-25000" dirty="0"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10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=(10000101)</a:t>
            </a:r>
            <a:r>
              <a:rPr lang="en-US" altLang="zh-CN" sz="2800" b="1" baseline="-25000" dirty="0"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</a:t>
            </a: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6269202" y="3435766"/>
            <a:ext cx="278764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隐藏位（在机器中不占位）</a:t>
            </a:r>
            <a:endParaRPr lang="zh-CN" altLang="en-US" sz="2400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 flipV="1">
            <a:off x="3250277" y="3794541"/>
            <a:ext cx="2972072" cy="511452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Text Box 49"/>
          <p:cNvSpPr txBox="1">
            <a:spLocks noChangeArrowheads="1"/>
          </p:cNvSpPr>
          <p:nvPr/>
        </p:nvSpPr>
        <p:spPr bwMode="auto">
          <a:xfrm>
            <a:off x="1300537" y="6000768"/>
            <a:ext cx="101101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偏置值</a:t>
            </a:r>
            <a:endParaRPr lang="en-US" altLang="zh-CN" sz="2000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Text Box 50"/>
          <p:cNvSpPr txBox="1">
            <a:spLocks noChangeArrowheads="1"/>
          </p:cNvSpPr>
          <p:nvPr/>
        </p:nvSpPr>
        <p:spPr bwMode="auto">
          <a:xfrm>
            <a:off x="2360546" y="5975449"/>
            <a:ext cx="14097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阶码真值</a:t>
            </a:r>
            <a:endParaRPr lang="en-US" altLang="zh-CN" sz="2000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1887277" y="5701677"/>
            <a:ext cx="210935" cy="35756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15" idx="0"/>
          </p:cNvCxnSpPr>
          <p:nvPr/>
        </p:nvCxnSpPr>
        <p:spPr>
          <a:xfrm>
            <a:off x="2889097" y="5676358"/>
            <a:ext cx="176299" cy="29909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/>
      <p:bldP spid="14" grpId="0" autoUpdateAnimBg="0"/>
      <p:bldP spid="15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717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四、浮点数的表示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7D29-F60B-4D4D-8E44-7D4AF2C1DC47}" type="datetime1">
              <a:rPr lang="zh-CN" altLang="en-US" smtClean="0"/>
              <a:t>2024/9/14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219450" cy="365125"/>
          </a:xfrm>
        </p:spPr>
        <p:txBody>
          <a:bodyPr/>
          <a:lstStyle/>
          <a:p>
            <a:r>
              <a:rPr lang="zh-CN" altLang="en-US" dirty="0"/>
              <a:t>第二章 计算机中的信息表示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49</a:t>
            </a:fld>
            <a:endParaRPr lang="zh-CN" altLang="en-US" dirty="0"/>
          </a:p>
        </p:txBody>
      </p:sp>
      <p:sp>
        <p:nvSpPr>
          <p:cNvPr id="3" name="Text Box 5"/>
          <p:cNvSpPr txBox="1"/>
          <p:nvPr/>
        </p:nvSpPr>
        <p:spPr>
          <a:xfrm>
            <a:off x="262255" y="859790"/>
            <a:ext cx="8619490" cy="52622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4）以短浮点数格式存储该数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</a:t>
            </a:r>
            <a:r>
              <a:rPr lang="en-US" altLang="zh-CN" sz="2800" b="1" dirty="0" err="1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该数为正数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,   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则</a:t>
            </a:r>
            <a:r>
              <a:rPr lang="en-US" altLang="zh-CN" sz="2800" b="1" dirty="0" err="1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符号位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=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0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	由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3）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可得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</a:t>
            </a:r>
            <a:r>
              <a:rPr lang="en-US" altLang="zh-CN" sz="2800" b="1" dirty="0" err="1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阶码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=10000101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	由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2）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可得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</a:t>
            </a:r>
            <a:r>
              <a:rPr lang="en-US" altLang="zh-CN" sz="2800" b="1" dirty="0" err="1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尾数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=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01001001</a:t>
            </a:r>
            <a:r>
              <a:rPr lang="en-US" altLang="zh-CN" sz="2400" b="1" dirty="0" smtClean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000000000000000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/>
            </a:r>
            <a:b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</a:b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             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尾数为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23位，不足在后面添15位0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所以，短浮点数代码为：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0 10000101 01001001000000000000000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表示为十六进制代码为：42A48000H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8212" y="844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一、进位计数制及其相互转换</a:t>
            </a:r>
          </a:p>
          <a:p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7D29-F60B-4D4D-8E44-7D4AF2C1DC47}" type="datetime1">
              <a:rPr lang="zh-CN" altLang="en-US" smtClean="0"/>
              <a:t>2024/9/14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219450" cy="365125"/>
          </a:xfrm>
        </p:spPr>
        <p:txBody>
          <a:bodyPr/>
          <a:lstStyle/>
          <a:p>
            <a:r>
              <a:rPr lang="zh-CN" altLang="en-US" dirty="0"/>
              <a:t>第二章 计算机中的信息表示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1" name="Text Box 5"/>
          <p:cNvSpPr txBox="1"/>
          <p:nvPr/>
        </p:nvSpPr>
        <p:spPr>
          <a:xfrm>
            <a:off x="1920649" y="707129"/>
            <a:ext cx="4949003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常用进位</a:t>
            </a:r>
            <a:r>
              <a:rPr lang="zh-CN" altLang="en-US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计数</a:t>
            </a:r>
            <a:r>
              <a:rPr lang="zh-CN" altLang="en-US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制特征表</a:t>
            </a:r>
            <a:endParaRPr lang="zh-CN" altLang="en-US" sz="2800" b="1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3729" y="2325188"/>
            <a:ext cx="9169509" cy="8886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-11213" y="2560958"/>
            <a:ext cx="14711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十进制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13918" y="2550359"/>
            <a:ext cx="69807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11302" y="2546168"/>
            <a:ext cx="97731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0~9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51570" y="2540196"/>
            <a:ext cx="18629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逢十进一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608583" y="2274247"/>
                <a:ext cx="2491027" cy="9569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000" b="0" i="1" dirty="0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dirty="0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000" b="0" i="1" dirty="0" smtClean="0">
                              <a:latin typeface="Cambria Math"/>
                            </a:rPr>
                            <m:t>=−</m:t>
                          </m:r>
                          <m:r>
                            <a:rPr lang="en-US" altLang="zh-CN" sz="2000" b="0" i="1" dirty="0" smtClean="0">
                              <a:latin typeface="Cambria Math"/>
                            </a:rPr>
                            <m:t>𝑚</m:t>
                          </m:r>
                        </m:sub>
                        <m:sup>
                          <m:r>
                            <a:rPr lang="en-US" altLang="zh-CN" sz="2000" b="0" i="1" dirty="0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2000" b="0" i="1" dirty="0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⨯</m:t>
                              </m:r>
                              <m:r>
                                <a:rPr lang="en-US" altLang="zh-CN" sz="200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sz="2000" b="0" i="1" dirty="0" smtClean="0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0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8583" y="2274247"/>
                <a:ext cx="2491027" cy="9569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8380535" y="2523149"/>
            <a:ext cx="69807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54" y="1442169"/>
            <a:ext cx="9169509" cy="8886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2380" y="1645666"/>
            <a:ext cx="914161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数制      基数   数码       计数规则       多项式形式   标识符</a:t>
            </a:r>
            <a:endParaRPr lang="zh-CN" altLang="en-US" sz="2800" b="1" dirty="0">
              <a:solidFill>
                <a:schemeClr val="accent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-5522" y="4999808"/>
            <a:ext cx="9169509" cy="8886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4"/>
          <p:cNvSpPr txBox="1"/>
          <p:nvPr/>
        </p:nvSpPr>
        <p:spPr>
          <a:xfrm>
            <a:off x="-13006" y="5235578"/>
            <a:ext cx="14711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十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六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进制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9" name="TextBox 34"/>
          <p:cNvSpPr txBox="1"/>
          <p:nvPr/>
        </p:nvSpPr>
        <p:spPr>
          <a:xfrm>
            <a:off x="1612125" y="5224979"/>
            <a:ext cx="69807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16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3" name="TextBox 35"/>
          <p:cNvSpPr txBox="1"/>
          <p:nvPr/>
        </p:nvSpPr>
        <p:spPr>
          <a:xfrm>
            <a:off x="2509509" y="4999808"/>
            <a:ext cx="97731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0~9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4" name="TextBox 36"/>
          <p:cNvSpPr txBox="1"/>
          <p:nvPr/>
        </p:nvSpPr>
        <p:spPr>
          <a:xfrm>
            <a:off x="2504579" y="5421148"/>
            <a:ext cx="97731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A~F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5" name="TextBox 37"/>
          <p:cNvSpPr txBox="1"/>
          <p:nvPr/>
        </p:nvSpPr>
        <p:spPr>
          <a:xfrm>
            <a:off x="3749777" y="5214816"/>
            <a:ext cx="18629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逢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十六进一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38"/>
              <p:cNvSpPr txBox="1"/>
              <p:nvPr/>
            </p:nvSpPr>
            <p:spPr>
              <a:xfrm>
                <a:off x="5606790" y="4948867"/>
                <a:ext cx="2491027" cy="9569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/>
                            </a:rPr>
                            <m:t>16</m:t>
                          </m:r>
                        </m:sub>
                      </m:sSub>
                      <m:r>
                        <a:rPr lang="en-US" altLang="zh-CN" sz="2000" b="0" i="1" dirty="0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dirty="0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000" b="0" i="1" dirty="0" smtClean="0">
                              <a:latin typeface="Cambria Math"/>
                            </a:rPr>
                            <m:t>=−</m:t>
                          </m:r>
                          <m:r>
                            <a:rPr lang="en-US" altLang="zh-CN" sz="2000" b="0" i="1" dirty="0" smtClean="0">
                              <a:latin typeface="Cambria Math"/>
                            </a:rPr>
                            <m:t>𝑚</m:t>
                          </m:r>
                        </m:sub>
                        <m:sup>
                          <m:r>
                            <a:rPr lang="en-US" altLang="zh-CN" sz="2000" b="0" i="1" dirty="0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2000" b="0" i="1" dirty="0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⨯</m:t>
                              </m:r>
                              <m:r>
                                <a:rPr lang="en-US" altLang="zh-CN" sz="2000" b="0" i="1" dirty="0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sup>
                              <m:r>
                                <a:rPr lang="en-US" altLang="zh-CN" sz="2000" b="0" i="1" dirty="0" smtClean="0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0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790" y="4948867"/>
                <a:ext cx="2491027" cy="9569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39"/>
          <p:cNvSpPr txBox="1"/>
          <p:nvPr/>
        </p:nvSpPr>
        <p:spPr>
          <a:xfrm>
            <a:off x="8378742" y="5197769"/>
            <a:ext cx="69807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-3729" y="3216728"/>
            <a:ext cx="9169509" cy="8886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TextBox 24"/>
          <p:cNvSpPr txBox="1"/>
          <p:nvPr/>
        </p:nvSpPr>
        <p:spPr>
          <a:xfrm>
            <a:off x="-11213" y="3452498"/>
            <a:ext cx="14711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二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进制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2" name="TextBox 34"/>
          <p:cNvSpPr txBox="1"/>
          <p:nvPr/>
        </p:nvSpPr>
        <p:spPr>
          <a:xfrm>
            <a:off x="1613918" y="3441899"/>
            <a:ext cx="69807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3" name="TextBox 35"/>
          <p:cNvSpPr txBox="1"/>
          <p:nvPr/>
        </p:nvSpPr>
        <p:spPr>
          <a:xfrm>
            <a:off x="2511302" y="3437708"/>
            <a:ext cx="97731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4" name="TextBox 37"/>
          <p:cNvSpPr txBox="1"/>
          <p:nvPr/>
        </p:nvSpPr>
        <p:spPr>
          <a:xfrm>
            <a:off x="3751570" y="3431736"/>
            <a:ext cx="18629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逢二进一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38"/>
              <p:cNvSpPr txBox="1"/>
              <p:nvPr/>
            </p:nvSpPr>
            <p:spPr>
              <a:xfrm>
                <a:off x="5608583" y="3165787"/>
                <a:ext cx="2491027" cy="9569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dirty="0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dirty="0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000" b="0" i="1" dirty="0" smtClean="0">
                              <a:latin typeface="Cambria Math"/>
                            </a:rPr>
                            <m:t>=−</m:t>
                          </m:r>
                          <m:r>
                            <a:rPr lang="en-US" altLang="zh-CN" sz="2000" b="0" i="1" dirty="0" smtClean="0">
                              <a:latin typeface="Cambria Math"/>
                            </a:rPr>
                            <m:t>𝑚</m:t>
                          </m:r>
                        </m:sub>
                        <m:sup>
                          <m:r>
                            <a:rPr lang="en-US" altLang="zh-CN" sz="2000" b="0" i="1" dirty="0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2000" b="0" i="1" dirty="0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⨯2</m:t>
                              </m:r>
                            </m:e>
                            <m:sup>
                              <m:r>
                                <a:rPr lang="en-US" altLang="zh-CN" sz="2000" b="0" i="1" dirty="0" smtClean="0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0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65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8583" y="3165787"/>
                <a:ext cx="2491027" cy="9569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39"/>
          <p:cNvSpPr txBox="1"/>
          <p:nvPr/>
        </p:nvSpPr>
        <p:spPr>
          <a:xfrm>
            <a:off x="8380535" y="3414689"/>
            <a:ext cx="69807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-3729" y="4108268"/>
            <a:ext cx="9169509" cy="8886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TextBox 24"/>
          <p:cNvSpPr txBox="1"/>
          <p:nvPr/>
        </p:nvSpPr>
        <p:spPr>
          <a:xfrm>
            <a:off x="-11213" y="4344038"/>
            <a:ext cx="14711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八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进制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9" name="TextBox 34"/>
          <p:cNvSpPr txBox="1"/>
          <p:nvPr/>
        </p:nvSpPr>
        <p:spPr>
          <a:xfrm>
            <a:off x="1613918" y="4333439"/>
            <a:ext cx="69807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0" name="TextBox 35"/>
          <p:cNvSpPr txBox="1"/>
          <p:nvPr/>
        </p:nvSpPr>
        <p:spPr>
          <a:xfrm>
            <a:off x="2511302" y="4329248"/>
            <a:ext cx="97731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0~7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1" name="TextBox 37"/>
          <p:cNvSpPr txBox="1"/>
          <p:nvPr/>
        </p:nvSpPr>
        <p:spPr>
          <a:xfrm>
            <a:off x="3751570" y="4323276"/>
            <a:ext cx="18629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逢八进一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38"/>
              <p:cNvSpPr txBox="1"/>
              <p:nvPr/>
            </p:nvSpPr>
            <p:spPr>
              <a:xfrm>
                <a:off x="5608583" y="4057327"/>
                <a:ext cx="2491027" cy="9569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altLang="zh-CN" sz="2000" b="0" i="1" dirty="0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dirty="0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000" b="0" i="1" dirty="0" smtClean="0">
                              <a:latin typeface="Cambria Math"/>
                            </a:rPr>
                            <m:t>=−</m:t>
                          </m:r>
                          <m:r>
                            <a:rPr lang="en-US" altLang="zh-CN" sz="2000" b="0" i="1" dirty="0" smtClean="0">
                              <a:latin typeface="Cambria Math"/>
                            </a:rPr>
                            <m:t>𝑚</m:t>
                          </m:r>
                        </m:sub>
                        <m:sup>
                          <m:r>
                            <a:rPr lang="en-US" altLang="zh-CN" sz="2000" b="0" i="1" dirty="0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2000" b="0" i="1" dirty="0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⨯</m:t>
                          </m:r>
                          <m:sSup>
                            <m:sSup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 dirty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sup>
                              <m:r>
                                <a:rPr lang="en-US" altLang="zh-CN" sz="2000" b="0" i="1" dirty="0" smtClean="0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0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72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8583" y="4057327"/>
                <a:ext cx="2491027" cy="9569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39"/>
          <p:cNvSpPr txBox="1"/>
          <p:nvPr/>
        </p:nvSpPr>
        <p:spPr>
          <a:xfrm>
            <a:off x="8380535" y="4306229"/>
            <a:ext cx="69807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O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5" grpId="0"/>
      <p:bldP spid="35" grpId="0"/>
      <p:bldP spid="36" grpId="0"/>
      <p:bldP spid="38" grpId="0"/>
      <p:bldP spid="39" grpId="0"/>
      <p:bldP spid="40" grpId="0"/>
      <p:bldP spid="41" grpId="0" animBg="1"/>
      <p:bldP spid="42" grpId="0"/>
      <p:bldP spid="27" grpId="0" animBg="1"/>
      <p:bldP spid="28" grpId="0"/>
      <p:bldP spid="29" grpId="0"/>
      <p:bldP spid="33" grpId="0"/>
      <p:bldP spid="34" grpId="0"/>
      <p:bldP spid="45" grpId="0"/>
      <p:bldP spid="49" grpId="0"/>
      <p:bldP spid="50" grpId="0"/>
      <p:bldP spid="60" grpId="0" animBg="1"/>
      <p:bldP spid="61" grpId="0"/>
      <p:bldP spid="62" grpId="0"/>
      <p:bldP spid="63" grpId="0"/>
      <p:bldP spid="64" grpId="0"/>
      <p:bldP spid="65" grpId="0"/>
      <p:bldP spid="66" grpId="0"/>
      <p:bldP spid="67" grpId="0" animBg="1"/>
      <p:bldP spid="68" grpId="0"/>
      <p:bldP spid="69" grpId="0"/>
      <p:bldP spid="70" grpId="0"/>
      <p:bldP spid="71" grpId="0"/>
      <p:bldP spid="72" grpId="0"/>
      <p:bldP spid="7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537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四、浮点数的表示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7D29-F60B-4D4D-8E44-7D4AF2C1DC47}" type="datetime1">
              <a:rPr lang="zh-CN" altLang="en-US" smtClean="0"/>
              <a:t>2024/9/14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219450" cy="365125"/>
          </a:xfrm>
        </p:spPr>
        <p:txBody>
          <a:bodyPr/>
          <a:lstStyle/>
          <a:p>
            <a:r>
              <a:rPr lang="zh-CN" altLang="en-US" dirty="0"/>
              <a:t>第二章 计算机中的信息表示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50</a:t>
            </a:fld>
            <a:endParaRPr lang="zh-CN" altLang="en-US"/>
          </a:p>
        </p:txBody>
      </p:sp>
      <p:sp>
        <p:nvSpPr>
          <p:cNvPr id="3" name="Text Box 5"/>
          <p:cNvSpPr txBox="1"/>
          <p:nvPr/>
        </p:nvSpPr>
        <p:spPr>
          <a:xfrm>
            <a:off x="290195" y="871855"/>
            <a:ext cx="8619490" cy="461581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例：将(﹣18.125)</a:t>
            </a:r>
            <a:r>
              <a:rPr lang="en-US" altLang="zh-CN" sz="2800" b="1" baseline="-25000" dirty="0">
                <a:solidFill>
                  <a:schemeClr val="accent6">
                    <a:lumMod val="75000"/>
                  </a:schemeClr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10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转换成短浮点数格式。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1）先将(﹣18.125)</a:t>
            </a:r>
            <a:r>
              <a:rPr lang="en-US" altLang="zh-CN" sz="2800" b="1" baseline="-25000" dirty="0">
                <a:solidFill>
                  <a:schemeClr val="tx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10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转换成二进制数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(﹣18.125)</a:t>
            </a:r>
            <a:r>
              <a:rPr lang="en-US" altLang="zh-CN" sz="2800" b="1" baseline="-25000" dirty="0">
                <a:solidFill>
                  <a:schemeClr val="tx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10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=(﹣10010.001)</a:t>
            </a:r>
            <a:r>
              <a:rPr lang="en-US" altLang="zh-CN" sz="2800" b="1" baseline="-25000" dirty="0">
                <a:solidFill>
                  <a:schemeClr val="tx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2）规格化二进制数(﹣10010.001)</a:t>
            </a:r>
            <a:r>
              <a:rPr lang="en-US" altLang="zh-CN" sz="2800" b="1" baseline="-25000" dirty="0">
                <a:solidFill>
                  <a:schemeClr val="tx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﹣10010.001= ﹣1.0010001×2</a:t>
            </a:r>
            <a:r>
              <a:rPr lang="en-US" altLang="zh-CN" sz="2800" b="1" baseline="30000" dirty="0">
                <a:solidFill>
                  <a:schemeClr val="tx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3）计算移码表示的阶码=偏置值+阶码真值：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E</a:t>
            </a:r>
            <a:r>
              <a:rPr lang="zh-CN" altLang="en-US" sz="2800" b="1" baseline="-250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移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=(127+4)</a:t>
            </a:r>
            <a:r>
              <a:rPr lang="en-US" altLang="zh-CN" sz="2800" b="1" baseline="-25000" dirty="0" smtClean="0"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10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=(131)</a:t>
            </a:r>
            <a:r>
              <a:rPr lang="en-US" altLang="zh-CN" sz="2800" b="1" baseline="-25000" dirty="0"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10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=(10000011)</a:t>
            </a:r>
            <a:r>
              <a:rPr lang="en-US" altLang="zh-CN" sz="2800" b="1" baseline="-25000" dirty="0"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717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四、浮点数的表示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7D29-F60B-4D4D-8E44-7D4AF2C1DC47}" type="datetime1">
              <a:rPr lang="zh-CN" altLang="en-US" smtClean="0"/>
              <a:t>2024/9/14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219450" cy="365125"/>
          </a:xfrm>
        </p:spPr>
        <p:txBody>
          <a:bodyPr/>
          <a:lstStyle/>
          <a:p>
            <a:r>
              <a:rPr lang="zh-CN" altLang="en-US" dirty="0"/>
              <a:t>第二章 计算机中的信息表示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51</a:t>
            </a:fld>
            <a:endParaRPr lang="zh-CN" altLang="en-US"/>
          </a:p>
        </p:txBody>
      </p:sp>
      <p:sp>
        <p:nvSpPr>
          <p:cNvPr id="3" name="Text Box 5"/>
          <p:cNvSpPr txBox="1"/>
          <p:nvPr/>
        </p:nvSpPr>
        <p:spPr>
          <a:xfrm>
            <a:off x="262255" y="859790"/>
            <a:ext cx="8619490" cy="52622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4）以短浮点数格式存储该数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因此：符号位=1                表示该数为负数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   阶码=10000011            由3）可得         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   尾数=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0010001</a:t>
            </a:r>
            <a:r>
              <a:rPr lang="en-US" altLang="zh-CN" sz="2400" b="1" dirty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0000000000000000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由2）可得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   </a:t>
            </a:r>
            <a:b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</a:b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              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尾数为23位，不足在后面添16位0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所以，短浮点数代码为：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1 10000011 00100010000000000000000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/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表示为十六进制代码为：C1910000H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717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四、浮点数的表示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7D29-F60B-4D4D-8E44-7D4AF2C1DC47}" type="datetime1">
              <a:rPr lang="zh-CN" altLang="en-US" smtClean="0"/>
              <a:t>2024/9/14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219450" cy="365125"/>
          </a:xfrm>
        </p:spPr>
        <p:txBody>
          <a:bodyPr/>
          <a:lstStyle/>
          <a:p>
            <a:r>
              <a:rPr lang="zh-CN" altLang="en-US" dirty="0"/>
              <a:t>第二章 计算机中的信息表示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52</a:t>
            </a:fld>
            <a:endParaRPr lang="zh-CN" altLang="en-US"/>
          </a:p>
        </p:txBody>
      </p:sp>
      <p:sp>
        <p:nvSpPr>
          <p:cNvPr id="3" name="Text Box 5"/>
          <p:cNvSpPr txBox="1"/>
          <p:nvPr/>
        </p:nvSpPr>
        <p:spPr>
          <a:xfrm>
            <a:off x="262255" y="859790"/>
            <a:ext cx="8619490" cy="13849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IEEE754</a:t>
            </a:r>
            <a:r>
              <a:rPr lang="zh-CN" altLang="en-US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浮点数格式转换为十进制真值</a:t>
            </a:r>
            <a:endParaRPr lang="en-US" altLang="zh-CN" sz="2800" b="1" dirty="0" smtClean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 err="1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单精度浮点计算公式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：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386080" y="2580468"/>
            <a:ext cx="3632835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(</a:t>
            </a:r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-1</a:t>
            </a:r>
            <a:r>
              <a:rPr lang="en-US" altLang="zh-CN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)</a:t>
            </a:r>
            <a:r>
              <a:rPr lang="zh-CN" altLang="en-US" sz="2800" b="1" baseline="30000" dirty="0" smtClean="0">
                <a:solidFill>
                  <a:schemeClr val="tx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S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×1.M×2</a:t>
            </a:r>
            <a:r>
              <a:rPr lang="zh-CN" altLang="en-US" sz="2800" b="1" baseline="30000" dirty="0">
                <a:solidFill>
                  <a:schemeClr val="tx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E-127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</a:t>
            </a:r>
          </a:p>
        </p:txBody>
      </p:sp>
      <p:sp>
        <p:nvSpPr>
          <p:cNvPr id="13" name="AutoShape 5"/>
          <p:cNvSpPr/>
          <p:nvPr/>
        </p:nvSpPr>
        <p:spPr bwMode="auto">
          <a:xfrm>
            <a:off x="3867785" y="2321388"/>
            <a:ext cx="196850" cy="1501140"/>
          </a:xfrm>
          <a:prstGeom prst="leftBrace">
            <a:avLst>
              <a:gd name="adj1" fmla="val 63817"/>
              <a:gd name="adj2" fmla="val 50000"/>
            </a:avLst>
          </a:prstGeom>
          <a:noFill/>
          <a:ln w="25400" cap="sq">
            <a:solidFill>
              <a:schemeClr val="accent1">
                <a:lumMod val="75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b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47820" y="1981663"/>
            <a:ext cx="4169410" cy="2031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S:符号位(1为负,0为正)</a:t>
            </a:r>
          </a:p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M:尾数,表示</a:t>
            </a:r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小数</a:t>
            </a:r>
            <a:endParaRPr lang="en-US" altLang="zh-CN" sz="28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E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:阶</a:t>
            </a:r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码</a:t>
            </a:r>
            <a:endParaRPr lang="zh-CN" altLang="en-US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7" name="Text Box 5"/>
          <p:cNvSpPr txBox="1"/>
          <p:nvPr/>
        </p:nvSpPr>
        <p:spPr>
          <a:xfrm>
            <a:off x="328759" y="3999289"/>
            <a:ext cx="5241290" cy="18148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双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精度浮点计算公式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：</a:t>
            </a: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(</a:t>
            </a:r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-1</a:t>
            </a:r>
            <a:r>
              <a:rPr lang="en-US" altLang="zh-CN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)</a:t>
            </a:r>
            <a:r>
              <a:rPr lang="zh-CN" altLang="en-US" sz="2800" b="1" baseline="30000" dirty="0" smtClean="0">
                <a:solidFill>
                  <a:schemeClr val="tx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S 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×1.M×2</a:t>
            </a:r>
            <a:r>
              <a:rPr lang="zh-CN" altLang="en-US" sz="2800" b="1" baseline="30000" dirty="0">
                <a:solidFill>
                  <a:schemeClr val="tx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E-</a:t>
            </a:r>
            <a:r>
              <a:rPr lang="zh-CN" altLang="en-US" sz="2800" b="1" baseline="30000" dirty="0">
                <a:solidFill>
                  <a:srgbClr val="FF0000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1023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0" grpId="0"/>
      <p:bldP spid="13" grpId="0" bldLvl="0" animBg="1"/>
      <p:bldP spid="2" grpId="0" build="p"/>
      <p:bldP spid="7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717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四、浮点数的表示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7D29-F60B-4D4D-8E44-7D4AF2C1DC47}" type="datetime1">
              <a:rPr lang="zh-CN" altLang="en-US" smtClean="0"/>
              <a:t>2024/9/14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219450" cy="365125"/>
          </a:xfrm>
        </p:spPr>
        <p:txBody>
          <a:bodyPr/>
          <a:lstStyle/>
          <a:p>
            <a:r>
              <a:rPr lang="zh-CN" altLang="en-US" dirty="0"/>
              <a:t>第二章 计算机中的信息表示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53</a:t>
            </a:fld>
            <a:endParaRPr lang="zh-CN" altLang="en-US"/>
          </a:p>
        </p:txBody>
      </p:sp>
      <p:sp>
        <p:nvSpPr>
          <p:cNvPr id="3" name="Text Box 5"/>
          <p:cNvSpPr txBox="1"/>
          <p:nvPr/>
        </p:nvSpPr>
        <p:spPr>
          <a:xfrm>
            <a:off x="43180" y="701225"/>
            <a:ext cx="9013825" cy="59093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例1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:计算</a:t>
            </a:r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IEEE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754单精度</a:t>
            </a:r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浮点数C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0A00000H的</a:t>
            </a:r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十进制真值</a:t>
            </a:r>
            <a:endParaRPr lang="zh-CN" altLang="en-US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(C0A00000)</a:t>
            </a:r>
            <a:r>
              <a:rPr lang="zh-CN" altLang="en-US" sz="2800" b="1" baseline="-25000" dirty="0">
                <a:solidFill>
                  <a:schemeClr val="tx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16 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=(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</a:t>
            </a:r>
            <a:r>
              <a:rPr lang="zh-CN" altLang="en-US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100,0000,1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010,0000, 0000, 0000, </a:t>
            </a:r>
            <a:b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</a:b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        0000,0000)</a:t>
            </a:r>
            <a:r>
              <a:rPr lang="zh-CN" altLang="en-US" sz="2800" b="1" baseline="-25000" dirty="0">
                <a:solidFill>
                  <a:schemeClr val="tx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</a:t>
            </a:r>
            <a:endParaRPr lang="zh-CN" altLang="en-US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可得, 符号位</a:t>
            </a:r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S</a:t>
            </a:r>
            <a:r>
              <a:rPr lang="en-US" altLang="zh-CN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: </a:t>
            </a:r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 </a:t>
            </a:r>
            <a:endParaRPr lang="zh-CN" altLang="en-US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阶</a:t>
            </a:r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码E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：</a:t>
            </a:r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(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10000001)</a:t>
            </a:r>
            <a:r>
              <a:rPr lang="zh-CN" altLang="en-US" sz="2800" b="1" baseline="-25000" dirty="0" smtClean="0">
                <a:solidFill>
                  <a:schemeClr val="tx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 </a:t>
            </a:r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= (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129)</a:t>
            </a:r>
            <a:r>
              <a:rPr lang="zh-CN" altLang="en-US" sz="2800" b="1" baseline="-25000" dirty="0">
                <a:solidFill>
                  <a:schemeClr val="tx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10</a:t>
            </a:r>
            <a:endParaRPr lang="zh-CN" altLang="en-US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尾数</a:t>
            </a:r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M: 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010,0000</a:t>
            </a:r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,0000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,0000,0000,0000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    </a:t>
            </a:r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尾数十进制表示为：0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</a:t>
            </a:r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25</a:t>
            </a:r>
            <a:endParaRPr lang="zh-CN" altLang="en-US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因此,由</a:t>
            </a:r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公式</a:t>
            </a:r>
            <a:r>
              <a:rPr lang="en-US" altLang="zh-CN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(</a:t>
            </a:r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-1</a:t>
            </a:r>
            <a:r>
              <a:rPr lang="en-US" altLang="zh-CN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)</a:t>
            </a:r>
            <a:r>
              <a:rPr lang="zh-CN" altLang="en-US" sz="2800" b="1" baseline="30000" dirty="0" smtClean="0">
                <a:solidFill>
                  <a:schemeClr val="tx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S</a:t>
            </a:r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×1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.M×2</a:t>
            </a:r>
            <a:r>
              <a:rPr lang="zh-CN" altLang="en-US" sz="2800" b="1" baseline="30000" dirty="0">
                <a:solidFill>
                  <a:schemeClr val="tx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E-127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得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</a:t>
            </a:r>
            <a:r>
              <a:rPr lang="en-US" altLang="zh-CN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(</a:t>
            </a:r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-1</a:t>
            </a:r>
            <a:r>
              <a:rPr lang="en-US" altLang="zh-CN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)</a:t>
            </a:r>
            <a:r>
              <a:rPr lang="zh-CN" altLang="en-US" sz="2800" b="1" baseline="30000" dirty="0" smtClean="0">
                <a:solidFill>
                  <a:schemeClr val="tx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</a:t>
            </a:r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×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1.25×2</a:t>
            </a:r>
            <a:r>
              <a:rPr lang="zh-CN" altLang="en-US" sz="2800" b="1" baseline="30000" dirty="0">
                <a:solidFill>
                  <a:schemeClr val="tx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129-</a:t>
            </a:r>
            <a:r>
              <a:rPr lang="zh-CN" altLang="en-US" sz="2800" b="1" baseline="30000" dirty="0" smtClean="0">
                <a:solidFill>
                  <a:schemeClr val="tx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127 </a:t>
            </a:r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= -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1.25×</a:t>
            </a:r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 = -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717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四、浮点数的表示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7D29-F60B-4D4D-8E44-7D4AF2C1DC47}" type="datetime1">
              <a:rPr lang="zh-CN" altLang="en-US" smtClean="0"/>
              <a:t>2024/9/14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219450" cy="365125"/>
          </a:xfrm>
        </p:spPr>
        <p:txBody>
          <a:bodyPr/>
          <a:lstStyle/>
          <a:p>
            <a:r>
              <a:rPr lang="zh-CN" altLang="en-US" dirty="0"/>
              <a:t>第二章 计算机中的信息表示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54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79402" y="3929616"/>
            <a:ext cx="8484235" cy="13849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思考：如何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由十进制数转换成长浮点数</a:t>
            </a:r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格式；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以及又如何</a:t>
            </a:r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由长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浮点数</a:t>
            </a:r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格式转换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成</a:t>
            </a:r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十进制数。</a:t>
            </a:r>
            <a:endParaRPr lang="zh-CN" altLang="en-US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97565" y="705262"/>
            <a:ext cx="8928545" cy="2497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练习：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将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十进制数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(-0.75)</a:t>
            </a:r>
            <a:r>
              <a:rPr lang="en-US" altLang="zh-CN" sz="2800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表示成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IEEE754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短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浮点格式，写出对应的二进制序列，再转换为十六进制，写出主要步骤。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D3A0782-5711-44C8-A5A6-8E0CD5B16373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2024/9/14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计算机组成原理--第二章 计算机中的信息表示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55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-21515" y="-1475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iSľídé"/>
          <p:cNvSpPr/>
          <p:nvPr/>
        </p:nvSpPr>
        <p:spPr>
          <a:xfrm>
            <a:off x="502444" y="1275597"/>
            <a:ext cx="8137922" cy="11425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1" name="iṧḷïḋê"/>
          <p:cNvGrpSpPr/>
          <p:nvPr/>
        </p:nvGrpSpPr>
        <p:grpSpPr>
          <a:xfrm>
            <a:off x="502444" y="1639807"/>
            <a:ext cx="6032468" cy="556314"/>
            <a:chOff x="669925" y="1609562"/>
            <a:chExt cx="3530781" cy="741752"/>
          </a:xfrm>
        </p:grpSpPr>
        <p:sp>
          <p:nvSpPr>
            <p:cNvPr id="12" name="ïšḻïdê"/>
            <p:cNvSpPr txBox="1"/>
            <p:nvPr/>
          </p:nvSpPr>
          <p:spPr bwMode="auto">
            <a:xfrm>
              <a:off x="669925" y="1609562"/>
              <a:ext cx="352760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800" b="1" dirty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1</a:t>
              </a:r>
              <a:r>
                <a:rPr kumimoji="0" lang="zh-CN" alt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.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2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 </a:t>
              </a: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字符型数据的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表示方法</a:t>
              </a: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73100" y="2351314"/>
              <a:ext cx="3527606" cy="0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îsḻíḋé"/>
          <p:cNvSpPr txBox="1"/>
          <p:nvPr/>
        </p:nvSpPr>
        <p:spPr>
          <a:xfrm>
            <a:off x="1872698" y="4062733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02.</a:t>
            </a:r>
          </a:p>
        </p:txBody>
      </p:sp>
      <p:sp>
        <p:nvSpPr>
          <p:cNvPr id="15" name="ísḻiḑe"/>
          <p:cNvSpPr/>
          <p:nvPr/>
        </p:nvSpPr>
        <p:spPr>
          <a:xfrm>
            <a:off x="2526228" y="4074275"/>
            <a:ext cx="4941372" cy="288513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汉字编码简介</a:t>
            </a:r>
          </a:p>
        </p:txBody>
      </p:sp>
      <p:sp>
        <p:nvSpPr>
          <p:cNvPr id="22" name="îṩļíḑé"/>
          <p:cNvSpPr/>
          <p:nvPr/>
        </p:nvSpPr>
        <p:spPr>
          <a:xfrm>
            <a:off x="1524070" y="4091288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7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226" y="204366"/>
            <a:ext cx="797210" cy="769144"/>
          </a:xfrm>
          <a:prstGeom prst="rect">
            <a:avLst/>
          </a:prstGeom>
        </p:spPr>
      </p:pic>
      <p:sp>
        <p:nvSpPr>
          <p:cNvPr id="25" name="îsḻíḋé"/>
          <p:cNvSpPr txBox="1"/>
          <p:nvPr/>
        </p:nvSpPr>
        <p:spPr>
          <a:xfrm>
            <a:off x="1865444" y="3329768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01.</a:t>
            </a:r>
          </a:p>
        </p:txBody>
      </p:sp>
      <p:sp>
        <p:nvSpPr>
          <p:cNvPr id="28" name="ísḻiḑe"/>
          <p:cNvSpPr/>
          <p:nvPr/>
        </p:nvSpPr>
        <p:spPr>
          <a:xfrm>
            <a:off x="2518974" y="3341310"/>
            <a:ext cx="4941372" cy="288513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ASCII码</a:t>
            </a:r>
          </a:p>
        </p:txBody>
      </p:sp>
      <p:sp>
        <p:nvSpPr>
          <p:cNvPr id="31" name="îṩļíḑé"/>
          <p:cNvSpPr/>
          <p:nvPr/>
        </p:nvSpPr>
        <p:spPr>
          <a:xfrm>
            <a:off x="1516816" y="3358323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7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1952174" y="3835970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717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800" b="1" dirty="0" err="1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ASCII</a:t>
            </a:r>
            <a:r>
              <a:rPr lang="en-US" altLang="zh-CN" sz="2800" b="1" dirty="0" err="1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码</a:t>
            </a:r>
            <a:endParaRPr lang="en-US" altLang="zh-CN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7D29-F60B-4D4D-8E44-7D4AF2C1DC47}" type="datetime1">
              <a:rPr lang="zh-CN" altLang="en-US" smtClean="0"/>
              <a:t>2024/9/14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219450" cy="365125"/>
          </a:xfrm>
        </p:spPr>
        <p:txBody>
          <a:bodyPr/>
          <a:lstStyle/>
          <a:p>
            <a:r>
              <a:rPr lang="zh-CN" altLang="en-US" dirty="0"/>
              <a:t>第二章 计算机中的信息表示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56</a:t>
            </a:fld>
            <a:endParaRPr lang="zh-CN" altLang="en-US"/>
          </a:p>
        </p:txBody>
      </p:sp>
      <p:sp>
        <p:nvSpPr>
          <p:cNvPr id="3" name="Text Box 5"/>
          <p:cNvSpPr txBox="1"/>
          <p:nvPr/>
        </p:nvSpPr>
        <p:spPr>
          <a:xfrm>
            <a:off x="365125" y="940435"/>
            <a:ext cx="8238548" cy="267765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ASCII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码：</a:t>
            </a:r>
            <a:r>
              <a:rPr sz="2800" b="1" dirty="0" err="1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美国信息交换标准码</a:t>
            </a:r>
            <a:r>
              <a:rPr sz="2800" b="1" dirty="0" err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（American</a:t>
            </a:r>
            <a:r>
              <a:rPr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Standard Code For Information Interchange</a:t>
            </a:r>
            <a:r>
              <a:rPr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</a:t>
            </a:r>
            <a:endParaRPr sz="28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在ASCII字符集中共有</a:t>
            </a:r>
            <a:r>
              <a:rPr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128种常用字符</a:t>
            </a:r>
            <a:r>
              <a:rPr sz="2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，每个ASCII</a:t>
            </a:r>
            <a:r>
              <a:rPr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字符有</a:t>
            </a:r>
            <a:r>
              <a:rPr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七位编码</a:t>
            </a:r>
            <a:r>
              <a:rPr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最高位用作</a:t>
            </a:r>
            <a:r>
              <a:rPr sz="2800" b="1" dirty="0" err="1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校验位</a:t>
            </a:r>
            <a:r>
              <a:rPr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  <a:endParaRPr sz="28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1151785" y="4313750"/>
            <a:ext cx="16650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 smtClean="0">
                <a:solidFill>
                  <a:srgbClr val="4F20F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数字</a:t>
            </a:r>
            <a:r>
              <a:rPr lang="en-US" altLang="zh-CN" sz="2800" dirty="0" smtClean="0">
                <a:solidFill>
                  <a:srgbClr val="4F20F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0-9</a:t>
            </a:r>
            <a:r>
              <a:rPr lang="zh-CN" altLang="en-US" sz="2800" dirty="0">
                <a:solidFill>
                  <a:srgbClr val="4F20F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3516036" y="4313750"/>
            <a:ext cx="25209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4F20F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30H -39H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1102661" y="4776954"/>
            <a:ext cx="248770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 smtClean="0">
                <a:solidFill>
                  <a:srgbClr val="4F20F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大写字母</a:t>
            </a:r>
            <a:r>
              <a:rPr lang="en-US" altLang="zh-CN" sz="2800" dirty="0" smtClean="0">
                <a:solidFill>
                  <a:srgbClr val="4F20F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A-Z</a:t>
            </a:r>
            <a:r>
              <a:rPr lang="zh-CN" altLang="en-US" sz="2800" dirty="0">
                <a:solidFill>
                  <a:srgbClr val="4F20F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3516036" y="4776954"/>
            <a:ext cx="25209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4F20F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41H -5AH</a:t>
            </a: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1156447" y="5264691"/>
            <a:ext cx="23595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 smtClean="0">
                <a:solidFill>
                  <a:srgbClr val="4F20F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小写字母</a:t>
            </a:r>
            <a:r>
              <a:rPr lang="en-US" altLang="zh-CN" sz="2800" dirty="0" smtClean="0">
                <a:solidFill>
                  <a:srgbClr val="4F20F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a-z</a:t>
            </a:r>
            <a:r>
              <a:rPr lang="zh-CN" altLang="en-US" sz="2800" dirty="0">
                <a:solidFill>
                  <a:srgbClr val="4F20F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3516036" y="5264691"/>
            <a:ext cx="25209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4F20F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61H -7AH</a:t>
            </a: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365125" y="3761729"/>
            <a:ext cx="51913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 smtClean="0">
                <a:solidFill>
                  <a:srgbClr val="4F20F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常用符号的</a:t>
            </a:r>
            <a:r>
              <a:rPr lang="en-US" altLang="zh-CN" sz="2800" dirty="0" smtClean="0">
                <a:solidFill>
                  <a:srgbClr val="4F20F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ASCII</a:t>
            </a:r>
            <a:r>
              <a:rPr lang="zh-CN" altLang="en-US" sz="2800" dirty="0" smtClean="0">
                <a:solidFill>
                  <a:srgbClr val="4F20F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码：</a:t>
            </a:r>
            <a:endParaRPr lang="zh-CN" altLang="en-US" sz="2800" dirty="0">
              <a:solidFill>
                <a:srgbClr val="4F20FA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  <p:bldP spid="13" grpId="0"/>
      <p:bldP spid="14" grpId="0"/>
      <p:bldP spid="15" grpId="0"/>
      <p:bldP spid="16" grpId="0"/>
      <p:bldP spid="17" grpId="0"/>
      <p:bldP spid="18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717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ASCII码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7D29-F60B-4D4D-8E44-7D4AF2C1DC47}" type="datetime1">
              <a:rPr lang="zh-CN" altLang="en-US" smtClean="0"/>
              <a:t>2024/9/14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219450" cy="365125"/>
          </a:xfrm>
        </p:spPr>
        <p:txBody>
          <a:bodyPr/>
          <a:lstStyle/>
          <a:p>
            <a:r>
              <a:rPr lang="zh-CN" altLang="en-US" dirty="0"/>
              <a:t>第二章 计算机中的信息表示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57</a:t>
            </a:fld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674"/>
            <a:ext cx="9144000" cy="684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63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22475" y="717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800" b="1" dirty="0" err="1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ASCII</a:t>
            </a:r>
            <a:r>
              <a:rPr lang="en-US" altLang="zh-CN" sz="2800" b="1" dirty="0" err="1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码</a:t>
            </a:r>
            <a:endParaRPr lang="en-US" altLang="zh-CN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7D29-F60B-4D4D-8E44-7D4AF2C1DC47}" type="datetime1">
              <a:rPr lang="zh-CN" altLang="en-US" smtClean="0"/>
              <a:t>2024/9/14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219450" cy="365125"/>
          </a:xfrm>
        </p:spPr>
        <p:txBody>
          <a:bodyPr/>
          <a:lstStyle/>
          <a:p>
            <a:r>
              <a:rPr lang="zh-CN" altLang="en-US" dirty="0"/>
              <a:t>第二章 计算机中的信息表示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58</a:t>
            </a:fld>
            <a:endParaRPr lang="zh-CN" altLang="en-US"/>
          </a:p>
        </p:txBody>
      </p:sp>
      <p:sp>
        <p:nvSpPr>
          <p:cNvPr id="3" name="Text Box 5"/>
          <p:cNvSpPr txBox="1"/>
          <p:nvPr/>
        </p:nvSpPr>
        <p:spPr>
          <a:xfrm>
            <a:off x="365125" y="940435"/>
            <a:ext cx="8238548" cy="73866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ASCII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示例：</a:t>
            </a:r>
            <a:endParaRPr sz="28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810472" y="3865030"/>
            <a:ext cx="55087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 smtClean="0">
                <a:solidFill>
                  <a:srgbClr val="4F20F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1000001    1000010    1000011</a:t>
            </a:r>
            <a:endParaRPr lang="en-US" altLang="zh-CN" sz="2800" dirty="0">
              <a:solidFill>
                <a:srgbClr val="4F20FA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2689449" y="4642728"/>
            <a:ext cx="56341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None/>
            </a:pPr>
            <a:r>
              <a:rPr lang="en-US" altLang="zh-CN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dirty="0" smtClean="0">
                <a:solidFill>
                  <a:srgbClr val="4F20F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1000001   </a:t>
            </a:r>
            <a:r>
              <a:rPr lang="en-US" altLang="zh-CN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dirty="0" smtClean="0">
                <a:solidFill>
                  <a:srgbClr val="4F20F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1000010   </a:t>
            </a:r>
            <a:r>
              <a:rPr lang="en-US" altLang="zh-CN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en-US" altLang="zh-CN" sz="2800" dirty="0" smtClean="0">
                <a:solidFill>
                  <a:srgbClr val="4F20F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1000011</a:t>
            </a:r>
            <a:endParaRPr lang="en-US" altLang="zh-CN" sz="2800" dirty="0">
              <a:solidFill>
                <a:srgbClr val="4F20FA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Text Box 5"/>
          <p:cNvSpPr txBox="1"/>
          <p:nvPr/>
        </p:nvSpPr>
        <p:spPr>
          <a:xfrm>
            <a:off x="369608" y="1630715"/>
            <a:ext cx="8238548" cy="13849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假设在键盘上顺次输入字符序列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ABC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，则串行送入计算机的二进制代码和奇校验码分别为：</a:t>
            </a:r>
            <a:endParaRPr sz="28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3166610" y="3139026"/>
            <a:ext cx="50148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 smtClean="0">
                <a:solidFill>
                  <a:srgbClr val="4F20F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           B          C</a:t>
            </a:r>
            <a:endParaRPr lang="en-US" altLang="zh-CN" sz="2800" dirty="0">
              <a:solidFill>
                <a:srgbClr val="4F20FA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749064" y="3155082"/>
            <a:ext cx="18208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字母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761895" y="3870561"/>
            <a:ext cx="18208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ASCII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码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760286" y="4629355"/>
            <a:ext cx="18208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校验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码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296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 autoUpdateAnimBg="0"/>
      <p:bldP spid="17" grpId="0" autoUpdateAnimBg="0"/>
      <p:bldP spid="19" grpId="0" build="p"/>
      <p:bldP spid="16" grpId="0" autoUpdateAnimBg="0"/>
      <p:bldP spid="18" grpId="0" autoUpdateAnimBg="0"/>
      <p:bldP spid="20" grpId="0" autoUpdateAnimBg="0"/>
      <p:bldP spid="23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717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本章总结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89936-63FF-4F86-9D1E-BA7B83A246E2}" type="datetime1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333115" cy="365125"/>
          </a:xfrm>
        </p:spPr>
        <p:txBody>
          <a:bodyPr/>
          <a:lstStyle/>
          <a:p>
            <a:r>
              <a:rPr lang="zh-CN" altLang="en-US" dirty="0"/>
              <a:t>第二章 计算机中的信息表示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59</a:t>
            </a:fld>
            <a:endParaRPr lang="zh-CN" altLang="en-US"/>
          </a:p>
        </p:txBody>
      </p:sp>
      <p:sp>
        <p:nvSpPr>
          <p:cNvPr id="18" name="Text Box 5"/>
          <p:cNvSpPr txBox="1"/>
          <p:nvPr/>
        </p:nvSpPr>
        <p:spPr>
          <a:xfrm>
            <a:off x="392595" y="1103532"/>
            <a:ext cx="7968615" cy="357944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、进位计数制及其相互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转换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2、机器数表示方法：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原码、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反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码、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补码、移码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3、IEEE754浮点表示格式（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32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位）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尾数规格化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IEEE754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浮点格式与十进制真值之间的转换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717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一、进位计数制及其相互转换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7D29-F60B-4D4D-8E44-7D4AF2C1DC47}" type="datetime1">
              <a:rPr lang="zh-CN" altLang="en-US" smtClean="0"/>
              <a:t>2024/9/14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219450" cy="365125"/>
          </a:xfrm>
        </p:spPr>
        <p:txBody>
          <a:bodyPr/>
          <a:lstStyle/>
          <a:p>
            <a:r>
              <a:rPr lang="zh-CN" altLang="en-US" dirty="0"/>
              <a:t>第二章 计算机中的信息表示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33" name="Rectangle 11"/>
          <p:cNvSpPr>
            <a:spLocks noChangeArrowheads="1"/>
          </p:cNvSpPr>
          <p:nvPr/>
        </p:nvSpPr>
        <p:spPr bwMode="auto">
          <a:xfrm>
            <a:off x="470263" y="4448570"/>
            <a:ext cx="1842631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(3A6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2)</a:t>
            </a:r>
            <a:r>
              <a:rPr lang="en-US" altLang="zh-CN" sz="2800" baseline="-25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16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4" name="Rectangle 12"/>
          <p:cNvSpPr>
            <a:spLocks noChangeArrowheads="1"/>
          </p:cNvSpPr>
          <p:nvPr/>
        </p:nvSpPr>
        <p:spPr bwMode="auto">
          <a:xfrm>
            <a:off x="1762558" y="4416820"/>
            <a:ext cx="7152841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=3×16</a:t>
            </a:r>
            <a:r>
              <a:rPr lang="en-US" altLang="zh-CN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＋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10×16</a:t>
            </a:r>
            <a:r>
              <a:rPr lang="en-US" altLang="zh-CN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＋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6×16</a:t>
            </a:r>
            <a:r>
              <a:rPr lang="en-US" altLang="zh-CN" baseline="30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+2×16</a:t>
            </a:r>
            <a:r>
              <a:rPr lang="en-US" altLang="zh-CN" baseline="30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-1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505089" y="3581829"/>
            <a:ext cx="132286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(12.43)</a:t>
            </a:r>
            <a:r>
              <a:rPr lang="en-US" altLang="zh-CN" sz="28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1811133" y="3581829"/>
            <a:ext cx="60688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=1×8</a:t>
            </a:r>
            <a:r>
              <a:rPr lang="en-US" altLang="zh-CN" sz="28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＋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2×8</a:t>
            </a:r>
            <a:r>
              <a:rPr lang="en-US" altLang="zh-CN" sz="28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＋</a:t>
            </a: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4×8</a:t>
            </a:r>
            <a:r>
              <a:rPr lang="en-US" altLang="zh-CN" sz="2800" baseline="30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-1</a:t>
            </a: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＋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×8</a:t>
            </a:r>
            <a:r>
              <a:rPr lang="en-US" altLang="zh-CN" sz="2800" baseline="30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-2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561703" y="2803678"/>
            <a:ext cx="14688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101.1)</a:t>
            </a:r>
            <a:r>
              <a:rPr lang="en-US" altLang="zh-CN" sz="28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1827950" y="2766271"/>
            <a:ext cx="50838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=1×2</a:t>
            </a:r>
            <a:r>
              <a:rPr lang="en-US" altLang="zh-CN" sz="28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0×2</a:t>
            </a:r>
            <a:r>
              <a:rPr lang="en-US" altLang="zh-CN" sz="28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1×2</a:t>
            </a:r>
            <a:r>
              <a:rPr lang="en-US" altLang="zh-CN" sz="28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1×2</a:t>
            </a:r>
            <a:r>
              <a:rPr lang="en-US" altLang="zh-CN" sz="2800" baseline="30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-1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1760947" y="2017229"/>
            <a:ext cx="58366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=2×10</a:t>
            </a:r>
            <a:r>
              <a:rPr lang="en-US" altLang="zh-CN" sz="28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＋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9</a:t>
            </a: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×10</a:t>
            </a:r>
            <a:r>
              <a:rPr lang="en-US" altLang="zh-CN" sz="2800" baseline="30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＋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6×10</a:t>
            </a:r>
            <a:r>
              <a:rPr lang="en-US" altLang="zh-CN" sz="28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＋</a:t>
            </a: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7×10</a:t>
            </a:r>
            <a:r>
              <a:rPr lang="en-US" altLang="zh-CN" sz="2800" baseline="30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-1</a:t>
            </a:r>
            <a:endParaRPr lang="en-US" altLang="zh-CN" sz="2800" baseline="30000" dirty="0"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6" name="Rectangle 14"/>
          <p:cNvSpPr>
            <a:spLocks noChangeArrowheads="1"/>
          </p:cNvSpPr>
          <p:nvPr/>
        </p:nvSpPr>
        <p:spPr bwMode="auto">
          <a:xfrm>
            <a:off x="639219" y="2045111"/>
            <a:ext cx="11887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296.7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623977" y="1135510"/>
            <a:ext cx="80970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zh-CN" alt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：将下列不同进制数据表示为多项式形式</a:t>
            </a:r>
            <a:endParaRPr lang="en-US" altLang="zh-CN" sz="3200" dirty="0"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167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utoUpdateAnimBg="0"/>
      <p:bldP spid="34" grpId="0" autoUpdateAnimBg="0"/>
      <p:bldP spid="19" grpId="0" autoUpdateAnimBg="0"/>
      <p:bldP spid="20" grpId="0" autoUpdateAnimBg="0"/>
      <p:bldP spid="23" grpId="0" autoUpdateAnimBg="0"/>
      <p:bldP spid="24" grpId="0" autoUpdateAnimBg="0"/>
      <p:bldP spid="25" grpId="0" autoUpdateAnimBg="0"/>
      <p:bldP spid="2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717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练习题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7D29-F60B-4D4D-8E44-7D4AF2C1DC47}" type="datetime1">
              <a:rPr lang="zh-CN" altLang="en-US" smtClean="0"/>
              <a:t>2024/9/14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219450" cy="365125"/>
          </a:xfrm>
        </p:spPr>
        <p:txBody>
          <a:bodyPr/>
          <a:lstStyle/>
          <a:p>
            <a:r>
              <a:rPr lang="zh-CN" altLang="en-US" dirty="0"/>
              <a:t>第二章 计算机中的信息表示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60</a:t>
            </a:fld>
            <a:endParaRPr lang="zh-CN" altLang="en-US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18161" y="789265"/>
            <a:ext cx="9125840" cy="4905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40"/>
              </a:lnSpc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：已知</a:t>
            </a:r>
            <a:r>
              <a:rPr lang="en-US" altLang="zh-CN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[x]</a:t>
            </a:r>
            <a:r>
              <a:rPr lang="zh-CN" altLang="en-US" b="1" baseline="-250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en-US" altLang="zh-CN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 1.1101</a:t>
            </a:r>
            <a:r>
              <a:rPr lang="zh-CN" altLang="en-US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，则：</a:t>
            </a:r>
          </a:p>
          <a:p>
            <a:pPr lvl="1">
              <a:lnSpc>
                <a:spcPts val="4240"/>
              </a:lnSpc>
              <a:buFontTx/>
              <a:buNone/>
            </a:pPr>
            <a:r>
              <a:rPr lang="zh-CN" altLang="en-US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lang="en-US" altLang="zh-CN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x]</a:t>
            </a:r>
            <a:r>
              <a:rPr lang="zh-CN" altLang="en-US" b="1" baseline="-250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原</a:t>
            </a:r>
            <a:r>
              <a:rPr lang="zh-CN" altLang="en-US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 </a:t>
            </a:r>
            <a:r>
              <a:rPr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？    </a:t>
            </a:r>
            <a:r>
              <a:rPr lang="en-US" altLang="zh-CN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[x]</a:t>
            </a:r>
            <a:r>
              <a:rPr lang="zh-CN" altLang="en-US" b="1" baseline="-250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真值</a:t>
            </a:r>
            <a:r>
              <a:rPr lang="zh-CN" altLang="en-US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 </a:t>
            </a:r>
            <a:r>
              <a:rPr lang="zh-CN" altLang="en-US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？</a:t>
            </a:r>
          </a:p>
          <a:p>
            <a:pPr>
              <a:lnSpc>
                <a:spcPts val="424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：写出</a:t>
            </a:r>
            <a:r>
              <a:rPr lang="en-US" altLang="zh-CN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位补码表示</a:t>
            </a:r>
            <a:r>
              <a:rPr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带符号</a:t>
            </a:r>
            <a:r>
              <a:rPr lang="zh-CN" altLang="en-US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定点</a:t>
            </a:r>
            <a:r>
              <a:rPr lang="zh-CN" altLang="en-US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整数</a:t>
            </a:r>
            <a:r>
              <a:rPr lang="zh-CN" altLang="en-US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zh-CN" altLang="en-US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定点小数</a:t>
            </a:r>
            <a:r>
              <a:rPr lang="zh-CN" altLang="en-US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表示范围</a:t>
            </a:r>
            <a:r>
              <a:rPr lang="en-US" altLang="zh-CN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  <a:p>
            <a:pPr>
              <a:lnSpc>
                <a:spcPts val="424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二进制序列</a:t>
            </a:r>
            <a:r>
              <a:rPr lang="en-US" altLang="zh-CN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10011011</a:t>
            </a:r>
            <a:r>
              <a:rPr lang="zh-CN" altLang="en-US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，若为补码形式的带符号定点整数，求真值。</a:t>
            </a:r>
            <a:endParaRPr lang="en-US" altLang="zh-CN" b="1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ts val="424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：已知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IEEE754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短</a:t>
            </a:r>
            <a:r>
              <a:rPr kumimoji="0" lang="zh-CN" altLang="en-US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浮点格式为</a:t>
            </a:r>
            <a:r>
              <a:rPr kumimoji="0" lang="en-US" altLang="zh-CN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(41A40000)</a:t>
            </a:r>
            <a:r>
              <a:rPr kumimoji="0" lang="en-US" altLang="zh-CN" b="1" baseline="-250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kumimoji="0"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kumimoji="0" lang="zh-CN" altLang="en-US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计算十进制真值，写出主要步骤</a:t>
            </a:r>
            <a:r>
              <a:rPr lang="en-US" altLang="zh-CN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147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11990" y="8050"/>
            <a:ext cx="9181652" cy="6901031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2298198" y="3054281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293131" y="3196018"/>
            <a:ext cx="457914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zh-CN" altLang="en-US" sz="3600" b="1" dirty="0" smtClean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zh-CN" altLang="en-US" sz="3600" b="1" dirty="0">
              <a:solidFill>
                <a:srgbClr val="0045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2293131" y="3977456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293131" y="4121256"/>
            <a:ext cx="457914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b="1" dirty="0" smtClean="0">
                <a:solidFill>
                  <a:srgbClr val="004578"/>
                </a:solidFill>
              </a:rPr>
              <a:t>计算机系统结构</a:t>
            </a:r>
            <a:endParaRPr lang="zh-CN" altLang="en-US" sz="2400" b="1" dirty="0">
              <a:solidFill>
                <a:srgbClr val="004578"/>
              </a:solidFill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38316" y="6407901"/>
            <a:ext cx="400458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100" y="1398382"/>
            <a:ext cx="1591799" cy="1584000"/>
          </a:xfrm>
          <a:prstGeom prst="rect">
            <a:avLst/>
          </a:prstGeom>
        </p:spPr>
      </p:pic>
      <p:pic>
        <p:nvPicPr>
          <p:cNvPr id="15" name="图片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954" y="6236297"/>
            <a:ext cx="621635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6715450" y="6274229"/>
            <a:ext cx="3092999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信息与软件工程学院</a:t>
            </a:r>
            <a:endParaRPr lang="en-US" altLang="zh-CN" sz="1600" b="1" dirty="0">
              <a:solidFill>
                <a:srgbClr val="0070C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b="1" dirty="0">
                <a:solidFill>
                  <a:srgbClr val="0070C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School of Information and Software Engineering</a:t>
            </a:r>
            <a:endParaRPr lang="zh-CN" altLang="en-US" sz="1000" b="1" dirty="0">
              <a:solidFill>
                <a:srgbClr val="0070C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21" name="日期占位符 2"/>
          <p:cNvSpPr>
            <a:spLocks noGrp="1"/>
          </p:cNvSpPr>
          <p:nvPr>
            <p:ph type="dt" sz="half" idx="10"/>
          </p:nvPr>
        </p:nvSpPr>
        <p:spPr>
          <a:xfrm>
            <a:off x="235731" y="6474676"/>
            <a:ext cx="2057400" cy="365125"/>
          </a:xfrm>
        </p:spPr>
        <p:txBody>
          <a:bodyPr/>
          <a:lstStyle/>
          <a:p>
            <a:fld id="{E02A5674-5585-47CF-9F26-E541E3381DA0}" type="datetime1">
              <a:rPr lang="zh-CN" altLang="en-US" sz="1400" smtClean="0">
                <a:solidFill>
                  <a:schemeClr val="tx1"/>
                </a:solidFill>
              </a:rPr>
              <a:t>2024/9/14</a:t>
            </a:fld>
            <a:endParaRPr lang="zh-CN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972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一、进位计数制及其相互转换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7D29-F60B-4D4D-8E44-7D4AF2C1DC47}" type="datetime1">
              <a:rPr lang="zh-CN" altLang="en-US" smtClean="0"/>
              <a:t>2024/9/14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219450" cy="365125"/>
          </a:xfrm>
        </p:spPr>
        <p:txBody>
          <a:bodyPr/>
          <a:lstStyle/>
          <a:p>
            <a:r>
              <a:rPr lang="zh-CN" altLang="en-US" dirty="0"/>
              <a:t>第二章 计算机中的信息表示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397017" y="2174077"/>
            <a:ext cx="897581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</a:p>
          <a:p>
            <a:pPr eaLnBrk="1" hangingPunct="1">
              <a:defRPr/>
            </a:pPr>
            <a:r>
              <a:rPr lang="en-US" altLang="zh-CN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</a:p>
          <a:p>
            <a:pPr eaLnBrk="1" hangingPunct="1">
              <a:defRPr/>
            </a:pPr>
            <a:r>
              <a:rPr lang="en-US" altLang="zh-CN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</a:p>
          <a:p>
            <a:pPr eaLnBrk="1" hangingPunct="1">
              <a:defRPr/>
            </a:pPr>
            <a:r>
              <a:rPr lang="en-US" altLang="zh-CN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</a:p>
          <a:p>
            <a:pPr eaLnBrk="1" hangingPunct="1">
              <a:defRPr/>
            </a:pPr>
            <a:r>
              <a:rPr lang="en-US" altLang="zh-CN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</a:p>
          <a:p>
            <a:pPr eaLnBrk="1" hangingPunct="1">
              <a:defRPr/>
            </a:pPr>
            <a:r>
              <a:rPr lang="en-US" altLang="zh-CN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</a:p>
          <a:p>
            <a:pPr eaLnBrk="1" hangingPunct="1">
              <a:defRPr/>
            </a:pPr>
            <a:r>
              <a:rPr lang="en-US" altLang="zh-CN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</a:p>
          <a:p>
            <a:pPr eaLnBrk="1" hangingPunct="1">
              <a:defRPr/>
            </a:pPr>
            <a:r>
              <a:rPr lang="en-US" altLang="zh-CN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</a:p>
        </p:txBody>
      </p:sp>
      <p:sp>
        <p:nvSpPr>
          <p:cNvPr id="27" name="Text Box 5"/>
          <p:cNvSpPr txBox="1"/>
          <p:nvPr/>
        </p:nvSpPr>
        <p:spPr>
          <a:xfrm>
            <a:off x="1920649" y="707129"/>
            <a:ext cx="4949003" cy="73866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不同进制数的对照表</a:t>
            </a:r>
            <a:endParaRPr lang="zh-CN" altLang="en-US" sz="2800" b="1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-3465" y="1512358"/>
            <a:ext cx="914161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十进制数  二进制数  </a:t>
            </a:r>
            <a:r>
              <a:rPr lang="zh-CN" altLang="en-US" sz="2400" b="1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十六进制</a:t>
            </a:r>
            <a:r>
              <a:rPr lang="zh-CN" altLang="en-US" sz="2400" b="1" dirty="0" smtClean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   十进制数   二进制数   </a:t>
            </a:r>
            <a:r>
              <a:rPr lang="zh-CN" altLang="en-US" sz="2400" b="1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十六进制数 </a:t>
            </a: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1773094" y="2178560"/>
            <a:ext cx="1091130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0000</a:t>
            </a:r>
          </a:p>
          <a:p>
            <a:pPr eaLnBrk="1" hangingPunct="1">
              <a:defRPr/>
            </a:pPr>
            <a:r>
              <a:rPr lang="en-US" altLang="zh-CN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0001</a:t>
            </a:r>
          </a:p>
          <a:p>
            <a:pPr eaLnBrk="1" hangingPunct="1">
              <a:defRPr/>
            </a:pPr>
            <a:r>
              <a:rPr lang="en-US" altLang="zh-CN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0010</a:t>
            </a:r>
          </a:p>
          <a:p>
            <a:pPr eaLnBrk="1" hangingPunct="1">
              <a:defRPr/>
            </a:pPr>
            <a:r>
              <a:rPr lang="en-US" altLang="zh-CN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0011</a:t>
            </a:r>
          </a:p>
          <a:p>
            <a:pPr eaLnBrk="1" hangingPunct="1">
              <a:defRPr/>
            </a:pPr>
            <a:r>
              <a:rPr lang="en-US" altLang="zh-CN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01000101</a:t>
            </a:r>
          </a:p>
          <a:p>
            <a:pPr eaLnBrk="1" hangingPunct="1">
              <a:defRPr/>
            </a:pPr>
            <a:r>
              <a:rPr lang="en-US" altLang="zh-CN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0110</a:t>
            </a:r>
          </a:p>
          <a:p>
            <a:pPr eaLnBrk="1" hangingPunct="1">
              <a:defRPr/>
            </a:pPr>
            <a:r>
              <a:rPr lang="en-US" altLang="zh-CN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0111</a:t>
            </a:r>
          </a:p>
        </p:txBody>
      </p:sp>
      <p:sp>
        <p:nvSpPr>
          <p:cNvPr id="37" name="Rectangle 14"/>
          <p:cNvSpPr>
            <a:spLocks noChangeArrowheads="1"/>
          </p:cNvSpPr>
          <p:nvPr/>
        </p:nvSpPr>
        <p:spPr bwMode="auto">
          <a:xfrm>
            <a:off x="3548098" y="2178560"/>
            <a:ext cx="880453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32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</a:p>
          <a:p>
            <a:pPr eaLnBrk="1" hangingPunct="1">
              <a:defRPr/>
            </a:pPr>
            <a:r>
              <a:rPr lang="en-US" altLang="zh-CN" sz="32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</a:p>
          <a:p>
            <a:pPr eaLnBrk="1" hangingPunct="1">
              <a:defRPr/>
            </a:pPr>
            <a:r>
              <a:rPr lang="en-US" altLang="zh-CN" sz="32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</a:p>
          <a:p>
            <a:pPr eaLnBrk="1" hangingPunct="1">
              <a:defRPr/>
            </a:pPr>
            <a:r>
              <a:rPr lang="en-US" altLang="zh-CN" sz="32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</a:p>
          <a:p>
            <a:pPr eaLnBrk="1" hangingPunct="1">
              <a:defRPr/>
            </a:pPr>
            <a:r>
              <a:rPr lang="en-US" altLang="zh-CN" sz="32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</a:p>
          <a:p>
            <a:pPr eaLnBrk="1" hangingPunct="1">
              <a:defRPr/>
            </a:pPr>
            <a:r>
              <a:rPr lang="en-US" altLang="zh-CN" sz="32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</a:p>
          <a:p>
            <a:pPr eaLnBrk="1" hangingPunct="1">
              <a:defRPr/>
            </a:pPr>
            <a:r>
              <a:rPr lang="en-US" altLang="zh-CN" sz="32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</a:p>
          <a:p>
            <a:pPr eaLnBrk="1" hangingPunct="1">
              <a:defRPr/>
            </a:pPr>
            <a:r>
              <a:rPr lang="en-US" altLang="zh-CN" sz="32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</a:p>
        </p:txBody>
      </p:sp>
      <p:sp>
        <p:nvSpPr>
          <p:cNvPr id="39" name="Rectangle 14"/>
          <p:cNvSpPr>
            <a:spLocks noChangeArrowheads="1"/>
          </p:cNvSpPr>
          <p:nvPr/>
        </p:nvSpPr>
        <p:spPr bwMode="auto">
          <a:xfrm>
            <a:off x="5031751" y="2183043"/>
            <a:ext cx="880453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endParaRPr lang="en-US" altLang="zh-CN" sz="3200" dirty="0" smtClean="0"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9</a:t>
            </a:r>
            <a:endParaRPr lang="en-US" altLang="zh-CN" sz="3200" dirty="0" smtClean="0"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en-US" altLang="zh-CN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</a:p>
          <a:p>
            <a:pPr eaLnBrk="1" hangingPunct="1">
              <a:defRPr/>
            </a:pPr>
            <a:r>
              <a:rPr lang="en-US" altLang="zh-CN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11</a:t>
            </a:r>
          </a:p>
          <a:p>
            <a:pPr eaLnBrk="1" hangingPunct="1">
              <a:defRPr/>
            </a:pPr>
            <a:r>
              <a:rPr lang="en-US" altLang="zh-CN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12</a:t>
            </a:r>
          </a:p>
          <a:p>
            <a:pPr eaLnBrk="1" hangingPunct="1">
              <a:defRPr/>
            </a:pPr>
            <a:r>
              <a:rPr lang="en-US" altLang="zh-CN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13</a:t>
            </a:r>
          </a:p>
          <a:p>
            <a:pPr eaLnBrk="1" hangingPunct="1">
              <a:defRPr/>
            </a:pPr>
            <a:r>
              <a:rPr lang="en-US" altLang="zh-CN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14</a:t>
            </a:r>
          </a:p>
          <a:p>
            <a:pPr eaLnBrk="1" hangingPunct="1">
              <a:defRPr/>
            </a:pPr>
            <a:r>
              <a:rPr lang="en-US" altLang="zh-CN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15</a:t>
            </a:r>
          </a:p>
        </p:txBody>
      </p:sp>
      <p:sp>
        <p:nvSpPr>
          <p:cNvPr id="40" name="Rectangle 14"/>
          <p:cNvSpPr>
            <a:spLocks noChangeArrowheads="1"/>
          </p:cNvSpPr>
          <p:nvPr/>
        </p:nvSpPr>
        <p:spPr bwMode="auto">
          <a:xfrm>
            <a:off x="6241981" y="2183043"/>
            <a:ext cx="1091130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US" altLang="zh-CN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000</a:t>
            </a:r>
          </a:p>
          <a:p>
            <a:pPr eaLnBrk="1" hangingPunct="1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US" altLang="zh-CN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001</a:t>
            </a:r>
          </a:p>
          <a:p>
            <a:pPr eaLnBrk="1" hangingPunct="1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US" altLang="zh-CN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010</a:t>
            </a:r>
          </a:p>
          <a:p>
            <a:pPr eaLnBrk="1" hangingPunct="1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US" altLang="zh-CN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011</a:t>
            </a:r>
          </a:p>
          <a:p>
            <a:pPr eaLnBrk="1" hangingPunct="1">
              <a:defRPr/>
            </a:pPr>
            <a:r>
              <a:rPr lang="en-US" altLang="zh-CN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11001101</a:t>
            </a:r>
          </a:p>
          <a:p>
            <a:pPr eaLnBrk="1" hangingPunct="1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US" altLang="zh-CN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110</a:t>
            </a:r>
          </a:p>
          <a:p>
            <a:pPr eaLnBrk="1" hangingPunct="1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US" altLang="zh-CN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111</a:t>
            </a:r>
          </a:p>
        </p:txBody>
      </p:sp>
      <p:sp>
        <p:nvSpPr>
          <p:cNvPr id="41" name="Rectangle 14"/>
          <p:cNvSpPr>
            <a:spLocks noChangeArrowheads="1"/>
          </p:cNvSpPr>
          <p:nvPr/>
        </p:nvSpPr>
        <p:spPr bwMode="auto">
          <a:xfrm>
            <a:off x="8016985" y="2183043"/>
            <a:ext cx="880453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32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</a:p>
          <a:p>
            <a:pPr eaLnBrk="1" hangingPunct="1">
              <a:defRPr/>
            </a:pPr>
            <a:r>
              <a:rPr lang="en-US" altLang="zh-CN" sz="32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9</a:t>
            </a:r>
            <a:endParaRPr lang="en-US" altLang="zh-CN" sz="3200" dirty="0" smtClean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</a:p>
          <a:p>
            <a:pPr eaLnBrk="1" hangingPunct="1">
              <a:defRPr/>
            </a:pPr>
            <a:r>
              <a:rPr lang="en-US" altLang="zh-CN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endParaRPr lang="en-US" altLang="zh-CN" sz="3200" b="1" dirty="0" smtClean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en-US" altLang="zh-CN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endParaRPr lang="en-US" altLang="zh-CN" sz="3200" b="1" dirty="0" smtClean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en-US" altLang="zh-CN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  <a:endParaRPr lang="en-US" altLang="zh-CN" sz="3200" b="1" dirty="0" smtClean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en-US" altLang="zh-CN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E</a:t>
            </a:r>
          </a:p>
          <a:p>
            <a:pPr eaLnBrk="1" hangingPunct="1">
              <a:defRPr/>
            </a:pPr>
            <a:r>
              <a:rPr lang="en-US" altLang="zh-CN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F</a:t>
            </a:r>
            <a:endParaRPr lang="en-US" altLang="zh-CN" sz="3200" b="1" dirty="0" smtClean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9525" y="6192503"/>
            <a:ext cx="91816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2381" y="1429567"/>
            <a:ext cx="91816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-6583" y="2052612"/>
            <a:ext cx="91816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398495" y="1429567"/>
            <a:ext cx="0" cy="4776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2828360" y="1420603"/>
            <a:ext cx="0" cy="4776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4509235" y="1420603"/>
            <a:ext cx="0" cy="4776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5939100" y="1425086"/>
            <a:ext cx="0" cy="4776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4540612" y="1425086"/>
            <a:ext cx="0" cy="4776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7436200" y="1429569"/>
            <a:ext cx="0" cy="4776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89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717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一、进位计数制及其相互转换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7D29-F60B-4D4D-8E44-7D4AF2C1DC47}" type="datetime1">
              <a:rPr lang="zh-CN" altLang="en-US" smtClean="0"/>
              <a:t>2024/9/14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219450" cy="365125"/>
          </a:xfrm>
        </p:spPr>
        <p:txBody>
          <a:bodyPr/>
          <a:lstStyle/>
          <a:p>
            <a:r>
              <a:rPr lang="zh-CN" altLang="en-US" dirty="0"/>
              <a:t>第二章 计算机中的信息表示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11" name="Text Box 5"/>
          <p:cNvSpPr txBox="1"/>
          <p:nvPr/>
        </p:nvSpPr>
        <p:spPr>
          <a:xfrm>
            <a:off x="133985" y="799465"/>
            <a:ext cx="8705850" cy="70230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</a:t>
            </a:r>
            <a:r>
              <a:rPr lang="zh-CN" altLang="en-US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、二进制与十进制之间的转换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800483" y="1809215"/>
            <a:ext cx="8251545" cy="44760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十进制转换为二进制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整数：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除</a:t>
            </a:r>
            <a:r>
              <a:rPr lang="en-US" altLang="zh-CN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取</a:t>
            </a: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余（倒序排列）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直到商为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</a:p>
          <a:p>
            <a:pPr lvl="1">
              <a:lnSpc>
                <a:spcPct val="110000"/>
              </a:lnSpc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小数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乘</a:t>
            </a:r>
            <a:r>
              <a:rPr lang="en-US" altLang="zh-CN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取</a:t>
            </a: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整</a:t>
            </a:r>
            <a:r>
              <a:rPr lang="en-US" altLang="zh-CN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顺序排列</a:t>
            </a:r>
            <a:r>
              <a:rPr lang="en-US" altLang="zh-CN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直到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小数为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或达到指定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位数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例：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(35.125)</a:t>
            </a:r>
            <a:r>
              <a:rPr lang="en-US" altLang="zh-CN" sz="2800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二进制转换为十进制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：按权展开各部分相加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例： 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(101001.101)</a:t>
            </a:r>
            <a:r>
              <a:rPr lang="en-US" altLang="zh-CN" sz="2800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= 2</a:t>
            </a:r>
            <a:r>
              <a:rPr lang="en-US" altLang="zh-CN" sz="2800" baseline="30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+2</a:t>
            </a:r>
            <a:r>
              <a:rPr lang="en-US" altLang="zh-CN" sz="2800" baseline="30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+2</a:t>
            </a:r>
            <a:r>
              <a:rPr lang="en-US" altLang="zh-CN" sz="2800" baseline="30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+2</a:t>
            </a:r>
            <a:r>
              <a:rPr lang="en-US" altLang="zh-CN" sz="2800" baseline="30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+2</a:t>
            </a:r>
            <a:r>
              <a:rPr lang="en-US" altLang="zh-CN" sz="2800" baseline="30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-3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        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= 41.625</a:t>
            </a:r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3612930" y="3845090"/>
            <a:ext cx="32800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kumimoji="0" lang="en-US" altLang="zh-CN" sz="2800" b="0" dirty="0">
                <a:latin typeface="楷体" panose="02010609060101010101" pitchFamily="49" charset="-122"/>
                <a:ea typeface="楷体" panose="02010609060101010101" pitchFamily="49" charset="-122"/>
              </a:rPr>
              <a:t>= (100011.001)</a:t>
            </a:r>
            <a:r>
              <a:rPr kumimoji="0" lang="en-US" altLang="zh-CN" sz="2800" b="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4316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717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一、进位计数制及其相互转换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7D29-F60B-4D4D-8E44-7D4AF2C1DC47}" type="datetime1">
              <a:rPr lang="zh-CN" altLang="en-US" smtClean="0"/>
              <a:t>2024/9/14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219450" cy="365125"/>
          </a:xfrm>
        </p:spPr>
        <p:txBody>
          <a:bodyPr/>
          <a:lstStyle/>
          <a:p>
            <a:r>
              <a:rPr lang="zh-CN" altLang="en-US" dirty="0"/>
              <a:t>第二章 计算机中的信息表示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11" name="Text Box 5"/>
          <p:cNvSpPr txBox="1"/>
          <p:nvPr/>
        </p:nvSpPr>
        <p:spPr>
          <a:xfrm>
            <a:off x="135939" y="876051"/>
            <a:ext cx="6508862" cy="82484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</a:t>
            </a:r>
            <a:r>
              <a:rPr lang="zh-CN" altLang="en-US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、</a:t>
            </a:r>
            <a:r>
              <a:rPr lang="en-US" altLang="zh-CN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R</a:t>
            </a:r>
            <a:r>
              <a:rPr lang="zh-CN" altLang="en-US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进制与十进制之间的转换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655703" y="2045431"/>
            <a:ext cx="8251545" cy="38773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十进制</a:t>
            </a:r>
            <a:r>
              <a:rPr lang="en-US" altLang="zh-CN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→</a:t>
            </a:r>
            <a:r>
              <a:rPr lang="en-US" altLang="zh-CN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进制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：整数部分除基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倒序取余数，直到商为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；尾数部分乘基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顺序取整数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例如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：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(58.125)</a:t>
            </a:r>
            <a:r>
              <a:rPr lang="en-US" altLang="zh-CN" baseline="-25000" dirty="0" smtClean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10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= (    )</a:t>
            </a:r>
            <a:r>
              <a:rPr lang="en-US" altLang="zh-CN" baseline="-25000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16</a:t>
            </a:r>
          </a:p>
          <a:p>
            <a:pPr>
              <a:lnSpc>
                <a:spcPct val="110000"/>
              </a:lnSpc>
            </a:pPr>
            <a:endParaRPr lang="zh-CN" altLang="en-US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en-US" altLang="zh-CN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进制</a:t>
            </a:r>
            <a:r>
              <a:rPr lang="en-US" altLang="zh-CN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→</a:t>
            </a:r>
            <a:r>
              <a:rPr lang="zh-CN" altLang="en-US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十进制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：按权展开各部分相加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例如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：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(25.3)</a:t>
            </a:r>
            <a:r>
              <a:rPr lang="en-US" altLang="zh-CN" baseline="-25000" dirty="0" smtClean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8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 = (      )</a:t>
            </a:r>
            <a:r>
              <a:rPr lang="en-US" altLang="zh-CN" baseline="-25000" dirty="0" smtClean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10</a:t>
            </a:r>
            <a:endParaRPr lang="zh-CN" altLang="en-US" baseline="-25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31647" y="3117950"/>
            <a:ext cx="895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2F5597"/>
                </a:solidFill>
              </a:rPr>
              <a:t>3A.2</a:t>
            </a:r>
            <a:endParaRPr lang="zh-CN" altLang="en-US" sz="2800" dirty="0">
              <a:solidFill>
                <a:srgbClr val="2F5597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886759" y="4890798"/>
            <a:ext cx="1245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2F5597"/>
                </a:solidFill>
              </a:rPr>
              <a:t>21.375</a:t>
            </a:r>
            <a:endParaRPr lang="zh-CN" altLang="en-US" sz="2800" dirty="0">
              <a:solidFill>
                <a:srgbClr val="2F55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28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2" grpId="0"/>
      <p:bldP spid="2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简介大气毕业答辩竞赛演讲PPT模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8d8eab7-90a7-4bb8-b79e-2348ee9e7c6b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ab3acf9-e857-43e6-8540-ec53e4495bb0}"/>
</p:tagLst>
</file>

<file path=ppt/theme/theme1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13335</TotalTime>
  <Words>4288</Words>
  <Application>Microsoft Office PowerPoint</Application>
  <PresentationFormat>全屏显示(4:3)</PresentationFormat>
  <Paragraphs>868</Paragraphs>
  <Slides>61</Slides>
  <Notes>59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61</vt:i4>
      </vt:variant>
    </vt:vector>
  </HeadingPairs>
  <TitlesOfParts>
    <vt:vector size="79" baseType="lpstr">
      <vt:lpstr>Monotype Sorts</vt:lpstr>
      <vt:lpstr>等线</vt:lpstr>
      <vt:lpstr>等线 Light</vt:lpstr>
      <vt:lpstr>华文楷体</vt:lpstr>
      <vt:lpstr>华文隶书</vt:lpstr>
      <vt:lpstr>华文行楷</vt:lpstr>
      <vt:lpstr>楷体</vt:lpstr>
      <vt:lpstr>隶书</vt:lpstr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Wingdings</vt:lpstr>
      <vt:lpstr>1_Office 主题​​</vt:lpstr>
      <vt:lpstr>3_Office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蓝色简介大气毕业答辩竞赛演讲PPT模板</dc:title>
  <dc:creator>Windows 用户</dc:creator>
  <cp:lastModifiedBy>Li</cp:lastModifiedBy>
  <cp:revision>2006</cp:revision>
  <dcterms:created xsi:type="dcterms:W3CDTF">2018-07-22T02:36:00Z</dcterms:created>
  <dcterms:modified xsi:type="dcterms:W3CDTF">2024-09-14T02:19:37Z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