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98" r:id="rId3"/>
  </p:sldMasterIdLst>
  <p:notesMasterIdLst>
    <p:notesMasterId r:id="rId5"/>
  </p:notesMasterIdLst>
  <p:handoutMasterIdLst>
    <p:handoutMasterId r:id="rId40"/>
  </p:handoutMasterIdLst>
  <p:sldIdLst>
    <p:sldId id="362" r:id="rId4"/>
    <p:sldId id="363" r:id="rId6"/>
    <p:sldId id="369" r:id="rId7"/>
    <p:sldId id="392" r:id="rId8"/>
    <p:sldId id="387" r:id="rId9"/>
    <p:sldId id="391" r:id="rId10"/>
    <p:sldId id="448" r:id="rId11"/>
    <p:sldId id="442" r:id="rId12"/>
    <p:sldId id="443" r:id="rId13"/>
    <p:sldId id="445" r:id="rId14"/>
    <p:sldId id="447" r:id="rId15"/>
    <p:sldId id="446" r:id="rId16"/>
    <p:sldId id="404" r:id="rId17"/>
    <p:sldId id="417" r:id="rId18"/>
    <p:sldId id="418" r:id="rId19"/>
    <p:sldId id="419" r:id="rId20"/>
    <p:sldId id="405" r:id="rId21"/>
    <p:sldId id="487" r:id="rId22"/>
    <p:sldId id="488" r:id="rId23"/>
    <p:sldId id="406" r:id="rId24"/>
    <p:sldId id="439" r:id="rId25"/>
    <p:sldId id="440" r:id="rId26"/>
    <p:sldId id="441" r:id="rId27"/>
    <p:sldId id="433" r:id="rId28"/>
    <p:sldId id="472" r:id="rId29"/>
    <p:sldId id="473" r:id="rId30"/>
    <p:sldId id="474" r:id="rId31"/>
    <p:sldId id="475" r:id="rId32"/>
    <p:sldId id="476" r:id="rId33"/>
    <p:sldId id="421" r:id="rId34"/>
    <p:sldId id="403" r:id="rId35"/>
    <p:sldId id="483" r:id="rId36"/>
    <p:sldId id="426" r:id="rId37"/>
    <p:sldId id="449" r:id="rId38"/>
    <p:sldId id="489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58"/>
    <a:srgbClr val="01527F"/>
    <a:srgbClr val="011C27"/>
    <a:srgbClr val="FCF7DA"/>
    <a:srgbClr val="DF2123"/>
    <a:srgbClr val="F49E00"/>
    <a:srgbClr val="42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6" autoAdjust="0"/>
    <p:restoredTop sz="96271"/>
  </p:normalViewPr>
  <p:slideViewPr>
    <p:cSldViewPr snapToGrid="0" snapToObjects="1">
      <p:cViewPr>
        <p:scale>
          <a:sx n="75" d="100"/>
          <a:sy n="75" d="100"/>
        </p:scale>
        <p:origin x="1710" y="816"/>
      </p:cViewPr>
      <p:guideLst>
        <p:guide orient="horz" pos="2198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gs" Target="tags/tag1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57226768434411"/>
          <c:y val="0.0280061759357868"/>
          <c:w val="0.918104629161351"/>
          <c:h val="0.830284239470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FFFF">
                <a:lumMod val="85000"/>
              </a:srgb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ysClr val="windowText" lastClr="000000">
                <a:lumMod val="50000"/>
                <a:lumOff val="50000"/>
              </a:sys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566144"/>
        <c:axId val="60592128"/>
      </c:barChart>
      <c:catAx>
        <c:axId val="6056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60592128"/>
        <c:crosses val="autoZero"/>
        <c:auto val="1"/>
        <c:lblAlgn val="ctr"/>
        <c:lblOffset val="100"/>
        <c:noMultiLvlLbl val="0"/>
      </c:catAx>
      <c:valAx>
        <c:axId val="6059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6056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-1251391" y="-411145"/>
            <a:ext cx="1619148" cy="1217525"/>
          </a:xfrm>
          <a:prstGeom prst="roundRect">
            <a:avLst>
              <a:gd name="adj" fmla="val 14907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-580937" y="-335230"/>
            <a:ext cx="1324516" cy="714803"/>
          </a:xfrm>
          <a:prstGeom prst="roundRect">
            <a:avLst>
              <a:gd name="adj" fmla="val 2314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80387" y="292506"/>
            <a:ext cx="174134" cy="1741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44373" y="147940"/>
            <a:ext cx="2839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请在此输入标题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Relationship Id="rId3" Type="http://schemas.openxmlformats.org/officeDocument/2006/relationships/image" Target="../media/image15.jpeg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30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461390" y="2534433"/>
            <a:ext cx="3543300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39580" y="1212433"/>
            <a:ext cx="458564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灵动</a:t>
            </a:r>
            <a:r>
              <a:rPr kumimoji="1"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时程</a:t>
            </a:r>
            <a:endParaRPr kumimoji="1"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7405" y="2534285"/>
            <a:ext cx="3190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sz="1600" dirty="0">
                <a:solidFill>
                  <a:schemeClr val="bg1"/>
                </a:solidFill>
                <a:cs typeface="+mn-ea"/>
                <a:sym typeface="+mn-lt"/>
              </a:rPr>
              <a:t>第八组</a:t>
            </a:r>
            <a:endParaRPr kumimoji="1" 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8080" y="326453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dirty="0">
                <a:cs typeface="+mn-ea"/>
                <a:sym typeface="+mn-lt"/>
              </a:rPr>
              <a:t>石旭民</a:t>
            </a:r>
            <a:r>
              <a:rPr kumimoji="1" lang="en-US" altLang="zh-CN" dirty="0">
                <a:cs typeface="+mn-ea"/>
                <a:sym typeface="+mn-lt"/>
              </a:rPr>
              <a:t>-2023090902018</a:t>
            </a:r>
            <a:endParaRPr kumimoji="1" lang="en-US" altLang="zh-CN" dirty="0">
              <a:cs typeface="+mn-ea"/>
              <a:sym typeface="+mn-lt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11390" y="326453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dirty="0">
                <a:cs typeface="+mn-ea"/>
                <a:sym typeface="+mn-lt"/>
              </a:rPr>
              <a:t>杨智钧</a:t>
            </a:r>
            <a:r>
              <a:rPr kumimoji="1" lang="en-US" altLang="zh-CN" dirty="0">
                <a:cs typeface="+mn-ea"/>
                <a:sym typeface="+mn-lt"/>
              </a:rPr>
              <a:t>-2023090901017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8080" y="404622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dirty="0">
                <a:cs typeface="+mn-ea"/>
                <a:sym typeface="+mn-lt"/>
              </a:rPr>
              <a:t>梁原硕</a:t>
            </a:r>
            <a:r>
              <a:rPr kumimoji="1" lang="en-US" altLang="zh-CN" dirty="0">
                <a:cs typeface="+mn-ea"/>
                <a:sym typeface="+mn-lt"/>
              </a:rPr>
              <a:t>-2023090901021</a:t>
            </a:r>
            <a:endParaRPr kumimoji="1" lang="en-US" altLang="zh-CN" dirty="0">
              <a:cs typeface="+mn-ea"/>
              <a:sym typeface="+mn-lt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11390" y="402590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dirty="0">
                <a:cs typeface="+mn-ea"/>
                <a:sym typeface="+mn-lt"/>
              </a:rPr>
              <a:t>何浩民</a:t>
            </a:r>
            <a:r>
              <a:rPr kumimoji="1" lang="en-US" altLang="zh-CN" dirty="0">
                <a:cs typeface="+mn-ea"/>
                <a:sym typeface="+mn-lt"/>
              </a:rPr>
              <a:t>-2023090902014</a:t>
            </a:r>
            <a:endParaRPr kumimoji="1" lang="en-US" altLang="zh-CN" dirty="0">
              <a:cs typeface="+mn-ea"/>
              <a:sym typeface="+mn-lt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98195" y="198120"/>
            <a:ext cx="27971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函数调用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2770" y="847090"/>
            <a:ext cx="395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2.user_control.c</a:t>
            </a:r>
            <a:r>
              <a:rPr lang="zh-CN" altLang="en-US"/>
              <a:t>中的</a:t>
            </a:r>
            <a:r>
              <a:rPr lang="en-US" altLang="zh-CN"/>
              <a:t>loginUser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9890" y="4858385"/>
            <a:ext cx="49834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在登陆函数中，登录成功后给出</a:t>
            </a:r>
            <a:r>
              <a:rPr lang="zh-CN" altLang="en-US"/>
              <a:t>选择。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输入错误则重新输入。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只在登录成功后进行</a:t>
            </a:r>
            <a:r>
              <a:rPr lang="zh-CN" altLang="en-US"/>
              <a:t>选择，选项无需反复</a:t>
            </a:r>
            <a:r>
              <a:rPr lang="zh-CN" altLang="en-US"/>
              <a:t>调用。</a:t>
            </a:r>
            <a:endParaRPr lang="zh-CN" altLang="en-US"/>
          </a:p>
        </p:txBody>
      </p:sp>
      <p:pic>
        <p:nvPicPr>
          <p:cNvPr id="2" name="图片 1" descr="C:\Users\石旭民1\Pictures\Saved Pictures\QQ截图20231213111934.pngQQ截图2023121311193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89890" y="1495425"/>
            <a:ext cx="9380220" cy="299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98195" y="198120"/>
            <a:ext cx="27971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函数调用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2770" y="847090"/>
            <a:ext cx="372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3.mainstream.c</a:t>
            </a:r>
            <a:r>
              <a:rPr lang="zh-CN" altLang="en-US"/>
              <a:t>中的</a:t>
            </a:r>
            <a:r>
              <a:rPr lang="en-US" altLang="zh-CN"/>
              <a:t>arranging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9890" y="5222240"/>
            <a:ext cx="10927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这是排班模块的主体函数，由于排班表信息管理模块同样会用到</a:t>
            </a:r>
            <a:r>
              <a:rPr lang="en-US" altLang="zh-CN"/>
              <a:t>n</a:t>
            </a:r>
            <a:r>
              <a:rPr lang="zh-CN" altLang="en-US"/>
              <a:t>这一计数排班表个数的参数，所以</a:t>
            </a:r>
            <a:r>
              <a:rPr lang="zh-CN" altLang="en-US"/>
              <a:t>在这里</a:t>
            </a:r>
            <a:endParaRPr lang="zh-CN" altLang="en-US"/>
          </a:p>
          <a:p>
            <a:r>
              <a:rPr lang="zh-CN" altLang="en-US"/>
              <a:t>先调用</a:t>
            </a:r>
            <a:r>
              <a:rPr lang="en-US" altLang="zh-CN"/>
              <a:t>arranging</a:t>
            </a:r>
            <a:r>
              <a:rPr lang="zh-CN" altLang="en-US"/>
              <a:t>函数把排班会用到的变量先声明好，再把用户实名，</a:t>
            </a:r>
            <a:r>
              <a:rPr lang="en-US" altLang="zh-CN"/>
              <a:t>n</a:t>
            </a:r>
            <a:r>
              <a:rPr lang="zh-CN" altLang="en-US"/>
              <a:t>，和</a:t>
            </a:r>
            <a:r>
              <a:rPr lang="zh-CN" altLang="en-US"/>
              <a:t>员工姓名传给</a:t>
            </a:r>
            <a:r>
              <a:rPr lang="en-US" altLang="zh-CN"/>
              <a:t>schedule_control</a:t>
            </a:r>
            <a:endParaRPr lang="en-US" altLang="zh-CN"/>
          </a:p>
          <a:p>
            <a:r>
              <a:rPr lang="zh-CN" altLang="en-US"/>
              <a:t>函数。</a:t>
            </a:r>
            <a:r>
              <a:rPr lang="en-US" altLang="zh-CN"/>
              <a:t>printSchedule</a:t>
            </a:r>
            <a:r>
              <a:rPr lang="zh-CN" altLang="en-US"/>
              <a:t>函数的作用是打印已有排班表并计数排班表的个数，这里的目的仅为初始化</a:t>
            </a:r>
            <a:r>
              <a:rPr lang="en-US" altLang="zh-CN"/>
              <a:t>n</a:t>
            </a:r>
            <a:r>
              <a:rPr lang="zh-CN" altLang="en-US"/>
              <a:t>，所以</a:t>
            </a:r>
            <a:endParaRPr lang="zh-CN" altLang="en-US"/>
          </a:p>
          <a:p>
            <a:r>
              <a:rPr lang="zh-CN" altLang="en-US"/>
              <a:t>紧接着将屏幕</a:t>
            </a:r>
            <a:r>
              <a:rPr lang="zh-CN" altLang="en-US"/>
              <a:t>清空。</a:t>
            </a:r>
            <a:endParaRPr lang="zh-CN" altLang="en-US"/>
          </a:p>
        </p:txBody>
      </p:sp>
      <p:pic>
        <p:nvPicPr>
          <p:cNvPr id="2" name="图片 1" descr="C:\Users\石旭民1\Pictures\Saved Pictures\QQ截图20231213115521.pngQQ截图2023121311552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04695" y="1495425"/>
            <a:ext cx="6150610" cy="299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98195" y="198120"/>
            <a:ext cx="27971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函数调用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2770" y="847090"/>
            <a:ext cx="555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4.information_control.c</a:t>
            </a:r>
            <a:r>
              <a:rPr lang="zh-CN" altLang="en-US"/>
              <a:t>中的</a:t>
            </a:r>
            <a:r>
              <a:rPr lang="en-US" altLang="zh-CN"/>
              <a:t>schedule_control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9890" y="5222240"/>
            <a:ext cx="10698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information_control</a:t>
            </a:r>
            <a:r>
              <a:rPr lang="zh-CN" altLang="en-US"/>
              <a:t>模块的主体函数展示第二级菜单，这里用户可以通过调用不同的函数对排班表进行</a:t>
            </a:r>
            <a:endParaRPr lang="zh-CN" altLang="en-US"/>
          </a:p>
          <a:p>
            <a:r>
              <a:rPr lang="zh-CN" altLang="en-US"/>
              <a:t>增删查改，并在选择返回上一级之后调用主函数，返回主菜单。其中，选择创建排班表则直接返回刚才</a:t>
            </a:r>
            <a:r>
              <a:rPr lang="zh-CN" altLang="en-US"/>
              <a:t>的</a:t>
            </a:r>
            <a:endParaRPr lang="zh-CN" altLang="en-US"/>
          </a:p>
          <a:p>
            <a:r>
              <a:rPr lang="en-US" altLang="zh-CN"/>
              <a:t>arranging</a:t>
            </a:r>
            <a:r>
              <a:rPr lang="zh-CN" altLang="en-US"/>
              <a:t>函数，继续进行排班</a:t>
            </a:r>
            <a:r>
              <a:rPr lang="zh-CN" altLang="en-US"/>
              <a:t>操作。</a:t>
            </a:r>
            <a:endParaRPr lang="zh-CN" altLang="en-US"/>
          </a:p>
        </p:txBody>
      </p:sp>
      <p:pic>
        <p:nvPicPr>
          <p:cNvPr id="2" name="图片 1" descr="C:\Users\石旭民1\Pictures\Saved Pictures\QQ截图20231213112025.pngQQ截图2023121311202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704908" y="1495425"/>
            <a:ext cx="2750185" cy="299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049942" y="2762798"/>
            <a:ext cx="523494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用户管理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模块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95034" y="2819355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  <p:bldLst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0"/>
          <p:cNvSpPr/>
          <p:nvPr/>
        </p:nvSpPr>
        <p:spPr bwMode="auto">
          <a:xfrm>
            <a:off x="1748405" y="1852262"/>
            <a:ext cx="842853" cy="1402802"/>
          </a:xfrm>
          <a:custGeom>
            <a:avLst/>
            <a:gdLst>
              <a:gd name="T0" fmla="*/ 1191 w 1191"/>
              <a:gd name="T1" fmla="*/ 2372 h 2372"/>
              <a:gd name="T2" fmla="*/ 0 w 1191"/>
              <a:gd name="T3" fmla="*/ 2372 h 2372"/>
              <a:gd name="T4" fmla="*/ 0 w 1191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1" h="2372">
                <a:moveTo>
                  <a:pt x="1191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4D4D4D">
                <a:lumMod val="60000"/>
                <a:lumOff val="40000"/>
              </a:srgb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Freeform 11"/>
          <p:cNvSpPr/>
          <p:nvPr/>
        </p:nvSpPr>
        <p:spPr bwMode="auto">
          <a:xfrm>
            <a:off x="5442037" y="1852262"/>
            <a:ext cx="493649" cy="1402802"/>
          </a:xfrm>
          <a:custGeom>
            <a:avLst/>
            <a:gdLst>
              <a:gd name="T0" fmla="*/ 697 w 697"/>
              <a:gd name="T1" fmla="*/ 2372 h 2372"/>
              <a:gd name="T2" fmla="*/ 0 w 697"/>
              <a:gd name="T3" fmla="*/ 2372 h 2372"/>
              <a:gd name="T4" fmla="*/ 0 w 697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7" h="2372">
                <a:moveTo>
                  <a:pt x="697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4D4D4D">
                <a:lumMod val="60000"/>
                <a:lumOff val="40000"/>
              </a:srgb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Freeform 12"/>
          <p:cNvSpPr/>
          <p:nvPr/>
        </p:nvSpPr>
        <p:spPr bwMode="auto">
          <a:xfrm>
            <a:off x="8761067" y="1852262"/>
            <a:ext cx="523807" cy="1402802"/>
          </a:xfrm>
          <a:custGeom>
            <a:avLst/>
            <a:gdLst>
              <a:gd name="T0" fmla="*/ 741 w 741"/>
              <a:gd name="T1" fmla="*/ 2372 h 2372"/>
              <a:gd name="T2" fmla="*/ 0 w 741"/>
              <a:gd name="T3" fmla="*/ 2372 h 2372"/>
              <a:gd name="T4" fmla="*/ 0 w 741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1" h="2372">
                <a:moveTo>
                  <a:pt x="741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4D4D4D">
                <a:lumMod val="60000"/>
                <a:lumOff val="40000"/>
              </a:srgb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13"/>
          <p:cNvSpPr/>
          <p:nvPr/>
        </p:nvSpPr>
        <p:spPr bwMode="auto">
          <a:xfrm>
            <a:off x="3719823" y="4224899"/>
            <a:ext cx="599997" cy="1652373"/>
          </a:xfrm>
          <a:custGeom>
            <a:avLst/>
            <a:gdLst>
              <a:gd name="T0" fmla="*/ 847 w 847"/>
              <a:gd name="T1" fmla="*/ 0 h 2329"/>
              <a:gd name="T2" fmla="*/ 0 w 847"/>
              <a:gd name="T3" fmla="*/ 0 h 2329"/>
              <a:gd name="T4" fmla="*/ 0 w 847"/>
              <a:gd name="T5" fmla="*/ 2329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7" h="2329">
                <a:moveTo>
                  <a:pt x="847" y="0"/>
                </a:moveTo>
                <a:lnTo>
                  <a:pt x="0" y="0"/>
                </a:lnTo>
                <a:lnTo>
                  <a:pt x="0" y="2329"/>
                </a:lnTo>
              </a:path>
            </a:pathLst>
          </a:custGeom>
          <a:noFill/>
          <a:ln w="9525" cap="flat">
            <a:solidFill>
              <a:srgbClr val="4D4D4D">
                <a:lumMod val="60000"/>
                <a:lumOff val="40000"/>
              </a:srgb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Freeform 14"/>
          <p:cNvSpPr/>
          <p:nvPr/>
        </p:nvSpPr>
        <p:spPr bwMode="auto">
          <a:xfrm>
            <a:off x="7176948" y="4224899"/>
            <a:ext cx="455554" cy="1652373"/>
          </a:xfrm>
          <a:custGeom>
            <a:avLst/>
            <a:gdLst>
              <a:gd name="T0" fmla="*/ 644 w 644"/>
              <a:gd name="T1" fmla="*/ 0 h 2329"/>
              <a:gd name="T2" fmla="*/ 0 w 644"/>
              <a:gd name="T3" fmla="*/ 0 h 2329"/>
              <a:gd name="T4" fmla="*/ 0 w 644"/>
              <a:gd name="T5" fmla="*/ 2329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4" h="2329">
                <a:moveTo>
                  <a:pt x="644" y="0"/>
                </a:moveTo>
                <a:lnTo>
                  <a:pt x="0" y="0"/>
                </a:lnTo>
                <a:lnTo>
                  <a:pt x="0" y="2329"/>
                </a:lnTo>
              </a:path>
            </a:pathLst>
          </a:custGeom>
          <a:noFill/>
          <a:ln w="9525" cap="flat">
            <a:solidFill>
              <a:srgbClr val="4D4D4D">
                <a:lumMod val="60000"/>
                <a:lumOff val="40000"/>
              </a:srgb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48084" y="1720574"/>
            <a:ext cx="2148696" cy="625547"/>
            <a:chOff x="1778563" y="1218253"/>
            <a:chExt cx="3142089" cy="625547"/>
          </a:xfrm>
        </p:grpSpPr>
        <p:sp>
          <p:nvSpPr>
            <p:cNvPr id="45" name="矩形 44"/>
            <p:cNvSpPr/>
            <p:nvPr/>
          </p:nvSpPr>
          <p:spPr>
            <a:xfrm>
              <a:off x="1778563" y="1542175"/>
              <a:ext cx="3142089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86187" y="1218253"/>
              <a:ext cx="1463435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4D4D4D"/>
                  </a:solidFill>
                  <a:cs typeface="+mn-ea"/>
                  <a:sym typeface="+mn-lt"/>
                </a:rPr>
                <a:t>用户注册</a:t>
              </a:r>
              <a:endParaRPr lang="zh-CN" altLang="en-US" sz="1600" b="1" dirty="0">
                <a:solidFill>
                  <a:srgbClr val="4D4D4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696511" y="3059482"/>
            <a:ext cx="1900602" cy="1389570"/>
            <a:chOff x="1696511" y="2790392"/>
            <a:chExt cx="1900602" cy="1389570"/>
          </a:xfrm>
        </p:grpSpPr>
        <p:sp>
          <p:nvSpPr>
            <p:cNvPr id="48" name="Freeform 5"/>
            <p:cNvSpPr/>
            <p:nvPr/>
          </p:nvSpPr>
          <p:spPr bwMode="auto">
            <a:xfrm>
              <a:off x="1696511" y="2790392"/>
              <a:ext cx="1900602" cy="1389570"/>
            </a:xfrm>
            <a:custGeom>
              <a:avLst/>
              <a:gdLst>
                <a:gd name="T0" fmla="*/ 1408 w 2454"/>
                <a:gd name="T1" fmla="*/ 175 h 2140"/>
                <a:gd name="T2" fmla="*/ 1887 w 2454"/>
                <a:gd name="T3" fmla="*/ 1005 h 2140"/>
                <a:gd name="T4" fmla="*/ 2364 w 2454"/>
                <a:gd name="T5" fmla="*/ 1832 h 2140"/>
                <a:gd name="T6" fmla="*/ 2189 w 2454"/>
                <a:gd name="T7" fmla="*/ 2140 h 2140"/>
                <a:gd name="T8" fmla="*/ 1231 w 2454"/>
                <a:gd name="T9" fmla="*/ 2140 h 2140"/>
                <a:gd name="T10" fmla="*/ 276 w 2454"/>
                <a:gd name="T11" fmla="*/ 2140 h 2140"/>
                <a:gd name="T12" fmla="*/ 97 w 2454"/>
                <a:gd name="T13" fmla="*/ 1834 h 2140"/>
                <a:gd name="T14" fmla="*/ 575 w 2454"/>
                <a:gd name="T15" fmla="*/ 1005 h 2140"/>
                <a:gd name="T16" fmla="*/ 1053 w 2454"/>
                <a:gd name="T17" fmla="*/ 178 h 2140"/>
                <a:gd name="T18" fmla="*/ 1408 w 2454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0">
                  <a:moveTo>
                    <a:pt x="1408" y="175"/>
                  </a:moveTo>
                  <a:lnTo>
                    <a:pt x="1887" y="1005"/>
                  </a:lnTo>
                  <a:cubicBezTo>
                    <a:pt x="2046" y="1280"/>
                    <a:pt x="2205" y="1556"/>
                    <a:pt x="2364" y="1832"/>
                  </a:cubicBezTo>
                  <a:cubicBezTo>
                    <a:pt x="2454" y="2028"/>
                    <a:pt x="2396" y="2132"/>
                    <a:pt x="2189" y="2140"/>
                  </a:cubicBezTo>
                  <a:lnTo>
                    <a:pt x="1231" y="2140"/>
                  </a:lnTo>
                  <a:cubicBezTo>
                    <a:pt x="913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7" y="1834"/>
                  </a:cubicBezTo>
                  <a:lnTo>
                    <a:pt x="575" y="1005"/>
                  </a:lnTo>
                  <a:cubicBezTo>
                    <a:pt x="734" y="729"/>
                    <a:pt x="894" y="453"/>
                    <a:pt x="1053" y="178"/>
                  </a:cubicBezTo>
                  <a:cubicBezTo>
                    <a:pt x="1178" y="2"/>
                    <a:pt x="1297" y="0"/>
                    <a:pt x="1408" y="1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288736" y="3249645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364756" y="3002340"/>
            <a:ext cx="1900602" cy="1389570"/>
            <a:chOff x="3364756" y="2733250"/>
            <a:chExt cx="1900602" cy="1389570"/>
          </a:xfrm>
        </p:grpSpPr>
        <p:sp>
          <p:nvSpPr>
            <p:cNvPr id="51" name="Freeform 8"/>
            <p:cNvSpPr/>
            <p:nvPr/>
          </p:nvSpPr>
          <p:spPr bwMode="auto">
            <a:xfrm>
              <a:off x="3364756" y="2733250"/>
              <a:ext cx="1900602" cy="1389570"/>
            </a:xfrm>
            <a:custGeom>
              <a:avLst/>
              <a:gdLst>
                <a:gd name="T0" fmla="*/ 1408 w 2454"/>
                <a:gd name="T1" fmla="*/ 1966 h 2141"/>
                <a:gd name="T2" fmla="*/ 1887 w 2454"/>
                <a:gd name="T3" fmla="*/ 1136 h 2141"/>
                <a:gd name="T4" fmla="*/ 2365 w 2454"/>
                <a:gd name="T5" fmla="*/ 309 h 2141"/>
                <a:gd name="T6" fmla="*/ 2189 w 2454"/>
                <a:gd name="T7" fmla="*/ 0 h 2141"/>
                <a:gd name="T8" fmla="*/ 1231 w 2454"/>
                <a:gd name="T9" fmla="*/ 0 h 2141"/>
                <a:gd name="T10" fmla="*/ 276 w 2454"/>
                <a:gd name="T11" fmla="*/ 0 h 2141"/>
                <a:gd name="T12" fmla="*/ 97 w 2454"/>
                <a:gd name="T13" fmla="*/ 307 h 2141"/>
                <a:gd name="T14" fmla="*/ 576 w 2454"/>
                <a:gd name="T15" fmla="*/ 1136 h 2141"/>
                <a:gd name="T16" fmla="*/ 1053 w 2454"/>
                <a:gd name="T17" fmla="*/ 1963 h 2141"/>
                <a:gd name="T18" fmla="*/ 1408 w 2454"/>
                <a:gd name="T19" fmla="*/ 19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1">
                  <a:moveTo>
                    <a:pt x="1408" y="1966"/>
                  </a:moveTo>
                  <a:lnTo>
                    <a:pt x="1887" y="1136"/>
                  </a:lnTo>
                  <a:cubicBezTo>
                    <a:pt x="2046" y="861"/>
                    <a:pt x="2205" y="585"/>
                    <a:pt x="2365" y="309"/>
                  </a:cubicBezTo>
                  <a:cubicBezTo>
                    <a:pt x="2454" y="113"/>
                    <a:pt x="2396" y="9"/>
                    <a:pt x="2189" y="0"/>
                  </a:cubicBezTo>
                  <a:lnTo>
                    <a:pt x="1231" y="0"/>
                  </a:lnTo>
                  <a:cubicBezTo>
                    <a:pt x="913" y="0"/>
                    <a:pt x="595" y="0"/>
                    <a:pt x="276" y="0"/>
                  </a:cubicBezTo>
                  <a:cubicBezTo>
                    <a:pt x="61" y="21"/>
                    <a:pt x="0" y="123"/>
                    <a:pt x="97" y="307"/>
                  </a:cubicBezTo>
                  <a:lnTo>
                    <a:pt x="576" y="1136"/>
                  </a:lnTo>
                  <a:cubicBezTo>
                    <a:pt x="735" y="1412"/>
                    <a:pt x="894" y="1688"/>
                    <a:pt x="1053" y="1963"/>
                  </a:cubicBezTo>
                  <a:cubicBezTo>
                    <a:pt x="1179" y="2139"/>
                    <a:pt x="1297" y="2141"/>
                    <a:pt x="1408" y="19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890110" y="2780159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033077" y="3059482"/>
            <a:ext cx="1898864" cy="1389570"/>
            <a:chOff x="5033077" y="2790392"/>
            <a:chExt cx="1898864" cy="1389570"/>
          </a:xfrm>
        </p:grpSpPr>
        <p:sp>
          <p:nvSpPr>
            <p:cNvPr id="54" name="Freeform 6"/>
            <p:cNvSpPr/>
            <p:nvPr/>
          </p:nvSpPr>
          <p:spPr bwMode="auto">
            <a:xfrm>
              <a:off x="5033077" y="2790392"/>
              <a:ext cx="1898864" cy="1389570"/>
            </a:xfrm>
            <a:custGeom>
              <a:avLst/>
              <a:gdLst>
                <a:gd name="T0" fmla="*/ 1407 w 2453"/>
                <a:gd name="T1" fmla="*/ 175 h 2140"/>
                <a:gd name="T2" fmla="*/ 1886 w 2453"/>
                <a:gd name="T3" fmla="*/ 1005 h 2140"/>
                <a:gd name="T4" fmla="*/ 2364 w 2453"/>
                <a:gd name="T5" fmla="*/ 1832 h 2140"/>
                <a:gd name="T6" fmla="*/ 2188 w 2453"/>
                <a:gd name="T7" fmla="*/ 2140 h 2140"/>
                <a:gd name="T8" fmla="*/ 1231 w 2453"/>
                <a:gd name="T9" fmla="*/ 2140 h 2140"/>
                <a:gd name="T10" fmla="*/ 276 w 2453"/>
                <a:gd name="T11" fmla="*/ 2140 h 2140"/>
                <a:gd name="T12" fmla="*/ 96 w 2453"/>
                <a:gd name="T13" fmla="*/ 1834 h 2140"/>
                <a:gd name="T14" fmla="*/ 575 w 2453"/>
                <a:gd name="T15" fmla="*/ 1005 h 2140"/>
                <a:gd name="T16" fmla="*/ 1052 w 2453"/>
                <a:gd name="T17" fmla="*/ 178 h 2140"/>
                <a:gd name="T18" fmla="*/ 1407 w 2453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3" h="2140">
                  <a:moveTo>
                    <a:pt x="1407" y="175"/>
                  </a:moveTo>
                  <a:lnTo>
                    <a:pt x="1886" y="1005"/>
                  </a:lnTo>
                  <a:cubicBezTo>
                    <a:pt x="2045" y="1280"/>
                    <a:pt x="2205" y="1556"/>
                    <a:pt x="2364" y="1832"/>
                  </a:cubicBezTo>
                  <a:cubicBezTo>
                    <a:pt x="2453" y="2028"/>
                    <a:pt x="2396" y="2132"/>
                    <a:pt x="2188" y="2140"/>
                  </a:cubicBezTo>
                  <a:lnTo>
                    <a:pt x="1231" y="2140"/>
                  </a:lnTo>
                  <a:cubicBezTo>
                    <a:pt x="912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6" y="1834"/>
                  </a:cubicBezTo>
                  <a:lnTo>
                    <a:pt x="575" y="1005"/>
                  </a:lnTo>
                  <a:cubicBezTo>
                    <a:pt x="734" y="729"/>
                    <a:pt x="893" y="453"/>
                    <a:pt x="1052" y="178"/>
                  </a:cubicBezTo>
                  <a:cubicBezTo>
                    <a:pt x="1178" y="2"/>
                    <a:pt x="1296" y="0"/>
                    <a:pt x="1407" y="1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557547" y="3249645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701322" y="3002340"/>
            <a:ext cx="1898864" cy="1389570"/>
            <a:chOff x="6701322" y="2733250"/>
            <a:chExt cx="1898864" cy="1389570"/>
          </a:xfrm>
        </p:grpSpPr>
        <p:sp>
          <p:nvSpPr>
            <p:cNvPr id="57" name="Freeform 9"/>
            <p:cNvSpPr/>
            <p:nvPr/>
          </p:nvSpPr>
          <p:spPr bwMode="auto">
            <a:xfrm>
              <a:off x="6701322" y="2733250"/>
              <a:ext cx="1898864" cy="1389570"/>
            </a:xfrm>
            <a:custGeom>
              <a:avLst/>
              <a:gdLst>
                <a:gd name="T0" fmla="*/ 1408 w 2453"/>
                <a:gd name="T1" fmla="*/ 1966 h 2141"/>
                <a:gd name="T2" fmla="*/ 1886 w 2453"/>
                <a:gd name="T3" fmla="*/ 1136 h 2141"/>
                <a:gd name="T4" fmla="*/ 2364 w 2453"/>
                <a:gd name="T5" fmla="*/ 309 h 2141"/>
                <a:gd name="T6" fmla="*/ 2188 w 2453"/>
                <a:gd name="T7" fmla="*/ 0 h 2141"/>
                <a:gd name="T8" fmla="*/ 1231 w 2453"/>
                <a:gd name="T9" fmla="*/ 0 h 2141"/>
                <a:gd name="T10" fmla="*/ 276 w 2453"/>
                <a:gd name="T11" fmla="*/ 0 h 2141"/>
                <a:gd name="T12" fmla="*/ 96 w 2453"/>
                <a:gd name="T13" fmla="*/ 307 h 2141"/>
                <a:gd name="T14" fmla="*/ 575 w 2453"/>
                <a:gd name="T15" fmla="*/ 1136 h 2141"/>
                <a:gd name="T16" fmla="*/ 1052 w 2453"/>
                <a:gd name="T17" fmla="*/ 1963 h 2141"/>
                <a:gd name="T18" fmla="*/ 1408 w 2453"/>
                <a:gd name="T19" fmla="*/ 19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3" h="2141">
                  <a:moveTo>
                    <a:pt x="1408" y="1966"/>
                  </a:moveTo>
                  <a:lnTo>
                    <a:pt x="1886" y="1136"/>
                  </a:lnTo>
                  <a:cubicBezTo>
                    <a:pt x="2046" y="861"/>
                    <a:pt x="2205" y="585"/>
                    <a:pt x="2364" y="309"/>
                  </a:cubicBezTo>
                  <a:cubicBezTo>
                    <a:pt x="2453" y="113"/>
                    <a:pt x="2396" y="9"/>
                    <a:pt x="2188" y="0"/>
                  </a:cubicBezTo>
                  <a:lnTo>
                    <a:pt x="1231" y="0"/>
                  </a:lnTo>
                  <a:cubicBezTo>
                    <a:pt x="912" y="0"/>
                    <a:pt x="594" y="0"/>
                    <a:pt x="276" y="0"/>
                  </a:cubicBezTo>
                  <a:cubicBezTo>
                    <a:pt x="61" y="21"/>
                    <a:pt x="0" y="123"/>
                    <a:pt x="96" y="307"/>
                  </a:cubicBezTo>
                  <a:lnTo>
                    <a:pt x="575" y="1136"/>
                  </a:lnTo>
                  <a:cubicBezTo>
                    <a:pt x="734" y="1412"/>
                    <a:pt x="893" y="1688"/>
                    <a:pt x="1052" y="1963"/>
                  </a:cubicBezTo>
                  <a:cubicBezTo>
                    <a:pt x="1178" y="2139"/>
                    <a:pt x="1297" y="2141"/>
                    <a:pt x="1408" y="19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232088" y="2780159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369568" y="3059482"/>
            <a:ext cx="1898864" cy="1389570"/>
            <a:chOff x="8369568" y="2790392"/>
            <a:chExt cx="1898864" cy="1389570"/>
          </a:xfrm>
        </p:grpSpPr>
        <p:sp>
          <p:nvSpPr>
            <p:cNvPr id="60" name="Freeform 7"/>
            <p:cNvSpPr/>
            <p:nvPr/>
          </p:nvSpPr>
          <p:spPr bwMode="auto">
            <a:xfrm>
              <a:off x="8369568" y="2790392"/>
              <a:ext cx="1898864" cy="1389570"/>
            </a:xfrm>
            <a:custGeom>
              <a:avLst/>
              <a:gdLst>
                <a:gd name="T0" fmla="*/ 1408 w 2454"/>
                <a:gd name="T1" fmla="*/ 175 h 2140"/>
                <a:gd name="T2" fmla="*/ 1887 w 2454"/>
                <a:gd name="T3" fmla="*/ 1005 h 2140"/>
                <a:gd name="T4" fmla="*/ 2364 w 2454"/>
                <a:gd name="T5" fmla="*/ 1832 h 2140"/>
                <a:gd name="T6" fmla="*/ 2189 w 2454"/>
                <a:gd name="T7" fmla="*/ 2140 h 2140"/>
                <a:gd name="T8" fmla="*/ 1231 w 2454"/>
                <a:gd name="T9" fmla="*/ 2140 h 2140"/>
                <a:gd name="T10" fmla="*/ 276 w 2454"/>
                <a:gd name="T11" fmla="*/ 2140 h 2140"/>
                <a:gd name="T12" fmla="*/ 96 w 2454"/>
                <a:gd name="T13" fmla="*/ 1834 h 2140"/>
                <a:gd name="T14" fmla="*/ 575 w 2454"/>
                <a:gd name="T15" fmla="*/ 1005 h 2140"/>
                <a:gd name="T16" fmla="*/ 1053 w 2454"/>
                <a:gd name="T17" fmla="*/ 178 h 2140"/>
                <a:gd name="T18" fmla="*/ 1408 w 2454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0">
                  <a:moveTo>
                    <a:pt x="1408" y="175"/>
                  </a:moveTo>
                  <a:lnTo>
                    <a:pt x="1887" y="1005"/>
                  </a:lnTo>
                  <a:cubicBezTo>
                    <a:pt x="2046" y="1280"/>
                    <a:pt x="2205" y="1556"/>
                    <a:pt x="2364" y="1832"/>
                  </a:cubicBezTo>
                  <a:cubicBezTo>
                    <a:pt x="2454" y="2028"/>
                    <a:pt x="2396" y="2132"/>
                    <a:pt x="2189" y="2140"/>
                  </a:cubicBezTo>
                  <a:lnTo>
                    <a:pt x="1231" y="2140"/>
                  </a:lnTo>
                  <a:cubicBezTo>
                    <a:pt x="913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6" y="1834"/>
                  </a:cubicBezTo>
                  <a:lnTo>
                    <a:pt x="575" y="1005"/>
                  </a:lnTo>
                  <a:cubicBezTo>
                    <a:pt x="734" y="729"/>
                    <a:pt x="894" y="453"/>
                    <a:pt x="1053" y="178"/>
                  </a:cubicBezTo>
                  <a:cubicBezTo>
                    <a:pt x="1178" y="2"/>
                    <a:pt x="1297" y="0"/>
                    <a:pt x="1408" y="1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936115" y="3249645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05</a:t>
              </a:r>
              <a:endPara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1486" y="4723417"/>
            <a:ext cx="2148696" cy="625547"/>
            <a:chOff x="3751485" y="4454327"/>
            <a:chExt cx="3142089" cy="625547"/>
          </a:xfrm>
        </p:grpSpPr>
        <p:sp>
          <p:nvSpPr>
            <p:cNvPr id="63" name="矩形 62"/>
            <p:cNvSpPr/>
            <p:nvPr/>
          </p:nvSpPr>
          <p:spPr>
            <a:xfrm>
              <a:off x="3751485" y="4778249"/>
              <a:ext cx="3142089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01934" y="4454327"/>
              <a:ext cx="1463435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4D4D4D"/>
                  </a:solidFill>
                  <a:cs typeface="+mn-ea"/>
                  <a:sym typeface="+mn-lt"/>
                </a:rPr>
                <a:t>用户</a:t>
              </a:r>
              <a:r>
                <a:rPr lang="zh-CN" altLang="en-US" sz="1600" b="1" dirty="0">
                  <a:solidFill>
                    <a:srgbClr val="4D4D4D"/>
                  </a:solidFill>
                  <a:cs typeface="+mn-ea"/>
                  <a:sym typeface="+mn-lt"/>
                </a:rPr>
                <a:t>登录</a:t>
              </a:r>
              <a:endParaRPr lang="zh-CN" altLang="en-US" sz="1600" b="1" dirty="0">
                <a:solidFill>
                  <a:srgbClr val="4D4D4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483807" y="1713589"/>
            <a:ext cx="2148696" cy="625547"/>
            <a:chOff x="5483806" y="1218253"/>
            <a:chExt cx="3142089" cy="625547"/>
          </a:xfrm>
        </p:grpSpPr>
        <p:sp>
          <p:nvSpPr>
            <p:cNvPr id="66" name="矩形 65"/>
            <p:cNvSpPr/>
            <p:nvPr/>
          </p:nvSpPr>
          <p:spPr>
            <a:xfrm>
              <a:off x="5483806" y="1542175"/>
              <a:ext cx="3142089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491431" y="1218253"/>
              <a:ext cx="1463435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4D4D4D"/>
                  </a:solidFill>
                  <a:cs typeface="+mn-ea"/>
                  <a:sym typeface="+mn-lt"/>
                </a:rPr>
                <a:t>用户</a:t>
              </a:r>
              <a:r>
                <a:rPr lang="zh-CN" altLang="en-US" sz="1600" b="1" dirty="0">
                  <a:solidFill>
                    <a:srgbClr val="4D4D4D"/>
                  </a:solidFill>
                  <a:cs typeface="+mn-ea"/>
                  <a:sym typeface="+mn-lt"/>
                </a:rPr>
                <a:t>打卡</a:t>
              </a:r>
              <a:endParaRPr lang="zh-CN" altLang="en-US" sz="1600" b="1" dirty="0">
                <a:solidFill>
                  <a:srgbClr val="4D4D4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40190" y="4723417"/>
            <a:ext cx="2148696" cy="625547"/>
            <a:chOff x="7240189" y="4454327"/>
            <a:chExt cx="3142089" cy="625547"/>
          </a:xfrm>
        </p:grpSpPr>
        <p:sp>
          <p:nvSpPr>
            <p:cNvPr id="69" name="矩形 68"/>
            <p:cNvSpPr/>
            <p:nvPr/>
          </p:nvSpPr>
          <p:spPr>
            <a:xfrm>
              <a:off x="7240189" y="4778249"/>
              <a:ext cx="3142089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7273202" y="4454327"/>
              <a:ext cx="2360439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4D4D4D"/>
                  </a:solidFill>
                  <a:cs typeface="+mn-ea"/>
                  <a:sym typeface="+mn-lt"/>
                </a:rPr>
                <a:t>打卡记录的</a:t>
              </a:r>
              <a:r>
                <a:rPr lang="zh-CN" altLang="en-US" sz="1600" b="1" dirty="0">
                  <a:solidFill>
                    <a:srgbClr val="4D4D4D"/>
                  </a:solidFill>
                  <a:cs typeface="+mn-ea"/>
                  <a:sym typeface="+mn-lt"/>
                </a:rPr>
                <a:t>查询</a:t>
              </a:r>
              <a:endParaRPr lang="zh-CN" altLang="en-US" sz="1600" b="1" dirty="0">
                <a:solidFill>
                  <a:srgbClr val="4D4D4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804091" y="1713589"/>
            <a:ext cx="2297688" cy="625547"/>
            <a:chOff x="8804091" y="1218253"/>
            <a:chExt cx="2297688" cy="625547"/>
          </a:xfrm>
        </p:grpSpPr>
        <p:sp>
          <p:nvSpPr>
            <p:cNvPr id="72" name="矩形 71"/>
            <p:cNvSpPr/>
            <p:nvPr/>
          </p:nvSpPr>
          <p:spPr>
            <a:xfrm>
              <a:off x="8804091" y="1542175"/>
              <a:ext cx="2297688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811714" y="1218253"/>
              <a:ext cx="100076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4D4D4D"/>
                  </a:solidFill>
                  <a:cs typeface="+mn-ea"/>
                  <a:sym typeface="+mn-lt"/>
                </a:rPr>
                <a:t>数据</a:t>
              </a:r>
              <a:r>
                <a:rPr lang="zh-CN" altLang="en-US" sz="1600" b="1" dirty="0">
                  <a:solidFill>
                    <a:srgbClr val="4D4D4D"/>
                  </a:solidFill>
                  <a:cs typeface="+mn-ea"/>
                  <a:sym typeface="+mn-lt"/>
                </a:rPr>
                <a:t>储存</a:t>
              </a:r>
              <a:endParaRPr lang="zh-CN" altLang="en-US" sz="1600" b="1" dirty="0">
                <a:solidFill>
                  <a:srgbClr val="4D4D4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70915" y="6750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基本内容</a:t>
            </a:r>
            <a:r>
              <a:rPr lang="zh-CN" altLang="en-US"/>
              <a:t>与流程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65505" y="232410"/>
            <a:ext cx="2731770" cy="360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74803" y="1602443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74803" y="3392713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Freeform 116"/>
          <p:cNvSpPr>
            <a:spLocks noChangeArrowheads="1"/>
          </p:cNvSpPr>
          <p:nvPr/>
        </p:nvSpPr>
        <p:spPr bwMode="auto">
          <a:xfrm>
            <a:off x="1946890" y="3463764"/>
            <a:ext cx="323139" cy="359797"/>
          </a:xfrm>
          <a:custGeom>
            <a:avLst/>
            <a:gdLst>
              <a:gd name="T0" fmla="*/ 875 w 1051"/>
              <a:gd name="T1" fmla="*/ 1049 h 1168"/>
              <a:gd name="T2" fmla="*/ 875 w 1051"/>
              <a:gd name="T3" fmla="*/ 967 h 1168"/>
              <a:gd name="T4" fmla="*/ 525 w 1051"/>
              <a:gd name="T5" fmla="*/ 787 h 1168"/>
              <a:gd name="T6" fmla="*/ 175 w 1051"/>
              <a:gd name="T7" fmla="*/ 967 h 1168"/>
              <a:gd name="T8" fmla="*/ 175 w 1051"/>
              <a:gd name="T9" fmla="*/ 1049 h 1168"/>
              <a:gd name="T10" fmla="*/ 875 w 1051"/>
              <a:gd name="T11" fmla="*/ 1049 h 1168"/>
              <a:gd name="T12" fmla="*/ 525 w 1051"/>
              <a:gd name="T13" fmla="*/ 350 h 1168"/>
              <a:gd name="T14" fmla="*/ 350 w 1051"/>
              <a:gd name="T15" fmla="*/ 525 h 1168"/>
              <a:gd name="T16" fmla="*/ 525 w 1051"/>
              <a:gd name="T17" fmla="*/ 699 h 1168"/>
              <a:gd name="T18" fmla="*/ 700 w 1051"/>
              <a:gd name="T19" fmla="*/ 525 h 1168"/>
              <a:gd name="T20" fmla="*/ 525 w 1051"/>
              <a:gd name="T21" fmla="*/ 350 h 1168"/>
              <a:gd name="T22" fmla="*/ 525 w 1051"/>
              <a:gd name="T23" fmla="*/ 117 h 1168"/>
              <a:gd name="T24" fmla="*/ 468 w 1051"/>
              <a:gd name="T25" fmla="*/ 175 h 1168"/>
              <a:gd name="T26" fmla="*/ 525 w 1051"/>
              <a:gd name="T27" fmla="*/ 235 h 1168"/>
              <a:gd name="T28" fmla="*/ 583 w 1051"/>
              <a:gd name="T29" fmla="*/ 175 h 1168"/>
              <a:gd name="T30" fmla="*/ 525 w 1051"/>
              <a:gd name="T31" fmla="*/ 117 h 1168"/>
              <a:gd name="T32" fmla="*/ 1050 w 1051"/>
              <a:gd name="T33" fmla="*/ 235 h 1168"/>
              <a:gd name="T34" fmla="*/ 1050 w 1051"/>
              <a:gd name="T35" fmla="*/ 1049 h 1168"/>
              <a:gd name="T36" fmla="*/ 932 w 1051"/>
              <a:gd name="T37" fmla="*/ 1167 h 1168"/>
              <a:gd name="T38" fmla="*/ 118 w 1051"/>
              <a:gd name="T39" fmla="*/ 1167 h 1168"/>
              <a:gd name="T40" fmla="*/ 0 w 1051"/>
              <a:gd name="T41" fmla="*/ 1049 h 1168"/>
              <a:gd name="T42" fmla="*/ 0 w 1051"/>
              <a:gd name="T43" fmla="*/ 235 h 1168"/>
              <a:gd name="T44" fmla="*/ 118 w 1051"/>
              <a:gd name="T45" fmla="*/ 117 h 1168"/>
              <a:gd name="T46" fmla="*/ 361 w 1051"/>
              <a:gd name="T47" fmla="*/ 117 h 1168"/>
              <a:gd name="T48" fmla="*/ 525 w 1051"/>
              <a:gd name="T49" fmla="*/ 0 h 1168"/>
              <a:gd name="T50" fmla="*/ 689 w 1051"/>
              <a:gd name="T51" fmla="*/ 117 h 1168"/>
              <a:gd name="T52" fmla="*/ 932 w 1051"/>
              <a:gd name="T53" fmla="*/ 117 h 1168"/>
              <a:gd name="T54" fmla="*/ 1050 w 1051"/>
              <a:gd name="T55" fmla="*/ 235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51" h="1168">
                <a:moveTo>
                  <a:pt x="875" y="1049"/>
                </a:moveTo>
                <a:lnTo>
                  <a:pt x="875" y="967"/>
                </a:lnTo>
                <a:cubicBezTo>
                  <a:pt x="875" y="850"/>
                  <a:pt x="642" y="787"/>
                  <a:pt x="525" y="787"/>
                </a:cubicBezTo>
                <a:cubicBezTo>
                  <a:pt x="407" y="787"/>
                  <a:pt x="175" y="850"/>
                  <a:pt x="175" y="967"/>
                </a:cubicBezTo>
                <a:lnTo>
                  <a:pt x="175" y="1049"/>
                </a:lnTo>
                <a:lnTo>
                  <a:pt x="875" y="1049"/>
                </a:lnTo>
                <a:close/>
                <a:moveTo>
                  <a:pt x="525" y="350"/>
                </a:moveTo>
                <a:cubicBezTo>
                  <a:pt x="429" y="350"/>
                  <a:pt x="350" y="430"/>
                  <a:pt x="350" y="525"/>
                </a:cubicBezTo>
                <a:cubicBezTo>
                  <a:pt x="350" y="621"/>
                  <a:pt x="429" y="699"/>
                  <a:pt x="525" y="699"/>
                </a:cubicBezTo>
                <a:cubicBezTo>
                  <a:pt x="621" y="699"/>
                  <a:pt x="700" y="621"/>
                  <a:pt x="700" y="525"/>
                </a:cubicBezTo>
                <a:cubicBezTo>
                  <a:pt x="700" y="430"/>
                  <a:pt x="621" y="350"/>
                  <a:pt x="525" y="350"/>
                </a:cubicBezTo>
                <a:close/>
                <a:moveTo>
                  <a:pt x="525" y="117"/>
                </a:moveTo>
                <a:cubicBezTo>
                  <a:pt x="492" y="117"/>
                  <a:pt x="468" y="142"/>
                  <a:pt x="468" y="175"/>
                </a:cubicBezTo>
                <a:cubicBezTo>
                  <a:pt x="468" y="208"/>
                  <a:pt x="492" y="235"/>
                  <a:pt x="525" y="235"/>
                </a:cubicBezTo>
                <a:cubicBezTo>
                  <a:pt x="558" y="235"/>
                  <a:pt x="583" y="208"/>
                  <a:pt x="583" y="175"/>
                </a:cubicBezTo>
                <a:cubicBezTo>
                  <a:pt x="583" y="142"/>
                  <a:pt x="558" y="117"/>
                  <a:pt x="525" y="117"/>
                </a:cubicBezTo>
                <a:close/>
                <a:moveTo>
                  <a:pt x="1050" y="235"/>
                </a:moveTo>
                <a:lnTo>
                  <a:pt x="1050" y="1049"/>
                </a:lnTo>
                <a:cubicBezTo>
                  <a:pt x="1050" y="1112"/>
                  <a:pt x="995" y="1167"/>
                  <a:pt x="932" y="1167"/>
                </a:cubicBezTo>
                <a:lnTo>
                  <a:pt x="118" y="1167"/>
                </a:lnTo>
                <a:cubicBezTo>
                  <a:pt x="55" y="1167"/>
                  <a:pt x="0" y="1112"/>
                  <a:pt x="0" y="1049"/>
                </a:cubicBezTo>
                <a:lnTo>
                  <a:pt x="0" y="235"/>
                </a:lnTo>
                <a:cubicBezTo>
                  <a:pt x="0" y="172"/>
                  <a:pt x="55" y="117"/>
                  <a:pt x="118" y="117"/>
                </a:cubicBezTo>
                <a:lnTo>
                  <a:pt x="361" y="117"/>
                </a:lnTo>
                <a:cubicBezTo>
                  <a:pt x="386" y="49"/>
                  <a:pt x="448" y="0"/>
                  <a:pt x="525" y="0"/>
                </a:cubicBezTo>
                <a:cubicBezTo>
                  <a:pt x="601" y="0"/>
                  <a:pt x="665" y="49"/>
                  <a:pt x="689" y="117"/>
                </a:cubicBezTo>
                <a:lnTo>
                  <a:pt x="932" y="117"/>
                </a:lnTo>
                <a:cubicBezTo>
                  <a:pt x="995" y="117"/>
                  <a:pt x="1050" y="172"/>
                  <a:pt x="1050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FA39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Freeform 131"/>
          <p:cNvSpPr>
            <a:spLocks noChangeArrowheads="1"/>
          </p:cNvSpPr>
          <p:nvPr/>
        </p:nvSpPr>
        <p:spPr bwMode="auto">
          <a:xfrm>
            <a:off x="1969805" y="1668013"/>
            <a:ext cx="323139" cy="359797"/>
          </a:xfrm>
          <a:custGeom>
            <a:avLst/>
            <a:gdLst>
              <a:gd name="T0" fmla="*/ 817 w 1050"/>
              <a:gd name="T1" fmla="*/ 468 h 1168"/>
              <a:gd name="T2" fmla="*/ 817 w 1050"/>
              <a:gd name="T3" fmla="*/ 350 h 1168"/>
              <a:gd name="T4" fmla="*/ 232 w 1050"/>
              <a:gd name="T5" fmla="*/ 350 h 1168"/>
              <a:gd name="T6" fmla="*/ 232 w 1050"/>
              <a:gd name="T7" fmla="*/ 468 h 1168"/>
              <a:gd name="T8" fmla="*/ 817 w 1050"/>
              <a:gd name="T9" fmla="*/ 468 h 1168"/>
              <a:gd name="T10" fmla="*/ 817 w 1050"/>
              <a:gd name="T11" fmla="*/ 700 h 1168"/>
              <a:gd name="T12" fmla="*/ 817 w 1050"/>
              <a:gd name="T13" fmla="*/ 585 h 1168"/>
              <a:gd name="T14" fmla="*/ 232 w 1050"/>
              <a:gd name="T15" fmla="*/ 585 h 1168"/>
              <a:gd name="T16" fmla="*/ 232 w 1050"/>
              <a:gd name="T17" fmla="*/ 700 h 1168"/>
              <a:gd name="T18" fmla="*/ 817 w 1050"/>
              <a:gd name="T19" fmla="*/ 700 h 1168"/>
              <a:gd name="T20" fmla="*/ 642 w 1050"/>
              <a:gd name="T21" fmla="*/ 935 h 1168"/>
              <a:gd name="T22" fmla="*/ 642 w 1050"/>
              <a:gd name="T23" fmla="*/ 818 h 1168"/>
              <a:gd name="T24" fmla="*/ 232 w 1050"/>
              <a:gd name="T25" fmla="*/ 818 h 1168"/>
              <a:gd name="T26" fmla="*/ 232 w 1050"/>
              <a:gd name="T27" fmla="*/ 935 h 1168"/>
              <a:gd name="T28" fmla="*/ 642 w 1050"/>
              <a:gd name="T29" fmla="*/ 935 h 1168"/>
              <a:gd name="T30" fmla="*/ 525 w 1050"/>
              <a:gd name="T31" fmla="*/ 118 h 1168"/>
              <a:gd name="T32" fmla="*/ 467 w 1050"/>
              <a:gd name="T33" fmla="*/ 175 h 1168"/>
              <a:gd name="T34" fmla="*/ 525 w 1050"/>
              <a:gd name="T35" fmla="*/ 235 h 1168"/>
              <a:gd name="T36" fmla="*/ 582 w 1050"/>
              <a:gd name="T37" fmla="*/ 175 h 1168"/>
              <a:gd name="T38" fmla="*/ 525 w 1050"/>
              <a:gd name="T39" fmla="*/ 118 h 1168"/>
              <a:gd name="T40" fmla="*/ 1049 w 1050"/>
              <a:gd name="T41" fmla="*/ 235 h 1168"/>
              <a:gd name="T42" fmla="*/ 1049 w 1050"/>
              <a:gd name="T43" fmla="*/ 1050 h 1168"/>
              <a:gd name="T44" fmla="*/ 932 w 1050"/>
              <a:gd name="T45" fmla="*/ 1167 h 1168"/>
              <a:gd name="T46" fmla="*/ 117 w 1050"/>
              <a:gd name="T47" fmla="*/ 1167 h 1168"/>
              <a:gd name="T48" fmla="*/ 0 w 1050"/>
              <a:gd name="T49" fmla="*/ 1050 h 1168"/>
              <a:gd name="T50" fmla="*/ 0 w 1050"/>
              <a:gd name="T51" fmla="*/ 235 h 1168"/>
              <a:gd name="T52" fmla="*/ 117 w 1050"/>
              <a:gd name="T53" fmla="*/ 118 h 1168"/>
              <a:gd name="T54" fmla="*/ 361 w 1050"/>
              <a:gd name="T55" fmla="*/ 118 h 1168"/>
              <a:gd name="T56" fmla="*/ 525 w 1050"/>
              <a:gd name="T57" fmla="*/ 0 h 1168"/>
              <a:gd name="T58" fmla="*/ 689 w 1050"/>
              <a:gd name="T59" fmla="*/ 118 h 1168"/>
              <a:gd name="T60" fmla="*/ 932 w 1050"/>
              <a:gd name="T61" fmla="*/ 118 h 1168"/>
              <a:gd name="T62" fmla="*/ 1049 w 1050"/>
              <a:gd name="T63" fmla="*/ 235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0" h="1168">
                <a:moveTo>
                  <a:pt x="817" y="468"/>
                </a:moveTo>
                <a:lnTo>
                  <a:pt x="817" y="350"/>
                </a:lnTo>
                <a:lnTo>
                  <a:pt x="232" y="350"/>
                </a:lnTo>
                <a:lnTo>
                  <a:pt x="232" y="468"/>
                </a:lnTo>
                <a:lnTo>
                  <a:pt x="817" y="468"/>
                </a:lnTo>
                <a:close/>
                <a:moveTo>
                  <a:pt x="817" y="700"/>
                </a:moveTo>
                <a:lnTo>
                  <a:pt x="817" y="585"/>
                </a:lnTo>
                <a:lnTo>
                  <a:pt x="232" y="585"/>
                </a:lnTo>
                <a:lnTo>
                  <a:pt x="232" y="700"/>
                </a:lnTo>
                <a:lnTo>
                  <a:pt x="817" y="700"/>
                </a:lnTo>
                <a:close/>
                <a:moveTo>
                  <a:pt x="642" y="935"/>
                </a:moveTo>
                <a:lnTo>
                  <a:pt x="642" y="818"/>
                </a:lnTo>
                <a:lnTo>
                  <a:pt x="232" y="818"/>
                </a:lnTo>
                <a:lnTo>
                  <a:pt x="232" y="935"/>
                </a:lnTo>
                <a:lnTo>
                  <a:pt x="642" y="935"/>
                </a:lnTo>
                <a:close/>
                <a:moveTo>
                  <a:pt x="525" y="118"/>
                </a:moveTo>
                <a:cubicBezTo>
                  <a:pt x="493" y="118"/>
                  <a:pt x="467" y="143"/>
                  <a:pt x="467" y="175"/>
                </a:cubicBezTo>
                <a:cubicBezTo>
                  <a:pt x="467" y="208"/>
                  <a:pt x="493" y="235"/>
                  <a:pt x="525" y="235"/>
                </a:cubicBezTo>
                <a:cubicBezTo>
                  <a:pt x="558" y="235"/>
                  <a:pt x="582" y="208"/>
                  <a:pt x="582" y="175"/>
                </a:cubicBezTo>
                <a:cubicBezTo>
                  <a:pt x="582" y="143"/>
                  <a:pt x="558" y="118"/>
                  <a:pt x="525" y="118"/>
                </a:cubicBezTo>
                <a:close/>
                <a:moveTo>
                  <a:pt x="1049" y="235"/>
                </a:moveTo>
                <a:lnTo>
                  <a:pt x="1049" y="1050"/>
                </a:lnTo>
                <a:cubicBezTo>
                  <a:pt x="1049" y="1113"/>
                  <a:pt x="995" y="1167"/>
                  <a:pt x="932" y="1167"/>
                </a:cubicBezTo>
                <a:lnTo>
                  <a:pt x="117" y="1167"/>
                </a:lnTo>
                <a:cubicBezTo>
                  <a:pt x="55" y="1167"/>
                  <a:pt x="0" y="1113"/>
                  <a:pt x="0" y="1050"/>
                </a:cubicBezTo>
                <a:lnTo>
                  <a:pt x="0" y="235"/>
                </a:lnTo>
                <a:cubicBezTo>
                  <a:pt x="0" y="173"/>
                  <a:pt x="55" y="118"/>
                  <a:pt x="117" y="118"/>
                </a:cubicBezTo>
                <a:lnTo>
                  <a:pt x="361" y="118"/>
                </a:lnTo>
                <a:cubicBezTo>
                  <a:pt x="385" y="50"/>
                  <a:pt x="449" y="0"/>
                  <a:pt x="525" y="0"/>
                </a:cubicBezTo>
                <a:cubicBezTo>
                  <a:pt x="602" y="0"/>
                  <a:pt x="664" y="50"/>
                  <a:pt x="689" y="118"/>
                </a:cubicBezTo>
                <a:lnTo>
                  <a:pt x="932" y="118"/>
                </a:lnTo>
                <a:cubicBezTo>
                  <a:pt x="995" y="118"/>
                  <a:pt x="1049" y="173"/>
                  <a:pt x="1049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FA39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592355" y="1563754"/>
            <a:ext cx="3916174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与一般软件相同，我们的系统同样具备基本的注册登录功能，便于进行员工的管理以及领导的查看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73721" y="1602443"/>
            <a:ext cx="3908809" cy="2416742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92355" y="3316280"/>
            <a:ext cx="3916174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同时，所有数据将储存在文件中，便于管理及保存，也为所有功能提供基础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74803" y="5077291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9" name="Freeform 116"/>
          <p:cNvSpPr>
            <a:spLocks noChangeArrowheads="1"/>
          </p:cNvSpPr>
          <p:nvPr/>
        </p:nvSpPr>
        <p:spPr bwMode="auto">
          <a:xfrm>
            <a:off x="1969750" y="5182632"/>
            <a:ext cx="323139" cy="359797"/>
          </a:xfrm>
          <a:custGeom>
            <a:avLst/>
            <a:gdLst>
              <a:gd name="T0" fmla="*/ 875 w 1051"/>
              <a:gd name="T1" fmla="*/ 1049 h 1168"/>
              <a:gd name="T2" fmla="*/ 875 w 1051"/>
              <a:gd name="T3" fmla="*/ 967 h 1168"/>
              <a:gd name="T4" fmla="*/ 525 w 1051"/>
              <a:gd name="T5" fmla="*/ 787 h 1168"/>
              <a:gd name="T6" fmla="*/ 175 w 1051"/>
              <a:gd name="T7" fmla="*/ 967 h 1168"/>
              <a:gd name="T8" fmla="*/ 175 w 1051"/>
              <a:gd name="T9" fmla="*/ 1049 h 1168"/>
              <a:gd name="T10" fmla="*/ 875 w 1051"/>
              <a:gd name="T11" fmla="*/ 1049 h 1168"/>
              <a:gd name="T12" fmla="*/ 525 w 1051"/>
              <a:gd name="T13" fmla="*/ 350 h 1168"/>
              <a:gd name="T14" fmla="*/ 350 w 1051"/>
              <a:gd name="T15" fmla="*/ 525 h 1168"/>
              <a:gd name="T16" fmla="*/ 525 w 1051"/>
              <a:gd name="T17" fmla="*/ 699 h 1168"/>
              <a:gd name="T18" fmla="*/ 700 w 1051"/>
              <a:gd name="T19" fmla="*/ 525 h 1168"/>
              <a:gd name="T20" fmla="*/ 525 w 1051"/>
              <a:gd name="T21" fmla="*/ 350 h 1168"/>
              <a:gd name="T22" fmla="*/ 525 w 1051"/>
              <a:gd name="T23" fmla="*/ 117 h 1168"/>
              <a:gd name="T24" fmla="*/ 468 w 1051"/>
              <a:gd name="T25" fmla="*/ 175 h 1168"/>
              <a:gd name="T26" fmla="*/ 525 w 1051"/>
              <a:gd name="T27" fmla="*/ 235 h 1168"/>
              <a:gd name="T28" fmla="*/ 583 w 1051"/>
              <a:gd name="T29" fmla="*/ 175 h 1168"/>
              <a:gd name="T30" fmla="*/ 525 w 1051"/>
              <a:gd name="T31" fmla="*/ 117 h 1168"/>
              <a:gd name="T32" fmla="*/ 1050 w 1051"/>
              <a:gd name="T33" fmla="*/ 235 h 1168"/>
              <a:gd name="T34" fmla="*/ 1050 w 1051"/>
              <a:gd name="T35" fmla="*/ 1049 h 1168"/>
              <a:gd name="T36" fmla="*/ 932 w 1051"/>
              <a:gd name="T37" fmla="*/ 1167 h 1168"/>
              <a:gd name="T38" fmla="*/ 118 w 1051"/>
              <a:gd name="T39" fmla="*/ 1167 h 1168"/>
              <a:gd name="T40" fmla="*/ 0 w 1051"/>
              <a:gd name="T41" fmla="*/ 1049 h 1168"/>
              <a:gd name="T42" fmla="*/ 0 w 1051"/>
              <a:gd name="T43" fmla="*/ 235 h 1168"/>
              <a:gd name="T44" fmla="*/ 118 w 1051"/>
              <a:gd name="T45" fmla="*/ 117 h 1168"/>
              <a:gd name="T46" fmla="*/ 361 w 1051"/>
              <a:gd name="T47" fmla="*/ 117 h 1168"/>
              <a:gd name="T48" fmla="*/ 525 w 1051"/>
              <a:gd name="T49" fmla="*/ 0 h 1168"/>
              <a:gd name="T50" fmla="*/ 689 w 1051"/>
              <a:gd name="T51" fmla="*/ 117 h 1168"/>
              <a:gd name="T52" fmla="*/ 932 w 1051"/>
              <a:gd name="T53" fmla="*/ 117 h 1168"/>
              <a:gd name="T54" fmla="*/ 1050 w 1051"/>
              <a:gd name="T55" fmla="*/ 235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51" h="1168">
                <a:moveTo>
                  <a:pt x="875" y="1049"/>
                </a:moveTo>
                <a:lnTo>
                  <a:pt x="875" y="967"/>
                </a:lnTo>
                <a:cubicBezTo>
                  <a:pt x="875" y="850"/>
                  <a:pt x="642" y="787"/>
                  <a:pt x="525" y="787"/>
                </a:cubicBezTo>
                <a:cubicBezTo>
                  <a:pt x="407" y="787"/>
                  <a:pt x="175" y="850"/>
                  <a:pt x="175" y="967"/>
                </a:cubicBezTo>
                <a:lnTo>
                  <a:pt x="175" y="1049"/>
                </a:lnTo>
                <a:lnTo>
                  <a:pt x="875" y="1049"/>
                </a:lnTo>
                <a:close/>
                <a:moveTo>
                  <a:pt x="525" y="350"/>
                </a:moveTo>
                <a:cubicBezTo>
                  <a:pt x="429" y="350"/>
                  <a:pt x="350" y="430"/>
                  <a:pt x="350" y="525"/>
                </a:cubicBezTo>
                <a:cubicBezTo>
                  <a:pt x="350" y="621"/>
                  <a:pt x="429" y="699"/>
                  <a:pt x="525" y="699"/>
                </a:cubicBezTo>
                <a:cubicBezTo>
                  <a:pt x="621" y="699"/>
                  <a:pt x="700" y="621"/>
                  <a:pt x="700" y="525"/>
                </a:cubicBezTo>
                <a:cubicBezTo>
                  <a:pt x="700" y="430"/>
                  <a:pt x="621" y="350"/>
                  <a:pt x="525" y="350"/>
                </a:cubicBezTo>
                <a:close/>
                <a:moveTo>
                  <a:pt x="525" y="117"/>
                </a:moveTo>
                <a:cubicBezTo>
                  <a:pt x="492" y="117"/>
                  <a:pt x="468" y="142"/>
                  <a:pt x="468" y="175"/>
                </a:cubicBezTo>
                <a:cubicBezTo>
                  <a:pt x="468" y="208"/>
                  <a:pt x="492" y="235"/>
                  <a:pt x="525" y="235"/>
                </a:cubicBezTo>
                <a:cubicBezTo>
                  <a:pt x="558" y="235"/>
                  <a:pt x="583" y="208"/>
                  <a:pt x="583" y="175"/>
                </a:cubicBezTo>
                <a:cubicBezTo>
                  <a:pt x="583" y="142"/>
                  <a:pt x="558" y="117"/>
                  <a:pt x="525" y="117"/>
                </a:cubicBezTo>
                <a:close/>
                <a:moveTo>
                  <a:pt x="1050" y="235"/>
                </a:moveTo>
                <a:lnTo>
                  <a:pt x="1050" y="1049"/>
                </a:lnTo>
                <a:cubicBezTo>
                  <a:pt x="1050" y="1112"/>
                  <a:pt x="995" y="1167"/>
                  <a:pt x="932" y="1167"/>
                </a:cubicBezTo>
                <a:lnTo>
                  <a:pt x="118" y="1167"/>
                </a:lnTo>
                <a:cubicBezTo>
                  <a:pt x="55" y="1167"/>
                  <a:pt x="0" y="1112"/>
                  <a:pt x="0" y="1049"/>
                </a:cubicBezTo>
                <a:lnTo>
                  <a:pt x="0" y="235"/>
                </a:lnTo>
                <a:cubicBezTo>
                  <a:pt x="0" y="172"/>
                  <a:pt x="55" y="117"/>
                  <a:pt x="118" y="117"/>
                </a:cubicBezTo>
                <a:lnTo>
                  <a:pt x="361" y="117"/>
                </a:lnTo>
                <a:cubicBezTo>
                  <a:pt x="386" y="49"/>
                  <a:pt x="448" y="0"/>
                  <a:pt x="525" y="0"/>
                </a:cubicBezTo>
                <a:cubicBezTo>
                  <a:pt x="601" y="0"/>
                  <a:pt x="665" y="49"/>
                  <a:pt x="689" y="117"/>
                </a:cubicBezTo>
                <a:lnTo>
                  <a:pt x="932" y="117"/>
                </a:lnTo>
                <a:cubicBezTo>
                  <a:pt x="995" y="117"/>
                  <a:pt x="1050" y="172"/>
                  <a:pt x="1050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FA39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592355" y="5000858"/>
            <a:ext cx="3916174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最后，我们的密码非常自由，可容纳数字、字母、字符等等，使得用户能创建自己熟悉的密码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7090" y="195580"/>
            <a:ext cx="2676525" cy="433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3950" y="76771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用户的注册和</a:t>
            </a:r>
            <a:r>
              <a:rPr lang="zh-CN" altLang="en-US"/>
              <a:t>登录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  <p:bldLst>
      <p:bldP spid="35" grpId="0"/>
      <p:bldP spid="35" grpId="1"/>
      <p:bldP spid="37" grpId="0"/>
      <p:bldP spid="37" grpId="1"/>
      <p:bldP spid="40" grpId="0"/>
      <p:bldP spid="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图表 49"/>
          <p:cNvGraphicFramePr/>
          <p:nvPr/>
        </p:nvGraphicFramePr>
        <p:xfrm>
          <a:off x="656132" y="1678989"/>
          <a:ext cx="5511299" cy="4230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51" name="组合 50"/>
          <p:cNvGrpSpPr/>
          <p:nvPr/>
        </p:nvGrpSpPr>
        <p:grpSpPr>
          <a:xfrm>
            <a:off x="6602598" y="1904620"/>
            <a:ext cx="5049265" cy="926191"/>
            <a:chOff x="6281964" y="1465233"/>
            <a:chExt cx="5049265" cy="926191"/>
          </a:xfrm>
        </p:grpSpPr>
        <p:sp>
          <p:nvSpPr>
            <p:cNvPr id="52" name="文本框 51"/>
            <p:cNvSpPr txBox="1"/>
            <p:nvPr/>
          </p:nvSpPr>
          <p:spPr>
            <a:xfrm>
              <a:off x="6281964" y="1838339"/>
              <a:ext cx="50492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满足客户的打卡需求，能同时记录打卡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id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和打卡时间（精确到秒），同时提供查询服务，保证打卡功能的正常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实施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296789" y="1465233"/>
              <a:ext cx="182879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基本功能</a:t>
              </a:r>
              <a:endParaRPr kumimoji="0" lang="zh-CN" altLang="en-US" sz="2000" b="1" i="0" u="none" strike="noStrike" kern="1200" cap="none" spc="4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602598" y="3230221"/>
            <a:ext cx="5049265" cy="926191"/>
            <a:chOff x="6281964" y="2790834"/>
            <a:chExt cx="5049265" cy="926191"/>
          </a:xfrm>
        </p:grpSpPr>
        <p:sp>
          <p:nvSpPr>
            <p:cNvPr id="55" name="文本框 54"/>
            <p:cNvSpPr txBox="1"/>
            <p:nvPr/>
          </p:nvSpPr>
          <p:spPr>
            <a:xfrm>
              <a:off x="6281964" y="3163940"/>
              <a:ext cx="50492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打卡数据均上传至文件中，便于管理，同时领导层可查询文件中数据，确定到位人员和到位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时间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296789" y="2790834"/>
              <a:ext cx="182879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数据</a:t>
              </a:r>
              <a:r>
                <a:rPr kumimoji="0" lang="zh-CN" altLang="en-US" sz="2000" b="1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管理</a:t>
              </a:r>
              <a:endParaRPr kumimoji="0" lang="zh-CN" altLang="en-US" sz="2000" b="1" i="0" u="none" strike="noStrike" kern="1200" cap="none" spc="4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602598" y="4556123"/>
            <a:ext cx="5049265" cy="1156696"/>
            <a:chOff x="6281964" y="4089431"/>
            <a:chExt cx="5049265" cy="1156696"/>
          </a:xfrm>
        </p:grpSpPr>
        <p:sp>
          <p:nvSpPr>
            <p:cNvPr id="58" name="文本框 57"/>
            <p:cNvSpPr txBox="1"/>
            <p:nvPr/>
          </p:nvSpPr>
          <p:spPr>
            <a:xfrm>
              <a:off x="6281964" y="4462537"/>
              <a:ext cx="5049265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督促员工到位工作，保证工作的公平性，使对待工作不认真者受到相应的处罚，对于全勤者给予一定的奖励，同时在一定程度上也能提醒领导联系员工，避免一些危险情况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出现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296789" y="4089431"/>
              <a:ext cx="182879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创建意义</a:t>
              </a:r>
              <a:endParaRPr kumimoji="0" lang="zh-CN" altLang="en-US" sz="2000" b="1" i="0" u="none" strike="noStrike" kern="1200" cap="none" spc="4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51535" y="193675"/>
            <a:ext cx="2639695" cy="424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19505" y="9131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打卡</a:t>
            </a:r>
            <a:r>
              <a:rPr lang="zh-CN" altLang="en-US"/>
              <a:t>模块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  <p:bldLst>
      <p:bldGraphic spid="50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90482" y="2656808"/>
            <a:ext cx="776097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排班表信息管理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模块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93384" y="2702570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  <p:bldLst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919707" y="1056350"/>
            <a:ext cx="10415043" cy="951282"/>
            <a:chOff x="1465950" y="3346260"/>
            <a:chExt cx="7199686" cy="951282"/>
          </a:xfrm>
        </p:grpSpPr>
        <p:sp>
          <p:nvSpPr>
            <p:cNvPr id="20" name="矩形 19"/>
            <p:cNvSpPr/>
            <p:nvPr/>
          </p:nvSpPr>
          <p:spPr bwMode="auto">
            <a:xfrm>
              <a:off x="1465950" y="3883522"/>
              <a:ext cx="7199686" cy="4140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defRPr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65950" y="3346260"/>
              <a:ext cx="2255822" cy="487045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/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基础功能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12510" y="5220335"/>
            <a:ext cx="5986780" cy="275590"/>
            <a:chOff x="6064197" y="3689504"/>
            <a:chExt cx="4890348" cy="388194"/>
          </a:xfrm>
        </p:grpSpPr>
        <p:sp>
          <p:nvSpPr>
            <p:cNvPr id="30" name="矩形: 圆角 15"/>
            <p:cNvSpPr/>
            <p:nvPr/>
          </p:nvSpPr>
          <p:spPr>
            <a:xfrm>
              <a:off x="6064198" y="3748859"/>
              <a:ext cx="3575102" cy="27351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726955" y="3689504"/>
              <a:ext cx="1227590" cy="3881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: 圆角 17"/>
            <p:cNvSpPr/>
            <p:nvPr/>
          </p:nvSpPr>
          <p:spPr>
            <a:xfrm>
              <a:off x="6064197" y="3748859"/>
              <a:ext cx="2876603" cy="27351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061075" y="2402840"/>
            <a:ext cx="5925820" cy="275590"/>
            <a:chOff x="6064197" y="3689504"/>
            <a:chExt cx="4890348" cy="388194"/>
          </a:xfrm>
        </p:grpSpPr>
        <p:sp>
          <p:nvSpPr>
            <p:cNvPr id="48" name="矩形: 圆角 19"/>
            <p:cNvSpPr/>
            <p:nvPr/>
          </p:nvSpPr>
          <p:spPr>
            <a:xfrm>
              <a:off x="6064198" y="3748859"/>
              <a:ext cx="3575102" cy="27351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726955" y="3689504"/>
              <a:ext cx="1227590" cy="3881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: 圆角 21"/>
            <p:cNvSpPr/>
            <p:nvPr/>
          </p:nvSpPr>
          <p:spPr>
            <a:xfrm>
              <a:off x="6064197" y="3748859"/>
              <a:ext cx="3251095" cy="27351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259919" y="2444743"/>
            <a:ext cx="4519060" cy="3012707"/>
          </a:xfrm>
          <a:prstGeom prst="rect">
            <a:avLst/>
          </a:prstGeom>
        </p:spPr>
      </p:pic>
      <p:pic>
        <p:nvPicPr>
          <p:cNvPr id="9" name="图片 8" descr="c-ssl.duitang_edit_2279395900732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35" y="0"/>
            <a:ext cx="4401185" cy="965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73480" y="1699260"/>
            <a:ext cx="9340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</a:t>
            </a:r>
            <a:r>
              <a:rPr lang="zh-CN" altLang="en-US" sz="2000"/>
              <a:t>对人员数据实现计算得到的班次等信息进行排版与处理，并存储排班表到排班表</a:t>
            </a:r>
            <a:r>
              <a:rPr lang="en-US" altLang="zh-CN" sz="2000"/>
              <a:t>  </a:t>
            </a:r>
            <a:r>
              <a:rPr lang="zh-CN" altLang="en-US" sz="2000"/>
              <a:t>文件中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6236335" y="3234690"/>
            <a:ext cx="39878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在维护排班表文件的基本信息的基础上，实现对信息的增加</a:t>
            </a:r>
            <a:r>
              <a:rPr lang="en-US" altLang="zh-CN"/>
              <a:t> </a:t>
            </a:r>
            <a:r>
              <a:rPr lang="zh-CN" altLang="en-US"/>
              <a:t>修改</a:t>
            </a:r>
            <a:r>
              <a:rPr lang="en-US" altLang="zh-CN"/>
              <a:t> </a:t>
            </a:r>
            <a:r>
              <a:rPr lang="zh-CN" altLang="en-US"/>
              <a:t>查询</a:t>
            </a:r>
            <a:r>
              <a:rPr lang="en-US" altLang="zh-CN"/>
              <a:t> </a:t>
            </a:r>
            <a:r>
              <a:rPr lang="zh-CN" altLang="en-US"/>
              <a:t>删除等操作</a:t>
            </a:r>
            <a:endParaRPr lang="zh-CN" altLang="en-US"/>
          </a:p>
          <a:p>
            <a:r>
              <a:rPr lang="zh-CN" altLang="en-US"/>
              <a:t>同时在操作完成时备注操作时间与操作人员信息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044151" y="1443196"/>
            <a:ext cx="1756152" cy="3371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领导层面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89650" y="1913255"/>
            <a:ext cx="4474210" cy="1515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排班信息清晰可控，人员流动信息透明直观，极大便利领导层对员工的管理。同时对排班表信息进行增删修改时备注修改人信息及修改时间，极大提高了排班表信息的安全稳定性，避免信息被恶意修改造成工作班次混乱，企业生产停滞等严重后果，也便于后期责任划分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44151" y="3344937"/>
            <a:ext cx="1756152" cy="3371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员工层面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89650" y="3810635"/>
            <a:ext cx="4504055" cy="1134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排班结果经过精细处理，满足不同人员个性化班时需求，减少员工之间关于班次时间的比必要纠纷，提高员工工作积极性幸福感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" cstate="screen"/>
          <a:stretch>
            <a:fillRect/>
          </a:stretch>
        </p:blipFill>
        <p:spPr bwMode="auto">
          <a:xfrm>
            <a:off x="856615" y="1274445"/>
            <a:ext cx="4782185" cy="447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1136015" y="1603375"/>
            <a:ext cx="4241800" cy="294386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cs typeface="+mn-ea"/>
              <a:sym typeface="+mn-lt"/>
            </a:endParaRPr>
          </a:p>
        </p:txBody>
      </p:sp>
      <p:pic>
        <p:nvPicPr>
          <p:cNvPr id="2" name="图片 1" descr="c-ssl.duitang_edit_227939590073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35" y="0"/>
            <a:ext cx="11165205" cy="1169035"/>
          </a:xfrm>
          <a:prstGeom prst="rect">
            <a:avLst/>
          </a:prstGeom>
        </p:spPr>
      </p:pic>
      <p:sp>
        <p:nvSpPr>
          <p:cNvPr id="3" name="矩形: 圆角 17"/>
          <p:cNvSpPr/>
          <p:nvPr>
            <p:custDataLst>
              <p:tags r:id="rId4"/>
            </p:custDataLst>
          </p:nvPr>
        </p:nvSpPr>
        <p:spPr>
          <a:xfrm>
            <a:off x="6089650" y="5247005"/>
            <a:ext cx="4473575" cy="22352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  <p:bldLst>
      <p:bldP spid="26" grpId="0" bldLvl="0" animBg="1"/>
      <p:bldP spid="27" grpId="0"/>
      <p:bldP spid="28" grpId="0" bldLvl="0" animBg="1"/>
      <p:bldP spid="29" grpId="0"/>
      <p:bldP spid="3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56822" y="2161376"/>
            <a:ext cx="1941836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-1199204" y="5818701"/>
            <a:ext cx="4253122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67213" y="1140741"/>
            <a:ext cx="194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目录</a:t>
            </a:r>
            <a:endParaRPr kumimoji="1"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20111" y="2182158"/>
            <a:ext cx="181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-1668544" y="4484000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049234" y="5642055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36160" y="2695070"/>
            <a:ext cx="38404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项目简介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排班表信息管理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模块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25379" y="2695069"/>
            <a:ext cx="27736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用户管理模块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排班的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237787" y="-5787377"/>
            <a:ext cx="4253122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089391" y="221629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912745" y="98899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9145" y="4826635"/>
            <a:ext cx="1808480" cy="11684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914400" lvl="1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测试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5900420" y="4940300"/>
            <a:ext cx="1808480" cy="11684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914400" lvl="1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总结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-1996954" y="-2490492"/>
            <a:ext cx="5691788" cy="6447034"/>
          </a:xfrm>
          <a:prstGeom prst="roundRect">
            <a:avLst>
              <a:gd name="adj" fmla="val 1100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15712" y="2179329"/>
            <a:ext cx="11027450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46055" y="-1229677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18189" y="200268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39066" y="3779897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3742" y="2448323"/>
            <a:ext cx="43929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排班的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8834" y="2504880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  <p:bldLst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372" y="198783"/>
            <a:ext cx="2671446" cy="397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0797" y="212899"/>
            <a:ext cx="267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4.1 </a:t>
            </a:r>
            <a:r>
              <a:rPr lang="zh-CN" altLang="en-US" b="1" dirty="0"/>
              <a:t>相关源码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182095" y="3510339"/>
            <a:ext cx="246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询问保安的意愿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520" y="873959"/>
            <a:ext cx="6459476" cy="4644887"/>
          </a:xfrm>
          <a:prstGeom prst="rect">
            <a:avLst/>
          </a:prstGeom>
        </p:spPr>
      </p:pic>
      <p:sp>
        <p:nvSpPr>
          <p:cNvPr id="11" name="Freeform 15"/>
          <p:cNvSpPr/>
          <p:nvPr/>
        </p:nvSpPr>
        <p:spPr bwMode="auto">
          <a:xfrm>
            <a:off x="601345" y="3196403"/>
            <a:ext cx="1187698" cy="1229823"/>
          </a:xfrm>
          <a:custGeom>
            <a:avLst/>
            <a:gdLst>
              <a:gd name="T0" fmla="*/ 577 w 577"/>
              <a:gd name="T1" fmla="*/ 0 h 1119"/>
              <a:gd name="T2" fmla="*/ 577 w 577"/>
              <a:gd name="T3" fmla="*/ 1119 h 1119"/>
              <a:gd name="T4" fmla="*/ 288 w 577"/>
              <a:gd name="T5" fmla="*/ 840 h 1119"/>
              <a:gd name="T6" fmla="*/ 0 w 577"/>
              <a:gd name="T7" fmla="*/ 1118 h 1119"/>
              <a:gd name="T8" fmla="*/ 0 w 577"/>
              <a:gd name="T9" fmla="*/ 0 h 1119"/>
              <a:gd name="T10" fmla="*/ 577 w 577"/>
              <a:gd name="T11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119">
                <a:moveTo>
                  <a:pt x="577" y="0"/>
                </a:moveTo>
                <a:lnTo>
                  <a:pt x="577" y="1119"/>
                </a:lnTo>
                <a:lnTo>
                  <a:pt x="288" y="840"/>
                </a:lnTo>
                <a:lnTo>
                  <a:pt x="0" y="1118"/>
                </a:lnTo>
                <a:lnTo>
                  <a:pt x="0" y="0"/>
                </a:lnTo>
                <a:lnTo>
                  <a:pt x="5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12" name="Text Placeholder 59"/>
          <p:cNvSpPr txBox="1"/>
          <p:nvPr/>
        </p:nvSpPr>
        <p:spPr>
          <a:xfrm>
            <a:off x="557213" y="3512883"/>
            <a:ext cx="1283215" cy="3975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65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en-US" sz="266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Placeholder 59"/>
          <p:cNvSpPr txBox="1"/>
          <p:nvPr/>
        </p:nvSpPr>
        <p:spPr>
          <a:xfrm>
            <a:off x="1198821" y="5425916"/>
            <a:ext cx="1601200" cy="9030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65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en-US" sz="2665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372" y="198783"/>
            <a:ext cx="2671446" cy="397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0797" y="212899"/>
            <a:ext cx="267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4.1 </a:t>
            </a:r>
            <a:r>
              <a:rPr lang="zh-CN" altLang="en-US" b="1" dirty="0"/>
              <a:t>相关源码</a:t>
            </a:r>
            <a:endParaRPr lang="en-US" altLang="zh-CN" b="1" dirty="0"/>
          </a:p>
        </p:txBody>
      </p:sp>
      <p:sp>
        <p:nvSpPr>
          <p:cNvPr id="13" name="Text Placeholder 59"/>
          <p:cNvSpPr txBox="1"/>
          <p:nvPr/>
        </p:nvSpPr>
        <p:spPr>
          <a:xfrm>
            <a:off x="1198821" y="5425916"/>
            <a:ext cx="1601200" cy="9030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65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en-US" sz="266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Freeform 15"/>
          <p:cNvSpPr/>
          <p:nvPr/>
        </p:nvSpPr>
        <p:spPr bwMode="auto">
          <a:xfrm>
            <a:off x="1053446" y="3022643"/>
            <a:ext cx="1283214" cy="1231783"/>
          </a:xfrm>
          <a:custGeom>
            <a:avLst/>
            <a:gdLst>
              <a:gd name="T0" fmla="*/ 577 w 577"/>
              <a:gd name="T1" fmla="*/ 0 h 1119"/>
              <a:gd name="T2" fmla="*/ 577 w 577"/>
              <a:gd name="T3" fmla="*/ 1119 h 1119"/>
              <a:gd name="T4" fmla="*/ 288 w 577"/>
              <a:gd name="T5" fmla="*/ 840 h 1119"/>
              <a:gd name="T6" fmla="*/ 0 w 577"/>
              <a:gd name="T7" fmla="*/ 1118 h 1119"/>
              <a:gd name="T8" fmla="*/ 0 w 577"/>
              <a:gd name="T9" fmla="*/ 0 h 1119"/>
              <a:gd name="T10" fmla="*/ 577 w 577"/>
              <a:gd name="T11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119">
                <a:moveTo>
                  <a:pt x="577" y="0"/>
                </a:moveTo>
                <a:lnTo>
                  <a:pt x="577" y="1119"/>
                </a:lnTo>
                <a:lnTo>
                  <a:pt x="288" y="840"/>
                </a:lnTo>
                <a:lnTo>
                  <a:pt x="0" y="1118"/>
                </a:lnTo>
                <a:lnTo>
                  <a:pt x="0" y="0"/>
                </a:lnTo>
                <a:lnTo>
                  <a:pt x="5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15" name="Text Placeholder 59"/>
          <p:cNvSpPr txBox="1"/>
          <p:nvPr/>
        </p:nvSpPr>
        <p:spPr>
          <a:xfrm>
            <a:off x="1053446" y="3368216"/>
            <a:ext cx="1283215" cy="3975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65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en-US" sz="266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00021" y="3453868"/>
            <a:ext cx="169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进行排序</a:t>
            </a:r>
            <a:endParaRPr lang="zh-CN" altLang="en-US" sz="2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047" y="157426"/>
            <a:ext cx="4709440" cy="411106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47" y="4396702"/>
            <a:ext cx="4146763" cy="2375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372" y="198783"/>
            <a:ext cx="2671446" cy="397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0797" y="212899"/>
            <a:ext cx="267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4.1 </a:t>
            </a:r>
            <a:r>
              <a:rPr lang="zh-CN" altLang="en-US" b="1" dirty="0"/>
              <a:t>相关源码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182095" y="3510339"/>
            <a:ext cx="246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检测排班是否失败</a:t>
            </a:r>
            <a:endParaRPr lang="zh-CN" altLang="en-US" sz="2000" dirty="0"/>
          </a:p>
        </p:txBody>
      </p:sp>
      <p:sp>
        <p:nvSpPr>
          <p:cNvPr id="11" name="Freeform 15"/>
          <p:cNvSpPr/>
          <p:nvPr/>
        </p:nvSpPr>
        <p:spPr bwMode="auto">
          <a:xfrm>
            <a:off x="601345" y="3196403"/>
            <a:ext cx="1187698" cy="1229823"/>
          </a:xfrm>
          <a:custGeom>
            <a:avLst/>
            <a:gdLst>
              <a:gd name="T0" fmla="*/ 577 w 577"/>
              <a:gd name="T1" fmla="*/ 0 h 1119"/>
              <a:gd name="T2" fmla="*/ 577 w 577"/>
              <a:gd name="T3" fmla="*/ 1119 h 1119"/>
              <a:gd name="T4" fmla="*/ 288 w 577"/>
              <a:gd name="T5" fmla="*/ 840 h 1119"/>
              <a:gd name="T6" fmla="*/ 0 w 577"/>
              <a:gd name="T7" fmla="*/ 1118 h 1119"/>
              <a:gd name="T8" fmla="*/ 0 w 577"/>
              <a:gd name="T9" fmla="*/ 0 h 1119"/>
              <a:gd name="T10" fmla="*/ 577 w 577"/>
              <a:gd name="T11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" h="1119">
                <a:moveTo>
                  <a:pt x="577" y="0"/>
                </a:moveTo>
                <a:lnTo>
                  <a:pt x="577" y="1119"/>
                </a:lnTo>
                <a:lnTo>
                  <a:pt x="288" y="840"/>
                </a:lnTo>
                <a:lnTo>
                  <a:pt x="0" y="1118"/>
                </a:lnTo>
                <a:lnTo>
                  <a:pt x="0" y="0"/>
                </a:lnTo>
                <a:lnTo>
                  <a:pt x="5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12" name="Text Placeholder 59"/>
          <p:cNvSpPr txBox="1"/>
          <p:nvPr/>
        </p:nvSpPr>
        <p:spPr>
          <a:xfrm>
            <a:off x="557213" y="3512883"/>
            <a:ext cx="1283215" cy="3975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65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en-US" sz="266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Placeholder 59"/>
          <p:cNvSpPr txBox="1"/>
          <p:nvPr/>
        </p:nvSpPr>
        <p:spPr>
          <a:xfrm>
            <a:off x="1198821" y="5425916"/>
            <a:ext cx="1601200" cy="9030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65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en-US" sz="2665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674" y="946022"/>
            <a:ext cx="5721644" cy="4965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-1996954" y="-2490492"/>
            <a:ext cx="5691788" cy="6447034"/>
          </a:xfrm>
          <a:prstGeom prst="roundRect">
            <a:avLst>
              <a:gd name="adj" fmla="val 1100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15712" y="2179329"/>
            <a:ext cx="11027450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46055" y="-1229677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18189" y="200268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39066" y="3779897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23372" y="2458483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8834" y="2504880"/>
            <a:ext cx="944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05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  <p:bldLst>
      <p:bldP spid="16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-1996954" y="-2490492"/>
            <a:ext cx="5691788" cy="6447034"/>
          </a:xfrm>
          <a:prstGeom prst="roundRect">
            <a:avLst>
              <a:gd name="adj" fmla="val 1100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15712" y="2179329"/>
            <a:ext cx="11027450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46055" y="-1229677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18189" y="200268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39066" y="3779897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2160" y="4959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注册</a:t>
            </a:r>
            <a:endParaRPr lang="zh-CN" altLang="en-US"/>
          </a:p>
        </p:txBody>
      </p:sp>
      <p:pic>
        <p:nvPicPr>
          <p:cNvPr id="4" name="图片 3" descr="QQ截图202312131802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1820545"/>
            <a:ext cx="4752975" cy="3352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52080" y="5340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登录</a:t>
            </a:r>
            <a:endParaRPr lang="zh-CN" altLang="en-US"/>
          </a:p>
        </p:txBody>
      </p:sp>
      <p:pic>
        <p:nvPicPr>
          <p:cNvPr id="6" name="图片 5" descr="QQ截图20231213180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580" y="2002790"/>
            <a:ext cx="6055360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-1996954" y="-2490492"/>
            <a:ext cx="5691788" cy="6447034"/>
          </a:xfrm>
          <a:prstGeom prst="roundRect">
            <a:avLst>
              <a:gd name="adj" fmla="val 1100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15712" y="2179329"/>
            <a:ext cx="11027450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46055" y="-1229677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18189" y="200268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39066" y="3779897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0505" y="6248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打卡</a:t>
            </a:r>
            <a:endParaRPr lang="zh-CN" altLang="en-US"/>
          </a:p>
        </p:txBody>
      </p:sp>
      <p:pic>
        <p:nvPicPr>
          <p:cNvPr id="4" name="图片 3" descr="C:\Users\石旭民1\Pictures\Saved Pictures\QQ截图20231213180337.pngQQ截图2023121318033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1615" y="2048193"/>
            <a:ext cx="4752975" cy="2897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52080" y="53403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查询打卡</a:t>
            </a:r>
            <a:r>
              <a:rPr lang="zh-CN" altLang="en-US"/>
              <a:t>记录</a:t>
            </a:r>
            <a:endParaRPr lang="zh-CN" altLang="en-US"/>
          </a:p>
        </p:txBody>
      </p:sp>
      <p:pic>
        <p:nvPicPr>
          <p:cNvPr id="6" name="图片 5" descr="C:\Users\石旭民1\Pictures\Saved Pictures\QQ截图20231213181026.pngQQ截图2023121318102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4190" y="2002790"/>
            <a:ext cx="3660140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-1996954" y="-2490492"/>
            <a:ext cx="5691788" cy="6447034"/>
          </a:xfrm>
          <a:prstGeom prst="roundRect">
            <a:avLst>
              <a:gd name="adj" fmla="val 1100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15712" y="2179329"/>
            <a:ext cx="11027450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46055" y="-1229677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18189" y="200268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39066" y="3779897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0505" y="6248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用户</a:t>
            </a:r>
            <a:r>
              <a:rPr lang="zh-CN" altLang="en-US"/>
              <a:t>菜单</a:t>
            </a:r>
            <a:endParaRPr lang="zh-CN" altLang="en-US"/>
          </a:p>
        </p:txBody>
      </p:sp>
      <p:pic>
        <p:nvPicPr>
          <p:cNvPr id="4" name="图片 3" descr="C:\Users\石旭民1\Pictures\Saved Pictures\QQ截图20231213180356.pngQQ截图2023121318035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1615" y="2189163"/>
            <a:ext cx="4752975" cy="2615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52080" y="5340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6.</a:t>
            </a:r>
            <a:r>
              <a:rPr lang="zh-CN" altLang="en-US"/>
              <a:t>进行</a:t>
            </a:r>
            <a:r>
              <a:rPr lang="zh-CN" altLang="en-US"/>
              <a:t>排班</a:t>
            </a:r>
            <a:endParaRPr lang="zh-CN" altLang="en-US"/>
          </a:p>
        </p:txBody>
      </p:sp>
      <p:pic>
        <p:nvPicPr>
          <p:cNvPr id="6" name="图片 5" descr="C:\Users\石旭民1\Pictures\Saved Pictures\QQ截图20231213180724.pngQQ截图2023121318072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76900" y="1442085"/>
            <a:ext cx="5772785" cy="4531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-1996954" y="-2490492"/>
            <a:ext cx="5691788" cy="6447034"/>
          </a:xfrm>
          <a:prstGeom prst="roundRect">
            <a:avLst>
              <a:gd name="adj" fmla="val 1100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15712" y="2179329"/>
            <a:ext cx="11027450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46055" y="-1229677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18189" y="200268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39066" y="3779897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0505" y="62484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查询排班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4" name="图片 3" descr="C:\Users\石旭民1\Pictures\Saved Pictures\QQ截图20231213180407.pngQQ截图2023121318040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3535" y="2002790"/>
            <a:ext cx="4577080" cy="3667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52080" y="5340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6.</a:t>
            </a:r>
            <a:r>
              <a:rPr lang="zh-CN" altLang="en-US"/>
              <a:t>修改</a:t>
            </a:r>
            <a:r>
              <a:rPr lang="zh-CN" altLang="en-US"/>
              <a:t>排班表</a:t>
            </a:r>
            <a:endParaRPr lang="zh-CN" altLang="en-US"/>
          </a:p>
        </p:txBody>
      </p:sp>
      <p:pic>
        <p:nvPicPr>
          <p:cNvPr id="6" name="图片 5" descr="C:\Users\石旭民1\Pictures\Saved Pictures\QQ截图20231213180840.pngQQ截图2023121318084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93765" y="1442085"/>
            <a:ext cx="5253355" cy="472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-1996954" y="-2490492"/>
            <a:ext cx="5691788" cy="6447034"/>
          </a:xfrm>
          <a:prstGeom prst="roundRect">
            <a:avLst>
              <a:gd name="adj" fmla="val 1100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15712" y="2179329"/>
            <a:ext cx="11027450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46055" y="-1229677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18189" y="200268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39066" y="3779897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2630" y="6096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7.</a:t>
            </a:r>
            <a:r>
              <a:rPr lang="zh-CN" altLang="en-US"/>
              <a:t>增加</a:t>
            </a:r>
            <a:r>
              <a:rPr lang="zh-CN" altLang="en-US"/>
              <a:t>排班表</a:t>
            </a:r>
            <a:endParaRPr lang="zh-CN" altLang="en-US"/>
          </a:p>
        </p:txBody>
      </p:sp>
      <p:pic>
        <p:nvPicPr>
          <p:cNvPr id="4" name="图片 3" descr="C:\Users\石旭民1\Pictures\Saved Pictures\QQ截图20231213180407.pngQQ截图2023121318040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82385" y="1702435"/>
            <a:ext cx="4577080" cy="3667125"/>
          </a:xfrm>
          <a:prstGeom prst="rect">
            <a:avLst/>
          </a:prstGeom>
        </p:spPr>
      </p:pic>
      <p:pic>
        <p:nvPicPr>
          <p:cNvPr id="2" name="图片 1" descr="QQ截图202312131818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" y="1135380"/>
            <a:ext cx="5000625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43443" y="2715766"/>
            <a:ext cx="355092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</a:t>
            </a:r>
            <a:r>
              <a:rPr kumimoji="1"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简介</a:t>
            </a:r>
            <a:endParaRPr kumimoji="1"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88535" y="2772323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-1996954" y="-2490492"/>
            <a:ext cx="5691788" cy="6447034"/>
          </a:xfrm>
          <a:prstGeom prst="roundRect">
            <a:avLst>
              <a:gd name="adj" fmla="val 1100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15712" y="2179329"/>
            <a:ext cx="11027450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46055" y="-1229677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18189" y="200268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39066" y="3779897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23372" y="2458483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8834" y="2504880"/>
            <a:ext cx="944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06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  <p:bldLst>
      <p:bldP spid="16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0" y="148"/>
            <a:ext cx="3543300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cs typeface="+mn-ea"/>
                <a:sym typeface="+mn-lt"/>
              </a:rPr>
              <a:t>石旭民</a:t>
            </a:r>
            <a:r>
              <a:rPr kumimoji="1" lang="en-US" altLang="zh-CN" dirty="0">
                <a:cs typeface="+mn-ea"/>
                <a:sym typeface="+mn-lt"/>
              </a:rPr>
              <a:t>-2023090902018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410" y="16344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学到了</a:t>
            </a:r>
            <a:r>
              <a:rPr lang="zh-CN" altLang="en-US"/>
              <a:t>什么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4410" y="29305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痛点和</a:t>
            </a:r>
            <a:r>
              <a:rPr lang="zh-CN" altLang="en-US"/>
              <a:t>难点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4410" y="41370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自己的</a:t>
            </a:r>
            <a:r>
              <a:rPr lang="zh-CN" altLang="en-US"/>
              <a:t>贡献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410" y="534352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4.如何与他人合作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303020" y="204851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团队合作的</a:t>
            </a:r>
            <a:r>
              <a:rPr lang="zh-CN" altLang="en-US"/>
              <a:t>经验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03020" y="2319655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2.gitee</a:t>
            </a:r>
            <a:r>
              <a:rPr lang="zh-CN" altLang="en-US"/>
              <a:t>使用的</a:t>
            </a:r>
            <a:r>
              <a:rPr lang="zh-CN" altLang="en-US"/>
              <a:t>经验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03020" y="330454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组员们缺乏沟通，写出来的代码过于</a:t>
            </a:r>
            <a:r>
              <a:rPr lang="zh-CN" altLang="en-US"/>
              <a:t>独立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03020" y="376872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大家都是菜鸟，很多问题和知识需要大家临时学习，讨论，编程进度</a:t>
            </a:r>
            <a:r>
              <a:rPr lang="zh-CN" altLang="en-US"/>
              <a:t>较慢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03020" y="45053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整合大家的代码，统一变量，结构体，</a:t>
            </a:r>
            <a:r>
              <a:rPr lang="zh-CN" altLang="en-US"/>
              <a:t>宏定义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03020" y="4975225"/>
            <a:ext cx="555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帮助组员找</a:t>
            </a:r>
            <a:r>
              <a:rPr lang="en-US" altLang="zh-CN"/>
              <a:t>bug</a:t>
            </a:r>
            <a:r>
              <a:rPr lang="zh-CN" altLang="en-US"/>
              <a:t>，修改部分代码便于整合成一个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03020" y="571182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开工前要坐下来好好商量，避免出现四肢各走各的</a:t>
            </a:r>
            <a:r>
              <a:rPr lang="zh-CN" altLang="en-US"/>
              <a:t>情况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在项目进行途中一定要多交流，自己的任务要尽量提前完成，让整个团队有试错的</a:t>
            </a:r>
            <a:r>
              <a:rPr lang="zh-CN" altLang="en-US"/>
              <a:t>空间</a:t>
            </a:r>
            <a:endParaRPr lang="zh-CN" altLang="en-US"/>
          </a:p>
        </p:txBody>
      </p:sp>
      <p:pic>
        <p:nvPicPr>
          <p:cNvPr id="17" name="图片 16" descr="QQ截图202312131838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0705" y="0"/>
            <a:ext cx="7256780" cy="31572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03020" y="26276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文件</a:t>
            </a:r>
            <a:r>
              <a:rPr lang="zh-CN" altLang="en-US"/>
              <a:t>操作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6135" y="211455"/>
            <a:ext cx="27819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2350" y="955040"/>
            <a:ext cx="1000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endParaRPr lang="zh-CN" altLang="en-US"/>
          </a:p>
        </p:txBody>
      </p:sp>
      <p:pic>
        <p:nvPicPr>
          <p:cNvPr id="3" name="图片 2" descr="QQ截图202312131852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1156335"/>
            <a:ext cx="5740400" cy="5133975"/>
          </a:xfrm>
          <a:prstGeom prst="rect">
            <a:avLst/>
          </a:prstGeom>
        </p:spPr>
      </p:pic>
      <p:pic>
        <p:nvPicPr>
          <p:cNvPr id="6" name="图片 5" descr="QQ截图20231213185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030" y="579755"/>
            <a:ext cx="5970905" cy="5665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0" y="148"/>
            <a:ext cx="3543300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cs typeface="+mn-ea"/>
                <a:sym typeface="+mn-lt"/>
              </a:rPr>
              <a:t>梁原硕</a:t>
            </a:r>
            <a:r>
              <a:rPr kumimoji="1" lang="en-US" altLang="zh-CN" dirty="0">
                <a:cs typeface="+mn-ea"/>
                <a:sym typeface="+mn-lt"/>
              </a:rPr>
              <a:t>-2023090901021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410" y="16344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学到了</a:t>
            </a:r>
            <a:r>
              <a:rPr lang="zh-CN" altLang="en-US"/>
              <a:t>什么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4410" y="29305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痛点和</a:t>
            </a:r>
            <a:r>
              <a:rPr lang="zh-CN" altLang="en-US"/>
              <a:t>难点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4410" y="41370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自己的</a:t>
            </a:r>
            <a:r>
              <a:rPr lang="zh-CN" altLang="en-US"/>
              <a:t>贡献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410" y="534352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4.如何与他人合作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303655" y="2002790"/>
            <a:ext cx="7155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1.对于数组和指针有了更深的理解，在debug过程中能定位到错误所在</a:t>
            </a:r>
            <a:endParaRPr lang="zh-CN" altLang="en-US"/>
          </a:p>
          <a:p>
            <a:pPr algn="l"/>
            <a:r>
              <a:rPr lang="zh-CN" altLang="en-US"/>
              <a:t>2.处理常见的报错，以及非报错性的错误</a:t>
            </a:r>
            <a:endParaRPr lang="zh-CN" altLang="en-US"/>
          </a:p>
          <a:p>
            <a:pPr algn="l"/>
            <a:r>
              <a:rPr lang="zh-CN" altLang="en-US"/>
              <a:t>3.重头再来的勇气和小组成员互相支持的重要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03655" y="3304540"/>
            <a:ext cx="5440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1.初期是对指针的不熟练</a:t>
            </a:r>
            <a:endParaRPr lang="zh-CN" altLang="en-US"/>
          </a:p>
          <a:p>
            <a:pPr algn="l"/>
            <a:r>
              <a:rPr lang="zh-CN" altLang="en-US"/>
              <a:t>2.中期对特殊错误的茫然和无措</a:t>
            </a:r>
            <a:endParaRPr lang="zh-CN" altLang="en-US"/>
          </a:p>
          <a:p>
            <a:pPr algn="l"/>
            <a:r>
              <a:rPr lang="zh-CN" altLang="en-US"/>
              <a:t>3.后期则是与小组成员交流不够频繁，代码对接不良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03655" y="5673725"/>
            <a:ext cx="4754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1.规定时间内快速完整的完成任务，这是基础</a:t>
            </a:r>
            <a:endParaRPr lang="zh-CN" altLang="en-US"/>
          </a:p>
          <a:p>
            <a:pPr algn="l"/>
            <a:r>
              <a:rPr lang="zh-CN" altLang="en-US"/>
              <a:t>2.可以适当提问，互相帮助</a:t>
            </a:r>
            <a:endParaRPr lang="zh-CN" altLang="en-US"/>
          </a:p>
          <a:p>
            <a:pPr algn="l"/>
            <a:r>
              <a:rPr lang="zh-CN" altLang="en-US"/>
              <a:t>3.相信队友，多多交流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03020" y="448945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1.完成用户管理系统</a:t>
            </a:r>
            <a:endParaRPr lang="zh-CN" altLang="en-US"/>
          </a:p>
          <a:p>
            <a:pPr algn="l"/>
            <a:r>
              <a:rPr lang="zh-CN" altLang="en-US"/>
              <a:t>2.完成打卡系统</a:t>
            </a:r>
            <a:endParaRPr lang="zh-CN" altLang="en-US"/>
          </a:p>
          <a:p>
            <a:pPr algn="l"/>
            <a:r>
              <a:rPr lang="zh-CN" altLang="en-US"/>
              <a:t>3.活跃小组气氛awa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0" y="148"/>
            <a:ext cx="3543300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cs typeface="+mn-ea"/>
                <a:sym typeface="+mn-lt"/>
              </a:rPr>
              <a:t>杨智钧</a:t>
            </a:r>
            <a:r>
              <a:rPr kumimoji="1" lang="en-US" altLang="zh-CN" dirty="0">
                <a:cs typeface="+mn-ea"/>
                <a:sym typeface="+mn-lt"/>
              </a:rPr>
              <a:t>-2023090901017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410" y="16344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学到了什么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4410" y="29305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痛点和难点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4410" y="41370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自己的贡献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410" y="534352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4.如何与他人合作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25826" y="2069272"/>
            <a:ext cx="367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zh-CN" sz="1600" dirty="0">
                <a:effectLst/>
                <a:ea typeface="等线" panose="02010600030101010101" charset="-122"/>
                <a:cs typeface="Times New Roman" panose="02020603050405020304" charset="0"/>
              </a:rPr>
              <a:t>团队协作的能力</a:t>
            </a:r>
            <a:endParaRPr lang="en-US" altLang="zh-CN" sz="1600" dirty="0">
              <a:effectLst/>
              <a:ea typeface="等线" panose="02010600030101010101" charset="-122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ea typeface="等线" panose="02010600030101010101" charset="-122"/>
                <a:cs typeface="Times New Roman" panose="02020603050405020304" charset="0"/>
              </a:rPr>
              <a:t>代码的编写和调试能力</a:t>
            </a:r>
            <a:endParaRPr lang="en-US" altLang="zh-CN" sz="1600" dirty="0"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5826" y="3429000"/>
            <a:ext cx="367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zh-CN" sz="1600" dirty="0">
                <a:effectLst/>
                <a:ea typeface="等线" panose="02010600030101010101" charset="-122"/>
                <a:cs typeface="Times New Roman" panose="02020603050405020304" charset="0"/>
              </a:rPr>
              <a:t>编写的代码都不匹配</a:t>
            </a:r>
            <a:endParaRPr lang="en-US" altLang="zh-CN" sz="1600" dirty="0">
              <a:effectLst/>
              <a:ea typeface="等线" panose="02010600030101010101" charset="-122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ea typeface="等线" panose="02010600030101010101" charset="-122"/>
                <a:cs typeface="Times New Roman" panose="02020603050405020304" charset="0"/>
              </a:rPr>
              <a:t>组员之间的交流问题</a:t>
            </a:r>
            <a:endParaRPr lang="en-US" altLang="zh-CN" sz="1600" dirty="0"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5826" y="4707682"/>
            <a:ext cx="3670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ffectLst/>
                <a:ea typeface="等线" panose="02010600030101010101" charset="-122"/>
                <a:cs typeface="Times New Roman" panose="02020603050405020304" charset="0"/>
              </a:rPr>
              <a:t>1. </a:t>
            </a:r>
            <a:r>
              <a:rPr lang="zh-CN" altLang="zh-CN" sz="1600" dirty="0">
                <a:effectLst/>
                <a:ea typeface="等线" panose="02010600030101010101" charset="-122"/>
                <a:cs typeface="Times New Roman" panose="02020603050405020304" charset="0"/>
              </a:rPr>
              <a:t>编写</a:t>
            </a:r>
            <a:r>
              <a:rPr lang="zh-CN" altLang="en-US" sz="1600" dirty="0">
                <a:effectLst/>
                <a:ea typeface="等线" panose="02010600030101010101" charset="-122"/>
                <a:cs typeface="Times New Roman" panose="02020603050405020304" charset="0"/>
              </a:rPr>
              <a:t>实现</a:t>
            </a:r>
            <a:r>
              <a:rPr lang="zh-CN" altLang="zh-CN" sz="1600" dirty="0">
                <a:effectLst/>
                <a:ea typeface="等线" panose="02010600030101010101" charset="-122"/>
                <a:cs typeface="Times New Roman" panose="02020603050405020304" charset="0"/>
              </a:rPr>
              <a:t>排班系统的递归算法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225826" y="5760294"/>
            <a:ext cx="351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/>
              <a:t>成员之间明确的沟通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建立有效的团队分工和角色职责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0" y="148"/>
            <a:ext cx="3543300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cs typeface="+mn-ea"/>
                <a:sym typeface="+mn-lt"/>
              </a:rPr>
              <a:t>何浩民</a:t>
            </a:r>
            <a:r>
              <a:rPr kumimoji="1" lang="en-US" altLang="zh-CN" dirty="0">
                <a:cs typeface="+mn-ea"/>
                <a:sym typeface="+mn-lt"/>
              </a:rPr>
              <a:t>-2023090902014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410" y="1634490"/>
            <a:ext cx="978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学到了什么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   </a:t>
            </a:r>
            <a:r>
              <a:rPr lang="zh-CN" altLang="en-US"/>
              <a:t>团队协作的重要性，对一个整体的项目，语言，版本，功能实现都需要同步</a:t>
            </a:r>
            <a:endParaRPr lang="zh-CN" altLang="en-US"/>
          </a:p>
          <a:p>
            <a:r>
              <a:rPr lang="en-US" altLang="zh-CN"/>
              <a:t>                  </a:t>
            </a:r>
            <a:r>
              <a:rPr lang="zh-CN" altLang="en-US"/>
              <a:t>同时应保证代码格式清晰，参数明了，便于模块合并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4410" y="2930525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痛点和难点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   </a:t>
            </a:r>
            <a:r>
              <a:rPr lang="zh-CN" altLang="en-US"/>
              <a:t>程序的整体设计以及莫名其妙的报错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94410" y="4137025"/>
            <a:ext cx="9427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3.</a:t>
            </a:r>
            <a:r>
              <a:rPr lang="zh-CN" altLang="en-US"/>
              <a:t>自己的贡献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   </a:t>
            </a:r>
            <a:r>
              <a:rPr lang="zh-CN" altLang="en-US"/>
              <a:t>项目方向的规划与结构构思</a:t>
            </a:r>
            <a:endParaRPr lang="zh-CN" altLang="en-US"/>
          </a:p>
          <a:p>
            <a:pPr algn="l"/>
            <a:r>
              <a:rPr lang="zh-CN" altLang="en-US"/>
              <a:t> </a:t>
            </a:r>
            <a:r>
              <a:rPr lang="en-US" altLang="zh-CN"/>
              <a:t>                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information_control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模块的构造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            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部分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的制作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4410" y="5343525"/>
            <a:ext cx="9555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4.如何与他人合作</a:t>
            </a:r>
            <a:r>
              <a:rPr lang="zh-CN" altLang="en-US"/>
              <a:t>：与队友进行实时且有效的信息交流，包括对方案的合理建议与自己的疑问</a:t>
            </a:r>
            <a:endParaRPr lang="zh-CN" altLang="en-US"/>
          </a:p>
          <a:p>
            <a:pPr algn="l"/>
            <a:r>
              <a:rPr lang="en-US" altLang="zh-CN"/>
              <a:t>          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:\排班系统\排班.png排班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83558" y="2865539"/>
            <a:ext cx="4441190" cy="300610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139816" y="2865596"/>
            <a:ext cx="647652" cy="534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01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39816" y="4502600"/>
            <a:ext cx="647652" cy="534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02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47509" y="3399706"/>
            <a:ext cx="3415673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进行注册登录，输入员工意愿进行排班，查看排班表，修改排班表，删除排班表，增加排班</a:t>
            </a:r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表，进行打卡，查看</a:t>
            </a:r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打卡记录</a:t>
            </a:r>
            <a:endParaRPr kumimoji="1"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47510" y="2978581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分析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47509" y="5037028"/>
            <a:ext cx="3415673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将程序分为三个模块和主菜单，三个模块分别为用户信息管理，排班表信息管理，排</a:t>
            </a:r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班的</a:t>
            </a:r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</a:t>
            </a:r>
            <a:endParaRPr kumimoji="1"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47510" y="4626068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模块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6135" y="211455"/>
            <a:ext cx="27819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选题</a:t>
            </a:r>
            <a:r>
              <a:rPr lang="zh-CN" altLang="en-US"/>
              <a:t>依据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2350" y="955040"/>
            <a:ext cx="10002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在现实生活中，我们常常会面临排班的问题。负责人们常常忽略员工的意愿，对其进行随机排班，有时还会出现某些员工通过贿赂来换取自己想要的上班时间。这样的不公平性可能会让员工们大打出手，打赢的进监狱，打输的进医院，公司名誉受损，工作氛围败坏，后果非常严重。所以，我们就做了个排班系统，能够充分尊重员工意愿地去进行排班，保证公平公正，透明</a:t>
            </a:r>
            <a:r>
              <a:rPr lang="zh-CN" altLang="en-US"/>
              <a:t>可视。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  <p:bldLst>
      <p:bldP spid="17" grpId="0" bldLvl="0" animBg="1"/>
      <p:bldP spid="18" grpId="0" bldLvl="0" animBg="1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61124椭圆 1"/>
          <p:cNvSpPr/>
          <p:nvPr>
            <p:custDataLst>
              <p:tags r:id="rId1"/>
            </p:custDataLst>
          </p:nvPr>
        </p:nvSpPr>
        <p:spPr>
          <a:xfrm>
            <a:off x="2312670" y="1104265"/>
            <a:ext cx="6973570" cy="5221605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0" name="8661124文本框 54"/>
          <p:cNvSpPr txBox="1"/>
          <p:nvPr>
            <p:custDataLst>
              <p:tags r:id="rId3"/>
            </p:custDataLst>
          </p:nvPr>
        </p:nvSpPr>
        <p:spPr>
          <a:xfrm>
            <a:off x="9020961" y="1799177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排班表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信息管理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661124文本框 55"/>
          <p:cNvSpPr txBox="1"/>
          <p:nvPr>
            <p:custDataLst>
              <p:tags r:id="rId4"/>
            </p:custDataLst>
          </p:nvPr>
        </p:nvSpPr>
        <p:spPr>
          <a:xfrm>
            <a:off x="8746270" y="2223294"/>
            <a:ext cx="2239686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information_control.c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文件，包括排班表查询，排班表修改，排班表删除，以及二级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菜单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661124文本框 74"/>
          <p:cNvSpPr txBox="1"/>
          <p:nvPr>
            <p:custDataLst>
              <p:tags r:id="rId5"/>
            </p:custDataLst>
          </p:nvPr>
        </p:nvSpPr>
        <p:spPr>
          <a:xfrm>
            <a:off x="9254270" y="3767094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排班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61124文本框 74"/>
          <p:cNvSpPr txBox="1"/>
          <p:nvPr>
            <p:custDataLst>
              <p:tags r:id="rId6"/>
            </p:custDataLst>
          </p:nvPr>
        </p:nvSpPr>
        <p:spPr>
          <a:xfrm>
            <a:off x="8746270" y="4157812"/>
            <a:ext cx="2239686" cy="86256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mainstream.c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文件，包括询问意愿，实现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排班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="/>
          <p:cNvSpPr txBox="1"/>
          <p:nvPr>
            <p:custDataLst>
              <p:tags r:id="rId7"/>
            </p:custDataLst>
          </p:nvPr>
        </p:nvSpPr>
        <p:spPr>
          <a:xfrm flipH="1">
            <a:off x="1521324" y="1788123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主菜单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h"/>
          <p:cNvSpPr txBox="1"/>
          <p:nvPr>
            <p:custDataLst>
              <p:tags r:id="rId8"/>
            </p:custDataLst>
          </p:nvPr>
        </p:nvSpPr>
        <p:spPr>
          <a:xfrm flipH="1">
            <a:off x="705153" y="2223294"/>
            <a:ext cx="2521547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menu_choice.c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文件，包含主函数并展示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主菜单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8661124文本框 77"/>
          <p:cNvSpPr txBox="1"/>
          <p:nvPr>
            <p:custDataLst>
              <p:tags r:id="rId9"/>
            </p:custDataLst>
          </p:nvPr>
        </p:nvSpPr>
        <p:spPr>
          <a:xfrm flipH="1">
            <a:off x="1257799" y="3751854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用户信息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8661124文本框 77"/>
          <p:cNvSpPr txBox="1"/>
          <p:nvPr>
            <p:custDataLst>
              <p:tags r:id="rId10"/>
            </p:custDataLst>
          </p:nvPr>
        </p:nvSpPr>
        <p:spPr>
          <a:xfrm flipH="1">
            <a:off x="705153" y="4157812"/>
            <a:ext cx="2521547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user_control.c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文件，包括用户注册登录，打卡，打卡记录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查询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7725" y="210185"/>
            <a:ext cx="31032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各个模块及流程</a:t>
            </a:r>
            <a:r>
              <a:rPr lang="zh-CN" altLang="en-US"/>
              <a:t>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99078" y="1724026"/>
            <a:ext cx="5132387" cy="1704974"/>
            <a:chOff x="874713" y="1943101"/>
            <a:chExt cx="5132387" cy="1704974"/>
          </a:xfrm>
        </p:grpSpPr>
        <p:grpSp>
          <p:nvGrpSpPr>
            <p:cNvPr id="14" name="组合 13"/>
            <p:cNvGrpSpPr/>
            <p:nvPr/>
          </p:nvGrpSpPr>
          <p:grpSpPr>
            <a:xfrm>
              <a:off x="874713" y="1943101"/>
              <a:ext cx="5132387" cy="1704974"/>
              <a:chOff x="874713" y="1752601"/>
              <a:chExt cx="5132387" cy="170497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874713" y="1752601"/>
                <a:ext cx="5132387" cy="17049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0" name="椭圆 8"/>
              <p:cNvSpPr/>
              <p:nvPr/>
            </p:nvSpPr>
            <p:spPr>
              <a:xfrm>
                <a:off x="5200650" y="1991396"/>
                <a:ext cx="586015" cy="514075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53988" y="2068220"/>
              <a:ext cx="3941252" cy="1491822"/>
              <a:chOff x="7378579" y="3105567"/>
              <a:chExt cx="3941252" cy="149182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378579" y="3472804"/>
                <a:ext cx="3941252" cy="112458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clock_in(User* use);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clock_record();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loginUser(User users[MAX_USERS]);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registerUser(User users[MAX_USERS]);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499864" y="3105567"/>
                <a:ext cx="2050552" cy="42354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899011" y="3839210"/>
            <a:ext cx="5132219" cy="2806064"/>
            <a:chOff x="874564" y="3480934"/>
            <a:chExt cx="5132536" cy="2229494"/>
          </a:xfrm>
        </p:grpSpPr>
        <p:sp>
          <p:nvSpPr>
            <p:cNvPr id="36" name="矩形 35"/>
            <p:cNvSpPr/>
            <p:nvPr/>
          </p:nvSpPr>
          <p:spPr>
            <a:xfrm>
              <a:off x="874713" y="3922713"/>
              <a:ext cx="5132387" cy="1704974"/>
            </a:xfrm>
            <a:prstGeom prst="rect">
              <a:avLst/>
            </a:prstGeom>
            <a:noFill/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74564" y="3480934"/>
              <a:ext cx="4990138" cy="2229494"/>
              <a:chOff x="7099155" y="2522969"/>
              <a:chExt cx="4990138" cy="222949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7099155" y="2964932"/>
                <a:ext cx="4990138" cy="178753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arranging(char* username, char* use);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ask_desire(char name[7][5], int desire[7][7]);                                                          //询问意愿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sort(int day[7], int tmp[7], int* n, int desire[7][7], int order);                                   //实现排班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fail(int* n, char name[7][5], int desire[7][7], int tmp[7], int day[7], char* use);                           //检测排班是否失败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add_arrage(int* n, char name[7][5], int desire[7][7], int tmp[7], int day[7], char* use);                     //增加排班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user_menu(int* n, char name[7][5], int desire[7][7], int tmp[7], int day[7], char* use);             //用户功能菜单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esc(int* n, char name[7][5], int desire[7][7], int tmp[7], int day[7], char* use); 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522214" y="2522969"/>
                <a:ext cx="2050552" cy="3151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mainstream.h</a:t>
                </a:r>
                <a:endPara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6593951" y="1050315"/>
            <a:ext cx="5132705" cy="2378710"/>
            <a:chOff x="6184776" y="1357655"/>
            <a:chExt cx="5132705" cy="2378710"/>
          </a:xfrm>
        </p:grpSpPr>
        <p:sp>
          <p:nvSpPr>
            <p:cNvPr id="43" name="矩形 42"/>
            <p:cNvSpPr/>
            <p:nvPr/>
          </p:nvSpPr>
          <p:spPr>
            <a:xfrm>
              <a:off x="6184901" y="1943101"/>
              <a:ext cx="5132387" cy="1704974"/>
            </a:xfrm>
            <a:prstGeom prst="rect">
              <a:avLst/>
            </a:prstGeom>
            <a:noFill/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184776" y="1357655"/>
              <a:ext cx="5132705" cy="2378710"/>
              <a:chOff x="7099179" y="2395002"/>
              <a:chExt cx="5132705" cy="237871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7099179" y="2912527"/>
                <a:ext cx="5132705" cy="186118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printSchedule(int* n);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schedule_control(char* username, int* n, char name[NUM_GUARDS][5]);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saveScheduleToFile(int n, char name[7][5], int desire[7][7], int tmp[7], int day[7]);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loadSchedule(int(*guards)[NUM_DAYS], char** guard_names);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changeSchedule(char name[NUM_GUARDS][5], int* n);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void push();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126609" y="2395002"/>
                <a:ext cx="3077210" cy="4235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information_control.h</a:t>
                </a:r>
                <a:endPara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593951" y="3839377"/>
            <a:ext cx="5132512" cy="2260750"/>
            <a:chOff x="6184141" y="3526322"/>
            <a:chExt cx="5132512" cy="2260750"/>
          </a:xfrm>
        </p:grpSpPr>
        <p:grpSp>
          <p:nvGrpSpPr>
            <p:cNvPr id="46" name="组合 45"/>
            <p:cNvGrpSpPr/>
            <p:nvPr/>
          </p:nvGrpSpPr>
          <p:grpSpPr>
            <a:xfrm>
              <a:off x="6184266" y="4082098"/>
              <a:ext cx="5132387" cy="1704974"/>
              <a:chOff x="874078" y="1911986"/>
              <a:chExt cx="5132387" cy="1704974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74078" y="1911986"/>
                <a:ext cx="5132387" cy="17049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1" name="椭圆 37"/>
              <p:cNvSpPr/>
              <p:nvPr/>
            </p:nvSpPr>
            <p:spPr>
              <a:xfrm>
                <a:off x="5231643" y="1955426"/>
                <a:ext cx="524028" cy="586015"/>
              </a:xfrm>
              <a:custGeom>
                <a:avLst/>
                <a:gdLst>
                  <a:gd name="T0" fmla="*/ 3531 w 3631"/>
                  <a:gd name="T1" fmla="*/ 0 h 4067"/>
                  <a:gd name="T2" fmla="*/ 1249 w 3631"/>
                  <a:gd name="T3" fmla="*/ 0 h 4067"/>
                  <a:gd name="T4" fmla="*/ 1178 w 3631"/>
                  <a:gd name="T5" fmla="*/ 29 h 4067"/>
                  <a:gd name="T6" fmla="*/ 29 w 3631"/>
                  <a:gd name="T7" fmla="*/ 1179 h 4067"/>
                  <a:gd name="T8" fmla="*/ 0 w 3631"/>
                  <a:gd name="T9" fmla="*/ 1249 h 4067"/>
                  <a:gd name="T10" fmla="*/ 0 w 3631"/>
                  <a:gd name="T11" fmla="*/ 3967 h 4067"/>
                  <a:gd name="T12" fmla="*/ 100 w 3631"/>
                  <a:gd name="T13" fmla="*/ 4067 h 4067"/>
                  <a:gd name="T14" fmla="*/ 3531 w 3631"/>
                  <a:gd name="T15" fmla="*/ 4067 h 4067"/>
                  <a:gd name="T16" fmla="*/ 3631 w 3631"/>
                  <a:gd name="T17" fmla="*/ 3967 h 4067"/>
                  <a:gd name="T18" fmla="*/ 3631 w 3631"/>
                  <a:gd name="T19" fmla="*/ 100 h 4067"/>
                  <a:gd name="T20" fmla="*/ 3531 w 3631"/>
                  <a:gd name="T21" fmla="*/ 0 h 4067"/>
                  <a:gd name="T22" fmla="*/ 2636 w 3631"/>
                  <a:gd name="T23" fmla="*/ 1442 h 4067"/>
                  <a:gd name="T24" fmla="*/ 2932 w 3631"/>
                  <a:gd name="T25" fmla="*/ 1442 h 4067"/>
                  <a:gd name="T26" fmla="*/ 2932 w 3631"/>
                  <a:gd name="T27" fmla="*/ 449 h 4067"/>
                  <a:gd name="T28" fmla="*/ 2998 w 3631"/>
                  <a:gd name="T29" fmla="*/ 382 h 4067"/>
                  <a:gd name="T30" fmla="*/ 3065 w 3631"/>
                  <a:gd name="T31" fmla="*/ 449 h 4067"/>
                  <a:gd name="T32" fmla="*/ 3065 w 3631"/>
                  <a:gd name="T33" fmla="*/ 1509 h 4067"/>
                  <a:gd name="T34" fmla="*/ 2998 w 3631"/>
                  <a:gd name="T35" fmla="*/ 1575 h 4067"/>
                  <a:gd name="T36" fmla="*/ 2636 w 3631"/>
                  <a:gd name="T37" fmla="*/ 1575 h 4067"/>
                  <a:gd name="T38" fmla="*/ 2569 w 3631"/>
                  <a:gd name="T39" fmla="*/ 1509 h 4067"/>
                  <a:gd name="T40" fmla="*/ 2636 w 3631"/>
                  <a:gd name="T41" fmla="*/ 1442 h 4067"/>
                  <a:gd name="T42" fmla="*/ 1966 w 3631"/>
                  <a:gd name="T43" fmla="*/ 1442 h 4067"/>
                  <a:gd name="T44" fmla="*/ 2262 w 3631"/>
                  <a:gd name="T45" fmla="*/ 1442 h 4067"/>
                  <a:gd name="T46" fmla="*/ 2262 w 3631"/>
                  <a:gd name="T47" fmla="*/ 449 h 4067"/>
                  <a:gd name="T48" fmla="*/ 2329 w 3631"/>
                  <a:gd name="T49" fmla="*/ 382 h 4067"/>
                  <a:gd name="T50" fmla="*/ 2395 w 3631"/>
                  <a:gd name="T51" fmla="*/ 449 h 4067"/>
                  <a:gd name="T52" fmla="*/ 2395 w 3631"/>
                  <a:gd name="T53" fmla="*/ 1509 h 4067"/>
                  <a:gd name="T54" fmla="*/ 2329 w 3631"/>
                  <a:gd name="T55" fmla="*/ 1575 h 4067"/>
                  <a:gd name="T56" fmla="*/ 1966 w 3631"/>
                  <a:gd name="T57" fmla="*/ 1575 h 4067"/>
                  <a:gd name="T58" fmla="*/ 1899 w 3631"/>
                  <a:gd name="T59" fmla="*/ 1509 h 4067"/>
                  <a:gd name="T60" fmla="*/ 1966 w 3631"/>
                  <a:gd name="T61" fmla="*/ 1442 h 4067"/>
                  <a:gd name="T62" fmla="*/ 1296 w 3631"/>
                  <a:gd name="T63" fmla="*/ 1442 h 4067"/>
                  <a:gd name="T64" fmla="*/ 1592 w 3631"/>
                  <a:gd name="T65" fmla="*/ 1442 h 4067"/>
                  <a:gd name="T66" fmla="*/ 1592 w 3631"/>
                  <a:gd name="T67" fmla="*/ 449 h 4067"/>
                  <a:gd name="T68" fmla="*/ 1659 w 3631"/>
                  <a:gd name="T69" fmla="*/ 382 h 4067"/>
                  <a:gd name="T70" fmla="*/ 1726 w 3631"/>
                  <a:gd name="T71" fmla="*/ 449 h 4067"/>
                  <a:gd name="T72" fmla="*/ 1726 w 3631"/>
                  <a:gd name="T73" fmla="*/ 1509 h 4067"/>
                  <a:gd name="T74" fmla="*/ 1659 w 3631"/>
                  <a:gd name="T75" fmla="*/ 1575 h 4067"/>
                  <a:gd name="T76" fmla="*/ 1296 w 3631"/>
                  <a:gd name="T77" fmla="*/ 1575 h 4067"/>
                  <a:gd name="T78" fmla="*/ 1230 w 3631"/>
                  <a:gd name="T79" fmla="*/ 1509 h 4067"/>
                  <a:gd name="T80" fmla="*/ 1296 w 3631"/>
                  <a:gd name="T81" fmla="*/ 1442 h 4067"/>
                  <a:gd name="T82" fmla="*/ 3121 w 3631"/>
                  <a:gd name="T83" fmla="*/ 3413 h 4067"/>
                  <a:gd name="T84" fmla="*/ 510 w 3631"/>
                  <a:gd name="T85" fmla="*/ 3413 h 4067"/>
                  <a:gd name="T86" fmla="*/ 510 w 3631"/>
                  <a:gd name="T87" fmla="*/ 2126 h 4067"/>
                  <a:gd name="T88" fmla="*/ 3121 w 3631"/>
                  <a:gd name="T89" fmla="*/ 2126 h 4067"/>
                  <a:gd name="T90" fmla="*/ 3121 w 3631"/>
                  <a:gd name="T91" fmla="*/ 3413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31" h="4067">
                    <a:moveTo>
                      <a:pt x="3531" y="0"/>
                    </a:moveTo>
                    <a:lnTo>
                      <a:pt x="1249" y="0"/>
                    </a:lnTo>
                    <a:cubicBezTo>
                      <a:pt x="1222" y="0"/>
                      <a:pt x="1197" y="11"/>
                      <a:pt x="1178" y="29"/>
                    </a:cubicBezTo>
                    <a:lnTo>
                      <a:pt x="29" y="1179"/>
                    </a:lnTo>
                    <a:cubicBezTo>
                      <a:pt x="10" y="1197"/>
                      <a:pt x="0" y="1223"/>
                      <a:pt x="0" y="1249"/>
                    </a:cubicBezTo>
                    <a:lnTo>
                      <a:pt x="0" y="3967"/>
                    </a:lnTo>
                    <a:cubicBezTo>
                      <a:pt x="0" y="4022"/>
                      <a:pt x="44" y="4067"/>
                      <a:pt x="100" y="4067"/>
                    </a:cubicBezTo>
                    <a:lnTo>
                      <a:pt x="3531" y="4067"/>
                    </a:lnTo>
                    <a:cubicBezTo>
                      <a:pt x="3586" y="4067"/>
                      <a:pt x="3631" y="4022"/>
                      <a:pt x="3631" y="3967"/>
                    </a:cubicBezTo>
                    <a:lnTo>
                      <a:pt x="3631" y="100"/>
                    </a:lnTo>
                    <a:cubicBezTo>
                      <a:pt x="3631" y="45"/>
                      <a:pt x="3586" y="0"/>
                      <a:pt x="3531" y="0"/>
                    </a:cubicBezTo>
                    <a:close/>
                    <a:moveTo>
                      <a:pt x="2636" y="1442"/>
                    </a:moveTo>
                    <a:lnTo>
                      <a:pt x="2932" y="1442"/>
                    </a:lnTo>
                    <a:lnTo>
                      <a:pt x="2932" y="449"/>
                    </a:lnTo>
                    <a:cubicBezTo>
                      <a:pt x="2932" y="412"/>
                      <a:pt x="2961" y="382"/>
                      <a:pt x="2998" y="382"/>
                    </a:cubicBezTo>
                    <a:cubicBezTo>
                      <a:pt x="3035" y="382"/>
                      <a:pt x="3065" y="412"/>
                      <a:pt x="3065" y="449"/>
                    </a:cubicBezTo>
                    <a:lnTo>
                      <a:pt x="3065" y="1509"/>
                    </a:lnTo>
                    <a:cubicBezTo>
                      <a:pt x="3065" y="1546"/>
                      <a:pt x="3035" y="1575"/>
                      <a:pt x="2998" y="1575"/>
                    </a:cubicBezTo>
                    <a:lnTo>
                      <a:pt x="2636" y="1575"/>
                    </a:lnTo>
                    <a:cubicBezTo>
                      <a:pt x="2599" y="1575"/>
                      <a:pt x="2569" y="1546"/>
                      <a:pt x="2569" y="1509"/>
                    </a:cubicBezTo>
                    <a:cubicBezTo>
                      <a:pt x="2569" y="1472"/>
                      <a:pt x="2599" y="1442"/>
                      <a:pt x="2636" y="1442"/>
                    </a:cubicBezTo>
                    <a:close/>
                    <a:moveTo>
                      <a:pt x="1966" y="1442"/>
                    </a:moveTo>
                    <a:lnTo>
                      <a:pt x="2262" y="1442"/>
                    </a:lnTo>
                    <a:lnTo>
                      <a:pt x="2262" y="449"/>
                    </a:lnTo>
                    <a:cubicBezTo>
                      <a:pt x="2262" y="412"/>
                      <a:pt x="2292" y="382"/>
                      <a:pt x="2329" y="382"/>
                    </a:cubicBezTo>
                    <a:cubicBezTo>
                      <a:pt x="2366" y="382"/>
                      <a:pt x="2395" y="412"/>
                      <a:pt x="2395" y="449"/>
                    </a:cubicBezTo>
                    <a:lnTo>
                      <a:pt x="2395" y="1509"/>
                    </a:lnTo>
                    <a:cubicBezTo>
                      <a:pt x="2395" y="1546"/>
                      <a:pt x="2366" y="1575"/>
                      <a:pt x="2329" y="1575"/>
                    </a:cubicBezTo>
                    <a:lnTo>
                      <a:pt x="1966" y="1575"/>
                    </a:lnTo>
                    <a:cubicBezTo>
                      <a:pt x="1929" y="1575"/>
                      <a:pt x="1899" y="1546"/>
                      <a:pt x="1899" y="1509"/>
                    </a:cubicBezTo>
                    <a:cubicBezTo>
                      <a:pt x="1899" y="1472"/>
                      <a:pt x="1929" y="1442"/>
                      <a:pt x="1966" y="1442"/>
                    </a:cubicBezTo>
                    <a:close/>
                    <a:moveTo>
                      <a:pt x="1296" y="1442"/>
                    </a:moveTo>
                    <a:lnTo>
                      <a:pt x="1592" y="1442"/>
                    </a:lnTo>
                    <a:lnTo>
                      <a:pt x="1592" y="449"/>
                    </a:lnTo>
                    <a:cubicBezTo>
                      <a:pt x="1592" y="412"/>
                      <a:pt x="1622" y="382"/>
                      <a:pt x="1659" y="382"/>
                    </a:cubicBezTo>
                    <a:cubicBezTo>
                      <a:pt x="1696" y="382"/>
                      <a:pt x="1726" y="412"/>
                      <a:pt x="1726" y="449"/>
                    </a:cubicBezTo>
                    <a:lnTo>
                      <a:pt x="1726" y="1509"/>
                    </a:lnTo>
                    <a:cubicBezTo>
                      <a:pt x="1726" y="1546"/>
                      <a:pt x="1696" y="1575"/>
                      <a:pt x="1659" y="1575"/>
                    </a:cubicBezTo>
                    <a:lnTo>
                      <a:pt x="1296" y="1575"/>
                    </a:lnTo>
                    <a:cubicBezTo>
                      <a:pt x="1260" y="1575"/>
                      <a:pt x="1230" y="1546"/>
                      <a:pt x="1230" y="1509"/>
                    </a:cubicBezTo>
                    <a:cubicBezTo>
                      <a:pt x="1230" y="1472"/>
                      <a:pt x="1260" y="1442"/>
                      <a:pt x="1296" y="1442"/>
                    </a:cubicBezTo>
                    <a:close/>
                    <a:moveTo>
                      <a:pt x="3121" y="3413"/>
                    </a:moveTo>
                    <a:lnTo>
                      <a:pt x="510" y="3413"/>
                    </a:lnTo>
                    <a:lnTo>
                      <a:pt x="510" y="2126"/>
                    </a:lnTo>
                    <a:lnTo>
                      <a:pt x="3121" y="2126"/>
                    </a:lnTo>
                    <a:lnTo>
                      <a:pt x="3121" y="341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6184141" y="3526322"/>
              <a:ext cx="3941252" cy="948262"/>
              <a:chOff x="7098544" y="2568357"/>
              <a:chExt cx="3941252" cy="94826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7098544" y="3167369"/>
                <a:ext cx="3941252" cy="349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429504" y="2568357"/>
                <a:ext cx="2050552" cy="42354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menu_choice.c</a:t>
                </a:r>
                <a:endPara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136140" y="1105535"/>
            <a:ext cx="223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user_control.h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767830" y="4427855"/>
            <a:ext cx="2621280" cy="1639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>
              <a:lnSpc>
                <a:spcPct val="120000"/>
              </a:lnSpc>
              <a:buClrTx/>
              <a:buSz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#define _CRT_SECURE_NO_WARNINGS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just">
              <a:lnSpc>
                <a:spcPct val="120000"/>
              </a:lnSpc>
              <a:buClrTx/>
              <a:buSz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#include "all.h"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just">
              <a:lnSpc>
                <a:spcPct val="120000"/>
              </a:lnSpc>
              <a:buClrTx/>
              <a:buSz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#include "information_control.h"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just">
              <a:lnSpc>
                <a:spcPct val="120000"/>
              </a:lnSpc>
              <a:buClrTx/>
              <a:buSz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#include "mainstream.h"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just">
              <a:lnSpc>
                <a:spcPct val="120000"/>
              </a:lnSpc>
              <a:buClrTx/>
              <a:buSz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#include "user_control.h"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just">
              <a:lnSpc>
                <a:spcPct val="120000"/>
              </a:lnSpc>
              <a:buClrTx/>
              <a:buSz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void menu();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just">
              <a:lnSpc>
                <a:spcPct val="120000"/>
              </a:lnSpc>
              <a:buClrTx/>
              <a:buSz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int main();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8195" y="198120"/>
            <a:ext cx="27971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各个</a:t>
            </a:r>
            <a:r>
              <a:rPr lang="zh-CN" altLang="en-US"/>
              <a:t>模块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98195" y="198120"/>
            <a:ext cx="27971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函数调用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7230" y="5354320"/>
            <a:ext cx="704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总的来看是这四个函数之间的调用，他们分别为各个模块的主体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2" name="图片 1" descr="QQ截图202312131146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1447165"/>
            <a:ext cx="2457450" cy="647700"/>
          </a:xfrm>
          <a:prstGeom prst="rect">
            <a:avLst/>
          </a:prstGeom>
        </p:spPr>
      </p:pic>
      <p:pic>
        <p:nvPicPr>
          <p:cNvPr id="6" name="图片 5" descr="QQ截图202312131146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358515"/>
            <a:ext cx="7181850" cy="685800"/>
          </a:xfrm>
          <a:prstGeom prst="rect">
            <a:avLst/>
          </a:prstGeom>
        </p:spPr>
      </p:pic>
      <p:pic>
        <p:nvPicPr>
          <p:cNvPr id="7" name="图片 6" descr="QQ截图202312131147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386965"/>
            <a:ext cx="6562725" cy="542925"/>
          </a:xfrm>
          <a:prstGeom prst="rect">
            <a:avLst/>
          </a:prstGeom>
        </p:spPr>
      </p:pic>
      <p:pic>
        <p:nvPicPr>
          <p:cNvPr id="8" name="图片 7" descr="QQ截图202312131147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4352290"/>
            <a:ext cx="11049000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98195" y="198120"/>
            <a:ext cx="27971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函数调用</a:t>
            </a:r>
            <a:r>
              <a:rPr lang="zh-CN" altLang="en-US"/>
              <a:t>关系</a:t>
            </a:r>
            <a:endParaRPr lang="zh-CN" altLang="en-US"/>
          </a:p>
        </p:txBody>
      </p:sp>
      <p:pic>
        <p:nvPicPr>
          <p:cNvPr id="3" name="图片 2" descr="C:\Users\石旭民1\Pictures\Saved Pictures\QQ截图20231213112340.pngQQ截图202312131123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572453" y="1313815"/>
            <a:ext cx="11047095" cy="4230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2770" y="84709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1.menu_choice.c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72770" y="5844540"/>
            <a:ext cx="658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把用户信息读取到用户数组中，方便之后传给注册登录函数</a:t>
            </a:r>
            <a:r>
              <a:rPr lang="zh-CN" altLang="en-US"/>
              <a:t>使用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98195" y="198120"/>
            <a:ext cx="27971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函数调用</a:t>
            </a:r>
            <a:r>
              <a:rPr lang="zh-CN" altLang="en-US"/>
              <a:t>关系</a:t>
            </a:r>
            <a:endParaRPr lang="zh-CN" altLang="en-US"/>
          </a:p>
        </p:txBody>
      </p:sp>
      <p:pic>
        <p:nvPicPr>
          <p:cNvPr id="3" name="图片 2" descr="C:\Users\石旭民1\Pictures\Saved Pictures\QQ截图20231213113640.pngQQ截图202312131136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660198" y="1383665"/>
            <a:ext cx="3385185" cy="4230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2770" y="847090"/>
            <a:ext cx="326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1.menu_choice.c</a:t>
            </a:r>
            <a:r>
              <a:rPr lang="zh-CN" altLang="en-US"/>
              <a:t>中的</a:t>
            </a:r>
            <a:r>
              <a:rPr lang="en-US" altLang="zh-CN"/>
              <a:t>main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2770" y="584454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do-while</a:t>
            </a:r>
            <a:r>
              <a:rPr lang="zh-CN" altLang="en-US"/>
              <a:t>循环展示菜单并可以让用户重复</a:t>
            </a:r>
            <a:r>
              <a:rPr lang="zh-CN" altLang="en-US"/>
              <a:t>选择</a:t>
            </a:r>
            <a:endParaRPr lang="zh-CN" altLang="en-US"/>
          </a:p>
        </p:txBody>
      </p:sp>
      <p:pic>
        <p:nvPicPr>
          <p:cNvPr id="2" name="图片 1" descr="QQ截图202312131128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" y="2154555"/>
            <a:ext cx="5059680" cy="2392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KSO_WM_UNIT_PLACING_PICTURE_USER_VIEWPORT" val="{&quot;height&quot;:6662,&quot;width&quot;:19200}"/>
</p:tagLst>
</file>

<file path=ppt/tags/tag11.xml><?xml version="1.0" encoding="utf-8"?>
<p:tagLst xmlns:p="http://schemas.openxmlformats.org/presentationml/2006/main">
  <p:tag name="KSO_WM_UNIT_PLACING_PICTURE_USER_VIEWPORT" val="{&quot;height&quot;:6662,&quot;width&quot;:19200}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ISPRING_PRESENTATION_TITLE" val="PowerPoint 演示文稿"/>
  <p:tag name="ISPRING_FIRST_PUBLISH" val="1"/>
  <p:tag name="KSO_WPP_MARK_KEY" val="e0b31fbc-dd69-4fa4-9e08-ff364e41fd26"/>
  <p:tag name="COMMONDATA" val="eyJoZGlkIjoiOTZiMGRjZjgzM2I0NTU2MTcxMjgyOGVjNTVmYjgyNmUifQ==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slus3pf">
      <a:majorFont>
        <a:latin typeface="造字工房悦黑体验版纤细体"/>
        <a:ea typeface="造字工房悦黑体验版纤细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lus3pf">
      <a:majorFont>
        <a:latin typeface="造字工房悦黑体验版纤细体"/>
        <a:ea typeface="造字工房悦黑体验版纤细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微软雅黑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微软雅黑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4240</Words>
  <Application>WPS 演示</Application>
  <PresentationFormat>宽屏</PresentationFormat>
  <Paragraphs>361</Paragraphs>
  <Slides>35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宋体</vt:lpstr>
      <vt:lpstr>Wingdings</vt:lpstr>
      <vt:lpstr>Arial</vt:lpstr>
      <vt:lpstr>思源黑体</vt:lpstr>
      <vt:lpstr>造字工房悦黑体验版纤细体</vt:lpstr>
      <vt:lpstr>黑体</vt:lpstr>
      <vt:lpstr>微软雅黑</vt:lpstr>
      <vt:lpstr>Arial Unicode MS</vt:lpstr>
      <vt:lpstr>等线</vt:lpstr>
      <vt:lpstr>Times New Roman</vt:lpstr>
      <vt:lpstr>Roboto Light</vt:lpstr>
      <vt:lpstr>Wide Latin</vt:lpstr>
      <vt:lpstr>Calibri</vt:lpstr>
      <vt:lpstr>造字工房悦黑体验版纤细体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石旭民1</cp:lastModifiedBy>
  <cp:revision>32</cp:revision>
  <dcterms:created xsi:type="dcterms:W3CDTF">2018-06-17T04:53:00Z</dcterms:created>
  <dcterms:modified xsi:type="dcterms:W3CDTF">2023-12-17T06:17:05Z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DC1139D8EC0C4FDEABA2DBB49A713C4D_12</vt:lpwstr>
  </property>
  <property fmtid="{D5CDD505-2E9C-101B-9397-08002B2CF9AE}" pid="3" name="KSOProductBuildVer">
    <vt:lpwstr>2052-11.1.0.12165</vt:lpwstr>
  </property>
</Properties>
</file>