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4"/>
  </p:notesMasterIdLst>
  <p:handoutMasterIdLst>
    <p:handoutMasterId r:id="rId65"/>
  </p:handoutMasterIdLst>
  <p:sldIdLst>
    <p:sldId id="263" r:id="rId2"/>
    <p:sldId id="268" r:id="rId3"/>
    <p:sldId id="266" r:id="rId4"/>
    <p:sldId id="267" r:id="rId5"/>
    <p:sldId id="269" r:id="rId6"/>
    <p:sldId id="270" r:id="rId7"/>
    <p:sldId id="272" r:id="rId8"/>
    <p:sldId id="273" r:id="rId9"/>
    <p:sldId id="286" r:id="rId10"/>
    <p:sldId id="274" r:id="rId11"/>
    <p:sldId id="277" r:id="rId12"/>
    <p:sldId id="278" r:id="rId13"/>
    <p:sldId id="279" r:id="rId14"/>
    <p:sldId id="325" r:id="rId15"/>
    <p:sldId id="275" r:id="rId16"/>
    <p:sldId id="280" r:id="rId17"/>
    <p:sldId id="281" r:id="rId18"/>
    <p:sldId id="282" r:id="rId19"/>
    <p:sldId id="283" r:id="rId20"/>
    <p:sldId id="276" r:id="rId21"/>
    <p:sldId id="285" r:id="rId22"/>
    <p:sldId id="284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26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7" r:id="rId63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7706"/>
    <a:srgbClr val="C6A02E"/>
    <a:srgbClr val="000066"/>
    <a:srgbClr val="990033"/>
    <a:srgbClr val="660033"/>
    <a:srgbClr val="B82F25"/>
    <a:srgbClr val="6DBFAB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>
      <p:cViewPr varScale="1">
        <p:scale>
          <a:sx n="85" d="100"/>
          <a:sy n="85" d="100"/>
        </p:scale>
        <p:origin x="523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39" d="100"/>
          <a:sy n="39" d="100"/>
        </p:scale>
        <p:origin x="2386" y="6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8F26BC-7BC4-4E81-856A-C803AC3A2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66C85D-8214-4E69-93B1-C7927D703D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011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664E-1BF0-46AE-AAC0-8104A4986E05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25ABF-C6A2-43A4-994B-70B5FF683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3771-266C-4568-83F5-7D86B4D52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011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5DD2-4AED-427E-8312-F2C1EDAA2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27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54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74" y="4714549"/>
            <a:ext cx="4983728" cy="4468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54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6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第八章 查找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dirty="0"/>
              <a:t>zhangxue</a:t>
            </a:r>
            <a:r>
              <a:rPr lang="en-US" altLang="zh-CN" dirty="0"/>
              <a:t>@uestc.edu.cn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 marL="342900" indent="-342900">
              <a:lnSpc>
                <a:spcPct val="125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25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lang="en-US" sz="32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FFD2-C759-4331-B2C5-BD27D3F87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</a:t>
            </a:r>
            <a:r>
              <a:rPr lang="zh-CN" altLang="en-US"/>
              <a:t>章  排序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8536A-F4C9-408B-A1C2-8B253B47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altLang="zh-CN" dirty="0"/>
              <a:t>zhangxue@uestc.edu.cn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3F9E5-FF6F-4EE5-917F-619E46C2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快速排序的实现</a:t>
            </a:r>
            <a:r>
              <a:rPr lang="en-US" altLang="zh-CN" dirty="0"/>
              <a:t>1/5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6D4D4-F777-439C-9715-870EC3C3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QuickSort</a:t>
            </a:r>
            <a:r>
              <a:rPr lang="en-US" altLang="zh-CN" b="0" dirty="0"/>
              <a:t>(int a[], unsigned int n){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 t, pivot;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if(n&lt;=1) {  // </a:t>
            </a:r>
            <a:r>
              <a:rPr lang="zh-CN" altLang="en-US" b="0" dirty="0"/>
              <a:t>当</a:t>
            </a:r>
            <a:r>
              <a:rPr lang="en-US" altLang="zh-CN" b="0" dirty="0"/>
              <a:t>n</a:t>
            </a:r>
            <a:r>
              <a:rPr lang="zh-CN" altLang="en-US" b="0" dirty="0"/>
              <a:t>较小时，可以采用其他排序，不必递归。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pivot=Split(</a:t>
            </a:r>
            <a:r>
              <a:rPr lang="en-US" altLang="zh-CN" b="0" dirty="0" err="1"/>
              <a:t>a,n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QuickSort</a:t>
            </a:r>
            <a:r>
              <a:rPr lang="en-US" altLang="zh-CN" b="0" dirty="0"/>
              <a:t>(</a:t>
            </a:r>
            <a:r>
              <a:rPr lang="en-US" altLang="zh-CN" b="0" dirty="0" err="1"/>
              <a:t>a,pivot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QuickSort</a:t>
            </a:r>
            <a:r>
              <a:rPr lang="en-US" altLang="zh-CN" b="0"/>
              <a:t>(a+pivot+1, </a:t>
            </a:r>
            <a:r>
              <a:rPr lang="en-US" altLang="zh-CN" b="0" dirty="0"/>
              <a:t>n-pivot-1);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4142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3F9E5-FF6F-4EE5-917F-619E46C2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快速排序的实现</a:t>
            </a:r>
            <a:r>
              <a:rPr lang="en-US" altLang="zh-CN" dirty="0"/>
              <a:t>2/5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6D4D4-F777-439C-9715-870EC3C3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int Split(int a[], unsigned int n){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 pivot, low, high, temp;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pivot=a[0];  /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选取</a:t>
            </a:r>
            <a:r>
              <a:rPr lang="en-US" altLang="zh-CN" b="0" dirty="0"/>
              <a:t>a[0]</a:t>
            </a:r>
            <a:r>
              <a:rPr lang="zh-CN" altLang="en-US" b="0" dirty="0"/>
              <a:t>作为支点的值。*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low=1;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high=n-1;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while(low&lt;high){ /</a:t>
            </a:r>
            <a:r>
              <a:rPr lang="zh-CN" altLang="en-US" b="0" dirty="0"/>
              <a:t>*</a:t>
            </a:r>
            <a:r>
              <a:rPr lang="en-US" altLang="zh-CN" b="0" dirty="0"/>
              <a:t> low</a:t>
            </a:r>
            <a:r>
              <a:rPr lang="zh-CN" altLang="en-US" b="0" dirty="0"/>
              <a:t>右移，</a:t>
            </a:r>
            <a:r>
              <a:rPr lang="en-US" altLang="zh-CN" b="0" dirty="0"/>
              <a:t>high</a:t>
            </a:r>
            <a:r>
              <a:rPr lang="zh-CN" altLang="en-US" b="0" dirty="0"/>
              <a:t>左移，碰头为止。*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while(a[low]&lt;pivot &amp;&amp; low&lt;high)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low++;  /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找到一个大于等于支点的数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while(a[high]&gt;=pivot &amp;&amp; low&lt;high)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high--;   /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找到一个小于支点的数 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04776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3F9E5-FF6F-4EE5-917F-619E46C2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快速排序的实现</a:t>
            </a:r>
            <a:r>
              <a:rPr lang="en-US" altLang="zh-CN" dirty="0"/>
              <a:t>3/5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6D4D4-F777-439C-9715-870EC3C3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(low&lt;high) {  /</a:t>
            </a:r>
            <a:r>
              <a:rPr lang="zh-CN" altLang="en-US" b="0" dirty="0"/>
              <a:t>* </a:t>
            </a:r>
            <a:r>
              <a:rPr lang="en-US" altLang="zh-CN" b="0" dirty="0"/>
              <a:t>low</a:t>
            </a:r>
            <a:r>
              <a:rPr lang="zh-CN" altLang="en-US" b="0" dirty="0"/>
              <a:t>在左侧，</a:t>
            </a:r>
            <a:r>
              <a:rPr lang="en-US" altLang="zh-CN" b="0" dirty="0"/>
              <a:t>high</a:t>
            </a:r>
            <a:r>
              <a:rPr lang="zh-CN" altLang="en-US" b="0" dirty="0"/>
              <a:t>在右侧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temp=a[low];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a[low]=a[high];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a[high]=temp;  /</a:t>
            </a:r>
            <a:r>
              <a:rPr lang="zh-CN" altLang="en-US" b="0" dirty="0"/>
              <a:t>* 交换 </a:t>
            </a:r>
            <a:r>
              <a:rPr lang="en-US" altLang="zh-CN" b="0" dirty="0"/>
              <a:t>a[low]</a:t>
            </a:r>
            <a:r>
              <a:rPr lang="zh-CN" altLang="en-US" b="0" dirty="0"/>
              <a:t>和</a:t>
            </a:r>
            <a:r>
              <a:rPr lang="en-US" altLang="zh-CN" b="0" dirty="0"/>
              <a:t>a[high]</a:t>
            </a:r>
            <a:r>
              <a:rPr lang="zh-CN" altLang="en-US" b="0" dirty="0"/>
              <a:t>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low++;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high--;              /</a:t>
            </a:r>
            <a:r>
              <a:rPr lang="zh-CN" altLang="en-US" b="0" dirty="0"/>
              <a:t>* </a:t>
            </a:r>
            <a:r>
              <a:rPr lang="en-US" altLang="zh-CN" b="0" dirty="0"/>
              <a:t>low</a:t>
            </a:r>
            <a:r>
              <a:rPr lang="zh-CN" altLang="en-US" b="0" dirty="0"/>
              <a:t>和</a:t>
            </a:r>
            <a:r>
              <a:rPr lang="en-US" altLang="zh-CN" b="0" dirty="0"/>
              <a:t>high</a:t>
            </a:r>
            <a:r>
              <a:rPr lang="zh-CN" altLang="en-US" b="0" dirty="0"/>
              <a:t>向支点靠近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/* while</a:t>
            </a:r>
            <a:r>
              <a:rPr lang="zh-CN" altLang="en-US" b="0" dirty="0"/>
              <a:t>结束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到此，两指针碰头，划分过程也是确定支点位置的过程 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8963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3F9E5-FF6F-4EE5-917F-619E46C2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快速排序的实现</a:t>
            </a:r>
            <a:r>
              <a:rPr lang="en-US" altLang="zh-CN" dirty="0"/>
              <a:t>4/5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6D4D4-F777-439C-9715-870EC3C3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下面确定支点位置。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划分结束时，分两种情况讨论：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一、</a:t>
            </a:r>
            <a:r>
              <a:rPr lang="en-US" altLang="zh-CN" b="0" dirty="0"/>
              <a:t>low&gt;high</a:t>
            </a:r>
            <a:r>
              <a:rPr lang="zh-CN" altLang="en-US" b="0" dirty="0"/>
              <a:t>，且二者相邻，这两个相邻的数刚刚交换，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       所以，</a:t>
            </a:r>
            <a:r>
              <a:rPr lang="en-US" altLang="zh-CN" b="0" dirty="0"/>
              <a:t>a[high]&lt;pivot&lt;=a[low]</a:t>
            </a:r>
            <a:r>
              <a:rPr lang="zh-CN" altLang="en-US" b="0" dirty="0"/>
              <a:t>，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       这时，支点位置是</a:t>
            </a:r>
            <a:r>
              <a:rPr lang="en-US" altLang="zh-CN" b="0" dirty="0"/>
              <a:t>high</a:t>
            </a:r>
            <a:r>
              <a:rPr lang="zh-CN" altLang="en-US" b="0" dirty="0"/>
              <a:t>，而</a:t>
            </a:r>
            <a:r>
              <a:rPr lang="en-US" altLang="zh-CN" b="0" dirty="0"/>
              <a:t>a[high]</a:t>
            </a:r>
            <a:r>
              <a:rPr lang="zh-CN" altLang="en-US" b="0" dirty="0"/>
              <a:t>应放到</a:t>
            </a:r>
            <a:r>
              <a:rPr lang="en-US" altLang="zh-CN" b="0" dirty="0"/>
              <a:t>a[0]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二、</a:t>
            </a:r>
            <a:r>
              <a:rPr lang="en-US" altLang="zh-CN" b="0" dirty="0"/>
              <a:t>low=high</a:t>
            </a:r>
            <a:r>
              <a:rPr lang="zh-CN" altLang="en-US" b="0" dirty="0"/>
              <a:t>，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       如果这个位置的数小于</a:t>
            </a:r>
            <a:r>
              <a:rPr lang="en-US" altLang="zh-CN" b="0" dirty="0"/>
              <a:t>pivot</a:t>
            </a:r>
            <a:r>
              <a:rPr lang="zh-CN" altLang="en-US" b="0" dirty="0"/>
              <a:t>，支点为当前位置；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       如果这个位置的数大于等于</a:t>
            </a:r>
            <a:r>
              <a:rPr lang="en-US" altLang="zh-CN" b="0" dirty="0"/>
              <a:t>pivot</a:t>
            </a:r>
            <a:r>
              <a:rPr lang="zh-CN" altLang="en-US" b="0" dirty="0"/>
              <a:t>，支点为前一位置。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总之，支点位置或者是</a:t>
            </a:r>
            <a:r>
              <a:rPr lang="en-US" altLang="zh-CN" b="0" dirty="0"/>
              <a:t>high</a:t>
            </a:r>
            <a:r>
              <a:rPr lang="zh-CN" altLang="en-US" b="0" dirty="0"/>
              <a:t>，或者是</a:t>
            </a:r>
            <a:r>
              <a:rPr lang="en-US" altLang="zh-CN" b="0" dirty="0"/>
              <a:t>high-1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478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3F9E5-FF6F-4EE5-917F-619E46C2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快速排序的实现</a:t>
            </a:r>
            <a:r>
              <a:rPr lang="en-US" altLang="zh-CN" dirty="0"/>
              <a:t>5/5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6D4D4-F777-439C-9715-870EC3C3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(a[high]&gt;=pivot) {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high--;  // </a:t>
            </a:r>
            <a:r>
              <a:rPr lang="zh-CN" altLang="en-US" b="0" dirty="0"/>
              <a:t>如果当前值大于等于支点值，支点应放前面。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              // </a:t>
            </a:r>
            <a:r>
              <a:rPr lang="zh-CN" altLang="en-US" b="0" dirty="0"/>
              <a:t>否则支点就放当前位置，不必调整指针。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a[0]=a[high];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a[high]=pivot;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high;   // </a:t>
            </a:r>
            <a:r>
              <a:rPr lang="zh-CN" altLang="en-US" b="0" dirty="0"/>
              <a:t>返回支点的位置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24859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3F9E5-FF6F-4EE5-917F-619E46C2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快速排序的时间复杂度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6D4D4-F777-439C-9715-870EC3C3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582400" cy="1295400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/>
                  <a:t>快速排序最坏情况下的时间复杂度显然是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/>
                  <a:t>下面分析平均时间：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6D4D4-F777-439C-9715-870EC3C3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582400" cy="1295400"/>
              </a:xfrm>
              <a:blipFill>
                <a:blip r:embed="rId2"/>
                <a:stretch>
                  <a:fillRect l="-1316" t="-939" b="-12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EEC1E5B2-766F-42F6-BA7E-D20D918EED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781380"/>
                  </p:ext>
                </p:extLst>
              </p:nvPr>
            </p:nvGraphicFramePr>
            <p:xfrm>
              <a:off x="533400" y="2743200"/>
              <a:ext cx="11125200" cy="35181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8000">
                      <a:extLst>
                        <a:ext uri="{9D8B030D-6E8A-4147-A177-3AD203B41FA5}">
                          <a16:colId xmlns:a16="http://schemas.microsoft.com/office/drawing/2014/main" val="4163139121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12883681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QuickSort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(a[ ], n)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执行时间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64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   If n&lt;=1, then return;</a:t>
                          </a:r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26619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 k=Split(</a:t>
                          </a:r>
                          <a:r>
                            <a:rPr lang="en-US" altLang="zh-CN" sz="320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a,n</a:t>
                          </a: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);</a:t>
                          </a:r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32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32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Split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-1</a:t>
                          </a:r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024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514350" indent="-514350" algn="l">
                            <a:buAutoNum type="arabicPlain" startAt="3"/>
                          </a:pP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320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QuickSort</a:t>
                          </a: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</a:t>
                          </a:r>
                          <a:r>
                            <a:rPr lang="en-US" altLang="zh-CN" sz="320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a,k</a:t>
                          </a: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);</a:t>
                          </a:r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𝑇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8827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514350" indent="-514350" algn="l">
                            <a:buAutoNum type="arabicPlain" startAt="4"/>
                          </a:pP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320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QuickSort</a:t>
                          </a: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(&amp;a[k+1], n-k-1);</a:t>
                          </a:r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𝑇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6883984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:r>
                            <a:rPr lang="zh-CN" altLang="en-US" sz="3200" b="0" i="0" baseline="0" dirty="0">
                              <a:solidFill>
                                <a:schemeClr val="tx2"/>
                              </a:solidFill>
                              <a:latin typeface="+mn-lt"/>
                              <a:ea typeface="微软雅黑" panose="020B0503020204020204" pitchFamily="34" charset="-122"/>
                            </a:rPr>
                            <a:t> 总执行时间：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0" baseline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  <m: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  <m:r>
                                    <a:rPr lang="en-US" altLang="zh-CN" sz="32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oMath>
                          </a14:m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698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EEC1E5B2-766F-42F6-BA7E-D20D918EED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781380"/>
                  </p:ext>
                </p:extLst>
              </p:nvPr>
            </p:nvGraphicFramePr>
            <p:xfrm>
              <a:off x="533400" y="2743200"/>
              <a:ext cx="11125200" cy="35181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8000">
                      <a:extLst>
                        <a:ext uri="{9D8B030D-6E8A-4147-A177-3AD203B41FA5}">
                          <a16:colId xmlns:a16="http://schemas.microsoft.com/office/drawing/2014/main" val="4163139121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128836811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QuickSort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(a[ ], n)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执行时间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6438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   If n&lt;=1, then return;</a:t>
                          </a:r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1000" t="-113684" r="-286" b="-4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6619021"/>
                      </a:ext>
                    </a:extLst>
                  </a:tr>
                  <a:tr h="62255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 k=Split(</a:t>
                          </a:r>
                          <a:r>
                            <a:rPr lang="en-US" altLang="zh-CN" sz="320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a,n</a:t>
                          </a: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);</a:t>
                          </a:r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1000" t="-197087" r="-286" b="-307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024299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514350" indent="-514350" algn="l">
                            <a:buAutoNum type="arabicPlain" startAt="3"/>
                          </a:pP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320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QuickSort</a:t>
                          </a: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</a:t>
                          </a:r>
                          <a:r>
                            <a:rPr lang="en-US" altLang="zh-CN" sz="320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a,k</a:t>
                          </a: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);</a:t>
                          </a:r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1000" t="-322105" r="-286" b="-2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882725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514350" indent="-514350" algn="l">
                            <a:buAutoNum type="arabicPlain" startAt="4"/>
                          </a:pP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320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QuickSort</a:t>
                          </a:r>
                          <a:r>
                            <a:rPr lang="en-US" altLang="zh-CN" sz="320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(&amp;a[k+1], n-k-1);</a:t>
                          </a:r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1000" t="-422105" r="-286" b="-1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883984"/>
                      </a:ext>
                    </a:extLst>
                  </a:tr>
                  <a:tr h="57912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" t="-522105" r="-110" b="-3368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320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698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951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6D4D4-F777-439C-9715-870EC3C3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457200"/>
                <a:ext cx="11582400" cy="6019800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>
                    <a:solidFill>
                      <a:schemeClr val="tx2"/>
                    </a:solidFill>
                  </a:rPr>
                  <a:t>由程序得：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altLang="zh-CN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dirty="0">
                          <a:latin typeface="Cambria Math" panose="02040503050406030204" pitchFamily="18" charset="0"/>
                        </a:rPr>
                        <m:t>平均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时间</m:t>
                      </m:r>
                      <m:r>
                        <a:rPr lang="zh-CN" altLang="en-US" b="0" i="1" dirty="0">
                          <a:latin typeface="Cambria Math" panose="02040503050406030204" pitchFamily="18" charset="0"/>
                        </a:rPr>
                        <m:t>：</m:t>
                      </m:r>
                      <m:acc>
                        <m:accPr>
                          <m:chr m:val="̅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即：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zh-CN" altLang="en-US" b="0" dirty="0">
                    <a:solidFill>
                      <a:schemeClr val="tx2"/>
                    </a:solidFill>
                  </a:rPr>
                  <a:t>上式两边都乘以</a:t>
                </a:r>
                <a:r>
                  <a:rPr lang="en-US" altLang="zh-CN" b="0" dirty="0">
                    <a:solidFill>
                      <a:schemeClr val="tx2"/>
                    </a:solidFill>
                  </a:rPr>
                  <a:t>n/2</a:t>
                </a:r>
                <a:r>
                  <a:rPr lang="zh-CN" altLang="en-US" b="0" dirty="0">
                    <a:solidFill>
                      <a:schemeClr val="tx2"/>
                    </a:solidFill>
                  </a:rPr>
                  <a:t>，并把求和式展开，得</a:t>
                </a:r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6D4D4-F777-439C-9715-870EC3C3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57200"/>
                <a:ext cx="11582400" cy="6019800"/>
              </a:xfrm>
              <a:blipFill>
                <a:blip r:embed="rId2"/>
                <a:stretch>
                  <a:fillRect l="-1316" t="-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96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6D4D4-F777-439C-9715-870EC3C3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4800"/>
                <a:ext cx="11582400" cy="6324600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>
                    <a:solidFill>
                      <a:schemeClr val="tx2"/>
                    </a:solidFill>
                  </a:rPr>
                  <a:t>两式相减，得</a:t>
                </a:r>
                <a:endParaRPr lang="en-US" altLang="zh-CN" b="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−1)=</m:t>
                      </m:r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>
                    <a:solidFill>
                      <a:schemeClr val="tx2"/>
                    </a:solidFill>
                  </a:rPr>
                  <a:t>整理得</a:t>
                </a:r>
                <a:endParaRPr lang="en-US" altLang="zh-CN" b="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zh-CN" b="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altLang="zh-CN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6D4D4-F777-439C-9715-870EC3C3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4800"/>
                <a:ext cx="11582400" cy="6324600"/>
              </a:xfr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64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EF696041-E699-4A15-870E-E3EE6C79BF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9585641"/>
                  </p:ext>
                </p:extLst>
              </p:nvPr>
            </p:nvGraphicFramePr>
            <p:xfrm>
              <a:off x="228600" y="533400"/>
              <a:ext cx="11734800" cy="579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2026">
                      <a:extLst>
                        <a:ext uri="{9D8B030D-6E8A-4147-A177-3AD203B41FA5}">
                          <a16:colId xmlns:a16="http://schemas.microsoft.com/office/drawing/2014/main" val="4040700117"/>
                        </a:ext>
                      </a:extLst>
                    </a:gridCol>
                    <a:gridCol w="1132974">
                      <a:extLst>
                        <a:ext uri="{9D8B030D-6E8A-4147-A177-3AD203B41FA5}">
                          <a16:colId xmlns:a16="http://schemas.microsoft.com/office/drawing/2014/main" val="4219247867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64943362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16078595"/>
                        </a:ext>
                      </a:extLst>
                    </a:gridCol>
                    <a:gridCol w="3810000">
                      <a:extLst>
                        <a:ext uri="{9D8B030D-6E8A-4147-A177-3AD203B41FA5}">
                          <a16:colId xmlns:a16="http://schemas.microsoft.com/office/drawing/2014/main" val="3908086995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918479607"/>
                        </a:ext>
                      </a:extLst>
                    </a:gridCol>
                  </a:tblGrid>
                  <a:tr h="757705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altLang="zh-CN" sz="3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zh-CN" sz="32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018359"/>
                      </a:ext>
                    </a:extLst>
                  </a:tr>
                  <a:tr h="729696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altLang="zh-CN" sz="3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  <m:r>
                                      <a:rPr lang="en-US" altLang="zh-CN" sz="32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altLang="en-US" sz="32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416227"/>
                      </a:ext>
                    </a:extLst>
                  </a:tr>
                  <a:tr h="757705">
                    <a:tc gridSpan="2"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altLang="zh-CN" sz="3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</m:d>
                                    <m:r>
                                      <a:rPr lang="en-US" altLang="zh-CN" sz="32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altLang="en-US" sz="32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90627"/>
                      </a:ext>
                    </a:extLst>
                  </a:tr>
                  <a:tr h="685784">
                    <a:tc gridSpan="2"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den>
                                    </m:f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altLang="zh-CN" sz="3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</m:d>
                                    <m:r>
                                      <a:rPr lang="en-US" altLang="zh-CN" sz="32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altLang="en-US" sz="32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262054"/>
                      </a:ext>
                    </a:extLst>
                  </a:tr>
                  <a:tr h="661776">
                    <a:tc gridSpan="2">
                      <a:txBody>
                        <a:bodyPr/>
                        <a:lstStyle/>
                        <a:p>
                          <a:pPr algn="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53453"/>
                      </a:ext>
                    </a:extLst>
                  </a:tr>
                  <a:tr h="756399">
                    <a:tc gridSpan="2"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altLang="zh-CN" sz="3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altLang="zh-CN" sz="32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altLang="en-US" sz="32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3232275"/>
                      </a:ext>
                    </a:extLst>
                  </a:tr>
                  <a:tr h="75589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zh-CN" altLang="en-US" sz="3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altLang="zh-CN" sz="3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CN" sz="32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altLang="en-US" sz="32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1456219"/>
                      </a:ext>
                    </a:extLst>
                  </a:tr>
                  <a:tr h="686243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alt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acc>
                                  <m:accPr>
                                    <m:chr m:val="̅"/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box>
                                          <m:box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altLang="zh-CN" sz="3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sz="3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3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box>
                                              <m:boxPr>
                                                <m:ctrlPr>
                                                  <a:rPr lang="en-US" altLang="zh-CN" sz="3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argPr>
                                                  <m:argSz m:val="-1"/>
                                                </m:argPr>
                                                <m:f>
                                                  <m:fPr>
                                                    <m:ctrlPr>
                                                      <a:rPr lang="en-US" altLang="zh-CN" sz="32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zh-CN" sz="32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zh-CN" sz="32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5</m:t>
                                                    </m:r>
                                                  </m:den>
                                                </m:f>
                                                <m:r>
                                                  <a:rPr lang="en-US" altLang="zh-CN" sz="3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box>
                                                  <m:boxPr>
                                                    <m:ctrlPr>
                                                      <a:rPr lang="en-US" altLang="zh-CN" sz="32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sz="3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sz="3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sz="3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6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  <m:r>
                                                  <a:rPr lang="en-US" altLang="zh-CN" sz="3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⋯+</m:t>
                                                </m:r>
                                                <m:box>
                                                  <m:boxPr>
                                                    <m:ctrlPr>
                                                      <a:rPr lang="en-US" altLang="zh-CN" sz="32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sz="3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sz="3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sz="32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</m:e>
                                            </m:box>
                                          </m:e>
                                        </m:box>
                                      </m:e>
                                    </m:box>
                                  </m:e>
                                </m:d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32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3798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EF696041-E699-4A15-870E-E3EE6C79BF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9585641"/>
                  </p:ext>
                </p:extLst>
              </p:nvPr>
            </p:nvGraphicFramePr>
            <p:xfrm>
              <a:off x="228600" y="533400"/>
              <a:ext cx="11734800" cy="579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2026">
                      <a:extLst>
                        <a:ext uri="{9D8B030D-6E8A-4147-A177-3AD203B41FA5}">
                          <a16:colId xmlns:a16="http://schemas.microsoft.com/office/drawing/2014/main" val="4040700117"/>
                        </a:ext>
                      </a:extLst>
                    </a:gridCol>
                    <a:gridCol w="1132974">
                      <a:extLst>
                        <a:ext uri="{9D8B030D-6E8A-4147-A177-3AD203B41FA5}">
                          <a16:colId xmlns:a16="http://schemas.microsoft.com/office/drawing/2014/main" val="4219247867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64943362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16078595"/>
                        </a:ext>
                      </a:extLst>
                    </a:gridCol>
                    <a:gridCol w="3810000">
                      <a:extLst>
                        <a:ext uri="{9D8B030D-6E8A-4147-A177-3AD203B41FA5}">
                          <a16:colId xmlns:a16="http://schemas.microsoft.com/office/drawing/2014/main" val="3908086995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918479607"/>
                        </a:ext>
                      </a:extLst>
                    </a:gridCol>
                  </a:tblGrid>
                  <a:tr h="757705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41" t="-806" r="-417628" b="-668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00" t="-806" r="-942400" b="-668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968" t="-806" r="-88179" b="-668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018359"/>
                      </a:ext>
                    </a:extLst>
                  </a:tr>
                  <a:tr h="729696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" t="-104167" r="-515974" b="-5908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641" t="-104167" r="-417628" b="-59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800" t="-104167" r="-942400" b="-59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9968" t="-104167" r="-88179" b="-59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364" t="-104167" r="-364" b="-59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416227"/>
                      </a:ext>
                    </a:extLst>
                  </a:tr>
                  <a:tr h="75770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19" t="-196000" r="-515974" b="-4672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41" t="-196000" r="-417628" b="-46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800" t="-196000" r="-942400" b="-46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9968" t="-196000" r="-88179" b="-46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50364" t="-196000" r="-364" b="-4672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190627"/>
                      </a:ext>
                    </a:extLst>
                  </a:tr>
                  <a:tr h="685784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9" t="-330357" r="-515974" b="-42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41" t="-330357" r="-417628" b="-4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800" t="-330357" r="-942400" b="-4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9968" t="-330357" r="-88179" b="-4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0364" t="-330357" r="-364" b="-4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262054"/>
                      </a:ext>
                    </a:extLst>
                  </a:tr>
                  <a:tr h="661776">
                    <a:tc gridSpan="2">
                      <a:txBody>
                        <a:bodyPr/>
                        <a:lstStyle/>
                        <a:p>
                          <a:pPr algn="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41" t="-442202" r="-417628" b="-333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800" t="-442202" r="-942400" b="-333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9968" t="-442202" r="-88179" b="-3330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53453"/>
                      </a:ext>
                    </a:extLst>
                  </a:tr>
                  <a:tr h="756399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9" t="-476613" r="-515974" b="-1927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41" t="-476613" r="-417628" b="-192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800" t="-476613" r="-942400" b="-192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9968" t="-476613" r="-88179" b="-192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0364" t="-476613" r="-364" b="-192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3232275"/>
                      </a:ext>
                    </a:extLst>
                  </a:tr>
                  <a:tr h="755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7" t="-576613" r="-1418110" b="-92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817" t="-576613" r="-868280" b="-92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41" t="-576613" r="-417628" b="-92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00" t="-576613" r="-942400" b="-92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968" t="-576613" r="-88179" b="-92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0364" t="-576613" r="-364" b="-92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1456219"/>
                      </a:ext>
                    </a:extLst>
                  </a:tr>
                  <a:tr h="686243"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41" t="-742478" r="-417628" b="-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800" t="-742478" r="-942400" b="-177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3861" t="-742478" r="-170" b="-17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32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3798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785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6D4D4-F777-439C-9715-870EC3C3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304800"/>
                <a:ext cx="10134600" cy="5715000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altLang="zh-CN" b="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nary>
                        <m:nary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altLang="zh-CN" b="0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=</m:t>
                      </m:r>
                      <m:f>
                        <m:f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altLang="zh-CN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6D4D4-F777-439C-9715-870EC3C3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04800"/>
                <a:ext cx="10134600" cy="5715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F939028-AC65-46A6-98EB-BEF91C9AD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48" y="1905000"/>
            <a:ext cx="577435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F29B7-532E-46CF-A62A-C3825C4E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F4FB1-AAAD-4D93-9231-19693FDF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r>
              <a:rPr lang="zh-CN" altLang="en-US" dirty="0"/>
              <a:t>排序：</a:t>
            </a:r>
            <a:r>
              <a:rPr lang="zh-CN" altLang="en-US" b="0" dirty="0"/>
              <a:t>使数据按关键字有序，从小到大或从大到小。</a:t>
            </a:r>
            <a:endParaRPr lang="en-US" altLang="zh-CN" b="0" dirty="0"/>
          </a:p>
          <a:p>
            <a:r>
              <a:rPr lang="zh-CN" altLang="en-US" dirty="0"/>
              <a:t>内部排序和外部排序</a:t>
            </a:r>
            <a:endParaRPr lang="en-US" altLang="zh-CN" dirty="0"/>
          </a:p>
          <a:p>
            <a:pPr lvl="1"/>
            <a:r>
              <a:rPr lang="zh-CN" altLang="en-US" dirty="0"/>
              <a:t>内部排序：数据全在内存。</a:t>
            </a:r>
            <a:endParaRPr lang="en-US" altLang="zh-CN" dirty="0"/>
          </a:p>
          <a:p>
            <a:pPr lvl="1"/>
            <a:r>
              <a:rPr lang="zh-CN" altLang="en-US" dirty="0"/>
              <a:t>外部排序：数据量大，在外存上，只能部分调入内存。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主关键字和次关键字：</a:t>
            </a:r>
            <a:r>
              <a:rPr lang="zh-CN" altLang="en-US" b="0" dirty="0"/>
              <a:t>排序一般不要求关键字具有唯一性，有时需要多关键字排序。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排序的稳定性：</a:t>
            </a:r>
            <a:r>
              <a:rPr lang="zh-CN" altLang="en-US" b="0" dirty="0"/>
              <a:t>设</a:t>
            </a:r>
            <a:r>
              <a:rPr lang="en-US" altLang="zh-CN" b="0" dirty="0"/>
              <a:t>a=b</a:t>
            </a:r>
            <a:r>
              <a:rPr lang="zh-CN" altLang="en-US" b="0" dirty="0"/>
              <a:t>，排序前</a:t>
            </a:r>
            <a:r>
              <a:rPr lang="en-US" altLang="zh-CN" b="0" dirty="0"/>
              <a:t>a</a:t>
            </a:r>
            <a:r>
              <a:rPr lang="zh-CN" altLang="en-US" b="0" dirty="0"/>
              <a:t>在</a:t>
            </a:r>
            <a:r>
              <a:rPr lang="en-US" altLang="zh-CN" b="0" dirty="0"/>
              <a:t>b</a:t>
            </a:r>
            <a:r>
              <a:rPr lang="zh-CN" altLang="en-US" b="0" dirty="0"/>
              <a:t>的前面，若排序后</a:t>
            </a:r>
            <a:r>
              <a:rPr lang="en-US" altLang="zh-CN" b="0" dirty="0"/>
              <a:t>a</a:t>
            </a:r>
            <a:r>
              <a:rPr lang="zh-CN" altLang="en-US" b="0" dirty="0"/>
              <a:t>仍然总在</a:t>
            </a:r>
            <a:r>
              <a:rPr lang="en-US" altLang="zh-CN" b="0" dirty="0"/>
              <a:t>b</a:t>
            </a:r>
            <a:r>
              <a:rPr lang="zh-CN" altLang="en-US" b="0" dirty="0"/>
              <a:t>的前面，则称排序算法是稳定的，否则就是不稳定的。</a:t>
            </a:r>
          </a:p>
        </p:txBody>
      </p:sp>
    </p:spTree>
    <p:extLst>
      <p:ext uri="{BB962C8B-B14F-4D97-AF65-F5344CB8AC3E}">
        <p14:creationId xmlns:p14="http://schemas.microsoft.com/office/powerpoint/2010/main" val="385405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选择类排序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C868-3FD9-4EAB-918F-6256D5BF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  <a:r>
              <a:rPr lang="zh-CN" altLang="en-US" b="0" dirty="0"/>
              <a:t>：选择最小的元素。</a:t>
            </a:r>
            <a:endParaRPr lang="en-US" altLang="zh-CN" b="0" dirty="0"/>
          </a:p>
          <a:p>
            <a:r>
              <a:rPr lang="zh-CN" altLang="en-US" dirty="0"/>
              <a:t>具体算法</a:t>
            </a:r>
            <a:endParaRPr lang="en-US" altLang="zh-CN" dirty="0"/>
          </a:p>
          <a:p>
            <a:pPr lvl="1"/>
            <a:r>
              <a:rPr lang="zh-CN" altLang="en-US" dirty="0"/>
              <a:t>简单选择排序：从待排序的数中选出最小的数，放在前面。</a:t>
            </a:r>
            <a:endParaRPr lang="en-US" altLang="zh-CN" dirty="0"/>
          </a:p>
          <a:p>
            <a:pPr lvl="1"/>
            <a:r>
              <a:rPr lang="zh-CN" altLang="en-US" dirty="0"/>
              <a:t>树形选择排序：像锦标赛一样两两相比，选出冠军</a:t>
            </a:r>
            <a:r>
              <a:rPr lang="en-US" altLang="zh-CN" dirty="0"/>
              <a:t>(</a:t>
            </a:r>
            <a:r>
              <a:rPr lang="zh-CN" altLang="en-US" dirty="0"/>
              <a:t>最小数或最大数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堆排序：利用完全二叉树的顺序结构特性，改进树形选择排序。</a:t>
            </a:r>
          </a:p>
        </p:txBody>
      </p:sp>
    </p:spTree>
    <p:extLst>
      <p:ext uri="{BB962C8B-B14F-4D97-AF65-F5344CB8AC3E}">
        <p14:creationId xmlns:p14="http://schemas.microsoft.com/office/powerpoint/2010/main" val="252114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ED351-37F0-4485-AE39-9BE786E0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树形选择排序</a:t>
            </a:r>
            <a:r>
              <a:rPr lang="en-US" altLang="zh-CN" dirty="0"/>
              <a:t>(</a:t>
            </a:r>
            <a:r>
              <a:rPr lang="zh-CN" altLang="en-US" dirty="0"/>
              <a:t>锦标赛排序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FCEE26F-BC41-4F72-9EEB-5D968AD2B5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5689600" cy="3622317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1F9C381-0AEE-425B-9FB3-6306C212A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641581"/>
            <a:ext cx="5689600" cy="3616219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344E9D2-B7DA-4D7A-9EAD-948C516CFC99}"/>
              </a:ext>
            </a:extLst>
          </p:cNvPr>
          <p:cNvSpPr txBox="1"/>
          <p:nvPr/>
        </p:nvSpPr>
        <p:spPr>
          <a:xfrm>
            <a:off x="2136259" y="55250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选最小值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59292-3CB3-4B65-8175-FB72C54A15E1}"/>
              </a:ext>
            </a:extLst>
          </p:cNvPr>
          <p:cNvSpPr txBox="1"/>
          <p:nvPr/>
        </p:nvSpPr>
        <p:spPr>
          <a:xfrm>
            <a:off x="8077200" y="55250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选次小值</a:t>
            </a:r>
          </a:p>
        </p:txBody>
      </p:sp>
    </p:spTree>
    <p:extLst>
      <p:ext uri="{BB962C8B-B14F-4D97-AF65-F5344CB8AC3E}">
        <p14:creationId xmlns:p14="http://schemas.microsoft.com/office/powerpoint/2010/main" val="216005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锦标赛算法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7C868-3FD9-4EAB-918F-6256D5BFE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算法描述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待排数看成叶子节点，表示为满二叉树，不满时用∞补满</a:t>
                </a:r>
                <a:r>
                  <a:rPr lang="zh-CN" altLang="en-US" dirty="0"/>
                  <a:t>；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像锦标赛一样选出冠军</a:t>
                </a:r>
                <a:r>
                  <a:rPr lang="en-US" altLang="zh-CN" b="0" dirty="0"/>
                  <a:t>(</a:t>
                </a:r>
                <a:r>
                  <a:rPr lang="zh-CN" altLang="en-US" b="0" dirty="0"/>
                  <a:t>最小值</a:t>
                </a:r>
                <a:r>
                  <a:rPr lang="en-US" altLang="zh-CN" b="0" dirty="0"/>
                  <a:t>)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把最小值设为∞，再选最小值，如此进行。</a:t>
                </a:r>
                <a:endParaRPr lang="en-US" altLang="zh-CN" b="0" dirty="0"/>
              </a:p>
              <a:p>
                <a:r>
                  <a:rPr lang="zh-CN" altLang="en-US" dirty="0"/>
                  <a:t>算法性能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空间复杂度：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b="0" dirty="0"/>
                  <a:t>需要额外空间存中间结果，需要用∞补满，相当于增加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7C868-3FD9-4EAB-918F-6256D5BF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r="-368" b="-3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31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2DBD7-2D16-4062-91F1-4DB82C04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 </a:t>
            </a:r>
            <a:r>
              <a:rPr lang="en-US" altLang="zh-CN" dirty="0"/>
              <a:t>[Floyd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Williams,1964]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18F65-8F1B-4764-94E6-0207854B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734800" cy="5181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b="0" dirty="0"/>
              <a:t>设待排序数在</a:t>
            </a:r>
            <a:r>
              <a:rPr lang="en-US" altLang="zh-CN" b="0" dirty="0"/>
              <a:t>a[1...n]</a:t>
            </a:r>
            <a:r>
              <a:rPr lang="zh-CN" altLang="en-US" b="0" dirty="0"/>
              <a:t>中，下标从</a:t>
            </a:r>
            <a:r>
              <a:rPr lang="en-US" altLang="zh-CN" b="0" dirty="0"/>
              <a:t>1</a:t>
            </a:r>
            <a:r>
              <a:rPr lang="zh-CN" altLang="en-US" b="0" dirty="0"/>
              <a:t>开始便于计算。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把</a:t>
            </a:r>
            <a:r>
              <a:rPr lang="en-US" altLang="zh-CN" b="0" dirty="0"/>
              <a:t>a[1…n]</a:t>
            </a:r>
            <a:r>
              <a:rPr lang="zh-CN" altLang="en-US" b="0" dirty="0"/>
              <a:t>看成完全二叉树，则 </a:t>
            </a:r>
            <a:r>
              <a:rPr lang="en-US" altLang="zh-CN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的双亲为 </a:t>
            </a:r>
            <a:r>
              <a:rPr lang="en-US" altLang="zh-CN" dirty="0" err="1"/>
              <a:t>i</a:t>
            </a:r>
            <a:r>
              <a:rPr lang="en-US" altLang="zh-CN" dirty="0"/>
              <a:t>/2</a:t>
            </a:r>
            <a:r>
              <a:rPr lang="zh-CN" altLang="en-US" b="0" dirty="0"/>
              <a:t>，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的左右孩子分别为 </a:t>
            </a:r>
            <a:r>
              <a:rPr lang="en-US" altLang="zh-CN" dirty="0"/>
              <a:t>2i</a:t>
            </a:r>
            <a:r>
              <a:rPr lang="en-US" altLang="zh-CN" b="0" dirty="0"/>
              <a:t> </a:t>
            </a:r>
            <a:r>
              <a:rPr lang="zh-CN" altLang="en-US" b="0" dirty="0"/>
              <a:t>和 </a:t>
            </a:r>
            <a:r>
              <a:rPr lang="en-US" altLang="zh-CN" dirty="0"/>
              <a:t>2i+1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大根</a:t>
            </a:r>
            <a:r>
              <a:rPr lang="zh-CN" altLang="en-US" dirty="0"/>
              <a:t>堆</a:t>
            </a:r>
            <a:r>
              <a:rPr lang="zh-CN" altLang="en-US" b="0" dirty="0"/>
              <a:t>：对于任意的 </a:t>
            </a:r>
            <a:r>
              <a:rPr lang="en-US" altLang="zh-CN" b="0" dirty="0" err="1"/>
              <a:t>i</a:t>
            </a:r>
            <a:r>
              <a:rPr lang="en-US" altLang="zh-CN" b="0" dirty="0"/>
              <a:t>=1,2,3,…,n/2, </a:t>
            </a:r>
            <a:r>
              <a:rPr lang="zh-CN" altLang="en-US" b="0" dirty="0"/>
              <a:t>都有</a:t>
            </a:r>
            <a:r>
              <a:rPr lang="en-US" altLang="zh-CN" b="0" dirty="0"/>
              <a:t>a[</a:t>
            </a:r>
            <a:r>
              <a:rPr lang="en-US" altLang="zh-CN" b="0" dirty="0" err="1"/>
              <a:t>i</a:t>
            </a:r>
            <a:r>
              <a:rPr lang="en-US" altLang="zh-CN" b="0" dirty="0"/>
              <a:t>]&gt;=a[2i] </a:t>
            </a:r>
            <a:r>
              <a:rPr lang="zh-CN" altLang="en-US" b="0" dirty="0"/>
              <a:t>并且 </a:t>
            </a:r>
            <a:r>
              <a:rPr lang="en-US" altLang="zh-CN" b="0" dirty="0"/>
              <a:t>a[</a:t>
            </a:r>
            <a:r>
              <a:rPr lang="en-US" altLang="zh-CN" b="0" dirty="0" err="1"/>
              <a:t>i</a:t>
            </a:r>
            <a:r>
              <a:rPr lang="en-US" altLang="zh-CN" b="0" dirty="0"/>
              <a:t>]&gt;=a[2i+1] </a:t>
            </a:r>
            <a:r>
              <a:rPr lang="zh-CN" altLang="en-US" b="0" dirty="0"/>
              <a:t>的完全二叉树。类似地，可以定义小根堆。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堆顶</a:t>
            </a:r>
            <a:r>
              <a:rPr lang="en-US" altLang="zh-CN" b="0" dirty="0"/>
              <a:t>a[1]</a:t>
            </a:r>
            <a:r>
              <a:rPr lang="zh-CN" altLang="en-US" b="0" dirty="0"/>
              <a:t>即最大元素，放到最后即得</a:t>
            </a:r>
            <a:r>
              <a:rPr lang="en-US" altLang="zh-CN" b="0" dirty="0"/>
              <a:t>a[n]</a:t>
            </a:r>
            <a:r>
              <a:rPr lang="zh-CN" altLang="en-US" b="0" dirty="0"/>
              <a:t>，堆的规模</a:t>
            </a:r>
            <a:r>
              <a:rPr lang="en-US" altLang="zh-CN" b="0" dirty="0"/>
              <a:t>n</a:t>
            </a:r>
            <a:r>
              <a:rPr lang="zh-CN" altLang="en-US" b="0" dirty="0"/>
              <a:t>减</a:t>
            </a:r>
            <a:r>
              <a:rPr lang="en-US" altLang="zh-CN" b="0" dirty="0"/>
              <a:t>1</a:t>
            </a:r>
            <a:r>
              <a:rPr lang="zh-CN" altLang="en-US" b="0" dirty="0"/>
              <a:t>，再重建堆，得第二大的元素，如此进行下去。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b="0" dirty="0"/>
              <a:t>主要操作：</a:t>
            </a:r>
            <a:r>
              <a:rPr lang="zh-CN" altLang="en-US" dirty="0"/>
              <a:t>初建堆</a:t>
            </a:r>
            <a:r>
              <a:rPr lang="zh-CN" altLang="en-US" b="0" dirty="0"/>
              <a:t>和</a:t>
            </a:r>
            <a:r>
              <a:rPr lang="zh-CN" altLang="en-US" dirty="0"/>
              <a:t>重建堆</a:t>
            </a:r>
            <a:r>
              <a:rPr lang="zh-CN" altLang="en-US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7638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43440-CBEC-4113-818C-BE9B052D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重建堆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BDE105-E88E-4F98-99B2-8AC539791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5" y="1524000"/>
            <a:ext cx="5687490" cy="4800600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371AC74-A5B6-44AB-95E5-6486E16CE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53" y="1524000"/>
            <a:ext cx="5532894" cy="4800600"/>
          </a:xfrm>
        </p:spPr>
      </p:pic>
    </p:spTree>
    <p:extLst>
      <p:ext uri="{BB962C8B-B14F-4D97-AF65-F5344CB8AC3E}">
        <p14:creationId xmlns:p14="http://schemas.microsoft.com/office/powerpoint/2010/main" val="122257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5B29D-BDC5-4C35-A873-028E2EA9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重建堆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D5454F-DBB3-4811-9C95-E923081489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3" y="1524000"/>
            <a:ext cx="5532894" cy="4800600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01E76BA-A698-4606-B115-2F96DA9D8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53" y="1524000"/>
            <a:ext cx="5532894" cy="4800600"/>
          </a:xfrm>
        </p:spPr>
      </p:pic>
    </p:spTree>
    <p:extLst>
      <p:ext uri="{BB962C8B-B14F-4D97-AF65-F5344CB8AC3E}">
        <p14:creationId xmlns:p14="http://schemas.microsoft.com/office/powerpoint/2010/main" val="4161792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7075B-FD99-4C79-91DF-06466123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重建堆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8F66AED-E0BC-4A6A-AE7A-D71DF6CCDC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3" y="1524000"/>
            <a:ext cx="5532894" cy="4800600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FDC957A-1576-4D08-AA2C-0FFD11ED3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53" y="1524000"/>
            <a:ext cx="5532894" cy="4800600"/>
          </a:xfrm>
        </p:spPr>
      </p:pic>
    </p:spTree>
    <p:extLst>
      <p:ext uri="{BB962C8B-B14F-4D97-AF65-F5344CB8AC3E}">
        <p14:creationId xmlns:p14="http://schemas.microsoft.com/office/powerpoint/2010/main" val="789674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1498468-93E5-4C58-85F7-643F8313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重建堆</a:t>
            </a:r>
            <a:r>
              <a:rPr lang="en-US" altLang="zh-CN" dirty="0"/>
              <a:t>4/4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ACCA664-8745-4889-8BC6-7129126F35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3" y="1524000"/>
            <a:ext cx="5532894" cy="4800600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892FCEE-80CD-4FD1-87EB-84CE0F7185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53" y="1524000"/>
            <a:ext cx="5532894" cy="4800600"/>
          </a:xfrm>
        </p:spPr>
      </p:pic>
    </p:spTree>
    <p:extLst>
      <p:ext uri="{BB962C8B-B14F-4D97-AF65-F5344CB8AC3E}">
        <p14:creationId xmlns:p14="http://schemas.microsoft.com/office/powerpoint/2010/main" val="2945092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8BDC7-BE49-44F1-AC29-A113FD5F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筛选的实现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4D832-E1B0-4B0C-B032-7141E013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Sift(int a[], int k, int m){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/</a:t>
            </a:r>
            <a:r>
              <a:rPr lang="zh-CN" altLang="en-US" b="0" dirty="0"/>
              <a:t>* 筛选</a:t>
            </a:r>
            <a:r>
              <a:rPr lang="en-US" altLang="zh-CN" b="0" dirty="0"/>
              <a:t>a[k]</a:t>
            </a:r>
            <a:r>
              <a:rPr lang="zh-CN" altLang="en-US" b="0" dirty="0"/>
              <a:t>，使</a:t>
            </a:r>
            <a:r>
              <a:rPr lang="en-US" altLang="zh-CN" b="0" dirty="0"/>
              <a:t>a[k…m]</a:t>
            </a:r>
            <a:r>
              <a:rPr lang="zh-CN" altLang="en-US" b="0" dirty="0"/>
              <a:t>满足堆的性质。*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j, </a:t>
            </a:r>
            <a:r>
              <a:rPr lang="en-US" altLang="zh-CN" b="0" dirty="0" err="1"/>
              <a:t>rootKey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rootKey</a:t>
            </a:r>
            <a:r>
              <a:rPr lang="en-US" altLang="zh-CN" b="0" dirty="0"/>
              <a:t>=a[k];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i</a:t>
            </a:r>
            <a:r>
              <a:rPr lang="en-US" altLang="zh-CN" b="0" dirty="0"/>
              <a:t>=k;    //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指向根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j=2*</a:t>
            </a:r>
            <a:r>
              <a:rPr lang="en-US" altLang="zh-CN" b="0" dirty="0" err="1"/>
              <a:t>i</a:t>
            </a:r>
            <a:r>
              <a:rPr lang="en-US" altLang="zh-CN" b="0" dirty="0"/>
              <a:t>; // j</a:t>
            </a:r>
            <a:r>
              <a:rPr lang="zh-CN" altLang="en-US" b="0" dirty="0"/>
              <a:t>指向</a:t>
            </a:r>
            <a:r>
              <a:rPr lang="en-US" altLang="zh-CN" b="0" dirty="0" err="1"/>
              <a:t>i</a:t>
            </a:r>
            <a:r>
              <a:rPr lang="zh-CN" altLang="en-US" b="0" dirty="0"/>
              <a:t>的左孩子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while(j&lt;=m){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if(j+1&lt;=m &amp;&amp; a[j]&lt;a[j+1]){ // </a:t>
            </a:r>
            <a:r>
              <a:rPr lang="zh-CN" altLang="en-US" b="0" dirty="0"/>
              <a:t>右孩子值比左孩子大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j++</a:t>
            </a:r>
            <a:r>
              <a:rPr lang="en-US" altLang="zh-CN" b="0" dirty="0"/>
              <a:t>;  // </a:t>
            </a:r>
            <a:r>
              <a:rPr lang="zh-CN" altLang="en-US" b="0" dirty="0"/>
              <a:t>指向右孩子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 // </a:t>
            </a:r>
            <a:r>
              <a:rPr lang="zh-CN" altLang="en-US" b="0" dirty="0"/>
              <a:t>让</a:t>
            </a:r>
            <a:r>
              <a:rPr lang="en-US" altLang="zh-CN" b="0" dirty="0"/>
              <a:t>j</a:t>
            </a:r>
            <a:r>
              <a:rPr lang="zh-CN" altLang="en-US" b="0"/>
              <a:t>指向最大的孩子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49935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8BDC7-BE49-44F1-AC29-A113FD5F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zh-CN" altLang="en-US" dirty="0"/>
              <a:t>筛选的实现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4D832-E1B0-4B0C-B032-7141E013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</a:t>
            </a:r>
            <a:r>
              <a:rPr lang="en-US" altLang="zh-CN" b="0" dirty="0" err="1"/>
              <a:t>rootKey</a:t>
            </a:r>
            <a:r>
              <a:rPr lang="en-US" altLang="zh-CN" b="0" dirty="0"/>
              <a:t>&gt;=a[j]){ // </a:t>
            </a:r>
            <a:r>
              <a:rPr lang="zh-CN" altLang="en-US" b="0" dirty="0"/>
              <a:t>根值大于等于孩子值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break;   // </a:t>
            </a:r>
            <a:r>
              <a:rPr lang="zh-CN" altLang="en-US" b="0" dirty="0"/>
              <a:t>已经找到</a:t>
            </a:r>
            <a:r>
              <a:rPr lang="en-US" altLang="zh-CN" b="0" dirty="0" err="1"/>
              <a:t>rootKey</a:t>
            </a:r>
            <a:r>
              <a:rPr lang="zh-CN" altLang="en-US" b="0" dirty="0"/>
              <a:t>应该放的地方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a[</a:t>
            </a:r>
            <a:r>
              <a:rPr lang="en-US" altLang="zh-CN" b="0" dirty="0" err="1"/>
              <a:t>i</a:t>
            </a:r>
            <a:r>
              <a:rPr lang="en-US" altLang="zh-CN" b="0" dirty="0"/>
              <a:t>]=a[j];  // </a:t>
            </a:r>
            <a:r>
              <a:rPr lang="zh-CN" altLang="en-US" b="0" dirty="0"/>
              <a:t>把孩子值上移，然后继续筛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i</a:t>
            </a:r>
            <a:r>
              <a:rPr lang="en-US" altLang="zh-CN" b="0" dirty="0"/>
              <a:t>=j;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j=2*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a[</a:t>
            </a:r>
            <a:r>
              <a:rPr lang="en-US" altLang="zh-CN" b="0" dirty="0" err="1"/>
              <a:t>i</a:t>
            </a:r>
            <a:r>
              <a:rPr lang="en-US" altLang="zh-CN" b="0" dirty="0"/>
              <a:t>]=</a:t>
            </a:r>
            <a:r>
              <a:rPr lang="en-US" altLang="zh-CN" b="0" dirty="0" err="1"/>
              <a:t>rootKey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16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插入类排序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7C868-3FD9-4EAB-918F-6256D5BFE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基本思想</a:t>
                </a:r>
                <a:r>
                  <a:rPr lang="zh-CN" altLang="en-US" b="0" dirty="0"/>
                  <a:t>：把待排序记录一个一个地插入到已排序记录中。</a:t>
                </a:r>
                <a:endParaRPr lang="en-US" altLang="zh-CN" b="0" dirty="0"/>
              </a:p>
              <a:p>
                <a:r>
                  <a:rPr lang="zh-CN" altLang="en-US" dirty="0"/>
                  <a:t>具体算法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直接插入排序：通过顺序查找找到插入位置。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折半插入排序：通过折半查找找到插入位置。比较次数降至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/>
                  <a:t>但移动次数</a:t>
                </a:r>
                <a:r>
                  <a:rPr lang="zh-CN" altLang="en-US" dirty="0"/>
                  <a:t>一样，总时间还是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希尔排序：先将整个待排记录分成若干子序列，分别进行插入排序，待整个序列中的记录</a:t>
                </a:r>
                <a:r>
                  <a:rPr lang="zh-CN" altLang="en-US" b="1" dirty="0"/>
                  <a:t>基本有序</a:t>
                </a:r>
                <a:r>
                  <a:rPr lang="zh-CN" altLang="en-US" dirty="0"/>
                  <a:t>时，再对全体记录做一次直接插入排序。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D7C868-3FD9-4EAB-918F-6256D5BF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r="-737" b="-3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824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B8A58-6D83-4A94-A747-EF121644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初建堆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DC8C5-44E3-42F8-A8C2-B894886C3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791200" cy="4800600"/>
          </a:xfrm>
        </p:spPr>
        <p:txBody>
          <a:bodyPr/>
          <a:lstStyle/>
          <a:p>
            <a:r>
              <a:rPr lang="zh-CN" altLang="en-US" b="0" dirty="0"/>
              <a:t>把叶子节点看成一个元素的堆，满足堆的性质。</a:t>
            </a:r>
            <a:endParaRPr lang="en-US" altLang="zh-CN" b="0" dirty="0"/>
          </a:p>
          <a:p>
            <a:r>
              <a:rPr lang="zh-CN" altLang="en-US" b="0" dirty="0"/>
              <a:t>最后一个非叶子节点是</a:t>
            </a:r>
            <a:r>
              <a:rPr lang="en-US" altLang="zh-CN" b="0" dirty="0"/>
              <a:t>n/2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b="0" dirty="0"/>
              <a:t>从第</a:t>
            </a:r>
            <a:r>
              <a:rPr lang="en-US" altLang="zh-CN" b="0" dirty="0"/>
              <a:t>n/2</a:t>
            </a:r>
            <a:r>
              <a:rPr lang="zh-CN" altLang="en-US" b="0" dirty="0"/>
              <a:t>个节点开始，逐层向上，一个一个地筛。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   注意：不能从上到下建堆。</a:t>
            </a:r>
            <a:endParaRPr lang="en-US" altLang="zh-CN" b="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6DA50A7-7DB8-4124-8CD6-714B5B9986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06" y="1524000"/>
            <a:ext cx="5532894" cy="4800600"/>
          </a:xfrm>
        </p:spPr>
      </p:pic>
    </p:spTree>
    <p:extLst>
      <p:ext uri="{BB962C8B-B14F-4D97-AF65-F5344CB8AC3E}">
        <p14:creationId xmlns:p14="http://schemas.microsoft.com/office/powerpoint/2010/main" val="2497062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8BDC7-BE49-44F1-AC29-A113FD5F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初建堆的实现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4D832-E1B0-4B0C-B032-7141E013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CreateHeap</a:t>
            </a:r>
            <a:r>
              <a:rPr lang="en-US" altLang="zh-CN" b="0" dirty="0"/>
              <a:t>(int a[], int n){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=n/2; </a:t>
            </a:r>
            <a:r>
              <a:rPr lang="en-US" altLang="zh-CN" b="0" dirty="0" err="1"/>
              <a:t>i</a:t>
            </a:r>
            <a:r>
              <a:rPr lang="en-US" altLang="zh-CN" b="0" dirty="0"/>
              <a:t>&gt;=1; </a:t>
            </a:r>
            <a:r>
              <a:rPr lang="en-US" altLang="zh-CN" b="0" dirty="0" err="1"/>
              <a:t>i</a:t>
            </a:r>
            <a:r>
              <a:rPr lang="en-US" altLang="zh-CN" b="0" dirty="0"/>
              <a:t>--){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Sift(a, </a:t>
            </a:r>
            <a:r>
              <a:rPr lang="en-US" altLang="zh-CN" b="0" dirty="0" err="1"/>
              <a:t>i</a:t>
            </a:r>
            <a:r>
              <a:rPr lang="en-US" altLang="zh-CN" b="0" dirty="0"/>
              <a:t>, 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629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8BDC7-BE49-44F1-AC29-A113FD5F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4D832-E1B0-4B0C-B032-7141E013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HeapSort</a:t>
            </a:r>
            <a:r>
              <a:rPr lang="en-US" altLang="zh-CN" b="0" dirty="0"/>
              <a:t>(int a[], int n){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对</a:t>
            </a:r>
            <a:r>
              <a:rPr lang="en-US" altLang="zh-CN" b="0" dirty="0"/>
              <a:t>a[1…n]</a:t>
            </a:r>
            <a:r>
              <a:rPr lang="zh-CN" altLang="en-US" b="0" dirty="0"/>
              <a:t>进行排序，注意下标从</a:t>
            </a:r>
            <a:r>
              <a:rPr lang="en-US" altLang="zh-CN" b="0" dirty="0"/>
              <a:t>1</a:t>
            </a:r>
            <a:r>
              <a:rPr lang="zh-CN" altLang="en-US" b="0" dirty="0"/>
              <a:t>开始。*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temp;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CreateHeap</a:t>
            </a:r>
            <a:r>
              <a:rPr lang="en-US" altLang="zh-CN" b="0" dirty="0"/>
              <a:t>(</a:t>
            </a:r>
            <a:r>
              <a:rPr lang="en-US" altLang="zh-CN" b="0" dirty="0" err="1"/>
              <a:t>a,n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=n; </a:t>
            </a:r>
            <a:r>
              <a:rPr lang="en-US" altLang="zh-CN" b="0" dirty="0" err="1"/>
              <a:t>i</a:t>
            </a:r>
            <a:r>
              <a:rPr lang="en-US" altLang="zh-CN" b="0" dirty="0"/>
              <a:t>&gt;=2; </a:t>
            </a:r>
            <a:r>
              <a:rPr lang="en-US" altLang="zh-CN" b="0" dirty="0" err="1"/>
              <a:t>i</a:t>
            </a:r>
            <a:r>
              <a:rPr lang="en-US" altLang="zh-CN" b="0" dirty="0"/>
              <a:t>--){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temp=a[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a[</a:t>
            </a:r>
            <a:r>
              <a:rPr lang="en-US" altLang="zh-CN" b="0" dirty="0" err="1"/>
              <a:t>i</a:t>
            </a:r>
            <a:r>
              <a:rPr lang="en-US" altLang="zh-CN" b="0" dirty="0"/>
              <a:t>]=a[1];         // a[1]</a:t>
            </a:r>
            <a:r>
              <a:rPr lang="zh-CN" altLang="en-US" b="0" dirty="0"/>
              <a:t>是根，是最大值。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a[1]=temp;     // </a:t>
            </a:r>
            <a:r>
              <a:rPr lang="zh-CN" altLang="en-US" b="0" dirty="0"/>
              <a:t>把</a:t>
            </a:r>
            <a:r>
              <a:rPr lang="en-US" altLang="zh-CN" b="0" dirty="0"/>
              <a:t>a[</a:t>
            </a:r>
            <a:r>
              <a:rPr lang="en-US" altLang="zh-CN" b="0" dirty="0" err="1"/>
              <a:t>i</a:t>
            </a:r>
            <a:r>
              <a:rPr lang="en-US" altLang="zh-CN" b="0" dirty="0"/>
              <a:t>]</a:t>
            </a:r>
            <a:r>
              <a:rPr lang="zh-CN" altLang="en-US" b="0" dirty="0"/>
              <a:t>放到根上，然后筛。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Sift(a, 1, i-1);   //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34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E9270-3D4C-4B23-A5AC-A3EA5A58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zh-CN" altLang="en-US" dirty="0"/>
              <a:t>堆排序的时间复杂度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A5103A-3FF3-4EF1-BCD7-B445D2BB2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11582400" cy="5486400"/>
              </a:xfrm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初建堆：</a:t>
                </a:r>
                <a:r>
                  <a:rPr lang="zh-CN" altLang="en-US" b="0" dirty="0"/>
                  <a:t>设深度为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b="0" dirty="0"/>
                  <a:t>，在第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dirty="0"/>
                  <a:t>层，至多有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b="0" dirty="0"/>
                  <a:t>个元素要筛，筛选时最多比较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次。所以</a:t>
                </a:r>
                <a:endParaRPr lang="en-US" altLang="zh-CN" b="0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/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box>
                          <m:box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重建堆：</a:t>
                </a:r>
                <a:r>
                  <a:rPr lang="zh-CN" altLang="en-US" b="0" dirty="0"/>
                  <a:t>调用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en-US" altLang="zh-CN" b="0" dirty="0"/>
                  <a:t>Sift(</a:t>
                </a:r>
                <a:r>
                  <a:rPr lang="zh-CN" altLang="en-US" b="0" dirty="0"/>
                  <a:t>初建堆得最大数、最后剩最小数</a:t>
                </a:r>
                <a:r>
                  <a:rPr lang="en-US" altLang="zh-CN" b="0" dirty="0"/>
                  <a:t>)</a:t>
                </a:r>
                <a:r>
                  <a:rPr lang="zh-CN" altLang="en-US" b="0" dirty="0"/>
                  <a:t>，高度为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b="0" dirty="0"/>
                  <a:t>时的最多比较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dirty="0"/>
                  <a:t>次，所以总的比较次数不超过</a:t>
                </a:r>
                <a:endParaRPr lang="en-US" altLang="zh-CN" b="0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</m:fun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⋯+2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堆排序总时间：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A5103A-3FF3-4EF1-BCD7-B445D2BB2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11582400" cy="5486400"/>
              </a:xfrm>
              <a:blipFill>
                <a:blip r:embed="rId2"/>
                <a:stretch>
                  <a:fillRect l="-789" t="-222" r="-421" b="-1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28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62CB-9DB2-43F9-BD4D-78D3D55A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 </a:t>
            </a:r>
            <a:r>
              <a:rPr lang="en-US" altLang="zh-CN" dirty="0"/>
              <a:t>[John von Neumann,1945]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2DC1A25-CC38-4260-A508-4A584A62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0"/>
            <a:ext cx="7543800" cy="4539066"/>
          </a:xfrm>
        </p:spPr>
      </p:pic>
    </p:spTree>
    <p:extLst>
      <p:ext uri="{BB962C8B-B14F-4D97-AF65-F5344CB8AC3E}">
        <p14:creationId xmlns:p14="http://schemas.microsoft.com/office/powerpoint/2010/main" val="309563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8BD17-2D46-4B05-8246-E5FF856A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归并排序的实现</a:t>
            </a:r>
            <a:r>
              <a:rPr lang="en-US" altLang="zh-CN" dirty="0"/>
              <a:t>1/3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5B3C5-E3E5-400E-98D2-35983531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MergeSort</a:t>
            </a:r>
            <a:r>
              <a:rPr lang="en-US" altLang="zh-CN" b="0" dirty="0"/>
              <a:t>(int a[], int n){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(n&lt;=1)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m=n/2;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MergeSort</a:t>
            </a:r>
            <a:r>
              <a:rPr lang="en-US" altLang="zh-CN" b="0" dirty="0"/>
              <a:t>(</a:t>
            </a:r>
            <a:r>
              <a:rPr lang="en-US" altLang="zh-CN" b="0" dirty="0" err="1"/>
              <a:t>a,m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MergeSort</a:t>
            </a:r>
            <a:r>
              <a:rPr lang="en-US" altLang="zh-CN" b="0" dirty="0"/>
              <a:t>(&amp;a[m], n-m);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Merge(a, m, 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31417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8BD17-2D46-4B05-8246-E5FF856A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zh-CN" altLang="en-US" dirty="0"/>
              <a:t>归并排序的实现</a:t>
            </a:r>
            <a:r>
              <a:rPr lang="en-US" altLang="zh-CN" dirty="0"/>
              <a:t>2/3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5B3C5-E3E5-400E-98D2-35983531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void Merge(int a[], int m, int n){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/</a:t>
            </a:r>
            <a:r>
              <a:rPr lang="zh-CN" altLang="en-US" b="0" dirty="0"/>
              <a:t>* 把</a:t>
            </a:r>
            <a:r>
              <a:rPr lang="en-US" altLang="zh-CN" b="0" dirty="0"/>
              <a:t>a[0…m-1]</a:t>
            </a:r>
            <a:r>
              <a:rPr lang="zh-CN" altLang="en-US" b="0" dirty="0"/>
              <a:t>和</a:t>
            </a:r>
            <a:r>
              <a:rPr lang="en-US" altLang="zh-CN" b="0" dirty="0"/>
              <a:t>a[m...n-1]</a:t>
            </a:r>
            <a:r>
              <a:rPr lang="zh-CN" altLang="en-US" b="0" dirty="0"/>
              <a:t>两个有序数组归并为</a:t>
            </a:r>
            <a:r>
              <a:rPr lang="en-US" altLang="zh-CN" b="0" dirty="0"/>
              <a:t>a[0...n-1]</a:t>
            </a:r>
            <a:r>
              <a:rPr lang="zh-CN" altLang="en-US" b="0" dirty="0"/>
              <a:t>。</a:t>
            </a:r>
            <a:r>
              <a:rPr lang="en-US" altLang="zh-CN" b="0" dirty="0"/>
              <a:t>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=0, j=m, k=0, buffer[n];           // </a:t>
            </a:r>
            <a:r>
              <a:rPr lang="en-US" altLang="zh-CN" b="0" dirty="0" err="1"/>
              <a:t>i</a:t>
            </a:r>
            <a:r>
              <a:rPr lang="zh-CN" altLang="en-US" b="0" dirty="0"/>
              <a:t>：前半数组下标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i</a:t>
            </a:r>
            <a:r>
              <a:rPr lang="en-US" altLang="zh-CN" b="0" dirty="0"/>
              <a:t>&lt;m &amp;&amp; j&lt;n) {                      // j</a:t>
            </a:r>
            <a:r>
              <a:rPr lang="zh-CN" altLang="en-US" b="0" dirty="0"/>
              <a:t>：后半数组下标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if(a[</a:t>
            </a:r>
            <a:r>
              <a:rPr lang="en-US" altLang="zh-CN" b="0" dirty="0" err="1"/>
              <a:t>i</a:t>
            </a:r>
            <a:r>
              <a:rPr lang="en-US" altLang="zh-CN" b="0" dirty="0"/>
              <a:t>]&lt;a[j]) {                               // k</a:t>
            </a:r>
            <a:r>
              <a:rPr lang="zh-CN" altLang="en-US" b="0" dirty="0"/>
              <a:t>：缓存</a:t>
            </a:r>
            <a:r>
              <a:rPr lang="en-US" altLang="zh-CN" b="0" dirty="0"/>
              <a:t>buffer</a:t>
            </a:r>
            <a:r>
              <a:rPr lang="zh-CN" altLang="en-US" b="0" dirty="0"/>
              <a:t>的下标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buffer[k]=a[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i</a:t>
            </a:r>
            <a:r>
              <a:rPr lang="en-US" altLang="zh-CN" b="0" dirty="0"/>
              <a:t>++;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buffer[k]=a[j];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j++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894454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8BD17-2D46-4B05-8246-E5FF856A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zh-CN" altLang="en-US" dirty="0"/>
              <a:t>归并排序的实现</a:t>
            </a:r>
            <a:r>
              <a:rPr lang="en-US" altLang="zh-CN" dirty="0"/>
              <a:t>3/3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5B3C5-E3E5-400E-98D2-35983531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6586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k++;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i</a:t>
            </a:r>
            <a:r>
              <a:rPr lang="en-US" altLang="zh-CN" b="0" dirty="0"/>
              <a:t>&lt;m) {  /* </a:t>
            </a:r>
            <a:r>
              <a:rPr lang="zh-CN" altLang="en-US" b="0" dirty="0"/>
              <a:t>把前半数组中剩下的数拷贝过去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buffer[k]=a[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i</a:t>
            </a:r>
            <a:r>
              <a:rPr lang="en-US" altLang="zh-CN" b="0" dirty="0"/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k++;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/</a:t>
            </a:r>
            <a:r>
              <a:rPr lang="zh-CN" altLang="en-US" b="0" dirty="0"/>
              <a:t>* 如 </a:t>
            </a:r>
            <a:r>
              <a:rPr lang="en-US" altLang="zh-CN" b="0" dirty="0"/>
              <a:t>j&lt;n</a:t>
            </a:r>
            <a:r>
              <a:rPr lang="zh-CN" altLang="en-US" b="0" dirty="0"/>
              <a:t>，后半数组中剩下的数已在正确位置，不必再拷*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&lt;k; </a:t>
            </a:r>
            <a:r>
              <a:rPr lang="en-US" altLang="zh-CN" b="0" dirty="0" err="1"/>
              <a:t>i</a:t>
            </a:r>
            <a:r>
              <a:rPr lang="en-US" altLang="zh-CN" b="0" dirty="0"/>
              <a:t>++){ /* buffer</a:t>
            </a:r>
            <a:r>
              <a:rPr lang="zh-CN" altLang="en-US" b="0" dirty="0"/>
              <a:t>中已排好序的数共</a:t>
            </a:r>
            <a:r>
              <a:rPr lang="en-US" altLang="zh-CN" b="0" dirty="0"/>
              <a:t>k</a:t>
            </a:r>
            <a:r>
              <a:rPr lang="zh-CN" altLang="en-US" b="0" dirty="0"/>
              <a:t>个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a[</a:t>
            </a:r>
            <a:r>
              <a:rPr lang="en-US" altLang="zh-CN" b="0" dirty="0" err="1"/>
              <a:t>i</a:t>
            </a:r>
            <a:r>
              <a:rPr lang="en-US" altLang="zh-CN" b="0" dirty="0"/>
              <a:t>]=buffer[</a:t>
            </a:r>
            <a:r>
              <a:rPr lang="en-US" altLang="zh-CN" b="0" dirty="0" err="1"/>
              <a:t>i</a:t>
            </a:r>
            <a:r>
              <a:rPr lang="en-US" altLang="zh-CN" b="0" dirty="0"/>
              <a:t>];  /* </a:t>
            </a:r>
            <a:r>
              <a:rPr lang="zh-CN" altLang="en-US" b="0" dirty="0"/>
              <a:t>把缓存中排好序的数组复制到原数组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130274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D6998-BFC2-45F6-890F-7EB81F97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归并排序的时间复杂度</a:t>
            </a:r>
            <a:r>
              <a:rPr lang="en-US" altLang="zh-CN" dirty="0"/>
              <a:t>1/2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1BF2417D-13E0-45CC-A143-BEFFD724485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2197744"/>
                  </p:ext>
                </p:extLst>
              </p:nvPr>
            </p:nvGraphicFramePr>
            <p:xfrm>
              <a:off x="304800" y="1371600"/>
              <a:ext cx="11582400" cy="43475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4200">
                      <a:extLst>
                        <a:ext uri="{9D8B030D-6E8A-4147-A177-3AD203B41FA5}">
                          <a16:colId xmlns:a16="http://schemas.microsoft.com/office/drawing/2014/main" val="3574099454"/>
                        </a:ext>
                      </a:extLst>
                    </a:gridCol>
                    <a:gridCol w="4648200">
                      <a:extLst>
                        <a:ext uri="{9D8B030D-6E8A-4147-A177-3AD203B41FA5}">
                          <a16:colId xmlns:a16="http://schemas.microsoft.com/office/drawing/2014/main" val="26584660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 err="1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MergeSort</a:t>
                          </a:r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(a[], n)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执行时间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2852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   If n&lt;=1, then return;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6171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 m=n/2;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相对于第</a:t>
                          </a:r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行，可忽略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819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514350" indent="-514350">
                            <a:buAutoNum type="arabicPlain" startAt="3"/>
                          </a:pPr>
                          <a:r>
                            <a:rPr lang="en-US" altLang="zh-CN" sz="3200" b="0" dirty="0" err="1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MergeSort</a:t>
                          </a:r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(a, m);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32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514350" indent="-514350">
                            <a:buAutoNum type="arabicPlain" startAt="4"/>
                          </a:pPr>
                          <a:r>
                            <a:rPr lang="en-US" altLang="zh-CN" sz="3200" b="0" dirty="0" err="1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MergeSort</a:t>
                          </a:r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(&amp;a[m], n-m);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5615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514350" indent="-514350">
                            <a:buAutoNum type="arabicPlain" startAt="5"/>
                          </a:pPr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Merge(a, m, n);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Merge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055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总的执行时间：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=2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oMath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58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1BF2417D-13E0-45CC-A143-BEFFD724485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2197744"/>
                  </p:ext>
                </p:extLst>
              </p:nvPr>
            </p:nvGraphicFramePr>
            <p:xfrm>
              <a:off x="304800" y="1371600"/>
              <a:ext cx="11582400" cy="43475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4200">
                      <a:extLst>
                        <a:ext uri="{9D8B030D-6E8A-4147-A177-3AD203B41FA5}">
                          <a16:colId xmlns:a16="http://schemas.microsoft.com/office/drawing/2014/main" val="3574099454"/>
                        </a:ext>
                      </a:extLst>
                    </a:gridCol>
                    <a:gridCol w="4648200">
                      <a:extLst>
                        <a:ext uri="{9D8B030D-6E8A-4147-A177-3AD203B41FA5}">
                          <a16:colId xmlns:a16="http://schemas.microsoft.com/office/drawing/2014/main" val="265846609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 err="1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MergeSort</a:t>
                          </a:r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(a[], n)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执行时间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285210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   If n&lt;=1, then return;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9606" t="-113684" r="-394" b="-57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617122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 m=n/2;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相对于第</a:t>
                          </a:r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行，可忽略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819127"/>
                      </a:ext>
                    </a:extLst>
                  </a:tr>
                  <a:tr h="661670">
                    <a:tc>
                      <a:txBody>
                        <a:bodyPr/>
                        <a:lstStyle/>
                        <a:p>
                          <a:pPr marL="514350" indent="-514350">
                            <a:buAutoNum type="arabicPlain" startAt="3"/>
                          </a:pPr>
                          <a:r>
                            <a:rPr lang="en-US" altLang="zh-CN" sz="3200" b="0" dirty="0" err="1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MergeSort</a:t>
                          </a:r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(a, m);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9606" t="-273394" r="-394" b="-315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32312"/>
                      </a:ext>
                    </a:extLst>
                  </a:tr>
                  <a:tr h="661670">
                    <a:tc>
                      <a:txBody>
                        <a:bodyPr/>
                        <a:lstStyle/>
                        <a:p>
                          <a:pPr marL="514350" indent="-514350">
                            <a:buAutoNum type="arabicPlain" startAt="4"/>
                          </a:pPr>
                          <a:r>
                            <a:rPr lang="en-US" altLang="zh-CN" sz="3200" b="0" dirty="0" err="1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MergeSort</a:t>
                          </a:r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(&amp;a[m], n-m);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9606" t="-373394" r="-394" b="-215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5615389"/>
                      </a:ext>
                    </a:extLst>
                  </a:tr>
                  <a:tr h="625158">
                    <a:tc>
                      <a:txBody>
                        <a:bodyPr/>
                        <a:lstStyle/>
                        <a:p>
                          <a:pPr marL="514350" indent="-514350">
                            <a:buAutoNum type="arabicPlain" startAt="5"/>
                          </a:pPr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Merge(a, m, n);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606" t="-505882" r="-394" b="-1303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055907"/>
                      </a:ext>
                    </a:extLst>
                  </a:tr>
                  <a:tr h="6616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76" t="-566972" r="-67223" b="-22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582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0497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768A94-0057-4831-BB10-541397C4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归并排序的时间复杂度</a:t>
            </a:r>
            <a:r>
              <a:rPr lang="en-US" altLang="zh-CN" dirty="0"/>
              <a:t>2/2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D43E67-53C3-4455-A925-24E8DFE2D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11582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/>
                  <a:t>由程序得：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i="1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i="1" dirty="0"/>
              </a:p>
              <a:p>
                <a:pPr marL="0" indent="0">
                  <a:buNone/>
                </a:pPr>
                <a:r>
                  <a:rPr lang="zh-CN" altLang="en-US" b="0" dirty="0"/>
                  <a:t>如此进行，可得：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0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b="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b="0" dirty="0"/>
                  <a:t>，则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D43E67-53C3-4455-A925-24E8DFE2D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11582400" cy="5181600"/>
              </a:xfrm>
              <a:blipFill>
                <a:blip r:embed="rId2"/>
                <a:stretch>
                  <a:fillRect l="-1316" b="-7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64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</a:t>
            </a:r>
            <a:r>
              <a:rPr lang="en-US" altLang="zh-CN" dirty="0"/>
              <a:t>[Donald Shell</a:t>
            </a:r>
            <a:r>
              <a:rPr lang="zh-CN" altLang="en-US" dirty="0"/>
              <a:t>，</a:t>
            </a:r>
            <a:r>
              <a:rPr lang="en-US" altLang="zh-CN" dirty="0"/>
              <a:t>1959]</a:t>
            </a:r>
            <a:endParaRPr lang="zh-CN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6318ABC9-DB0C-47FD-B3E8-E98BE2EA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898634"/>
              </p:ext>
            </p:extLst>
          </p:nvPr>
        </p:nvGraphicFramePr>
        <p:xfrm>
          <a:off x="304800" y="1371600"/>
          <a:ext cx="115824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394662935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7336055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45055534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99002147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681010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4649537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08318932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83029307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14063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初始关键字序列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44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子序列间隔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d3=4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6600"/>
                          </a:solidFill>
                        </a:rPr>
                        <a:t>55</a:t>
                      </a:r>
                      <a:endParaRPr lang="zh-CN" altLang="en-US" sz="3200" b="1" dirty="0">
                        <a:solidFill>
                          <a:srgbClr val="0066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7030A0"/>
                          </a:solidFill>
                        </a:rPr>
                        <a:t>42</a:t>
                      </a:r>
                      <a:endParaRPr lang="zh-CN" alt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</a:rPr>
                        <a:t>94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6600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rgbClr val="0066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7030A0"/>
                          </a:solidFill>
                        </a:rPr>
                        <a:t>70</a:t>
                      </a:r>
                      <a:endParaRPr lang="zh-CN" altLang="en-US" sz="32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66100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721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子序列间隔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d2=2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7706"/>
                          </a:solidFill>
                        </a:rPr>
                        <a:t>46</a:t>
                      </a:r>
                      <a:endParaRPr lang="zh-CN" altLang="en-US" sz="3200" b="1" dirty="0">
                        <a:solidFill>
                          <a:srgbClr val="FF770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B0F0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7706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rgbClr val="FF770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B0F0"/>
                          </a:solidFill>
                        </a:rPr>
                        <a:t>42</a:t>
                      </a:r>
                      <a:endParaRPr lang="zh-CN" altLang="en-US" sz="32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7706"/>
                          </a:solidFill>
                        </a:rPr>
                        <a:t>94</a:t>
                      </a:r>
                      <a:endParaRPr lang="zh-CN" altLang="en-US" sz="3200" b="1" dirty="0">
                        <a:solidFill>
                          <a:srgbClr val="FF770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B0F0"/>
                          </a:solidFill>
                        </a:rPr>
                        <a:t>55</a:t>
                      </a:r>
                      <a:endParaRPr lang="zh-CN" altLang="en-US" sz="32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7706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rgbClr val="FF770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B0F0"/>
                          </a:solidFill>
                        </a:rPr>
                        <a:t>70</a:t>
                      </a:r>
                      <a:endParaRPr lang="zh-CN" altLang="en-US" sz="32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19618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95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子序列间隔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d1=1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a:t>42</a:t>
                      </a:r>
                      <a:endParaRPr lang="zh-CN" altLang="en-US" sz="3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a:t>46</a:t>
                      </a:r>
                      <a:endParaRPr lang="zh-CN" altLang="en-US" sz="3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a:t>55</a:t>
                      </a:r>
                      <a:endParaRPr lang="zh-CN" altLang="en-US" sz="3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a:t>94</a:t>
                      </a:r>
                      <a:endParaRPr lang="zh-CN" altLang="en-US" sz="3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a:t>70</a:t>
                      </a:r>
                      <a:endParaRPr lang="zh-CN" altLang="en-US" sz="32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8436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844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希尔排序基于</a:t>
                      </a:r>
                      <a:endParaRPr lang="en-US" altLang="zh-CN" sz="3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两点观察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当待排序的数较少时，插入排序速度快；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658380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当序列基本有序时，插入排序速度快。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97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66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D197E-3105-45DF-9783-BCD73825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各种基于比较的排序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48E92DA8-6B69-4783-A64F-009D4CE7A5D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45313566"/>
                  </p:ext>
                </p:extLst>
              </p:nvPr>
            </p:nvGraphicFramePr>
            <p:xfrm>
              <a:off x="304800" y="1356360"/>
              <a:ext cx="11582400" cy="512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>
                      <a:extLst>
                        <a:ext uri="{9D8B030D-6E8A-4147-A177-3AD203B41FA5}">
                          <a16:colId xmlns:a16="http://schemas.microsoft.com/office/drawing/2014/main" val="270470667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029798237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497800845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70982955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50033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排序方法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平均时间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最坏时间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辅助存储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稳定性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0765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冒泡排序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1398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直接插入排序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7588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选择排序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087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希尔排序</a:t>
                          </a:r>
                          <a:r>
                            <a:rPr lang="en-US" altLang="zh-CN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Hibbard</a:t>
                          </a:r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1.25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1.5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18393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快速排序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3200" b="0" i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平均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8710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归并排序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051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堆排序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9829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48E92DA8-6B69-4783-A64F-009D4CE7A5D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45313566"/>
                  </p:ext>
                </p:extLst>
              </p:nvPr>
            </p:nvGraphicFramePr>
            <p:xfrm>
              <a:off x="304800" y="1356360"/>
              <a:ext cx="11582400" cy="512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7000">
                      <a:extLst>
                        <a:ext uri="{9D8B030D-6E8A-4147-A177-3AD203B41FA5}">
                          <a16:colId xmlns:a16="http://schemas.microsoft.com/office/drawing/2014/main" val="2704706673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1029798237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497800845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70982955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5003386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排序方法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平均时间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最坏时间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辅助存储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稳定性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07654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冒泡排序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112632" r="-266250" b="-7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000" t="-112632" r="-184000" b="-7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032" t="-112632" r="-57895" b="-7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139844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直接插入排序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212632" r="-266250" b="-6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000" t="-212632" r="-184000" b="-6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032" t="-212632" r="-57895" b="-6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758899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选择排序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312632" r="-266250" b="-5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000" t="-312632" r="-184000" b="-5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032" t="-312632" r="-57895" b="-5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087070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希尔排序</a:t>
                          </a:r>
                          <a:r>
                            <a:rPr lang="en-US" altLang="zh-CN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Hibbard</a:t>
                          </a:r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222727" r="-266250" b="-1801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000" t="-222727" r="-184000" b="-1801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032" t="-222727" r="-57895" b="-1801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18393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快速排序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597895" r="-266250" b="-2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000" t="-597895" r="-184000" b="-2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032" t="-597895" r="-57895" b="-2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87105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归并排序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697895" r="-266250" b="-1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000" t="-697895" r="-184000" b="-1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032" t="-697895" r="-57895" b="-1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205186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堆排序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000" t="-797895" r="-266250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000" t="-797895" r="-184000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032" t="-797895" r="-57895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9829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3407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91F66-4FF4-4BAB-ACB5-E90A539C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比较次数的理论下界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7AC05A1-D627-429E-893A-2504507760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9469" y="1371600"/>
                <a:ext cx="3239531" cy="4800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个数排序，可能的序列共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b="0" dirty="0"/>
                  <a:t>个。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个数的判定树，共有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b="0" dirty="0"/>
                  <a:t>个叶子。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7AC05A1-D627-429E-893A-250450776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9469" y="1371600"/>
                <a:ext cx="3239531" cy="4800600"/>
              </a:xfrm>
              <a:blipFill>
                <a:blip r:embed="rId2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AF48333-3D7D-4F3E-90E1-C56A20D54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39" y="1600200"/>
            <a:ext cx="8409361" cy="3962400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5B5D93-289A-4742-BD9D-AE62F7102ADA}"/>
              </a:ext>
            </a:extLst>
          </p:cNvPr>
          <p:cNvSpPr txBox="1"/>
          <p:nvPr/>
        </p:nvSpPr>
        <p:spPr>
          <a:xfrm>
            <a:off x="5105400" y="5892225"/>
            <a:ext cx="5581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K1,K2,K3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排序的判定树</a:t>
            </a:r>
          </a:p>
        </p:txBody>
      </p:sp>
    </p:spTree>
    <p:extLst>
      <p:ext uri="{BB962C8B-B14F-4D97-AF65-F5344CB8AC3E}">
        <p14:creationId xmlns:p14="http://schemas.microsoft.com/office/powerpoint/2010/main" val="3602593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691F66-4FF4-4BAB-ACB5-E90A539C84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比较次数的理论下界：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691F66-4FF4-4BAB-ACB5-E90A539C8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4107" b="-48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7AC05A1-D627-429E-893A-2504507760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9470" y="1371600"/>
                <a:ext cx="11469130" cy="4800600"/>
              </a:xfrm>
            </p:spPr>
            <p:txBody>
              <a:bodyPr/>
              <a:lstStyle/>
              <a:p>
                <a:r>
                  <a:rPr lang="zh-CN" altLang="en-US" b="0" dirty="0"/>
                  <a:t>高度为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b="0" dirty="0"/>
                  <a:t>的完全二叉树，叶子个数不超过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个叶子的判定树，有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b="0" dirty="0"/>
                  <a:t>判定树的高度至少为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   </a:t>
                </a:r>
                <a:r>
                  <a:rPr lang="zh-CN" altLang="en-US" b="0" dirty="0"/>
                  <a:t>比较次数至少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次。</a:t>
                </a:r>
                <a:endParaRPr lang="en-US" altLang="zh-CN" b="0" dirty="0"/>
              </a:p>
              <a:p>
                <a:r>
                  <a:rPr lang="zh-CN" altLang="en-US" b="0" dirty="0"/>
                  <a:t>斯特林公式：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!≈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比较次数的理论下界：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7AC05A1-D627-429E-893A-250450776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9470" y="1371600"/>
                <a:ext cx="11469130" cy="4800600"/>
              </a:xfrm>
              <a:blipFill>
                <a:blip r:embed="rId3"/>
                <a:stretch>
                  <a:fillRect l="-797" t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757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3CC97-36A1-4592-A337-FF02F9A9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对理论下界的追求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FAEF61-0916-40AD-9D5B-441DFF3C60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524000"/>
                <a:ext cx="5791200" cy="4800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5!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b="0" dirty="0"/>
                  <a:t>：对</a:t>
                </a:r>
                <a:r>
                  <a:rPr lang="en-US" altLang="zh-CN" b="0" dirty="0"/>
                  <a:t>5</a:t>
                </a:r>
                <a:r>
                  <a:rPr lang="zh-CN" altLang="en-US" b="0" dirty="0"/>
                  <a:t>个数排序只需</a:t>
                </a:r>
                <a:r>
                  <a:rPr lang="en-US" altLang="zh-CN" b="0" dirty="0"/>
                  <a:t>7</a:t>
                </a:r>
                <a:r>
                  <a:rPr lang="zh-CN" altLang="en-US" b="0" dirty="0"/>
                  <a:t>次比较</a:t>
                </a:r>
                <a:r>
                  <a:rPr lang="en-US" altLang="zh-CN" b="0" dirty="0"/>
                  <a:t>[Demuth,1956]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en-US" altLang="zh-CN" b="0" dirty="0"/>
                  <a:t>Ford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Johnson[1959]</a:t>
                </a:r>
                <a:r>
                  <a:rPr lang="zh-CN" altLang="en-US" b="0" dirty="0"/>
                  <a:t>把这种方法推广，得插入归并排序，是到目前为止比较次数最少的排序算法。</a:t>
                </a:r>
                <a:endParaRPr lang="en-US" altLang="zh-CN" b="0" dirty="0"/>
              </a:p>
              <a:p>
                <a:r>
                  <a:rPr lang="en-US" altLang="zh-CN" b="0" dirty="0"/>
                  <a:t>Ford-Johnson</a:t>
                </a:r>
                <a:r>
                  <a:rPr lang="zh-CN" altLang="en-US" b="0" dirty="0"/>
                  <a:t>算法不是最优的</a:t>
                </a:r>
                <a:r>
                  <a:rPr lang="en-US" altLang="zh-CN" b="0" dirty="0"/>
                  <a:t>[Manacher,1979]</a:t>
                </a:r>
                <a:r>
                  <a:rPr lang="zh-CN" altLang="en-US" b="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FAEF61-0916-40AD-9D5B-441DFF3C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524000"/>
                <a:ext cx="5791200" cy="4800600"/>
              </a:xfrm>
              <a:blipFill>
                <a:blip r:embed="rId2"/>
                <a:stretch>
                  <a:fillRect l="-1579" t="-254" r="-2737" b="-9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B276738-B198-4132-B57F-530EDCEFD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114800"/>
            <a:ext cx="5546912" cy="11430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347366-08A9-44B4-B21E-574D219C8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00199"/>
            <a:ext cx="3810000" cy="18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09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17967-1E4C-4433-A0F0-C79DFC99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8D16B-0117-4133-BF87-FA882864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11582400" cy="4572000"/>
          </a:xfrm>
        </p:spPr>
        <p:txBody>
          <a:bodyPr/>
          <a:lstStyle/>
          <a:p>
            <a:r>
              <a:rPr lang="zh-CN" altLang="en-US" b="0" dirty="0"/>
              <a:t>待排序： 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计数：</a:t>
            </a:r>
            <a:endParaRPr lang="en-US" altLang="zh-CN" b="0" dirty="0"/>
          </a:p>
          <a:p>
            <a:r>
              <a:rPr lang="zh-CN" altLang="en-US" b="0" dirty="0"/>
              <a:t>计算位置：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排序输出：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71B3D9E-2EE9-4372-BDBE-4047C38B8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21196"/>
              </p:ext>
            </p:extLst>
          </p:nvPr>
        </p:nvGraphicFramePr>
        <p:xfrm>
          <a:off x="2516558" y="1295400"/>
          <a:ext cx="73659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4">
                  <a:extLst>
                    <a:ext uri="{9D8B030D-6E8A-4147-A177-3AD203B41FA5}">
                      <a16:colId xmlns:a16="http://schemas.microsoft.com/office/drawing/2014/main" val="1121109603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786770514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490652728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149135877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766876562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615319810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966907769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20275407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60664177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175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59193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45106E-3FF5-47EF-9945-1B5FEDF19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93714"/>
              </p:ext>
            </p:extLst>
          </p:nvPr>
        </p:nvGraphicFramePr>
        <p:xfrm>
          <a:off x="2500492" y="2743200"/>
          <a:ext cx="572910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4">
                  <a:extLst>
                    <a:ext uri="{9D8B030D-6E8A-4147-A177-3AD203B41FA5}">
                      <a16:colId xmlns:a16="http://schemas.microsoft.com/office/drawing/2014/main" val="1121109603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786770514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490652728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149135877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766876562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615319810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96690776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175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059193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572F914-E255-49A8-BF32-1095C4205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31144"/>
              </p:ext>
            </p:extLst>
          </p:nvPr>
        </p:nvGraphicFramePr>
        <p:xfrm>
          <a:off x="2500492" y="4191000"/>
          <a:ext cx="5729108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4">
                  <a:extLst>
                    <a:ext uri="{9D8B030D-6E8A-4147-A177-3AD203B41FA5}">
                      <a16:colId xmlns:a16="http://schemas.microsoft.com/office/drawing/2014/main" val="1121109603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786770514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490652728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149135877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766876562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615319810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96690776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59193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4A743FFB-38AE-4C16-B7E2-895A8F48D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98923"/>
              </p:ext>
            </p:extLst>
          </p:nvPr>
        </p:nvGraphicFramePr>
        <p:xfrm>
          <a:off x="2497015" y="5029200"/>
          <a:ext cx="73659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4">
                  <a:extLst>
                    <a:ext uri="{9D8B030D-6E8A-4147-A177-3AD203B41FA5}">
                      <a16:colId xmlns:a16="http://schemas.microsoft.com/office/drawing/2014/main" val="1121109603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786770514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490652728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149135877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766876562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615319810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1966907769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20275407"/>
                    </a:ext>
                  </a:extLst>
                </a:gridCol>
                <a:gridCol w="818444">
                  <a:extLst>
                    <a:ext uri="{9D8B030D-6E8A-4147-A177-3AD203B41FA5}">
                      <a16:colId xmlns:a16="http://schemas.microsoft.com/office/drawing/2014/main" val="260664177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1750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CN" altLang="en-US" sz="36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59193"/>
                  </a:ext>
                </a:extLst>
              </a:tr>
            </a:tbl>
          </a:graphicData>
        </a:graphic>
      </p:graphicFrame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3F2BF83-A540-5031-F790-C3AA39875D45}"/>
              </a:ext>
            </a:extLst>
          </p:cNvPr>
          <p:cNvCxnSpPr/>
          <p:nvPr/>
        </p:nvCxnSpPr>
        <p:spPr bwMode="auto">
          <a:xfrm rot="5400000">
            <a:off x="7848600" y="3352800"/>
            <a:ext cx="2438400" cy="9144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59814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164A-37DE-4DB3-94C5-573329E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计数排序的伪代码描述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CD54240-9EDE-4903-916E-E6C3034C58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573596"/>
                  </p:ext>
                </p:extLst>
              </p:nvPr>
            </p:nvGraphicFramePr>
            <p:xfrm>
              <a:off x="304800" y="1295400"/>
              <a:ext cx="11582400" cy="5212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2400">
                      <a:extLst>
                        <a:ext uri="{9D8B030D-6E8A-4147-A177-3AD203B41FA5}">
                          <a16:colId xmlns:a16="http://schemas.microsoft.com/office/drawing/2014/main" val="10518827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CountingSort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：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Input a[], Output b[], length=n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3665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514350" indent="-514350">
                            <a:buAutoNum type="arabicPlain"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For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=0…k,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do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c[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]=0;  //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关键字范围：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0…k 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84705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For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j=1…n,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do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c[a[j]]=c[a[j]]++; // c[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出现的次数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259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For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=1…k,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do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c[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]=c[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]+c[i-1];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226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   /* 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现在 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c[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 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记录的是小于等于 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的关键字出现的次数。*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/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878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For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j=n down to 1,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do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/* 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从前向后排不稳定。*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/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910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       b[c[a[j]]]=a[j];  /* </a:t>
                          </a:r>
                          <a:r>
                            <a:rPr lang="zh-CN" altLang="en-US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如果下标从</a:t>
                          </a:r>
                          <a:r>
                            <a:rPr lang="en-US" altLang="zh-CN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</a:t>
                          </a:r>
                          <a:r>
                            <a:rPr lang="zh-CN" altLang="en-US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开始，则先把</a:t>
                          </a:r>
                          <a:r>
                            <a:rPr lang="en-US" altLang="zh-CN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c[</a:t>
                          </a:r>
                          <a:r>
                            <a:rPr lang="en-US" altLang="zh-CN" sz="3200" b="0" dirty="0" err="1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</a:t>
                          </a:r>
                          <a:r>
                            <a:rPr lang="zh-CN" altLang="en-US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减</a:t>
                          </a:r>
                          <a:r>
                            <a:rPr lang="en-US" altLang="zh-CN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altLang="en-US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。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/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111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       c[a[j]]--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；         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4109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时间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，空间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。缺点：关键字范围不能太大。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0892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CD54240-9EDE-4903-916E-E6C3034C58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573596"/>
                  </p:ext>
                </p:extLst>
              </p:nvPr>
            </p:nvGraphicFramePr>
            <p:xfrm>
              <a:off x="304800" y="1295400"/>
              <a:ext cx="11582400" cy="5212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2400">
                      <a:extLst>
                        <a:ext uri="{9D8B030D-6E8A-4147-A177-3AD203B41FA5}">
                          <a16:colId xmlns:a16="http://schemas.microsoft.com/office/drawing/2014/main" val="105188276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CountingSort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：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Input a[], Output b[], length=n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36656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514350" indent="-514350">
                            <a:buAutoNum type="arabicPlain"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For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=0…k,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do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c[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]=0;  //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关键字范围：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0…k 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8470573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For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j=1…n,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do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c[a[j]]=c[a[j]]++; // c[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出现的次数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25915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For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=1…k,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do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c[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]=c[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]+c[i-1];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22675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   /* 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现在 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c[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 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记录的是小于等于 </a:t>
                          </a:r>
                          <a:r>
                            <a:rPr lang="en-US" altLang="zh-CN" sz="3200" b="0" dirty="0" err="1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的关键字出现的次数。*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/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87844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  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For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j=n down to 1, </a:t>
                          </a:r>
                          <a:r>
                            <a:rPr lang="en-US" altLang="zh-CN" sz="3200" b="1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do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/* 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从前向后排不稳定。*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/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91047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       b[c[a[j]]]=a[j];  /* </a:t>
                          </a:r>
                          <a:r>
                            <a:rPr lang="zh-CN" altLang="en-US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如果下标从</a:t>
                          </a:r>
                          <a:r>
                            <a:rPr lang="en-US" altLang="zh-CN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</a:t>
                          </a:r>
                          <a:r>
                            <a:rPr lang="zh-CN" altLang="en-US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开始，则先把</a:t>
                          </a:r>
                          <a:r>
                            <a:rPr lang="en-US" altLang="zh-CN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c[</a:t>
                          </a:r>
                          <a:r>
                            <a:rPr lang="en-US" altLang="zh-CN" sz="3200" b="0" dirty="0" err="1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</a:t>
                          </a:r>
                          <a:r>
                            <a:rPr lang="en-US" altLang="zh-CN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]</a:t>
                          </a:r>
                          <a:r>
                            <a:rPr lang="zh-CN" altLang="en-US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减</a:t>
                          </a:r>
                          <a:r>
                            <a:rPr lang="en-US" altLang="zh-CN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r>
                            <a:rPr lang="zh-CN" altLang="en-US" sz="3200" b="0" dirty="0">
                              <a:solidFill>
                                <a:srgbClr val="FF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。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*</a:t>
                          </a: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/</a:t>
                          </a:r>
                          <a:endParaRPr lang="zh-CN" altLang="en-US" sz="3200" b="0" dirty="0">
                            <a:solidFill>
                              <a:schemeClr val="tx2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111601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zh-CN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       c[a[j]]--</a:t>
                          </a:r>
                          <a:r>
                            <a:rPr lang="zh-CN" altLang="en-US" sz="3200" b="0" dirty="0">
                              <a:solidFill>
                                <a:schemeClr val="tx2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；         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410933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" t="-813684" r="-158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08929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146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33A8F-0014-44E1-9B9E-7D3226AD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E2819CD-DBD9-4F5F-A525-3C3BB5541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911846"/>
              </p:ext>
            </p:extLst>
          </p:nvPr>
        </p:nvGraphicFramePr>
        <p:xfrm>
          <a:off x="304800" y="1371600"/>
          <a:ext cx="1158239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69557883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82133402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5213799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54356413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0804751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60308452"/>
                    </a:ext>
                  </a:extLst>
                </a:gridCol>
                <a:gridCol w="1981196">
                  <a:extLst>
                    <a:ext uri="{9D8B030D-6E8A-4147-A177-3AD203B41FA5}">
                      <a16:colId xmlns:a16="http://schemas.microsoft.com/office/drawing/2014/main" val="413583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待排数组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个位排序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十位排序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百位排序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0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329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37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457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5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657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22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839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7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436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9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720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693871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325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en-US" altLang="zh-CN" sz="32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97869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l"/>
                      <a:r>
                        <a:rPr lang="zh-CN" altLang="en-US" sz="32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先按低位排序，再按高位排序，子排序算法必须是稳定的。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82346"/>
                  </a:ext>
                </a:extLst>
              </a:tr>
            </a:tbl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01AA7ABA-7D2D-44B6-BF7B-1D80F620ECC8}"/>
              </a:ext>
            </a:extLst>
          </p:cNvPr>
          <p:cNvSpPr/>
          <p:nvPr/>
        </p:nvSpPr>
        <p:spPr bwMode="auto">
          <a:xfrm>
            <a:off x="2286000" y="3733800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5515E36-9881-4212-9306-9EC329E8E8CA}"/>
              </a:ext>
            </a:extLst>
          </p:cNvPr>
          <p:cNvSpPr/>
          <p:nvPr/>
        </p:nvSpPr>
        <p:spPr bwMode="auto">
          <a:xfrm>
            <a:off x="5638800" y="3706368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3F8B3A9-62F4-44E5-ADAC-B20315EB63AB}"/>
              </a:ext>
            </a:extLst>
          </p:cNvPr>
          <p:cNvSpPr/>
          <p:nvPr/>
        </p:nvSpPr>
        <p:spPr bwMode="auto">
          <a:xfrm>
            <a:off x="8851392" y="3733800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98CF94B-78FD-8851-6842-E0C35F17F78B}"/>
              </a:ext>
            </a:extLst>
          </p:cNvPr>
          <p:cNvCxnSpPr/>
          <p:nvPr/>
        </p:nvCxnSpPr>
        <p:spPr bwMode="auto">
          <a:xfrm flipV="1">
            <a:off x="8229600" y="2286000"/>
            <a:ext cx="21336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D3BD757-A8DC-3B30-1CA1-C21CB602B04C}"/>
              </a:ext>
            </a:extLst>
          </p:cNvPr>
          <p:cNvCxnSpPr/>
          <p:nvPr/>
        </p:nvCxnSpPr>
        <p:spPr bwMode="auto">
          <a:xfrm flipV="1">
            <a:off x="8229600" y="2819400"/>
            <a:ext cx="21336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21507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03838-C93F-4E5B-8792-DB7A5D07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基数排序算法及性能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C4D41E-62BB-4996-BD94-A67F1DE8A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基数排序算法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计算复杂性：</a:t>
                </a:r>
                <a:r>
                  <a:rPr lang="zh-CN" altLang="en-US" b="0" dirty="0"/>
                  <a:t>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b="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b="0" dirty="0"/>
                  <a:t>是基数。</a:t>
                </a: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基数排序和快速排序的比较</a:t>
                </a:r>
                <a:endParaRPr lang="en-US" altLang="zh-CN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/>
                  <a:t>   </a:t>
                </a:r>
                <a:r>
                  <a:rPr lang="zh-CN" altLang="en-US" b="0"/>
                  <a:t>基数排序比</a:t>
                </a:r>
                <a:r>
                  <a:rPr lang="zh-CN" altLang="en-US" b="0" dirty="0"/>
                  <a:t>快速排序快，但空间复杂度高。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C4D41E-62BB-4996-BD94-A67F1DE8A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t="-235" b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7395F1D-FC8F-4036-A34B-6090ECF0A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31530"/>
              </p:ext>
            </p:extLst>
          </p:nvPr>
        </p:nvGraphicFramePr>
        <p:xfrm>
          <a:off x="762000" y="2072640"/>
          <a:ext cx="10744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:a16="http://schemas.microsoft.com/office/drawing/2014/main" val="29294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RadixSort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(a, n, d)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是关键字位数。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2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0" indent="-514350" algn="l">
                        <a:buAutoNum type="arabicPlain"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3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=1…d,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// 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在第</a:t>
                      </a:r>
                      <a:r>
                        <a:rPr lang="en-US" altLang="zh-CN" sz="3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位对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做计数排序。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275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0" indent="-514350" algn="l">
                        <a:buAutoNum type="arabicPlain" startAt="2"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en-US" altLang="zh-CN" sz="3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CountingSort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(a, n, </a:t>
                      </a:r>
                      <a:r>
                        <a:rPr lang="en-US" altLang="zh-CN" sz="3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 // </a:t>
                      </a:r>
                      <a:r>
                        <a:rPr lang="zh-CN" altLang="en-US" sz="3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用其他稳定排序算法亦可。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79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376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E1F2E-0528-4D95-B2A9-04DE26B5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基数排序的实现</a:t>
            </a:r>
            <a:r>
              <a:rPr lang="en-US" altLang="zh-CN" dirty="0"/>
              <a:t>1/3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02BF8-0D91-4B4F-9201-6D522594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RadixSort</a:t>
            </a:r>
            <a:r>
              <a:rPr lang="en-US" altLang="zh-CN" b="0" dirty="0"/>
              <a:t>(int a[], int n){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 err="1"/>
              <a:t>maxDigits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maxDigits</a:t>
            </a:r>
            <a:r>
              <a:rPr lang="en-US" altLang="zh-CN" b="0" dirty="0"/>
              <a:t>=</a:t>
            </a:r>
            <a:r>
              <a:rPr lang="en-US" altLang="zh-CN" b="0" dirty="0" err="1"/>
              <a:t>sizeof</a:t>
            </a:r>
            <a:r>
              <a:rPr lang="en-US" altLang="zh-CN" b="0" dirty="0"/>
              <a:t>(int)*8/NUM_OF_RADIX_BITS;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/* </a:t>
            </a:r>
            <a:r>
              <a:rPr lang="zh-CN" altLang="en-US" b="0" dirty="0"/>
              <a:t>基数及其位数也可以通过参数传入，这里定义为宏。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关键字的最大位数也可以通过参数传入，这里计算出来的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最大位数很可能比实际应用中的最大位数大，从而使排序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</a:t>
            </a:r>
            <a:r>
              <a:rPr lang="zh-CN" altLang="en-US" b="0" dirty="0"/>
              <a:t>* 时间增加。*</a:t>
            </a:r>
            <a:r>
              <a:rPr lang="en-US" altLang="zh-CN" b="0" dirty="0"/>
              <a:t>/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=1; </a:t>
            </a:r>
            <a:r>
              <a:rPr lang="en-US" altLang="zh-CN" b="0" dirty="0" err="1"/>
              <a:t>i</a:t>
            </a:r>
            <a:r>
              <a:rPr lang="en-US" altLang="zh-CN" b="0" dirty="0"/>
              <a:t>&lt;=</a:t>
            </a:r>
            <a:r>
              <a:rPr lang="en-US" altLang="zh-CN" b="0" dirty="0" err="1"/>
              <a:t>maxDigits</a:t>
            </a:r>
            <a:r>
              <a:rPr lang="en-US" altLang="zh-CN" b="0" dirty="0"/>
              <a:t>; </a:t>
            </a:r>
            <a:r>
              <a:rPr lang="en-US" altLang="zh-CN" b="0" dirty="0" err="1"/>
              <a:t>i</a:t>
            </a:r>
            <a:r>
              <a:rPr lang="en-US" altLang="zh-CN" b="0" dirty="0"/>
              <a:t>++){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CountingSort</a:t>
            </a:r>
            <a:r>
              <a:rPr lang="en-US" altLang="zh-CN" b="0" dirty="0"/>
              <a:t>(a, n, </a:t>
            </a:r>
            <a:r>
              <a:rPr lang="en-US" altLang="zh-CN" b="0" dirty="0" err="1"/>
              <a:t>i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9935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E1F2E-0528-4D95-B2A9-04DE26B5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基数排序的实现</a:t>
            </a:r>
            <a:r>
              <a:rPr lang="en-US" altLang="zh-CN" dirty="0"/>
              <a:t>2/3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02BF8-0D91-4B4F-9201-6D522594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CountingSort</a:t>
            </a:r>
            <a:r>
              <a:rPr lang="en-US" altLang="zh-CN" b="0" dirty="0"/>
              <a:t>(int a[], int n,</a:t>
            </a:r>
            <a:r>
              <a:rPr lang="zh-CN" altLang="en-US" b="0" dirty="0"/>
              <a:t> </a:t>
            </a:r>
            <a:r>
              <a:rPr lang="en-US" altLang="zh-CN" b="0" dirty="0"/>
              <a:t>int </a:t>
            </a:r>
            <a:r>
              <a:rPr lang="en-US" altLang="zh-CN" b="0" dirty="0" err="1"/>
              <a:t>k_thDigit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i, j,</a:t>
            </a:r>
            <a:r>
              <a:rPr lang="zh-CN" altLang="en-US" b="0" dirty="0"/>
              <a:t> </a:t>
            </a:r>
            <a:r>
              <a:rPr lang="en-US" altLang="zh-CN" b="0" dirty="0"/>
              <a:t>quotient, remainder;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b[n], c[RADIX];  // </a:t>
            </a:r>
            <a:r>
              <a:rPr lang="zh-CN" altLang="en-US" b="0" dirty="0"/>
              <a:t>建议用堆内存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&lt;RADIX; </a:t>
            </a:r>
            <a:r>
              <a:rPr lang="en-US" altLang="zh-CN" b="0" dirty="0" err="1"/>
              <a:t>i</a:t>
            </a:r>
            <a:r>
              <a:rPr lang="en-US" altLang="zh-CN" b="0" dirty="0"/>
              <a:t>++){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c[</a:t>
            </a:r>
            <a:r>
              <a:rPr lang="en-US" altLang="zh-CN" b="0" dirty="0" err="1"/>
              <a:t>i</a:t>
            </a:r>
            <a:r>
              <a:rPr lang="en-US" altLang="zh-CN" b="0" dirty="0"/>
              <a:t>]=0;    // </a:t>
            </a:r>
            <a:r>
              <a:rPr lang="zh-CN" altLang="en-US" b="0" dirty="0"/>
              <a:t>计数数组清零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quotient=a[</a:t>
            </a:r>
            <a:r>
              <a:rPr lang="en-US" altLang="zh-CN" b="0" dirty="0" err="1"/>
              <a:t>i</a:t>
            </a:r>
            <a:r>
              <a:rPr lang="en-US" altLang="zh-CN" b="0" dirty="0"/>
              <a:t>]&gt;&gt;((k_thDigit-1)*NUM_OF_RADIX_BITS);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remainder=</a:t>
            </a:r>
            <a:r>
              <a:rPr lang="en-US" altLang="zh-CN" b="0" dirty="0" err="1"/>
              <a:t>quotient%RADIX</a:t>
            </a:r>
            <a:r>
              <a:rPr lang="en-US" altLang="zh-CN" b="0" dirty="0"/>
              <a:t>;</a:t>
            </a:r>
            <a:endParaRPr lang="zh-CN" altLang="en-US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c[remainder]++;  /* </a:t>
            </a:r>
            <a:r>
              <a:rPr lang="zh-CN" altLang="en-US" b="0" dirty="0"/>
              <a:t>计数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269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C2EAC-9769-4EAB-9F0A-693D6DE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希尔排序的实现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29B64-17F0-4791-8F43-B4B7617E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ShellSort</a:t>
            </a:r>
            <a:r>
              <a:rPr lang="en-US" altLang="zh-CN" b="0" dirty="0"/>
              <a:t>(int a[], unsigned int n){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d;     // </a:t>
            </a:r>
            <a:r>
              <a:rPr lang="zh-CN" altLang="en-US" b="0" dirty="0"/>
              <a:t>子序列的间隔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d=n/3;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while(d&gt;0)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Shell</a:t>
            </a:r>
            <a:r>
              <a:rPr lang="en-US" altLang="zh-CN" b="0" dirty="0" err="1">
                <a:latin typeface="Century" panose="02040604050505020304" pitchFamily="18" charset="0"/>
              </a:rPr>
              <a:t>I</a:t>
            </a:r>
            <a:r>
              <a:rPr lang="en-US" altLang="zh-CN" b="0" dirty="0" err="1"/>
              <a:t>nsert</a:t>
            </a:r>
            <a:r>
              <a:rPr lang="en-US" altLang="zh-CN" b="0" dirty="0"/>
              <a:t>(a, n, d);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if(d==1) {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return;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d=d/3+1;   // </a:t>
            </a:r>
            <a:r>
              <a:rPr lang="zh-CN" altLang="en-US" b="0" dirty="0"/>
              <a:t>类 </a:t>
            </a:r>
            <a:r>
              <a:rPr lang="en-US" altLang="zh-CN" b="0" dirty="0"/>
              <a:t>Knuth </a:t>
            </a:r>
            <a:r>
              <a:rPr lang="zh-CN" altLang="en-US" b="0" dirty="0"/>
              <a:t>序列。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4310816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E1F2E-0528-4D95-B2A9-04DE26B5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基数排序的实现</a:t>
            </a:r>
            <a:r>
              <a:rPr lang="en-US" altLang="zh-CN" dirty="0"/>
              <a:t>3/3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02BF8-0D91-4B4F-9201-6D522594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=1; </a:t>
            </a:r>
            <a:r>
              <a:rPr lang="en-US" altLang="zh-CN" b="0" dirty="0" err="1"/>
              <a:t>i</a:t>
            </a:r>
            <a:r>
              <a:rPr lang="en-US" altLang="zh-CN" b="0" dirty="0"/>
              <a:t>&lt;RADIX; </a:t>
            </a:r>
            <a:r>
              <a:rPr lang="en-US" altLang="zh-CN" b="0" dirty="0" err="1"/>
              <a:t>i</a:t>
            </a:r>
            <a:r>
              <a:rPr lang="en-US" altLang="zh-CN" b="0" dirty="0"/>
              <a:t>++)   c[</a:t>
            </a:r>
            <a:r>
              <a:rPr lang="en-US" altLang="zh-CN" b="0" dirty="0" err="1"/>
              <a:t>i</a:t>
            </a:r>
            <a:r>
              <a:rPr lang="en-US" altLang="zh-CN" b="0" dirty="0"/>
              <a:t>]+=c[i-1];  //</a:t>
            </a:r>
            <a:r>
              <a:rPr lang="zh-CN" altLang="en-US" b="0" dirty="0"/>
              <a:t> 计算位置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&lt;RADIX; </a:t>
            </a:r>
            <a:r>
              <a:rPr lang="en-US" altLang="zh-CN" b="0" dirty="0" err="1"/>
              <a:t>i</a:t>
            </a:r>
            <a:r>
              <a:rPr lang="en-US" altLang="zh-CN" b="0" dirty="0"/>
              <a:t>++)   c[</a:t>
            </a:r>
            <a:r>
              <a:rPr lang="en-US" altLang="zh-CN" b="0" dirty="0" err="1"/>
              <a:t>i</a:t>
            </a:r>
            <a:r>
              <a:rPr lang="en-US" altLang="zh-CN" b="0" dirty="0"/>
              <a:t>]--;  // </a:t>
            </a:r>
            <a:r>
              <a:rPr lang="zh-CN" altLang="en-US" b="0" dirty="0"/>
              <a:t>修正，因下标从</a:t>
            </a:r>
            <a:r>
              <a:rPr lang="en-US" altLang="zh-CN" b="0" dirty="0"/>
              <a:t>0</a:t>
            </a:r>
            <a:r>
              <a:rPr lang="zh-CN" altLang="en-US" b="0" dirty="0"/>
              <a:t>开始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 (</a:t>
            </a:r>
            <a:r>
              <a:rPr lang="en-US" altLang="zh-CN" b="0" dirty="0" err="1"/>
              <a:t>i</a:t>
            </a:r>
            <a:r>
              <a:rPr lang="en-US" altLang="zh-CN" b="0" dirty="0"/>
              <a:t>=n-1; </a:t>
            </a:r>
            <a:r>
              <a:rPr lang="en-US" altLang="zh-CN" b="0" dirty="0" err="1"/>
              <a:t>i</a:t>
            </a:r>
            <a:r>
              <a:rPr lang="en-US" altLang="zh-CN" b="0" dirty="0"/>
              <a:t>&gt;=0; </a:t>
            </a:r>
            <a:r>
              <a:rPr lang="en-US" altLang="zh-CN" b="0" dirty="0" err="1"/>
              <a:t>i</a:t>
            </a:r>
            <a:r>
              <a:rPr lang="en-US" altLang="zh-CN" b="0" dirty="0"/>
              <a:t>--){ /* </a:t>
            </a:r>
            <a:r>
              <a:rPr lang="zh-CN" altLang="en-US" b="0" dirty="0"/>
              <a:t>根据</a:t>
            </a:r>
            <a:r>
              <a:rPr lang="en-US" altLang="zh-CN" b="0" dirty="0"/>
              <a:t>c</a:t>
            </a:r>
            <a:r>
              <a:rPr lang="zh-CN" altLang="en-US" b="0" dirty="0"/>
              <a:t>计算的位置，输出到</a:t>
            </a:r>
            <a:r>
              <a:rPr lang="en-US" altLang="zh-CN" b="0" dirty="0"/>
              <a:t>b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quotient=a[</a:t>
            </a:r>
            <a:r>
              <a:rPr lang="en-US" altLang="zh-CN" b="0" dirty="0" err="1"/>
              <a:t>i</a:t>
            </a:r>
            <a:r>
              <a:rPr lang="en-US" altLang="zh-CN" b="0" dirty="0"/>
              <a:t>]&gt;&gt;((k_thDigit-1)*NUM_OF_RADIX_BITS);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remainder=</a:t>
            </a:r>
            <a:r>
              <a:rPr lang="en-US" altLang="zh-CN" b="0" dirty="0" err="1"/>
              <a:t>quotient%RADIX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b[c[remainder]]=a[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c[remainder]--;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 a[</a:t>
            </a:r>
            <a:r>
              <a:rPr lang="en-US" altLang="zh-CN" b="0" dirty="0" err="1"/>
              <a:t>i</a:t>
            </a:r>
            <a:r>
              <a:rPr lang="en-US" altLang="zh-CN" b="0" dirty="0"/>
              <a:t>]=b[</a:t>
            </a:r>
            <a:r>
              <a:rPr lang="en-US" altLang="zh-CN" b="0" dirty="0" err="1"/>
              <a:t>i</a:t>
            </a:r>
            <a:r>
              <a:rPr lang="en-US" altLang="zh-CN" b="0" dirty="0"/>
              <a:t>];   //</a:t>
            </a:r>
            <a:r>
              <a:rPr lang="zh-CN" altLang="en-US" b="0" dirty="0"/>
              <a:t> 把排好序的数组</a:t>
            </a:r>
            <a:r>
              <a:rPr lang="en-US" altLang="zh-CN" b="0" dirty="0"/>
              <a:t>b</a:t>
            </a:r>
            <a:r>
              <a:rPr lang="zh-CN" altLang="en-US" b="0" dirty="0"/>
              <a:t>拷回</a:t>
            </a:r>
            <a:r>
              <a:rPr lang="en-US" altLang="zh-CN" b="0" dirty="0"/>
              <a:t>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60581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6E05A-B711-4892-90B0-63023965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多关键字排序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6FFE4D-1520-4B37-8560-5DFA42153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11582400" cy="5562600"/>
              </a:xfrm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多关键字</a:t>
                </a:r>
                <a:r>
                  <a:rPr lang="zh-CN" altLang="en-US" b="0" dirty="0"/>
                  <a:t>：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每个记录含有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b="0" dirty="0"/>
                  <a:t>个关键字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b="0" dirty="0"/>
                  <a:t>为最主关键字，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="0" dirty="0"/>
                  <a:t>为最次关键字。</a:t>
                </a: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多关键字排序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例如扑克牌先按花色排序，再按面值排序。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基数排序把一个关键字拆成多个关键字，再排序。</a:t>
                </a: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两种排序方法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高位优先：</a:t>
                </a:r>
                <a:r>
                  <a:rPr lang="zh-CN" altLang="en-US" dirty="0"/>
                  <a:t>先按高位分成子序列，再分别按低位排序。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低位优先：不必分子序列，但必须选用稳定排序算法。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6FFE4D-1520-4B37-8560-5DFA42153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11582400" cy="5562600"/>
              </a:xfrm>
              <a:blipFill>
                <a:blip r:embed="rId2"/>
                <a:stretch>
                  <a:fillRect l="-789" t="-219" b="-2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158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4C83D-7C78-4BE2-A073-CCD45FE2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50870-C8ED-4ADE-8359-4D23DAD5F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zh-CN" altLang="en-US" b="0" dirty="0"/>
              <a:t>待排序的数据量太大，内存装不下。</a:t>
            </a:r>
            <a:endParaRPr lang="en-US" altLang="zh-CN" b="0" dirty="0"/>
          </a:p>
          <a:p>
            <a:r>
              <a:rPr lang="zh-CN" altLang="en-US" dirty="0"/>
              <a:t>解决办法</a:t>
            </a:r>
            <a:endParaRPr lang="en-US" altLang="zh-CN" dirty="0"/>
          </a:p>
          <a:p>
            <a:pPr lvl="1"/>
            <a:r>
              <a:rPr lang="zh-CN" altLang="en-US" dirty="0"/>
              <a:t>把待排序的文件分成</a:t>
            </a:r>
            <a:r>
              <a:rPr lang="en-US" altLang="zh-CN" dirty="0"/>
              <a:t>m</a:t>
            </a:r>
            <a:r>
              <a:rPr lang="zh-CN" altLang="en-US" dirty="0"/>
              <a:t>个子文件；</a:t>
            </a:r>
            <a:endParaRPr lang="en-US" altLang="zh-CN" dirty="0"/>
          </a:p>
          <a:p>
            <a:pPr lvl="1"/>
            <a:r>
              <a:rPr lang="zh-CN" altLang="en-US" dirty="0"/>
              <a:t>分别对子文件排序，得</a:t>
            </a:r>
            <a:r>
              <a:rPr lang="en-US" altLang="zh-CN" dirty="0"/>
              <a:t>m</a:t>
            </a:r>
            <a:r>
              <a:rPr lang="zh-CN" altLang="en-US" dirty="0"/>
              <a:t>个顺串</a:t>
            </a:r>
            <a:r>
              <a:rPr lang="en-US" altLang="zh-CN" dirty="0"/>
              <a:t>(</a:t>
            </a:r>
            <a:r>
              <a:rPr lang="zh-CN" altLang="en-US" dirty="0"/>
              <a:t>归并段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对这些顺串进行多次归并，使整个文件有序。</a:t>
            </a:r>
          </a:p>
        </p:txBody>
      </p:sp>
    </p:spTree>
    <p:extLst>
      <p:ext uri="{BB962C8B-B14F-4D97-AF65-F5344CB8AC3E}">
        <p14:creationId xmlns:p14="http://schemas.microsoft.com/office/powerpoint/2010/main" val="1846374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4C83D-7C78-4BE2-A073-CCD45FE2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外部排序时间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250870-C8ED-4ADE-8359-4D23DAD5F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11582400" cy="5181600"/>
              </a:xfrm>
            </p:spPr>
            <p:txBody>
              <a:bodyPr/>
              <a:lstStyle/>
              <a:p>
                <a:r>
                  <a:rPr lang="zh-CN" altLang="en-US" dirty="0"/>
                  <a:t>外部排序时间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en-US" altLang="zh-CN" b="0" dirty="0"/>
                  <a:t>= </a:t>
                </a:r>
                <a:r>
                  <a:rPr lang="zh-CN" altLang="en-US" b="0" dirty="0"/>
                  <a:t>初始归并段的排序时间 </a:t>
                </a:r>
                <a:r>
                  <a:rPr lang="en-US" altLang="zh-CN" b="0" dirty="0"/>
                  <a:t>+ </a:t>
                </a:r>
                <a:r>
                  <a:rPr lang="zh-CN" altLang="en-US" b="0" dirty="0"/>
                  <a:t>归并时间 </a:t>
                </a:r>
                <a:r>
                  <a:rPr lang="en-US" altLang="zh-CN" b="0" dirty="0"/>
                  <a:t>+ </a:t>
                </a:r>
                <a:r>
                  <a:rPr lang="zh-CN" altLang="en-US" dirty="0"/>
                  <a:t>磁盘读写时间</a:t>
                </a:r>
                <a:endParaRPr lang="en-US" altLang="zh-CN" dirty="0"/>
              </a:p>
              <a:p>
                <a:r>
                  <a:rPr lang="zh-CN" altLang="en-US" dirty="0"/>
                  <a:t>磁盘读写时间</a:t>
                </a:r>
                <a:r>
                  <a:rPr lang="zh-CN" altLang="en-US" b="0" dirty="0"/>
                  <a:t>与读写次数成正比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可用归并的趟数来衡量。归并的趟数不是归并的次数，</a:t>
                </a:r>
                <a:r>
                  <a:rPr lang="zh-CN" altLang="en-US" b="1" dirty="0"/>
                  <a:t>一趟归并是指把所有的归并段都处理一遍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dirty="0"/>
                  <a:t>个初始归并段进行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/>
                  <a:t>路归并，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归并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趟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为减少磁盘读写，需要增加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/>
                  <a:t>并减小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dirty="0"/>
                  <a:t>。然而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/>
                  <a:t>越大，内部排序时间越长，占用内存越多；而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dirty="0"/>
                  <a:t>又受内存限制。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250870-C8ED-4ADE-8359-4D23DAD5F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11582400" cy="5181600"/>
              </a:xfrm>
              <a:blipFill>
                <a:blip r:embed="rId2"/>
                <a:stretch>
                  <a:fillRect l="-789" r="-1316" b="-5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830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DBC60-82E6-4F4E-BFA5-23F81B2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多路归并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796BE-96FB-4CB5-BEDF-1F12FDCB5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输入：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个归并段</a:t>
                </a:r>
                <a:r>
                  <a:rPr lang="en-US" altLang="zh-CN" b="0" dirty="0"/>
                  <a:t>(</a:t>
                </a:r>
                <a:r>
                  <a:rPr lang="zh-CN" altLang="en-US" b="0" dirty="0"/>
                  <a:t>输入文件流</a:t>
                </a:r>
                <a:r>
                  <a:rPr lang="en-US" altLang="zh-CN" b="0" dirty="0"/>
                  <a:t>)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归并：</a:t>
                </a:r>
                <a:r>
                  <a:rPr lang="zh-CN" altLang="en-US" b="0" dirty="0"/>
                  <a:t>不断地从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个归并段的最小值中找最小值。</a:t>
                </a:r>
                <a:r>
                  <a:rPr lang="zh-CN" altLang="en-US" dirty="0"/>
                  <a:t>怎么选？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输出：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个归并段</a:t>
                </a:r>
                <a:r>
                  <a:rPr lang="en-US" altLang="zh-CN" b="0" dirty="0"/>
                  <a:t>(</a:t>
                </a:r>
                <a:r>
                  <a:rPr lang="zh-CN" altLang="en-US" b="0" dirty="0"/>
                  <a:t>输出文件流</a:t>
                </a:r>
                <a:r>
                  <a:rPr lang="en-US" altLang="zh-CN" b="0" dirty="0"/>
                  <a:t>)</a:t>
                </a:r>
                <a:r>
                  <a:rPr lang="zh-CN" altLang="en-US" b="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796BE-96FB-4CB5-BEDF-1F12FDCB5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 t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54628F4-9D45-41AF-9118-11EC381905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8456825"/>
                  </p:ext>
                </p:extLst>
              </p:nvPr>
            </p:nvGraphicFramePr>
            <p:xfrm>
              <a:off x="762000" y="2667000"/>
              <a:ext cx="10515600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4160">
                      <a:extLst>
                        <a:ext uri="{9D8B030D-6E8A-4147-A177-3AD203B41FA5}">
                          <a16:colId xmlns:a16="http://schemas.microsoft.com/office/drawing/2014/main" val="6465530"/>
                        </a:ext>
                      </a:extLst>
                    </a:gridCol>
                    <a:gridCol w="7711440">
                      <a:extLst>
                        <a:ext uri="{9D8B030D-6E8A-4147-A177-3AD203B41FA5}">
                          <a16:colId xmlns:a16="http://schemas.microsoft.com/office/drawing/2014/main" val="40919309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最小值数组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归并段：待归并的有序输入文件流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5750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b[1]=6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←  6  15  25  33  44  56  73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3806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b[2]=5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←  5  22  27  32  34  45  89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34999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⋯⋯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⋯⋯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16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b[k]=9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←  9  12  40  46  68  89  97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  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48035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54628F4-9D45-41AF-9118-11EC381905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8456825"/>
                  </p:ext>
                </p:extLst>
              </p:nvPr>
            </p:nvGraphicFramePr>
            <p:xfrm>
              <a:off x="762000" y="2667000"/>
              <a:ext cx="10515600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4160">
                      <a:extLst>
                        <a:ext uri="{9D8B030D-6E8A-4147-A177-3AD203B41FA5}">
                          <a16:colId xmlns:a16="http://schemas.microsoft.com/office/drawing/2014/main" val="6465530"/>
                        </a:ext>
                      </a:extLst>
                    </a:gridCol>
                    <a:gridCol w="7711440">
                      <a:extLst>
                        <a:ext uri="{9D8B030D-6E8A-4147-A177-3AD203B41FA5}">
                          <a16:colId xmlns:a16="http://schemas.microsoft.com/office/drawing/2014/main" val="409193090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最小值数组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归并段：待归并的有序输入文件流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57506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b[1]=6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522" t="-112632" r="-237" b="-3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380644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b[2]=5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522" t="-210417" r="-237" b="-2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499990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5" t="-313684" r="-275652" b="-1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522" t="-313684" r="-237" b="-1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16306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b[k]=9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522" t="-413684" r="-237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48035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537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107BA-831B-4F97-AE11-F162255E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用堆做多路归并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2DDE286-1E2C-4658-B569-8A8B57D1C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3770"/>
            <a:ext cx="5689600" cy="2937230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7748400-D62A-41EB-A93E-1040A0D69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1219200"/>
            <a:ext cx="5689600" cy="2937230"/>
          </a:xfrm>
        </p:spPr>
      </p:pic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5016DF80-E897-428E-9B91-161823020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68867"/>
              </p:ext>
            </p:extLst>
          </p:nvPr>
        </p:nvGraphicFramePr>
        <p:xfrm>
          <a:off x="304800" y="4267200"/>
          <a:ext cx="70104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885">
                  <a:extLst>
                    <a:ext uri="{9D8B030D-6E8A-4147-A177-3AD203B41FA5}">
                      <a16:colId xmlns:a16="http://schemas.microsoft.com/office/drawing/2014/main" val="244918171"/>
                    </a:ext>
                  </a:extLst>
                </a:gridCol>
                <a:gridCol w="3803515">
                  <a:extLst>
                    <a:ext uri="{9D8B030D-6E8A-4147-A177-3AD203B41FA5}">
                      <a16:colId xmlns:a16="http://schemas.microsoft.com/office/drawing/2014/main" val="228851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200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b[1]=11, 17, …</a:t>
                      </a:r>
                      <a:endParaRPr lang="zh-CN" altLang="en-US" sz="3200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b[4]=  7, </a:t>
                      </a:r>
                      <a:r>
                        <a:rPr lang="en-US" altLang="zh-CN" sz="32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r>
                        <a:rPr lang="en-US" altLang="zh-CN" sz="3200" b="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</a:t>
                      </a:r>
                      <a:endParaRPr lang="zh-CN" altLang="en-US" sz="3200" b="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2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0" dirty="0">
                          <a:solidFill>
                            <a:srgbClr val="FF770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b[2]=28, 30, …</a:t>
                      </a:r>
                      <a:endParaRPr lang="zh-CN" altLang="en-US" sz="3200" b="0" dirty="0">
                        <a:solidFill>
                          <a:srgbClr val="FF770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b[5]=25, 27, …</a:t>
                      </a:r>
                      <a:endParaRPr lang="zh-CN" altLang="en-US" sz="3200" b="0" dirty="0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62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0" dirty="0">
                          <a:solidFill>
                            <a:srgbClr val="0066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b[3]=13, 19, …</a:t>
                      </a:r>
                      <a:endParaRPr lang="zh-CN" altLang="en-US" sz="3200" b="0" dirty="0">
                        <a:solidFill>
                          <a:srgbClr val="0066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是堆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初始时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h[</a:t>
                      </a:r>
                      <a:r>
                        <a:rPr lang="en-US" altLang="zh-CN" sz="32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]=</a:t>
                      </a:r>
                      <a:r>
                        <a:rPr lang="en-US" altLang="zh-CN" sz="32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179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堆中节点实际存储的是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的下标。</a:t>
                      </a:r>
                      <a:endParaRPr lang="zh-CN" altLang="en-US" sz="3200" b="0" dirty="0">
                        <a:solidFill>
                          <a:srgbClr val="0066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55272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0909DDAA-E5AD-4A90-8E5E-E0EA33650C73}"/>
              </a:ext>
            </a:extLst>
          </p:cNvPr>
          <p:cNvSpPr txBox="1"/>
          <p:nvPr/>
        </p:nvSpPr>
        <p:spPr>
          <a:xfrm>
            <a:off x="8077200" y="4297740"/>
            <a:ext cx="37080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自顶向下调整，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要调整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每层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次比较。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怎样减少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次比较？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C608BF-1AF8-4929-BF41-3DD22D969001}"/>
              </a:ext>
            </a:extLst>
          </p:cNvPr>
          <p:cNvSpPr txBox="1"/>
          <p:nvPr/>
        </p:nvSpPr>
        <p:spPr>
          <a:xfrm>
            <a:off x="3810000" y="1295400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2B8642-ACCC-44CD-95E2-3974865D8C99}"/>
              </a:ext>
            </a:extLst>
          </p:cNvPr>
          <p:cNvSpPr txBox="1"/>
          <p:nvPr/>
        </p:nvSpPr>
        <p:spPr>
          <a:xfrm>
            <a:off x="9906000" y="1219200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070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D992C-03A6-4F19-B852-B4CBBB9D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用胜者树做多路归并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E87BD87-66F3-4F42-8805-E1526B3D16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5" y="1295400"/>
            <a:ext cx="4807670" cy="4800600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DEF5F64-E6B1-4516-A77B-0CD84331ECA3}"/>
              </a:ext>
            </a:extLst>
          </p:cNvPr>
          <p:cNvSpPr txBox="1"/>
          <p:nvPr/>
        </p:nvSpPr>
        <p:spPr>
          <a:xfrm>
            <a:off x="3810000" y="1274565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B30C63-4E6F-4BB7-A778-939509768A51}"/>
              </a:ext>
            </a:extLst>
          </p:cNvPr>
          <p:cNvSpPr txBox="1"/>
          <p:nvPr/>
        </p:nvSpPr>
        <p:spPr>
          <a:xfrm>
            <a:off x="2974459" y="53131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值小者胜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EC69AF90-6B01-4266-A9C1-62A16827B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73" y="1274565"/>
            <a:ext cx="5316717" cy="4800600"/>
          </a:xfr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12150ED-9F12-4C94-80D1-DA91102D7635}"/>
              </a:ext>
            </a:extLst>
          </p:cNvPr>
          <p:cNvSpPr txBox="1"/>
          <p:nvPr/>
        </p:nvSpPr>
        <p:spPr>
          <a:xfrm>
            <a:off x="8630722" y="495300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自底向上调整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每层比较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只和兄弟比较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8AD91D-ECD8-4FD3-BD76-A0EAE683DC10}"/>
              </a:ext>
            </a:extLst>
          </p:cNvPr>
          <p:cNvSpPr txBox="1"/>
          <p:nvPr/>
        </p:nvSpPr>
        <p:spPr>
          <a:xfrm>
            <a:off x="9829800" y="1219200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155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078BA-9612-4F15-9C1D-5A8A63DC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用败者树做归并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D696B81E-6D6F-4DE0-8741-0242F3B15E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7811"/>
            <a:ext cx="4800601" cy="5307617"/>
          </a:xfrm>
        </p:spPr>
      </p:pic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964E07CA-0653-42DF-B5F8-522C4F846E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26" y="1307811"/>
            <a:ext cx="4841573" cy="5296272"/>
          </a:xfrm>
        </p:spPr>
      </p:pic>
    </p:spTree>
    <p:extLst>
      <p:ext uri="{BB962C8B-B14F-4D97-AF65-F5344CB8AC3E}">
        <p14:creationId xmlns:p14="http://schemas.microsoft.com/office/powerpoint/2010/main" val="492344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BBEA3-9064-4D96-B489-69A5F8BC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置换选择排序</a:t>
            </a:r>
            <a:r>
              <a:rPr lang="en-US" altLang="zh-CN" dirty="0"/>
              <a:t>-</a:t>
            </a:r>
            <a:r>
              <a:rPr lang="zh-CN" altLang="en-US" dirty="0"/>
              <a:t>减少初始归并段的数量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7263A-700F-4BCB-A5BB-AB36AD4A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基本思想：</a:t>
            </a:r>
            <a:r>
              <a:rPr lang="zh-CN" altLang="en-US" b="0" dirty="0"/>
              <a:t>使用树形选择排序；边输入、边输出。</a:t>
            </a:r>
            <a:endParaRPr lang="en-US" altLang="zh-CN" b="0" dirty="0"/>
          </a:p>
          <a:p>
            <a:r>
              <a:rPr lang="zh-CN" altLang="en-US" dirty="0"/>
              <a:t>具体做法</a:t>
            </a:r>
            <a:endParaRPr lang="en-US" altLang="zh-CN" dirty="0"/>
          </a:p>
          <a:p>
            <a:pPr lvl="1"/>
            <a:r>
              <a:rPr lang="zh-CN" altLang="en-US" dirty="0"/>
              <a:t>用树形选择排序选出最小值。</a:t>
            </a:r>
            <a:endParaRPr lang="en-US" altLang="zh-CN" dirty="0"/>
          </a:p>
          <a:p>
            <a:pPr lvl="1"/>
            <a:r>
              <a:rPr lang="zh-CN" altLang="en-US" dirty="0"/>
              <a:t>输出最小值，把输出的数作为</a:t>
            </a:r>
            <a:r>
              <a:rPr lang="en-US" altLang="zh-CN" dirty="0" err="1"/>
              <a:t>miniMax</a:t>
            </a:r>
            <a:r>
              <a:rPr lang="zh-CN" altLang="en-US" dirty="0"/>
              <a:t>标记。</a:t>
            </a:r>
            <a:endParaRPr lang="en-US" altLang="zh-CN" dirty="0"/>
          </a:p>
          <a:p>
            <a:pPr lvl="1"/>
            <a:r>
              <a:rPr lang="zh-CN" altLang="en-US" dirty="0"/>
              <a:t>输入一个数，如果此数比</a:t>
            </a:r>
            <a:r>
              <a:rPr lang="en-US" altLang="zh-CN" dirty="0" err="1"/>
              <a:t>miniMax</a:t>
            </a:r>
            <a:r>
              <a:rPr lang="zh-CN" altLang="en-US" dirty="0"/>
              <a:t>小，则不参与树形选择。</a:t>
            </a:r>
            <a:endParaRPr lang="en-US" altLang="zh-CN" dirty="0"/>
          </a:p>
          <a:p>
            <a:pPr lvl="1"/>
            <a:r>
              <a:rPr lang="zh-CN" altLang="en-US" dirty="0"/>
              <a:t>下次只输出比</a:t>
            </a:r>
            <a:r>
              <a:rPr lang="en-US" altLang="zh-CN" dirty="0" err="1"/>
              <a:t>miniMax</a:t>
            </a:r>
            <a:r>
              <a:rPr lang="zh-CN" altLang="en-US" dirty="0"/>
              <a:t>大的最小数，保证初始归并段有序。</a:t>
            </a:r>
            <a:endParaRPr lang="en-US" altLang="zh-CN" dirty="0"/>
          </a:p>
          <a:p>
            <a:pPr lvl="1"/>
            <a:r>
              <a:rPr lang="zh-CN" altLang="en-US" dirty="0"/>
              <a:t>当找不到比</a:t>
            </a:r>
            <a:r>
              <a:rPr lang="en-US" altLang="zh-CN" dirty="0" err="1"/>
              <a:t>miniMax</a:t>
            </a:r>
            <a:r>
              <a:rPr lang="zh-CN" altLang="en-US" dirty="0"/>
              <a:t>大的数时，重新开始输出新的归并段。</a:t>
            </a:r>
          </a:p>
        </p:txBody>
      </p:sp>
    </p:spTree>
    <p:extLst>
      <p:ext uri="{BB962C8B-B14F-4D97-AF65-F5344CB8AC3E}">
        <p14:creationId xmlns:p14="http://schemas.microsoft.com/office/powerpoint/2010/main" val="31888530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5B5F164-396E-48CC-80E8-048E6571E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567637"/>
              </p:ext>
            </p:extLst>
          </p:nvPr>
        </p:nvGraphicFramePr>
        <p:xfrm>
          <a:off x="304800" y="502920"/>
          <a:ext cx="1158240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88118346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908725625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47978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内存工作区</a:t>
                      </a:r>
                      <a:endParaRPr lang="en-US" altLang="zh-CN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设只能存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个关键字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2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51,49,39,46,38,29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,14,61,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36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51,49,39,46,38,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14,61,15,30,1,48,52,3,63,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3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51,49,39,46,38,</a:t>
                      </a:r>
                      <a:endParaRPr lang="zh-CN" altLang="en-US" sz="3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,61,15,30,1,48,52,3,63,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08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51,49,39,46,38,</a:t>
                      </a:r>
                      <a:r>
                        <a:rPr lang="en-US" altLang="zh-CN" sz="32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32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61,15,30,1,48,52,3,63,27,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2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51,49,39,46,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3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3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61,15,30,1,48,52,3,63,27,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5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29,38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51,49,39,46,    ,</a:t>
                      </a:r>
                      <a:r>
                        <a:rPr lang="en-US" altLang="zh-CN" sz="3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3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,15,30,1,48,52,3,63,27,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6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29,38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51,49,39,46,</a:t>
                      </a:r>
                      <a:r>
                        <a:rPr lang="en-US" altLang="zh-CN" sz="32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3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3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15,30,1,48,52,3,63,27,12,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88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29,38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51,49,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,46,61,</a:t>
                      </a:r>
                      <a:r>
                        <a:rPr lang="en-US" altLang="zh-CN" sz="3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3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15,30,1,48,52,3,63,27,12, 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9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3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974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19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C2EAC-9769-4EAB-9F0A-693D6DE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希尔排序的实现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29B64-17F0-4791-8F43-B4B7617E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ShellInsert</a:t>
            </a:r>
            <a:r>
              <a:rPr lang="en-US" altLang="zh-CN" b="0" dirty="0"/>
              <a:t>(int a[], unsigned int n, int d){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j, temp;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=d;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temp=a[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j=</a:t>
            </a:r>
            <a:r>
              <a:rPr lang="en-US" altLang="zh-CN" b="0" dirty="0" err="1"/>
              <a:t>i</a:t>
            </a:r>
            <a:r>
              <a:rPr lang="en-US" altLang="zh-CN" b="0" dirty="0"/>
              <a:t>-d;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while(j&gt;=0 &amp;&amp; temp&lt;a[j])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    a[</a:t>
            </a:r>
            <a:r>
              <a:rPr lang="en-US" altLang="zh-CN" b="0" dirty="0" err="1"/>
              <a:t>j+d</a:t>
            </a:r>
            <a:r>
              <a:rPr lang="en-US" altLang="zh-CN" b="0" dirty="0"/>
              <a:t>]=a[j];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    j-=d;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a[</a:t>
            </a:r>
            <a:r>
              <a:rPr lang="en-US" altLang="zh-CN" b="0" dirty="0" err="1"/>
              <a:t>j+d</a:t>
            </a:r>
            <a:r>
              <a:rPr lang="en-US" altLang="zh-CN" b="0" dirty="0"/>
              <a:t>]=temp;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/>
              <a:t>}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156936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99E0-5776-4F8A-93D5-D1D53B14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扫雪机定理 </a:t>
            </a:r>
            <a:r>
              <a:rPr lang="en-US" altLang="zh-CN" dirty="0"/>
              <a:t>[Moore 1961]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0B0F1-F531-4216-A82F-99FD42FF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2954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定理：</a:t>
            </a:r>
            <a:r>
              <a:rPr lang="zh-CN" altLang="en-US" b="0" dirty="0"/>
              <a:t>设置换选择排序的内存工作区大小为</a:t>
            </a:r>
            <a:r>
              <a:rPr lang="en-US" altLang="zh-CN" b="0" dirty="0"/>
              <a:t>w</a:t>
            </a:r>
            <a:r>
              <a:rPr lang="zh-CN" altLang="en-US" b="0" dirty="0"/>
              <a:t>个关键字，当输入的关键字是随机数时，所得初始归并段的平均长度为</a:t>
            </a:r>
            <a:r>
              <a:rPr lang="en-US" altLang="zh-CN" b="0" dirty="0"/>
              <a:t>2w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3A1B9F2-8BC4-44DD-9EE3-D4E91A271F5F}"/>
              </a:ext>
            </a:extLst>
          </p:cNvPr>
          <p:cNvSpPr txBox="1">
            <a:spLocks/>
          </p:cNvSpPr>
          <p:nvPr/>
        </p:nvSpPr>
        <p:spPr bwMode="auto">
          <a:xfrm>
            <a:off x="304800" y="2590800"/>
            <a:ext cx="5029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 lang="en-US" altLang="zh-CN" sz="32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Ø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扫雪机模型</a:t>
            </a:r>
          </a:p>
          <a:p>
            <a:pPr lvl="1"/>
            <a:r>
              <a:rPr lang="zh-CN" altLang="en-US" kern="0" dirty="0"/>
              <a:t>平衡时积雪总量不变。</a:t>
            </a:r>
          </a:p>
          <a:p>
            <a:pPr lvl="1"/>
            <a:r>
              <a:rPr lang="zh-CN" altLang="en-US" kern="0" dirty="0"/>
              <a:t>关键字如均匀下的雪。</a:t>
            </a:r>
          </a:p>
          <a:p>
            <a:pPr lvl="1"/>
            <a:r>
              <a:rPr lang="zh-CN" altLang="en-US" kern="0" dirty="0"/>
              <a:t>比</a:t>
            </a:r>
            <a:r>
              <a:rPr lang="en-US" altLang="zh-CN" kern="0" dirty="0" err="1"/>
              <a:t>miniMax</a:t>
            </a:r>
            <a:r>
              <a:rPr lang="zh-CN" altLang="en-US" kern="0" dirty="0"/>
              <a:t>小的落在扫雪机之后，属于下</a:t>
            </a:r>
            <a:endParaRPr lang="en-US" altLang="zh-CN" kern="0" dirty="0"/>
          </a:p>
          <a:p>
            <a:pPr marL="457200" lvl="1" indent="0">
              <a:buNone/>
            </a:pPr>
            <a:r>
              <a:rPr lang="en-US" altLang="zh-CN" kern="0" dirty="0"/>
              <a:t>   </a:t>
            </a:r>
            <a:r>
              <a:rPr lang="zh-CN" altLang="en-US" kern="0" dirty="0"/>
              <a:t>一个归并段。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25A9EA-F1CF-4DC6-B164-EF6D522A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2819401"/>
            <a:ext cx="6436936" cy="259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DDA0DD-BEAD-4FF5-9860-F9B6EBCADF98}"/>
                  </a:ext>
                </a:extLst>
              </p:cNvPr>
              <p:cNvSpPr txBox="1"/>
              <p:nvPr/>
            </p:nvSpPr>
            <p:spPr>
              <a:xfrm>
                <a:off x="5664024" y="5638800"/>
                <a:ext cx="58931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扫雪量</m:t>
                      </m:r>
                      <m:r>
                        <a:rPr lang="en-US" altLang="zh-CN" sz="32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h𝑙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=2∗</m:t>
                      </m:r>
                      <m:r>
                        <a:rPr lang="zh-CN" altLang="en-US" sz="32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积雪量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𝑤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DDA0DD-BEAD-4FF5-9860-F9B6EBCAD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024" y="5638800"/>
                <a:ext cx="589315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6195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76248-359B-4BE6-A05E-98D59980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最佳归并树</a:t>
            </a:r>
            <a:r>
              <a:rPr lang="en-US" altLang="zh-CN" dirty="0"/>
              <a:t>-k</a:t>
            </a:r>
            <a:r>
              <a:rPr lang="zh-CN" altLang="en-US" dirty="0"/>
              <a:t>叉哈夫曼树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1508E-724C-468B-8A5D-F37F90D6B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648200" cy="4800600"/>
          </a:xfrm>
        </p:spPr>
        <p:txBody>
          <a:bodyPr/>
          <a:lstStyle/>
          <a:p>
            <a:r>
              <a:rPr lang="zh-CN" altLang="en-US" dirty="0"/>
              <a:t>问题：</a:t>
            </a:r>
            <a:r>
              <a:rPr lang="zh-CN" altLang="en-US" b="0" dirty="0"/>
              <a:t>置换选择排序输出的初始归并段长度不等，怎样归并最佳？</a:t>
            </a:r>
            <a:endParaRPr lang="en-US" altLang="zh-CN" b="0" dirty="0"/>
          </a:p>
          <a:p>
            <a:r>
              <a:rPr lang="zh-CN" altLang="en-US" dirty="0"/>
              <a:t>解决：</a:t>
            </a:r>
            <a:r>
              <a:rPr lang="zh-CN" altLang="en-US" b="0" dirty="0"/>
              <a:t>把归并段的长度作为权值，构造</a:t>
            </a:r>
            <a:r>
              <a:rPr lang="en-US" altLang="zh-CN" b="0" dirty="0"/>
              <a:t>k</a:t>
            </a:r>
            <a:r>
              <a:rPr lang="zh-CN" altLang="en-US" b="0" dirty="0"/>
              <a:t>叉哈夫曼树，即得最佳归并树。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8CF4BA2-CA74-41EB-8B2E-0E9262B7E6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49" y="1524000"/>
            <a:ext cx="6325951" cy="4800600"/>
          </a:xfrm>
        </p:spPr>
      </p:pic>
    </p:spTree>
    <p:extLst>
      <p:ext uri="{BB962C8B-B14F-4D97-AF65-F5344CB8AC3E}">
        <p14:creationId xmlns:p14="http://schemas.microsoft.com/office/powerpoint/2010/main" val="4188578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11AC-A989-41A1-A64A-76B146FCF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E58EDB-3B7D-468C-BC83-DD6A1C8F9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9600" dirty="0"/>
              <a:t>Questions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6932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5B7EC-EF3C-485A-9F0F-8EB77ABE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希尔排序的时间复杂度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D5EAA091-812E-469B-AC1D-7459B688A4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6123476"/>
                  </p:ext>
                </p:extLst>
              </p:nvPr>
            </p:nvGraphicFramePr>
            <p:xfrm>
              <a:off x="381000" y="1371600"/>
              <a:ext cx="11430000" cy="50753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5203">
                      <a:extLst>
                        <a:ext uri="{9D8B030D-6E8A-4147-A177-3AD203B41FA5}">
                          <a16:colId xmlns:a16="http://schemas.microsoft.com/office/drawing/2014/main" val="803767129"/>
                        </a:ext>
                      </a:extLst>
                    </a:gridCol>
                    <a:gridCol w="5406081">
                      <a:extLst>
                        <a:ext uri="{9D8B030D-6E8A-4147-A177-3AD203B41FA5}">
                          <a16:colId xmlns:a16="http://schemas.microsoft.com/office/drawing/2014/main" val="767297903"/>
                        </a:ext>
                      </a:extLst>
                    </a:gridCol>
                    <a:gridCol w="3938716">
                      <a:extLst>
                        <a:ext uri="{9D8B030D-6E8A-4147-A177-3AD203B41FA5}">
                          <a16:colId xmlns:a16="http://schemas.microsoft.com/office/drawing/2014/main" val="904708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</a:rPr>
                            <a:t>增量序列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</a:rPr>
                            <a:t>序列值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</a:rPr>
                            <a:t>时间复杂度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186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Shell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1, 2, 4, 8, 16, 32, 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,⋯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0567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Knuth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1, 4, 13, 40, 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box>
                                  <m:box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,⋯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316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Hibbard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1, 3, 7, </m:t>
                                </m:r>
                                <m:r>
                                  <a:rPr lang="en-US" altLang="zh-CN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15, 31, 63, 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−1,⋯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zh-CN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</a:rPr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3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[Papernov,1965]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864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Pratt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1,2,3,4,6,8,9,12,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,⋯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3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[Pratt,1971]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4791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Sedgewick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1,5,19,41,109,209,505,929,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3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[Sedgewick,1986]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0694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D5EAA091-812E-469B-AC1D-7459B688A4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6123476"/>
                  </p:ext>
                </p:extLst>
              </p:nvPr>
            </p:nvGraphicFramePr>
            <p:xfrm>
              <a:off x="381000" y="1371600"/>
              <a:ext cx="11430000" cy="50753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5203">
                      <a:extLst>
                        <a:ext uri="{9D8B030D-6E8A-4147-A177-3AD203B41FA5}">
                          <a16:colId xmlns:a16="http://schemas.microsoft.com/office/drawing/2014/main" val="803767129"/>
                        </a:ext>
                      </a:extLst>
                    </a:gridCol>
                    <a:gridCol w="5406081">
                      <a:extLst>
                        <a:ext uri="{9D8B030D-6E8A-4147-A177-3AD203B41FA5}">
                          <a16:colId xmlns:a16="http://schemas.microsoft.com/office/drawing/2014/main" val="767297903"/>
                        </a:ext>
                      </a:extLst>
                    </a:gridCol>
                    <a:gridCol w="3938716">
                      <a:extLst>
                        <a:ext uri="{9D8B030D-6E8A-4147-A177-3AD203B41FA5}">
                          <a16:colId xmlns:a16="http://schemas.microsoft.com/office/drawing/2014/main" val="90470833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</a:rPr>
                            <a:t>增量序列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</a:rPr>
                            <a:t>序列值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200" dirty="0">
                              <a:solidFill>
                                <a:schemeClr val="tx1"/>
                              </a:solidFill>
                            </a:rPr>
                            <a:t>时间复杂度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3186047"/>
                      </a:ext>
                    </a:extLst>
                  </a:tr>
                  <a:tr h="594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Shell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626" t="-114286" r="-72973" b="-6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557" t="-114286" r="-310" b="-6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0567565"/>
                      </a:ext>
                    </a:extLst>
                  </a:tr>
                  <a:tr h="661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Knuth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626" t="-194444" r="-72973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316263"/>
                      </a:ext>
                    </a:extLst>
                  </a:tr>
                  <a:tr h="10754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Hibbard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626" t="-179661" r="-72973" b="-218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557" t="-179661" r="-310" b="-218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64577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Pratt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626" t="-282857" r="-72973" b="-12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557" t="-282857" r="-310" b="-121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479144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dirty="0">
                              <a:solidFill>
                                <a:schemeClr val="tx1"/>
                              </a:solidFill>
                            </a:rPr>
                            <a:t>Sedgewick</a:t>
                          </a:r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626" t="-372222" r="-72973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557" t="-372222" r="-310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06949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23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交换类排序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C868-3FD9-4EAB-918F-6256D5BF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  <a:r>
              <a:rPr lang="zh-CN" altLang="en-US" b="0" dirty="0"/>
              <a:t>：交换逆序元素。</a:t>
            </a:r>
            <a:endParaRPr lang="en-US" altLang="zh-CN" b="0" dirty="0"/>
          </a:p>
          <a:p>
            <a:r>
              <a:rPr lang="zh-CN" altLang="en-US" dirty="0"/>
              <a:t>具体算法</a:t>
            </a:r>
            <a:endParaRPr lang="en-US" altLang="zh-CN" dirty="0"/>
          </a:p>
          <a:p>
            <a:pPr lvl="1"/>
            <a:r>
              <a:rPr lang="zh-CN" altLang="en-US" dirty="0"/>
              <a:t>冒泡排序：比较相邻的两个数，如果逆序，就交换。</a:t>
            </a:r>
            <a:endParaRPr lang="en-US" altLang="zh-CN" dirty="0"/>
          </a:p>
          <a:p>
            <a:pPr lvl="1"/>
            <a:r>
              <a:rPr lang="zh-CN" altLang="en-US" dirty="0"/>
              <a:t>改进的冒泡排序：</a:t>
            </a:r>
            <a:endParaRPr lang="en-US" altLang="zh-CN" dirty="0"/>
          </a:p>
          <a:p>
            <a:pPr lvl="2"/>
            <a:r>
              <a:rPr lang="zh-CN" altLang="en-US" dirty="0"/>
              <a:t>如果在某轮冒泡中，发现都不需要交换，那么就结束了；</a:t>
            </a:r>
            <a:endParaRPr lang="en-US" altLang="zh-CN" dirty="0"/>
          </a:p>
          <a:p>
            <a:pPr lvl="2"/>
            <a:r>
              <a:rPr lang="zh-CN" altLang="en-US" dirty="0"/>
              <a:t>在每轮中记录最后一次交换的位置，可知无序区的边界。</a:t>
            </a:r>
            <a:endParaRPr lang="en-US" altLang="zh-CN" dirty="0"/>
          </a:p>
          <a:p>
            <a:pPr lvl="1"/>
            <a:r>
              <a:rPr lang="zh-CN" altLang="en-US" dirty="0"/>
              <a:t>快速排序：选个支点，小于支点的放在左边，大于支点的放在右边，通过递归划分实现排序。</a:t>
            </a:r>
          </a:p>
        </p:txBody>
      </p:sp>
    </p:spTree>
    <p:extLst>
      <p:ext uri="{BB962C8B-B14F-4D97-AF65-F5344CB8AC3E}">
        <p14:creationId xmlns:p14="http://schemas.microsoft.com/office/powerpoint/2010/main" val="331328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625D4-7B84-428D-B0EC-AEC92EED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 </a:t>
            </a:r>
            <a:r>
              <a:rPr lang="en-US" altLang="zh-CN" dirty="0"/>
              <a:t>[Hoare1960</a:t>
            </a:r>
            <a:r>
              <a:rPr lang="zh-CN" altLang="en-US" dirty="0"/>
              <a:t>，</a:t>
            </a:r>
            <a:r>
              <a:rPr lang="en-US" altLang="zh-CN" dirty="0"/>
              <a:t>1980</a:t>
            </a:r>
            <a:r>
              <a:rPr lang="zh-CN" altLang="en-US" dirty="0"/>
              <a:t>图灵奖</a:t>
            </a:r>
            <a:r>
              <a:rPr lang="en-US" altLang="zh-CN" dirty="0"/>
              <a:t>]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38D9E8A6-E6F8-484E-8E8D-476D304A4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9080500" cy="4953000"/>
          </a:xfrm>
        </p:spPr>
      </p:pic>
    </p:spTree>
    <p:extLst>
      <p:ext uri="{BB962C8B-B14F-4D97-AF65-F5344CB8AC3E}">
        <p14:creationId xmlns:p14="http://schemas.microsoft.com/office/powerpoint/2010/main" val="1122694404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11369</TotalTime>
  <Words>4933</Words>
  <Application>Microsoft Office PowerPoint</Application>
  <PresentationFormat>宽屏</PresentationFormat>
  <Paragraphs>719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9" baseType="lpstr">
      <vt:lpstr>微软雅黑</vt:lpstr>
      <vt:lpstr>Arial</vt:lpstr>
      <vt:lpstr>Cambria Math</vt:lpstr>
      <vt:lpstr>Century</vt:lpstr>
      <vt:lpstr>Times New Roman</vt:lpstr>
      <vt:lpstr>Wingdings</vt:lpstr>
      <vt:lpstr>tm2</vt:lpstr>
      <vt:lpstr>第九章  排序</vt:lpstr>
      <vt:lpstr>排序的基本概念</vt:lpstr>
      <vt:lpstr>插入类排序</vt:lpstr>
      <vt:lpstr>希尔排序[Donald Shell，1959]</vt:lpstr>
      <vt:lpstr>希尔排序的实现1/2</vt:lpstr>
      <vt:lpstr>希尔排序的实现2/2</vt:lpstr>
      <vt:lpstr>希尔排序的时间复杂度</vt:lpstr>
      <vt:lpstr>交换类排序</vt:lpstr>
      <vt:lpstr>快速排序 [Hoare1960，1980图灵奖]</vt:lpstr>
      <vt:lpstr>快速排序的实现1/5</vt:lpstr>
      <vt:lpstr>快速排序的实现2/5</vt:lpstr>
      <vt:lpstr>快速排序的实现3/5</vt:lpstr>
      <vt:lpstr>快速排序的实现4/5</vt:lpstr>
      <vt:lpstr>快速排序的实现5/5</vt:lpstr>
      <vt:lpstr>快速排序的时间复杂度</vt:lpstr>
      <vt:lpstr>PowerPoint 演示文稿</vt:lpstr>
      <vt:lpstr>PowerPoint 演示文稿</vt:lpstr>
      <vt:lpstr>PowerPoint 演示文稿</vt:lpstr>
      <vt:lpstr>PowerPoint 演示文稿</vt:lpstr>
      <vt:lpstr>选择类排序</vt:lpstr>
      <vt:lpstr>树形选择排序(锦标赛排序)</vt:lpstr>
      <vt:lpstr>锦标赛算法</vt:lpstr>
      <vt:lpstr>堆排序 [Floyd and Williams,1964]</vt:lpstr>
      <vt:lpstr>重建堆1/4</vt:lpstr>
      <vt:lpstr>重建堆2/4</vt:lpstr>
      <vt:lpstr>重建堆3/4</vt:lpstr>
      <vt:lpstr>重建堆4/4</vt:lpstr>
      <vt:lpstr>筛选的实现1/2</vt:lpstr>
      <vt:lpstr>筛选的实现2/2</vt:lpstr>
      <vt:lpstr>初建堆</vt:lpstr>
      <vt:lpstr>初建堆的实现</vt:lpstr>
      <vt:lpstr>堆排序的实现</vt:lpstr>
      <vt:lpstr>堆排序的时间复杂度</vt:lpstr>
      <vt:lpstr>归并排序 [John von Neumann,1945]</vt:lpstr>
      <vt:lpstr>归并排序的实现1/3</vt:lpstr>
      <vt:lpstr>归并排序的实现2/3</vt:lpstr>
      <vt:lpstr>归并排序的实现3/3</vt:lpstr>
      <vt:lpstr>归并排序的时间复杂度1/2</vt:lpstr>
      <vt:lpstr>归并排序的时间复杂度2/2</vt:lpstr>
      <vt:lpstr>各种基于比较的排序</vt:lpstr>
      <vt:lpstr>比较次数的理论下界</vt:lpstr>
      <vt:lpstr>比较次数的理论下界：⌈〖log〗_2⁡n! ⌉</vt:lpstr>
      <vt:lpstr>对理论下界的追求</vt:lpstr>
      <vt:lpstr>计数排序</vt:lpstr>
      <vt:lpstr>计数排序的伪代码描述</vt:lpstr>
      <vt:lpstr>基数排序</vt:lpstr>
      <vt:lpstr>基数排序算法及性能</vt:lpstr>
      <vt:lpstr>基数排序的实现1/3</vt:lpstr>
      <vt:lpstr>基数排序的实现2/3</vt:lpstr>
      <vt:lpstr>基数排序的实现3/3</vt:lpstr>
      <vt:lpstr>多关键字排序</vt:lpstr>
      <vt:lpstr>外部排序</vt:lpstr>
      <vt:lpstr>外部排序时间</vt:lpstr>
      <vt:lpstr>多路归并</vt:lpstr>
      <vt:lpstr>用堆做多路归并</vt:lpstr>
      <vt:lpstr>用胜者树做多路归并</vt:lpstr>
      <vt:lpstr>用败者树做归并</vt:lpstr>
      <vt:lpstr>置换选择排序-减少初始归并段的数量</vt:lpstr>
      <vt:lpstr>PowerPoint 演示文稿</vt:lpstr>
      <vt:lpstr>扫雪机定理 [Moore 1961]</vt:lpstr>
      <vt:lpstr>最佳归并树-k叉哈夫曼树</vt:lpstr>
      <vt:lpstr>Thank you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zhangxue@uestc.edu.cn</cp:lastModifiedBy>
  <cp:revision>1434</cp:revision>
  <cp:lastPrinted>2024-02-25T10:13:42Z</cp:lastPrinted>
  <dcterms:created xsi:type="dcterms:W3CDTF">1999-08-24T18:39:05Z</dcterms:created>
  <dcterms:modified xsi:type="dcterms:W3CDTF">2024-04-15T05:58:43Z</dcterms:modified>
</cp:coreProperties>
</file>