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0"/>
  </p:notesMasterIdLst>
  <p:handoutMasterIdLst>
    <p:handoutMasterId r:id="rId61"/>
  </p:handoutMasterIdLst>
  <p:sldIdLst>
    <p:sldId id="263" r:id="rId2"/>
    <p:sldId id="277" r:id="rId3"/>
    <p:sldId id="275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9" r:id="rId13"/>
    <p:sldId id="285" r:id="rId14"/>
    <p:sldId id="286" r:id="rId15"/>
    <p:sldId id="287" r:id="rId16"/>
    <p:sldId id="288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29" r:id="rId28"/>
    <p:sldId id="300" r:id="rId29"/>
    <p:sldId id="302" r:id="rId30"/>
    <p:sldId id="332" r:id="rId31"/>
    <p:sldId id="333" r:id="rId32"/>
    <p:sldId id="331" r:id="rId33"/>
    <p:sldId id="303" r:id="rId34"/>
    <p:sldId id="305" r:id="rId35"/>
    <p:sldId id="307" r:id="rId36"/>
    <p:sldId id="309" r:id="rId37"/>
    <p:sldId id="316" r:id="rId38"/>
    <p:sldId id="317" r:id="rId39"/>
    <p:sldId id="306" r:id="rId40"/>
    <p:sldId id="308" r:id="rId41"/>
    <p:sldId id="310" r:id="rId42"/>
    <p:sldId id="321" r:id="rId43"/>
    <p:sldId id="311" r:id="rId44"/>
    <p:sldId id="318" r:id="rId45"/>
    <p:sldId id="313" r:id="rId46"/>
    <p:sldId id="314" r:id="rId47"/>
    <p:sldId id="315" r:id="rId48"/>
    <p:sldId id="319" r:id="rId49"/>
    <p:sldId id="320" r:id="rId50"/>
    <p:sldId id="322" r:id="rId51"/>
    <p:sldId id="323" r:id="rId52"/>
    <p:sldId id="324" r:id="rId53"/>
    <p:sldId id="325" r:id="rId54"/>
    <p:sldId id="326" r:id="rId55"/>
    <p:sldId id="327" r:id="rId56"/>
    <p:sldId id="334" r:id="rId57"/>
    <p:sldId id="335" r:id="rId58"/>
    <p:sldId id="336" r:id="rId59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90033"/>
    <a:srgbClr val="660033"/>
    <a:srgbClr val="006600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>
      <p:cViewPr varScale="1">
        <p:scale>
          <a:sx n="85" d="100"/>
          <a:sy n="85" d="100"/>
        </p:scale>
        <p:origin x="54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39" d="100"/>
          <a:sy n="39" d="100"/>
        </p:scale>
        <p:origin x="2386" y="6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8F26BC-7BC4-4E81-856A-C803AC3A2F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122" cy="497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66C85D-8214-4E69-93B1-C7927D703D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011" y="0"/>
            <a:ext cx="2946122" cy="497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6664E-1BF0-46AE-AAC0-8104A4986E05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25ABF-C6A2-43A4-994B-70B5FF683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796"/>
            <a:ext cx="2946122" cy="4974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3771-266C-4568-83F5-7D86B4D52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011" y="9430796"/>
            <a:ext cx="2946122" cy="4974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C5DD2-4AED-427E-8312-F2C1EDAA2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27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54" y="0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974" y="4714549"/>
            <a:ext cx="4983728" cy="44683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93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54" y="9432493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6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lang="en-US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lang="en-US" sz="32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n-ea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FFD2-C759-4331-B2C5-BD27D3F87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  线性表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18536A-F4C9-408B-A1C2-8B253B477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  学</a:t>
            </a:r>
            <a:endParaRPr lang="en-US" altLang="zh-CN" dirty="0"/>
          </a:p>
          <a:p>
            <a:r>
              <a:rPr lang="en-US" altLang="zh-CN" dirty="0"/>
              <a:t>zhangxue@uestc.edu.cn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81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顺序表的初始化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InitSeqList</a:t>
            </a:r>
            <a:r>
              <a:rPr lang="en-US" altLang="zh-CN" b="0" dirty="0"/>
              <a:t>(</a:t>
            </a:r>
            <a:r>
              <a:rPr lang="en-US" altLang="zh-CN" b="0" dirty="0" err="1"/>
              <a:t>SeqList</a:t>
            </a:r>
            <a:r>
              <a:rPr lang="en-US" altLang="zh-CN" b="0" dirty="0"/>
              <a:t>* </a:t>
            </a:r>
            <a:r>
              <a:rPr lang="en-US" altLang="zh-CN" b="0" dirty="0" err="1"/>
              <a:t>pList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=(</a:t>
            </a:r>
            <a:r>
              <a:rPr lang="en-US" altLang="zh-CN" b="0" dirty="0" err="1"/>
              <a:t>ListElem</a:t>
            </a:r>
            <a:r>
              <a:rPr lang="en-US" altLang="zh-CN" b="0" dirty="0"/>
              <a:t>*)malloc(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LIST_MAX_SIZE*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ListElem</a:t>
            </a:r>
            <a:r>
              <a:rPr lang="en-US" altLang="zh-CN" b="0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==NULL){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-&gt;size=LIST_MAX_SIZE;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27429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初始化函数的调用及其执行结果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 err="1"/>
              <a:t>SeqList</a:t>
            </a:r>
            <a:r>
              <a:rPr lang="en-US" altLang="zh-CN" b="0" dirty="0"/>
              <a:t> </a:t>
            </a:r>
            <a:r>
              <a:rPr lang="en-US" altLang="zh-CN" b="0" dirty="0" err="1"/>
              <a:t>seqList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if(</a:t>
            </a:r>
            <a:r>
              <a:rPr lang="en-US" altLang="zh-CN" b="0" dirty="0" err="1"/>
              <a:t>InitSeqList</a:t>
            </a:r>
            <a:r>
              <a:rPr lang="en-US" altLang="zh-CN" b="0" dirty="0"/>
              <a:t>(&amp;</a:t>
            </a:r>
            <a:r>
              <a:rPr lang="en-US" altLang="zh-CN" b="0" dirty="0" err="1"/>
              <a:t>seqList</a:t>
            </a:r>
            <a:r>
              <a:rPr lang="en-US" altLang="zh-CN" b="0" dirty="0"/>
              <a:t>)==ERROR){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return ERROR;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0" dirty="0"/>
              <a:t>如果成功，其结果为：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 err="1"/>
              <a:t>seqList.pElemArray</a:t>
            </a:r>
            <a:r>
              <a:rPr lang="en-US" altLang="zh-CN" b="0" dirty="0"/>
              <a:t> →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 err="1"/>
              <a:t>seqList.length</a:t>
            </a:r>
            <a:r>
              <a:rPr lang="en-US" altLang="zh-CN" b="0" dirty="0"/>
              <a:t>=0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 err="1"/>
              <a:t>seqList.size</a:t>
            </a:r>
            <a:r>
              <a:rPr lang="en-US" altLang="zh-CN" b="0" dirty="0"/>
              <a:t>=</a:t>
            </a:r>
            <a:r>
              <a:rPr lang="zh-CN" altLang="en-US" b="0" dirty="0"/>
              <a:t>动态内存的容量（以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ElemType</a:t>
            </a:r>
            <a:r>
              <a:rPr lang="en-US" altLang="zh-CN" b="0" dirty="0"/>
              <a:t>)</a:t>
            </a:r>
            <a:r>
              <a:rPr lang="zh-CN" altLang="en-US" b="0" dirty="0"/>
              <a:t>为单位）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DBFDDB2-0632-45A5-B808-F4B21C44D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869762"/>
              </p:ext>
            </p:extLst>
          </p:nvPr>
        </p:nvGraphicFramePr>
        <p:xfrm>
          <a:off x="4800600" y="4419600"/>
          <a:ext cx="66187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8750">
                  <a:extLst>
                    <a:ext uri="{9D8B030D-6E8A-4147-A177-3AD203B41FA5}">
                      <a16:colId xmlns:a16="http://schemas.microsoft.com/office/drawing/2014/main" val="311086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61695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43ED116-E9C3-4E7C-97C8-24428A943681}"/>
              </a:ext>
            </a:extLst>
          </p:cNvPr>
          <p:cNvSpPr txBox="1"/>
          <p:nvPr/>
        </p:nvSpPr>
        <p:spPr>
          <a:xfrm>
            <a:off x="6781800" y="3810000"/>
            <a:ext cx="3017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动态内存空间</a:t>
            </a:r>
          </a:p>
        </p:txBody>
      </p:sp>
    </p:spTree>
    <p:extLst>
      <p:ext uri="{BB962C8B-B14F-4D97-AF65-F5344CB8AC3E}">
        <p14:creationId xmlns:p14="http://schemas.microsoft.com/office/powerpoint/2010/main" val="110819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顺序表的释放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FreeSeqList</a:t>
            </a:r>
            <a:r>
              <a:rPr lang="en-US" altLang="zh-CN" b="0" dirty="0"/>
              <a:t>(</a:t>
            </a:r>
            <a:r>
              <a:rPr lang="en-US" altLang="zh-CN" b="0" dirty="0" err="1"/>
              <a:t>SeqList</a:t>
            </a:r>
            <a:r>
              <a:rPr lang="en-US" altLang="zh-CN" b="0" dirty="0"/>
              <a:t>* </a:t>
            </a:r>
            <a:r>
              <a:rPr lang="en-US" altLang="zh-CN" b="0" dirty="0" err="1"/>
              <a:t>pList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free(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-&gt;size=0;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09575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求顺序表的长度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LengthOfSeqList</a:t>
            </a:r>
            <a:r>
              <a:rPr lang="en-US" altLang="zh-CN" b="0" dirty="0"/>
              <a:t>(</a:t>
            </a:r>
            <a:r>
              <a:rPr lang="en-US" altLang="zh-CN" b="0" dirty="0" err="1"/>
              <a:t>SeqList</a:t>
            </a:r>
            <a:r>
              <a:rPr lang="en-US" altLang="zh-CN" b="0" dirty="0"/>
              <a:t>* </a:t>
            </a:r>
            <a:r>
              <a:rPr lang="en-US" altLang="zh-CN" b="0" dirty="0" err="1"/>
              <a:t>pList</a:t>
            </a:r>
            <a:r>
              <a:rPr lang="en-US" altLang="zh-CN" b="0" dirty="0"/>
              <a:t> 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return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0" dirty="0"/>
              <a:t>思考：既然可以使用</a:t>
            </a:r>
            <a:r>
              <a:rPr lang="en-US" altLang="zh-CN" b="0" dirty="0"/>
              <a:t>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 </a:t>
            </a:r>
            <a:r>
              <a:rPr lang="zh-CN" altLang="en-US" b="0" dirty="0"/>
              <a:t>得到长度，是否有必要设计这个函数？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421554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取顺序表中的元素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GetElemFromSeqList</a:t>
            </a:r>
            <a:r>
              <a:rPr lang="en-US" altLang="zh-CN" b="0" dirty="0"/>
              <a:t>(</a:t>
            </a:r>
            <a:r>
              <a:rPr lang="en-US" altLang="zh-CN" b="0" dirty="0" err="1"/>
              <a:t>SeqList</a:t>
            </a:r>
            <a:r>
              <a:rPr lang="en-US" altLang="zh-CN" b="0" dirty="0"/>
              <a:t>* </a:t>
            </a:r>
            <a:r>
              <a:rPr lang="en-US" altLang="zh-CN" b="0" dirty="0" err="1"/>
              <a:t>pList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en-US" altLang="zh-CN" b="0" dirty="0"/>
              <a:t>int </a:t>
            </a:r>
            <a:r>
              <a:rPr lang="en-US" altLang="zh-CN" b="0" dirty="0" err="1"/>
              <a:t>i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</a:t>
            </a:r>
            <a:r>
              <a:rPr lang="en-US" altLang="zh-CN" b="0" dirty="0" err="1"/>
              <a:t>ListElem</a:t>
            </a:r>
            <a:r>
              <a:rPr lang="en-US" altLang="zh-CN" b="0" dirty="0"/>
              <a:t>* </a:t>
            </a:r>
            <a:r>
              <a:rPr lang="en-US" altLang="zh-CN" b="0" dirty="0" err="1"/>
              <a:t>pElem</a:t>
            </a:r>
            <a:r>
              <a:rPr lang="en-US" altLang="zh-CN" b="0" dirty="0"/>
              <a:t> 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length;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length=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i</a:t>
            </a:r>
            <a:r>
              <a:rPr lang="en-US" altLang="zh-CN" b="0" dirty="0"/>
              <a:t>&gt;=length){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*</a:t>
            </a:r>
            <a:r>
              <a:rPr lang="en-US" altLang="zh-CN" b="0" dirty="0" err="1"/>
              <a:t>pElem</a:t>
            </a:r>
            <a:r>
              <a:rPr lang="en-US" altLang="zh-CN" b="0" dirty="0"/>
              <a:t>=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50245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在顺序表中查找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SearchSeqList</a:t>
            </a:r>
            <a:r>
              <a:rPr lang="en-US" altLang="zh-CN" b="0" dirty="0"/>
              <a:t>(</a:t>
            </a:r>
            <a:r>
              <a:rPr lang="en-US" altLang="zh-CN" b="0" dirty="0" err="1"/>
              <a:t>SeqList</a:t>
            </a:r>
            <a:r>
              <a:rPr lang="en-US" altLang="zh-CN" b="0" dirty="0"/>
              <a:t>* </a:t>
            </a:r>
            <a:r>
              <a:rPr lang="en-US" altLang="zh-CN" b="0" dirty="0" err="1"/>
              <a:t>pList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en-US" altLang="zh-CN" b="0" dirty="0" err="1"/>
              <a:t>ListElem</a:t>
            </a:r>
            <a:r>
              <a:rPr lang="en-US" altLang="zh-CN" b="0" dirty="0"/>
              <a:t>* </a:t>
            </a:r>
            <a:r>
              <a:rPr lang="en-US" altLang="zh-CN" b="0" dirty="0" err="1"/>
              <a:t>pElem</a:t>
            </a:r>
            <a:r>
              <a:rPr lang="en-US" altLang="zh-CN" b="0" dirty="0"/>
              <a:t> 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length=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while(</a:t>
            </a:r>
            <a:r>
              <a:rPr lang="en-US" altLang="zh-CN" b="0" dirty="0" err="1"/>
              <a:t>i</a:t>
            </a:r>
            <a:r>
              <a:rPr lang="en-US" altLang="zh-CN" b="0" dirty="0"/>
              <a:t>&lt;length){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if(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]==*</a:t>
            </a:r>
            <a:r>
              <a:rPr lang="en-US" altLang="zh-CN" b="0" dirty="0" err="1"/>
              <a:t>pElem</a:t>
            </a:r>
            <a:r>
              <a:rPr lang="en-US" altLang="zh-CN" b="0" dirty="0"/>
              <a:t>){  // </a:t>
            </a:r>
            <a:r>
              <a:rPr lang="zh-CN" altLang="en-US" b="0" dirty="0"/>
              <a:t>只支持基本类型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return </a:t>
            </a:r>
            <a:r>
              <a:rPr lang="en-US" altLang="zh-CN" b="0" dirty="0" err="1"/>
              <a:t>i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i</a:t>
            </a:r>
            <a:r>
              <a:rPr lang="en-US" altLang="zh-CN" b="0" dirty="0"/>
              <a:t>++</a:t>
            </a:r>
            <a:r>
              <a:rPr lang="zh-CN" altLang="en-US" b="0" dirty="0"/>
              <a:t>；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-1;  // </a:t>
            </a:r>
            <a:r>
              <a:rPr lang="zh-CN" altLang="en-US" b="0" dirty="0"/>
              <a:t>没找到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37664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在顺序表中查找</a:t>
            </a:r>
            <a:r>
              <a:rPr lang="en-US" altLang="zh-CN" dirty="0"/>
              <a:t>(</a:t>
            </a:r>
            <a:r>
              <a:rPr lang="zh-CN" altLang="en-US" dirty="0"/>
              <a:t>修正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SearchSeqList</a:t>
            </a:r>
            <a:r>
              <a:rPr lang="en-US" altLang="zh-CN" b="0" dirty="0"/>
              <a:t>(</a:t>
            </a:r>
            <a:r>
              <a:rPr lang="en-US" altLang="zh-CN" b="0" dirty="0" err="1"/>
              <a:t>SeqList</a:t>
            </a:r>
            <a:r>
              <a:rPr lang="en-US" altLang="zh-CN" b="0" dirty="0"/>
              <a:t>* </a:t>
            </a:r>
            <a:r>
              <a:rPr lang="en-US" altLang="zh-CN" b="0" dirty="0" err="1"/>
              <a:t>pList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en-US" altLang="zh-CN" b="0" dirty="0" err="1"/>
              <a:t>ListElem</a:t>
            </a:r>
            <a:r>
              <a:rPr lang="en-US" altLang="zh-CN" b="0" dirty="0"/>
              <a:t>* </a:t>
            </a:r>
            <a:r>
              <a:rPr lang="en-US" altLang="zh-CN" b="0" dirty="0" err="1"/>
              <a:t>pElem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</a:t>
            </a:r>
            <a:r>
              <a:rPr lang="en-US" altLang="zh-CN" b="0" dirty="0" err="1"/>
              <a:t>YesNo</a:t>
            </a:r>
            <a:r>
              <a:rPr lang="en-US" altLang="zh-CN" b="0" dirty="0"/>
              <a:t> (*</a:t>
            </a:r>
            <a:r>
              <a:rPr lang="en-US" altLang="zh-CN" b="0" dirty="0" err="1"/>
              <a:t>isEqual</a:t>
            </a:r>
            <a:r>
              <a:rPr lang="en-US" altLang="zh-CN" b="0" dirty="0"/>
              <a:t>)() 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while(</a:t>
            </a:r>
            <a:r>
              <a:rPr lang="en-US" altLang="zh-CN" b="0" dirty="0" err="1"/>
              <a:t>i</a:t>
            </a:r>
            <a:r>
              <a:rPr lang="en-US" altLang="zh-CN" b="0" dirty="0"/>
              <a:t>&lt;length){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dirty="0"/>
              <a:t>if(</a:t>
            </a:r>
            <a:r>
              <a:rPr lang="en-US" altLang="zh-CN" dirty="0" err="1"/>
              <a:t>isEqual</a:t>
            </a:r>
            <a:r>
              <a:rPr lang="en-US" altLang="zh-CN" dirty="0"/>
              <a:t>(&amp;(</a:t>
            </a:r>
            <a:r>
              <a:rPr lang="en-US" altLang="zh-CN" dirty="0" err="1"/>
              <a:t>pList</a:t>
            </a:r>
            <a:r>
              <a:rPr lang="en-US" altLang="zh-CN" dirty="0"/>
              <a:t>-&gt;</a:t>
            </a:r>
            <a:r>
              <a:rPr lang="en-US" altLang="zh-CN" dirty="0" err="1"/>
              <a:t>pElemArray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]), </a:t>
            </a:r>
            <a:r>
              <a:rPr lang="en-US" altLang="zh-CN" dirty="0" err="1"/>
              <a:t>pElem</a:t>
            </a:r>
            <a:r>
              <a:rPr lang="en-US" altLang="zh-CN" dirty="0"/>
              <a:t>)==YES)</a:t>
            </a:r>
            <a:r>
              <a:rPr lang="en-US" altLang="zh-CN" b="0" dirty="0"/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return </a:t>
            </a:r>
            <a:r>
              <a:rPr lang="en-US" altLang="zh-CN" b="0" dirty="0" err="1"/>
              <a:t>i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i</a:t>
            </a:r>
            <a:r>
              <a:rPr lang="en-US" altLang="zh-CN" b="0" dirty="0"/>
              <a:t>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……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637917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向顺序表中追加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AppendToSeqList</a:t>
            </a:r>
            <a:r>
              <a:rPr lang="en-US" altLang="zh-CN" b="0" dirty="0"/>
              <a:t>(</a:t>
            </a:r>
            <a:r>
              <a:rPr lang="en-US" altLang="zh-CN" b="0" dirty="0" err="1"/>
              <a:t>SeqList</a:t>
            </a:r>
            <a:r>
              <a:rPr lang="en-US" altLang="zh-CN" b="0" dirty="0"/>
              <a:t>* </a:t>
            </a:r>
            <a:r>
              <a:rPr lang="en-US" altLang="zh-CN" b="0" dirty="0" err="1"/>
              <a:t>pList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                                     </a:t>
            </a:r>
            <a:r>
              <a:rPr lang="en-US" altLang="zh-CN" b="0" dirty="0" err="1"/>
              <a:t>ListElem</a:t>
            </a:r>
            <a:r>
              <a:rPr lang="en-US" altLang="zh-CN" b="0" dirty="0"/>
              <a:t>* </a:t>
            </a:r>
            <a:r>
              <a:rPr lang="en-US" altLang="zh-CN" b="0" dirty="0" err="1"/>
              <a:t>pElem</a:t>
            </a:r>
            <a:r>
              <a:rPr lang="en-US" altLang="zh-CN" b="0" dirty="0"/>
              <a:t> 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-&gt;length&gt;=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-&gt;size){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-&gt;length]=*</a:t>
            </a:r>
            <a:r>
              <a:rPr lang="en-US" altLang="zh-CN" b="0" dirty="0" err="1"/>
              <a:t>pElem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-&gt;length++;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551303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向顺序表中插入到指定的位置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InsertIntoSeqList</a:t>
            </a:r>
            <a:r>
              <a:rPr lang="en-US" altLang="zh-CN" b="0" dirty="0"/>
              <a:t>(</a:t>
            </a:r>
            <a:r>
              <a:rPr lang="en-US" altLang="zh-CN" b="0" dirty="0" err="1"/>
              <a:t>SeqList</a:t>
            </a:r>
            <a:r>
              <a:rPr lang="en-US" altLang="zh-CN" b="0" dirty="0"/>
              <a:t>* </a:t>
            </a:r>
            <a:r>
              <a:rPr lang="en-US" altLang="zh-CN" b="0" dirty="0" err="1"/>
              <a:t>pList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en-US" altLang="zh-CN" b="0" dirty="0"/>
              <a:t>int </a:t>
            </a:r>
            <a:r>
              <a:rPr lang="en-US" altLang="zh-CN" b="0" dirty="0" err="1"/>
              <a:t>i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</a:t>
            </a:r>
            <a:r>
              <a:rPr lang="en-US" altLang="zh-CN" b="0" dirty="0" err="1"/>
              <a:t>ListElem</a:t>
            </a:r>
            <a:r>
              <a:rPr lang="en-US" altLang="zh-CN" b="0" dirty="0"/>
              <a:t>* </a:t>
            </a:r>
            <a:r>
              <a:rPr lang="en-US" altLang="zh-CN" b="0" dirty="0" err="1"/>
              <a:t>pElem</a:t>
            </a:r>
            <a:r>
              <a:rPr lang="en-US" altLang="zh-CN" b="0" dirty="0"/>
              <a:t> 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-&gt;length&gt;=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-&gt;size || </a:t>
            </a:r>
            <a:r>
              <a:rPr lang="en-US" altLang="zh-CN" b="0" dirty="0" err="1"/>
              <a:t>i</a:t>
            </a:r>
            <a:r>
              <a:rPr lang="en-US" altLang="zh-CN" b="0" dirty="0"/>
              <a:t>&gt;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j=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 (j&gt;</a:t>
            </a:r>
            <a:r>
              <a:rPr lang="en-US" altLang="zh-CN" b="0" dirty="0" err="1"/>
              <a:t>i</a:t>
            </a:r>
            <a:r>
              <a:rPr lang="en-US" altLang="zh-CN" b="0" dirty="0"/>
              <a:t>){  // </a:t>
            </a:r>
            <a:r>
              <a:rPr lang="zh-CN" altLang="en-US" b="0" dirty="0"/>
              <a:t>这个循环把位置</a:t>
            </a:r>
            <a:r>
              <a:rPr lang="en-US" altLang="zh-CN" b="0" dirty="0" err="1"/>
              <a:t>i</a:t>
            </a:r>
            <a:r>
              <a:rPr lang="zh-CN" altLang="en-US" b="0" dirty="0"/>
              <a:t>空出来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[j]=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[j-1];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j--;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]=*</a:t>
            </a:r>
            <a:r>
              <a:rPr lang="en-US" altLang="zh-CN" b="0" dirty="0" err="1"/>
              <a:t>pElem</a:t>
            </a:r>
            <a:r>
              <a:rPr lang="en-US" altLang="zh-CN" b="0" dirty="0"/>
              <a:t>;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58932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向顺序表中插入到指定的位置（续）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/>
              <a:t>算法示例：把</a:t>
            </a:r>
            <a:r>
              <a:rPr lang="en-US" altLang="zh-CN" b="0" dirty="0"/>
              <a:t>D</a:t>
            </a:r>
            <a:r>
              <a:rPr lang="zh-CN" altLang="en-US" b="0" dirty="0"/>
              <a:t>插入到</a:t>
            </a:r>
            <a:r>
              <a:rPr lang="en-US" altLang="zh-CN" b="0" dirty="0"/>
              <a:t>2</a:t>
            </a:r>
            <a:r>
              <a:rPr lang="zh-CN" altLang="en-US" b="0" dirty="0"/>
              <a:t>的位置。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zh-CN" altLang="en-US" b="0" dirty="0"/>
              <a:t>开始状态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0" dirty="0"/>
              <a:t>移动数据</a:t>
            </a:r>
            <a:endParaRPr lang="en-US" altLang="zh-CN" b="0" dirty="0"/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0" dirty="0"/>
              <a:t>插入数据</a:t>
            </a:r>
          </a:p>
        </p:txBody>
      </p:sp>
      <p:graphicFrame>
        <p:nvGraphicFramePr>
          <p:cNvPr id="166" name="表格 166">
            <a:extLst>
              <a:ext uri="{FF2B5EF4-FFF2-40B4-BE49-F238E27FC236}">
                <a16:creationId xmlns:a16="http://schemas.microsoft.com/office/drawing/2014/main" id="{FC3EE5A1-62E4-4E8F-8DED-6E0FC9EC0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297655"/>
              </p:ext>
            </p:extLst>
          </p:nvPr>
        </p:nvGraphicFramePr>
        <p:xfrm>
          <a:off x="2460523" y="3352800"/>
          <a:ext cx="857619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170">
                  <a:extLst>
                    <a:ext uri="{9D8B030D-6E8A-4147-A177-3AD203B41FA5}">
                      <a16:colId xmlns:a16="http://schemas.microsoft.com/office/drawing/2014/main" val="584846473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1531378482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2262918596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3236001651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1636475056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1962837587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2391445944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376611"/>
                  </a:ext>
                </a:extLst>
              </a:tr>
            </a:tbl>
          </a:graphicData>
        </a:graphic>
      </p:graphicFrame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C39DDA56-A2A6-4361-934C-91820931C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921082"/>
              </p:ext>
            </p:extLst>
          </p:nvPr>
        </p:nvGraphicFramePr>
        <p:xfrm>
          <a:off x="2438400" y="3896032"/>
          <a:ext cx="857619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170">
                  <a:extLst>
                    <a:ext uri="{9D8B030D-6E8A-4147-A177-3AD203B41FA5}">
                      <a16:colId xmlns:a16="http://schemas.microsoft.com/office/drawing/2014/main" val="429391461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2670296914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137088869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1194460425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4183972423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1207250758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3531477198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98788"/>
                  </a:ext>
                </a:extLst>
              </a:tr>
            </a:tbl>
          </a:graphicData>
        </a:graphic>
      </p:graphicFrame>
      <p:graphicFrame>
        <p:nvGraphicFramePr>
          <p:cNvPr id="169" name="表格 168">
            <a:extLst>
              <a:ext uri="{FF2B5EF4-FFF2-40B4-BE49-F238E27FC236}">
                <a16:creationId xmlns:a16="http://schemas.microsoft.com/office/drawing/2014/main" id="{94070AE1-EA74-40BC-8267-4DE6CF8AF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3006"/>
              </p:ext>
            </p:extLst>
          </p:nvPr>
        </p:nvGraphicFramePr>
        <p:xfrm>
          <a:off x="2438400" y="5039032"/>
          <a:ext cx="857619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170">
                  <a:extLst>
                    <a:ext uri="{9D8B030D-6E8A-4147-A177-3AD203B41FA5}">
                      <a16:colId xmlns:a16="http://schemas.microsoft.com/office/drawing/2014/main" val="429391461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2670296914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137088869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1194460425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4183972423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1207250758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3531477198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98788"/>
                  </a:ext>
                </a:extLst>
              </a:tr>
            </a:tbl>
          </a:graphicData>
        </a:graphic>
      </p:graphicFrame>
      <p:graphicFrame>
        <p:nvGraphicFramePr>
          <p:cNvPr id="170" name="表格 169">
            <a:extLst>
              <a:ext uri="{FF2B5EF4-FFF2-40B4-BE49-F238E27FC236}">
                <a16:creationId xmlns:a16="http://schemas.microsoft.com/office/drawing/2014/main" id="{7697AD40-501C-40CB-9E8B-65B371122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862232"/>
              </p:ext>
            </p:extLst>
          </p:nvPr>
        </p:nvGraphicFramePr>
        <p:xfrm>
          <a:off x="2438400" y="5953432"/>
          <a:ext cx="8576190" cy="59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170">
                  <a:extLst>
                    <a:ext uri="{9D8B030D-6E8A-4147-A177-3AD203B41FA5}">
                      <a16:colId xmlns:a16="http://schemas.microsoft.com/office/drawing/2014/main" val="429391461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2670296914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137088869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1194460425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4183972423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1207250758"/>
                    </a:ext>
                  </a:extLst>
                </a:gridCol>
                <a:gridCol w="1225170">
                  <a:extLst>
                    <a:ext uri="{9D8B030D-6E8A-4147-A177-3AD203B41FA5}">
                      <a16:colId xmlns:a16="http://schemas.microsoft.com/office/drawing/2014/main" val="3531477198"/>
                    </a:ext>
                  </a:extLst>
                </a:gridCol>
              </a:tblGrid>
              <a:tr h="5997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98788"/>
                  </a:ext>
                </a:extLst>
              </a:tr>
            </a:tbl>
          </a:graphicData>
        </a:graphic>
      </p:graphicFrame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FCE84A2-0FBF-4815-927F-ACDED792EDAF}"/>
              </a:ext>
            </a:extLst>
          </p:cNvPr>
          <p:cNvCxnSpPr/>
          <p:nvPr/>
        </p:nvCxnSpPr>
        <p:spPr bwMode="auto">
          <a:xfrm>
            <a:off x="9220200" y="4476136"/>
            <a:ext cx="1143000" cy="562896"/>
          </a:xfrm>
          <a:prstGeom prst="straightConnector1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sm" len="sm"/>
            <a:tailEnd type="arrow" w="med" len="lg"/>
          </a:ln>
          <a:effectLst/>
        </p:spPr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74D63BC2-752E-4F97-8D7D-A808D1109913}"/>
              </a:ext>
            </a:extLst>
          </p:cNvPr>
          <p:cNvCxnSpPr/>
          <p:nvPr/>
        </p:nvCxnSpPr>
        <p:spPr bwMode="auto">
          <a:xfrm>
            <a:off x="8001000" y="4476136"/>
            <a:ext cx="1143000" cy="562896"/>
          </a:xfrm>
          <a:prstGeom prst="straightConnector1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sm" len="sm"/>
            <a:tailEnd type="arrow" w="med" len="lg"/>
          </a:ln>
          <a:effectLst/>
        </p:spPr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6034146-C5B8-4113-9249-58FB5E402288}"/>
              </a:ext>
            </a:extLst>
          </p:cNvPr>
          <p:cNvCxnSpPr/>
          <p:nvPr/>
        </p:nvCxnSpPr>
        <p:spPr bwMode="auto">
          <a:xfrm>
            <a:off x="6781800" y="4495800"/>
            <a:ext cx="1143000" cy="562896"/>
          </a:xfrm>
          <a:prstGeom prst="straightConnector1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sm" len="sm"/>
            <a:tailEnd type="arrow" w="med" len="lg"/>
          </a:ln>
          <a:effectLst/>
        </p:spPr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6D36DD83-3A23-4233-BF23-C4D6E83835DA}"/>
              </a:ext>
            </a:extLst>
          </p:cNvPr>
          <p:cNvCxnSpPr/>
          <p:nvPr/>
        </p:nvCxnSpPr>
        <p:spPr bwMode="auto">
          <a:xfrm>
            <a:off x="5562600" y="4466304"/>
            <a:ext cx="1143000" cy="562896"/>
          </a:xfrm>
          <a:prstGeom prst="straightConnector1">
            <a:avLst/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sm" len="sm"/>
            <a:tailEnd type="arrow" w="med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2968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68ADE-0072-4C56-B0FC-AC7D22A8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40145-4171-4B4A-A5AA-C6D586FE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线性表是由</a:t>
            </a:r>
            <a:r>
              <a:rPr lang="en-US" altLang="zh-CN" dirty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个类型相同的数据元素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en-US" altLang="zh-CN" baseline="-30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,a</a:t>
            </a:r>
            <a:r>
              <a:rPr lang="en-US" altLang="zh-CN" baseline="-30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en-US" altLang="zh-CN" baseline="-30000" dirty="0">
                <a:latin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组成的有限序列，记作（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en-US" altLang="zh-CN" baseline="-30000" dirty="0">
                <a:latin typeface="宋体" panose="02010600030101010101" pitchFamily="2" charset="-122"/>
              </a:rPr>
              <a:t>1</a:t>
            </a:r>
            <a:r>
              <a:rPr lang="en-US" altLang="zh-CN" dirty="0">
                <a:latin typeface="宋体" panose="02010600030101010101" pitchFamily="2" charset="-122"/>
              </a:rPr>
              <a:t>,a</a:t>
            </a:r>
            <a:r>
              <a:rPr lang="en-US" altLang="zh-CN" baseline="-30000" dirty="0"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i-1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30000" dirty="0"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宋体" panose="02010600030101010101" pitchFamily="2" charset="-122"/>
              </a:rPr>
              <a:t>）。</a:t>
            </a: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</a:rPr>
              <a:t>线性表的逻辑结构图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</a:endParaRP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2FE24841-77A1-4DDB-8B27-05F2149C825E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4648200"/>
            <a:ext cx="7467600" cy="304800"/>
            <a:chOff x="2711" y="2287"/>
            <a:chExt cx="1744" cy="65"/>
          </a:xfrm>
        </p:grpSpPr>
        <p:sp>
          <p:nvSpPr>
            <p:cNvPr id="5" name="Line 23">
              <a:extLst>
                <a:ext uri="{FF2B5EF4-FFF2-40B4-BE49-F238E27FC236}">
                  <a16:creationId xmlns:a16="http://schemas.microsoft.com/office/drawing/2014/main" id="{172816FD-C43D-49B0-BCD4-180EDCB42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3" y="2320"/>
              <a:ext cx="3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24">
              <a:extLst>
                <a:ext uri="{FF2B5EF4-FFF2-40B4-BE49-F238E27FC236}">
                  <a16:creationId xmlns:a16="http://schemas.microsoft.com/office/drawing/2014/main" id="{E9CC6545-8E88-4C53-9F97-6E364775A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320"/>
              <a:ext cx="2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25">
              <a:extLst>
                <a:ext uri="{FF2B5EF4-FFF2-40B4-BE49-F238E27FC236}">
                  <a16:creationId xmlns:a16="http://schemas.microsoft.com/office/drawing/2014/main" id="{2CF33B25-027C-41DD-AEBE-C248BB259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5" y="2320"/>
              <a:ext cx="2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6">
              <a:extLst>
                <a:ext uri="{FF2B5EF4-FFF2-40B4-BE49-F238E27FC236}">
                  <a16:creationId xmlns:a16="http://schemas.microsoft.com/office/drawing/2014/main" id="{75AC5848-64B6-4C62-97EE-D12139155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9" y="2314"/>
              <a:ext cx="27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27">
              <a:extLst>
                <a:ext uri="{FF2B5EF4-FFF2-40B4-BE49-F238E27FC236}">
                  <a16:creationId xmlns:a16="http://schemas.microsoft.com/office/drawing/2014/main" id="{E3BB1E4A-E07C-432A-ACEA-07F348792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" y="2320"/>
              <a:ext cx="2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Oval 28">
              <a:extLst>
                <a:ext uri="{FF2B5EF4-FFF2-40B4-BE49-F238E27FC236}">
                  <a16:creationId xmlns:a16="http://schemas.microsoft.com/office/drawing/2014/main" id="{BBA26C86-EA60-4884-98F7-7C3970FD6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2287"/>
              <a:ext cx="65" cy="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29">
              <a:extLst>
                <a:ext uri="{FF2B5EF4-FFF2-40B4-BE49-F238E27FC236}">
                  <a16:creationId xmlns:a16="http://schemas.microsoft.com/office/drawing/2014/main" id="{DFCA6F1B-D977-4242-84FD-A2697EC6E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287"/>
              <a:ext cx="65" cy="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30">
              <a:extLst>
                <a:ext uri="{FF2B5EF4-FFF2-40B4-BE49-F238E27FC236}">
                  <a16:creationId xmlns:a16="http://schemas.microsoft.com/office/drawing/2014/main" id="{4F77E5A3-0E70-4BA4-96B3-26987E8EB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2287"/>
              <a:ext cx="65" cy="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Oval 31">
              <a:extLst>
                <a:ext uri="{FF2B5EF4-FFF2-40B4-BE49-F238E27FC236}">
                  <a16:creationId xmlns:a16="http://schemas.microsoft.com/office/drawing/2014/main" id="{8CA90DB1-7C5F-4A94-9017-15583FCD8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2287"/>
              <a:ext cx="65" cy="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Oval 32">
              <a:extLst>
                <a:ext uri="{FF2B5EF4-FFF2-40B4-BE49-F238E27FC236}">
                  <a16:creationId xmlns:a16="http://schemas.microsoft.com/office/drawing/2014/main" id="{51549DF3-AB46-403C-9E61-D2257F9C6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287"/>
              <a:ext cx="65" cy="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33">
              <a:extLst>
                <a:ext uri="{FF2B5EF4-FFF2-40B4-BE49-F238E27FC236}">
                  <a16:creationId xmlns:a16="http://schemas.microsoft.com/office/drawing/2014/main" id="{D578650F-B053-4665-9852-8576C5D51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2287"/>
              <a:ext cx="65" cy="6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465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从顺序表中删除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DeleteFromSeqList</a:t>
            </a:r>
            <a:r>
              <a:rPr lang="en-US" altLang="zh-CN" b="0" dirty="0"/>
              <a:t>(</a:t>
            </a:r>
            <a:r>
              <a:rPr lang="en-US" altLang="zh-CN" b="0" dirty="0" err="1"/>
              <a:t>SeqList</a:t>
            </a:r>
            <a:r>
              <a:rPr lang="en-US" altLang="zh-CN" b="0" dirty="0"/>
              <a:t>* </a:t>
            </a:r>
            <a:r>
              <a:rPr lang="en-US" altLang="zh-CN" b="0" dirty="0" err="1"/>
              <a:t>pList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en-US" altLang="zh-CN" b="0" dirty="0"/>
              <a:t>int </a:t>
            </a:r>
            <a:r>
              <a:rPr lang="en-US" altLang="zh-CN" b="0" dirty="0" err="1"/>
              <a:t>i</a:t>
            </a:r>
            <a:r>
              <a:rPr lang="en-US" altLang="zh-CN" b="0" dirty="0"/>
              <a:t> 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j;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i</a:t>
            </a:r>
            <a:r>
              <a:rPr lang="en-US" altLang="zh-CN" b="0" dirty="0"/>
              <a:t>&lt;0 || </a:t>
            </a:r>
            <a:r>
              <a:rPr lang="en-US" altLang="zh-CN" b="0" dirty="0" err="1"/>
              <a:t>i</a:t>
            </a:r>
            <a:r>
              <a:rPr lang="en-US" altLang="zh-CN" b="0" dirty="0"/>
              <a:t>&gt;=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 (j=</a:t>
            </a:r>
            <a:r>
              <a:rPr lang="en-US" altLang="zh-CN" b="0" dirty="0" err="1"/>
              <a:t>i</a:t>
            </a:r>
            <a:r>
              <a:rPr lang="en-US" altLang="zh-CN" b="0" dirty="0"/>
              <a:t>; j&lt;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-&gt;length; </a:t>
            </a:r>
            <a:r>
              <a:rPr lang="en-US" altLang="zh-CN" b="0" dirty="0" err="1"/>
              <a:t>j++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[j]=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[j+1];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-&gt;length--;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032820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有序表合并算法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F588AA5-15BD-4B2B-8BAC-40179ED5C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949103"/>
              </p:ext>
            </p:extLst>
          </p:nvPr>
        </p:nvGraphicFramePr>
        <p:xfrm>
          <a:off x="304800" y="1371600"/>
          <a:ext cx="115824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00">
                  <a:extLst>
                    <a:ext uri="{9D8B030D-6E8A-4147-A177-3AD203B41FA5}">
                      <a16:colId xmlns:a16="http://schemas.microsoft.com/office/drawing/2014/main" val="128184170"/>
                    </a:ext>
                  </a:extLst>
                </a:gridCol>
                <a:gridCol w="3860800">
                  <a:extLst>
                    <a:ext uri="{9D8B030D-6E8A-4147-A177-3AD203B41FA5}">
                      <a16:colId xmlns:a16="http://schemas.microsoft.com/office/drawing/2014/main" val="2280443040"/>
                    </a:ext>
                  </a:extLst>
                </a:gridCol>
                <a:gridCol w="3860800">
                  <a:extLst>
                    <a:ext uri="{9D8B030D-6E8A-4147-A177-3AD203B41FA5}">
                      <a16:colId xmlns:a16="http://schemas.microsoft.com/office/drawing/2014/main" val="2478701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4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合成一个表</a:t>
                      </a:r>
                      <a:endParaRPr lang="zh-CN" altLang="en-US" sz="4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="1" u="heavy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2</a:t>
                      </a:r>
                      <a:r>
                        <a:rPr lang="en-US" altLang="zh-CN" sz="4000" b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="1" u="heavy" kern="1200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4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="1" u="heavy" kern="1200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4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zh-CN" altLang="en-US" sz="40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="1" u="heavy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2</a:t>
                      </a:r>
                      <a:r>
                        <a:rPr lang="en-US" altLang="zh-CN" sz="4000" b="1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1" u="heavy" kern="1200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4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1" u="heavy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</a:rPr>
                        <a:t>2</a:t>
                      </a:r>
                      <a:r>
                        <a:rPr lang="en-US" altLang="zh-CN" sz="4000" b="1" baseline="-25000" dirty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6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1" u="heavy" kern="1200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4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1" u="heavy" kern="1200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4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4000" b="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1" u="heavy" kern="1200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4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zh-CN" altLang="en-US" sz="40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1" u="heavy" kern="1200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4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1" u="heavy" kern="1200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4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1" u="heavy" kern="1200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4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zh-CN" altLang="en-US" sz="4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1" u="heavy" kern="1200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4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1" u="heavy" kern="1200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4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CN" altLang="en-US" sz="4000" baseline="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4000" b="1" u="heavy" kern="1200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40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zh-CN" altLang="en-US" sz="40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74972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9A4CF42-1D2F-498A-95F8-B650A4AAEEAC}"/>
              </a:ext>
            </a:extLst>
          </p:cNvPr>
          <p:cNvSpPr txBox="1"/>
          <p:nvPr/>
        </p:nvSpPr>
        <p:spPr>
          <a:xfrm>
            <a:off x="304800" y="5486400"/>
            <a:ext cx="78822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表一中剩下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，直接拷贝到表三，得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3277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有序表合并的实现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MergeSeqList</a:t>
            </a:r>
            <a:r>
              <a:rPr lang="en-US" altLang="zh-CN" b="0" dirty="0"/>
              <a:t>(</a:t>
            </a:r>
            <a:r>
              <a:rPr lang="en-US" altLang="zh-CN" b="0" dirty="0" err="1"/>
              <a:t>SeqList</a:t>
            </a:r>
            <a:r>
              <a:rPr lang="en-US" altLang="zh-CN" b="0" dirty="0"/>
              <a:t>* pL1,</a:t>
            </a:r>
            <a:r>
              <a:rPr lang="zh-CN" altLang="en-US" b="0" dirty="0"/>
              <a:t> </a:t>
            </a:r>
            <a:r>
              <a:rPr lang="en-US" altLang="zh-CN" b="0" dirty="0" err="1"/>
              <a:t>SeqList</a:t>
            </a:r>
            <a:r>
              <a:rPr lang="en-US" altLang="zh-CN" b="0" dirty="0"/>
              <a:t>* pL2,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</a:t>
            </a:r>
            <a:r>
              <a:rPr lang="en-US" altLang="zh-CN" b="0" dirty="0" err="1"/>
              <a:t>SeqList</a:t>
            </a:r>
            <a:r>
              <a:rPr lang="en-US" altLang="zh-CN" b="0" dirty="0"/>
              <a:t>* pL3 ){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=0, j=0, k=0;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if(pL1-&gt;length+pL2-&gt;length&gt;pL3-&gt;size){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while(</a:t>
            </a:r>
            <a:r>
              <a:rPr lang="en-US" altLang="zh-CN" b="0" dirty="0" err="1"/>
              <a:t>i</a:t>
            </a:r>
            <a:r>
              <a:rPr lang="en-US" altLang="zh-CN" b="0" dirty="0"/>
              <a:t>&lt;pL1-&gt;length &amp;&amp; j&lt;pL2-&gt;length){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(pL1-&gt;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]&lt;=pL2-&gt;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[j]){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pL3-&gt;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[k]=pL1-&gt;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i</a:t>
            </a:r>
            <a:r>
              <a:rPr lang="en-US" altLang="zh-CN" b="0" dirty="0"/>
              <a:t>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k++;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62970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有序表合并的实现（续）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  /* End of if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pL3-&gt;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[k]=pL2-&gt;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[j];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j++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k++;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/* End of while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 (</a:t>
            </a:r>
            <a:r>
              <a:rPr lang="en-US" altLang="zh-CN" b="0" dirty="0" err="1"/>
              <a:t>i</a:t>
            </a:r>
            <a:r>
              <a:rPr lang="en-US" altLang="zh-CN" b="0" dirty="0"/>
              <a:t>&lt;pL1-&gt;length) {  /* </a:t>
            </a:r>
            <a:r>
              <a:rPr lang="zh-CN" altLang="en-US" b="0" dirty="0"/>
              <a:t>拷贝表</a:t>
            </a:r>
            <a:r>
              <a:rPr lang="en-US" altLang="zh-CN" b="0" dirty="0"/>
              <a:t>1</a:t>
            </a:r>
            <a:r>
              <a:rPr lang="zh-CN" altLang="en-US" b="0" dirty="0"/>
              <a:t>剩下的部分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pL3-&gt;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[k]=pL1-&gt;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i</a:t>
            </a:r>
            <a:r>
              <a:rPr lang="en-US" altLang="zh-CN" b="0" dirty="0"/>
              <a:t>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k++;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24399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有序表合并的实现（再续）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/* End of while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 (j&lt;pL2-&gt;length) {  /* </a:t>
            </a:r>
            <a:r>
              <a:rPr lang="zh-CN" altLang="en-US" b="0" dirty="0"/>
              <a:t>拷贝表二剩下的部分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pL3-&gt;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[k]=pL2-&gt;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[j];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j++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k++;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/* End of while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pL3-&gt;length=pL1-&gt;length+pL2-&gt;length;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248312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566AD-C86D-42C0-992A-8E10F97B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顺序表操作的时间复杂度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75629-87EE-4A74-930C-EF9D7EA2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US" altLang="zh-CN" dirty="0" err="1"/>
              <a:t>ConstructSeqList</a:t>
            </a:r>
            <a:r>
              <a:rPr lang="zh-CN" altLang="en-US" dirty="0"/>
              <a:t>   </a:t>
            </a:r>
            <a:r>
              <a:rPr lang="en-US" altLang="zh-CN" dirty="0"/>
              <a:t>O(1)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DestructSeqList</a:t>
            </a:r>
            <a:r>
              <a:rPr lang="en-US" altLang="zh-CN" dirty="0"/>
              <a:t>    O(1)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LengthOfSeqList</a:t>
            </a:r>
            <a:r>
              <a:rPr lang="en-US" altLang="zh-CN" dirty="0"/>
              <a:t>    O(1)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GetElemFromSeqList</a:t>
            </a:r>
            <a:r>
              <a:rPr lang="en-US" altLang="zh-CN" dirty="0"/>
              <a:t>    O(1)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SearchSeqList</a:t>
            </a:r>
            <a:r>
              <a:rPr lang="en-US" altLang="zh-CN" dirty="0"/>
              <a:t>    O(n)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AppendToSeqList</a:t>
            </a:r>
            <a:r>
              <a:rPr lang="en-US" altLang="zh-CN" dirty="0"/>
              <a:t>    O(1)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InsertIntoSeqList</a:t>
            </a:r>
            <a:r>
              <a:rPr lang="en-US" altLang="zh-CN" dirty="0"/>
              <a:t>    O(n)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DeleteFromSeqList</a:t>
            </a:r>
            <a:r>
              <a:rPr lang="en-US" altLang="zh-CN" dirty="0"/>
              <a:t>   O(n)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MergeSeqList</a:t>
            </a:r>
            <a:r>
              <a:rPr lang="en-US" altLang="zh-CN" dirty="0"/>
              <a:t>    O(</a:t>
            </a:r>
            <a:r>
              <a:rPr lang="en-US" altLang="zh-CN" dirty="0" err="1"/>
              <a:t>m+n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878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4EBB5-B105-45A2-8167-16B3EBFE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顺序存储的优缺点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23676-F82D-4A50-B267-DEEA765C5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可实现随机存取。</a:t>
            </a:r>
            <a:endParaRPr lang="en-US" altLang="zh-CN" dirty="0"/>
          </a:p>
          <a:p>
            <a:pPr lvl="1"/>
            <a:r>
              <a:rPr lang="zh-CN" altLang="en-US" dirty="0"/>
              <a:t>无需为表示节点间的逻辑关系而增加额外的空间。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插入和删除操作的效率低。</a:t>
            </a:r>
            <a:endParaRPr lang="en-US" altLang="zh-CN" dirty="0"/>
          </a:p>
          <a:p>
            <a:pPr lvl="1"/>
            <a:r>
              <a:rPr lang="zh-CN" altLang="en-US" dirty="0"/>
              <a:t>存储空间需要预先分配，难以给出大小合适的空间。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9118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EE536-A45E-4F7B-A9C5-D3A70FDD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链式存储的优缺点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B7945-FE70-4025-A6C7-482702FB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插入和删除操作效率高。</a:t>
            </a:r>
            <a:endParaRPr lang="en-US" altLang="zh-CN" dirty="0"/>
          </a:p>
          <a:p>
            <a:pPr lvl="1"/>
            <a:r>
              <a:rPr lang="zh-CN" altLang="en-US" dirty="0"/>
              <a:t>可以按需分配内存。</a:t>
            </a:r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不能随机存取。</a:t>
            </a:r>
            <a:endParaRPr lang="en-US" altLang="zh-CN" dirty="0"/>
          </a:p>
          <a:p>
            <a:pPr lvl="1"/>
            <a:r>
              <a:rPr lang="zh-CN" altLang="en-US" dirty="0"/>
              <a:t>需要额外的空间存放指针。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105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EE536-A45E-4F7B-A9C5-D3A70FDD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线性表的链式存储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B7945-FE70-4025-A6C7-482702FB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D67CA8-BA2B-4A36-AC53-8118FFE75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86000"/>
            <a:ext cx="1074886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B63B4-509D-4C73-988F-B7D149E2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单链表的定义（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62325-78D7-44FD-B6CB-50EA28BC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648200"/>
          </a:xfrm>
        </p:spPr>
        <p:txBody>
          <a:bodyPr/>
          <a:lstStyle/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/* </a:t>
            </a:r>
            <a:r>
              <a:rPr lang="zh-CN" altLang="en-US" b="0" dirty="0"/>
              <a:t>教材上的定义 *</a:t>
            </a:r>
            <a:r>
              <a:rPr lang="en-US" altLang="zh-CN" b="0" dirty="0"/>
              <a:t>/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typedef struct Node {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ElemType</a:t>
            </a:r>
            <a:r>
              <a:rPr lang="en-US" altLang="zh-CN" b="0" dirty="0"/>
              <a:t> data;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    struct Node *next;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} Node, *</a:t>
            </a:r>
            <a:r>
              <a:rPr lang="en-US" altLang="zh-CN" b="0" dirty="0" err="1"/>
              <a:t>LinkList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428131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2B1F9-1F2C-442A-9AFF-A5E062F8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线性表抽象数据类型的定义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4C5B90-CEE1-4FF4-B21E-0BC7FDA3E0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811000" cy="5181600"/>
              </a:xfrm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b="0" dirty="0"/>
                  <a:t>ADT </a:t>
                </a:r>
                <a:r>
                  <a:rPr lang="en-US" altLang="zh-CN" b="0" dirty="0" err="1"/>
                  <a:t>LinearList</a:t>
                </a:r>
                <a:r>
                  <a:rPr lang="en-US" altLang="zh-CN" b="0" dirty="0"/>
                  <a:t> {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b="0" dirty="0"/>
                  <a:t>    数据元素：</a:t>
                </a:r>
                <a:r>
                  <a:rPr lang="en-US" altLang="zh-CN" b="0" dirty="0" err="1"/>
                  <a:t>DataSet</a:t>
                </a:r>
                <a:r>
                  <a:rPr lang="en-US" altLang="zh-CN" b="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𝐸𝑙𝑒𝑚𝑆𝑒𝑡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0" dirty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b="0" dirty="0"/>
                  <a:t>    逻辑关系：</a:t>
                </a:r>
                <a:r>
                  <a:rPr lang="en-US" altLang="zh-CN" b="0" dirty="0"/>
                  <a:t>Relation=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𝐷𝑎𝑡𝑎𝑆𝑒𝑡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b="0" dirty="0">
                    <a:ea typeface="Cambria Math" panose="020405030504060302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=1⋯(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无前驱，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无后继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b="0" dirty="0"/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b="0" dirty="0"/>
                  <a:t>    基本操作：</a:t>
                </a:r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    </a:t>
                </a:r>
                <a:r>
                  <a:rPr lang="en-US" altLang="zh-CN" b="0" dirty="0" err="1"/>
                  <a:t>InitList</a:t>
                </a:r>
                <a:r>
                  <a:rPr lang="en-US" altLang="zh-CN" b="0" dirty="0"/>
                  <a:t>(List);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    </a:t>
                </a:r>
                <a:r>
                  <a:rPr lang="en-US" altLang="zh-CN" b="0" dirty="0" err="1"/>
                  <a:t>ListLength</a:t>
                </a:r>
                <a:r>
                  <a:rPr lang="en-US" altLang="zh-CN" b="0" dirty="0"/>
                  <a:t>(List);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    ……</a:t>
                </a: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altLang="zh-CN" b="0" dirty="0"/>
                  <a:t>}</a:t>
                </a:r>
                <a:endParaRPr lang="zh-CN" altLang="en-US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4C5B90-CEE1-4FF4-B21E-0BC7FDA3E0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811000" cy="5181600"/>
              </a:xfrm>
              <a:blipFill>
                <a:blip r:embed="rId2"/>
                <a:stretch>
                  <a:fillRect l="-1290" t="-235" b="-3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976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B63B4-509D-4C73-988F-B7D149E2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单链表的定义（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62325-78D7-44FD-B6CB-50EA28BC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648200"/>
          </a:xfrm>
        </p:spPr>
        <p:txBody>
          <a:bodyPr/>
          <a:lstStyle/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/* </a:t>
            </a:r>
            <a:r>
              <a:rPr lang="zh-CN" altLang="en-US" b="0" dirty="0"/>
              <a:t>通用链表 *</a:t>
            </a:r>
            <a:r>
              <a:rPr lang="en-US" altLang="zh-CN" b="0" dirty="0"/>
              <a:t>/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typedef struct Node {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    void* </a:t>
            </a:r>
            <a:r>
              <a:rPr lang="en-US" altLang="zh-CN" b="0" dirty="0" err="1"/>
              <a:t>pData</a:t>
            </a:r>
            <a:r>
              <a:rPr lang="en-US" altLang="zh-CN" b="0" dirty="0"/>
              <a:t>;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    struct Node *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} Node, *LinkedList;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587396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B63B4-509D-4C73-988F-B7D149E2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单链表的定义（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62325-78D7-44FD-B6CB-50EA28BC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648200"/>
          </a:xfrm>
        </p:spPr>
        <p:txBody>
          <a:bodyPr/>
          <a:lstStyle/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/* </a:t>
            </a:r>
            <a:r>
              <a:rPr lang="zh-CN" altLang="en-US" b="0" dirty="0"/>
              <a:t>与定义</a:t>
            </a:r>
            <a:r>
              <a:rPr lang="en-US" altLang="zh-CN" b="0" dirty="0"/>
              <a:t>(2)</a:t>
            </a:r>
            <a:r>
              <a:rPr lang="zh-CN" altLang="en-US" b="0" dirty="0"/>
              <a:t>相同，只是写法不同 *</a:t>
            </a:r>
            <a:r>
              <a:rPr lang="en-US" altLang="zh-CN" b="0" dirty="0"/>
              <a:t>/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typedef struct Node </a:t>
            </a:r>
            <a:r>
              <a:rPr lang="en-US" altLang="zh-CN" b="0" dirty="0" err="1"/>
              <a:t>Node</a:t>
            </a:r>
            <a:r>
              <a:rPr lang="en-US" altLang="zh-CN" b="0" dirty="0"/>
              <a:t>, *LinkedList;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struct Node {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    void* </a:t>
            </a:r>
            <a:r>
              <a:rPr lang="en-US" altLang="zh-CN" b="0" dirty="0" err="1"/>
              <a:t>pData</a:t>
            </a:r>
            <a:r>
              <a:rPr lang="en-US" altLang="zh-CN" b="0" dirty="0"/>
              <a:t>;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    LinkedList 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};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altLang="zh-CN" b="0" dirty="0"/>
              <a:t>/</a:t>
            </a:r>
            <a:r>
              <a:rPr lang="zh-CN" altLang="en-US" b="0" dirty="0"/>
              <a:t>* 具体实现时可以有带头节点和不带头节点两种办法 *</a:t>
            </a:r>
            <a:r>
              <a:rPr lang="en-US" altLang="zh-CN" b="0" dirty="0"/>
              <a:t>/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350989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B63B4-509D-4C73-988F-B7D149E2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我们采用下面的定义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62325-78D7-44FD-B6CB-50EA28BCC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4648200"/>
          </a:xfrm>
        </p:spPr>
        <p:txBody>
          <a:bodyPr/>
          <a:lstStyle/>
          <a:p>
            <a:pPr marL="57150" indent="0">
              <a:lnSpc>
                <a:spcPct val="100000"/>
              </a:lnSpc>
              <a:buNone/>
            </a:pPr>
            <a:r>
              <a:rPr lang="en-US" altLang="zh-CN" b="0" dirty="0"/>
              <a:t>typedef struct </a:t>
            </a:r>
            <a:r>
              <a:rPr lang="en-US" altLang="zh-CN" b="0" dirty="0" err="1"/>
              <a:t>ListNode</a:t>
            </a:r>
            <a:r>
              <a:rPr lang="en-US" altLang="zh-CN" b="0" dirty="0"/>
              <a:t> </a:t>
            </a:r>
            <a:r>
              <a:rPr lang="en-US" altLang="zh-CN" b="0" dirty="0" err="1"/>
              <a:t>ListNode</a:t>
            </a:r>
            <a:r>
              <a:rPr lang="en-US" altLang="zh-CN" b="0" dirty="0"/>
              <a:t>;</a:t>
            </a:r>
          </a:p>
          <a:p>
            <a:pPr marL="57150" indent="0">
              <a:lnSpc>
                <a:spcPct val="100000"/>
              </a:lnSpc>
              <a:buNone/>
            </a:pPr>
            <a:r>
              <a:rPr lang="en-US" altLang="zh-CN" b="0" dirty="0"/>
              <a:t>struct </a:t>
            </a:r>
            <a:r>
              <a:rPr lang="en-US" altLang="zh-CN" b="0" dirty="0" err="1"/>
              <a:t>ListNode</a:t>
            </a:r>
            <a:r>
              <a:rPr lang="en-US" altLang="zh-CN" b="0" dirty="0"/>
              <a:t> {</a:t>
            </a:r>
          </a:p>
          <a:p>
            <a:pPr marL="57150" indent="0">
              <a:lnSpc>
                <a:spcPct val="100000"/>
              </a:lnSpc>
              <a:buNone/>
            </a:pPr>
            <a:r>
              <a:rPr lang="en-US" altLang="zh-CN" b="0" dirty="0"/>
              <a:t>    void*  </a:t>
            </a:r>
            <a:r>
              <a:rPr lang="en-US" altLang="zh-CN" b="0" dirty="0" err="1"/>
              <a:t>pData</a:t>
            </a:r>
            <a:r>
              <a:rPr lang="en-US" altLang="zh-CN" b="0" dirty="0"/>
              <a:t>;</a:t>
            </a:r>
          </a:p>
          <a:p>
            <a:pPr marL="5715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ListNode</a:t>
            </a:r>
            <a:r>
              <a:rPr lang="zh-CN" altLang="en-US" b="0" dirty="0"/>
              <a:t>* 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57150" indent="0">
              <a:lnSpc>
                <a:spcPct val="100000"/>
              </a:lnSpc>
              <a:buNone/>
            </a:pPr>
            <a:r>
              <a:rPr lang="en-US" altLang="zh-CN" b="0" dirty="0"/>
              <a:t>}; </a:t>
            </a:r>
          </a:p>
          <a:p>
            <a:pPr marL="57150" indent="0">
              <a:lnSpc>
                <a:spcPct val="100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5715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ListNode</a:t>
            </a:r>
            <a:r>
              <a:rPr lang="en-US" altLang="zh-CN" b="0" dirty="0"/>
              <a:t>  *</a:t>
            </a:r>
            <a:r>
              <a:rPr lang="en-US" altLang="zh-CN" b="0" dirty="0" err="1"/>
              <a:t>pFirst</a:t>
            </a:r>
            <a:r>
              <a:rPr lang="en-US" altLang="zh-CN" b="0" dirty="0"/>
              <a:t>;   /</a:t>
            </a:r>
            <a:r>
              <a:rPr lang="zh-CN" altLang="en-US" b="0" dirty="0"/>
              <a:t>*</a:t>
            </a:r>
            <a:r>
              <a:rPr lang="en-US" altLang="zh-CN" b="0" dirty="0"/>
              <a:t> </a:t>
            </a:r>
            <a:r>
              <a:rPr lang="zh-CN" altLang="en-US" b="0" dirty="0"/>
              <a:t>还可以加入 </a:t>
            </a:r>
            <a:r>
              <a:rPr lang="en-US" altLang="zh-CN" b="0" dirty="0" err="1"/>
              <a:t>pLast</a:t>
            </a:r>
            <a:r>
              <a:rPr lang="en-US" altLang="zh-CN" b="0" dirty="0"/>
              <a:t> </a:t>
            </a:r>
            <a:r>
              <a:rPr lang="zh-CN" altLang="en-US" b="0" dirty="0"/>
              <a:t>*</a:t>
            </a:r>
            <a:r>
              <a:rPr lang="en-US" altLang="zh-CN" b="0" dirty="0"/>
              <a:t>/</a:t>
            </a:r>
          </a:p>
          <a:p>
            <a:pPr marL="57150" indent="0">
              <a:lnSpc>
                <a:spcPct val="100000"/>
              </a:lnSpc>
              <a:buNone/>
            </a:pPr>
            <a:r>
              <a:rPr lang="en-US" altLang="zh-CN" b="0" dirty="0"/>
              <a:t>    int length;</a:t>
            </a:r>
          </a:p>
          <a:p>
            <a:pPr marL="57150" indent="0">
              <a:lnSpc>
                <a:spcPct val="100000"/>
              </a:lnSpc>
              <a:buNone/>
            </a:pPr>
            <a:r>
              <a:rPr lang="en-US" altLang="zh-CN" b="0" dirty="0"/>
              <a:t>} LinkedList;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938721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0B49D-8BB4-45C6-AA5A-55518995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单链表图示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FE249C-8C1F-4028-9B81-02F0F6083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1828800"/>
            <a:ext cx="11802020" cy="3048000"/>
          </a:xfrm>
        </p:spPr>
      </p:pic>
    </p:spTree>
    <p:extLst>
      <p:ext uri="{BB962C8B-B14F-4D97-AF65-F5344CB8AC3E}">
        <p14:creationId xmlns:p14="http://schemas.microsoft.com/office/powerpoint/2010/main" val="3833528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链表的初始化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InitList</a:t>
            </a:r>
            <a:r>
              <a:rPr lang="en-US" altLang="zh-CN" b="0" dirty="0"/>
              <a:t>(LinkedList* </a:t>
            </a:r>
            <a:r>
              <a:rPr lang="en-US" altLang="zh-CN" b="0" dirty="0" err="1"/>
              <a:t>pList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pFirst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-&gt;length=0;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174214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求链表的长度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LengthOfList</a:t>
            </a:r>
            <a:r>
              <a:rPr lang="en-US" altLang="zh-CN" b="0" dirty="0"/>
              <a:t>(LinkedList* </a:t>
            </a:r>
            <a:r>
              <a:rPr lang="en-US" altLang="zh-CN" b="0" dirty="0" err="1"/>
              <a:t>pList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return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433394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判断链表是否为空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 err="1"/>
              <a:t>YesNo</a:t>
            </a:r>
            <a:r>
              <a:rPr lang="en-US" altLang="zh-CN" b="0" dirty="0"/>
              <a:t> </a:t>
            </a:r>
            <a:r>
              <a:rPr lang="en-US" altLang="zh-CN" b="0" dirty="0" err="1"/>
              <a:t>IsEmpty</a:t>
            </a:r>
            <a:r>
              <a:rPr lang="en-US" altLang="zh-CN" b="0" dirty="0"/>
              <a:t>(LinkedList* </a:t>
            </a:r>
            <a:r>
              <a:rPr lang="en-US" altLang="zh-CN" b="0" dirty="0" err="1"/>
              <a:t>pList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-&gt;length==0){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    return YES;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    return NO;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4011282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/>
              <a:t>ListNode</a:t>
            </a:r>
            <a:r>
              <a:rPr lang="en-US" altLang="zh-CN" b="0" dirty="0"/>
              <a:t>* </a:t>
            </a:r>
            <a:r>
              <a:rPr lang="en-US" altLang="zh-CN" b="0" dirty="0" err="1"/>
              <a:t>MallocNode</a:t>
            </a:r>
            <a:r>
              <a:rPr lang="en-US" altLang="zh-CN" b="0" dirty="0"/>
              <a:t>(void* </a:t>
            </a:r>
            <a:r>
              <a:rPr lang="en-US" altLang="zh-CN" b="0" dirty="0" err="1"/>
              <a:t>pData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ListNode</a:t>
            </a:r>
            <a:r>
              <a:rPr lang="en-US" altLang="zh-CN" b="0" dirty="0"/>
              <a:t>* </a:t>
            </a:r>
            <a:r>
              <a:rPr lang="en-US" altLang="zh-CN" b="0" dirty="0" err="1"/>
              <a:t>pNode</a:t>
            </a:r>
            <a:r>
              <a:rPr lang="en-US" altLang="zh-CN" b="0" dirty="0"/>
              <a:t>=(</a:t>
            </a:r>
            <a:r>
              <a:rPr lang="en-US" altLang="zh-CN" b="0" dirty="0" err="1"/>
              <a:t>ListNode</a:t>
            </a:r>
            <a:r>
              <a:rPr lang="en-US" altLang="zh-CN" b="0" dirty="0"/>
              <a:t>*)malloc(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ListNode</a:t>
            </a:r>
            <a:r>
              <a:rPr lang="en-US" altLang="zh-CN" b="0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pNode</a:t>
            </a:r>
            <a:r>
              <a:rPr lang="en-US" altLang="zh-CN" b="0" dirty="0"/>
              <a:t>==NULL){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pData</a:t>
            </a:r>
            <a:r>
              <a:rPr lang="en-US" altLang="zh-CN" b="0" dirty="0"/>
              <a:t>=</a:t>
            </a:r>
            <a:r>
              <a:rPr lang="en-US" altLang="zh-CN" b="0" dirty="0" err="1"/>
              <a:t>pData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</a:t>
            </a:r>
            <a:r>
              <a:rPr lang="en-US" altLang="zh-CN" b="0" dirty="0" err="1"/>
              <a:t>pNode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83901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释放节点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FreeNode</a:t>
            </a:r>
            <a:r>
              <a:rPr lang="en-US" altLang="zh-CN" b="0" dirty="0"/>
              <a:t>(</a:t>
            </a:r>
            <a:r>
              <a:rPr lang="en-US" altLang="zh-CN" b="0" dirty="0" err="1"/>
              <a:t>ListNode</a:t>
            </a:r>
            <a:r>
              <a:rPr lang="en-US" altLang="zh-CN" b="0" dirty="0"/>
              <a:t>* </a:t>
            </a:r>
            <a:r>
              <a:rPr lang="en-US" altLang="zh-CN" b="0" dirty="0" err="1"/>
              <a:t>pNode</a:t>
            </a:r>
            <a:r>
              <a:rPr lang="en-US" altLang="zh-CN" b="0" dirty="0"/>
              <a:t>, void (*</a:t>
            </a:r>
            <a:r>
              <a:rPr lang="en-US" altLang="zh-CN" b="0" dirty="0" err="1"/>
              <a:t>freeData</a:t>
            </a:r>
            <a:r>
              <a:rPr lang="en-US" altLang="zh-CN" b="0" dirty="0"/>
              <a:t>)() 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pNode</a:t>
            </a:r>
            <a:r>
              <a:rPr lang="en-US" altLang="zh-CN" b="0" dirty="0"/>
              <a:t>==NULL){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freeData</a:t>
            </a:r>
            <a:r>
              <a:rPr lang="en-US" altLang="zh-CN" b="0" dirty="0"/>
              <a:t>(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pData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free(</a:t>
            </a:r>
            <a:r>
              <a:rPr lang="en-US" altLang="zh-CN" b="0" dirty="0" err="1"/>
              <a:t>pNode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735780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向链表插入数据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Insert (LinkedList* </a:t>
            </a:r>
            <a:r>
              <a:rPr lang="en-US" altLang="zh-CN" b="0" dirty="0" err="1"/>
              <a:t>pList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void* </a:t>
            </a:r>
            <a:r>
              <a:rPr lang="en-US" altLang="zh-CN" b="0" dirty="0" err="1"/>
              <a:t>pData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ListNode</a:t>
            </a:r>
            <a:r>
              <a:rPr lang="en-US" altLang="zh-CN" b="0" dirty="0"/>
              <a:t>* </a:t>
            </a:r>
            <a:r>
              <a:rPr lang="en-US" altLang="zh-CN" b="0" dirty="0" err="1"/>
              <a:t>pNode</a:t>
            </a:r>
            <a:r>
              <a:rPr lang="en-US" altLang="zh-CN" b="0" dirty="0"/>
              <a:t>=</a:t>
            </a:r>
            <a:r>
              <a:rPr lang="en-US" altLang="zh-CN" b="0" dirty="0" err="1"/>
              <a:t>MallocNode</a:t>
            </a:r>
            <a:r>
              <a:rPr lang="en-US" altLang="zh-CN" b="0" dirty="0"/>
              <a:t>(</a:t>
            </a:r>
            <a:r>
              <a:rPr lang="en-US" altLang="zh-CN" b="0" dirty="0" err="1"/>
              <a:t>pData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pNode</a:t>
            </a:r>
            <a:r>
              <a:rPr lang="en-US" altLang="zh-CN" b="0" dirty="0"/>
              <a:t>==NULL){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=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pFirst</a:t>
            </a:r>
            <a:r>
              <a:rPr lang="en-US" altLang="zh-CN" b="0" dirty="0"/>
              <a:t>;   // </a:t>
            </a:r>
            <a:r>
              <a:rPr lang="zh-CN" altLang="en-US" b="0" dirty="0"/>
              <a:t>在头部插入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pFirst</a:t>
            </a:r>
            <a:r>
              <a:rPr lang="en-US" altLang="zh-CN" b="0" dirty="0"/>
              <a:t>=</a:t>
            </a:r>
            <a:r>
              <a:rPr lang="en-US" altLang="zh-CN" b="0" dirty="0" err="1"/>
              <a:t>pNode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63738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E21E1-5B9C-440E-B933-216A44F4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线性表的顺序存储定义（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B355D-5656-4E60-BA67-C38D358C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0363200" cy="5181600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/* </a:t>
            </a:r>
            <a:r>
              <a:rPr lang="zh-CN" altLang="en-US" b="0" dirty="0"/>
              <a:t>使用栈空间或静态空间、顺序存储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#define  LIST_MAX_SIZE  100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typedef  struct {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ListElem</a:t>
            </a:r>
            <a:r>
              <a:rPr lang="en-US" altLang="zh-CN" b="0" dirty="0"/>
              <a:t>  </a:t>
            </a:r>
            <a:r>
              <a:rPr lang="en-US" altLang="zh-CN" b="0" dirty="0" err="1"/>
              <a:t>elemArray</a:t>
            </a:r>
            <a:r>
              <a:rPr lang="en-US" altLang="zh-CN" b="0" dirty="0"/>
              <a:t>[LIST_MAX_SIZE];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0" dirty="0"/>
              <a:t>    </a:t>
            </a:r>
            <a:r>
              <a:rPr lang="en-US" altLang="zh-CN" b="0" dirty="0"/>
              <a:t>int last;  // </a:t>
            </a:r>
            <a:r>
              <a:rPr lang="zh-CN" altLang="en-US" b="0" dirty="0"/>
              <a:t>最后一个节点的位置，表空时置</a:t>
            </a:r>
            <a:r>
              <a:rPr lang="en-US" altLang="zh-CN" b="0" dirty="0"/>
              <a:t>-1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SeqList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/</a:t>
            </a:r>
            <a:r>
              <a:rPr lang="zh-CN" altLang="en-US" b="0" dirty="0"/>
              <a:t>* 这是教材上对顺序存储的线性表的定义 *</a:t>
            </a:r>
            <a:r>
              <a:rPr lang="en-US" altLang="zh-CN" b="0" dirty="0"/>
              <a:t>/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0500140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向链表追加数据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AppendToList</a:t>
            </a:r>
            <a:r>
              <a:rPr lang="en-US" altLang="zh-CN" b="0" dirty="0"/>
              <a:t>(LinkedList *</a:t>
            </a:r>
            <a:r>
              <a:rPr lang="en-US" altLang="zh-CN" b="0" dirty="0" err="1"/>
              <a:t>pList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void* </a:t>
            </a:r>
            <a:r>
              <a:rPr lang="en-US" altLang="zh-CN" b="0" dirty="0" err="1"/>
              <a:t>pData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ListNode</a:t>
            </a:r>
            <a:r>
              <a:rPr lang="en-US" altLang="zh-CN" b="0" dirty="0"/>
              <a:t>* </a:t>
            </a:r>
            <a:r>
              <a:rPr lang="en-US" altLang="zh-CN" b="0" dirty="0" err="1"/>
              <a:t>pTail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ListNode</a:t>
            </a:r>
            <a:r>
              <a:rPr lang="en-US" altLang="zh-CN" b="0" dirty="0"/>
              <a:t>* </a:t>
            </a:r>
            <a:r>
              <a:rPr lang="en-US" altLang="zh-CN" b="0" dirty="0" err="1"/>
              <a:t>pNode</a:t>
            </a:r>
            <a:r>
              <a:rPr lang="en-US" altLang="zh-CN" b="0" dirty="0"/>
              <a:t>=</a:t>
            </a:r>
            <a:r>
              <a:rPr lang="en-US" altLang="zh-CN" b="0" dirty="0" err="1"/>
              <a:t>MallocNode</a:t>
            </a:r>
            <a:r>
              <a:rPr lang="en-US" altLang="zh-CN" b="0" dirty="0"/>
              <a:t>(</a:t>
            </a:r>
            <a:r>
              <a:rPr lang="en-US" altLang="zh-CN" b="0" dirty="0" err="1"/>
              <a:t>pData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pNode</a:t>
            </a:r>
            <a:r>
              <a:rPr lang="en-US" altLang="zh-CN" b="0" dirty="0"/>
              <a:t>==NULL){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IsListEmpty</a:t>
            </a:r>
            <a:r>
              <a:rPr lang="en-US" altLang="zh-CN" b="0" dirty="0"/>
              <a:t>(</a:t>
            </a:r>
            <a:r>
              <a:rPr lang="en-US" altLang="zh-CN" b="0" dirty="0" err="1"/>
              <a:t>pList</a:t>
            </a:r>
            <a:r>
              <a:rPr lang="en-US" altLang="zh-CN" b="0" dirty="0"/>
              <a:t>)==YES) { /</a:t>
            </a:r>
            <a:r>
              <a:rPr lang="zh-CN" altLang="en-US" b="0" dirty="0"/>
              <a:t>*</a:t>
            </a:r>
            <a:r>
              <a:rPr lang="en-US" altLang="zh-CN" b="0" dirty="0"/>
              <a:t> </a:t>
            </a:r>
            <a:r>
              <a:rPr lang="zh-CN" altLang="en-US" b="0" dirty="0"/>
              <a:t>链表为空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/>
              <a:t>    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pFirst</a:t>
            </a:r>
            <a:r>
              <a:rPr lang="en-US" altLang="zh-CN" b="0" dirty="0"/>
              <a:t>=</a:t>
            </a:r>
            <a:r>
              <a:rPr lang="en-US" altLang="zh-CN" b="0" dirty="0" err="1"/>
              <a:t>pNode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895503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向链表追加数据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else {  /* </a:t>
            </a:r>
            <a:r>
              <a:rPr lang="zh-CN" altLang="en-US" b="0" dirty="0"/>
              <a:t>链表非空</a:t>
            </a:r>
            <a:r>
              <a:rPr lang="en-US" altLang="zh-CN" b="0" dirty="0"/>
              <a:t>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pTail</a:t>
            </a:r>
            <a:r>
              <a:rPr lang="en-US" altLang="zh-CN" b="0" dirty="0"/>
              <a:t>=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pFirst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while(</a:t>
            </a:r>
            <a:r>
              <a:rPr lang="en-US" altLang="zh-CN" b="0" dirty="0" err="1"/>
              <a:t>pTail</a:t>
            </a:r>
            <a:r>
              <a:rPr lang="en-US" altLang="zh-CN" b="0" dirty="0"/>
              <a:t>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 != NULL) {    /</a:t>
            </a:r>
            <a:r>
              <a:rPr lang="zh-CN" altLang="en-US" b="0" dirty="0"/>
              <a:t>*</a:t>
            </a:r>
            <a:r>
              <a:rPr lang="en-US" altLang="zh-CN" b="0" dirty="0"/>
              <a:t> </a:t>
            </a:r>
            <a:r>
              <a:rPr lang="zh-CN" altLang="en-US" b="0" dirty="0"/>
              <a:t>找到尾节点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pTail</a:t>
            </a:r>
            <a:r>
              <a:rPr lang="en-US" altLang="zh-CN" b="0" dirty="0"/>
              <a:t>=</a:t>
            </a:r>
            <a:r>
              <a:rPr lang="en-US" altLang="zh-CN" b="0" dirty="0" err="1"/>
              <a:t>pTail</a:t>
            </a:r>
            <a:r>
              <a:rPr lang="en-US" altLang="zh-CN" b="0" dirty="0"/>
              <a:t>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pTail</a:t>
            </a:r>
            <a:r>
              <a:rPr lang="en-US" altLang="zh-CN" b="0" dirty="0"/>
              <a:t>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=</a:t>
            </a:r>
            <a:r>
              <a:rPr lang="en-US" altLang="zh-CN" b="0" dirty="0" err="1"/>
              <a:t>pNode</a:t>
            </a:r>
            <a:r>
              <a:rPr lang="en-US" altLang="zh-CN" b="0" dirty="0"/>
              <a:t>;  /</a:t>
            </a:r>
            <a:r>
              <a:rPr lang="zh-CN" altLang="en-US" b="0" dirty="0"/>
              <a:t>* 添加到尾部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555745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在指定位置插入数据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3FA813-1374-46A7-81C3-F51C20C94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在某节点的前面插入数据</a:t>
            </a:r>
            <a:r>
              <a:rPr lang="en-US" altLang="zh-CN" dirty="0"/>
              <a:t>(</a:t>
            </a:r>
            <a:r>
              <a:rPr lang="zh-CN" altLang="en-US" dirty="0"/>
              <a:t>略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Status </a:t>
            </a:r>
            <a:r>
              <a:rPr lang="en-US" altLang="zh-CN" dirty="0" err="1"/>
              <a:t>InsertBefore</a:t>
            </a:r>
            <a:r>
              <a:rPr lang="en-US" altLang="zh-CN" dirty="0"/>
              <a:t> (LinkedList* </a:t>
            </a:r>
            <a:r>
              <a:rPr lang="en-US" altLang="zh-CN" dirty="0" err="1"/>
              <a:t>pList</a:t>
            </a:r>
            <a:r>
              <a:rPr lang="en-US" altLang="zh-CN" dirty="0"/>
              <a:t>,</a:t>
            </a:r>
          </a:p>
          <a:p>
            <a:pPr marL="457200" lvl="1" indent="0">
              <a:buNone/>
            </a:pPr>
            <a:r>
              <a:rPr lang="en-US" altLang="zh-CN" dirty="0"/>
              <a:t>                       </a:t>
            </a:r>
            <a:r>
              <a:rPr lang="en-US" altLang="zh-CN" dirty="0" err="1"/>
              <a:t>ListNode</a:t>
            </a:r>
            <a:r>
              <a:rPr lang="en-US" altLang="zh-CN" dirty="0"/>
              <a:t>* </a:t>
            </a:r>
            <a:r>
              <a:rPr lang="en-US" altLang="zh-CN" dirty="0" err="1"/>
              <a:t>pNode</a:t>
            </a:r>
            <a:r>
              <a:rPr lang="en-US" altLang="zh-CN" dirty="0"/>
              <a:t>, void* </a:t>
            </a:r>
            <a:r>
              <a:rPr lang="en-US" altLang="zh-CN" dirty="0" err="1"/>
              <a:t>pData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在某节点的后面插入数据</a:t>
            </a:r>
            <a:r>
              <a:rPr lang="en-US" altLang="zh-CN" dirty="0"/>
              <a:t>(</a:t>
            </a:r>
            <a:r>
              <a:rPr lang="zh-CN" altLang="en-US" dirty="0"/>
              <a:t>略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en-US" altLang="zh-CN" dirty="0"/>
              <a:t>Status </a:t>
            </a:r>
            <a:r>
              <a:rPr lang="en-US" altLang="zh-CN" dirty="0" err="1"/>
              <a:t>InsertAfter</a:t>
            </a:r>
            <a:r>
              <a:rPr lang="en-US" altLang="zh-CN" dirty="0"/>
              <a:t> (LinkedList* </a:t>
            </a:r>
            <a:r>
              <a:rPr lang="en-US" altLang="zh-CN" dirty="0" err="1"/>
              <a:t>pList</a:t>
            </a:r>
            <a:r>
              <a:rPr lang="en-US" altLang="zh-CN" dirty="0"/>
              <a:t>,</a:t>
            </a:r>
          </a:p>
          <a:p>
            <a:pPr marL="457200" lvl="1" indent="0">
              <a:buNone/>
            </a:pPr>
            <a:r>
              <a:rPr lang="en-US" altLang="zh-CN" dirty="0"/>
              <a:t>                       </a:t>
            </a:r>
            <a:r>
              <a:rPr lang="en-US" altLang="zh-CN" dirty="0" err="1"/>
              <a:t>ListNode</a:t>
            </a:r>
            <a:r>
              <a:rPr lang="en-US" altLang="zh-CN" dirty="0"/>
              <a:t>* </a:t>
            </a:r>
            <a:r>
              <a:rPr lang="en-US" altLang="zh-CN" dirty="0" err="1"/>
              <a:t>pNode</a:t>
            </a:r>
            <a:r>
              <a:rPr lang="en-US" altLang="zh-CN" dirty="0"/>
              <a:t>, void* </a:t>
            </a:r>
            <a:r>
              <a:rPr lang="en-US" altLang="zh-CN" dirty="0" err="1"/>
              <a:t>pData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772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从链表删除节点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Delete (LinkedList* </a:t>
            </a:r>
            <a:r>
              <a:rPr lang="en-US" altLang="zh-CN" b="0" dirty="0" err="1"/>
              <a:t>pList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  </a:t>
            </a:r>
            <a:r>
              <a:rPr lang="en-US" altLang="zh-CN" b="0" dirty="0" err="1"/>
              <a:t>ListNode</a:t>
            </a:r>
            <a:r>
              <a:rPr lang="en-US" altLang="zh-CN" b="0" dirty="0"/>
              <a:t>*  </a:t>
            </a:r>
            <a:r>
              <a:rPr lang="en-US" altLang="zh-CN" b="0" dirty="0" err="1"/>
              <a:t>pNode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  void (*</a:t>
            </a:r>
            <a:r>
              <a:rPr lang="en-US" altLang="zh-CN" b="0" dirty="0" err="1"/>
              <a:t>freeData</a:t>
            </a:r>
            <a:r>
              <a:rPr lang="en-US" altLang="zh-CN" b="0" dirty="0"/>
              <a:t>)() 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IsEmpty</a:t>
            </a:r>
            <a:r>
              <a:rPr lang="en-US" altLang="zh-CN" b="0" dirty="0"/>
              <a:t>(</a:t>
            </a:r>
            <a:r>
              <a:rPr lang="en-US" altLang="zh-CN" b="0" dirty="0" err="1"/>
              <a:t>pList</a:t>
            </a:r>
            <a:r>
              <a:rPr lang="en-US" altLang="zh-CN" b="0" dirty="0"/>
              <a:t>)==YES){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pFirst</a:t>
            </a:r>
            <a:r>
              <a:rPr lang="en-US" altLang="zh-CN" b="0" dirty="0"/>
              <a:t>==</a:t>
            </a:r>
            <a:r>
              <a:rPr lang="en-US" altLang="zh-CN" b="0" dirty="0" err="1"/>
              <a:t>pNode</a:t>
            </a:r>
            <a:r>
              <a:rPr lang="en-US" altLang="zh-CN" b="0" dirty="0"/>
              <a:t>){ /* </a:t>
            </a:r>
            <a:r>
              <a:rPr lang="zh-CN" altLang="en-US" b="0" dirty="0"/>
              <a:t>如果是第一个节点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pFirst</a:t>
            </a:r>
            <a:r>
              <a:rPr lang="en-US" altLang="zh-CN" b="0" dirty="0"/>
              <a:t>=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else {  /* </a:t>
            </a:r>
            <a:r>
              <a:rPr lang="zh-CN" altLang="en-US" b="0" dirty="0"/>
              <a:t>需要查找被删节点的前一个节点</a:t>
            </a:r>
            <a:r>
              <a:rPr lang="en-US" altLang="zh-CN" b="0" dirty="0"/>
              <a:t> 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ListNode</a:t>
            </a:r>
            <a:r>
              <a:rPr lang="en-US" altLang="zh-CN" b="0" dirty="0"/>
              <a:t>* p=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pFirst</a:t>
            </a:r>
            <a:r>
              <a:rPr lang="en-US" altLang="zh-CN" b="0" dirty="0"/>
              <a:t>;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4220209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从链表删除节点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while(p!=NULL &amp;&amp; p-&gt;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 != </a:t>
            </a:r>
            <a:r>
              <a:rPr lang="en-US" altLang="zh-CN" b="0" dirty="0" err="1"/>
              <a:t>pNode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p=p-&gt;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if(p==NULL){  /* </a:t>
            </a:r>
            <a:r>
              <a:rPr lang="zh-CN" altLang="en-US" b="0" dirty="0"/>
              <a:t>如果没找到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return ERROR;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p-&gt;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=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FreeNode</a:t>
            </a:r>
            <a:r>
              <a:rPr lang="en-US" altLang="zh-CN" b="0" dirty="0"/>
              <a:t>(</a:t>
            </a:r>
            <a:r>
              <a:rPr lang="en-US" altLang="zh-CN" b="0" dirty="0" err="1"/>
              <a:t>pNode</a:t>
            </a:r>
            <a:r>
              <a:rPr lang="en-US" altLang="zh-CN" b="0" dirty="0"/>
              <a:t>, </a:t>
            </a:r>
            <a:r>
              <a:rPr lang="en-US" altLang="zh-CN" b="0" dirty="0" err="1"/>
              <a:t>freeData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-&gt;length--;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140834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Traverse (LinkedList* </a:t>
            </a:r>
            <a:r>
              <a:rPr lang="en-US" altLang="zh-CN" b="0" dirty="0" err="1"/>
              <a:t>pList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Status (*visit)() 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ListNode</a:t>
            </a:r>
            <a:r>
              <a:rPr lang="en-US" altLang="zh-CN" b="0" dirty="0"/>
              <a:t>* p=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pFirst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 (p!=NULL)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(visit(p-&gt;</a:t>
            </a:r>
            <a:r>
              <a:rPr lang="en-US" altLang="zh-CN" b="0" dirty="0" err="1"/>
              <a:t>pData</a:t>
            </a:r>
            <a:r>
              <a:rPr lang="en-US" altLang="zh-CN" b="0" dirty="0"/>
              <a:t>)==ERROR){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p=p-&gt;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836694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b="0" dirty="0" err="1"/>
              <a:t>ListNode</a:t>
            </a:r>
            <a:r>
              <a:rPr lang="en-US" altLang="zh-CN" b="0" dirty="0"/>
              <a:t>* Search (LinkedList* </a:t>
            </a:r>
            <a:r>
              <a:rPr lang="en-US" altLang="zh-CN" b="0" dirty="0" err="1"/>
              <a:t>pList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                                 void* </a:t>
            </a:r>
            <a:r>
              <a:rPr lang="en-US" altLang="zh-CN" b="0" dirty="0" err="1"/>
              <a:t>pKey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                                 int (*compare)() 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ListNode</a:t>
            </a:r>
            <a:r>
              <a:rPr lang="en-US" altLang="zh-CN" b="0" dirty="0"/>
              <a:t>* p=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pFirst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while (p!=NULL)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if (compare(</a:t>
            </a:r>
            <a:r>
              <a:rPr lang="en-US" altLang="zh-CN" b="0" dirty="0" err="1"/>
              <a:t>pKey</a:t>
            </a:r>
            <a:r>
              <a:rPr lang="en-US" altLang="zh-CN" b="0" dirty="0"/>
              <a:t>, p-&gt;</a:t>
            </a:r>
            <a:r>
              <a:rPr lang="en-US" altLang="zh-CN" b="0" dirty="0" err="1"/>
              <a:t>pData</a:t>
            </a:r>
            <a:r>
              <a:rPr lang="en-US" altLang="zh-CN" b="0" dirty="0"/>
              <a:t>)==0){  // </a:t>
            </a:r>
            <a:r>
              <a:rPr lang="zh-CN" altLang="en-US" b="0" dirty="0"/>
              <a:t>如果找到了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return p;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p=p-&gt;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return NULL;  // </a:t>
            </a:r>
            <a:r>
              <a:rPr lang="zh-CN" altLang="en-US" b="0" dirty="0"/>
              <a:t>没找到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} 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762456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释放链表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FreeList</a:t>
            </a:r>
            <a:r>
              <a:rPr lang="en-US" altLang="zh-CN" b="0" dirty="0"/>
              <a:t>(LinkedList* </a:t>
            </a:r>
            <a:r>
              <a:rPr lang="en-US" altLang="zh-CN" b="0" dirty="0" err="1"/>
              <a:t>pList</a:t>
            </a:r>
            <a:r>
              <a:rPr lang="en-US" altLang="zh-CN" b="0" dirty="0"/>
              <a:t>, void (*</a:t>
            </a:r>
            <a:r>
              <a:rPr lang="en-US" altLang="zh-CN" b="0" dirty="0" err="1"/>
              <a:t>freeData</a:t>
            </a:r>
            <a:r>
              <a:rPr lang="en-US" altLang="zh-CN" b="0" dirty="0"/>
              <a:t>)() 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ListNode</a:t>
            </a:r>
            <a:r>
              <a:rPr lang="en-US" altLang="zh-CN" b="0" dirty="0"/>
              <a:t>* p=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pFirst</a:t>
            </a:r>
            <a:r>
              <a:rPr lang="en-US" altLang="zh-CN" b="0" dirty="0"/>
              <a:t>;  /* </a:t>
            </a:r>
            <a:r>
              <a:rPr lang="zh-CN" altLang="en-US" b="0" dirty="0"/>
              <a:t>让</a:t>
            </a:r>
            <a:r>
              <a:rPr lang="en-US" altLang="zh-CN" b="0" dirty="0"/>
              <a:t>p</a:t>
            </a:r>
            <a:r>
              <a:rPr lang="zh-CN" altLang="en-US" b="0" dirty="0"/>
              <a:t>指向第一个节点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if (p == NULL)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return;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</a:t>
            </a:r>
            <a:r>
              <a:rPr lang="en-US" altLang="zh-CN" b="0" dirty="0" err="1"/>
              <a:t>pFirst</a:t>
            </a:r>
            <a:r>
              <a:rPr lang="en-US" altLang="zh-CN" b="0" dirty="0"/>
              <a:t>=p-&gt;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freeNode</a:t>
            </a:r>
            <a:r>
              <a:rPr lang="en-US" altLang="zh-CN" b="0" dirty="0"/>
              <a:t>(p, </a:t>
            </a:r>
            <a:r>
              <a:rPr lang="en-US" altLang="zh-CN" b="0" dirty="0" err="1"/>
              <a:t>freeData</a:t>
            </a:r>
            <a:r>
              <a:rPr lang="en-US" altLang="zh-CN" b="0" dirty="0"/>
              <a:t>);  /* </a:t>
            </a:r>
            <a:r>
              <a:rPr lang="zh-CN" altLang="en-US" b="0" dirty="0"/>
              <a:t>释放第一个节点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pList</a:t>
            </a:r>
            <a:r>
              <a:rPr lang="en-US" altLang="zh-CN" b="0" dirty="0"/>
              <a:t>-&gt;length--;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FreeList</a:t>
            </a:r>
            <a:r>
              <a:rPr lang="en-US" altLang="zh-CN" b="0" dirty="0"/>
              <a:t>(</a:t>
            </a:r>
            <a:r>
              <a:rPr lang="en-US" altLang="zh-CN" b="0" dirty="0" err="1"/>
              <a:t>pList</a:t>
            </a:r>
            <a:r>
              <a:rPr lang="en-US" altLang="zh-CN" b="0" dirty="0"/>
              <a:t>, </a:t>
            </a:r>
            <a:r>
              <a:rPr lang="en-US" altLang="zh-CN" b="0" dirty="0" err="1"/>
              <a:t>freeData</a:t>
            </a:r>
            <a:r>
              <a:rPr lang="en-US" altLang="zh-CN" b="0" dirty="0"/>
              <a:t>);  /</a:t>
            </a:r>
            <a:r>
              <a:rPr lang="zh-CN" altLang="en-US" b="0" dirty="0"/>
              <a:t>* 递归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}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372788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16AD1-5D4A-4C8B-8A6E-4B939E3D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线性表的应用：一元整系数多项式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E93808-EF86-4F9A-8292-1CE8FB639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一元整系数多项式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用代码描述</a:t>
                </a:r>
                <a:endParaRPr lang="en-US" altLang="zh-CN" dirty="0"/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typedef struct Term {</a:t>
                </a: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int coefficient;</a:t>
                </a: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int degree;</a:t>
                </a: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} Term;</a:t>
                </a:r>
              </a:p>
              <a:p>
                <a:pPr marL="40005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typedef LinkedList Polynomial;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0E93808-EF86-4F9A-8292-1CE8FB639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0797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多项式相加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/* </a:t>
            </a:r>
            <a:r>
              <a:rPr lang="zh-CN" altLang="en-US" b="0" dirty="0"/>
              <a:t>本函数实现 </a:t>
            </a:r>
            <a:r>
              <a:rPr lang="en-US" altLang="zh-CN" b="0" dirty="0"/>
              <a:t>ploy3=poly1+ploy2.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zh-CN" altLang="en-US" b="0" dirty="0"/>
              <a:t>三个多项式都是有序的，低次项在前，高次项在后。</a:t>
            </a:r>
            <a:r>
              <a:rPr lang="en-US" altLang="zh-CN" b="0" dirty="0"/>
              <a:t>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AddPoly</a:t>
            </a:r>
            <a:r>
              <a:rPr lang="en-US" altLang="zh-CN" b="0" dirty="0"/>
              <a:t>(Polynomial* pPoly1, Polynomial* pPoly2,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Polynomial* pPoly3)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ListNode</a:t>
            </a:r>
            <a:r>
              <a:rPr lang="en-US" altLang="zh-CN" b="0" dirty="0"/>
              <a:t> *p1,</a:t>
            </a:r>
            <a:r>
              <a:rPr lang="zh-CN" altLang="en-US" b="0" dirty="0"/>
              <a:t> *</a:t>
            </a:r>
            <a:r>
              <a:rPr lang="en-US" altLang="zh-CN" b="0" dirty="0"/>
              <a:t>p2;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Term  *pTerm1,*pTerm2, *pTerm3;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p1=pPoly1-&gt;</a:t>
            </a:r>
            <a:r>
              <a:rPr lang="en-US" altLang="zh-CN" b="0" dirty="0" err="1"/>
              <a:t>pFirst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p2=pPoly2-&gt;</a:t>
            </a:r>
            <a:r>
              <a:rPr lang="en-US" altLang="zh-CN" b="0" dirty="0" err="1"/>
              <a:t>pFirst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 (p1!=NULL &amp;&amp; p2!=NULL)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pTerm3=(Term*)malloc(</a:t>
            </a:r>
            <a:r>
              <a:rPr lang="en-US" altLang="zh-CN" b="0" dirty="0" err="1"/>
              <a:t>sizeof</a:t>
            </a:r>
            <a:r>
              <a:rPr lang="en-US" altLang="zh-CN" b="0" dirty="0"/>
              <a:t>(Term));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if(pTerm3==NULL)    return ERROR;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421311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E21E1-5B9C-440E-B933-216A44F4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线性表的顺序存储定义（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B355D-5656-4E60-BA67-C38D358C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0363200" cy="5181600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/* </a:t>
            </a:r>
            <a:r>
              <a:rPr lang="zh-CN" altLang="en-US" b="0" dirty="0"/>
              <a:t>使用栈空间或静态空间、顺序存储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#define  LIST_MAX_SIZE  100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typedef  struct {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ListElem</a:t>
            </a:r>
            <a:r>
              <a:rPr lang="en-US" altLang="zh-CN" b="0" dirty="0"/>
              <a:t>  </a:t>
            </a:r>
            <a:r>
              <a:rPr lang="en-US" altLang="zh-CN" b="0" dirty="0" err="1"/>
              <a:t>elemArray</a:t>
            </a:r>
            <a:r>
              <a:rPr lang="en-US" altLang="zh-CN" b="0" dirty="0"/>
              <a:t>[LIST_MAX_SIZE];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0" dirty="0"/>
              <a:t>    </a:t>
            </a:r>
            <a:r>
              <a:rPr lang="en-US" altLang="zh-CN" b="0" dirty="0"/>
              <a:t>int length;  // </a:t>
            </a:r>
            <a:r>
              <a:rPr lang="zh-CN" altLang="en-US" b="0" dirty="0"/>
              <a:t>线性表的长度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SeqList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094778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多项式相加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pTerm1=(Term*)(p1-&gt;</a:t>
            </a:r>
            <a:r>
              <a:rPr lang="en-US" altLang="zh-CN" b="0" dirty="0" err="1"/>
              <a:t>pData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pTerm2=(Term*)(p2-&gt;</a:t>
            </a:r>
            <a:r>
              <a:rPr lang="en-US" altLang="zh-CN" b="0" dirty="0" err="1"/>
              <a:t>pData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(pTerm1-&gt;degree&lt;pTerm2-&gt;degree)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pTerm3-&gt;coefficient=pTerm1-&gt;coefficient;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pTerm3-&gt;degree=pTerm1-&gt;degree;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p1=p1-&gt;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else if (pTerm1-&gt;degree&gt;pTerm2-&gt;degree)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pTerm3-&gt;coefficient=pTerm2-&gt;coefficient;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pTerm3-&gt;degree=pTerm2-&gt;degree;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p2=p2-&gt;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284406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多项式相加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else {  // </a:t>
            </a:r>
            <a:r>
              <a:rPr lang="zh-CN" altLang="en-US" b="0" dirty="0"/>
              <a:t>次数相同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pTerm3-&gt;coefficient=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pTerm1-&gt;coefficient+pTerm2-&gt;coefficient;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pTerm3-&gt;degree=pTerm1-&gt;degree;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if (pTerm3-&gt;coefficient==0)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p1=p1-&gt;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p2=p2-&gt;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continue;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p1=p1-&gt;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8283381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多项式相加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p2=p2-&gt;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if(</a:t>
            </a:r>
            <a:r>
              <a:rPr lang="en-US" altLang="zh-CN" b="0" dirty="0" err="1"/>
              <a:t>AppendToLinkedList</a:t>
            </a:r>
            <a:r>
              <a:rPr lang="en-US" altLang="zh-CN" b="0" dirty="0"/>
              <a:t>(pPoly3,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pTerm3)==ERROR){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while(p1!=NULL){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pTerm1=(Term*)p1-&gt;</a:t>
            </a:r>
            <a:r>
              <a:rPr lang="en-US" altLang="zh-CN" b="0" dirty="0" err="1"/>
              <a:t>pData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p1=p1-&gt;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pTerm3=(Term*)malloc(</a:t>
            </a:r>
            <a:r>
              <a:rPr lang="en-US" altLang="zh-CN" b="0" dirty="0" err="1"/>
              <a:t>sizeof</a:t>
            </a:r>
            <a:r>
              <a:rPr lang="en-US" altLang="zh-CN" b="0" dirty="0"/>
              <a:t>(Term));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9493463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多项式相加</a:t>
            </a:r>
            <a:r>
              <a:rPr lang="en-US" altLang="zh-CN" dirty="0"/>
              <a:t>(5)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if(pTerm3==NULL)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pTerm3-&gt;coefficient=pTerm1-&gt;coefficient;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pTerm3-&gt;degree=pTerm1-&gt;degree;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if(</a:t>
            </a:r>
            <a:r>
              <a:rPr lang="en-US" altLang="zh-CN" b="0" dirty="0" err="1"/>
              <a:t>AppendToLinkedList</a:t>
            </a:r>
            <a:r>
              <a:rPr lang="en-US" altLang="zh-CN" b="0" dirty="0"/>
              <a:t>(pPoly3,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pTerm3)==ERROR){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while(p2!=NULL){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pTerm2=(Term*)p2-&gt;</a:t>
            </a:r>
            <a:r>
              <a:rPr lang="en-US" altLang="zh-CN" b="0" dirty="0" err="1"/>
              <a:t>pData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p2=p2-&gt;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6774008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53DE0-8A6B-4729-B343-F6E24387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多项式相加</a:t>
            </a:r>
            <a:r>
              <a:rPr lang="en-US" altLang="zh-CN" dirty="0"/>
              <a:t>(6)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6D31-D45D-4516-B608-17B7F38C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pTerm3=(Term*)malloc(</a:t>
            </a:r>
            <a:r>
              <a:rPr lang="en-US" altLang="zh-CN" b="0" dirty="0" err="1"/>
              <a:t>sizeof</a:t>
            </a:r>
            <a:r>
              <a:rPr lang="en-US" altLang="zh-CN" b="0" dirty="0"/>
              <a:t>(Term));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(pTerm3==NULL)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pTerm3-&gt;coefficient=pTerm2-&gt;coefficient;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pTerm3-&gt;degree=pTerm2-&gt;degree;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if(</a:t>
            </a:r>
            <a:r>
              <a:rPr lang="en-US" altLang="zh-CN" b="0" dirty="0" err="1"/>
              <a:t>AppendToLinkedList</a:t>
            </a:r>
            <a:r>
              <a:rPr lang="en-US" altLang="zh-CN" b="0" dirty="0"/>
              <a:t>(pPoly3,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 pTerm3)==ERROR){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261476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63C3A-1F05-46FA-9370-C8BCD167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循环链表和双向链表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983E5-5288-4B50-A1A2-D7D275799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循环链表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双向链表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8068657-4F05-4D03-8CE8-20BF8B1B3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64" y="1799539"/>
            <a:ext cx="8792036" cy="155665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544EE6E7-B852-4F8E-9547-DFF01F12D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64" y="4419600"/>
            <a:ext cx="89630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916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5E8D3-61D7-4A08-8A9B-5ED6EE8B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109E8-A58E-4483-85CD-2DFFA950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基本思想：</a:t>
            </a:r>
            <a:r>
              <a:rPr lang="zh-CN" altLang="en-US" b="0" dirty="0"/>
              <a:t>用数组模拟链表，把数组下标当作指针。</a:t>
            </a:r>
            <a:endParaRPr lang="en-US" altLang="zh-CN" b="0" dirty="0"/>
          </a:p>
          <a:p>
            <a:r>
              <a:rPr lang="zh-CN" altLang="en-US" dirty="0"/>
              <a:t>代码描述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 </a:t>
            </a:r>
            <a:r>
              <a:rPr lang="en-US" altLang="zh-CN" b="0" dirty="0"/>
              <a:t>typedef struct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   </a:t>
            </a:r>
            <a:r>
              <a:rPr lang="en-US" altLang="zh-CN" b="0" dirty="0" err="1"/>
              <a:t>ElemType</a:t>
            </a:r>
            <a:r>
              <a:rPr lang="en-US" altLang="zh-CN" b="0" dirty="0"/>
              <a:t> data;  /* </a:t>
            </a:r>
            <a:r>
              <a:rPr lang="zh-CN" altLang="en-US" b="0" dirty="0"/>
              <a:t>数据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   int next;  /</a:t>
            </a:r>
            <a:r>
              <a:rPr lang="zh-CN" altLang="en-US" b="0" dirty="0"/>
              <a:t>* 指针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} </a:t>
            </a:r>
            <a:r>
              <a:rPr lang="en-US" altLang="zh-CN" b="0" dirty="0" err="1"/>
              <a:t>StaticNode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typedef </a:t>
            </a:r>
            <a:r>
              <a:rPr lang="en-US" altLang="zh-CN" b="0" dirty="0" err="1"/>
              <a:t>StaticNode</a:t>
            </a:r>
            <a:r>
              <a:rPr lang="en-US" altLang="zh-CN" b="0" dirty="0"/>
              <a:t> </a:t>
            </a:r>
            <a:r>
              <a:rPr lang="en-US" altLang="zh-CN" b="0" dirty="0" err="1"/>
              <a:t>StaticList</a:t>
            </a:r>
            <a:r>
              <a:rPr lang="en-US" altLang="zh-CN" b="0" dirty="0"/>
              <a:t>[STATIC_LIST_SIZE];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421857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47482-2524-45E0-9081-1910F018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33400"/>
            <a:ext cx="11506200" cy="685800"/>
          </a:xfrm>
        </p:spPr>
        <p:txBody>
          <a:bodyPr/>
          <a:lstStyle/>
          <a:p>
            <a:r>
              <a:rPr lang="zh-CN" altLang="en-US" dirty="0"/>
              <a:t>    静态链表            插入</a:t>
            </a:r>
            <a:r>
              <a:rPr lang="en-US" altLang="zh-CN" dirty="0"/>
              <a:t>c                </a:t>
            </a:r>
            <a:r>
              <a:rPr lang="zh-CN" altLang="en-US" dirty="0"/>
              <a:t>删除</a:t>
            </a:r>
            <a:r>
              <a:rPr lang="en-US" altLang="zh-CN" dirty="0"/>
              <a:t>e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536227C6-F2B3-4F7D-A7ED-BE2854219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625332"/>
              </p:ext>
            </p:extLst>
          </p:nvPr>
        </p:nvGraphicFramePr>
        <p:xfrm>
          <a:off x="76200" y="1371600"/>
          <a:ext cx="37338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132351449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45316499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358997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下标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指针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46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10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02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37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90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59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93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017331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75F8BE3C-E2E2-4482-82CE-3B0F9DF49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97070"/>
              </p:ext>
            </p:extLst>
          </p:nvPr>
        </p:nvGraphicFramePr>
        <p:xfrm>
          <a:off x="4114800" y="1371600"/>
          <a:ext cx="37338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132351449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45316499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358997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下标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指针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46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10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02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37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90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59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93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017331"/>
                  </a:ext>
                </a:extLst>
              </a:tr>
            </a:tbl>
          </a:graphicData>
        </a:graphic>
      </p:graphicFrame>
      <p:graphicFrame>
        <p:nvGraphicFramePr>
          <p:cNvPr id="11" name="表格 8">
            <a:extLst>
              <a:ext uri="{FF2B5EF4-FFF2-40B4-BE49-F238E27FC236}">
                <a16:creationId xmlns:a16="http://schemas.microsoft.com/office/drawing/2014/main" id="{EBA35457-F6AA-473B-8A94-3747BA5FC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616137"/>
              </p:ext>
            </p:extLst>
          </p:nvPr>
        </p:nvGraphicFramePr>
        <p:xfrm>
          <a:off x="8153400" y="1371600"/>
          <a:ext cx="37338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132351449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45316499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358997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下标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指针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46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10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02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37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900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59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93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017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4179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91B2C-4910-4BF0-B2A9-5BC1A4A7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79FE2-1A14-4F1F-9E64-718977921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  <a:endParaRPr lang="en-US" altLang="zh-CN" dirty="0"/>
          </a:p>
          <a:p>
            <a:pPr lvl="1"/>
            <a:r>
              <a:rPr lang="zh-CN" altLang="en-US" dirty="0"/>
              <a:t>顺序表：用顺序结构实现线性表</a:t>
            </a:r>
            <a:endParaRPr lang="en-US" altLang="zh-CN" dirty="0"/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静态数组（使用全局内存或栈内存）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动态数组（使用堆内存）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/>
              <a:t>单链表：用单向链式结构实现线性表</a:t>
            </a:r>
            <a:endParaRPr lang="en-US" altLang="zh-CN" dirty="0"/>
          </a:p>
          <a:p>
            <a:pPr lvl="1"/>
            <a:r>
              <a:rPr lang="zh-CN" altLang="en-US" dirty="0"/>
              <a:t>其他</a:t>
            </a:r>
            <a:endParaRPr lang="en-US" altLang="zh-CN" dirty="0"/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双向链表、循环链表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静态链表：用静态数组模拟链表</a:t>
            </a:r>
            <a:endParaRPr lang="en-US" altLang="zh-CN" sz="3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1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E21E1-5B9C-440E-B933-216A44F4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线性表的顺序存储定义（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B355D-5656-4E60-BA67-C38D358C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0363200" cy="5181600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/* </a:t>
            </a:r>
            <a:r>
              <a:rPr lang="zh-CN" altLang="en-US" b="0" dirty="0"/>
              <a:t>使用堆空间</a:t>
            </a:r>
            <a:r>
              <a:rPr lang="en-US" altLang="zh-CN" b="0" dirty="0"/>
              <a:t>(</a:t>
            </a:r>
            <a:r>
              <a:rPr lang="zh-CN" altLang="en-US" b="0" dirty="0"/>
              <a:t>动态空间</a:t>
            </a:r>
            <a:r>
              <a:rPr lang="en-US" altLang="zh-CN" b="0" dirty="0"/>
              <a:t>)</a:t>
            </a:r>
            <a:r>
              <a:rPr lang="zh-CN" altLang="en-US" b="0" dirty="0"/>
              <a:t>、顺序存储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#define  LIST_MAX_SIZE  100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typedef  struct {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ListElem</a:t>
            </a:r>
            <a:r>
              <a:rPr lang="en-US" altLang="zh-CN" b="0" dirty="0"/>
              <a:t>*  </a:t>
            </a:r>
            <a:r>
              <a:rPr lang="en-US" altLang="zh-CN" b="0" dirty="0" err="1"/>
              <a:t>elemArray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0" dirty="0"/>
              <a:t>    </a:t>
            </a:r>
            <a:r>
              <a:rPr lang="en-US" altLang="zh-CN" b="0" dirty="0"/>
              <a:t>int length;  // </a:t>
            </a:r>
            <a:r>
              <a:rPr lang="zh-CN" altLang="en-US" b="0" dirty="0"/>
              <a:t>线性表的长度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SeqList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27941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E21E1-5B9C-440E-B933-216A44F4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线性表的顺序存储定义（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B355D-5656-4E60-BA67-C38D358C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0363200" cy="5181600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/* </a:t>
            </a:r>
            <a:r>
              <a:rPr lang="zh-CN" altLang="en-US" b="0" dirty="0"/>
              <a:t>使用堆空间、顺序存储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#define  LIST_INIT_SIZE  100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#define  LIST_INCREMENT  10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typedef  struct {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ListElem</a:t>
            </a:r>
            <a:r>
              <a:rPr lang="en-US" altLang="zh-CN" b="0" dirty="0"/>
              <a:t>*  </a:t>
            </a:r>
            <a:r>
              <a:rPr lang="en-US" altLang="zh-CN" b="0" dirty="0" err="1"/>
              <a:t>elemArray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0" dirty="0"/>
              <a:t>    </a:t>
            </a:r>
            <a:r>
              <a:rPr lang="en-US" altLang="zh-CN" b="0" dirty="0"/>
              <a:t>int length;  // </a:t>
            </a:r>
            <a:r>
              <a:rPr lang="zh-CN" altLang="en-US" b="0" dirty="0"/>
              <a:t>线性表的长度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size;  // </a:t>
            </a:r>
            <a:r>
              <a:rPr lang="zh-CN" altLang="en-US" b="0" dirty="0"/>
              <a:t>线性表的容量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SeqList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60565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E21E1-5B9C-440E-B933-216A44F4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线性表的顺序存储定义（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B355D-5656-4E60-BA67-C38D358C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0363200" cy="51816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/* </a:t>
            </a:r>
            <a:r>
              <a:rPr lang="zh-CN" altLang="en-US" b="0" dirty="0"/>
              <a:t>使用堆空间、顺序存储、通用指针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#define  LIST_INIT_SIZE  100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#define  LIST_INCREMENT  10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typedef  struct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void* </a:t>
            </a:r>
            <a:r>
              <a:rPr lang="en-US" altLang="zh-CN" b="0" dirty="0" err="1"/>
              <a:t>elemArray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0" dirty="0"/>
              <a:t>    </a:t>
            </a:r>
            <a:r>
              <a:rPr lang="en-US" altLang="zh-CN" b="0" dirty="0"/>
              <a:t>int length;  // </a:t>
            </a:r>
            <a:r>
              <a:rPr lang="zh-CN" altLang="en-US" b="0" dirty="0"/>
              <a:t>线性表的长度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int size;  // </a:t>
            </a:r>
            <a:r>
              <a:rPr lang="zh-CN" altLang="en-US" b="0" dirty="0"/>
              <a:t>线性表的容量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SeqList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22634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E21E1-5B9C-440E-B933-216A44F4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线性表的顺序存储的实现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ABCE23-F1EE-4D06-9CC1-E32514883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采用下面的定义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#define LIST_MAX_SIZE  100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typedef struct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ListElem</a:t>
            </a:r>
            <a:r>
              <a:rPr lang="en-US" altLang="zh-CN" dirty="0"/>
              <a:t>* </a:t>
            </a:r>
            <a:r>
              <a:rPr lang="en-US" altLang="zh-CN" dirty="0" err="1"/>
              <a:t>pElemArray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    int length;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    int size;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SeqList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实现一系列操作：</a:t>
            </a:r>
            <a:r>
              <a:rPr lang="zh-CN" altLang="en-US" b="0" dirty="0"/>
              <a:t>初始化、插入、删除、查找、合并等。</a:t>
            </a:r>
          </a:p>
        </p:txBody>
      </p:sp>
    </p:spTree>
    <p:extLst>
      <p:ext uri="{BB962C8B-B14F-4D97-AF65-F5344CB8AC3E}">
        <p14:creationId xmlns:p14="http://schemas.microsoft.com/office/powerpoint/2010/main" val="4082124389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25400" cap="rnd" cmpd="sng" algn="ctr">
          <a:solidFill>
            <a:schemeClr val="tx1"/>
          </a:solidFill>
          <a:prstDash val="solid"/>
          <a:round/>
          <a:headEnd type="none" w="sm" len="sm"/>
          <a:tailEnd type="arrow" w="med" len="lg"/>
        </a:ln>
        <a:effectLst/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7043</TotalTime>
  <Words>3494</Words>
  <Application>Microsoft Office PowerPoint</Application>
  <PresentationFormat>宽屏</PresentationFormat>
  <Paragraphs>634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6" baseType="lpstr">
      <vt:lpstr>等线</vt:lpstr>
      <vt:lpstr>宋体</vt:lpstr>
      <vt:lpstr>微软雅黑</vt:lpstr>
      <vt:lpstr>Arial</vt:lpstr>
      <vt:lpstr>Cambria Math</vt:lpstr>
      <vt:lpstr>Times New Roman</vt:lpstr>
      <vt:lpstr>Wingdings</vt:lpstr>
      <vt:lpstr>tm2</vt:lpstr>
      <vt:lpstr>第二章  线性表</vt:lpstr>
      <vt:lpstr>线性表的定义</vt:lpstr>
      <vt:lpstr>线性表抽象数据类型的定义</vt:lpstr>
      <vt:lpstr>线性表的顺序存储定义（1）</vt:lpstr>
      <vt:lpstr>线性表的顺序存储定义（2）</vt:lpstr>
      <vt:lpstr>线性表的顺序存储定义（3）</vt:lpstr>
      <vt:lpstr>线性表的顺序存储定义（4）</vt:lpstr>
      <vt:lpstr>线性表的顺序存储定义（5）</vt:lpstr>
      <vt:lpstr>线性表的顺序存储的实现</vt:lpstr>
      <vt:lpstr>顺序表的初始化</vt:lpstr>
      <vt:lpstr>初始化函数的调用及其执行结果</vt:lpstr>
      <vt:lpstr>顺序表的释放</vt:lpstr>
      <vt:lpstr>求顺序表的长度</vt:lpstr>
      <vt:lpstr>取顺序表中的元素</vt:lpstr>
      <vt:lpstr>在顺序表中查找</vt:lpstr>
      <vt:lpstr>在顺序表中查找(修正)</vt:lpstr>
      <vt:lpstr>向顺序表中追加</vt:lpstr>
      <vt:lpstr>向顺序表中插入到指定的位置</vt:lpstr>
      <vt:lpstr>向顺序表中插入到指定的位置（续）</vt:lpstr>
      <vt:lpstr>从顺序表中删除</vt:lpstr>
      <vt:lpstr>有序表合并算法</vt:lpstr>
      <vt:lpstr>有序表合并的实现</vt:lpstr>
      <vt:lpstr>有序表合并的实现（续）</vt:lpstr>
      <vt:lpstr>有序表合并的实现（再续）</vt:lpstr>
      <vt:lpstr>顺序表操作的时间复杂度</vt:lpstr>
      <vt:lpstr>顺序存储的优缺点</vt:lpstr>
      <vt:lpstr>链式存储的优缺点</vt:lpstr>
      <vt:lpstr>线性表的链式存储</vt:lpstr>
      <vt:lpstr>单链表的定义（1）</vt:lpstr>
      <vt:lpstr>单链表的定义（2）</vt:lpstr>
      <vt:lpstr>单链表的定义（3）</vt:lpstr>
      <vt:lpstr>我们采用下面的定义</vt:lpstr>
      <vt:lpstr>单链表图示</vt:lpstr>
      <vt:lpstr>链表的初始化</vt:lpstr>
      <vt:lpstr>求链表的长度</vt:lpstr>
      <vt:lpstr>判断链表是否为空</vt:lpstr>
      <vt:lpstr>分配节点</vt:lpstr>
      <vt:lpstr>释放节点</vt:lpstr>
      <vt:lpstr>向链表插入数据</vt:lpstr>
      <vt:lpstr>向链表追加数据</vt:lpstr>
      <vt:lpstr>向链表追加数据(续)</vt:lpstr>
      <vt:lpstr>在指定位置插入数据</vt:lpstr>
      <vt:lpstr>从链表删除节点</vt:lpstr>
      <vt:lpstr>从链表删除节点(续)</vt:lpstr>
      <vt:lpstr>遍历链表</vt:lpstr>
      <vt:lpstr>查找链表</vt:lpstr>
      <vt:lpstr>释放链表</vt:lpstr>
      <vt:lpstr>线性表的应用：一元整系数多项式</vt:lpstr>
      <vt:lpstr>多项式相加(1)</vt:lpstr>
      <vt:lpstr>多项式相加(2)</vt:lpstr>
      <vt:lpstr>多项式相加(3)</vt:lpstr>
      <vt:lpstr>多项式相加(4)</vt:lpstr>
      <vt:lpstr>多项式相加(5)</vt:lpstr>
      <vt:lpstr>多项式相加(6)</vt:lpstr>
      <vt:lpstr>循环链表和双向链表</vt:lpstr>
      <vt:lpstr>静态链表</vt:lpstr>
      <vt:lpstr>    静态链表            插入c                删除e</vt:lpstr>
      <vt:lpstr>本章小结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zhangxue@uestc.edu.cn</cp:lastModifiedBy>
  <cp:revision>1203</cp:revision>
  <cp:lastPrinted>2021-02-27T03:34:59Z</cp:lastPrinted>
  <dcterms:created xsi:type="dcterms:W3CDTF">1999-08-24T18:39:05Z</dcterms:created>
  <dcterms:modified xsi:type="dcterms:W3CDTF">2024-03-06T01:52:22Z</dcterms:modified>
</cp:coreProperties>
</file>