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263" r:id="rId2"/>
    <p:sldId id="266" r:id="rId3"/>
    <p:sldId id="267" r:id="rId4"/>
    <p:sldId id="268" r:id="rId5"/>
    <p:sldId id="303" r:id="rId6"/>
    <p:sldId id="304" r:id="rId7"/>
    <p:sldId id="269" r:id="rId8"/>
    <p:sldId id="301" r:id="rId9"/>
    <p:sldId id="270" r:id="rId10"/>
    <p:sldId id="302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7" r:id="rId27"/>
    <p:sldId id="288" r:id="rId28"/>
    <p:sldId id="300" r:id="rId29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90033"/>
    <a:srgbClr val="660033"/>
    <a:srgbClr val="006600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>
      <p:cViewPr varScale="1">
        <p:scale>
          <a:sx n="85" d="100"/>
          <a:sy n="85" d="100"/>
        </p:scale>
        <p:origin x="54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39" d="100"/>
          <a:sy n="39" d="100"/>
        </p:scale>
        <p:origin x="2386" y="6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8F26BC-7BC4-4E81-856A-C803AC3A2F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122" cy="497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66C85D-8214-4E69-93B1-C7927D703D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011" y="0"/>
            <a:ext cx="2946122" cy="497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6664E-1BF0-46AE-AAC0-8104A4986E05}" type="datetimeFigureOut">
              <a:rPr lang="zh-CN" altLang="en-US" smtClean="0"/>
              <a:t>2024/2/25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25ABF-C6A2-43A4-994B-70B5FF683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796"/>
            <a:ext cx="2946122" cy="4974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3771-266C-4568-83F5-7D86B4D52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011" y="9430796"/>
            <a:ext cx="2946122" cy="4974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C5DD2-4AED-427E-8312-F2C1EDAA2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27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54" y="0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974" y="4714549"/>
            <a:ext cx="4983728" cy="44683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93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54" y="9432493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6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lang="en-US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lang="en-US" sz="32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n-ea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FFD2-C759-4331-B2C5-BD27D3F87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第五章  数组和广义表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18536A-F4C9-408B-A1C2-8B253B477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  学</a:t>
            </a:r>
            <a:endParaRPr lang="en-US" altLang="zh-CN" dirty="0"/>
          </a:p>
          <a:p>
            <a:r>
              <a:rPr lang="en-US" altLang="zh-CN" dirty="0"/>
              <a:t>zhangxue@uestc.edu.cn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81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8200"/>
            <a:ext cx="10363200" cy="685800"/>
          </a:xfrm>
        </p:spPr>
        <p:txBody>
          <a:bodyPr/>
          <a:lstStyle/>
          <a:p>
            <a:pPr algn="l"/>
            <a:r>
              <a:rPr lang="zh-CN" altLang="en-US" dirty="0"/>
              <a:t>带状矩阵</a:t>
            </a:r>
            <a:br>
              <a:rPr lang="en-US" altLang="zh-CN" dirty="0"/>
            </a:br>
            <a:r>
              <a:rPr lang="zh-CN" altLang="en-US" dirty="0"/>
              <a:t>地址转换    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887200" cy="51816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0" dirty="0"/>
              <a:t>a[</a:t>
            </a:r>
            <a:r>
              <a:rPr lang="en-US" altLang="zh-CN" b="0" dirty="0" err="1"/>
              <a:t>i</a:t>
            </a:r>
            <a:r>
              <a:rPr lang="en-US" altLang="zh-CN" b="0" dirty="0"/>
              <a:t>][</a:t>
            </a:r>
            <a:r>
              <a:rPr lang="en-US" altLang="zh-CN" b="0" dirty="0" err="1"/>
              <a:t>i</a:t>
            </a:r>
            <a:r>
              <a:rPr lang="en-US" altLang="zh-CN" b="0" dirty="0"/>
              <a:t>]=b[3i]</a:t>
            </a:r>
          </a:p>
          <a:p>
            <a:r>
              <a:rPr lang="en-US" altLang="zh-CN" b="0" dirty="0"/>
              <a:t>a[</a:t>
            </a:r>
            <a:r>
              <a:rPr lang="en-US" altLang="zh-CN" b="0" dirty="0" err="1">
                <a:solidFill>
                  <a:srgbClr val="FF0000"/>
                </a:solidFill>
              </a:rPr>
              <a:t>i</a:t>
            </a:r>
            <a:r>
              <a:rPr lang="en-US" altLang="zh-CN" b="0" dirty="0"/>
              <a:t>][</a:t>
            </a:r>
            <a:r>
              <a:rPr lang="en-US" altLang="zh-CN" b="0" dirty="0" err="1">
                <a:solidFill>
                  <a:schemeClr val="accent2"/>
                </a:solidFill>
              </a:rPr>
              <a:t>i</a:t>
            </a:r>
            <a:r>
              <a:rPr lang="en-US" altLang="zh-CN" b="0" dirty="0"/>
              <a:t>]=b[2</a:t>
            </a:r>
            <a:r>
              <a:rPr lang="en-US" altLang="zh-CN" b="0" dirty="0">
                <a:solidFill>
                  <a:srgbClr val="FF0000"/>
                </a:solidFill>
              </a:rPr>
              <a:t>i</a:t>
            </a:r>
            <a:r>
              <a:rPr lang="en-US" altLang="zh-CN" b="0" dirty="0"/>
              <a:t>+</a:t>
            </a:r>
            <a:r>
              <a:rPr lang="en-US" altLang="zh-CN" b="0" dirty="0">
                <a:solidFill>
                  <a:schemeClr val="accent2"/>
                </a:solidFill>
              </a:rPr>
              <a:t>i</a:t>
            </a:r>
            <a:r>
              <a:rPr lang="en-US" altLang="zh-CN" b="0" dirty="0"/>
              <a:t>], a[</a:t>
            </a:r>
            <a:r>
              <a:rPr lang="en-US" altLang="zh-CN" b="0" dirty="0" err="1">
                <a:solidFill>
                  <a:srgbClr val="FF0000"/>
                </a:solidFill>
              </a:rPr>
              <a:t>i</a:t>
            </a:r>
            <a:r>
              <a:rPr lang="en-US" altLang="zh-CN" b="0" dirty="0"/>
              <a:t>][</a:t>
            </a:r>
            <a:r>
              <a:rPr lang="en-US" altLang="zh-CN" b="0" dirty="0">
                <a:solidFill>
                  <a:schemeClr val="accent2"/>
                </a:solidFill>
              </a:rPr>
              <a:t>i-1</a:t>
            </a:r>
            <a:r>
              <a:rPr lang="en-US" altLang="zh-CN" b="0" dirty="0"/>
              <a:t>]=b[2</a:t>
            </a:r>
            <a:r>
              <a:rPr lang="en-US" altLang="zh-CN" b="0" dirty="0">
                <a:solidFill>
                  <a:srgbClr val="FF0000"/>
                </a:solidFill>
              </a:rPr>
              <a:t>i</a:t>
            </a:r>
            <a:r>
              <a:rPr lang="en-US" altLang="zh-CN" b="0" dirty="0"/>
              <a:t>+</a:t>
            </a:r>
            <a:r>
              <a:rPr lang="en-US" altLang="zh-CN" b="0" dirty="0">
                <a:solidFill>
                  <a:schemeClr val="accent2"/>
                </a:solidFill>
              </a:rPr>
              <a:t>i-1</a:t>
            </a:r>
            <a:r>
              <a:rPr lang="en-US" altLang="zh-CN" b="0" dirty="0"/>
              <a:t>], a[</a:t>
            </a:r>
            <a:r>
              <a:rPr lang="en-US" altLang="zh-CN" b="0" dirty="0" err="1">
                <a:solidFill>
                  <a:srgbClr val="FF0000"/>
                </a:solidFill>
              </a:rPr>
              <a:t>i</a:t>
            </a:r>
            <a:r>
              <a:rPr lang="en-US" altLang="zh-CN" b="0" dirty="0"/>
              <a:t>][</a:t>
            </a:r>
            <a:r>
              <a:rPr lang="en-US" altLang="zh-CN" b="0" dirty="0">
                <a:solidFill>
                  <a:schemeClr val="accent2"/>
                </a:solidFill>
              </a:rPr>
              <a:t>i+1</a:t>
            </a:r>
            <a:r>
              <a:rPr lang="en-US" altLang="zh-CN" b="0" dirty="0"/>
              <a:t>]=b[2</a:t>
            </a:r>
            <a:r>
              <a:rPr lang="en-US" altLang="zh-CN" b="0" dirty="0">
                <a:solidFill>
                  <a:srgbClr val="FF0000"/>
                </a:solidFill>
              </a:rPr>
              <a:t>i</a:t>
            </a:r>
            <a:r>
              <a:rPr lang="en-US" altLang="zh-CN" b="0" dirty="0"/>
              <a:t>+</a:t>
            </a:r>
            <a:r>
              <a:rPr lang="en-US" altLang="zh-CN" b="0" dirty="0">
                <a:solidFill>
                  <a:schemeClr val="accent2"/>
                </a:solidFill>
              </a:rPr>
              <a:t>i+1</a:t>
            </a:r>
            <a:r>
              <a:rPr lang="en-US" altLang="zh-CN" b="0" dirty="0"/>
              <a:t>]</a:t>
            </a:r>
          </a:p>
          <a:p>
            <a:r>
              <a:rPr lang="en-US" altLang="zh-CN" dirty="0"/>
              <a:t>a[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chemeClr val="accent2"/>
                </a:solidFill>
              </a:rPr>
              <a:t>j</a:t>
            </a:r>
            <a:r>
              <a:rPr lang="en-US" altLang="zh-CN" dirty="0"/>
              <a:t>]=b[2</a:t>
            </a:r>
            <a:r>
              <a:rPr lang="en-US" altLang="zh-CN" dirty="0">
                <a:solidFill>
                  <a:srgbClr val="FF0000"/>
                </a:solidFill>
              </a:rPr>
              <a:t>i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accent2"/>
                </a:solidFill>
              </a:rPr>
              <a:t>j</a:t>
            </a:r>
            <a:r>
              <a:rPr lang="en-US" altLang="zh-CN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E679B40F-B5F2-47DB-95D1-B478191F34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6925944"/>
                  </p:ext>
                </p:extLst>
              </p:nvPr>
            </p:nvGraphicFramePr>
            <p:xfrm>
              <a:off x="3809999" y="457200"/>
              <a:ext cx="7820610" cy="4419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2703">
                      <a:extLst>
                        <a:ext uri="{9D8B030D-6E8A-4147-A177-3AD203B41FA5}">
                          <a16:colId xmlns:a16="http://schemas.microsoft.com/office/drawing/2014/main" val="290348235"/>
                        </a:ext>
                      </a:extLst>
                    </a:gridCol>
                    <a:gridCol w="1082703">
                      <a:extLst>
                        <a:ext uri="{9D8B030D-6E8A-4147-A177-3AD203B41FA5}">
                          <a16:colId xmlns:a16="http://schemas.microsoft.com/office/drawing/2014/main" val="1549004755"/>
                        </a:ext>
                      </a:extLst>
                    </a:gridCol>
                    <a:gridCol w="1082703">
                      <a:extLst>
                        <a:ext uri="{9D8B030D-6E8A-4147-A177-3AD203B41FA5}">
                          <a16:colId xmlns:a16="http://schemas.microsoft.com/office/drawing/2014/main" val="3624733910"/>
                        </a:ext>
                      </a:extLst>
                    </a:gridCol>
                    <a:gridCol w="951467">
                      <a:extLst>
                        <a:ext uri="{9D8B030D-6E8A-4147-A177-3AD203B41FA5}">
                          <a16:colId xmlns:a16="http://schemas.microsoft.com/office/drawing/2014/main" val="3233845890"/>
                        </a:ext>
                      </a:extLst>
                    </a:gridCol>
                    <a:gridCol w="1757743">
                      <a:extLst>
                        <a:ext uri="{9D8B030D-6E8A-4147-A177-3AD203B41FA5}">
                          <a16:colId xmlns:a16="http://schemas.microsoft.com/office/drawing/2014/main" val="279117074"/>
                        </a:ext>
                      </a:extLst>
                    </a:gridCol>
                    <a:gridCol w="1863291">
                      <a:extLst>
                        <a:ext uri="{9D8B030D-6E8A-4147-A177-3AD203B41FA5}">
                          <a16:colId xmlns:a16="http://schemas.microsoft.com/office/drawing/2014/main" val="24254956"/>
                        </a:ext>
                      </a:extLst>
                    </a:gridCol>
                  </a:tblGrid>
                  <a:tr h="7320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500726"/>
                      </a:ext>
                    </a:extLst>
                  </a:tr>
                  <a:tr h="7320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166555"/>
                      </a:ext>
                    </a:extLst>
                  </a:tr>
                  <a:tr h="73209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378390"/>
                      </a:ext>
                    </a:extLst>
                  </a:tr>
                  <a:tr h="73209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9773544"/>
                      </a:ext>
                    </a:extLst>
                  </a:tr>
                  <a:tr h="73209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sz="32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32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04163"/>
                      </a:ext>
                    </a:extLst>
                  </a:tr>
                  <a:tr h="759143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33676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E679B40F-B5F2-47DB-95D1-B478191F34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6925944"/>
                  </p:ext>
                </p:extLst>
              </p:nvPr>
            </p:nvGraphicFramePr>
            <p:xfrm>
              <a:off x="3809999" y="457200"/>
              <a:ext cx="7820610" cy="4419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2703">
                      <a:extLst>
                        <a:ext uri="{9D8B030D-6E8A-4147-A177-3AD203B41FA5}">
                          <a16:colId xmlns:a16="http://schemas.microsoft.com/office/drawing/2014/main" val="290348235"/>
                        </a:ext>
                      </a:extLst>
                    </a:gridCol>
                    <a:gridCol w="1082703">
                      <a:extLst>
                        <a:ext uri="{9D8B030D-6E8A-4147-A177-3AD203B41FA5}">
                          <a16:colId xmlns:a16="http://schemas.microsoft.com/office/drawing/2014/main" val="1549004755"/>
                        </a:ext>
                      </a:extLst>
                    </a:gridCol>
                    <a:gridCol w="1082703">
                      <a:extLst>
                        <a:ext uri="{9D8B030D-6E8A-4147-A177-3AD203B41FA5}">
                          <a16:colId xmlns:a16="http://schemas.microsoft.com/office/drawing/2014/main" val="3624733910"/>
                        </a:ext>
                      </a:extLst>
                    </a:gridCol>
                    <a:gridCol w="951467">
                      <a:extLst>
                        <a:ext uri="{9D8B030D-6E8A-4147-A177-3AD203B41FA5}">
                          <a16:colId xmlns:a16="http://schemas.microsoft.com/office/drawing/2014/main" val="3233845890"/>
                        </a:ext>
                      </a:extLst>
                    </a:gridCol>
                    <a:gridCol w="1757743">
                      <a:extLst>
                        <a:ext uri="{9D8B030D-6E8A-4147-A177-3AD203B41FA5}">
                          <a16:colId xmlns:a16="http://schemas.microsoft.com/office/drawing/2014/main" val="279117074"/>
                        </a:ext>
                      </a:extLst>
                    </a:gridCol>
                    <a:gridCol w="1863291">
                      <a:extLst>
                        <a:ext uri="{9D8B030D-6E8A-4147-A177-3AD203B41FA5}">
                          <a16:colId xmlns:a16="http://schemas.microsoft.com/office/drawing/2014/main" val="24254956"/>
                        </a:ext>
                      </a:extLst>
                    </a:gridCol>
                  </a:tblGrid>
                  <a:tr h="7320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62" r="-621910" b="-50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62" r="-521910" b="-50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500726"/>
                      </a:ext>
                    </a:extLst>
                  </a:tr>
                  <a:tr h="73209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62" t="-100000" r="-621910" b="-40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62" t="-100000" r="-521910" b="-40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695" t="-100000" r="-424859" b="-40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166555"/>
                      </a:ext>
                    </a:extLst>
                  </a:tr>
                  <a:tr h="73209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62" t="-200000" r="-521910" b="-30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695" t="-200000" r="-424859" b="-30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2308" t="-200000" r="-382051" b="-30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378390"/>
                      </a:ext>
                    </a:extLst>
                  </a:tr>
                  <a:tr h="73209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695" t="-300000" r="-424859" b="-20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2308" t="-300000" r="-382051" b="-20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8754" t="-300000" r="-106228" b="-20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9773544"/>
                      </a:ext>
                    </a:extLst>
                  </a:tr>
                  <a:tr h="73209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2308" t="-400000" r="-382051" b="-10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8754" t="-400000" r="-106228" b="-10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9935" t="-400000" r="-327" b="-10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4163"/>
                      </a:ext>
                    </a:extLst>
                  </a:tr>
                  <a:tr h="759143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8754" t="-480000" r="-106228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33676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49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F3DFB-07AE-4B40-92DB-3ECF17C4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DE51C77-D6BE-4E7D-AE00-A3F9DE3CFE1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13353978"/>
              </p:ext>
            </p:extLst>
          </p:nvPr>
        </p:nvGraphicFramePr>
        <p:xfrm>
          <a:off x="990600" y="2087880"/>
          <a:ext cx="47244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93074967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7146987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5247437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31615801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00460797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113850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2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53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6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35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01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840812"/>
                  </a:ext>
                </a:extLst>
              </a:tr>
            </a:tbl>
          </a:graphicData>
        </a:graphic>
      </p:graphicFrame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A24957E-41CB-4C1A-9D39-77788A8D4CE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1015192"/>
              </p:ext>
            </p:extLst>
          </p:nvPr>
        </p:nvGraphicFramePr>
        <p:xfrm>
          <a:off x="6197600" y="2103120"/>
          <a:ext cx="568959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3">
                  <a:extLst>
                    <a:ext uri="{9D8B030D-6E8A-4147-A177-3AD203B41FA5}">
                      <a16:colId xmlns:a16="http://schemas.microsoft.com/office/drawing/2014/main" val="3780182454"/>
                    </a:ext>
                  </a:extLst>
                </a:gridCol>
                <a:gridCol w="1896533">
                  <a:extLst>
                    <a:ext uri="{9D8B030D-6E8A-4147-A177-3AD203B41FA5}">
                      <a16:colId xmlns:a16="http://schemas.microsoft.com/office/drawing/2014/main" val="2105856013"/>
                    </a:ext>
                  </a:extLst>
                </a:gridCol>
                <a:gridCol w="1896533">
                  <a:extLst>
                    <a:ext uri="{9D8B030D-6E8A-4147-A177-3AD203B41FA5}">
                      <a16:colId xmlns:a16="http://schemas.microsoft.com/office/drawing/2014/main" val="155005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行号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列号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数值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20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13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929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6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43196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583A5FD-E7CE-4DA9-8F9F-8819B41E8F80}"/>
              </a:ext>
            </a:extLst>
          </p:cNvPr>
          <p:cNvSpPr txBox="1"/>
          <p:nvPr/>
        </p:nvSpPr>
        <p:spPr>
          <a:xfrm>
            <a:off x="7848600" y="14478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三元组描述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410E9D-F2D4-4828-B5AA-05A00217E8E1}"/>
              </a:ext>
            </a:extLst>
          </p:cNvPr>
          <p:cNvSpPr txBox="1"/>
          <p:nvPr/>
        </p:nvSpPr>
        <p:spPr>
          <a:xfrm>
            <a:off x="6248400" y="5054025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一般以行序为主序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5AD17-DA6F-4C2D-A087-541885B74B59}"/>
              </a:ext>
            </a:extLst>
          </p:cNvPr>
          <p:cNvSpPr txBox="1"/>
          <p:nvPr/>
        </p:nvSpPr>
        <p:spPr>
          <a:xfrm>
            <a:off x="2097616" y="1447800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稀疏矩阵实例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71B2A4-26FD-4D69-AB18-69FB0B575953}"/>
              </a:ext>
            </a:extLst>
          </p:cNvPr>
          <p:cNvSpPr txBox="1"/>
          <p:nvPr/>
        </p:nvSpPr>
        <p:spPr>
          <a:xfrm>
            <a:off x="413084" y="2061781"/>
            <a:ext cx="425116" cy="3729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C62630-9F95-4527-8D0A-413646ED25D3}"/>
              </a:ext>
            </a:extLst>
          </p:cNvPr>
          <p:cNvSpPr txBox="1"/>
          <p:nvPr/>
        </p:nvSpPr>
        <p:spPr>
          <a:xfrm>
            <a:off x="1143000" y="5587425"/>
            <a:ext cx="457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0     1    2     3    4     5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850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D1AB9-AC79-44DB-AA4C-0EAED607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稀疏矩阵的三元组描述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53939-FD31-4F65-83B0-AE13DE6B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struct {    // </a:t>
            </a:r>
            <a:r>
              <a:rPr lang="zh-CN" altLang="en-US" b="0" dirty="0"/>
              <a:t>定义三元组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row;     // </a:t>
            </a:r>
            <a:r>
              <a:rPr lang="zh-CN" altLang="en-US" b="0" dirty="0"/>
              <a:t>行号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column;      // </a:t>
            </a:r>
            <a:r>
              <a:rPr lang="zh-CN" altLang="en-US" b="0" dirty="0"/>
              <a:t>列号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MatrixElem</a:t>
            </a:r>
            <a:r>
              <a:rPr lang="en-US" altLang="zh-CN" b="0" dirty="0"/>
              <a:t>  </a:t>
            </a:r>
            <a:r>
              <a:rPr lang="en-US" altLang="zh-CN" b="0" dirty="0" err="1"/>
              <a:t>elem</a:t>
            </a:r>
            <a:r>
              <a:rPr lang="en-US" altLang="zh-CN" b="0" dirty="0"/>
              <a:t>; // </a:t>
            </a:r>
            <a:r>
              <a:rPr lang="zh-CN" altLang="en-US" b="0" dirty="0"/>
              <a:t>第</a:t>
            </a:r>
            <a:r>
              <a:rPr lang="en-US" altLang="zh-CN" b="0" dirty="0"/>
              <a:t>row</a:t>
            </a:r>
            <a:r>
              <a:rPr lang="zh-CN" altLang="en-US" b="0" dirty="0"/>
              <a:t>行、第</a:t>
            </a:r>
            <a:r>
              <a:rPr lang="en-US" altLang="zh-CN" b="0" dirty="0"/>
              <a:t>column</a:t>
            </a:r>
            <a:r>
              <a:rPr lang="zh-CN" altLang="en-US" b="0" dirty="0"/>
              <a:t>列上的元素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Triple;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Triple </a:t>
            </a:r>
            <a:r>
              <a:rPr lang="en-US" altLang="zh-CN" b="0" dirty="0" err="1"/>
              <a:t>tripleArray</a:t>
            </a:r>
            <a:r>
              <a:rPr lang="en-US" altLang="zh-CN" b="0" dirty="0"/>
              <a:t>[MATRIX_SIZE];  // </a:t>
            </a:r>
            <a:r>
              <a:rPr lang="zh-CN" altLang="en-US" b="0" dirty="0"/>
              <a:t>三元组数组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numOfRows</a:t>
            </a:r>
            <a:r>
              <a:rPr lang="en-US" altLang="zh-CN" b="0" dirty="0"/>
              <a:t>;   // </a:t>
            </a:r>
            <a:r>
              <a:rPr lang="zh-CN" altLang="en-US" b="0" dirty="0"/>
              <a:t>矩阵的行数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numOfColumns</a:t>
            </a:r>
            <a:r>
              <a:rPr lang="en-US" altLang="zh-CN" b="0" dirty="0"/>
              <a:t>;    // </a:t>
            </a:r>
            <a:r>
              <a:rPr lang="zh-CN" altLang="en-US" b="0" dirty="0"/>
              <a:t>矩阵的列数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length;  // </a:t>
            </a:r>
            <a:r>
              <a:rPr lang="zh-CN" altLang="en-US" b="0" dirty="0"/>
              <a:t>非零元素的个数，也是</a:t>
            </a:r>
            <a:r>
              <a:rPr lang="en-US" altLang="zh-CN" b="0" dirty="0" err="1"/>
              <a:t>elem</a:t>
            </a:r>
            <a:r>
              <a:rPr lang="zh-CN" altLang="en-US" b="0" dirty="0"/>
              <a:t>数组的长度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SparseMatrix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12650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D1AB9-AC79-44DB-AA4C-0EAED607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对稀疏矩阵的操作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53939-FD31-4F65-83B0-AE13DE6B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7348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InitMatrix</a:t>
            </a:r>
            <a:r>
              <a:rPr lang="en-US" altLang="zh-CN" b="0" dirty="0"/>
              <a:t>(</a:t>
            </a:r>
            <a:r>
              <a:rPr lang="en-US" altLang="zh-CN" b="0" dirty="0" err="1"/>
              <a:t>SparseMatrix</a:t>
            </a:r>
            <a:r>
              <a:rPr lang="en-US" altLang="zh-CN" b="0" dirty="0"/>
              <a:t>* </a:t>
            </a:r>
            <a:r>
              <a:rPr lang="en-US" altLang="zh-CN" b="0" dirty="0" err="1"/>
              <a:t>pMatrix</a:t>
            </a:r>
            <a:r>
              <a:rPr lang="en-US" altLang="zh-CN" b="0" dirty="0"/>
              <a:t>);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PrintMatrix</a:t>
            </a:r>
            <a:r>
              <a:rPr lang="en-US" altLang="zh-CN" b="0" dirty="0"/>
              <a:t>(</a:t>
            </a:r>
            <a:r>
              <a:rPr lang="en-US" altLang="zh-CN" b="0" dirty="0" err="1"/>
              <a:t>SparseMatrix</a:t>
            </a:r>
            <a:r>
              <a:rPr lang="en-US" altLang="zh-CN" b="0" dirty="0"/>
              <a:t>* </a:t>
            </a:r>
            <a:r>
              <a:rPr lang="en-US" altLang="zh-CN" b="0" dirty="0" err="1"/>
              <a:t>pMatrix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CopyMatrix</a:t>
            </a:r>
            <a:r>
              <a:rPr lang="en-US" altLang="zh-CN" b="0" dirty="0"/>
              <a:t>(</a:t>
            </a:r>
            <a:r>
              <a:rPr lang="en-US" altLang="zh-CN" b="0" dirty="0" err="1"/>
              <a:t>SparseMatrix</a:t>
            </a:r>
            <a:r>
              <a:rPr lang="en-US" altLang="zh-CN" b="0" dirty="0"/>
              <a:t>* </a:t>
            </a:r>
            <a:r>
              <a:rPr lang="en-US" altLang="zh-CN" b="0" dirty="0" err="1"/>
              <a:t>pSourceMatrix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</a:t>
            </a:r>
            <a:r>
              <a:rPr lang="en-US" altLang="zh-CN" b="0" dirty="0" err="1"/>
              <a:t>SparseMatrix</a:t>
            </a:r>
            <a:r>
              <a:rPr lang="en-US" altLang="zh-CN" b="0" dirty="0"/>
              <a:t>* </a:t>
            </a:r>
            <a:r>
              <a:rPr lang="en-US" altLang="zh-CN" b="0" dirty="0" err="1"/>
              <a:t>pDestMatrix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AddMatrix</a:t>
            </a:r>
            <a:r>
              <a:rPr lang="en-US" altLang="zh-CN" b="0" dirty="0"/>
              <a:t>(</a:t>
            </a:r>
            <a:r>
              <a:rPr lang="en-US" altLang="zh-CN" b="0" dirty="0" err="1"/>
              <a:t>SparseMatrix</a:t>
            </a:r>
            <a:r>
              <a:rPr lang="en-US" altLang="zh-CN" b="0" dirty="0"/>
              <a:t>* pM1, </a:t>
            </a:r>
            <a:r>
              <a:rPr lang="en-US" altLang="zh-CN" b="0" dirty="0" err="1"/>
              <a:t>SparseMatrix</a:t>
            </a:r>
            <a:r>
              <a:rPr lang="en-US" altLang="zh-CN" b="0" dirty="0"/>
              <a:t>* pM2,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</a:t>
            </a:r>
            <a:r>
              <a:rPr lang="en-US" altLang="zh-CN" b="0" dirty="0" err="1"/>
              <a:t>SparseMatrix</a:t>
            </a:r>
            <a:r>
              <a:rPr lang="en-US" altLang="zh-CN" b="0" dirty="0"/>
              <a:t>* </a:t>
            </a:r>
            <a:r>
              <a:rPr lang="en-US" altLang="zh-CN" b="0" dirty="0" err="1"/>
              <a:t>pResultMatrix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SubMatrix</a:t>
            </a:r>
            <a:r>
              <a:rPr lang="en-US" altLang="zh-CN" b="0" dirty="0"/>
              <a:t>(……);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MultMatrix</a:t>
            </a:r>
            <a:r>
              <a:rPr lang="en-US" altLang="zh-CN" b="0" dirty="0"/>
              <a:t>(……);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TransposeMatrix</a:t>
            </a:r>
            <a:r>
              <a:rPr lang="en-US" altLang="zh-CN" b="0" dirty="0"/>
              <a:t>(</a:t>
            </a:r>
            <a:r>
              <a:rPr lang="en-US" altLang="zh-CN" b="0" dirty="0" err="1"/>
              <a:t>SparseMatrix</a:t>
            </a:r>
            <a:r>
              <a:rPr lang="en-US" altLang="zh-CN" b="0" dirty="0"/>
              <a:t>* </a:t>
            </a:r>
            <a:r>
              <a:rPr lang="en-US" altLang="zh-CN" b="0" dirty="0" err="1"/>
              <a:t>pSourceMatrix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</a:t>
            </a:r>
            <a:r>
              <a:rPr lang="en-US" altLang="zh-CN" b="0" dirty="0" err="1"/>
              <a:t>SparseMatrix</a:t>
            </a:r>
            <a:r>
              <a:rPr lang="en-US" altLang="zh-CN" b="0" dirty="0"/>
              <a:t>* </a:t>
            </a:r>
            <a:r>
              <a:rPr lang="en-US" altLang="zh-CN" b="0" dirty="0" err="1"/>
              <a:t>pDestMatrix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1561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D1AB9-AC79-44DB-AA4C-0EAED607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列序递增转置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53939-FD31-4F65-83B0-AE13DE6B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7348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TransposeMatrix</a:t>
            </a:r>
            <a:r>
              <a:rPr lang="en-US" altLang="zh-CN" b="0" dirty="0"/>
              <a:t>(</a:t>
            </a:r>
            <a:r>
              <a:rPr lang="en-US" altLang="zh-CN" b="0" dirty="0" err="1"/>
              <a:t>SparseMatrix</a:t>
            </a:r>
            <a:r>
              <a:rPr lang="en-US" altLang="zh-CN" b="0" dirty="0"/>
              <a:t>* </a:t>
            </a:r>
            <a:r>
              <a:rPr lang="en-US" altLang="zh-CN" b="0" dirty="0" err="1"/>
              <a:t>pSourceMatrix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</a:t>
            </a:r>
            <a:r>
              <a:rPr lang="en-US" altLang="zh-CN" b="0" dirty="0" err="1"/>
              <a:t>SparseMatrix</a:t>
            </a:r>
            <a:r>
              <a:rPr lang="en-US" altLang="zh-CN" b="0" dirty="0"/>
              <a:t>* </a:t>
            </a:r>
            <a:r>
              <a:rPr lang="en-US" altLang="zh-CN" b="0" dirty="0" err="1"/>
              <a:t>pDestMatrix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, j, col;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pSourceMatrix</a:t>
            </a:r>
            <a:r>
              <a:rPr lang="en-US" altLang="zh-CN" b="0" dirty="0"/>
              <a:t>-&gt;length&lt;=0)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j=0;  // </a:t>
            </a:r>
            <a:r>
              <a:rPr lang="zh-CN" altLang="en-US" b="0" dirty="0"/>
              <a:t>要写入目的三元组数组的位置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for(col=0; col&lt;</a:t>
            </a:r>
            <a:r>
              <a:rPr lang="en-US" altLang="zh-CN" b="0" dirty="0" err="1"/>
              <a:t>pSourceMatrix</a:t>
            </a:r>
            <a:r>
              <a:rPr lang="en-US" altLang="zh-CN" b="0" dirty="0"/>
              <a:t>-&gt;</a:t>
            </a:r>
            <a:r>
              <a:rPr lang="en-US" altLang="zh-CN" b="0" dirty="0" err="1"/>
              <a:t>numOfColumns</a:t>
            </a:r>
            <a:r>
              <a:rPr lang="en-US" altLang="zh-CN" b="0" dirty="0"/>
              <a:t>; col++){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/* </a:t>
            </a:r>
            <a:r>
              <a:rPr lang="zh-CN" altLang="en-US" b="0" dirty="0"/>
              <a:t>从第</a:t>
            </a:r>
            <a:r>
              <a:rPr lang="en-US" altLang="zh-CN" b="0" dirty="0"/>
              <a:t>0</a:t>
            </a:r>
            <a:r>
              <a:rPr lang="zh-CN" altLang="en-US" b="0" dirty="0"/>
              <a:t>列开始，一列一列地转置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</a:t>
            </a:r>
            <a:r>
              <a:rPr lang="en-US" altLang="zh-CN" b="0" dirty="0" err="1"/>
              <a:t>pSourceMatrix</a:t>
            </a:r>
            <a:r>
              <a:rPr lang="en-US" altLang="zh-CN" b="0" dirty="0"/>
              <a:t>-&gt;length; </a:t>
            </a:r>
            <a:r>
              <a:rPr lang="en-US" altLang="zh-CN" b="0" dirty="0" err="1"/>
              <a:t>i</a:t>
            </a:r>
            <a:r>
              <a:rPr lang="en-US" altLang="zh-CN" b="0" dirty="0"/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// </a:t>
            </a:r>
            <a:r>
              <a:rPr lang="zh-CN" altLang="en-US" b="0" dirty="0"/>
              <a:t>寻找列号为</a:t>
            </a:r>
            <a:r>
              <a:rPr lang="en-US" altLang="zh-CN" b="0" dirty="0"/>
              <a:t>col</a:t>
            </a:r>
            <a:r>
              <a:rPr lang="zh-CN" altLang="en-US" b="0" dirty="0"/>
              <a:t>的三元组</a:t>
            </a:r>
            <a:r>
              <a:rPr lang="en-US" altLang="zh-CN" b="0" dirty="0"/>
              <a:t>           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75746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D1AB9-AC79-44DB-AA4C-0EAED607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列序递增转置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53939-FD31-4F65-83B0-AE13DE6B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7348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if (</a:t>
            </a:r>
            <a:r>
              <a:rPr lang="en-US" altLang="zh-CN" b="0" dirty="0" err="1"/>
              <a:t>pSourceMatrix</a:t>
            </a:r>
            <a:r>
              <a:rPr lang="en-US" altLang="zh-CN" b="0" dirty="0"/>
              <a:t>-&gt;</a:t>
            </a:r>
            <a:r>
              <a:rPr lang="en-US" altLang="zh-CN" b="0" dirty="0" err="1"/>
              <a:t>tripleArray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].column==col) {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/>
              <a:t>pDestMatrix</a:t>
            </a:r>
            <a:r>
              <a:rPr lang="en-US" altLang="zh-CN" b="0" dirty="0"/>
              <a:t>-&gt;</a:t>
            </a:r>
            <a:r>
              <a:rPr lang="en-US" altLang="zh-CN" b="0" dirty="0" err="1"/>
              <a:t>tripleArray</a:t>
            </a:r>
            <a:r>
              <a:rPr lang="en-US" altLang="zh-CN" b="0" dirty="0"/>
              <a:t>[j].row=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</a:t>
            </a:r>
            <a:r>
              <a:rPr lang="en-US" altLang="zh-CN" b="0" dirty="0" err="1"/>
              <a:t>pSourceMatrix</a:t>
            </a:r>
            <a:r>
              <a:rPr lang="en-US" altLang="zh-CN" b="0" dirty="0"/>
              <a:t>-&gt;</a:t>
            </a:r>
            <a:r>
              <a:rPr lang="en-US" altLang="zh-CN" b="0" dirty="0" err="1"/>
              <a:t>tripleArray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].column;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/>
              <a:t>pDestMatrix</a:t>
            </a:r>
            <a:r>
              <a:rPr lang="en-US" altLang="zh-CN" b="0" dirty="0"/>
              <a:t>-&gt;</a:t>
            </a:r>
            <a:r>
              <a:rPr lang="en-US" altLang="zh-CN" b="0" dirty="0" err="1"/>
              <a:t>tripleArray</a:t>
            </a:r>
            <a:r>
              <a:rPr lang="en-US" altLang="zh-CN" b="0" dirty="0"/>
              <a:t>[j].column=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</a:t>
            </a:r>
            <a:r>
              <a:rPr lang="en-US" altLang="zh-CN" b="0" dirty="0" err="1"/>
              <a:t>pSourceMatrix</a:t>
            </a:r>
            <a:r>
              <a:rPr lang="en-US" altLang="zh-CN" b="0" dirty="0"/>
              <a:t>-&gt;</a:t>
            </a:r>
            <a:r>
              <a:rPr lang="en-US" altLang="zh-CN" b="0" dirty="0" err="1"/>
              <a:t>tripleArray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].row;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/>
              <a:t>pDestMatrix</a:t>
            </a:r>
            <a:r>
              <a:rPr lang="en-US" altLang="zh-CN" b="0" dirty="0"/>
              <a:t>-&gt;</a:t>
            </a:r>
            <a:r>
              <a:rPr lang="en-US" altLang="zh-CN" b="0" dirty="0" err="1"/>
              <a:t>tripleArray</a:t>
            </a:r>
            <a:r>
              <a:rPr lang="en-US" altLang="zh-CN" b="0" dirty="0"/>
              <a:t>[j].</a:t>
            </a:r>
            <a:r>
              <a:rPr lang="en-US" altLang="zh-CN" b="0" dirty="0" err="1"/>
              <a:t>elem</a:t>
            </a:r>
            <a:r>
              <a:rPr lang="en-US" altLang="zh-CN" b="0" dirty="0"/>
              <a:t>=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</a:t>
            </a:r>
            <a:r>
              <a:rPr lang="en-US" altLang="zh-CN" b="0" dirty="0" err="1"/>
              <a:t>pSourceMatrix</a:t>
            </a:r>
            <a:r>
              <a:rPr lang="en-US" altLang="zh-CN" b="0" dirty="0"/>
              <a:t>-&gt;</a:t>
            </a:r>
            <a:r>
              <a:rPr lang="en-US" altLang="zh-CN" b="0" dirty="0" err="1"/>
              <a:t>tripleArray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</a:t>
            </a:r>
            <a:r>
              <a:rPr lang="en-US" altLang="zh-CN" b="0" dirty="0" err="1"/>
              <a:t>elem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/>
              <a:t>j++</a:t>
            </a:r>
            <a:r>
              <a:rPr lang="en-US" altLang="zh-CN" b="0" dirty="0"/>
              <a:t>;  // </a:t>
            </a:r>
            <a:r>
              <a:rPr lang="zh-CN" altLang="en-US" b="0" dirty="0"/>
              <a:t>指向目的三元组数组的下一个空位置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} /* if </a:t>
            </a:r>
            <a:r>
              <a:rPr lang="zh-CN" altLang="en-US" b="0" dirty="0"/>
              <a:t>结束 </a:t>
            </a:r>
            <a:r>
              <a:rPr lang="en-US" altLang="zh-CN" b="0" dirty="0"/>
              <a:t>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 /* </a:t>
            </a:r>
            <a:r>
              <a:rPr lang="zh-CN" altLang="en-US" b="0" dirty="0"/>
              <a:t>内循环结束 </a:t>
            </a:r>
            <a:r>
              <a:rPr lang="en-US" altLang="zh-CN" b="0" dirty="0"/>
              <a:t>*/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/* </a:t>
            </a:r>
            <a:r>
              <a:rPr lang="zh-CN" altLang="en-US" b="0" dirty="0"/>
              <a:t>外循环结束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20730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D1AB9-AC79-44DB-AA4C-0EAED607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列序递增转置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E53939-FD31-4F65-83B0-AE13DE6B6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11734800" cy="51816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</a:t>
                </a:r>
                <a:r>
                  <a:rPr lang="en-US" altLang="zh-CN" b="0" dirty="0" err="1"/>
                  <a:t>pDestMatrix</a:t>
                </a:r>
                <a:r>
                  <a:rPr lang="en-US" altLang="zh-CN" b="0" dirty="0"/>
                  <a:t>-&gt;</a:t>
                </a:r>
                <a:r>
                  <a:rPr lang="en-US" altLang="zh-CN" b="0" dirty="0" err="1"/>
                  <a:t>numOfRows</a:t>
                </a:r>
                <a:r>
                  <a:rPr lang="en-US" altLang="zh-CN" b="0" dirty="0"/>
                  <a:t>=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                        </a:t>
                </a:r>
                <a:r>
                  <a:rPr lang="en-US" altLang="zh-CN" b="0" dirty="0" err="1"/>
                  <a:t>pSourceMatrix</a:t>
                </a:r>
                <a:r>
                  <a:rPr lang="en-US" altLang="zh-CN" b="0" dirty="0"/>
                  <a:t>-&gt;</a:t>
                </a:r>
                <a:r>
                  <a:rPr lang="en-US" altLang="zh-CN" b="0" dirty="0" err="1"/>
                  <a:t>numOfColumns</a:t>
                </a:r>
                <a:r>
                  <a:rPr lang="en-US" altLang="zh-CN" b="0" dirty="0"/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</a:t>
                </a:r>
                <a:r>
                  <a:rPr lang="en-US" altLang="zh-CN" b="0" dirty="0" err="1"/>
                  <a:t>pDestMatrix</a:t>
                </a:r>
                <a:r>
                  <a:rPr lang="en-US" altLang="zh-CN" b="0" dirty="0"/>
                  <a:t>-&gt;</a:t>
                </a:r>
                <a:r>
                  <a:rPr lang="en-US" altLang="zh-CN" b="0" dirty="0" err="1"/>
                  <a:t>numOfColumns</a:t>
                </a:r>
                <a:r>
                  <a:rPr lang="en-US" altLang="zh-CN" b="0" dirty="0"/>
                  <a:t>=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                        </a:t>
                </a:r>
                <a:r>
                  <a:rPr lang="en-US" altLang="zh-CN" b="0" dirty="0" err="1"/>
                  <a:t>pSourceMatrix</a:t>
                </a:r>
                <a:r>
                  <a:rPr lang="en-US" altLang="zh-CN" b="0" dirty="0"/>
                  <a:t>-&gt;</a:t>
                </a:r>
                <a:r>
                  <a:rPr lang="en-US" altLang="zh-CN" b="0" dirty="0" err="1"/>
                  <a:t>numOfRows</a:t>
                </a:r>
                <a:r>
                  <a:rPr lang="en-US" altLang="zh-CN" b="0" dirty="0"/>
                  <a:t>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</a:t>
                </a:r>
                <a:r>
                  <a:rPr lang="en-US" altLang="zh-CN" b="0" dirty="0" err="1"/>
                  <a:t>pDestMatrix</a:t>
                </a:r>
                <a:r>
                  <a:rPr lang="en-US" altLang="zh-CN" b="0" dirty="0"/>
                  <a:t>-&gt;length=</a:t>
                </a:r>
                <a:r>
                  <a:rPr lang="en-US" altLang="zh-CN" b="0" dirty="0" err="1"/>
                  <a:t>pSourceMatrix</a:t>
                </a:r>
                <a:r>
                  <a:rPr lang="en-US" altLang="zh-CN" b="0" dirty="0"/>
                  <a:t>-&gt;length;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return OK;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}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b="0" dirty="0"/>
                  <a:t>算法的时间复杂度为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/>
                  <a:t>是列数，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b="0" dirty="0"/>
                  <a:t> 是长度。</a:t>
                </a:r>
                <a:r>
                  <a:rPr lang="en-US" altLang="zh-CN" b="0" dirty="0"/>
                  <a:t> 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b="0" dirty="0"/>
                  <a:t>如果不是稀疏矩阵，那么时间复杂度为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0" dirty="0"/>
                  <a:t>行数，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0" dirty="0"/>
                  <a:t>列数。</a:t>
                </a:r>
                <a:endParaRPr lang="en-US" altLang="zh-CN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   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b="0" dirty="0"/>
                  <a:t>    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E53939-FD31-4F65-83B0-AE13DE6B6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11734800" cy="5181600"/>
              </a:xfrm>
              <a:blipFill>
                <a:blip r:embed="rId2"/>
                <a:stretch>
                  <a:fillRect l="-1299" t="-1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62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D1AB9-AC79-44DB-AA4C-0EAED607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一次定位快速转置算法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53939-FD31-4F65-83B0-AE13DE6B6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7348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/>
              <a:t>QuickTransposeMatrix</a:t>
            </a:r>
            <a:r>
              <a:rPr lang="en-US" altLang="zh-CN" b="0" dirty="0"/>
              <a:t>(S, D) {  // </a:t>
            </a:r>
            <a:r>
              <a:rPr lang="zh-CN" altLang="en-US" b="0" dirty="0"/>
              <a:t>将</a:t>
            </a:r>
            <a:r>
              <a:rPr lang="en-US" altLang="zh-CN" b="0" dirty="0"/>
              <a:t>S</a:t>
            </a:r>
            <a:r>
              <a:rPr lang="zh-CN" altLang="en-US" b="0" dirty="0"/>
              <a:t>转置为</a:t>
            </a:r>
            <a:r>
              <a:rPr lang="en-US" altLang="zh-CN" b="0" dirty="0"/>
              <a:t>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/</a:t>
            </a:r>
            <a:r>
              <a:rPr lang="zh-CN" altLang="en-US" b="0" dirty="0"/>
              <a:t>*</a:t>
            </a:r>
            <a:r>
              <a:rPr lang="en-US" altLang="zh-CN" b="0" dirty="0"/>
              <a:t> </a:t>
            </a:r>
            <a:r>
              <a:rPr lang="zh-CN" altLang="en-US" b="0" dirty="0"/>
              <a:t>先计算列转为行后在三元组数组中的位置；*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 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</a:t>
            </a:r>
            <a:r>
              <a:rPr lang="en-US" altLang="zh-CN" b="0" dirty="0" err="1"/>
              <a:t>S.length</a:t>
            </a:r>
            <a:r>
              <a:rPr lang="en-US" altLang="zh-CN" b="0" dirty="0"/>
              <a:t>; </a:t>
            </a:r>
            <a:r>
              <a:rPr lang="en-US" altLang="zh-CN" b="0" dirty="0" err="1"/>
              <a:t>i</a:t>
            </a:r>
            <a:r>
              <a:rPr lang="en-US" altLang="zh-CN" b="0" dirty="0"/>
              <a:t>++)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zh-CN" altLang="en-US" b="0" dirty="0"/>
              <a:t>把第 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个三元组转置；</a:t>
            </a:r>
            <a:r>
              <a:rPr lang="en-US" altLang="zh-CN" b="0" dirty="0"/>
              <a:t>/</a:t>
            </a:r>
            <a:r>
              <a:rPr lang="zh-CN" altLang="en-US" b="0" dirty="0"/>
              <a:t>*</a:t>
            </a:r>
            <a:r>
              <a:rPr lang="en-US" altLang="zh-CN" b="0" dirty="0"/>
              <a:t> </a:t>
            </a:r>
            <a:r>
              <a:rPr lang="zh-CN" altLang="en-US" b="0" dirty="0"/>
              <a:t>行号列号对换 *</a:t>
            </a:r>
            <a:r>
              <a:rPr lang="en-US" altLang="zh-CN" b="0" dirty="0"/>
              <a:t>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position[col]++;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2246E03-2732-4C10-B64B-ED00668AD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70639"/>
              </p:ext>
            </p:extLst>
          </p:nvPr>
        </p:nvGraphicFramePr>
        <p:xfrm>
          <a:off x="914400" y="2362200"/>
          <a:ext cx="1074420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39613165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209123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91188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218744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237844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51729614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39165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0" dirty="0">
                          <a:solidFill>
                            <a:schemeClr val="tx1"/>
                          </a:solidFill>
                        </a:rPr>
                        <a:t>列号 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col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38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列上的元素个数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num[col]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641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列转行后的位置</a:t>
                      </a: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position[col]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172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489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D1AB9-AC79-44DB-AA4C-0EAED607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十字链表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4DA67AF-5297-4C6C-9272-2E4CD9D9B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93" y="1371600"/>
            <a:ext cx="10662407" cy="4724400"/>
          </a:xfrm>
        </p:spPr>
      </p:pic>
      <p:graphicFrame>
        <p:nvGraphicFramePr>
          <p:cNvPr id="8" name="表格 11">
            <a:extLst>
              <a:ext uri="{FF2B5EF4-FFF2-40B4-BE49-F238E27FC236}">
                <a16:creationId xmlns:a16="http://schemas.microsoft.com/office/drawing/2014/main" id="{2D6A2323-E91B-4B85-818B-19FE91EBF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01373"/>
              </p:ext>
            </p:extLst>
          </p:nvPr>
        </p:nvGraphicFramePr>
        <p:xfrm>
          <a:off x="381000" y="3703320"/>
          <a:ext cx="289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544441498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47493333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71160389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27518642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012420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63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3</a:t>
                      </a:r>
                      <a:endParaRPr lang="zh-CN" altLang="en-US" sz="3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02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5</a:t>
                      </a:r>
                      <a:endParaRPr lang="zh-CN" altLang="en-US" sz="3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76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2</a:t>
                      </a:r>
                      <a:endParaRPr lang="zh-CN" altLang="en-US" sz="3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/>
                        <a:t>7</a:t>
                      </a:r>
                      <a:endParaRPr lang="zh-CN" altLang="en-US" sz="3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03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718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4B905-4CE6-42EA-8914-8E5A0EF9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十字链表节点描述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E41B7-A5A4-4A45-BF4D-9DFF6A45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typedef struct </a:t>
            </a:r>
            <a:r>
              <a:rPr lang="en-US" altLang="zh-CN" b="0" dirty="0" err="1"/>
              <a:t>CrossNode</a:t>
            </a:r>
            <a:r>
              <a:rPr lang="en-US" altLang="zh-CN" b="0" dirty="0"/>
              <a:t> {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row;   // </a:t>
            </a:r>
            <a:r>
              <a:rPr lang="zh-CN" altLang="en-US" b="0" dirty="0"/>
              <a:t>行号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column;   // </a:t>
            </a:r>
            <a:r>
              <a:rPr lang="zh-CN" altLang="en-US" b="0" dirty="0"/>
              <a:t>列号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MatrixElem</a:t>
            </a:r>
            <a:r>
              <a:rPr lang="en-US" altLang="zh-CN" b="0" dirty="0"/>
              <a:t> value;   // </a:t>
            </a:r>
            <a:r>
              <a:rPr lang="zh-CN" altLang="en-US" b="0" dirty="0"/>
              <a:t>数值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struct </a:t>
            </a:r>
            <a:r>
              <a:rPr lang="en-US" altLang="zh-CN" b="0" dirty="0" err="1"/>
              <a:t>CrossNode</a:t>
            </a:r>
            <a:r>
              <a:rPr lang="en-US" altLang="zh-CN" b="0" dirty="0"/>
              <a:t> *</a:t>
            </a:r>
            <a:r>
              <a:rPr lang="en-US" altLang="zh-CN" b="0" dirty="0" err="1"/>
              <a:t>pRight</a:t>
            </a:r>
            <a:r>
              <a:rPr lang="en-US" altLang="zh-CN" b="0" dirty="0"/>
              <a:t>;     // </a:t>
            </a:r>
            <a:r>
              <a:rPr lang="zh-CN" altLang="en-US" b="0" dirty="0"/>
              <a:t>同行下一个节点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struct </a:t>
            </a:r>
            <a:r>
              <a:rPr lang="en-US" altLang="zh-CN" b="0" dirty="0" err="1"/>
              <a:t>CrossNode</a:t>
            </a:r>
            <a:r>
              <a:rPr lang="en-US" altLang="zh-CN" b="0" dirty="0"/>
              <a:t> *</a:t>
            </a:r>
            <a:r>
              <a:rPr lang="en-US" altLang="zh-CN" b="0" dirty="0" err="1"/>
              <a:t>pUnder</a:t>
            </a:r>
            <a:r>
              <a:rPr lang="en-US" altLang="zh-CN" b="0" dirty="0"/>
              <a:t>;   // </a:t>
            </a:r>
            <a:r>
              <a:rPr lang="zh-CN" altLang="en-US" b="0" dirty="0"/>
              <a:t>同列下一个节点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CrossNode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327516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ADD8-6595-4A2D-8713-BBF58A88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7C868-3FD9-4EAB-918F-6256D5BF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数组的特点：</a:t>
            </a:r>
            <a:r>
              <a:rPr lang="zh-CN" altLang="en-US" b="0" dirty="0"/>
              <a:t>占用连续内存，数据元素具有相同的类型。</a:t>
            </a:r>
            <a:endParaRPr lang="en-US" altLang="zh-CN" b="0" dirty="0"/>
          </a:p>
          <a:p>
            <a:pPr lvl="1"/>
            <a:r>
              <a:rPr lang="zh-CN" altLang="en-US" dirty="0"/>
              <a:t>一维数组就是线性表。</a:t>
            </a:r>
            <a:endParaRPr lang="en-US" altLang="zh-CN" dirty="0"/>
          </a:p>
          <a:p>
            <a:pPr lvl="1"/>
            <a:r>
              <a:rPr lang="zh-CN" altLang="en-US" dirty="0"/>
              <a:t>多维数组是线性表的线性表。</a:t>
            </a:r>
            <a:endParaRPr lang="en-US" altLang="zh-CN" dirty="0"/>
          </a:p>
          <a:p>
            <a:r>
              <a:rPr lang="zh-CN" altLang="en-US" dirty="0"/>
              <a:t>数组的一种描述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typedef struct {</a:t>
            </a:r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ArrayElem</a:t>
            </a:r>
            <a:r>
              <a:rPr lang="en-US" altLang="zh-CN" dirty="0"/>
              <a:t>  a[ARRAY_SIZE];</a:t>
            </a:r>
          </a:p>
          <a:p>
            <a:pPr marL="457200" lvl="1" indent="0">
              <a:buNone/>
            </a:pPr>
            <a:r>
              <a:rPr lang="en-US" altLang="zh-CN" dirty="0"/>
              <a:t>    int  n;  // </a:t>
            </a:r>
            <a:r>
              <a:rPr lang="zh-CN" altLang="en-US" dirty="0"/>
              <a:t>数组的长度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} Array;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82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4B905-4CE6-42EA-8914-8E5A0EF9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用十字链表描述稀疏矩阵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E41B7-A5A4-4A45-BF4D-9DFF6A45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CrossNode</a:t>
            </a:r>
            <a:r>
              <a:rPr lang="en-US" altLang="zh-CN" b="0" dirty="0"/>
              <a:t>* </a:t>
            </a:r>
            <a:r>
              <a:rPr lang="en-US" altLang="zh-CN" b="0" dirty="0" err="1"/>
              <a:t>pRowHead</a:t>
            </a:r>
            <a:r>
              <a:rPr lang="en-US" altLang="zh-CN" b="0" dirty="0"/>
              <a:t>[];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CrossNode</a:t>
            </a:r>
            <a:r>
              <a:rPr lang="en-US" altLang="zh-CN" b="0" dirty="0"/>
              <a:t>* </a:t>
            </a:r>
            <a:r>
              <a:rPr lang="en-US" altLang="zh-CN" b="0" dirty="0" err="1"/>
              <a:t>pColumnHead</a:t>
            </a:r>
            <a:r>
              <a:rPr lang="en-US" altLang="zh-CN" b="0" dirty="0"/>
              <a:t>[];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numOfRows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numOfColumns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numOfNonzeros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SparseMatrix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528957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4B905-4CE6-42EA-8914-8E5A0EF9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对稀疏矩阵的操作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E41B7-A5A4-4A45-BF4D-9DFF6A45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InitSparseMatrix</a:t>
            </a:r>
            <a:r>
              <a:rPr lang="en-US" altLang="zh-CN" b="0" dirty="0"/>
              <a:t>(</a:t>
            </a:r>
            <a:r>
              <a:rPr lang="en-US" altLang="zh-CN" b="0" dirty="0" err="1"/>
              <a:t>SparseMatrix</a:t>
            </a:r>
            <a:r>
              <a:rPr lang="en-US" altLang="zh-CN" b="0" dirty="0"/>
              <a:t>* </a:t>
            </a:r>
            <a:r>
              <a:rPr lang="en-US" altLang="zh-CN" b="0" dirty="0" err="1"/>
              <a:t>pMatrix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                                             int rows, int columns);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FreeSparseMatrix</a:t>
            </a:r>
            <a:r>
              <a:rPr lang="en-US" altLang="zh-CN" b="0" dirty="0"/>
              <a:t>(</a:t>
            </a:r>
            <a:r>
              <a:rPr lang="en-US" altLang="zh-CN" b="0" dirty="0" err="1"/>
              <a:t>SparseMatrix</a:t>
            </a:r>
            <a:r>
              <a:rPr lang="en-US" altLang="zh-CN" b="0" dirty="0"/>
              <a:t>* </a:t>
            </a:r>
            <a:r>
              <a:rPr lang="en-US" altLang="zh-CN" b="0" dirty="0" err="1"/>
              <a:t>pMatrix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AssignSparseMatrixElem</a:t>
            </a:r>
            <a:r>
              <a:rPr lang="en-US" altLang="zh-CN" b="0" dirty="0"/>
              <a:t>(……);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AddSparseMatrix</a:t>
            </a:r>
            <a:r>
              <a:rPr lang="en-US" altLang="zh-CN" b="0" dirty="0"/>
              <a:t>(…..);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SubSparseMatrix</a:t>
            </a:r>
            <a:r>
              <a:rPr lang="en-US" altLang="zh-CN" b="0" dirty="0"/>
              <a:t>(……);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TransposeSparseMatrix</a:t>
            </a:r>
            <a:r>
              <a:rPr lang="en-US" altLang="zh-CN" b="0" dirty="0"/>
              <a:t>(……);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……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225772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4B905-4CE6-42EA-8914-8E5A0EF9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初始化稀疏矩阵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E41B7-A5A4-4A45-BF4D-9DFF6A45D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8872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InitSparseMatrix</a:t>
            </a:r>
            <a:r>
              <a:rPr lang="en-US" altLang="zh-CN" b="0" dirty="0"/>
              <a:t>(</a:t>
            </a:r>
            <a:r>
              <a:rPr lang="en-US" altLang="zh-CN" b="0" dirty="0" err="1"/>
              <a:t>SparseMatrix</a:t>
            </a:r>
            <a:r>
              <a:rPr lang="en-US" altLang="zh-CN" b="0" dirty="0"/>
              <a:t>* </a:t>
            </a:r>
            <a:r>
              <a:rPr lang="en-US" altLang="zh-CN" b="0" dirty="0" err="1"/>
              <a:t>pMatrix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int rows, int columns)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pMatrix</a:t>
            </a:r>
            <a:r>
              <a:rPr lang="en-US" altLang="zh-CN" b="0" dirty="0"/>
              <a:t>-&gt;</a:t>
            </a:r>
            <a:r>
              <a:rPr lang="en-US" altLang="zh-CN" b="0" dirty="0" err="1"/>
              <a:t>pRowHead</a:t>
            </a:r>
            <a:r>
              <a:rPr lang="en-US" altLang="zh-CN" b="0" dirty="0"/>
              <a:t>=(</a:t>
            </a:r>
            <a:r>
              <a:rPr lang="en-US" altLang="zh-CN" b="0" dirty="0" err="1"/>
              <a:t>CrossNode</a:t>
            </a:r>
            <a:r>
              <a:rPr lang="en-US" altLang="zh-CN" b="0" dirty="0"/>
              <a:t>**)malloc(rows*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CrossNode</a:t>
            </a:r>
            <a:r>
              <a:rPr lang="en-US" altLang="zh-CN" b="0" dirty="0"/>
              <a:t>*));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pMatrix</a:t>
            </a:r>
            <a:r>
              <a:rPr lang="en-US" altLang="zh-CN" b="0" dirty="0"/>
              <a:t>-&gt;</a:t>
            </a:r>
            <a:r>
              <a:rPr lang="en-US" altLang="zh-CN" b="0" dirty="0" err="1"/>
              <a:t>pRowHead</a:t>
            </a:r>
            <a:r>
              <a:rPr lang="en-US" altLang="zh-CN" b="0" dirty="0"/>
              <a:t>==NULL){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pMatrix</a:t>
            </a:r>
            <a:r>
              <a:rPr lang="en-US" altLang="zh-CN" b="0" dirty="0"/>
              <a:t>-&gt;</a:t>
            </a:r>
            <a:r>
              <a:rPr lang="en-US" altLang="zh-CN" b="0" dirty="0" err="1"/>
              <a:t>pColumnHead</a:t>
            </a:r>
            <a:r>
              <a:rPr lang="en-US" altLang="zh-CN" b="0" dirty="0"/>
              <a:t>=(</a:t>
            </a:r>
            <a:r>
              <a:rPr lang="en-US" altLang="zh-CN" b="0" dirty="0" err="1"/>
              <a:t>CrossNode</a:t>
            </a:r>
            <a:r>
              <a:rPr lang="en-US" altLang="zh-CN" b="0" dirty="0"/>
              <a:t>**)malloc(columns*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  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CrossNode</a:t>
            </a:r>
            <a:r>
              <a:rPr lang="en-US" altLang="zh-CN" b="0" dirty="0"/>
              <a:t>*));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pMatrix</a:t>
            </a:r>
            <a:r>
              <a:rPr lang="en-US" altLang="zh-CN" b="0" dirty="0"/>
              <a:t>-&gt;</a:t>
            </a:r>
            <a:r>
              <a:rPr lang="en-US" altLang="zh-CN" b="0" dirty="0" err="1"/>
              <a:t>pColumnHead</a:t>
            </a:r>
            <a:r>
              <a:rPr lang="en-US" altLang="zh-CN" b="0" dirty="0"/>
              <a:t>==NULL) {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2887470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4B905-4CE6-42EA-8914-8E5A0EF9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初始化疏矩阵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E41B7-A5A4-4A45-BF4D-9DFF6A45D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8872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pMatrix</a:t>
            </a:r>
            <a:r>
              <a:rPr lang="en-US" altLang="zh-CN" b="0" dirty="0"/>
              <a:t>-&gt;</a:t>
            </a:r>
            <a:r>
              <a:rPr lang="en-US" altLang="zh-CN" b="0" dirty="0" err="1"/>
              <a:t>numOfRows</a:t>
            </a:r>
            <a:r>
              <a:rPr lang="en-US" altLang="zh-CN" b="0" dirty="0"/>
              <a:t>=rows;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pMatrix</a:t>
            </a:r>
            <a:r>
              <a:rPr lang="en-US" altLang="zh-CN" b="0" dirty="0"/>
              <a:t>-&gt;</a:t>
            </a:r>
            <a:r>
              <a:rPr lang="en-US" altLang="zh-CN" b="0" dirty="0" err="1"/>
              <a:t>numOfColumns</a:t>
            </a:r>
            <a:r>
              <a:rPr lang="en-US" altLang="zh-CN" b="0" dirty="0"/>
              <a:t>=columns;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pMatrix</a:t>
            </a:r>
            <a:r>
              <a:rPr lang="en-US" altLang="zh-CN" b="0" dirty="0"/>
              <a:t>-&gt;</a:t>
            </a:r>
            <a:r>
              <a:rPr lang="en-US" altLang="zh-CN" b="0" dirty="0" err="1"/>
              <a:t>numOfNonzeros</a:t>
            </a:r>
            <a:r>
              <a:rPr lang="en-US" altLang="zh-CN" b="0" dirty="0"/>
              <a:t>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942110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27F56-F7C8-47A2-82AD-1F5E1240A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F2710B-2E09-4AAD-938F-7FB0C9151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线性表</a:t>
            </a:r>
            <a:endParaRPr lang="en-US" altLang="zh-CN" dirty="0"/>
          </a:p>
          <a:p>
            <a:pPr lvl="1"/>
            <a:r>
              <a:rPr lang="zh-CN" altLang="en-US" dirty="0"/>
              <a:t>一个节点上通常只有一个数据元素。</a:t>
            </a:r>
            <a:endParaRPr lang="en-US" altLang="zh-CN" dirty="0"/>
          </a:p>
          <a:p>
            <a:pPr lvl="1"/>
            <a:r>
              <a:rPr lang="zh-CN" altLang="en-US" dirty="0"/>
              <a:t>这些数据元素通常具有相同的数据类型。</a:t>
            </a:r>
            <a:endParaRPr lang="en-US" altLang="zh-CN" dirty="0"/>
          </a:p>
          <a:p>
            <a:r>
              <a:rPr lang="zh-CN" altLang="en-US" dirty="0"/>
              <a:t>广义表：</a:t>
            </a:r>
            <a:r>
              <a:rPr lang="zh-CN" altLang="en-US" b="0" dirty="0"/>
              <a:t>表的节点又可以是广义表。</a:t>
            </a:r>
            <a:endParaRPr lang="en-US" altLang="zh-CN" b="0" dirty="0"/>
          </a:p>
          <a:p>
            <a:pPr lvl="1"/>
            <a:r>
              <a:rPr lang="zh-CN" altLang="en-US" dirty="0"/>
              <a:t>原子节点：只存一个数据元素。</a:t>
            </a:r>
            <a:endParaRPr lang="en-US" altLang="zh-CN" dirty="0"/>
          </a:p>
          <a:p>
            <a:pPr lvl="1"/>
            <a:r>
              <a:rPr lang="zh-CN" altLang="en-US" dirty="0"/>
              <a:t>子表节点：节点又是个广义表。</a:t>
            </a:r>
          </a:p>
        </p:txBody>
      </p:sp>
    </p:spTree>
    <p:extLst>
      <p:ext uri="{BB962C8B-B14F-4D97-AF65-F5344CB8AC3E}">
        <p14:creationId xmlns:p14="http://schemas.microsoft.com/office/powerpoint/2010/main" val="1141332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DE86A-DC36-4278-A715-542C0563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广义表的逻辑结构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C4E07C5-6DF9-4E3B-BD2C-C7038EAA2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14298"/>
            <a:ext cx="9372600" cy="4605502"/>
          </a:xfrm>
        </p:spPr>
      </p:pic>
    </p:spTree>
    <p:extLst>
      <p:ext uri="{BB962C8B-B14F-4D97-AF65-F5344CB8AC3E}">
        <p14:creationId xmlns:p14="http://schemas.microsoft.com/office/powerpoint/2010/main" val="315530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ADA15-701E-4EE6-A4FA-11F8C4B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广义表的数学描述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314AB-9AF0-4820-AD40-0D4E26BD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0" dirty="0"/>
              <a:t>在数学上通常用大写字母表示表</a:t>
            </a:r>
            <a:r>
              <a:rPr lang="en-US" altLang="zh-CN" b="0" dirty="0"/>
              <a:t>(</a:t>
            </a:r>
            <a:r>
              <a:rPr lang="zh-CN" altLang="en-US" b="0" dirty="0"/>
              <a:t>不是在程序中</a:t>
            </a:r>
            <a:r>
              <a:rPr lang="en-US" altLang="zh-CN" b="0" dirty="0"/>
              <a:t>)</a:t>
            </a:r>
            <a:r>
              <a:rPr lang="zh-CN" altLang="en-US" b="0" dirty="0"/>
              <a:t>，用小写字母表示原子节点，用括号表示表的内容。</a:t>
            </a:r>
            <a:endParaRPr lang="en-US" altLang="zh-CN" b="0" dirty="0"/>
          </a:p>
          <a:p>
            <a:pPr lvl="1"/>
            <a:r>
              <a:rPr lang="en-US" altLang="zh-CN" dirty="0"/>
              <a:t>A=( )  </a:t>
            </a:r>
            <a:r>
              <a:rPr lang="zh-CN" altLang="en-US" dirty="0"/>
              <a:t>空表，长度为零。</a:t>
            </a:r>
            <a:endParaRPr lang="en-US" altLang="zh-CN" dirty="0"/>
          </a:p>
          <a:p>
            <a:pPr lvl="1"/>
            <a:r>
              <a:rPr lang="en-US" altLang="zh-CN" dirty="0"/>
              <a:t>B=(e)  </a:t>
            </a:r>
            <a:r>
              <a:rPr lang="zh-CN" altLang="en-US" dirty="0"/>
              <a:t>只有一个元素的表。</a:t>
            </a:r>
            <a:endParaRPr lang="en-US" altLang="zh-CN" dirty="0"/>
          </a:p>
          <a:p>
            <a:pPr lvl="1"/>
            <a:r>
              <a:rPr lang="en-US" altLang="zh-CN" dirty="0"/>
              <a:t>C=(a, (</a:t>
            </a:r>
            <a:r>
              <a:rPr lang="en-US" altLang="zh-CN" dirty="0" err="1"/>
              <a:t>b,c,d</a:t>
            </a:r>
            <a:r>
              <a:rPr lang="en-US" altLang="zh-CN" dirty="0"/>
              <a:t>))  </a:t>
            </a:r>
            <a:r>
              <a:rPr lang="zh-CN" altLang="en-US" dirty="0"/>
              <a:t>表的长度为</a:t>
            </a:r>
            <a:r>
              <a:rPr lang="en-US" altLang="zh-CN" dirty="0"/>
              <a:t>2</a:t>
            </a:r>
            <a:r>
              <a:rPr lang="zh-CN" altLang="en-US" dirty="0"/>
              <a:t>，两个元素分别是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(</a:t>
            </a:r>
            <a:r>
              <a:rPr lang="en-US" altLang="zh-CN" dirty="0" err="1"/>
              <a:t>b,c,d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D=(A, B, C) </a:t>
            </a:r>
            <a:r>
              <a:rPr lang="zh-CN" altLang="en-US" dirty="0"/>
              <a:t>表的长度为</a:t>
            </a:r>
            <a:r>
              <a:rPr lang="en-US" altLang="zh-CN" dirty="0"/>
              <a:t>3</a:t>
            </a:r>
            <a:r>
              <a:rPr lang="zh-CN" altLang="en-US" dirty="0"/>
              <a:t>，三个元素都是表。</a:t>
            </a:r>
            <a:endParaRPr lang="en-US" altLang="zh-CN" dirty="0"/>
          </a:p>
          <a:p>
            <a:pPr lvl="1"/>
            <a:r>
              <a:rPr lang="en-US" altLang="zh-CN" dirty="0"/>
              <a:t>E=(a, E) </a:t>
            </a:r>
            <a:r>
              <a:rPr lang="zh-CN" altLang="en-US" dirty="0"/>
              <a:t>表的长度为</a:t>
            </a:r>
            <a:r>
              <a:rPr lang="en-US" altLang="zh-CN" dirty="0"/>
              <a:t>2</a:t>
            </a:r>
            <a:r>
              <a:rPr lang="zh-CN" altLang="en-US" dirty="0"/>
              <a:t>，这是一个递归表。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           </a:t>
            </a:r>
            <a:r>
              <a:rPr lang="zh-CN" altLang="en-US" dirty="0"/>
              <a:t>相当于 </a:t>
            </a:r>
            <a:r>
              <a:rPr lang="en-US" altLang="zh-CN" dirty="0"/>
              <a:t>E=(a,</a:t>
            </a:r>
            <a:r>
              <a:rPr lang="zh-CN" altLang="en-US" dirty="0"/>
              <a:t> </a:t>
            </a:r>
            <a:r>
              <a:rPr lang="en-US" altLang="zh-CN" dirty="0"/>
              <a:t>(a,</a:t>
            </a:r>
            <a:r>
              <a:rPr lang="zh-CN" altLang="en-US" dirty="0"/>
              <a:t> </a:t>
            </a:r>
            <a:r>
              <a:rPr lang="en-US" altLang="zh-CN" dirty="0"/>
              <a:t>(a,</a:t>
            </a:r>
            <a:r>
              <a:rPr lang="zh-CN" altLang="en-US" dirty="0"/>
              <a:t> </a:t>
            </a:r>
            <a:r>
              <a:rPr lang="en-US" altLang="zh-CN" dirty="0"/>
              <a:t>……)))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45500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ADA15-701E-4EE6-A4FA-11F8C4BA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广义表的一种代码描述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314AB-9AF0-4820-AD40-0D4E26BD7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typedef </a:t>
            </a:r>
            <a:r>
              <a:rPr lang="en-US" altLang="zh-CN" b="0" dirty="0" err="1"/>
              <a:t>enum</a:t>
            </a:r>
            <a:r>
              <a:rPr lang="en-US" altLang="zh-CN" b="0" dirty="0"/>
              <a:t> {ATOM=0, LIST=1} </a:t>
            </a:r>
            <a:r>
              <a:rPr lang="en-US" altLang="zh-CN" b="0" dirty="0" err="1"/>
              <a:t>ElemTag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typedef struct </a:t>
            </a:r>
            <a:r>
              <a:rPr lang="en-US" altLang="zh-CN" b="0" dirty="0" err="1"/>
              <a:t>GeneralNode</a:t>
            </a:r>
            <a:r>
              <a:rPr lang="en-US" altLang="zh-CN" b="0" dirty="0"/>
              <a:t>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ElemTag</a:t>
            </a:r>
            <a:r>
              <a:rPr lang="en-US" altLang="zh-CN" b="0" dirty="0"/>
              <a:t> tag;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union 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 </a:t>
            </a:r>
            <a:r>
              <a:rPr lang="en-US" altLang="zh-CN" b="0" dirty="0" err="1"/>
              <a:t>pData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    struct </a:t>
            </a:r>
            <a:r>
              <a:rPr lang="en-US" altLang="zh-CN" b="0" dirty="0" err="1"/>
              <a:t>GeneralNode</a:t>
            </a:r>
            <a:r>
              <a:rPr lang="en-US" altLang="zh-CN" b="0" dirty="0"/>
              <a:t> *</a:t>
            </a:r>
            <a:r>
              <a:rPr lang="en-US" altLang="zh-CN" b="0" dirty="0" err="1"/>
              <a:t>pSubList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} </a:t>
            </a:r>
            <a:r>
              <a:rPr lang="en-US" altLang="zh-CN" b="0" dirty="0" err="1"/>
              <a:t>elem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struct </a:t>
            </a:r>
            <a:r>
              <a:rPr lang="en-US" altLang="zh-CN" b="0" dirty="0" err="1"/>
              <a:t>GeneralNode</a:t>
            </a:r>
            <a:r>
              <a:rPr lang="en-US" altLang="zh-CN" b="0" dirty="0"/>
              <a:t> *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GeneralNode</a:t>
            </a:r>
            <a:r>
              <a:rPr lang="en-US" altLang="zh-CN" b="0" dirty="0"/>
              <a:t>, *</a:t>
            </a:r>
            <a:r>
              <a:rPr lang="en-US" altLang="zh-CN" b="0" dirty="0" err="1"/>
              <a:t>GeneralList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300707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7E84E8-9AF5-4CAE-99AC-8FF0F9BD4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9600" dirty="0"/>
              <a:t>Thanks</a:t>
            </a:r>
            <a:endParaRPr lang="zh-CN" altLang="en-US" sz="9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3760184-C24A-4093-9783-5B730E603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9600" dirty="0"/>
              <a:t>Questions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975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r>
              <a:rPr lang="zh-CN" altLang="en-US" dirty="0"/>
              <a:t>一维数组：连续存储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</a:t>
            </a:r>
            <a:r>
              <a:rPr lang="zh-CN" altLang="en-US" dirty="0"/>
              <a:t>语言中的数组</a:t>
            </a:r>
            <a:endParaRPr lang="en-US" altLang="zh-CN" dirty="0"/>
          </a:p>
          <a:p>
            <a:r>
              <a:rPr lang="zh-CN" altLang="en-US" dirty="0"/>
              <a:t>二维数组：一维数组的一维数组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0" dirty="0"/>
              <a:t>   </a:t>
            </a:r>
            <a:r>
              <a:rPr lang="en-US" altLang="zh-CN" b="0" dirty="0"/>
              <a:t>a[3][3] </a:t>
            </a:r>
            <a:r>
              <a:rPr lang="zh-CN" altLang="en-US" b="0" dirty="0"/>
              <a:t>的内部存储</a:t>
            </a:r>
            <a:endParaRPr lang="en-US" altLang="zh-CN" b="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维数组：看成一维数组，每个元素都是 </a:t>
            </a:r>
            <a:r>
              <a:rPr lang="en-US" altLang="zh-CN" dirty="0"/>
              <a:t>n-1 </a:t>
            </a:r>
            <a:r>
              <a:rPr lang="zh-CN" altLang="en-US" dirty="0"/>
              <a:t>维数组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BAFAAF-051B-4118-A522-3874D704E0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4364" b="-3226"/>
          <a:stretch/>
        </p:blipFill>
        <p:spPr>
          <a:xfrm>
            <a:off x="4000500" y="1981200"/>
            <a:ext cx="7124700" cy="7307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2879B1-3179-4A84-9091-A385129AC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267200"/>
            <a:ext cx="1084829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6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一维数组元素地址的计算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r>
              <a:rPr lang="en-US" altLang="zh-CN" dirty="0"/>
              <a:t>L(a[</a:t>
            </a:r>
            <a:r>
              <a:rPr lang="en-US" altLang="zh-CN" dirty="0" err="1"/>
              <a:t>i</a:t>
            </a:r>
            <a:r>
              <a:rPr lang="en-US" altLang="zh-CN" dirty="0"/>
              <a:t>])=L(a[0])+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，其中 </a:t>
            </a:r>
            <a:r>
              <a:rPr lang="en-US" altLang="zh-CN" dirty="0"/>
              <a:t>L(x) </a:t>
            </a:r>
            <a:r>
              <a:rPr lang="zh-CN" altLang="en-US" dirty="0"/>
              <a:t>表示 </a:t>
            </a:r>
            <a:r>
              <a:rPr lang="en-US" altLang="zh-CN" dirty="0"/>
              <a:t>x </a:t>
            </a:r>
            <a:r>
              <a:rPr lang="zh-CN" altLang="en-US" dirty="0"/>
              <a:t>的地址。</a:t>
            </a:r>
            <a:endParaRPr lang="en-US" altLang="zh-CN" dirty="0"/>
          </a:p>
          <a:p>
            <a:r>
              <a:rPr lang="en-US" altLang="zh-CN" b="0" dirty="0"/>
              <a:t>C</a:t>
            </a:r>
            <a:r>
              <a:rPr lang="zh-CN" altLang="en-US" b="0" dirty="0"/>
              <a:t>编译器在计算元素地址时要考虑数据类型：实际上，</a:t>
            </a:r>
            <a:r>
              <a:rPr lang="en-US" altLang="zh-CN" b="0" dirty="0"/>
              <a:t>L(a[</a:t>
            </a:r>
            <a:r>
              <a:rPr lang="en-US" altLang="zh-CN" b="0" dirty="0" err="1"/>
              <a:t>i</a:t>
            </a:r>
            <a:r>
              <a:rPr lang="en-US" altLang="zh-CN" b="0" dirty="0"/>
              <a:t>])=L(a[0])+</a:t>
            </a:r>
            <a:r>
              <a:rPr lang="en-US" altLang="zh-CN" b="0" dirty="0" err="1"/>
              <a:t>i</a:t>
            </a:r>
            <a:r>
              <a:rPr lang="en-US" altLang="zh-CN" b="0" dirty="0"/>
              <a:t>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zh-CN" altLang="en-US" dirty="0"/>
              <a:t>元素类型</a:t>
            </a:r>
            <a:r>
              <a:rPr lang="en-US" altLang="zh-CN" dirty="0"/>
              <a:t>)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0" indent="0">
              <a:buNone/>
            </a:pPr>
            <a:r>
              <a:rPr lang="zh-CN" altLang="en-US" b="0" dirty="0"/>
              <a:t>   例如，</a:t>
            </a:r>
            <a:r>
              <a:rPr lang="en-US" altLang="zh-CN" b="0" dirty="0"/>
              <a:t>int a[100];</a:t>
            </a:r>
          </a:p>
          <a:p>
            <a:pPr marL="0" indent="0">
              <a:buNone/>
            </a:pPr>
            <a:r>
              <a:rPr lang="en-US" altLang="zh-CN" b="0" dirty="0"/>
              <a:t>   L(a[7])=L(a[0])+7*</a:t>
            </a:r>
            <a:r>
              <a:rPr lang="en-US" altLang="zh-CN" dirty="0" err="1"/>
              <a:t>sizeof</a:t>
            </a:r>
            <a:r>
              <a:rPr lang="en-US" altLang="zh-CN" dirty="0"/>
              <a:t>(int)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243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二维数组元素地址的计算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r>
              <a:rPr lang="en-US" altLang="zh-CN" b="0" dirty="0"/>
              <a:t>L(a[</a:t>
            </a:r>
            <a:r>
              <a:rPr lang="en-US" altLang="zh-CN" b="0" dirty="0" err="1"/>
              <a:t>i</a:t>
            </a:r>
            <a:r>
              <a:rPr lang="en-US" altLang="zh-CN" b="0" dirty="0"/>
              <a:t>])=L(a[0][0])+</a:t>
            </a:r>
            <a:r>
              <a:rPr lang="en-US" altLang="zh-CN" b="0" dirty="0" err="1"/>
              <a:t>i</a:t>
            </a:r>
            <a:r>
              <a:rPr lang="en-US" altLang="zh-CN" b="0" dirty="0"/>
              <a:t>*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zh-CN" altLang="en-US" b="0" dirty="0"/>
              <a:t>一维数组</a:t>
            </a:r>
            <a:r>
              <a:rPr lang="en-US" altLang="zh-CN" b="0" dirty="0"/>
              <a:t>)</a:t>
            </a:r>
          </a:p>
          <a:p>
            <a:pPr marL="0" indent="0">
              <a:buNone/>
            </a:pPr>
            <a:r>
              <a:rPr lang="en-US" altLang="zh-CN" b="0" dirty="0"/>
              <a:t>            =L(a[0][0])+</a:t>
            </a:r>
            <a:r>
              <a:rPr lang="en-US" altLang="zh-CN" b="0" dirty="0" err="1"/>
              <a:t>i</a:t>
            </a:r>
            <a:r>
              <a:rPr lang="en-US" altLang="zh-CN" b="0" dirty="0"/>
              <a:t>*J</a:t>
            </a:r>
          </a:p>
          <a:p>
            <a:pPr marL="0" indent="0">
              <a:buNone/>
            </a:pPr>
            <a:r>
              <a:rPr lang="en-US" altLang="zh-CN" b="0" dirty="0"/>
              <a:t>   </a:t>
            </a:r>
            <a:r>
              <a:rPr lang="zh-CN" altLang="en-US" b="0" dirty="0"/>
              <a:t>其中</a:t>
            </a:r>
            <a:r>
              <a:rPr lang="en-US" altLang="zh-CN" b="0" dirty="0"/>
              <a:t>J</a:t>
            </a:r>
            <a:r>
              <a:rPr lang="zh-CN" altLang="en-US" b="0" dirty="0"/>
              <a:t>是列数。</a:t>
            </a:r>
            <a:endParaRPr lang="en-US" altLang="zh-CN" b="0" dirty="0"/>
          </a:p>
          <a:p>
            <a:r>
              <a:rPr lang="en-US" altLang="zh-CN" dirty="0"/>
              <a:t>L(a[</a:t>
            </a:r>
            <a:r>
              <a:rPr lang="en-US" altLang="zh-CN" dirty="0" err="1"/>
              <a:t>i</a:t>
            </a:r>
            <a:r>
              <a:rPr lang="en-US" altLang="zh-CN" dirty="0"/>
              <a:t>][j])=L(a[0][0])+</a:t>
            </a:r>
            <a:r>
              <a:rPr lang="en-US" altLang="zh-CN" dirty="0" err="1"/>
              <a:t>i</a:t>
            </a:r>
            <a:r>
              <a:rPr lang="en-US" altLang="zh-CN" dirty="0"/>
              <a:t>*</a:t>
            </a:r>
            <a:r>
              <a:rPr lang="en-US" altLang="zh-CN" dirty="0" err="1"/>
              <a:t>J+j</a:t>
            </a:r>
            <a:r>
              <a:rPr lang="zh-CN" altLang="en-US" dirty="0"/>
              <a:t>，其中</a:t>
            </a:r>
            <a:r>
              <a:rPr lang="en-US" altLang="zh-CN" dirty="0"/>
              <a:t>J</a:t>
            </a:r>
            <a:r>
              <a:rPr lang="zh-CN" altLang="en-US" dirty="0"/>
              <a:t>是列数。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703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三维数组元素地址的计算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r>
              <a:rPr lang="zh-CN" altLang="en-US" b="0" dirty="0"/>
              <a:t>求三维数组元素 </a:t>
            </a:r>
            <a:r>
              <a:rPr lang="en-US" altLang="zh-CN" b="0" dirty="0"/>
              <a:t>a[</a:t>
            </a:r>
            <a:r>
              <a:rPr lang="en-US" altLang="zh-CN" b="0" dirty="0" err="1"/>
              <a:t>i</a:t>
            </a:r>
            <a:r>
              <a:rPr lang="en-US" altLang="zh-CN" b="0" dirty="0"/>
              <a:t>][j][k] </a:t>
            </a:r>
            <a:r>
              <a:rPr lang="zh-CN" altLang="en-US" b="0" dirty="0"/>
              <a:t>的地址，其中，</a:t>
            </a:r>
            <a:r>
              <a:rPr lang="en-US" altLang="zh-CN" b="0" dirty="0" err="1"/>
              <a:t>i</a:t>
            </a:r>
            <a:r>
              <a:rPr lang="en-US" altLang="zh-CN" b="0" dirty="0"/>
              <a:t>&lt;</a:t>
            </a:r>
            <a:r>
              <a:rPr lang="en-US" altLang="zh-CN" dirty="0"/>
              <a:t>I</a:t>
            </a:r>
            <a:r>
              <a:rPr lang="zh-CN" altLang="en-US" b="0" dirty="0"/>
              <a:t>，</a:t>
            </a:r>
            <a:r>
              <a:rPr lang="en-US" altLang="zh-CN" b="0" dirty="0"/>
              <a:t>j&lt;</a:t>
            </a:r>
            <a:r>
              <a:rPr lang="en-US" altLang="zh-CN" dirty="0"/>
              <a:t>J</a:t>
            </a:r>
            <a:r>
              <a:rPr lang="zh-CN" altLang="en-US" b="0" dirty="0"/>
              <a:t>，</a:t>
            </a:r>
            <a:r>
              <a:rPr lang="en-US" altLang="zh-CN" b="0" dirty="0"/>
              <a:t>k&lt;</a:t>
            </a:r>
            <a:r>
              <a:rPr lang="en-US" altLang="zh-CN" dirty="0"/>
              <a:t>K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/>
              <a:t>   L(a[</a:t>
            </a:r>
            <a:r>
              <a:rPr lang="en-US" altLang="zh-CN" b="0" dirty="0" err="1"/>
              <a:t>i</a:t>
            </a:r>
            <a:r>
              <a:rPr lang="en-US" altLang="zh-CN" b="0" dirty="0"/>
              <a:t>])=L(a[0][0][0])+</a:t>
            </a:r>
            <a:r>
              <a:rPr lang="en-US" altLang="zh-CN" b="0" dirty="0" err="1"/>
              <a:t>i</a:t>
            </a:r>
            <a:r>
              <a:rPr lang="en-US" altLang="zh-CN" b="0" dirty="0"/>
              <a:t>*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zh-CN" altLang="en-US" b="0" dirty="0"/>
              <a:t>二维数组</a:t>
            </a:r>
            <a:r>
              <a:rPr lang="en-US" altLang="zh-CN" b="0" dirty="0"/>
              <a:t>)</a:t>
            </a:r>
          </a:p>
          <a:p>
            <a:pPr marL="0" indent="0">
              <a:buNone/>
            </a:pPr>
            <a:r>
              <a:rPr lang="en-US" altLang="zh-CN" b="0" dirty="0"/>
              <a:t>            =L(a[0][0][0])+</a:t>
            </a:r>
            <a:r>
              <a:rPr lang="en-US" altLang="zh-CN" b="0" dirty="0" err="1"/>
              <a:t>i</a:t>
            </a:r>
            <a:r>
              <a:rPr lang="en-US" altLang="zh-CN" b="0" dirty="0"/>
              <a:t>*</a:t>
            </a:r>
            <a:r>
              <a:rPr lang="en-US" altLang="zh-CN" dirty="0"/>
              <a:t>J</a:t>
            </a:r>
            <a:r>
              <a:rPr lang="en-US" altLang="zh-CN" b="0" dirty="0"/>
              <a:t>*</a:t>
            </a:r>
            <a:r>
              <a:rPr lang="en-US" altLang="zh-CN" dirty="0"/>
              <a:t>K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b="0" dirty="0"/>
              <a:t>L(a[</a:t>
            </a:r>
            <a:r>
              <a:rPr lang="en-US" altLang="zh-CN" b="0" dirty="0" err="1"/>
              <a:t>i</a:t>
            </a:r>
            <a:r>
              <a:rPr lang="en-US" altLang="zh-CN" b="0" dirty="0"/>
              <a:t>][j])=L(a[0][0][0])+</a:t>
            </a:r>
            <a:r>
              <a:rPr lang="en-US" altLang="zh-CN" b="0" dirty="0" err="1"/>
              <a:t>i</a:t>
            </a:r>
            <a:r>
              <a:rPr lang="en-US" altLang="zh-CN" b="0" dirty="0"/>
              <a:t>*</a:t>
            </a:r>
            <a:r>
              <a:rPr lang="en-US" altLang="zh-CN" dirty="0"/>
              <a:t>J</a:t>
            </a:r>
            <a:r>
              <a:rPr lang="en-US" altLang="zh-CN" b="0" dirty="0"/>
              <a:t>*</a:t>
            </a:r>
            <a:r>
              <a:rPr lang="en-US" altLang="zh-CN" dirty="0" err="1"/>
              <a:t>K</a:t>
            </a:r>
            <a:r>
              <a:rPr lang="en-US" altLang="zh-CN" b="0" dirty="0" err="1"/>
              <a:t>+j</a:t>
            </a:r>
            <a:r>
              <a:rPr lang="en-US" altLang="zh-CN" b="0" dirty="0"/>
              <a:t>*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zh-CN" altLang="en-US" b="0" dirty="0"/>
              <a:t>一维数组</a:t>
            </a:r>
            <a:r>
              <a:rPr lang="en-US" altLang="zh-CN" b="0" dirty="0"/>
              <a:t>)</a:t>
            </a:r>
          </a:p>
          <a:p>
            <a:pPr marL="0" indent="0">
              <a:buNone/>
            </a:pPr>
            <a:r>
              <a:rPr lang="en-US" altLang="zh-CN" b="0" dirty="0"/>
              <a:t>               =L(a[0][0][0])+</a:t>
            </a:r>
            <a:r>
              <a:rPr lang="en-US" altLang="zh-CN" b="0" dirty="0" err="1"/>
              <a:t>i</a:t>
            </a:r>
            <a:r>
              <a:rPr lang="en-US" altLang="zh-CN" b="0" dirty="0"/>
              <a:t>*</a:t>
            </a:r>
            <a:r>
              <a:rPr lang="en-US" altLang="zh-CN" dirty="0"/>
              <a:t>J</a:t>
            </a:r>
            <a:r>
              <a:rPr lang="en-US" altLang="zh-CN" b="0" dirty="0"/>
              <a:t>*</a:t>
            </a:r>
            <a:r>
              <a:rPr lang="en-US" altLang="zh-CN" dirty="0" err="1"/>
              <a:t>K</a:t>
            </a:r>
            <a:r>
              <a:rPr lang="en-US" altLang="zh-CN" b="0" dirty="0" err="1"/>
              <a:t>+j</a:t>
            </a:r>
            <a:r>
              <a:rPr lang="en-US" altLang="zh-CN" b="0" dirty="0"/>
              <a:t>*</a:t>
            </a:r>
            <a:r>
              <a:rPr lang="en-US" altLang="zh-CN" dirty="0"/>
              <a:t>K</a:t>
            </a:r>
          </a:p>
          <a:p>
            <a:pPr marL="0" indent="0">
              <a:buNone/>
            </a:pPr>
            <a:r>
              <a:rPr lang="zh-CN" altLang="en-US" b="0" dirty="0"/>
              <a:t>   </a:t>
            </a:r>
            <a:r>
              <a:rPr lang="en-US" altLang="zh-CN" dirty="0"/>
              <a:t>L(a[</a:t>
            </a:r>
            <a:r>
              <a:rPr lang="en-US" altLang="zh-CN" dirty="0" err="1"/>
              <a:t>i</a:t>
            </a:r>
            <a:r>
              <a:rPr lang="en-US" altLang="zh-CN" dirty="0"/>
              <a:t>][j][k])=L(a[0][0][0])+</a:t>
            </a:r>
            <a:r>
              <a:rPr lang="en-US" altLang="zh-CN" dirty="0" err="1"/>
              <a:t>i</a:t>
            </a:r>
            <a:r>
              <a:rPr lang="en-US" altLang="zh-CN" dirty="0"/>
              <a:t>*J*</a:t>
            </a:r>
            <a:r>
              <a:rPr lang="en-US" altLang="zh-CN" dirty="0" err="1"/>
              <a:t>K+j</a:t>
            </a:r>
            <a:r>
              <a:rPr lang="en-US" altLang="zh-CN" dirty="0"/>
              <a:t>*</a:t>
            </a:r>
            <a:r>
              <a:rPr lang="en-US" altLang="zh-CN" dirty="0" err="1"/>
              <a:t>K+k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特别说明：</a:t>
            </a:r>
            <a:r>
              <a:rPr lang="zh-CN" altLang="en-US" b="0" dirty="0">
                <a:solidFill>
                  <a:srgbClr val="FF0000"/>
                </a:solidFill>
              </a:rPr>
              <a:t>教材中的数组下标从</a:t>
            </a:r>
            <a:r>
              <a:rPr lang="en-US" altLang="zh-CN" b="0" dirty="0">
                <a:solidFill>
                  <a:srgbClr val="FF0000"/>
                </a:solidFill>
              </a:rPr>
              <a:t>1</a:t>
            </a:r>
            <a:r>
              <a:rPr lang="zh-CN" altLang="en-US" b="0" dirty="0">
                <a:solidFill>
                  <a:srgbClr val="FF0000"/>
                </a:solidFill>
              </a:rPr>
              <a:t>开始，这里的下标从</a:t>
            </a:r>
            <a:r>
              <a:rPr lang="en-US" altLang="zh-CN" b="0" dirty="0">
                <a:solidFill>
                  <a:srgbClr val="FF0000"/>
                </a:solidFill>
              </a:rPr>
              <a:t>0</a:t>
            </a:r>
            <a:r>
              <a:rPr lang="zh-CN" altLang="en-US" b="0" dirty="0">
                <a:solidFill>
                  <a:srgbClr val="FF0000"/>
                </a:solidFill>
              </a:rPr>
              <a:t>开始。</a:t>
            </a:r>
            <a:endParaRPr lang="en-US" altLang="zh-CN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36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三角矩阵    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11582400" cy="5181600"/>
          </a:xfrm>
        </p:spPr>
        <p:txBody>
          <a:bodyPr/>
          <a:lstStyle/>
          <a:p>
            <a:r>
              <a:rPr lang="zh-CN" altLang="en-US" dirty="0"/>
              <a:t>下三角矩阵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压缩存储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a[0][0], a[1][0], a[1][1], a[2][0], a[2][1], a[2][2], a[3][0], ……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b[0],     b[1],     b[2],     b[3],     b[4],     b[5],     b[6],    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5CCCA858-E73D-472E-82F4-54EA43AD5D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1911139"/>
                  </p:ext>
                </p:extLst>
              </p:nvPr>
            </p:nvGraphicFramePr>
            <p:xfrm>
              <a:off x="4038600" y="990600"/>
              <a:ext cx="7467600" cy="4191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3520">
                      <a:extLst>
                        <a:ext uri="{9D8B030D-6E8A-4147-A177-3AD203B41FA5}">
                          <a16:colId xmlns:a16="http://schemas.microsoft.com/office/drawing/2014/main" val="2009984656"/>
                        </a:ext>
                      </a:extLst>
                    </a:gridCol>
                    <a:gridCol w="1493520">
                      <a:extLst>
                        <a:ext uri="{9D8B030D-6E8A-4147-A177-3AD203B41FA5}">
                          <a16:colId xmlns:a16="http://schemas.microsoft.com/office/drawing/2014/main" val="4006008795"/>
                        </a:ext>
                      </a:extLst>
                    </a:gridCol>
                    <a:gridCol w="1493520">
                      <a:extLst>
                        <a:ext uri="{9D8B030D-6E8A-4147-A177-3AD203B41FA5}">
                          <a16:colId xmlns:a16="http://schemas.microsoft.com/office/drawing/2014/main" val="1487393938"/>
                        </a:ext>
                      </a:extLst>
                    </a:gridCol>
                    <a:gridCol w="1120140">
                      <a:extLst>
                        <a:ext uri="{9D8B030D-6E8A-4147-A177-3AD203B41FA5}">
                          <a16:colId xmlns:a16="http://schemas.microsoft.com/office/drawing/2014/main" val="4031830923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1659399356"/>
                        </a:ext>
                      </a:extLst>
                    </a:gridCol>
                  </a:tblGrid>
                  <a:tr h="838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2716804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5904304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3742028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23220411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4795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5CCCA858-E73D-472E-82F4-54EA43AD5D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1911139"/>
                  </p:ext>
                </p:extLst>
              </p:nvPr>
            </p:nvGraphicFramePr>
            <p:xfrm>
              <a:off x="4038600" y="990600"/>
              <a:ext cx="7467600" cy="4191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3520">
                      <a:extLst>
                        <a:ext uri="{9D8B030D-6E8A-4147-A177-3AD203B41FA5}">
                          <a16:colId xmlns:a16="http://schemas.microsoft.com/office/drawing/2014/main" val="2009984656"/>
                        </a:ext>
                      </a:extLst>
                    </a:gridCol>
                    <a:gridCol w="1493520">
                      <a:extLst>
                        <a:ext uri="{9D8B030D-6E8A-4147-A177-3AD203B41FA5}">
                          <a16:colId xmlns:a16="http://schemas.microsoft.com/office/drawing/2014/main" val="4006008795"/>
                        </a:ext>
                      </a:extLst>
                    </a:gridCol>
                    <a:gridCol w="1493520">
                      <a:extLst>
                        <a:ext uri="{9D8B030D-6E8A-4147-A177-3AD203B41FA5}">
                          <a16:colId xmlns:a16="http://schemas.microsoft.com/office/drawing/2014/main" val="1487393938"/>
                        </a:ext>
                      </a:extLst>
                    </a:gridCol>
                    <a:gridCol w="1120140">
                      <a:extLst>
                        <a:ext uri="{9D8B030D-6E8A-4147-A177-3AD203B41FA5}">
                          <a16:colId xmlns:a16="http://schemas.microsoft.com/office/drawing/2014/main" val="4031830923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1659399356"/>
                        </a:ext>
                      </a:extLst>
                    </a:gridCol>
                  </a:tblGrid>
                  <a:tr h="838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8" t="-9420" r="-40081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980" t="-9420" r="-327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716804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8" t="-110219" r="-400816" b="-302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408" t="-110219" r="-300816" b="-3029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980" t="-110219" r="-327" b="-3029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5904304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8" t="-208696" r="-400816" b="-200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408" t="-208696" r="-300816" b="-200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93" t="-208696" r="-199593" b="-200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980" t="-208696" r="-327" b="-2007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3742028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8" t="-310949" r="-400816" b="-102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408" t="-310949" r="-300816" b="-102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93" t="-310949" r="-199593" b="-102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543" t="-310949" r="-166848" b="-102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980" t="-310949" r="-327" b="-102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3220411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8" t="-407971" r="-400816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408" t="-407971" r="-300816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593" t="-407971" r="-199593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543" t="-407971" r="-166848" b="-14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980" t="-407971" r="-327" b="-14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7951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2414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8200"/>
            <a:ext cx="10363200" cy="685800"/>
          </a:xfrm>
        </p:spPr>
        <p:txBody>
          <a:bodyPr/>
          <a:lstStyle/>
          <a:p>
            <a:pPr algn="l"/>
            <a:r>
              <a:rPr lang="zh-CN" altLang="en-US" dirty="0"/>
              <a:t>下三角矩阵</a:t>
            </a:r>
            <a:br>
              <a:rPr lang="en-US" altLang="zh-CN" dirty="0"/>
            </a:br>
            <a:r>
              <a:rPr lang="zh-CN" altLang="en-US" dirty="0"/>
              <a:t>地址转换    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b="0" dirty="0"/>
          </a:p>
          <a:p>
            <a:pPr>
              <a:lnSpc>
                <a:spcPct val="120000"/>
              </a:lnSpc>
            </a:pPr>
            <a:r>
              <a:rPr lang="en-US" altLang="zh-CN" b="0" dirty="0"/>
              <a:t>a[</a:t>
            </a:r>
            <a:r>
              <a:rPr lang="en-US" altLang="zh-CN" b="0" dirty="0" err="1"/>
              <a:t>i</a:t>
            </a:r>
            <a:r>
              <a:rPr lang="en-US" altLang="zh-CN" b="0" dirty="0"/>
              <a:t>][0]=b[</a:t>
            </a:r>
            <a:r>
              <a:rPr lang="en-US" altLang="zh-CN" b="0" dirty="0" err="1"/>
              <a:t>i</a:t>
            </a:r>
            <a:r>
              <a:rPr lang="en-US" altLang="zh-CN" b="0" dirty="0"/>
              <a:t>(i+1)/2]</a:t>
            </a:r>
          </a:p>
          <a:p>
            <a:pPr>
              <a:lnSpc>
                <a:spcPct val="120000"/>
              </a:lnSpc>
            </a:pPr>
            <a:endParaRPr lang="en-US" altLang="zh-CN" b="0" dirty="0"/>
          </a:p>
          <a:p>
            <a:pPr>
              <a:lnSpc>
                <a:spcPct val="120000"/>
              </a:lnSpc>
            </a:pPr>
            <a:r>
              <a:rPr lang="zh-CN" altLang="en-US" dirty="0"/>
              <a:t>当</a:t>
            </a:r>
            <a:r>
              <a:rPr lang="en-US" altLang="zh-CN" dirty="0"/>
              <a:t> </a:t>
            </a:r>
            <a:r>
              <a:rPr lang="en-US" altLang="zh-CN" dirty="0" err="1"/>
              <a:t>i≥j</a:t>
            </a:r>
            <a:r>
              <a:rPr lang="en-US" altLang="zh-CN" dirty="0"/>
              <a:t> </a:t>
            </a:r>
            <a:r>
              <a:rPr lang="zh-CN" altLang="en-US" dirty="0"/>
              <a:t>时，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][j]=b[</a:t>
            </a:r>
            <a:r>
              <a:rPr lang="en-US" altLang="zh-CN" dirty="0" err="1"/>
              <a:t>i</a:t>
            </a:r>
            <a:r>
              <a:rPr lang="en-US" altLang="zh-CN" dirty="0"/>
              <a:t>*(i+1)/2+j]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当 </a:t>
            </a:r>
            <a:r>
              <a:rPr lang="en-US" altLang="zh-CN" dirty="0" err="1"/>
              <a:t>i</a:t>
            </a:r>
            <a:r>
              <a:rPr lang="en-US" altLang="zh-CN" dirty="0"/>
              <a:t>&lt;j </a:t>
            </a:r>
            <a:r>
              <a:rPr lang="zh-CN" altLang="en-US" dirty="0"/>
              <a:t>时，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][j]=0</a:t>
            </a:r>
            <a:r>
              <a:rPr lang="zh-CN" altLang="en-US" dirty="0"/>
              <a:t>。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5CCCA858-E73D-472E-82F4-54EA43AD5D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923191"/>
                  </p:ext>
                </p:extLst>
              </p:nvPr>
            </p:nvGraphicFramePr>
            <p:xfrm>
              <a:off x="4800600" y="457200"/>
              <a:ext cx="6781800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360">
                      <a:extLst>
                        <a:ext uri="{9D8B030D-6E8A-4147-A177-3AD203B41FA5}">
                          <a16:colId xmlns:a16="http://schemas.microsoft.com/office/drawing/2014/main" val="2009984656"/>
                        </a:ext>
                      </a:extLst>
                    </a:gridCol>
                    <a:gridCol w="1356360">
                      <a:extLst>
                        <a:ext uri="{9D8B030D-6E8A-4147-A177-3AD203B41FA5}">
                          <a16:colId xmlns:a16="http://schemas.microsoft.com/office/drawing/2014/main" val="4006008795"/>
                        </a:ext>
                      </a:extLst>
                    </a:gridCol>
                    <a:gridCol w="1356360">
                      <a:extLst>
                        <a:ext uri="{9D8B030D-6E8A-4147-A177-3AD203B41FA5}">
                          <a16:colId xmlns:a16="http://schemas.microsoft.com/office/drawing/2014/main" val="1487393938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4031830923"/>
                        </a:ext>
                      </a:extLst>
                    </a:gridCol>
                    <a:gridCol w="1695450">
                      <a:extLst>
                        <a:ext uri="{9D8B030D-6E8A-4147-A177-3AD203B41FA5}">
                          <a16:colId xmlns:a16="http://schemas.microsoft.com/office/drawing/2014/main" val="165939935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271680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590430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374202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23220411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32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sz="32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3200" b="1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4795189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62869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5CCCA858-E73D-472E-82F4-54EA43AD5D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2923191"/>
                  </p:ext>
                </p:extLst>
              </p:nvPr>
            </p:nvGraphicFramePr>
            <p:xfrm>
              <a:off x="4800600" y="457200"/>
              <a:ext cx="6781800" cy="4572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6360">
                      <a:extLst>
                        <a:ext uri="{9D8B030D-6E8A-4147-A177-3AD203B41FA5}">
                          <a16:colId xmlns:a16="http://schemas.microsoft.com/office/drawing/2014/main" val="2009984656"/>
                        </a:ext>
                      </a:extLst>
                    </a:gridCol>
                    <a:gridCol w="1356360">
                      <a:extLst>
                        <a:ext uri="{9D8B030D-6E8A-4147-A177-3AD203B41FA5}">
                          <a16:colId xmlns:a16="http://schemas.microsoft.com/office/drawing/2014/main" val="4006008795"/>
                        </a:ext>
                      </a:extLst>
                    </a:gridCol>
                    <a:gridCol w="1356360">
                      <a:extLst>
                        <a:ext uri="{9D8B030D-6E8A-4147-A177-3AD203B41FA5}">
                          <a16:colId xmlns:a16="http://schemas.microsoft.com/office/drawing/2014/main" val="1487393938"/>
                        </a:ext>
                      </a:extLst>
                    </a:gridCol>
                    <a:gridCol w="1017270">
                      <a:extLst>
                        <a:ext uri="{9D8B030D-6E8A-4147-A177-3AD203B41FA5}">
                          <a16:colId xmlns:a16="http://schemas.microsoft.com/office/drawing/2014/main" val="4031830923"/>
                        </a:ext>
                      </a:extLst>
                    </a:gridCol>
                    <a:gridCol w="1695450">
                      <a:extLst>
                        <a:ext uri="{9D8B030D-6E8A-4147-A177-3AD203B41FA5}">
                          <a16:colId xmlns:a16="http://schemas.microsoft.com/office/drawing/2014/main" val="1659399356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8" t="-11200" r="-400000" b="-5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719" t="-11200" r="-719" b="-50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271680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8" t="-111200" r="-400000" b="-4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901" t="-111200" r="-301802" b="-4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719" t="-111200" r="-719" b="-40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590430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8" t="-211200" r="-400000" b="-3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901" t="-211200" r="-301802" b="-3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11200" r="-200448" b="-3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719" t="-211200" r="-719" b="-30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3742028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8" t="-311200" r="-400000" b="-2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901" t="-311200" r="-301802" b="-2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311200" r="-200448" b="-2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599" t="-311200" r="-167665" b="-2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719" t="-311200" r="-719" b="-20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3220411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8" t="-411200" r="-400000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901" t="-411200" r="-301802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411200" r="-200448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599" t="-411200" r="-167665" b="-10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719" t="-411200" r="-719" b="-10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4795189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8" t="-511200" r="-400000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901" t="-511200" r="-301802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511200" r="-200448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599" t="-511200" r="-167665" b="-1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719" t="-511200" r="-719" b="-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28697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25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带状矩阵    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11887200" cy="5181600"/>
          </a:xfrm>
        </p:spPr>
        <p:txBody>
          <a:bodyPr/>
          <a:lstStyle/>
          <a:p>
            <a:r>
              <a:rPr lang="zh-CN" altLang="en-US" dirty="0"/>
              <a:t>三对角带状矩阵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压缩存储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a[0][0], a[0][1], a[1][0], a[1][1], a[1][2], a[2][1], …, a[n-1][n-1]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b[0],     b[1],     b[2],     b[3],     b[4],     b[5],     …, b[3n-3]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E679B40F-B5F2-47DB-95D1-B478191F34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227024"/>
                  </p:ext>
                </p:extLst>
              </p:nvPr>
            </p:nvGraphicFramePr>
            <p:xfrm>
              <a:off x="3657600" y="457200"/>
              <a:ext cx="8381999" cy="4952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9181">
                      <a:extLst>
                        <a:ext uri="{9D8B030D-6E8A-4147-A177-3AD203B41FA5}">
                          <a16:colId xmlns:a16="http://schemas.microsoft.com/office/drawing/2014/main" val="290348235"/>
                        </a:ext>
                      </a:extLst>
                    </a:gridCol>
                    <a:gridCol w="1179181">
                      <a:extLst>
                        <a:ext uri="{9D8B030D-6E8A-4147-A177-3AD203B41FA5}">
                          <a16:colId xmlns:a16="http://schemas.microsoft.com/office/drawing/2014/main" val="1549004755"/>
                        </a:ext>
                      </a:extLst>
                    </a:gridCol>
                    <a:gridCol w="1179181">
                      <a:extLst>
                        <a:ext uri="{9D8B030D-6E8A-4147-A177-3AD203B41FA5}">
                          <a16:colId xmlns:a16="http://schemas.microsoft.com/office/drawing/2014/main" val="3624733910"/>
                        </a:ext>
                      </a:extLst>
                    </a:gridCol>
                    <a:gridCol w="1036251">
                      <a:extLst>
                        <a:ext uri="{9D8B030D-6E8A-4147-A177-3AD203B41FA5}">
                          <a16:colId xmlns:a16="http://schemas.microsoft.com/office/drawing/2014/main" val="3233845890"/>
                        </a:ext>
                      </a:extLst>
                    </a:gridCol>
                    <a:gridCol w="1778878">
                      <a:extLst>
                        <a:ext uri="{9D8B030D-6E8A-4147-A177-3AD203B41FA5}">
                          <a16:colId xmlns:a16="http://schemas.microsoft.com/office/drawing/2014/main" val="279117074"/>
                        </a:ext>
                      </a:extLst>
                    </a:gridCol>
                    <a:gridCol w="2029327">
                      <a:extLst>
                        <a:ext uri="{9D8B030D-6E8A-4147-A177-3AD203B41FA5}">
                          <a16:colId xmlns:a16="http://schemas.microsoft.com/office/drawing/2014/main" val="24254956"/>
                        </a:ext>
                      </a:extLst>
                    </a:gridCol>
                  </a:tblGrid>
                  <a:tr h="8204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500726"/>
                      </a:ext>
                    </a:extLst>
                  </a:tr>
                  <a:tr h="8204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166555"/>
                      </a:ext>
                    </a:extLst>
                  </a:tr>
                  <a:tr h="82044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378390"/>
                      </a:ext>
                    </a:extLst>
                  </a:tr>
                  <a:tr h="82044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9773544"/>
                      </a:ext>
                    </a:extLst>
                  </a:tr>
                  <a:tr h="82044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04163"/>
                      </a:ext>
                    </a:extLst>
                  </a:tr>
                  <a:tr h="85076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33676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E679B40F-B5F2-47DB-95D1-B478191F34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5227024"/>
                  </p:ext>
                </p:extLst>
              </p:nvPr>
            </p:nvGraphicFramePr>
            <p:xfrm>
              <a:off x="3657600" y="457200"/>
              <a:ext cx="8381999" cy="49529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9181">
                      <a:extLst>
                        <a:ext uri="{9D8B030D-6E8A-4147-A177-3AD203B41FA5}">
                          <a16:colId xmlns:a16="http://schemas.microsoft.com/office/drawing/2014/main" val="290348235"/>
                        </a:ext>
                      </a:extLst>
                    </a:gridCol>
                    <a:gridCol w="1179181">
                      <a:extLst>
                        <a:ext uri="{9D8B030D-6E8A-4147-A177-3AD203B41FA5}">
                          <a16:colId xmlns:a16="http://schemas.microsoft.com/office/drawing/2014/main" val="1549004755"/>
                        </a:ext>
                      </a:extLst>
                    </a:gridCol>
                    <a:gridCol w="1179181">
                      <a:extLst>
                        <a:ext uri="{9D8B030D-6E8A-4147-A177-3AD203B41FA5}">
                          <a16:colId xmlns:a16="http://schemas.microsoft.com/office/drawing/2014/main" val="3624733910"/>
                        </a:ext>
                      </a:extLst>
                    </a:gridCol>
                    <a:gridCol w="1036251">
                      <a:extLst>
                        <a:ext uri="{9D8B030D-6E8A-4147-A177-3AD203B41FA5}">
                          <a16:colId xmlns:a16="http://schemas.microsoft.com/office/drawing/2014/main" val="3233845890"/>
                        </a:ext>
                      </a:extLst>
                    </a:gridCol>
                    <a:gridCol w="1778878">
                      <a:extLst>
                        <a:ext uri="{9D8B030D-6E8A-4147-A177-3AD203B41FA5}">
                          <a16:colId xmlns:a16="http://schemas.microsoft.com/office/drawing/2014/main" val="279117074"/>
                        </a:ext>
                      </a:extLst>
                    </a:gridCol>
                    <a:gridCol w="2029327">
                      <a:extLst>
                        <a:ext uri="{9D8B030D-6E8A-4147-A177-3AD203B41FA5}">
                          <a16:colId xmlns:a16="http://schemas.microsoft.com/office/drawing/2014/main" val="24254956"/>
                        </a:ext>
                      </a:extLst>
                    </a:gridCol>
                  </a:tblGrid>
                  <a:tr h="8204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6" r="-613472" b="-50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15" r="-510309" b="-50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78500726"/>
                      </a:ext>
                    </a:extLst>
                  </a:tr>
                  <a:tr h="8204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6" t="-100746" r="-613472" b="-4067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15" t="-100746" r="-510309" b="-4067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554" t="-100746" r="-412953" b="-4067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166555"/>
                      </a:ext>
                    </a:extLst>
                  </a:tr>
                  <a:tr h="82044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15" t="-199259" r="-510309" b="-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554" t="-199259" r="-412953" b="-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2353" t="-199259" r="-368824" b="-3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7378390"/>
                      </a:ext>
                    </a:extLst>
                  </a:tr>
                  <a:tr h="82044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554" t="-299259" r="-412953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2353" t="-299259" r="-368824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7534" t="-299259" r="-114726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49773544"/>
                      </a:ext>
                    </a:extLst>
                  </a:tr>
                  <a:tr h="82044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42353" t="-402239" r="-368824" b="-105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7534" t="-402239" r="-114726" b="-105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3514" t="-402239" r="-601" b="-1052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04163"/>
                      </a:ext>
                    </a:extLst>
                  </a:tr>
                  <a:tr h="85076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32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57534" t="-480714" r="-114726" b="-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3514" t="-480714" r="-601" b="-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33676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8421480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9377</TotalTime>
  <Words>2021</Words>
  <Application>Microsoft Office PowerPoint</Application>
  <PresentationFormat>宽屏</PresentationFormat>
  <Paragraphs>402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微软雅黑</vt:lpstr>
      <vt:lpstr>Arial</vt:lpstr>
      <vt:lpstr>Cambria Math</vt:lpstr>
      <vt:lpstr>Times New Roman</vt:lpstr>
      <vt:lpstr>Wingdings</vt:lpstr>
      <vt:lpstr>tm2</vt:lpstr>
      <vt:lpstr>第五章  数组和广义表</vt:lpstr>
      <vt:lpstr>数组</vt:lpstr>
      <vt:lpstr>数组的存储</vt:lpstr>
      <vt:lpstr>一维数组元素地址的计算</vt:lpstr>
      <vt:lpstr>二维数组元素地址的计算</vt:lpstr>
      <vt:lpstr>三维数组元素地址的计算</vt:lpstr>
      <vt:lpstr>三角矩阵     </vt:lpstr>
      <vt:lpstr>下三角矩阵 地址转换     </vt:lpstr>
      <vt:lpstr>带状矩阵     </vt:lpstr>
      <vt:lpstr>带状矩阵 地址转换     </vt:lpstr>
      <vt:lpstr>稀疏矩阵</vt:lpstr>
      <vt:lpstr>稀疏矩阵的三元组描述</vt:lpstr>
      <vt:lpstr>对稀疏矩阵的操作</vt:lpstr>
      <vt:lpstr>列序递增转置</vt:lpstr>
      <vt:lpstr>列序递增转置(续)</vt:lpstr>
      <vt:lpstr>列序递增转置(续)</vt:lpstr>
      <vt:lpstr>一次定位快速转置算法</vt:lpstr>
      <vt:lpstr>十字链表</vt:lpstr>
      <vt:lpstr>十字链表节点描述</vt:lpstr>
      <vt:lpstr>用十字链表描述稀疏矩阵</vt:lpstr>
      <vt:lpstr>对稀疏矩阵的操作</vt:lpstr>
      <vt:lpstr>初始化稀疏矩阵</vt:lpstr>
      <vt:lpstr>初始化疏矩阵(接上)</vt:lpstr>
      <vt:lpstr>广义表</vt:lpstr>
      <vt:lpstr>广义表的逻辑结构</vt:lpstr>
      <vt:lpstr>广义表的数学描述</vt:lpstr>
      <vt:lpstr>广义表的一种代码描述</vt:lpstr>
      <vt:lpstr>Thanks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zhangxue@uestc.edu.cn</cp:lastModifiedBy>
  <cp:revision>1279</cp:revision>
  <cp:lastPrinted>2024-02-25T09:17:16Z</cp:lastPrinted>
  <dcterms:created xsi:type="dcterms:W3CDTF">1999-08-24T18:39:05Z</dcterms:created>
  <dcterms:modified xsi:type="dcterms:W3CDTF">2024-02-25T09:17:25Z</dcterms:modified>
</cp:coreProperties>
</file>