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263" r:id="rId2"/>
    <p:sldId id="268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28" r:id="rId30"/>
    <p:sldId id="294" r:id="rId31"/>
    <p:sldId id="295" r:id="rId32"/>
    <p:sldId id="296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9" r:id="rId43"/>
    <p:sldId id="310" r:id="rId44"/>
    <p:sldId id="327" r:id="rId45"/>
    <p:sldId id="297" r:id="rId46"/>
    <p:sldId id="311" r:id="rId47"/>
    <p:sldId id="312" r:id="rId48"/>
    <p:sldId id="313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5" r:id="rId59"/>
    <p:sldId id="326" r:id="rId60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33"/>
    <a:srgbClr val="660033"/>
    <a:srgbClr val="0066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>
      <p:cViewPr varScale="1">
        <p:scale>
          <a:sx n="85" d="100"/>
          <a:sy n="85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8F26BC-7BC4-4E81-856A-C803AC3A2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6C85D-8214-4E69-93B1-C7927D703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011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25ABF-C6A2-43A4-994B-70B5FF683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3771-266C-4568-83F5-7D86B4D5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011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54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74" y="4714549"/>
            <a:ext cx="4983728" cy="4468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54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第八章 查找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dirty="0"/>
              <a:t>zhangxue</a:t>
            </a:r>
            <a:r>
              <a:rPr lang="en-US" altLang="zh-CN" dirty="0"/>
              <a:t>@uestc.edu.cn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25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25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FD2-C759-4331-B2C5-BD27D3F87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第八章  查找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536A-F4C9-408B-A1C2-8B253B47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72B18-A936-48C3-94FC-86CD3CE7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二叉排序树的插入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0DFD9-FFC8-4047-AC8D-57DC0BE1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把关键字为</a:t>
            </a:r>
            <a:r>
              <a:rPr lang="en-US" altLang="zh-CN" dirty="0"/>
              <a:t>key</a:t>
            </a:r>
            <a:r>
              <a:rPr lang="zh-CN" altLang="en-US" dirty="0"/>
              <a:t>的节点插入到二叉排序树中：</a:t>
            </a:r>
            <a:endParaRPr lang="en-US" altLang="zh-CN" dirty="0"/>
          </a:p>
          <a:p>
            <a:r>
              <a:rPr lang="zh-CN" altLang="en-US" b="0" dirty="0"/>
              <a:t>如果二叉树是空的，则将</a:t>
            </a:r>
            <a:r>
              <a:rPr lang="en-US" altLang="zh-CN" b="0" dirty="0"/>
              <a:t>key</a:t>
            </a:r>
            <a:r>
              <a:rPr lang="zh-CN" altLang="en-US" b="0" dirty="0"/>
              <a:t>作为根节点；</a:t>
            </a:r>
            <a:endParaRPr lang="en-US" altLang="zh-CN" b="0" dirty="0"/>
          </a:p>
          <a:p>
            <a:r>
              <a:rPr lang="zh-CN" altLang="en-US" b="0" dirty="0"/>
              <a:t>如果二叉树的非空的，则将</a:t>
            </a:r>
            <a:r>
              <a:rPr lang="en-US" altLang="zh-CN" b="0" dirty="0"/>
              <a:t>key</a:t>
            </a:r>
            <a:r>
              <a:rPr lang="zh-CN" altLang="en-US" b="0" dirty="0"/>
              <a:t>和根节点比较：</a:t>
            </a:r>
            <a:endParaRPr lang="en-US" altLang="zh-CN" b="0" dirty="0"/>
          </a:p>
          <a:p>
            <a:pPr lvl="1"/>
            <a:r>
              <a:rPr lang="zh-CN" altLang="en-US" b="0" dirty="0"/>
              <a:t>如果</a:t>
            </a:r>
            <a:r>
              <a:rPr lang="en-US" altLang="zh-CN" b="0" dirty="0"/>
              <a:t>key</a:t>
            </a:r>
            <a:r>
              <a:rPr lang="zh-CN" altLang="en-US" b="0" dirty="0"/>
              <a:t>等于根节点，则报错；</a:t>
            </a:r>
            <a:endParaRPr lang="en-US" altLang="zh-CN" b="0" dirty="0"/>
          </a:p>
          <a:p>
            <a:pPr lvl="1"/>
            <a:r>
              <a:rPr lang="zh-CN" altLang="en-US" b="0" dirty="0"/>
              <a:t>如果</a:t>
            </a:r>
            <a:r>
              <a:rPr lang="en-US" altLang="zh-CN" b="0" dirty="0"/>
              <a:t>key</a:t>
            </a:r>
            <a:r>
              <a:rPr lang="zh-CN" altLang="en-US" b="0" dirty="0"/>
              <a:t>小于根节点，则将</a:t>
            </a:r>
            <a:r>
              <a:rPr lang="en-US" altLang="zh-CN" b="0" dirty="0"/>
              <a:t>key</a:t>
            </a:r>
            <a:r>
              <a:rPr lang="zh-CN" altLang="en-US" b="0" dirty="0"/>
              <a:t>插入到左子树；</a:t>
            </a:r>
            <a:endParaRPr lang="en-US" altLang="zh-CN" b="0" dirty="0"/>
          </a:p>
          <a:p>
            <a:pPr lvl="1"/>
            <a:r>
              <a:rPr lang="zh-CN" altLang="en-US" b="0" dirty="0"/>
              <a:t>如果</a:t>
            </a:r>
            <a:r>
              <a:rPr lang="en-US" altLang="zh-CN" b="0" dirty="0"/>
              <a:t>key</a:t>
            </a:r>
            <a:r>
              <a:rPr lang="zh-CN" altLang="en-US" b="0" dirty="0"/>
              <a:t>大于根节点，则将</a:t>
            </a:r>
            <a:r>
              <a:rPr lang="en-US" altLang="zh-CN" b="0" dirty="0"/>
              <a:t>key</a:t>
            </a:r>
            <a:r>
              <a:rPr lang="zh-CN" altLang="en-US" b="0" dirty="0"/>
              <a:t>插入到右子树。</a:t>
            </a:r>
          </a:p>
        </p:txBody>
      </p:sp>
    </p:spTree>
    <p:extLst>
      <p:ext uri="{BB962C8B-B14F-4D97-AF65-F5344CB8AC3E}">
        <p14:creationId xmlns:p14="http://schemas.microsoft.com/office/powerpoint/2010/main" val="177196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3F94-33BD-4D69-A873-B4C4EAFF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03D05-9B38-44E0-97DB-BD9D15DC80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设要删除的节点为</a:t>
            </a:r>
            <a:r>
              <a:rPr lang="en-US" altLang="zh-CN" b="0" dirty="0"/>
              <a:t>k</a:t>
            </a:r>
            <a:r>
              <a:rPr lang="zh-CN" altLang="en-US" b="0" dirty="0"/>
              <a:t>，并设</a:t>
            </a:r>
            <a:r>
              <a:rPr lang="en-US" altLang="zh-CN" b="0" dirty="0"/>
              <a:t>k</a:t>
            </a:r>
            <a:r>
              <a:rPr lang="zh-CN" altLang="en-US" b="0" dirty="0"/>
              <a:t>是</a:t>
            </a:r>
            <a:r>
              <a:rPr lang="en-US" altLang="zh-CN" b="0" dirty="0"/>
              <a:t>p</a:t>
            </a:r>
            <a:r>
              <a:rPr lang="zh-CN" altLang="en-US" b="0" dirty="0"/>
              <a:t>的左孩子</a:t>
            </a:r>
            <a:r>
              <a:rPr lang="en-US" altLang="zh-CN" b="0" dirty="0"/>
              <a:t>(</a:t>
            </a:r>
            <a:r>
              <a:rPr lang="zh-CN" altLang="en-US" b="0" dirty="0"/>
              <a:t>右孩子情况类似</a:t>
            </a:r>
            <a:r>
              <a:rPr lang="en-US" altLang="zh-CN" b="0" dirty="0"/>
              <a:t>)</a:t>
            </a:r>
            <a:r>
              <a:rPr lang="zh-CN" altLang="en-US" b="0" dirty="0"/>
              <a:t>：</a:t>
            </a:r>
            <a:endParaRPr lang="en-US" altLang="zh-CN" b="0" dirty="0"/>
          </a:p>
          <a:p>
            <a:r>
              <a:rPr lang="zh-CN" altLang="en-US" b="0" dirty="0"/>
              <a:t>如果</a:t>
            </a:r>
            <a:r>
              <a:rPr lang="en-US" altLang="zh-CN" b="0" dirty="0"/>
              <a:t>k</a:t>
            </a:r>
            <a:r>
              <a:rPr lang="zh-CN" altLang="en-US" b="0" dirty="0"/>
              <a:t>是叶子节点，那么直接删除；</a:t>
            </a:r>
            <a:endParaRPr lang="en-US" altLang="zh-CN" b="0" dirty="0"/>
          </a:p>
          <a:p>
            <a:r>
              <a:rPr lang="zh-CN" altLang="en-US" b="0" dirty="0"/>
              <a:t>如果</a:t>
            </a:r>
            <a:r>
              <a:rPr lang="en-US" altLang="zh-CN" b="0" dirty="0"/>
              <a:t>k</a:t>
            </a:r>
            <a:r>
              <a:rPr lang="zh-CN" altLang="en-US" b="0" dirty="0"/>
              <a:t>只有左子树或只有右子树，则直接改为</a:t>
            </a:r>
            <a:r>
              <a:rPr lang="en-US" altLang="zh-CN" b="0" dirty="0"/>
              <a:t>p</a:t>
            </a:r>
            <a:r>
              <a:rPr lang="zh-CN" altLang="en-US" b="0" dirty="0"/>
              <a:t>的左子树；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506AF0DE-675D-4CED-AB10-444DBF604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1" y="1541585"/>
            <a:ext cx="5611243" cy="4402015"/>
          </a:xfrm>
        </p:spPr>
      </p:pic>
    </p:spTree>
    <p:extLst>
      <p:ext uri="{BB962C8B-B14F-4D97-AF65-F5344CB8AC3E}">
        <p14:creationId xmlns:p14="http://schemas.microsoft.com/office/powerpoint/2010/main" val="377097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3F94-33BD-4D69-A873-B4C4EAFF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二叉排序树的删除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03D05-9B38-44E0-97DB-BD9D15DC8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324600" cy="4953000"/>
          </a:xfrm>
        </p:spPr>
        <p:txBody>
          <a:bodyPr/>
          <a:lstStyle/>
          <a:p>
            <a:r>
              <a:rPr lang="zh-CN" altLang="en-US" b="0" dirty="0"/>
              <a:t>若 </a:t>
            </a:r>
            <a:r>
              <a:rPr lang="en-US" altLang="zh-CN" b="0" dirty="0"/>
              <a:t>k </a:t>
            </a:r>
            <a:r>
              <a:rPr lang="zh-CN" altLang="en-US" b="0" dirty="0"/>
              <a:t>既有左子树，又有右子树，则找到 </a:t>
            </a:r>
            <a:r>
              <a:rPr lang="en-US" altLang="zh-CN" b="0" dirty="0"/>
              <a:t>k </a:t>
            </a:r>
            <a:r>
              <a:rPr lang="zh-CN" altLang="en-US" b="0" dirty="0"/>
              <a:t>的中序前驱 </a:t>
            </a:r>
            <a:r>
              <a:rPr lang="en-US" altLang="zh-CN" b="0" dirty="0"/>
              <a:t>s</a:t>
            </a:r>
            <a:r>
              <a:rPr lang="zh-CN" altLang="en-US" b="0" dirty="0"/>
              <a:t>，然后有两种方法：</a:t>
            </a:r>
          </a:p>
          <a:p>
            <a:pPr lvl="1"/>
            <a:r>
              <a:rPr lang="zh-CN" altLang="en-US" b="0" dirty="0"/>
              <a:t>方法</a:t>
            </a:r>
            <a:r>
              <a:rPr lang="en-US" altLang="zh-CN" b="0" dirty="0"/>
              <a:t>1</a:t>
            </a:r>
            <a:r>
              <a:rPr lang="zh-CN" altLang="en-US" b="0" dirty="0"/>
              <a:t>：</a:t>
            </a:r>
            <a:endParaRPr lang="en-US" altLang="zh-CN" b="0" dirty="0"/>
          </a:p>
          <a:p>
            <a:pPr marL="457200" lvl="1" indent="0">
              <a:buNone/>
            </a:pPr>
            <a:r>
              <a:rPr lang="en-US" altLang="zh-CN" b="0" dirty="0"/>
              <a:t>p-&gt;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=k-&gt;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;</a:t>
            </a:r>
          </a:p>
          <a:p>
            <a:pPr marL="457200" lvl="1" indent="0">
              <a:buNone/>
            </a:pPr>
            <a:r>
              <a:rPr lang="en-US" altLang="zh-CN" b="0" dirty="0"/>
              <a:t>s-&gt;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=k-&gt;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free(k);</a:t>
            </a:r>
          </a:p>
          <a:p>
            <a:pPr marL="457200" lvl="1" indent="0">
              <a:buNone/>
            </a:pPr>
            <a:r>
              <a:rPr lang="zh-CN" altLang="en-US" b="0" dirty="0"/>
              <a:t>其中 </a:t>
            </a:r>
            <a:r>
              <a:rPr lang="en-US" altLang="zh-CN" dirty="0"/>
              <a:t>s </a:t>
            </a:r>
            <a:r>
              <a:rPr lang="zh-CN" altLang="en-US" dirty="0"/>
              <a:t>没有右子树。</a:t>
            </a:r>
            <a:endParaRPr lang="zh-CN" altLang="en-US" b="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5E85CED-8AFB-497D-A8B0-843A7A02A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72" y="1676400"/>
            <a:ext cx="5003728" cy="4800600"/>
          </a:xfrm>
        </p:spPr>
      </p:pic>
    </p:spTree>
    <p:extLst>
      <p:ext uri="{BB962C8B-B14F-4D97-AF65-F5344CB8AC3E}">
        <p14:creationId xmlns:p14="http://schemas.microsoft.com/office/powerpoint/2010/main" val="53788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3F94-33BD-4D69-A873-B4C4EAFF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二叉排序树的删除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03D05-9B38-44E0-97DB-BD9D15DC8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324600" cy="4953000"/>
          </a:xfrm>
        </p:spPr>
        <p:txBody>
          <a:bodyPr/>
          <a:lstStyle/>
          <a:p>
            <a:pPr lvl="1"/>
            <a:r>
              <a:rPr lang="zh-CN" altLang="en-US" b="0" dirty="0"/>
              <a:t>方法</a:t>
            </a:r>
            <a:r>
              <a:rPr lang="en-US" altLang="zh-CN" b="0" dirty="0"/>
              <a:t>2</a:t>
            </a:r>
            <a:r>
              <a:rPr lang="zh-CN" altLang="en-US" b="0" dirty="0"/>
              <a:t>：</a:t>
            </a:r>
            <a:endParaRPr lang="en-US" altLang="zh-CN" b="0" dirty="0"/>
          </a:p>
          <a:p>
            <a:pPr marL="457200" lvl="1" indent="0">
              <a:buNone/>
            </a:pPr>
            <a:r>
              <a:rPr lang="en-US" altLang="zh-CN" b="0" dirty="0"/>
              <a:t>k-&gt;data=s-&gt;data;</a:t>
            </a:r>
          </a:p>
          <a:p>
            <a:pPr marL="457200" lvl="1" indent="0">
              <a:buNone/>
            </a:pPr>
            <a:r>
              <a:rPr lang="zh-CN" altLang="en-US" b="0" dirty="0"/>
              <a:t>再删 </a:t>
            </a:r>
            <a:r>
              <a:rPr lang="en-US" altLang="zh-CN" b="0" dirty="0"/>
              <a:t>s </a:t>
            </a:r>
            <a:r>
              <a:rPr lang="zh-CN" altLang="en-US" b="0" dirty="0"/>
              <a:t>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0" dirty="0"/>
              <a:t>其中 </a:t>
            </a:r>
            <a:r>
              <a:rPr lang="en-US" altLang="zh-CN" dirty="0"/>
              <a:t>s </a:t>
            </a:r>
            <a:r>
              <a:rPr lang="zh-CN" altLang="en-US" dirty="0"/>
              <a:t>可能有左子树。</a:t>
            </a:r>
            <a:endParaRPr lang="zh-CN" altLang="en-US" b="0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164C506-4763-4D6F-A5BB-8669FF88DC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47800"/>
            <a:ext cx="4678309" cy="5070807"/>
          </a:xfrm>
        </p:spPr>
      </p:pic>
    </p:spTree>
    <p:extLst>
      <p:ext uri="{BB962C8B-B14F-4D97-AF65-F5344CB8AC3E}">
        <p14:creationId xmlns:p14="http://schemas.microsoft.com/office/powerpoint/2010/main" val="234831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F3092-13F5-42D5-B02B-81D78D03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C6C0D7-2B27-4D8C-AD7A-E765F40E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平衡二叉树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又称</a:t>
                </a:r>
                <a:r>
                  <a:rPr lang="en-US" altLang="zh-CN" dirty="0"/>
                  <a:t>AVL</a:t>
                </a:r>
                <a:r>
                  <a:rPr lang="zh-CN" altLang="en-US" dirty="0"/>
                  <a:t>树</a:t>
                </a:r>
                <a:r>
                  <a:rPr lang="en-US" altLang="zh-CN" dirty="0"/>
                  <a:t>[Adelson-</a:t>
                </a:r>
                <a:r>
                  <a:rPr lang="en-US" altLang="zh-CN" dirty="0" err="1"/>
                  <a:t>Velsky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&amp; Landis,1962]</a:t>
                </a:r>
              </a:p>
              <a:p>
                <a:pPr lvl="1"/>
                <a:r>
                  <a:rPr lang="zh-CN" altLang="en-US" dirty="0"/>
                  <a:t>任意节点的两棵子树的深度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高度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差不超过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平衡因子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节点的平衡因子定义为：左子树的深度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 右子树的深度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平衡因子的取值范围：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+1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C6C0D7-2B27-4D8C-AD7A-E765F40E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C11A6-9E9E-4973-9E40-94B23F12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平衡二叉树类型的定义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C2C9A-C1A9-4B43-B40B-E7FC5561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, *</a:t>
            </a:r>
            <a:r>
              <a:rPr lang="en-US" altLang="zh-CN" b="0" dirty="0" err="1"/>
              <a:t>AvlTree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Data </a:t>
            </a:r>
            <a:r>
              <a:rPr lang="en-US" altLang="zh-CN" b="0" dirty="0" err="1"/>
              <a:t>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* </a:t>
            </a:r>
            <a:r>
              <a:rPr lang="en-US" altLang="zh-CN" b="0" dirty="0" err="1"/>
              <a:t>leftChild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* 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* parent;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02661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9EC96-6484-42AC-AE75-08FE344E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EA129-D72E-4B4B-8914-59E3F095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只有</a:t>
            </a:r>
            <a:r>
              <a:rPr lang="zh-CN" altLang="en-US" dirty="0"/>
              <a:t>新节点的祖先节点</a:t>
            </a:r>
            <a:r>
              <a:rPr lang="zh-CN" altLang="en-US" b="0" dirty="0"/>
              <a:t>的平衡因子受影响。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下层祖先节点恢复平衡，能使上层祖先节点恢复平衡，因此</a:t>
            </a:r>
            <a:r>
              <a:rPr lang="zh-CN" altLang="en-US" dirty="0"/>
              <a:t>只需调整最下面的失衡子树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原平衡因子为零的节点不可能失衡。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从新节点向上，遇到的</a:t>
            </a:r>
            <a:r>
              <a:rPr lang="zh-CN" altLang="en-US" dirty="0"/>
              <a:t>第一个平衡因子非零的祖先节点是可能失衡的节点</a:t>
            </a:r>
            <a:r>
              <a:rPr lang="zh-CN" altLang="en-US" b="0" dirty="0"/>
              <a:t>。如果失衡，那么就需要调整。</a:t>
            </a:r>
            <a:endParaRPr lang="en-US" altLang="zh-CN" b="0" dirty="0"/>
          </a:p>
          <a:p>
            <a:r>
              <a:rPr lang="zh-CN" altLang="en-US" b="0" dirty="0"/>
              <a:t>失衡情况可归纳为四种：</a:t>
            </a:r>
            <a:r>
              <a:rPr lang="en-US" altLang="zh-CN" dirty="0"/>
              <a:t>LL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、</a:t>
            </a:r>
            <a:r>
              <a:rPr lang="en-US" altLang="zh-CN" dirty="0"/>
              <a:t>LR </a:t>
            </a:r>
            <a:r>
              <a:rPr lang="zh-CN" altLang="en-US" dirty="0"/>
              <a:t>和 </a:t>
            </a:r>
            <a:r>
              <a:rPr lang="en-US" altLang="zh-CN" dirty="0"/>
              <a:t>RL</a:t>
            </a:r>
            <a:r>
              <a:rPr lang="zh-CN" altLang="en-US" dirty="0"/>
              <a:t>型</a:t>
            </a:r>
            <a:r>
              <a:rPr lang="zh-CN" altLang="en-US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7728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0B8B9-E105-4D06-BFE3-194307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失衡子树的调整</a:t>
            </a:r>
            <a:r>
              <a:rPr lang="en-US" altLang="zh-CN" dirty="0"/>
              <a:t>-LL</a:t>
            </a:r>
            <a:r>
              <a:rPr lang="zh-CN" altLang="en-US" dirty="0"/>
              <a:t>型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50EA18AC-C58A-4524-B444-775A4BD6A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05395"/>
            <a:ext cx="11582400" cy="4914009"/>
          </a:xfrm>
        </p:spPr>
      </p:pic>
    </p:spTree>
    <p:extLst>
      <p:ext uri="{BB962C8B-B14F-4D97-AF65-F5344CB8AC3E}">
        <p14:creationId xmlns:p14="http://schemas.microsoft.com/office/powerpoint/2010/main" val="291016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0B8B9-E105-4D06-BFE3-194307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失衡子树的调整</a:t>
            </a:r>
            <a:r>
              <a:rPr lang="en-US" altLang="zh-CN" dirty="0"/>
              <a:t>-RR</a:t>
            </a:r>
            <a:r>
              <a:rPr lang="zh-CN" altLang="en-US" dirty="0"/>
              <a:t>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D3CD70-4A57-43B4-AF3A-174E9D8E5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12277"/>
            <a:ext cx="11582400" cy="4900246"/>
          </a:xfrm>
        </p:spPr>
      </p:pic>
    </p:spTree>
    <p:extLst>
      <p:ext uri="{BB962C8B-B14F-4D97-AF65-F5344CB8AC3E}">
        <p14:creationId xmlns:p14="http://schemas.microsoft.com/office/powerpoint/2010/main" val="97559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0B8B9-E105-4D06-BFE3-194307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失衡子树的调整</a:t>
            </a:r>
            <a:r>
              <a:rPr lang="en-US" altLang="zh-CN" dirty="0"/>
              <a:t>-LR</a:t>
            </a:r>
            <a:r>
              <a:rPr lang="zh-CN" altLang="en-US" dirty="0"/>
              <a:t>型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22569CB-6D26-49EA-97D9-AC9D079DB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7802"/>
            <a:ext cx="11582400" cy="4869196"/>
          </a:xfrm>
        </p:spPr>
      </p:pic>
    </p:spTree>
    <p:extLst>
      <p:ext uri="{BB962C8B-B14F-4D97-AF65-F5344CB8AC3E}">
        <p14:creationId xmlns:p14="http://schemas.microsoft.com/office/powerpoint/2010/main" val="12430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61ADC-8AAA-440C-8648-4335775F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4568E-DAD6-45DD-B63E-9AFB8D0E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主关键字</a:t>
            </a:r>
            <a:endParaRPr lang="en-US" altLang="zh-CN" b="0" dirty="0"/>
          </a:p>
          <a:p>
            <a:pPr lvl="1"/>
            <a:r>
              <a:rPr lang="zh-CN" altLang="en-US" b="0" dirty="0"/>
              <a:t>用来</a:t>
            </a:r>
            <a:r>
              <a:rPr lang="zh-CN" altLang="en-US" b="1" dirty="0"/>
              <a:t>唯一</a:t>
            </a:r>
            <a:r>
              <a:rPr lang="zh-CN" altLang="en-US" b="0" dirty="0"/>
              <a:t>标识一个数据元素</a:t>
            </a:r>
            <a:r>
              <a:rPr lang="en-US" altLang="zh-CN" b="0" dirty="0"/>
              <a:t>(</a:t>
            </a:r>
            <a:r>
              <a:rPr lang="zh-CN" altLang="en-US" b="0" dirty="0"/>
              <a:t>记录</a:t>
            </a:r>
            <a:r>
              <a:rPr lang="en-US" altLang="zh-CN" b="0" dirty="0"/>
              <a:t>)</a:t>
            </a:r>
            <a:r>
              <a:rPr lang="zh-CN" altLang="en-US" b="0" dirty="0"/>
              <a:t>的数据项。在数据库中，称为</a:t>
            </a:r>
            <a:r>
              <a:rPr lang="zh-CN" altLang="en-US" b="1" dirty="0"/>
              <a:t>主码</a:t>
            </a:r>
            <a:r>
              <a:rPr lang="zh-CN" altLang="en-US" dirty="0"/>
              <a:t>或</a:t>
            </a:r>
            <a:r>
              <a:rPr lang="zh-CN" altLang="en-US" b="1" dirty="0"/>
              <a:t>主键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lvl="1"/>
            <a:r>
              <a:rPr lang="zh-CN" altLang="en-US" dirty="0"/>
              <a:t>例如学生记录的学号，考生记录的考生号。</a:t>
            </a:r>
            <a:endParaRPr lang="en-US" altLang="zh-CN" b="0" dirty="0"/>
          </a:p>
          <a:p>
            <a:r>
              <a:rPr lang="zh-CN" altLang="en-US" dirty="0"/>
              <a:t>查找</a:t>
            </a:r>
            <a:r>
              <a:rPr lang="zh-CN" altLang="en-US" b="0" dirty="0"/>
              <a:t>：找到关键字等于某个给定值的数据元素。</a:t>
            </a:r>
            <a:endParaRPr lang="en-US" altLang="zh-CN" b="0" dirty="0"/>
          </a:p>
          <a:p>
            <a:r>
              <a:rPr lang="zh-CN" altLang="en-US" dirty="0"/>
              <a:t>查找的性能</a:t>
            </a:r>
            <a:endParaRPr lang="en-US" altLang="zh-CN" dirty="0"/>
          </a:p>
          <a:p>
            <a:pPr lvl="1"/>
            <a:r>
              <a:rPr lang="zh-CN" altLang="en-US" dirty="0"/>
              <a:t>平均时间：平均比较次数，又称平均查找长度。</a:t>
            </a:r>
            <a:endParaRPr lang="en-US" altLang="zh-CN" dirty="0"/>
          </a:p>
          <a:p>
            <a:pPr lvl="1"/>
            <a:r>
              <a:rPr lang="zh-CN" altLang="en-US" dirty="0"/>
              <a:t>最坏时间：最坏情况下的比较次数。</a:t>
            </a:r>
          </a:p>
        </p:txBody>
      </p:sp>
    </p:spTree>
    <p:extLst>
      <p:ext uri="{BB962C8B-B14F-4D97-AF65-F5344CB8AC3E}">
        <p14:creationId xmlns:p14="http://schemas.microsoft.com/office/powerpoint/2010/main" val="385405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0B8B9-E105-4D06-BFE3-194307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失衡子树的调整</a:t>
            </a:r>
            <a:r>
              <a:rPr lang="en-US" altLang="zh-CN" dirty="0"/>
              <a:t>-RL</a:t>
            </a:r>
            <a:r>
              <a:rPr lang="zh-CN" altLang="en-US" dirty="0"/>
              <a:t>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4709E02-1D8D-4E2B-8BFD-DD610EFF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7802"/>
            <a:ext cx="11582400" cy="4869196"/>
          </a:xfrm>
        </p:spPr>
      </p:pic>
    </p:spTree>
    <p:extLst>
      <p:ext uri="{BB962C8B-B14F-4D97-AF65-F5344CB8AC3E}">
        <p14:creationId xmlns:p14="http://schemas.microsoft.com/office/powerpoint/2010/main" val="407859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0A9FC-55B9-489B-8321-72595DAB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平衡二叉树插入算法的基本思想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E4315-6A91-4CA7-8943-24C2236CB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553200" cy="4800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0" dirty="0"/>
              <a:t>插入新节点</a:t>
            </a:r>
            <a:r>
              <a:rPr lang="en-US" altLang="zh-CN" b="0" dirty="0"/>
              <a:t>S</a:t>
            </a:r>
            <a:r>
              <a:rPr lang="zh-CN" altLang="en-US" b="0" dirty="0"/>
              <a:t>，找到</a:t>
            </a:r>
            <a:r>
              <a:rPr lang="zh-CN" altLang="en-US" dirty="0"/>
              <a:t>最近的平衡因子非零的祖先节点</a:t>
            </a:r>
            <a:r>
              <a:rPr lang="en-US" altLang="zh-CN" dirty="0"/>
              <a:t>A</a:t>
            </a:r>
            <a:r>
              <a:rPr lang="en-US" altLang="zh-CN" b="0" dirty="0"/>
              <a:t>(</a:t>
            </a:r>
            <a:r>
              <a:rPr lang="zh-CN" altLang="en-US" b="0" dirty="0"/>
              <a:t>可能失衡</a:t>
            </a:r>
            <a:r>
              <a:rPr lang="en-US" altLang="zh-CN" b="0" dirty="0"/>
              <a:t>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修改从</a:t>
            </a:r>
            <a:r>
              <a:rPr lang="en-US" altLang="zh-CN" b="0" dirty="0"/>
              <a:t>A</a:t>
            </a:r>
            <a:r>
              <a:rPr lang="zh-CN" altLang="en-US" b="0" dirty="0"/>
              <a:t>到</a:t>
            </a:r>
            <a:r>
              <a:rPr lang="en-US" altLang="zh-CN" b="0" dirty="0"/>
              <a:t>S</a:t>
            </a:r>
            <a:r>
              <a:rPr lang="zh-CN" altLang="en-US" b="0" dirty="0"/>
              <a:t>路径上各节点的平衡因子，并确定节点</a:t>
            </a:r>
            <a:r>
              <a:rPr lang="en-US" altLang="zh-CN" b="0" dirty="0"/>
              <a:t>B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根据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的平衡因子，判断是否失衡和失衡的类型</a:t>
            </a:r>
            <a:r>
              <a:rPr lang="zh-CN" altLang="en-US" b="0" dirty="0"/>
              <a:t>，并做相应的处理。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CA46F8D-8930-4A76-9420-B9DB82C251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4552803"/>
              </p:ext>
            </p:extLst>
          </p:nvPr>
        </p:nvGraphicFramePr>
        <p:xfrm>
          <a:off x="7010400" y="1752600"/>
          <a:ext cx="47752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6727961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388704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8786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67979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失衡</a:t>
                      </a:r>
                      <a:endParaRPr lang="en-US" altLang="zh-CN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的平衡因子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32151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12051"/>
                  </a:ext>
                </a:extLst>
              </a:tr>
              <a:tr h="13004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的</a:t>
                      </a:r>
                      <a:endParaRPr lang="en-US" altLang="zh-CN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平</a:t>
                      </a:r>
                      <a:endParaRPr lang="en-US" altLang="zh-CN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衡</a:t>
                      </a:r>
                      <a:endParaRPr lang="en-US" altLang="zh-CN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因</a:t>
                      </a:r>
                      <a:endParaRPr lang="en-US" altLang="zh-CN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+2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LR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62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RL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9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5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9CF-D2FC-4956-8C17-FC43A22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平衡二叉树插入的实现</a:t>
            </a:r>
            <a:r>
              <a:rPr lang="en-US" altLang="zh-CN" dirty="0"/>
              <a:t>-1/8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DF98-DB31-4D3B-8242-2BF336F1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InsertAvlTree</a:t>
            </a:r>
            <a:r>
              <a:rPr lang="en-US" altLang="zh-CN" b="0" dirty="0"/>
              <a:t>(</a:t>
            </a:r>
            <a:r>
              <a:rPr lang="en-US" altLang="zh-CN" b="0" dirty="0" err="1"/>
              <a:t>AvlTree</a:t>
            </a:r>
            <a:r>
              <a:rPr lang="en-US" altLang="zh-CN" b="0" dirty="0"/>
              <a:t>* </a:t>
            </a:r>
            <a:r>
              <a:rPr lang="en-US" altLang="zh-CN" b="0" dirty="0" err="1"/>
              <a:t>pAvlTree</a:t>
            </a:r>
            <a:r>
              <a:rPr lang="en-US" altLang="zh-CN" b="0" dirty="0"/>
              <a:t>, Data data){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* </a:t>
            </a:r>
            <a:r>
              <a:rPr lang="en-US" altLang="zh-CN" b="0" dirty="0" err="1"/>
              <a:t>pS</a:t>
            </a:r>
            <a:r>
              <a:rPr lang="en-US" altLang="zh-CN" b="0" dirty="0"/>
              <a:t>=malloc(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pS</a:t>
            </a:r>
            <a:r>
              <a:rPr lang="en-US" altLang="zh-CN" b="0" dirty="0"/>
              <a:t>==NULL)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</a:t>
            </a:r>
            <a:r>
              <a:rPr lang="en-US" altLang="zh-CN" b="0" dirty="0"/>
              <a:t>-&gt;data=data;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</a:t>
            </a:r>
            <a:r>
              <a:rPr lang="en-US" altLang="zh-CN" b="0" dirty="0"/>
              <a:t>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</a:t>
            </a:r>
            <a:r>
              <a:rPr lang="en-US" altLang="zh-CN" b="0" dirty="0"/>
              <a:t>-&gt;parent=NULL;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=0;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34406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9CF-D2FC-4956-8C17-FC43A22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平衡二叉树插入的实现</a:t>
            </a:r>
            <a:r>
              <a:rPr lang="en-US" altLang="zh-CN" dirty="0"/>
              <a:t>-2/8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DF98-DB31-4D3B-8242-2BF336F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8872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(*</a:t>
            </a:r>
            <a:r>
              <a:rPr lang="en-US" altLang="zh-CN" b="0" dirty="0" err="1"/>
              <a:t>pAvlTree</a:t>
            </a:r>
            <a:r>
              <a:rPr lang="en-US" altLang="zh-CN" b="0" dirty="0"/>
              <a:t>==NULL) {  /* </a:t>
            </a:r>
            <a:r>
              <a:rPr lang="zh-CN" altLang="en-US" b="0" dirty="0"/>
              <a:t>如果为空树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*</a:t>
            </a:r>
            <a:r>
              <a:rPr lang="en-US" altLang="zh-CN" b="0" dirty="0" err="1"/>
              <a:t>pAvlTree</a:t>
            </a:r>
            <a:r>
              <a:rPr lang="en-US" altLang="zh-CN" b="0" dirty="0"/>
              <a:t>=</a:t>
            </a:r>
            <a:r>
              <a:rPr lang="en-US" altLang="zh-CN" b="0" dirty="0" err="1"/>
              <a:t>pS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OK;  // </a:t>
            </a:r>
            <a:r>
              <a:rPr lang="zh-CN" altLang="en-US" b="0" dirty="0"/>
              <a:t>下面的</a:t>
            </a:r>
            <a:r>
              <a:rPr lang="en-US" altLang="zh-CN" b="0" dirty="0" err="1"/>
              <a:t>pA</a:t>
            </a:r>
            <a:r>
              <a:rPr lang="zh-CN" altLang="en-US" b="0" dirty="0"/>
              <a:t>非空，否则这里就已经返回了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* </a:t>
            </a:r>
            <a:r>
              <a:rPr lang="en-US" altLang="zh-CN" b="0" dirty="0" err="1"/>
              <a:t>pA</a:t>
            </a:r>
            <a:r>
              <a:rPr lang="en-US" altLang="zh-CN" b="0" dirty="0"/>
              <a:t>=*</a:t>
            </a:r>
            <a:r>
              <a:rPr lang="en-US" altLang="zh-CN" b="0" dirty="0" err="1"/>
              <a:t>pAvlTree</a:t>
            </a:r>
            <a:r>
              <a:rPr lang="en-US" altLang="zh-CN" b="0" dirty="0"/>
              <a:t>;  // </a:t>
            </a:r>
            <a:r>
              <a:rPr lang="en-US" altLang="zh-CN" b="0" dirty="0" err="1"/>
              <a:t>pA</a:t>
            </a:r>
            <a:r>
              <a:rPr lang="zh-CN" altLang="en-US" b="0" dirty="0"/>
              <a:t>指向根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* p=*</a:t>
            </a:r>
            <a:r>
              <a:rPr lang="en-US" altLang="zh-CN" b="0" dirty="0" err="1"/>
              <a:t>pAvlTree</a:t>
            </a:r>
            <a:r>
              <a:rPr lang="en-US" altLang="zh-CN" b="0" dirty="0"/>
              <a:t>;    // </a:t>
            </a:r>
            <a:r>
              <a:rPr lang="zh-CN" altLang="en-US" b="0" dirty="0"/>
              <a:t>临时指针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* parent=NULL;   // </a:t>
            </a:r>
            <a:r>
              <a:rPr lang="zh-CN" altLang="en-US" b="0" dirty="0"/>
              <a:t>新节点的父亲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while(p!=NULL) {  /</a:t>
            </a:r>
            <a:r>
              <a:rPr lang="zh-CN" altLang="en-US" b="0" dirty="0"/>
              <a:t>* 找插入位置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(p-&gt;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 !=0)  </a:t>
            </a:r>
            <a:r>
              <a:rPr lang="en-US" altLang="zh-CN" b="0" dirty="0" err="1"/>
              <a:t>pA</a:t>
            </a:r>
            <a:r>
              <a:rPr lang="en-US" altLang="zh-CN" b="0" dirty="0"/>
              <a:t>=p;  // </a:t>
            </a:r>
            <a:r>
              <a:rPr lang="zh-CN" altLang="en-US" b="0" dirty="0"/>
              <a:t>可能失衡的最近祖先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parent=p;  /* </a:t>
            </a:r>
            <a:r>
              <a:rPr lang="zh-CN" altLang="en-US" b="0" dirty="0"/>
              <a:t>记录</a:t>
            </a:r>
            <a:r>
              <a:rPr lang="en-US" altLang="zh-CN" b="0" dirty="0"/>
              <a:t>p</a:t>
            </a:r>
            <a:r>
              <a:rPr lang="zh-CN" altLang="en-US" b="0" dirty="0"/>
              <a:t>的父亲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pS</a:t>
            </a:r>
            <a:r>
              <a:rPr lang="en-US" altLang="zh-CN" b="0" dirty="0"/>
              <a:t>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&lt;p-&gt;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) p=p-&gt;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96360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9CF-D2FC-4956-8C17-FC43A22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平衡二叉树插入的实现</a:t>
            </a:r>
            <a:r>
              <a:rPr lang="en-US" altLang="zh-CN" dirty="0"/>
              <a:t>-3/8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DF98-DB31-4D3B-8242-2BF336F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if (</a:t>
            </a:r>
            <a:r>
              <a:rPr lang="en-US" altLang="zh-CN" b="0" dirty="0" err="1"/>
              <a:t>pS</a:t>
            </a:r>
            <a:r>
              <a:rPr lang="en-US" altLang="zh-CN" b="0" dirty="0"/>
              <a:t>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&gt;p-&gt;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)  p=p-&gt;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return ERROR;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插入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pS</a:t>
            </a:r>
            <a:r>
              <a:rPr lang="en-US" altLang="zh-CN" b="0" dirty="0"/>
              <a:t>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&lt;parent-&gt;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parent-&gt;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</a:t>
            </a:r>
            <a:r>
              <a:rPr lang="en-US" altLang="zh-CN" b="0" dirty="0" err="1"/>
              <a:t>pS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parent-&gt;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</a:t>
            </a:r>
            <a:r>
              <a:rPr lang="en-US" altLang="zh-CN" b="0" dirty="0" err="1"/>
              <a:t>pS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</a:t>
            </a:r>
            <a:r>
              <a:rPr lang="en-US" altLang="zh-CN" b="0" dirty="0"/>
              <a:t>-&gt;parent=parent;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0362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9CF-D2FC-4956-8C17-FC43A22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平衡二叉树插入的实现</a:t>
            </a:r>
            <a:r>
              <a:rPr lang="en-US" altLang="zh-CN" dirty="0"/>
              <a:t>-4/8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DF98-DB31-4D3B-8242-2BF336F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确定</a:t>
            </a:r>
            <a:r>
              <a:rPr lang="en-US" altLang="zh-CN" b="0" dirty="0"/>
              <a:t>B</a:t>
            </a:r>
            <a:r>
              <a:rPr lang="zh-CN" altLang="en-US" b="0" dirty="0"/>
              <a:t>并修改平衡因子，</a:t>
            </a:r>
            <a:r>
              <a:rPr lang="en-US" altLang="zh-CN" b="0" dirty="0"/>
              <a:t>B</a:t>
            </a:r>
            <a:r>
              <a:rPr lang="zh-CN" altLang="en-US" b="0" dirty="0"/>
              <a:t>到</a:t>
            </a:r>
            <a:r>
              <a:rPr lang="en-US" altLang="zh-CN" b="0" dirty="0"/>
              <a:t>S</a:t>
            </a:r>
            <a:r>
              <a:rPr lang="zh-CN" altLang="en-US" b="0" dirty="0"/>
              <a:t>的原平衡因子都是零；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*  </a:t>
            </a:r>
            <a:r>
              <a:rPr lang="zh-CN" altLang="en-US" b="0" dirty="0"/>
              <a:t>特殊情况：</a:t>
            </a:r>
            <a:r>
              <a:rPr lang="en-US" altLang="zh-CN" b="0" dirty="0"/>
              <a:t>A</a:t>
            </a:r>
            <a:r>
              <a:rPr lang="zh-CN" altLang="en-US" b="0" dirty="0"/>
              <a:t>的原平衡因子也是零，并且</a:t>
            </a:r>
            <a:r>
              <a:rPr lang="en-US" altLang="zh-CN" b="0" dirty="0"/>
              <a:t>A</a:t>
            </a:r>
            <a:r>
              <a:rPr lang="zh-CN" altLang="en-US" b="0" dirty="0"/>
              <a:t>是根。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AvlTreeNode</a:t>
            </a:r>
            <a:r>
              <a:rPr lang="en-US" altLang="zh-CN" b="0" dirty="0"/>
              <a:t>* </a:t>
            </a:r>
            <a:r>
              <a:rPr lang="en-US" altLang="zh-CN" b="0" dirty="0" err="1"/>
              <a:t>pB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pS</a:t>
            </a:r>
            <a:r>
              <a:rPr lang="en-US" altLang="zh-CN" b="0" dirty="0"/>
              <a:t>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&lt;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pB</a:t>
            </a:r>
            <a:r>
              <a:rPr lang="en-US" altLang="zh-CN" b="0" dirty="0"/>
              <a:t>=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pB</a:t>
            </a:r>
            <a:r>
              <a:rPr lang="en-US" altLang="zh-CN" b="0" dirty="0"/>
              <a:t>=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45414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9CF-D2FC-4956-8C17-FC43A22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平衡二叉树插入的实现</a:t>
            </a:r>
            <a:r>
              <a:rPr lang="en-US" altLang="zh-CN" dirty="0"/>
              <a:t>-5/8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DF98-DB31-4D3B-8242-2BF336F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修改</a:t>
            </a:r>
            <a:r>
              <a:rPr lang="en-US" altLang="zh-CN" b="0" dirty="0"/>
              <a:t>B</a:t>
            </a:r>
            <a:r>
              <a:rPr lang="zh-CN" altLang="en-US" b="0" dirty="0"/>
              <a:t>到</a:t>
            </a:r>
            <a:r>
              <a:rPr lang="en-US" altLang="zh-CN" b="0" dirty="0"/>
              <a:t>S</a:t>
            </a:r>
            <a:r>
              <a:rPr lang="zh-CN" altLang="en-US" b="0" dirty="0"/>
              <a:t>路径上各节点的平衡因子，原值都是零。如果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非零，那么</a:t>
            </a:r>
            <a:r>
              <a:rPr lang="en-US" altLang="zh-CN" b="0" dirty="0"/>
              <a:t>A</a:t>
            </a:r>
            <a:r>
              <a:rPr lang="zh-CN" altLang="en-US" b="0" dirty="0"/>
              <a:t>必然下移，可证</a:t>
            </a:r>
            <a:r>
              <a:rPr lang="en-US" altLang="zh-CN" b="0" dirty="0"/>
              <a:t>B</a:t>
            </a:r>
            <a:r>
              <a:rPr lang="zh-CN" altLang="en-US" b="0" dirty="0"/>
              <a:t>到</a:t>
            </a:r>
            <a:r>
              <a:rPr lang="en-US" altLang="zh-CN" b="0" dirty="0"/>
              <a:t>S</a:t>
            </a:r>
            <a:r>
              <a:rPr lang="zh-CN" altLang="en-US" b="0" dirty="0"/>
              <a:t>平衡因子都是零。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p=</a:t>
            </a:r>
            <a:r>
              <a:rPr lang="en-US" altLang="zh-CN" b="0" dirty="0" err="1"/>
              <a:t>pB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while(p!=</a:t>
            </a:r>
            <a:r>
              <a:rPr lang="en-US" altLang="zh-CN" b="0" dirty="0" err="1"/>
              <a:t>pS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pS</a:t>
            </a:r>
            <a:r>
              <a:rPr lang="en-US" altLang="zh-CN" b="0" dirty="0"/>
              <a:t>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&lt;p-&gt;</a:t>
            </a:r>
            <a:r>
              <a:rPr lang="en-US" altLang="zh-CN" b="0" dirty="0" err="1"/>
              <a:t>data.key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p=p-&gt;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p=p-&gt;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3233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9CF-D2FC-4956-8C17-FC43A22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平衡二叉树插入的实现</a:t>
            </a:r>
            <a:r>
              <a:rPr lang="en-US" altLang="zh-CN" dirty="0"/>
              <a:t>-6/8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DF98-DB31-4D3B-8242-2BF336F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// End of while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判断是否失衡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&gt;-2 &amp;&amp; 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&lt;2){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OK;  // </a:t>
            </a:r>
            <a:r>
              <a:rPr lang="zh-CN" altLang="en-US" b="0" dirty="0"/>
              <a:t>未失衡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/</a:t>
            </a:r>
            <a:r>
              <a:rPr lang="zh-CN" altLang="en-US" b="0" dirty="0"/>
              <a:t>* 判断失衡类型并做相应处理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==2 &amp;&amp; </a:t>
            </a:r>
            <a:r>
              <a:rPr lang="en-US" altLang="zh-CN" b="0" dirty="0" err="1"/>
              <a:t>pB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==1){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/* LL </a:t>
            </a:r>
            <a:r>
              <a:rPr lang="zh-CN" altLang="en-US" b="0" dirty="0"/>
              <a:t>型失衡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</a:t>
            </a:r>
            <a:r>
              <a:rPr lang="en-US" altLang="zh-CN" b="0" dirty="0" err="1"/>
              <a:t>pB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pB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</a:t>
            </a:r>
            <a:r>
              <a:rPr lang="en-US" altLang="zh-CN" b="0" dirty="0" err="1"/>
              <a:t>pA</a:t>
            </a:r>
            <a:r>
              <a:rPr lang="en-US" altLang="zh-CN" b="0" dirty="0"/>
              <a:t>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-&gt;parent=</a:t>
            </a:r>
            <a:r>
              <a:rPr lang="en-US" altLang="zh-CN" b="0" dirty="0" err="1"/>
              <a:t>pA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28219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9CF-D2FC-4956-8C17-FC43A22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平衡二叉树插入的实现</a:t>
            </a:r>
            <a:r>
              <a:rPr lang="en-US" altLang="zh-CN" dirty="0"/>
              <a:t>-7/8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DF98-DB31-4D3B-8242-2BF336F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pB</a:t>
            </a:r>
            <a:r>
              <a:rPr lang="en-US" altLang="zh-CN" b="0" dirty="0"/>
              <a:t>-&gt;</a:t>
            </a:r>
            <a:r>
              <a:rPr lang="en-US" altLang="zh-CN" b="0" dirty="0" err="1"/>
              <a:t>balanceFactor</a:t>
            </a:r>
            <a:r>
              <a:rPr lang="en-US" altLang="zh-CN" b="0" dirty="0"/>
              <a:t>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-&gt;parent==NULL)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*</a:t>
            </a:r>
            <a:r>
              <a:rPr lang="en-US" altLang="zh-CN" b="0" dirty="0" err="1"/>
              <a:t>pAvlTree</a:t>
            </a:r>
            <a:r>
              <a:rPr lang="en-US" altLang="zh-CN" b="0" dirty="0"/>
              <a:t>=</a:t>
            </a:r>
            <a:r>
              <a:rPr lang="en-US" altLang="zh-CN" b="0" dirty="0" err="1"/>
              <a:t>pB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pB</a:t>
            </a:r>
            <a:r>
              <a:rPr lang="en-US" altLang="zh-CN" b="0" dirty="0"/>
              <a:t>-&gt;parent=NULL;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-&gt;parent=</a:t>
            </a:r>
            <a:r>
              <a:rPr lang="en-US" altLang="zh-CN" b="0" dirty="0" err="1"/>
              <a:t>pB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if(</a:t>
            </a:r>
            <a:r>
              <a:rPr lang="en-US" altLang="zh-CN" b="0" dirty="0" err="1"/>
              <a:t>pA</a:t>
            </a:r>
            <a:r>
              <a:rPr lang="en-US" altLang="zh-CN" b="0" dirty="0"/>
              <a:t>==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-&gt;parent-&gt;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</a:t>
            </a:r>
            <a:r>
              <a:rPr lang="en-US" altLang="zh-CN" b="0" dirty="0" err="1"/>
              <a:t>pB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pB</a:t>
            </a:r>
            <a:r>
              <a:rPr lang="en-US" altLang="zh-CN" b="0" dirty="0"/>
              <a:t>-&gt;parent=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-&gt;parent=</a:t>
            </a:r>
            <a:r>
              <a:rPr lang="en-US" altLang="zh-CN" b="0" dirty="0" err="1"/>
              <a:t>pB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22781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29CF-D2FC-4956-8C17-FC43A229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平衡二叉树插入的实现</a:t>
            </a:r>
            <a:r>
              <a:rPr lang="en-US" altLang="zh-CN" dirty="0"/>
              <a:t>-8/8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EDF98-DB31-4D3B-8242-2BF336F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-&gt;parent-&gt;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</a:t>
            </a:r>
            <a:r>
              <a:rPr lang="en-US" altLang="zh-CN" b="0" dirty="0" err="1"/>
              <a:t>pB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pB</a:t>
            </a:r>
            <a:r>
              <a:rPr lang="en-US" altLang="zh-CN" b="0" dirty="0"/>
              <a:t>-&gt;parent=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pA</a:t>
            </a:r>
            <a:r>
              <a:rPr lang="en-US" altLang="zh-CN" b="0" dirty="0"/>
              <a:t>-&gt;parent=</a:t>
            </a:r>
            <a:r>
              <a:rPr lang="en-US" altLang="zh-CN" b="0" dirty="0" err="1"/>
              <a:t>pB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// LL</a:t>
            </a:r>
            <a:r>
              <a:rPr lang="zh-CN" altLang="en-US" b="0" dirty="0"/>
              <a:t>型处理完毕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下面处理</a:t>
            </a:r>
            <a:r>
              <a:rPr lang="en-US" altLang="zh-CN" b="0" dirty="0"/>
              <a:t>LR</a:t>
            </a:r>
            <a:r>
              <a:rPr lang="zh-CN" altLang="en-US" b="0" dirty="0"/>
              <a:t>、</a:t>
            </a:r>
            <a:r>
              <a:rPr lang="en-US" altLang="zh-CN" b="0" dirty="0"/>
              <a:t>RL</a:t>
            </a:r>
            <a:r>
              <a:rPr lang="zh-CN" altLang="en-US" b="0" dirty="0"/>
              <a:t>和</a:t>
            </a:r>
            <a:r>
              <a:rPr lang="en-US" altLang="zh-CN" b="0" dirty="0"/>
              <a:t>RR</a:t>
            </a:r>
            <a:r>
              <a:rPr lang="zh-CN" altLang="en-US" b="0" dirty="0"/>
              <a:t>型失衡，从略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r>
              <a:rPr lang="zh-CN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28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顺序查找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7C868-3FD9-4EAB-918F-6256D5BF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887200" cy="5181600"/>
              </a:xfrm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平均查找长度：</a:t>
                </a:r>
                <a:endParaRPr lang="en-US" altLang="zh-CN" dirty="0"/>
              </a:p>
              <a:p>
                <a:pPr marL="400050" lvl="1" indent="0">
                  <a:buNone/>
                </a:pPr>
                <a:r>
                  <a:rPr lang="zh-CN" altLang="en-US" b="0" dirty="0"/>
                  <a:t>      设表长为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，下标从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开始，则查找第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个元素的比较次数为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，并设查找概率为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b="0" dirty="0"/>
                  <a:t>，则平均查找长度为</a:t>
                </a:r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1+2+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优缺点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优点：简单，通用，顺序存储和链式存储都可以。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缺点：查找时间长。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7C868-3FD9-4EAB-918F-6256D5BF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887200" cy="5181600"/>
              </a:xfrm>
              <a:blipFill>
                <a:blip r:embed="rId2"/>
                <a:stretch>
                  <a:fillRect l="-769" t="-235" b="-4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824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53076-C72B-4E49-912E-3FF8C051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EF1DF-1E1B-4BC0-BCB5-A18E7DFC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删除一个节点，算法同二叉查找树的删除，分三种情况：</a:t>
            </a:r>
            <a:endParaRPr lang="en-US" altLang="zh-CN" dirty="0"/>
          </a:p>
          <a:p>
            <a:pPr lvl="1"/>
            <a:r>
              <a:rPr lang="zh-CN" altLang="en-US" dirty="0"/>
              <a:t>叶节点</a:t>
            </a:r>
            <a:endParaRPr lang="en-US" altLang="zh-CN" dirty="0"/>
          </a:p>
          <a:p>
            <a:pPr lvl="1"/>
            <a:r>
              <a:rPr lang="zh-CN" altLang="en-US" dirty="0"/>
              <a:t>只有一棵子树的节点</a:t>
            </a:r>
            <a:endParaRPr lang="en-US" altLang="zh-CN" dirty="0"/>
          </a:p>
          <a:p>
            <a:pPr lvl="1"/>
            <a:r>
              <a:rPr lang="zh-CN" altLang="en-US" dirty="0"/>
              <a:t>有两棵子树的节点</a:t>
            </a:r>
            <a:endParaRPr lang="en-US" altLang="zh-CN" dirty="0"/>
          </a:p>
          <a:p>
            <a:r>
              <a:rPr lang="zh-CN" altLang="en-US" dirty="0"/>
              <a:t>处理失衡情况</a:t>
            </a:r>
            <a:endParaRPr lang="en-US" altLang="zh-CN" dirty="0"/>
          </a:p>
          <a:p>
            <a:pPr lvl="1"/>
            <a:r>
              <a:rPr lang="zh-CN" altLang="en-US" dirty="0"/>
              <a:t>把一棵子树上的删除视为另一棵子树上的插入；</a:t>
            </a:r>
            <a:endParaRPr lang="en-US" altLang="zh-CN" dirty="0"/>
          </a:p>
          <a:p>
            <a:pPr lvl="1"/>
            <a:r>
              <a:rPr lang="zh-CN" altLang="en-US" dirty="0"/>
              <a:t>然后像插入时那样处理失衡情况，从略。</a:t>
            </a:r>
          </a:p>
        </p:txBody>
      </p:sp>
    </p:spTree>
    <p:extLst>
      <p:ext uri="{BB962C8B-B14F-4D97-AF65-F5344CB8AC3E}">
        <p14:creationId xmlns:p14="http://schemas.microsoft.com/office/powerpoint/2010/main" val="68234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85067-212A-40CF-B853-E6931F52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10363200" cy="685800"/>
          </a:xfrm>
        </p:spPr>
        <p:txBody>
          <a:bodyPr/>
          <a:lstStyle/>
          <a:p>
            <a:r>
              <a:rPr lang="zh-CN" altLang="en-US" dirty="0"/>
              <a:t>平衡多叉查找树：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  <a:r>
              <a:rPr lang="en-US" altLang="zh-CN" dirty="0"/>
              <a:t>(Balanced Tree)</a:t>
            </a:r>
            <a:br>
              <a:rPr lang="en-US" altLang="zh-CN" dirty="0"/>
            </a:br>
            <a:r>
              <a:rPr lang="en-US" altLang="zh-CN" dirty="0"/>
              <a:t>[R. Bayer and E. McCreight, 1970]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F9A61-E936-4291-9CB4-2C3B05E6F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828800"/>
                <a:ext cx="118872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/>
                  <a:t>一棵</a:t>
                </a:r>
                <a:r>
                  <a:rPr lang="en-US" altLang="zh-CN" b="0" dirty="0"/>
                  <a:t>m</a:t>
                </a:r>
                <a:r>
                  <a:rPr lang="zh-CN" altLang="en-US" b="0" dirty="0"/>
                  <a:t>叉的</a:t>
                </a:r>
                <a:r>
                  <a:rPr lang="en-US" altLang="zh-CN" b="0" dirty="0"/>
                  <a:t>B</a:t>
                </a:r>
                <a:r>
                  <a:rPr lang="zh-CN" altLang="en-US" b="0" dirty="0"/>
                  <a:t>树，具有下列性质：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每个节点</a:t>
                </a:r>
                <a:r>
                  <a:rPr lang="zh-CN" altLang="en-US" b="1" dirty="0"/>
                  <a:t>至多有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棵子树</a:t>
                </a:r>
                <a:r>
                  <a:rPr lang="zh-CN" altLang="en-US" dirty="0"/>
                  <a:t>；（</a:t>
                </a:r>
                <a:r>
                  <a:rPr lang="en-US" altLang="zh-CN" dirty="0"/>
                  <a:t>m-1</a:t>
                </a:r>
                <a:r>
                  <a:rPr lang="zh-CN" altLang="en-US" dirty="0"/>
                  <a:t>个关键字）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:r>
                  <a:rPr lang="zh-CN" altLang="en-US" b="1" dirty="0"/>
                  <a:t>根</a:t>
                </a:r>
                <a:r>
                  <a:rPr lang="zh-CN" altLang="en-US" dirty="0"/>
                  <a:t>节点不是叶子节点，那么</a:t>
                </a:r>
                <a:r>
                  <a:rPr lang="zh-CN" altLang="en-US" b="1" dirty="0"/>
                  <a:t>至少有两棵子树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除根之外的所有节点</a:t>
                </a:r>
                <a:r>
                  <a:rPr lang="zh-CN" altLang="en-US" b="1" dirty="0"/>
                  <a:t>至少有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4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zh-CN" altLang="en-US" sz="4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4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4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sz="4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zh-CN" altLang="en-US" b="1" dirty="0"/>
                  <a:t>棵子树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节点具有信息：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是关键字个数，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是子树，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是关键字。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所有叶子节点都在同一层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有些教材增加一层虚拟叶子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F9A61-E936-4291-9CB4-2C3B05E6F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828800"/>
                <a:ext cx="11887200" cy="5181600"/>
              </a:xfrm>
              <a:blipFill>
                <a:blip r:embed="rId2"/>
                <a:stretch>
                  <a:fillRect l="-1333" r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89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A1280-DB99-42E9-AB4C-64847737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一棵</a:t>
            </a:r>
            <a:r>
              <a:rPr lang="en-US" altLang="zh-CN" dirty="0"/>
              <a:t>3</a:t>
            </a:r>
            <a:r>
              <a:rPr lang="zh-CN" altLang="en-US" dirty="0"/>
              <a:t>叉的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58704C8-D5A7-41A7-B03A-FA92C4DB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11582400" cy="4176941"/>
          </a:xfrm>
        </p:spPr>
      </p:pic>
    </p:spTree>
    <p:extLst>
      <p:ext uri="{BB962C8B-B14F-4D97-AF65-F5344CB8AC3E}">
        <p14:creationId xmlns:p14="http://schemas.microsoft.com/office/powerpoint/2010/main" val="80710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B8FD7-578E-4768-8F4A-748AE60B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叉</a:t>
            </a:r>
            <a:r>
              <a:rPr lang="en-US" altLang="zh-CN" dirty="0"/>
              <a:t>B</a:t>
            </a:r>
            <a:r>
              <a:rPr lang="zh-CN" altLang="en-US" dirty="0"/>
              <a:t>树的查找性能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471057-2482-4796-B105-872212B70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b="0" dirty="0"/>
                  <a:t>第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层至少有</a:t>
                </a:r>
                <a:r>
                  <a:rPr lang="en-US" altLang="zh-CN" dirty="0"/>
                  <a:t>1</a:t>
                </a:r>
                <a:r>
                  <a:rPr lang="zh-CN" altLang="en-US" b="0" dirty="0"/>
                  <a:t>个节点，第</a:t>
                </a:r>
                <a:r>
                  <a:rPr lang="en-US" altLang="zh-CN" b="0" dirty="0"/>
                  <a:t>2</a:t>
                </a:r>
                <a:r>
                  <a:rPr lang="zh-CN" altLang="en-US" b="0" dirty="0"/>
                  <a:t>层至少有</a:t>
                </a:r>
                <a:r>
                  <a:rPr lang="en-US" altLang="zh-CN" dirty="0"/>
                  <a:t>2</a:t>
                </a:r>
                <a:r>
                  <a:rPr lang="zh-CN" altLang="en-US" b="0" dirty="0"/>
                  <a:t>个节点，第</a:t>
                </a:r>
                <a:r>
                  <a:rPr lang="en-US" altLang="zh-CN" b="0" dirty="0"/>
                  <a:t>3</a:t>
                </a:r>
                <a:r>
                  <a:rPr lang="zh-CN" altLang="en-US" b="0" dirty="0"/>
                  <a:t>层至少有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0" dirty="0"/>
                  <a:t>个节点；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b="0" dirty="0"/>
                  <a:t>设高度为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zh-CN" altLang="en-US" b="0" dirty="0"/>
                  <a:t>，则第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zh-CN" altLang="en-US" b="0" dirty="0"/>
                  <a:t>层至少有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0" dirty="0"/>
                  <a:t>个节点，第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0" dirty="0"/>
                  <a:t>层至少有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0" dirty="0"/>
                  <a:t>个虚拟叶子；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b="0" dirty="0"/>
                  <a:t>设共有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0" dirty="0"/>
                  <a:t>个关键字，虚拟叶子的个数则为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0" dirty="0"/>
                  <a:t>，所以</a:t>
                </a:r>
                <a:endParaRPr lang="en-US" altLang="zh-CN" b="0" dirty="0"/>
              </a:p>
              <a:p>
                <a:pPr marL="5715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0" dirty="0"/>
                  <a:t>，解得</a:t>
                </a:r>
                <a:r>
                  <a:rPr lang="en-US" altLang="zh-CN" b="0" dirty="0"/>
                  <a:t>m</a:t>
                </a:r>
                <a:r>
                  <a:rPr lang="zh-CN" altLang="en-US" b="0" dirty="0"/>
                  <a:t>叉</a:t>
                </a:r>
                <a:r>
                  <a:rPr lang="en-US" altLang="zh-CN" b="0" dirty="0"/>
                  <a:t>B</a:t>
                </a:r>
                <a:r>
                  <a:rPr lang="zh-CN" altLang="en-US" b="0" dirty="0"/>
                  <a:t>树的最大高度</a:t>
                </a:r>
                <a:r>
                  <a:rPr lang="en-US" altLang="zh-CN" b="0" dirty="0"/>
                  <a:t>(</a:t>
                </a:r>
                <a:r>
                  <a:rPr lang="zh-CN" altLang="en-US" b="0" dirty="0"/>
                  <a:t>最长查找路径</a:t>
                </a:r>
                <a:r>
                  <a:rPr lang="en-US" altLang="zh-CN" b="0" dirty="0"/>
                  <a:t>)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en-US" altLang="zh-CN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altLang="zh-CN" sz="4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471057-2482-4796-B105-872212B70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t="-235" r="-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411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C850-4095-4F9D-9054-ADCB619C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DECF2-98FD-4EE5-863B-07530C53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主要用途</a:t>
            </a:r>
            <a:r>
              <a:rPr lang="zh-CN" altLang="en-US" b="0" dirty="0"/>
              <a:t>：大量数据的外部查找。</a:t>
            </a:r>
            <a:endParaRPr lang="en-US" altLang="zh-CN" b="0" dirty="0"/>
          </a:p>
          <a:p>
            <a:r>
              <a:rPr lang="en-US" altLang="zh-CN" dirty="0"/>
              <a:t>B</a:t>
            </a:r>
            <a:r>
              <a:rPr lang="zh-CN" altLang="en-US" dirty="0"/>
              <a:t>树的存储</a:t>
            </a:r>
            <a:r>
              <a:rPr lang="zh-CN" altLang="en-US" b="0" dirty="0"/>
              <a:t>：在磁盘上</a:t>
            </a:r>
            <a:r>
              <a:rPr lang="en-US" altLang="zh-CN" b="0" dirty="0"/>
              <a:t>(</a:t>
            </a:r>
            <a:r>
              <a:rPr lang="zh-CN" altLang="en-US" b="0" dirty="0"/>
              <a:t>根节点一般常驻内存</a:t>
            </a:r>
            <a:r>
              <a:rPr lang="en-US" altLang="zh-CN" b="0" dirty="0"/>
              <a:t>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dirty="0"/>
              <a:t>性能瓶颈</a:t>
            </a:r>
            <a:r>
              <a:rPr lang="zh-CN" altLang="en-US" b="0" dirty="0"/>
              <a:t>：磁盘读写。</a:t>
            </a:r>
            <a:endParaRPr lang="en-US" altLang="zh-CN" b="0" dirty="0"/>
          </a:p>
          <a:p>
            <a:r>
              <a:rPr lang="en-US" altLang="zh-CN" dirty="0"/>
              <a:t>m</a:t>
            </a:r>
            <a:r>
              <a:rPr lang="zh-CN" altLang="en-US" dirty="0"/>
              <a:t>的取值</a:t>
            </a:r>
            <a:r>
              <a:rPr lang="zh-CN" altLang="en-US" b="0" dirty="0"/>
              <a:t>：一般取值几十、几百甚至上千，通常由页面大小和索引项大小决定。</a:t>
            </a:r>
            <a:endParaRPr lang="en-US" altLang="zh-CN" b="0" dirty="0"/>
          </a:p>
          <a:p>
            <a:r>
              <a:rPr lang="zh-CN" altLang="en-US" dirty="0"/>
              <a:t>节点大小</a:t>
            </a:r>
            <a:r>
              <a:rPr lang="zh-CN" altLang="en-US" b="0" dirty="0"/>
              <a:t>：通常用一个页面来存放一个节点。</a:t>
            </a:r>
            <a:endParaRPr lang="en-US" altLang="zh-CN" b="0" dirty="0"/>
          </a:p>
          <a:p>
            <a:r>
              <a:rPr lang="en-US" altLang="zh-CN" dirty="0"/>
              <a:t>B</a:t>
            </a:r>
            <a:r>
              <a:rPr lang="zh-CN" altLang="en-US" dirty="0"/>
              <a:t>树形状</a:t>
            </a:r>
            <a:r>
              <a:rPr lang="zh-CN" altLang="en-US" b="0" dirty="0"/>
              <a:t>：矮而宽，高度通常只有</a:t>
            </a:r>
            <a:r>
              <a:rPr lang="en-US" altLang="zh-CN" b="0" dirty="0"/>
              <a:t> 2</a:t>
            </a:r>
            <a:r>
              <a:rPr lang="zh-CN" altLang="en-US" b="0" dirty="0"/>
              <a:t>至</a:t>
            </a:r>
            <a:r>
              <a:rPr lang="en-US" altLang="zh-CN" b="0" dirty="0"/>
              <a:t>4</a:t>
            </a:r>
            <a:r>
              <a:rPr lang="zh-CN" altLang="en-US" b="0" dirty="0"/>
              <a:t>层。</a:t>
            </a:r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78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0480-3F8E-4457-967B-DDAD05E4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认识磁盘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EDE6C-DA40-4292-8EFA-17077044F9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4343400" cy="3520193"/>
          </a:xfr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8169910-48FC-48B2-8EEA-3122B56E1E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19200"/>
            <a:ext cx="6690032" cy="5410200"/>
          </a:xfrm>
        </p:spPr>
      </p:pic>
    </p:spTree>
    <p:extLst>
      <p:ext uri="{BB962C8B-B14F-4D97-AF65-F5344CB8AC3E}">
        <p14:creationId xmlns:p14="http://schemas.microsoft.com/office/powerpoint/2010/main" val="2184697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FC359-C081-49EE-BB3A-1B116992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磁盘和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8DD2F-4049-4F91-8173-C89452C0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658600" cy="5181600"/>
          </a:xfrm>
        </p:spPr>
        <p:txBody>
          <a:bodyPr/>
          <a:lstStyle/>
          <a:p>
            <a:r>
              <a:rPr lang="zh-CN" altLang="en-US" dirty="0"/>
              <a:t>磁盘容量</a:t>
            </a:r>
            <a:r>
              <a:rPr lang="en-US" altLang="zh-CN" b="0" dirty="0"/>
              <a:t>=</a:t>
            </a:r>
            <a:r>
              <a:rPr lang="zh-CN" altLang="en-US" b="0" dirty="0"/>
              <a:t>磁头数</a:t>
            </a:r>
            <a:r>
              <a:rPr lang="en-US" altLang="zh-CN" b="0" dirty="0"/>
              <a:t>(</a:t>
            </a:r>
            <a:r>
              <a:rPr lang="zh-CN" altLang="en-US" b="0" dirty="0"/>
              <a:t>盘面数</a:t>
            </a:r>
            <a:r>
              <a:rPr lang="en-US" altLang="zh-CN" b="0" dirty="0"/>
              <a:t>)</a:t>
            </a:r>
            <a:r>
              <a:rPr lang="zh-CN" altLang="en-US" b="0" dirty="0"/>
              <a:t>*柱面数</a:t>
            </a:r>
            <a:r>
              <a:rPr lang="en-US" altLang="zh-CN" b="0" dirty="0"/>
              <a:t>(</a:t>
            </a:r>
            <a:r>
              <a:rPr lang="zh-CN" altLang="en-US" b="0" dirty="0"/>
              <a:t>每面磁道数</a:t>
            </a:r>
            <a:r>
              <a:rPr lang="en-US" altLang="zh-CN" b="0" dirty="0"/>
              <a:t>)</a:t>
            </a:r>
            <a:r>
              <a:rPr lang="zh-CN" altLang="en-US" b="0" dirty="0"/>
              <a:t>*每道扇区数*每扇区字节数</a:t>
            </a:r>
            <a:endParaRPr lang="en-US" altLang="zh-CN" b="0" dirty="0"/>
          </a:p>
          <a:p>
            <a:pPr lvl="1"/>
            <a:r>
              <a:rPr lang="zh-CN" altLang="en-US" dirty="0"/>
              <a:t>大多数的磁盘：每扇区</a:t>
            </a:r>
            <a:r>
              <a:rPr lang="en-US" altLang="zh-CN" dirty="0"/>
              <a:t>512</a:t>
            </a:r>
            <a:r>
              <a:rPr lang="zh-CN" altLang="en-US" dirty="0"/>
              <a:t>字节，每磁道扇区数固定。</a:t>
            </a:r>
            <a:endParaRPr lang="en-US" altLang="zh-CN" dirty="0"/>
          </a:p>
          <a:p>
            <a:pPr lvl="1"/>
            <a:r>
              <a:rPr lang="zh-CN" altLang="en-US" dirty="0"/>
              <a:t>少数新式磁盘：每扇区可存</a:t>
            </a:r>
            <a:r>
              <a:rPr lang="en-US" altLang="zh-CN" dirty="0"/>
              <a:t>4096</a:t>
            </a:r>
            <a:r>
              <a:rPr lang="zh-CN" altLang="en-US" dirty="0"/>
              <a:t>字节，外围磁道扇区数多。</a:t>
            </a:r>
            <a:endParaRPr lang="en-US" altLang="zh-CN" dirty="0"/>
          </a:p>
          <a:p>
            <a:r>
              <a:rPr lang="zh-CN" altLang="en-US" dirty="0"/>
              <a:t>磁盘读写和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磁盘读写时间</a:t>
            </a:r>
            <a:r>
              <a:rPr lang="en-US" altLang="zh-CN" dirty="0"/>
              <a:t>=</a:t>
            </a:r>
            <a:r>
              <a:rPr lang="zh-CN" altLang="en-US" dirty="0"/>
              <a:t>寻道时间</a:t>
            </a:r>
            <a:r>
              <a:rPr lang="en-US" altLang="zh-CN" dirty="0"/>
              <a:t>+</a:t>
            </a:r>
            <a:r>
              <a:rPr lang="zh-CN" altLang="en-US" dirty="0"/>
              <a:t>旋转时间</a:t>
            </a:r>
            <a:r>
              <a:rPr lang="en-US" altLang="zh-CN" dirty="0"/>
              <a:t>+</a:t>
            </a:r>
            <a:r>
              <a:rPr lang="zh-CN" altLang="en-US" dirty="0"/>
              <a:t>传输时间。</a:t>
            </a:r>
            <a:endParaRPr lang="en-US" altLang="zh-CN" dirty="0"/>
          </a:p>
          <a:p>
            <a:pPr lvl="1"/>
            <a:r>
              <a:rPr lang="zh-CN" altLang="en-US" dirty="0"/>
              <a:t>读写单位：扇区</a:t>
            </a:r>
            <a:r>
              <a:rPr lang="en-US" altLang="zh-CN" dirty="0"/>
              <a:t>&lt;=</a:t>
            </a:r>
            <a:r>
              <a:rPr lang="zh-CN" altLang="en-US" dirty="0"/>
              <a:t>块</a:t>
            </a:r>
            <a:r>
              <a:rPr lang="en-US" altLang="zh-CN" dirty="0"/>
              <a:t>/</a:t>
            </a:r>
            <a:r>
              <a:rPr lang="zh-CN" altLang="en-US" dirty="0"/>
              <a:t>簇</a:t>
            </a:r>
            <a:r>
              <a:rPr lang="en-US" altLang="zh-CN" dirty="0"/>
              <a:t>&lt;=</a:t>
            </a:r>
            <a:r>
              <a:rPr lang="zh-CN" altLang="en-US" dirty="0"/>
              <a:t>页。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树的一个节点通常占一页。</a:t>
            </a:r>
          </a:p>
        </p:txBody>
      </p:sp>
    </p:spTree>
    <p:extLst>
      <p:ext uri="{BB962C8B-B14F-4D97-AF65-F5344CB8AC3E}">
        <p14:creationId xmlns:p14="http://schemas.microsoft.com/office/powerpoint/2010/main" val="56776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C8562-88C2-4D83-9021-8829FA54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树的插入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FD51D-A80D-4334-962C-3B3387D3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先插入到相应的叶子节点中。</a:t>
            </a:r>
            <a:endParaRPr lang="en-US" altLang="zh-CN" b="0" dirty="0"/>
          </a:p>
          <a:p>
            <a:r>
              <a:rPr lang="zh-CN" altLang="en-US" b="0" dirty="0"/>
              <a:t>如果该叶子节点已满</a:t>
            </a:r>
            <a:r>
              <a:rPr lang="en-US" altLang="zh-CN" b="0" dirty="0"/>
              <a:t>(</a:t>
            </a:r>
            <a:r>
              <a:rPr lang="zh-CN" altLang="en-US" b="0" dirty="0"/>
              <a:t>关键字的个数等于</a:t>
            </a:r>
            <a:r>
              <a:rPr lang="en-US" altLang="zh-CN" b="0" dirty="0"/>
              <a:t>m</a:t>
            </a:r>
            <a:r>
              <a:rPr lang="zh-CN" altLang="en-US" b="0" dirty="0"/>
              <a:t>，子树</a:t>
            </a:r>
            <a:r>
              <a:rPr lang="en-US" altLang="zh-CN" b="0" dirty="0"/>
              <a:t>m+1</a:t>
            </a:r>
            <a:r>
              <a:rPr lang="zh-CN" altLang="en-US" b="0" dirty="0"/>
              <a:t>棵</a:t>
            </a:r>
            <a:r>
              <a:rPr lang="en-US" altLang="zh-CN" b="0" dirty="0"/>
              <a:t>)</a:t>
            </a:r>
            <a:r>
              <a:rPr lang="zh-CN" altLang="en-US" b="0" dirty="0"/>
              <a:t>，就把中间关键字提到父节点中，这样该节点就分裂成两个节点。</a:t>
            </a:r>
            <a:endParaRPr lang="en-US" altLang="zh-CN" b="0" dirty="0"/>
          </a:p>
          <a:p>
            <a:r>
              <a:rPr lang="zh-CN" altLang="en-US" b="0" dirty="0"/>
              <a:t>如果父节点已满，则继续分裂。如此进行下去。</a:t>
            </a:r>
          </a:p>
        </p:txBody>
      </p:sp>
    </p:spTree>
    <p:extLst>
      <p:ext uri="{BB962C8B-B14F-4D97-AF65-F5344CB8AC3E}">
        <p14:creationId xmlns:p14="http://schemas.microsoft.com/office/powerpoint/2010/main" val="2662530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D2E73-AB29-4657-932F-03A1EC69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用插入的方法构建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295E0-01BE-4A97-BD99-A46FB8C4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447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0" dirty="0"/>
              <a:t>设关键字集为</a:t>
            </a:r>
            <a:r>
              <a:rPr lang="en-US" altLang="zh-CN" b="0" dirty="0"/>
              <a:t>{37</a:t>
            </a:r>
            <a:r>
              <a:rPr lang="zh-CN" altLang="en-US" b="0" dirty="0"/>
              <a:t>、</a:t>
            </a:r>
            <a:r>
              <a:rPr lang="en-US" altLang="zh-CN" b="0" dirty="0"/>
              <a:t>70</a:t>
            </a:r>
            <a:r>
              <a:rPr lang="zh-CN" altLang="en-US" b="0" dirty="0"/>
              <a:t>、</a:t>
            </a:r>
            <a:r>
              <a:rPr lang="en-US" altLang="zh-CN" b="0" dirty="0"/>
              <a:t>12</a:t>
            </a:r>
            <a:r>
              <a:rPr lang="zh-CN" altLang="en-US" b="0" dirty="0"/>
              <a:t>、</a:t>
            </a:r>
            <a:r>
              <a:rPr lang="en-US" altLang="zh-CN" b="0" dirty="0"/>
              <a:t>45</a:t>
            </a:r>
            <a:r>
              <a:rPr lang="zh-CN" altLang="en-US" b="0" dirty="0"/>
              <a:t>、</a:t>
            </a:r>
            <a:r>
              <a:rPr lang="en-US" altLang="zh-CN" b="0" dirty="0"/>
              <a:t>90</a:t>
            </a:r>
            <a:r>
              <a:rPr lang="zh-CN" altLang="en-US" b="0" dirty="0"/>
              <a:t>、</a:t>
            </a:r>
            <a:r>
              <a:rPr lang="en-US" altLang="zh-CN" b="0" dirty="0"/>
              <a:t>3</a:t>
            </a:r>
            <a:r>
              <a:rPr lang="zh-CN" altLang="en-US" b="0" dirty="0"/>
              <a:t>、</a:t>
            </a:r>
            <a:r>
              <a:rPr lang="en-US" altLang="zh-CN" b="0" dirty="0"/>
              <a:t>24</a:t>
            </a:r>
            <a:r>
              <a:rPr lang="zh-CN" altLang="en-US" b="0" dirty="0"/>
              <a:t>、</a:t>
            </a:r>
            <a:r>
              <a:rPr lang="en-US" altLang="zh-CN" b="0" dirty="0"/>
              <a:t>61</a:t>
            </a:r>
            <a:r>
              <a:rPr lang="zh-CN" altLang="en-US" b="0" dirty="0"/>
              <a:t>、</a:t>
            </a:r>
            <a:r>
              <a:rPr lang="en-US" altLang="zh-CN" b="0" dirty="0"/>
              <a:t>53}</a:t>
            </a:r>
            <a:r>
              <a:rPr lang="zh-CN" altLang="en-US" b="0" dirty="0"/>
              <a:t>，用插入的方法构建一棵</a:t>
            </a:r>
            <a:r>
              <a:rPr lang="en-US" altLang="zh-CN" b="0" dirty="0"/>
              <a:t>3</a:t>
            </a:r>
            <a:r>
              <a:rPr lang="zh-CN" altLang="en-US" b="0" dirty="0"/>
              <a:t>叉</a:t>
            </a:r>
            <a:r>
              <a:rPr lang="en-US" altLang="zh-CN" b="0" dirty="0"/>
              <a:t>B</a:t>
            </a:r>
            <a:r>
              <a:rPr lang="zh-CN" altLang="en-US" b="0" dirty="0"/>
              <a:t>树，初始时为空树。</a:t>
            </a:r>
            <a:endParaRPr lang="en-US" altLang="zh-CN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5368D3-0EDE-46B4-BD5A-B198D77BC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3162300"/>
            <a:ext cx="714375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A1DCEA-63B9-41CA-98ED-138816490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48012"/>
            <a:ext cx="1459506" cy="5857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0F2692-3798-4F47-9E8C-579A38F50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267200"/>
            <a:ext cx="3200400" cy="161995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0416FF2-4E27-4084-9173-24F828500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7" y="4267200"/>
            <a:ext cx="4964687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0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82FB-0E24-47C1-8993-92470757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用插入的方法构建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2A4BCC-E0A5-40A6-A573-D26005C1B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647825"/>
            <a:ext cx="3371850" cy="1552575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0FE0E60C-B77E-4884-AC64-11751D028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47825"/>
            <a:ext cx="7029450" cy="1552575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169A78-C08E-4501-844F-77624FC27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3790950"/>
            <a:ext cx="11372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00D9-2259-4877-BCBB-448261F0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E4569-5A2D-413F-AFDB-9E5A976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10000"/>
            <a:ext cx="10591800" cy="28194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mid=(</a:t>
            </a:r>
            <a:r>
              <a:rPr lang="en-US" altLang="zh-CN" b="0" dirty="0" err="1"/>
              <a:t>left+right</a:t>
            </a:r>
            <a:r>
              <a:rPr lang="en-US" altLang="zh-CN" b="0" dirty="0"/>
              <a:t>)/2;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/>
              <a:t>if</a:t>
            </a:r>
            <a:r>
              <a:rPr lang="en-US" altLang="zh-CN" b="0" dirty="0"/>
              <a:t> key==a[mid], </a:t>
            </a:r>
            <a:r>
              <a:rPr lang="en-US" altLang="zh-CN" dirty="0"/>
              <a:t>then return</a:t>
            </a:r>
            <a:r>
              <a:rPr lang="en-US" altLang="zh-CN" b="0" dirty="0"/>
              <a:t> mid;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/>
              <a:t>else if</a:t>
            </a:r>
            <a:r>
              <a:rPr lang="en-US" altLang="zh-CN" b="0" dirty="0"/>
              <a:t> </a:t>
            </a:r>
            <a:r>
              <a:rPr lang="en-US" altLang="zh-CN" b="0"/>
              <a:t>key&lt;a</a:t>
            </a:r>
            <a:r>
              <a:rPr lang="en-US" altLang="zh-CN" b="0" dirty="0"/>
              <a:t>[mid], </a:t>
            </a:r>
            <a:r>
              <a:rPr lang="en-US" altLang="zh-CN" dirty="0"/>
              <a:t>then</a:t>
            </a:r>
            <a:r>
              <a:rPr lang="en-US" altLang="zh-CN" b="0" dirty="0"/>
              <a:t> right=mid-1;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/>
              <a:t>else</a:t>
            </a:r>
            <a:r>
              <a:rPr lang="en-US" altLang="zh-CN" b="0" dirty="0"/>
              <a:t> left=mid+1;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B280CE4-B92C-44B4-AAF4-0C1FFE68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42233"/>
              </p:ext>
            </p:extLst>
          </p:nvPr>
        </p:nvGraphicFramePr>
        <p:xfrm>
          <a:off x="1981200" y="1295400"/>
          <a:ext cx="872502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84">
                  <a:extLst>
                    <a:ext uri="{9D8B030D-6E8A-4147-A177-3AD203B41FA5}">
                      <a16:colId xmlns:a16="http://schemas.microsoft.com/office/drawing/2014/main" val="3113449931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3575542411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1130027016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494862568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3722443667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2804802419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1216453824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382629341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1362373583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3006216376"/>
                    </a:ext>
                  </a:extLst>
                </a:gridCol>
                <a:gridCol w="793184">
                  <a:extLst>
                    <a:ext uri="{9D8B030D-6E8A-4147-A177-3AD203B41FA5}">
                      <a16:colId xmlns:a16="http://schemas.microsoft.com/office/drawing/2014/main" val="7243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6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12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15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18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22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25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28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35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46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58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/>
                        <a:t>60</a:t>
                      </a:r>
                      <a:endParaRPr lang="zh-CN" altLang="en-US" sz="3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509640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6D4689-EE77-46D9-992F-1C96E60B39AE}"/>
              </a:ext>
            </a:extLst>
          </p:cNvPr>
          <p:cNvCxnSpPr/>
          <p:nvPr/>
        </p:nvCxnSpPr>
        <p:spPr bwMode="auto">
          <a:xfrm flipV="1">
            <a:off x="2400419" y="2575560"/>
            <a:ext cx="0" cy="54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A786CD3-2C9E-44B3-B9CE-3C9155D094E2}"/>
              </a:ext>
            </a:extLst>
          </p:cNvPr>
          <p:cNvSpPr txBox="1"/>
          <p:nvPr/>
        </p:nvSpPr>
        <p:spPr>
          <a:xfrm>
            <a:off x="9816983" y="3026509"/>
            <a:ext cx="123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right</a:t>
            </a: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19BCE9-2954-4B45-A7CD-8CFF10063066}"/>
              </a:ext>
            </a:extLst>
          </p:cNvPr>
          <p:cNvSpPr txBox="1"/>
          <p:nvPr/>
        </p:nvSpPr>
        <p:spPr>
          <a:xfrm>
            <a:off x="4937765" y="3183795"/>
            <a:ext cx="3733795" cy="48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/>
              <a:t>        mid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EB5940-86B4-475C-8952-C2A87A6DF74A}"/>
              </a:ext>
            </a:extLst>
          </p:cNvPr>
          <p:cNvSpPr txBox="1"/>
          <p:nvPr/>
        </p:nvSpPr>
        <p:spPr>
          <a:xfrm>
            <a:off x="1981200" y="3026509"/>
            <a:ext cx="87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left</a:t>
            </a:r>
            <a:endParaRPr lang="zh-CN" altLang="en-US" sz="3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C7F553-E73E-46DF-B5DD-10683122F00A}"/>
              </a:ext>
            </a:extLst>
          </p:cNvPr>
          <p:cNvCxnSpPr/>
          <p:nvPr/>
        </p:nvCxnSpPr>
        <p:spPr bwMode="auto">
          <a:xfrm flipV="1">
            <a:off x="6370320" y="2538480"/>
            <a:ext cx="0" cy="54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AE77259-91C9-4F8B-821D-C8E90E4627CF}"/>
              </a:ext>
            </a:extLst>
          </p:cNvPr>
          <p:cNvCxnSpPr/>
          <p:nvPr/>
        </p:nvCxnSpPr>
        <p:spPr bwMode="auto">
          <a:xfrm flipV="1">
            <a:off x="10302240" y="2568960"/>
            <a:ext cx="0" cy="54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9BE1210-0FF5-4BDB-A595-1BA576D0A432}"/>
              </a:ext>
            </a:extLst>
          </p:cNvPr>
          <p:cNvSpPr txBox="1"/>
          <p:nvPr/>
        </p:nvSpPr>
        <p:spPr>
          <a:xfrm>
            <a:off x="1371600" y="1883509"/>
            <a:ext cx="876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a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655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82FB-0E24-47C1-8993-92470757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914400"/>
            <a:ext cx="5334000" cy="685800"/>
          </a:xfrm>
        </p:spPr>
        <p:txBody>
          <a:bodyPr/>
          <a:lstStyle/>
          <a:p>
            <a:r>
              <a:rPr lang="zh-CN" altLang="en-US" dirty="0"/>
              <a:t>用插入的方法</a:t>
            </a:r>
            <a:br>
              <a:rPr lang="en-US" altLang="zh-CN" dirty="0"/>
            </a:br>
            <a:r>
              <a:rPr lang="zh-CN" altLang="en-US" dirty="0"/>
              <a:t>构建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990F0-C403-4594-BAB5-B9D3CE9A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399"/>
            <a:ext cx="3999463" cy="27776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EB4565-3935-492C-BDCA-DBD210866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99304"/>
            <a:ext cx="10473794" cy="27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03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F763-9A04-49B7-B4C0-94D605E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插入算法和</a:t>
            </a:r>
            <a:r>
              <a:rPr lang="en-US" altLang="zh-CN" dirty="0"/>
              <a:t>B</a:t>
            </a:r>
            <a:r>
              <a:rPr lang="zh-CN" altLang="en-US" dirty="0"/>
              <a:t>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173B1-1384-4881-812A-B7ACF0F29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734800" cy="5181600"/>
          </a:xfrm>
        </p:spPr>
        <p:txBody>
          <a:bodyPr/>
          <a:lstStyle/>
          <a:p>
            <a:r>
              <a:rPr lang="en-US" altLang="zh-CN" b="0" dirty="0"/>
              <a:t>B</a:t>
            </a:r>
            <a:r>
              <a:rPr lang="zh-CN" altLang="en-US" b="0" dirty="0"/>
              <a:t>树的插入算法描述了</a:t>
            </a:r>
            <a:r>
              <a:rPr lang="en-US" altLang="zh-CN" b="0" dirty="0"/>
              <a:t>B</a:t>
            </a:r>
            <a:r>
              <a:rPr lang="zh-CN" altLang="en-US" b="0" dirty="0"/>
              <a:t>树的生成过程，</a:t>
            </a:r>
            <a:r>
              <a:rPr lang="en-US" altLang="zh-CN" dirty="0"/>
              <a:t>B</a:t>
            </a:r>
            <a:r>
              <a:rPr lang="zh-CN" altLang="en-US" dirty="0"/>
              <a:t>树的定义实际上是根据生成过程给出的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en-US" altLang="zh-CN" b="0" dirty="0"/>
              <a:t>B</a:t>
            </a:r>
            <a:r>
              <a:rPr lang="zh-CN" altLang="en-US" b="0" dirty="0"/>
              <a:t>树的插入都是首先插入到叶子节点，然后</a:t>
            </a:r>
            <a:r>
              <a:rPr lang="zh-CN" altLang="en-US" dirty="0"/>
              <a:t>从叶往根生长</a:t>
            </a:r>
            <a:r>
              <a:rPr lang="zh-CN" altLang="en-US" b="0" dirty="0"/>
              <a:t>，只有当根节点分裂时，</a:t>
            </a:r>
            <a:r>
              <a:rPr lang="en-US" altLang="zh-CN" b="0" dirty="0"/>
              <a:t>B</a:t>
            </a:r>
            <a:r>
              <a:rPr lang="zh-CN" altLang="en-US" b="0" dirty="0"/>
              <a:t>树的深度才增</a:t>
            </a:r>
            <a:r>
              <a:rPr lang="en-US" altLang="zh-CN" b="0" dirty="0"/>
              <a:t>1</a:t>
            </a:r>
            <a:r>
              <a:rPr lang="zh-CN" altLang="en-US" b="0" dirty="0"/>
              <a:t>，因而各分支是平衡的。</a:t>
            </a:r>
            <a:endParaRPr lang="en-US" altLang="zh-CN" b="0" dirty="0"/>
          </a:p>
          <a:p>
            <a:r>
              <a:rPr lang="en-US" altLang="zh-CN" b="0" dirty="0"/>
              <a:t>B</a:t>
            </a:r>
            <a:r>
              <a:rPr lang="zh-CN" altLang="en-US" b="0" dirty="0"/>
              <a:t>树的删除算法是插入算法的逆过程，比插入算法略微复杂，因为删除操作可能发生在非叶子节点。</a:t>
            </a:r>
          </a:p>
        </p:txBody>
      </p:sp>
    </p:spTree>
    <p:extLst>
      <p:ext uri="{BB962C8B-B14F-4D97-AF65-F5344CB8AC3E}">
        <p14:creationId xmlns:p14="http://schemas.microsoft.com/office/powerpoint/2010/main" val="1495389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6FF8-ADAD-47A4-819A-DB143F6A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0792E-BB1E-42A8-845B-8B49E6DB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en-US" altLang="zh-CN" b="0" dirty="0"/>
              <a:t>B+</a:t>
            </a:r>
            <a:r>
              <a:rPr lang="zh-CN" altLang="en-US" b="0" dirty="0"/>
              <a:t>树是</a:t>
            </a:r>
            <a:r>
              <a:rPr lang="en-US" altLang="zh-CN" b="0" dirty="0"/>
              <a:t>B</a:t>
            </a:r>
            <a:r>
              <a:rPr lang="zh-CN" altLang="en-US" b="0" dirty="0"/>
              <a:t>树的变型，有时也简称</a:t>
            </a:r>
            <a:r>
              <a:rPr lang="en-US" altLang="zh-CN" b="0" dirty="0"/>
              <a:t>B</a:t>
            </a:r>
            <a:r>
              <a:rPr lang="zh-CN" altLang="en-US" b="0" dirty="0"/>
              <a:t>树。</a:t>
            </a:r>
            <a:endParaRPr lang="en-US" altLang="zh-CN" b="0" dirty="0"/>
          </a:p>
          <a:p>
            <a:r>
              <a:rPr lang="zh-CN" altLang="en-US" b="0" dirty="0"/>
              <a:t>一棵</a:t>
            </a:r>
            <a:r>
              <a:rPr lang="en-US" altLang="zh-CN" b="0" dirty="0"/>
              <a:t>m</a:t>
            </a:r>
            <a:r>
              <a:rPr lang="zh-CN" altLang="en-US" b="0" dirty="0"/>
              <a:t>叉</a:t>
            </a:r>
            <a:r>
              <a:rPr lang="en-US" altLang="zh-CN" b="0" dirty="0"/>
              <a:t>B+</a:t>
            </a:r>
            <a:r>
              <a:rPr lang="zh-CN" altLang="en-US" b="0" dirty="0"/>
              <a:t>树和</a:t>
            </a:r>
            <a:r>
              <a:rPr lang="en-US" altLang="zh-CN" b="0" dirty="0"/>
              <a:t>m</a:t>
            </a:r>
            <a:r>
              <a:rPr lang="zh-CN" altLang="en-US" b="0" dirty="0"/>
              <a:t>叉</a:t>
            </a:r>
            <a:r>
              <a:rPr lang="en-US" altLang="zh-CN" b="0" dirty="0"/>
              <a:t>B</a:t>
            </a:r>
            <a:r>
              <a:rPr lang="zh-CN" altLang="en-US" b="0" dirty="0"/>
              <a:t>树的区别在于：</a:t>
            </a:r>
            <a:endParaRPr lang="en-US" altLang="zh-CN" b="0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个关键字的节点中含有</a:t>
            </a:r>
            <a:r>
              <a:rPr lang="en-US" altLang="zh-CN" dirty="0"/>
              <a:t>k</a:t>
            </a:r>
            <a:r>
              <a:rPr lang="zh-CN" altLang="en-US" dirty="0"/>
              <a:t>棵子树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所有叶子节点中包含了全部关键字信息，及指向相应数据的指针，且叶子节点本身按关键字大小顺序链接。</a:t>
            </a:r>
            <a:endParaRPr lang="en-US" altLang="zh-CN" dirty="0"/>
          </a:p>
          <a:p>
            <a:pPr lvl="1"/>
            <a:r>
              <a:rPr lang="zh-CN" altLang="en-US" dirty="0"/>
              <a:t>非叶子节点中仅含有其子树中最大</a:t>
            </a:r>
            <a:r>
              <a:rPr lang="en-US" altLang="zh-CN" dirty="0"/>
              <a:t>(</a:t>
            </a:r>
            <a:r>
              <a:rPr lang="zh-CN" altLang="en-US" dirty="0"/>
              <a:t>或最小</a:t>
            </a:r>
            <a:r>
              <a:rPr lang="en-US" altLang="zh-CN" dirty="0"/>
              <a:t>)</a:t>
            </a:r>
            <a:r>
              <a:rPr lang="zh-CN" altLang="en-US" dirty="0"/>
              <a:t>关键字。</a:t>
            </a:r>
            <a:endParaRPr lang="en-US" altLang="zh-CN" dirty="0"/>
          </a:p>
          <a:p>
            <a:r>
              <a:rPr lang="en-US" altLang="zh-CN" b="0" dirty="0"/>
              <a:t>B+</a:t>
            </a:r>
            <a:r>
              <a:rPr lang="zh-CN" altLang="en-US" b="0" dirty="0"/>
              <a:t>树不是严格意义的树。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文件系统和数据库系统普遍采用</a:t>
            </a:r>
            <a:r>
              <a:rPr lang="en-US" altLang="zh-CN" b="0" dirty="0"/>
              <a:t>B+</a:t>
            </a:r>
            <a:r>
              <a:rPr lang="zh-CN" altLang="en-US" b="0" dirty="0"/>
              <a:t>树作索引。</a:t>
            </a:r>
            <a:endParaRPr lang="en-US" altLang="zh-CN" b="0" dirty="0"/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18773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6FF8-ADAD-47A4-819A-DB143F6A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一棵</a:t>
            </a:r>
            <a:r>
              <a:rPr lang="en-US" altLang="zh-CN" dirty="0"/>
              <a:t>3</a:t>
            </a:r>
            <a:r>
              <a:rPr lang="zh-CN" altLang="en-US" dirty="0"/>
              <a:t>阶的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989A2AA-F220-4BAF-9218-2CF473882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447800"/>
            <a:ext cx="11635353" cy="5029200"/>
          </a:xfrm>
        </p:spPr>
      </p:pic>
    </p:spTree>
    <p:extLst>
      <p:ext uri="{BB962C8B-B14F-4D97-AF65-F5344CB8AC3E}">
        <p14:creationId xmlns:p14="http://schemas.microsoft.com/office/powerpoint/2010/main" val="35452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8B7E8-6399-4677-92F5-A31CD96F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树相对于</a:t>
            </a:r>
            <a:r>
              <a:rPr lang="en-US" altLang="zh-CN" dirty="0"/>
              <a:t>B</a:t>
            </a:r>
            <a:r>
              <a:rPr lang="zh-CN" altLang="en-US" dirty="0"/>
              <a:t>树的优点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81A33-0691-4D88-9666-33500B43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zh-CN" altLang="en-US" dirty="0"/>
              <a:t>节点的索引信息量大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树节点既存索引，又存数据，因此索引信息少，查找的磁盘</a:t>
            </a:r>
            <a:r>
              <a:rPr lang="en-US" altLang="zh-CN" dirty="0"/>
              <a:t>I/O</a:t>
            </a:r>
            <a:r>
              <a:rPr lang="zh-CN" altLang="en-US" dirty="0"/>
              <a:t>开销大。</a:t>
            </a:r>
            <a:endParaRPr lang="en-US" altLang="zh-CN" dirty="0"/>
          </a:p>
          <a:p>
            <a:pPr lvl="1"/>
            <a:r>
              <a:rPr lang="en-US" altLang="zh-CN" dirty="0"/>
              <a:t>B+</a:t>
            </a:r>
            <a:r>
              <a:rPr lang="zh-CN" altLang="en-US" dirty="0"/>
              <a:t>树只存索引，索引信息量大，查找的磁盘</a:t>
            </a:r>
            <a:r>
              <a:rPr lang="en-US" altLang="zh-CN" dirty="0"/>
              <a:t>I/O</a:t>
            </a:r>
            <a:r>
              <a:rPr lang="zh-CN" altLang="en-US" dirty="0"/>
              <a:t>开销小。</a:t>
            </a:r>
            <a:endParaRPr lang="en-US" altLang="zh-CN" dirty="0"/>
          </a:p>
          <a:p>
            <a:r>
              <a:rPr lang="zh-CN" altLang="en-US" dirty="0"/>
              <a:t>遍历效率高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树遍历效率低。</a:t>
            </a:r>
            <a:endParaRPr lang="en-US" altLang="zh-CN" dirty="0"/>
          </a:p>
          <a:p>
            <a:pPr lvl="1"/>
            <a:r>
              <a:rPr lang="en-US" altLang="zh-CN" dirty="0"/>
              <a:t>B+</a:t>
            </a:r>
            <a:r>
              <a:rPr lang="zh-CN" altLang="en-US" dirty="0"/>
              <a:t>树的数据都在叶子节点，把叶子串成链表，遍历方便。</a:t>
            </a:r>
            <a:endParaRPr lang="en-US" altLang="zh-CN" dirty="0"/>
          </a:p>
          <a:p>
            <a:r>
              <a:rPr lang="zh-CN" altLang="en-US" dirty="0"/>
              <a:t>查询效率稳定</a:t>
            </a:r>
            <a:r>
              <a:rPr lang="zh-CN" altLang="en-US" b="0" dirty="0"/>
              <a:t>：</a:t>
            </a:r>
            <a:r>
              <a:rPr lang="en-US" altLang="zh-CN" b="0" dirty="0"/>
              <a:t>B+</a:t>
            </a:r>
            <a:r>
              <a:rPr lang="zh-CN" altLang="en-US" b="0" dirty="0"/>
              <a:t>树的数据都在叶子上，查找时间都一样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6128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ED51B-CC8B-4E43-980A-F5DF6F8A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树类型的一种定义</a:t>
            </a:r>
            <a:r>
              <a:rPr lang="en-US" altLang="zh-CN" dirty="0"/>
              <a:t>-1/2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A7770-95AC-4700-9C1B-0B13AD72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int Key;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</a:t>
            </a:r>
            <a:r>
              <a:rPr lang="en-US" altLang="zh-CN" b="0" dirty="0" err="1"/>
              <a:t>enum</a:t>
            </a:r>
            <a:r>
              <a:rPr lang="en-US" altLang="zh-CN" b="0" dirty="0"/>
              <a:t> {NO=0, YES=1} </a:t>
            </a:r>
            <a:r>
              <a:rPr lang="en-US" altLang="zh-CN" b="0" dirty="0" err="1"/>
              <a:t>YesNo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BPlusNode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numOfKeys</a:t>
            </a:r>
            <a:r>
              <a:rPr lang="en-US" altLang="zh-CN" b="0" dirty="0"/>
              <a:t>;  // </a:t>
            </a:r>
            <a:r>
              <a:rPr lang="zh-CN" altLang="en-US" b="0" dirty="0"/>
              <a:t>关键字的数量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Key key[M+1];   // </a:t>
            </a:r>
            <a:r>
              <a:rPr lang="zh-CN" altLang="en-US" b="0" dirty="0"/>
              <a:t>关键字数组，按从小到大顺序存放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isLeaf</a:t>
            </a:r>
            <a:r>
              <a:rPr lang="en-US" altLang="zh-CN" b="0" dirty="0"/>
              <a:t>;     // </a:t>
            </a:r>
            <a:r>
              <a:rPr lang="zh-CN" altLang="en-US" b="0" dirty="0"/>
              <a:t>是否是叶子节点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BPlusNode</a:t>
            </a:r>
            <a:r>
              <a:rPr lang="en-US" altLang="zh-CN" b="0" dirty="0"/>
              <a:t> *</a:t>
            </a:r>
            <a:r>
              <a:rPr lang="en-US" altLang="zh-CN" b="0" dirty="0" err="1"/>
              <a:t>pChild</a:t>
            </a:r>
            <a:r>
              <a:rPr lang="en-US" altLang="zh-CN" b="0" dirty="0"/>
              <a:t>[M+1];  // </a:t>
            </a:r>
            <a:r>
              <a:rPr lang="zh-CN" altLang="en-US" b="0" dirty="0"/>
              <a:t>孩子指针数组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BPlusNode</a:t>
            </a:r>
            <a:r>
              <a:rPr lang="en-US" altLang="zh-CN" b="0" dirty="0"/>
              <a:t> *</a:t>
            </a:r>
            <a:r>
              <a:rPr lang="en-US" altLang="zh-CN" b="0" dirty="0" err="1"/>
              <a:t>pParent</a:t>
            </a:r>
            <a:r>
              <a:rPr lang="en-US" altLang="zh-CN" b="0" dirty="0"/>
              <a:t>;  // </a:t>
            </a:r>
            <a:r>
              <a:rPr lang="zh-CN" altLang="en-US" b="0" dirty="0"/>
              <a:t>双亲指针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BPlusNode</a:t>
            </a:r>
            <a:r>
              <a:rPr lang="en-US" altLang="zh-CN" b="0" dirty="0"/>
              <a:t> *</a:t>
            </a:r>
            <a:r>
              <a:rPr lang="en-US" altLang="zh-CN" b="0" dirty="0" err="1"/>
              <a:t>pNextLeaf</a:t>
            </a:r>
            <a:r>
              <a:rPr lang="en-US" altLang="zh-CN" b="0" dirty="0"/>
              <a:t>;  // </a:t>
            </a:r>
            <a:r>
              <a:rPr lang="zh-CN" altLang="en-US" b="0" dirty="0"/>
              <a:t>下一个叶子节点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Record</a:t>
            </a:r>
            <a:r>
              <a:rPr lang="zh-CN" altLang="en-US" b="0" dirty="0"/>
              <a:t> *</a:t>
            </a:r>
            <a:r>
              <a:rPr lang="en-US" altLang="zh-CN" b="0" dirty="0" err="1"/>
              <a:t>pRecord</a:t>
            </a:r>
            <a:r>
              <a:rPr lang="en-US" altLang="zh-CN" b="0" dirty="0"/>
              <a:t>[M+1];  // </a:t>
            </a:r>
            <a:r>
              <a:rPr lang="zh-CN" altLang="en-US" b="0" dirty="0"/>
              <a:t>数据记录指针数组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BPlusNode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532068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ED51B-CC8B-4E43-980A-F5DF6F8A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树类型的一种定义</a:t>
            </a:r>
            <a:r>
              <a:rPr lang="en-US" altLang="zh-CN" dirty="0"/>
              <a:t>-2/2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A7770-95AC-4700-9C1B-0B13AD72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7348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BPlusTree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m;  // m</a:t>
            </a:r>
            <a:r>
              <a:rPr lang="zh-CN" altLang="en-US" b="0" dirty="0"/>
              <a:t>阶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BPlusNode</a:t>
            </a:r>
            <a:r>
              <a:rPr lang="en-US" altLang="zh-CN" b="0" dirty="0"/>
              <a:t>* </a:t>
            </a:r>
            <a:r>
              <a:rPr lang="en-US" altLang="zh-CN" b="0" dirty="0" err="1"/>
              <a:t>pRoot</a:t>
            </a:r>
            <a:r>
              <a:rPr lang="en-US" altLang="zh-CN" b="0" dirty="0"/>
              <a:t>;  // B+</a:t>
            </a:r>
            <a:r>
              <a:rPr lang="zh-CN" altLang="en-US" b="0" dirty="0"/>
              <a:t>树的根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BPlusNode</a:t>
            </a:r>
            <a:r>
              <a:rPr lang="en-US" altLang="zh-CN" b="0" dirty="0"/>
              <a:t>* </a:t>
            </a:r>
            <a:r>
              <a:rPr lang="en-US" altLang="zh-CN" b="0" dirty="0" err="1"/>
              <a:t>pFirstLeaf</a:t>
            </a:r>
            <a:r>
              <a:rPr lang="en-US" altLang="zh-CN" b="0" dirty="0"/>
              <a:t>;   // </a:t>
            </a:r>
            <a:r>
              <a:rPr lang="zh-CN" altLang="en-US" b="0" dirty="0"/>
              <a:t>叶节点链表中的第</a:t>
            </a:r>
            <a:r>
              <a:rPr lang="en-US" altLang="zh-CN" b="0" dirty="0"/>
              <a:t>1</a:t>
            </a:r>
            <a:r>
              <a:rPr lang="zh-CN" altLang="en-US" b="0" dirty="0"/>
              <a:t>片叶子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numOfRecords</a:t>
            </a:r>
            <a:r>
              <a:rPr lang="en-US" altLang="zh-CN" b="0" dirty="0"/>
              <a:t>;   // </a:t>
            </a:r>
            <a:r>
              <a:rPr lang="zh-CN" altLang="en-US" b="0" dirty="0"/>
              <a:t>数据记录的个数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BPlusTree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B+</a:t>
            </a:r>
            <a:r>
              <a:rPr lang="zh-CN" altLang="en-US" b="0" dirty="0"/>
              <a:t>树的实现和具体的应用密切相关。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上述定义只适合在内存中构建</a:t>
            </a:r>
            <a:r>
              <a:rPr lang="en-US" altLang="zh-CN" b="0" dirty="0"/>
              <a:t>B+</a:t>
            </a:r>
            <a:r>
              <a:rPr lang="zh-CN" altLang="en-US" b="0" dirty="0"/>
              <a:t>树。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如果在外存上构建</a:t>
            </a:r>
            <a:r>
              <a:rPr lang="en-US" altLang="zh-CN" b="0" dirty="0"/>
              <a:t>B+</a:t>
            </a:r>
            <a:r>
              <a:rPr lang="zh-CN" altLang="en-US" b="0" dirty="0"/>
              <a:t>树，那么节点指针就要改成外存地址。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54883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FAF6-63D0-4A8F-83B8-89563425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3505200" cy="685800"/>
          </a:xfrm>
        </p:spPr>
        <p:txBody>
          <a:bodyPr/>
          <a:lstStyle/>
          <a:p>
            <a:pPr algn="l"/>
            <a:r>
              <a:rPr lang="zh-CN" altLang="en-US" dirty="0"/>
              <a:t>计算式查找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A11641-255B-4E39-9280-4365C8467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419600" cy="4800600"/>
          </a:xfrm>
        </p:spPr>
        <p:txBody>
          <a:bodyPr/>
          <a:lstStyle/>
          <a:p>
            <a:r>
              <a:rPr lang="zh-CN" altLang="en-US" b="0" dirty="0"/>
              <a:t>在关键字</a:t>
            </a:r>
            <a:r>
              <a:rPr lang="en-US" altLang="zh-CN" b="0" dirty="0"/>
              <a:t>k</a:t>
            </a:r>
            <a:r>
              <a:rPr lang="zh-CN" altLang="en-US" b="0" dirty="0"/>
              <a:t>和存储位置</a:t>
            </a:r>
            <a:r>
              <a:rPr lang="en-US" altLang="zh-CN" b="0" dirty="0"/>
              <a:t>p</a:t>
            </a:r>
            <a:r>
              <a:rPr lang="zh-CN" altLang="en-US" b="0" dirty="0"/>
              <a:t>之间建立映射关系</a:t>
            </a:r>
            <a:r>
              <a:rPr lang="en-US" altLang="zh-CN" b="0" dirty="0"/>
              <a:t>p=H(k)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dirty="0"/>
              <a:t>直接定址法</a:t>
            </a:r>
            <a:r>
              <a:rPr lang="zh-CN" altLang="en-US" b="0" dirty="0"/>
              <a:t>：</a:t>
            </a:r>
            <a:r>
              <a:rPr lang="en-US" altLang="zh-CN" b="0" dirty="0"/>
              <a:t>H</a:t>
            </a:r>
            <a:r>
              <a:rPr lang="zh-CN" altLang="en-US" b="0" dirty="0"/>
              <a:t>是一对一映射。</a:t>
            </a:r>
            <a:endParaRPr lang="en-US" altLang="zh-CN" b="0" dirty="0"/>
          </a:p>
          <a:p>
            <a:r>
              <a:rPr lang="zh-CN" altLang="en-US" dirty="0"/>
              <a:t>哈希法</a:t>
            </a:r>
            <a:r>
              <a:rPr lang="zh-CN" altLang="en-US" b="0" dirty="0"/>
              <a:t>：</a:t>
            </a:r>
            <a:r>
              <a:rPr lang="en-US" altLang="zh-CN" b="0" dirty="0"/>
              <a:t>H</a:t>
            </a:r>
            <a:r>
              <a:rPr lang="zh-CN" altLang="en-US" b="0" dirty="0"/>
              <a:t>通常是一种压缩映射，称为</a:t>
            </a:r>
            <a:r>
              <a:rPr lang="zh-CN" altLang="en-US" dirty="0"/>
              <a:t>哈希函数</a:t>
            </a:r>
            <a:r>
              <a:rPr lang="zh-CN" altLang="en-US" b="0" dirty="0"/>
              <a:t>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E75AAA8-D9B6-47D8-837D-FEBE451C5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73788"/>
              </p:ext>
            </p:extLst>
          </p:nvPr>
        </p:nvGraphicFramePr>
        <p:xfrm>
          <a:off x="5105400" y="777240"/>
          <a:ext cx="150844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443">
                  <a:extLst>
                    <a:ext uri="{9D8B030D-6E8A-4147-A177-3AD203B41FA5}">
                      <a16:colId xmlns:a16="http://schemas.microsoft.com/office/drawing/2014/main" val="47190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关键字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78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学号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00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48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10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10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1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3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428245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7796C37-803A-4FA5-B413-B8BEE46A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57632"/>
              </p:ext>
            </p:extLst>
          </p:nvPr>
        </p:nvGraphicFramePr>
        <p:xfrm>
          <a:off x="7924800" y="777240"/>
          <a:ext cx="39624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713774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46268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43169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8929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学生表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13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下标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学号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姓名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02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7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16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2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005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31174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C2B9AF1-F291-45E7-8E5D-F58EDAAFBAB8}"/>
              </a:ext>
            </a:extLst>
          </p:cNvPr>
          <p:cNvCxnSpPr>
            <a:cxnSpLocks/>
          </p:cNvCxnSpPr>
          <p:nvPr/>
        </p:nvCxnSpPr>
        <p:spPr bwMode="auto">
          <a:xfrm>
            <a:off x="6613843" y="2225040"/>
            <a:ext cx="1310957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24B63C-4D28-42E7-932E-B0CD03D73A84}"/>
              </a:ext>
            </a:extLst>
          </p:cNvPr>
          <p:cNvCxnSpPr>
            <a:cxnSpLocks/>
          </p:cNvCxnSpPr>
          <p:nvPr/>
        </p:nvCxnSpPr>
        <p:spPr bwMode="auto">
          <a:xfrm>
            <a:off x="6613843" y="2781886"/>
            <a:ext cx="1310957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483956-DC71-4102-8D12-07CC8108C7E1}"/>
              </a:ext>
            </a:extLst>
          </p:cNvPr>
          <p:cNvCxnSpPr>
            <a:cxnSpLocks/>
          </p:cNvCxnSpPr>
          <p:nvPr/>
        </p:nvCxnSpPr>
        <p:spPr bwMode="auto">
          <a:xfrm>
            <a:off x="6613843" y="3368040"/>
            <a:ext cx="1310957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5C37B6-1B07-43AC-BD6E-5284E5BA785A}"/>
              </a:ext>
            </a:extLst>
          </p:cNvPr>
          <p:cNvCxnSpPr>
            <a:cxnSpLocks/>
          </p:cNvCxnSpPr>
          <p:nvPr/>
        </p:nvCxnSpPr>
        <p:spPr bwMode="auto">
          <a:xfrm>
            <a:off x="6613843" y="3954194"/>
            <a:ext cx="1310957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00AB29-C4D2-4D17-910D-150AC5FA4376}"/>
              </a:ext>
            </a:extLst>
          </p:cNvPr>
          <p:cNvCxnSpPr>
            <a:cxnSpLocks/>
          </p:cNvCxnSpPr>
          <p:nvPr/>
        </p:nvCxnSpPr>
        <p:spPr bwMode="auto">
          <a:xfrm>
            <a:off x="6613843" y="4522763"/>
            <a:ext cx="1310957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BDA29EA-A975-4D2A-AB7F-2F7099388AC9}"/>
              </a:ext>
            </a:extLst>
          </p:cNvPr>
          <p:cNvSpPr txBox="1"/>
          <p:nvPr/>
        </p:nvSpPr>
        <p:spPr>
          <a:xfrm>
            <a:off x="5334000" y="560206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一般难以给出一对一映射</a:t>
            </a:r>
          </a:p>
        </p:txBody>
      </p:sp>
    </p:spTree>
    <p:extLst>
      <p:ext uri="{BB962C8B-B14F-4D97-AF65-F5344CB8AC3E}">
        <p14:creationId xmlns:p14="http://schemas.microsoft.com/office/powerpoint/2010/main" val="515542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84E91-0F16-4B7B-8FC3-6CA319BE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464D9-F312-4543-9C04-1C26236A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哈希</a:t>
            </a:r>
            <a:r>
              <a:rPr lang="zh-CN" altLang="en-US" b="0" dirty="0"/>
              <a:t>是</a:t>
            </a:r>
            <a:r>
              <a:rPr lang="en-US" altLang="zh-CN" b="0" dirty="0"/>
              <a:t>Hash</a:t>
            </a:r>
            <a:r>
              <a:rPr lang="zh-CN" altLang="en-US" b="0" dirty="0"/>
              <a:t>的音译，哈希法不是具体算法，而是一种思想。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哈希函数</a:t>
            </a:r>
            <a:r>
              <a:rPr lang="zh-CN" altLang="en-US" b="0" dirty="0"/>
              <a:t>又称散列函数。</a:t>
            </a:r>
            <a:endParaRPr lang="en-US" altLang="zh-CN" b="0" dirty="0"/>
          </a:p>
          <a:p>
            <a:pPr lvl="1"/>
            <a:r>
              <a:rPr lang="zh-CN" altLang="en-US" b="0" dirty="0"/>
              <a:t>是一种压缩映射，有确定性输出，但不可逆；</a:t>
            </a:r>
            <a:endParaRPr lang="en-US" altLang="zh-CN" b="0" dirty="0"/>
          </a:p>
          <a:p>
            <a:pPr lvl="1"/>
            <a:r>
              <a:rPr lang="zh-CN" altLang="en-US" b="0" dirty="0"/>
              <a:t>不同的输入可能产生相同的输出，称为哈希碰撞或冲突。</a:t>
            </a:r>
            <a:endParaRPr lang="en-US" altLang="zh-CN" b="0" dirty="0"/>
          </a:p>
          <a:p>
            <a:r>
              <a:rPr lang="zh-CN" altLang="en-US" b="0" dirty="0"/>
              <a:t>按哈希法构建的表称为</a:t>
            </a:r>
            <a:r>
              <a:rPr lang="zh-CN" altLang="en-US" dirty="0"/>
              <a:t>哈希表，</a:t>
            </a:r>
            <a:r>
              <a:rPr lang="zh-CN" altLang="en-US" b="0" dirty="0"/>
              <a:t>哈希查找要解决两个问题：</a:t>
            </a:r>
            <a:endParaRPr lang="en-US" altLang="zh-CN" b="0" dirty="0"/>
          </a:p>
          <a:p>
            <a:pPr lvl="1"/>
            <a:r>
              <a:rPr lang="zh-CN" altLang="en-US" b="0" dirty="0"/>
              <a:t>构造哈希函数：哈希地址越均匀越好。</a:t>
            </a:r>
            <a:endParaRPr lang="en-US" altLang="zh-CN" b="0" dirty="0"/>
          </a:p>
          <a:p>
            <a:pPr lvl="1"/>
            <a:r>
              <a:rPr lang="zh-CN" altLang="en-US" b="0" dirty="0"/>
              <a:t>解决冲突问题：不同的关键字映射到同一地址上。</a:t>
            </a:r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202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1827-A8F5-4C9B-BAA5-AF4CCBA2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6172200" cy="685800"/>
          </a:xfrm>
        </p:spPr>
        <p:txBody>
          <a:bodyPr/>
          <a:lstStyle/>
          <a:p>
            <a:pPr algn="l"/>
            <a:r>
              <a:rPr lang="zh-CN" altLang="en-US" dirty="0"/>
              <a:t>构造哈希函数：</a:t>
            </a:r>
            <a:br>
              <a:rPr lang="en-US" altLang="zh-CN" dirty="0"/>
            </a:br>
            <a:r>
              <a:rPr lang="zh-CN" altLang="en-US" dirty="0"/>
              <a:t>数字分析法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99CA7-67CA-43F7-B438-6D28E2AB6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5689600" cy="4800600"/>
          </a:xfrm>
        </p:spPr>
        <p:txBody>
          <a:bodyPr/>
          <a:lstStyle/>
          <a:p>
            <a:r>
              <a:rPr lang="zh-CN" altLang="en-US" b="0" dirty="0"/>
              <a:t>已知关键字集合，分析关键字的数位，</a:t>
            </a:r>
            <a:r>
              <a:rPr lang="zh-CN" altLang="en-US" dirty="0"/>
              <a:t>选取分布均匀的一些数位作哈希地址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例如，共有</a:t>
            </a:r>
            <a:r>
              <a:rPr lang="en-US" altLang="zh-CN" b="0" dirty="0"/>
              <a:t>800</a:t>
            </a:r>
            <a:r>
              <a:rPr lang="zh-CN" altLang="en-US" b="0" dirty="0"/>
              <a:t>个关键字，哈希表长度设为</a:t>
            </a:r>
            <a:r>
              <a:rPr lang="en-US" altLang="zh-CN" b="0" dirty="0"/>
              <a:t>1000</a:t>
            </a:r>
            <a:r>
              <a:rPr lang="zh-CN" altLang="en-US" b="0" dirty="0"/>
              <a:t>，中间</a:t>
            </a:r>
            <a:r>
              <a:rPr lang="en-US" altLang="zh-CN" b="0" dirty="0"/>
              <a:t>4</a:t>
            </a:r>
            <a:r>
              <a:rPr lang="zh-CN" altLang="en-US" b="0" dirty="0"/>
              <a:t>位近乎随机，可任选</a:t>
            </a:r>
            <a:r>
              <a:rPr lang="en-US" altLang="zh-CN" b="0" dirty="0"/>
              <a:t>3</a:t>
            </a:r>
            <a:r>
              <a:rPr lang="zh-CN" altLang="en-US" b="0" dirty="0"/>
              <a:t>位作哈希地址。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4FC4D2C-4FF4-4616-9BAB-7F37FC47F2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7803287"/>
              </p:ext>
            </p:extLst>
          </p:nvPr>
        </p:nvGraphicFramePr>
        <p:xfrm>
          <a:off x="6197600" y="457200"/>
          <a:ext cx="568960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879832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46953589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9924574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6766778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459519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1103201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144257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42031222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❶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❷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❸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❹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❺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❻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❼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❽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9545251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8913301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4983869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190345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7222425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0254750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0217848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9349760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4786875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5941343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22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4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97F6B-6EC2-41EC-A7BF-2E3F6BBF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二分查找的性能分析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F20DEC-E026-4F69-9D99-30627F9BE9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524000"/>
                <a:ext cx="9829800" cy="4800600"/>
              </a:xfrm>
            </p:spPr>
            <p:txBody>
              <a:bodyPr/>
              <a:lstStyle/>
              <a:p>
                <a:r>
                  <a:rPr lang="zh-CN" altLang="en-US" dirty="0"/>
                  <a:t>二分查找过程</a:t>
                </a:r>
                <a:r>
                  <a:rPr lang="zh-CN" altLang="en-US" b="0" dirty="0"/>
                  <a:t>可用二叉判定树描述，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 </a:t>
                </a:r>
                <a:r>
                  <a:rPr lang="zh-CN" altLang="en-US" b="0" dirty="0"/>
                  <a:t>其深度为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altLang="zh-CN" dirty="0"/>
                  <a:t>-1</a:t>
                </a:r>
                <a:r>
                  <a:rPr lang="zh-CN" altLang="en-US" dirty="0"/>
                  <a:t>，则平均查找长度为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</m:func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F20DEC-E026-4F69-9D99-30627F9BE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524000"/>
                <a:ext cx="9829800" cy="4800600"/>
              </a:xfrm>
              <a:blipFill>
                <a:blip r:embed="rId2"/>
                <a:stretch>
                  <a:fillRect l="-930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FCE7E1-E75E-4915-B8BA-01D1C79FAD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641231"/>
            <a:ext cx="4400508" cy="3921369"/>
          </a:xfrm>
        </p:spPr>
      </p:pic>
    </p:spTree>
    <p:extLst>
      <p:ext uri="{BB962C8B-B14F-4D97-AF65-F5344CB8AC3E}">
        <p14:creationId xmlns:p14="http://schemas.microsoft.com/office/powerpoint/2010/main" val="1973604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0A38F-FBDE-4EBA-8A26-5115ADB7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5562600" cy="685800"/>
          </a:xfrm>
        </p:spPr>
        <p:txBody>
          <a:bodyPr/>
          <a:lstStyle/>
          <a:p>
            <a:pPr algn="l"/>
            <a:r>
              <a:rPr lang="zh-CN" altLang="en-US" dirty="0"/>
              <a:t>构造哈希函数：</a:t>
            </a:r>
            <a:br>
              <a:rPr lang="en-US" altLang="zh-CN" dirty="0"/>
            </a:br>
            <a:r>
              <a:rPr lang="zh-CN" altLang="en-US" dirty="0"/>
              <a:t>平方取中法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073F1-3700-4EF0-8BEE-F1D0D852A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5689600" cy="4800600"/>
          </a:xfrm>
        </p:spPr>
        <p:txBody>
          <a:bodyPr/>
          <a:lstStyle/>
          <a:p>
            <a:r>
              <a:rPr lang="zh-CN" altLang="en-US" dirty="0"/>
              <a:t>取关键字平方后的中间几位作为哈希地址。</a:t>
            </a:r>
            <a:endParaRPr lang="en-US" altLang="zh-CN" dirty="0"/>
          </a:p>
          <a:p>
            <a:r>
              <a:rPr lang="zh-CN" altLang="en-US" b="0" dirty="0"/>
              <a:t>平方后的中间几位和关键字的每一位都相关。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73956D9-CB98-4F8C-9C59-31E7C2C9BC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1330088"/>
              </p:ext>
            </p:extLst>
          </p:nvPr>
        </p:nvGraphicFramePr>
        <p:xfrm>
          <a:off x="6197602" y="533400"/>
          <a:ext cx="5689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43078293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01147304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4395856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326415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97939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0535349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030806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2374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5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5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0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</a:rPr>
                        <a:t>ad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bd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5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ac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err="1">
                          <a:solidFill>
                            <a:srgbClr val="FF0000"/>
                          </a:solidFill>
                        </a:rPr>
                        <a:t>bc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cc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dc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ab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bb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err="1">
                          <a:solidFill>
                            <a:srgbClr val="FF0000"/>
                          </a:solidFill>
                        </a:rPr>
                        <a:t>cb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accent2"/>
                          </a:solidFill>
                        </a:rPr>
                        <a:t>db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0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accent2"/>
                          </a:solidFill>
                        </a:rPr>
                        <a:t>ba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ca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</a:rPr>
                        <a:t>da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75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F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78904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四位数平方后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位和所有位相关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9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19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0A38F-FBDE-4EBA-8A26-5115ADB7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38200"/>
            <a:ext cx="5562600" cy="685800"/>
          </a:xfrm>
        </p:spPr>
        <p:txBody>
          <a:bodyPr/>
          <a:lstStyle/>
          <a:p>
            <a:pPr algn="l"/>
            <a:r>
              <a:rPr lang="zh-CN" altLang="en-US" dirty="0"/>
              <a:t>构造哈希函数：</a:t>
            </a:r>
            <a:br>
              <a:rPr lang="en-US" altLang="zh-CN" dirty="0"/>
            </a:br>
            <a:r>
              <a:rPr lang="zh-CN" altLang="en-US" dirty="0"/>
              <a:t>分段叠加法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073F1-3700-4EF0-8BEE-F1D0D852A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5689600" cy="4800600"/>
          </a:xfrm>
        </p:spPr>
        <p:txBody>
          <a:bodyPr/>
          <a:lstStyle/>
          <a:p>
            <a:r>
              <a:rPr lang="zh-CN" altLang="en-US" dirty="0"/>
              <a:t>根据哈希地址位数，把关键字分成若干段</a:t>
            </a:r>
            <a:r>
              <a:rPr lang="en-US" altLang="zh-CN" dirty="0"/>
              <a:t>(</a:t>
            </a:r>
            <a:r>
              <a:rPr lang="zh-CN" altLang="en-US" b="0" dirty="0"/>
              <a:t>最后一段位数不足时可以舍掉或补零</a:t>
            </a:r>
            <a:r>
              <a:rPr lang="en-US" altLang="zh-CN" dirty="0"/>
              <a:t>)</a:t>
            </a:r>
            <a:r>
              <a:rPr lang="zh-CN" altLang="en-US" dirty="0"/>
              <a:t>，相加后舍弃最高位的进位。</a:t>
            </a:r>
            <a:endParaRPr lang="en-US" altLang="zh-CN" dirty="0"/>
          </a:p>
          <a:p>
            <a:r>
              <a:rPr lang="zh-CN" altLang="en-US" b="0" dirty="0"/>
              <a:t>这样做是为了使哈希地址的每一位与关键字的每一位都相关。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539284-B820-4F6A-AB60-3F3BC52CFC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5934777"/>
              </p:ext>
            </p:extLst>
          </p:nvPr>
        </p:nvGraphicFramePr>
        <p:xfrm>
          <a:off x="6096000" y="838200"/>
          <a:ext cx="56896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4035215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04179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60905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632569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498658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519016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07129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184228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762835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155239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259072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803846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767427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7685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e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f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g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tx2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j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l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2518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10721A1-A08B-491E-8229-EB0C9BB25B39}"/>
              </a:ext>
            </a:extLst>
          </p:cNvPr>
          <p:cNvSpPr txBox="1"/>
          <p:nvPr/>
        </p:nvSpPr>
        <p:spPr>
          <a:xfrm>
            <a:off x="4343400" y="808892"/>
            <a:ext cx="187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key=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896CE28-0F61-4362-90F7-A1788F00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32596"/>
              </p:ext>
            </p:extLst>
          </p:nvPr>
        </p:nvGraphicFramePr>
        <p:xfrm>
          <a:off x="6230815" y="1965960"/>
          <a:ext cx="237978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val="3703566321"/>
                    </a:ext>
                  </a:extLst>
                </a:gridCol>
                <a:gridCol w="594946">
                  <a:extLst>
                    <a:ext uri="{9D8B030D-6E8A-4147-A177-3AD203B41FA5}">
                      <a16:colId xmlns:a16="http://schemas.microsoft.com/office/drawing/2014/main" val="1712268030"/>
                    </a:ext>
                  </a:extLst>
                </a:gridCol>
                <a:gridCol w="594946">
                  <a:extLst>
                    <a:ext uri="{9D8B030D-6E8A-4147-A177-3AD203B41FA5}">
                      <a16:colId xmlns:a16="http://schemas.microsoft.com/office/drawing/2014/main" val="918892247"/>
                    </a:ext>
                  </a:extLst>
                </a:gridCol>
                <a:gridCol w="594946">
                  <a:extLst>
                    <a:ext uri="{9D8B030D-6E8A-4147-A177-3AD203B41FA5}">
                      <a16:colId xmlns:a16="http://schemas.microsoft.com/office/drawing/2014/main" val="334793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6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e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f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g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tx2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40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j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l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+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30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50344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2"/>
                          </a:solidFill>
                        </a:rPr>
                        <a:t>移位叠加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461199"/>
                  </a:ext>
                </a:extLst>
              </a:tr>
            </a:tbl>
          </a:graphicData>
        </a:graphic>
      </p:graphicFrame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69332653-F2B3-45BB-BC5B-76C23B44A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95196"/>
              </p:ext>
            </p:extLst>
          </p:nvPr>
        </p:nvGraphicFramePr>
        <p:xfrm>
          <a:off x="9296400" y="1981200"/>
          <a:ext cx="237978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val="3703566321"/>
                    </a:ext>
                  </a:extLst>
                </a:gridCol>
                <a:gridCol w="594946">
                  <a:extLst>
                    <a:ext uri="{9D8B030D-6E8A-4147-A177-3AD203B41FA5}">
                      <a16:colId xmlns:a16="http://schemas.microsoft.com/office/drawing/2014/main" val="1712268030"/>
                    </a:ext>
                  </a:extLst>
                </a:gridCol>
                <a:gridCol w="594946">
                  <a:extLst>
                    <a:ext uri="{9D8B030D-6E8A-4147-A177-3AD203B41FA5}">
                      <a16:colId xmlns:a16="http://schemas.microsoft.com/office/drawing/2014/main" val="918892247"/>
                    </a:ext>
                  </a:extLst>
                </a:gridCol>
                <a:gridCol w="594946">
                  <a:extLst>
                    <a:ext uri="{9D8B030D-6E8A-4147-A177-3AD203B41FA5}">
                      <a16:colId xmlns:a16="http://schemas.microsoft.com/office/drawing/2014/main" val="334793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6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f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e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g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tx2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40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l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j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+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30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E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F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50344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2"/>
                          </a:solidFill>
                        </a:rPr>
                        <a:t>折叠叠加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46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01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19E0C-20D5-401B-9202-DA74C35D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构造哈希函数：除留余数法和伪随机数法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B65C9-266F-47AB-BBC8-58CA14D1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除留余数法</a:t>
            </a:r>
            <a:endParaRPr lang="en-US" altLang="zh-CN" dirty="0"/>
          </a:p>
          <a:p>
            <a:pPr lvl="1"/>
            <a:r>
              <a:rPr lang="zh-CN" altLang="en-US" dirty="0"/>
              <a:t>选取一个素数</a:t>
            </a:r>
            <a:r>
              <a:rPr lang="en-US" altLang="zh-CN" dirty="0"/>
              <a:t>m</a:t>
            </a:r>
            <a:r>
              <a:rPr lang="zh-CN" altLang="en-US" dirty="0"/>
              <a:t>作为哈希表的长度，则哈希函数为：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H(k)=</a:t>
            </a:r>
            <a:r>
              <a:rPr lang="en-US" altLang="zh-CN" dirty="0" err="1"/>
              <a:t>k%m</a:t>
            </a:r>
            <a:r>
              <a:rPr lang="zh-CN" altLang="en-US" dirty="0"/>
              <a:t>，其中</a:t>
            </a:r>
            <a:r>
              <a:rPr lang="en-US" altLang="zh-CN" dirty="0"/>
              <a:t>%</a:t>
            </a:r>
            <a:r>
              <a:rPr lang="zh-CN" altLang="en-US" dirty="0"/>
              <a:t>表示取余运算。</a:t>
            </a:r>
            <a:endParaRPr lang="en-US" altLang="zh-CN" dirty="0"/>
          </a:p>
          <a:p>
            <a:pPr lvl="1"/>
            <a:r>
              <a:rPr lang="zh-CN" altLang="en-US" dirty="0"/>
              <a:t>对于随机输入的关键字，素数作除数能使哈希地址更均匀。除数的因子越多越不好。</a:t>
            </a:r>
            <a:endParaRPr lang="en-US" altLang="zh-CN" dirty="0"/>
          </a:p>
          <a:p>
            <a:r>
              <a:rPr lang="zh-CN" altLang="en-US" dirty="0"/>
              <a:t>伪随机数法</a:t>
            </a:r>
            <a:endParaRPr lang="en-US" altLang="zh-CN" dirty="0"/>
          </a:p>
          <a:p>
            <a:pPr lvl="1"/>
            <a:r>
              <a:rPr lang="zh-CN" altLang="en-US" dirty="0"/>
              <a:t>采用伪随机函数作为哈希函数。</a:t>
            </a:r>
            <a:endParaRPr lang="en-US" altLang="zh-CN" dirty="0"/>
          </a:p>
          <a:p>
            <a:pPr lvl="1"/>
            <a:r>
              <a:rPr lang="zh-CN" altLang="en-US" dirty="0"/>
              <a:t>即：</a:t>
            </a:r>
            <a:r>
              <a:rPr lang="en-US" altLang="zh-CN" dirty="0"/>
              <a:t>H(k)=random(k)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1774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8D916-7A9D-425D-85C9-D6F957B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处理哈希冲突：开放定址法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9B589A-74AD-42B0-B4BC-5628EBCD5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11582400" cy="5181600"/>
              </a:xfrm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b="0" dirty="0"/>
                  <a:t>当关键字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的初始哈希地址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/>
                  <a:t>出现冲突时，以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/>
                  <a:t>为基础，产生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="0" dirty="0"/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="0" dirty="0"/>
                  <a:t>冲突，再以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/>
                  <a:t>为基础，产生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/>
                  <a:t>，直到不冲突为止。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b="0" dirty="0"/>
                  <a:t>一般形式：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/>
                  <a:t>是表长，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是增量序列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线性探测：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二次探测：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伪随机探测：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b="0" dirty="0"/>
                  <a:t>伪随机序列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9B589A-74AD-42B0-B4BC-5628EBCD5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11582400" cy="5181600"/>
              </a:xfrm>
              <a:blipFill>
                <a:blip r:embed="rId2"/>
                <a:stretch>
                  <a:fillRect l="-789" t="-235" r="-842" b="-10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6D526AA-6E1B-4012-B51B-95B3A7343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467086"/>
                  </p:ext>
                </p:extLst>
              </p:nvPr>
            </p:nvGraphicFramePr>
            <p:xfrm>
              <a:off x="3237521" y="2759481"/>
              <a:ext cx="8128003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5231">
                      <a:extLst>
                        <a:ext uri="{9D8B030D-6E8A-4147-A177-3AD203B41FA5}">
                          <a16:colId xmlns:a16="http://schemas.microsoft.com/office/drawing/2014/main" val="1595431659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3945566891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675408667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948630812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3119641082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458711976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571209448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2676329343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549149735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980454340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336925152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2553295499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25337597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+1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+2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+3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+4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+5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805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179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46D526AA-6E1B-4012-B51B-95B3A7343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467086"/>
                  </p:ext>
                </p:extLst>
              </p:nvPr>
            </p:nvGraphicFramePr>
            <p:xfrm>
              <a:off x="3237521" y="2759481"/>
              <a:ext cx="8128003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5231">
                      <a:extLst>
                        <a:ext uri="{9D8B030D-6E8A-4147-A177-3AD203B41FA5}">
                          <a16:colId xmlns:a16="http://schemas.microsoft.com/office/drawing/2014/main" val="1595431659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3945566891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675408667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948630812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3119641082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458711976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571209448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2676329343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549149735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1980454340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336925152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2553295499"/>
                        </a:ext>
                      </a:extLst>
                    </a:gridCol>
                    <a:gridCol w="625231">
                      <a:extLst>
                        <a:ext uri="{9D8B030D-6E8A-4147-A177-3AD203B41FA5}">
                          <a16:colId xmlns:a16="http://schemas.microsoft.com/office/drawing/2014/main" val="253375971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4902" t="-13542" r="-607843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+1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+2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+3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+4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+5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805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17923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07ADD61-6D29-433A-89AC-9D442277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9642"/>
              </p:ext>
            </p:extLst>
          </p:nvPr>
        </p:nvGraphicFramePr>
        <p:xfrm>
          <a:off x="736600" y="2790092"/>
          <a:ext cx="22352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095463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哈希表地址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7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哈希表数据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23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88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6D8AC-2655-4089-ABB7-A847F312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处理哈希冲突：链地址法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4E573-F9F9-4F0A-9AE9-3412D5265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0" dirty="0"/>
              <a:t>将所有哈希地址为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的元素构成一个链表，链表的头指针存放在哈希表的第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个单元中。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9BDDD27-FDA0-4812-8DED-C04880AA2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407885"/>
            <a:ext cx="4572000" cy="5145315"/>
          </a:xfrm>
        </p:spPr>
      </p:pic>
    </p:spTree>
    <p:extLst>
      <p:ext uri="{BB962C8B-B14F-4D97-AF65-F5344CB8AC3E}">
        <p14:creationId xmlns:p14="http://schemas.microsoft.com/office/powerpoint/2010/main" val="3619339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CDD8-9BF8-40A1-9C7E-33B21D15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处理哈希冲突：再哈希法和建立溢出区法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AC58C-80F3-4F35-86DE-FC8C08823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再哈希法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构造多个不同的哈希函数：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发生冲突时，计算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，如果再冲突，再计算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，如此进行，直到不冲突为止。</a:t>
                </a:r>
                <a:endParaRPr lang="en-US" altLang="zh-CN" dirty="0"/>
              </a:p>
              <a:p>
                <a:r>
                  <a:rPr lang="zh-CN" altLang="en-US" dirty="0"/>
                  <a:t>建立溢出区法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将哈希表分为基本表和溢出表；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凡是和基本表发生冲突的数据元素一律放入溢出表。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AC58C-80F3-4F35-86DE-FC8C08823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721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CC38D-5C5B-4ABD-AD83-DD7D9556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哈希表的查找性能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25311D-E8DF-4DE8-A3DE-F6A11A182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哈希表的查找性能取决于三个因素：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哈希函数；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处理冲突的方法；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装填因子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哈希表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中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已有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记录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哈希表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长度</m:t>
                        </m:r>
                      </m:den>
                    </m:f>
                  </m:oMath>
                </a14:m>
                <a:r>
                  <a:rPr lang="zh-CN" altLang="en-US" dirty="0"/>
                  <a:t>，表示装满程度。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25311D-E8DF-4DE8-A3DE-F6A11A182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213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017C-55E6-4B59-ABFB-1DE9B0BE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哈希表的平均查找长度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00960DD-713C-407D-8136-F51EB56F70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6610972"/>
                  </p:ext>
                </p:extLst>
              </p:nvPr>
            </p:nvGraphicFramePr>
            <p:xfrm>
              <a:off x="1295400" y="1295400"/>
              <a:ext cx="9601200" cy="5311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600">
                      <a:extLst>
                        <a:ext uri="{9D8B030D-6E8A-4147-A177-3AD203B41FA5}">
                          <a16:colId xmlns:a16="http://schemas.microsoft.com/office/drawing/2014/main" val="3624700587"/>
                        </a:ext>
                      </a:extLst>
                    </a:gridCol>
                    <a:gridCol w="4800600">
                      <a:extLst>
                        <a:ext uri="{9D8B030D-6E8A-4147-A177-3AD203B41FA5}">
                          <a16:colId xmlns:a16="http://schemas.microsoft.com/office/drawing/2014/main" val="2060119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处理哈希冲突的</a:t>
                          </a:r>
                          <a:endParaRPr lang="en-US" altLang="zh-CN" sz="3200" b="1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方法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查找成功时的</a:t>
                          </a:r>
                          <a:endParaRPr lang="en-US" altLang="zh-CN" sz="3200" b="1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平均查找长度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4796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线性探测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3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57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二次探测</a:t>
                          </a:r>
                          <a:endParaRPr lang="en-US" altLang="zh-CN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伪随机探测</a:t>
                          </a:r>
                          <a:endParaRPr lang="en-US" altLang="zh-CN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再哈希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≈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3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0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链地址法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≈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61829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设哈希函数是均匀的，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3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𝜶</m:t>
                              </m:r>
                            </m:oMath>
                          </a14:m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是装填因子。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36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62948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00960DD-713C-407D-8136-F51EB56F70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6610972"/>
                  </p:ext>
                </p:extLst>
              </p:nvPr>
            </p:nvGraphicFramePr>
            <p:xfrm>
              <a:off x="1295400" y="1295400"/>
              <a:ext cx="9601200" cy="5311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600">
                      <a:extLst>
                        <a:ext uri="{9D8B030D-6E8A-4147-A177-3AD203B41FA5}">
                          <a16:colId xmlns:a16="http://schemas.microsoft.com/office/drawing/2014/main" val="3624700587"/>
                        </a:ext>
                      </a:extLst>
                    </a:gridCol>
                    <a:gridCol w="4800600">
                      <a:extLst>
                        <a:ext uri="{9D8B030D-6E8A-4147-A177-3AD203B41FA5}">
                          <a16:colId xmlns:a16="http://schemas.microsoft.com/office/drawing/2014/main" val="2060119859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处理哈希冲突的</a:t>
                          </a:r>
                          <a:endParaRPr lang="en-US" altLang="zh-CN" sz="3200" b="1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方法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查找成功时的</a:t>
                          </a:r>
                          <a:endParaRPr lang="en-US" altLang="zh-CN" sz="3200" b="1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平均查找长度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4796124"/>
                      </a:ext>
                    </a:extLst>
                  </a:tr>
                  <a:tr h="1187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线性探测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27" t="-95897" r="-254" b="-274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577180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二次探测</a:t>
                          </a:r>
                          <a:endParaRPr lang="en-US" altLang="zh-CN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伪随机探测</a:t>
                          </a:r>
                          <a:endParaRPr lang="en-US" altLang="zh-CN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再哈希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27" t="-149804" r="-254" b="-10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264"/>
                      </a:ext>
                    </a:extLst>
                  </a:tr>
                  <a:tr h="9233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链地址法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27" t="-419079" r="-254" b="-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18297"/>
                      </a:ext>
                    </a:extLst>
                  </a:tr>
                  <a:tr h="57912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" t="-830526" r="-127" b="-3473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36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62948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8888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DCFB-8E49-4F64-B0B6-D8C3F3EE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计算平均查找长度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3769E5-EF0E-4A4E-A8E1-838C6BECC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已知一组关键字：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   哈希函数：</a:t>
                </a:r>
                <a:r>
                  <a:rPr lang="en-US" altLang="zh-CN" dirty="0"/>
                  <a:t>H(key)=key % 17</a:t>
                </a:r>
                <a:r>
                  <a:rPr lang="zh-CN" altLang="en-US" b="0" dirty="0"/>
                  <a:t>；按</a:t>
                </a:r>
                <a:r>
                  <a:rPr lang="zh-CN" altLang="en-US" dirty="0"/>
                  <a:t>线性探测</a:t>
                </a:r>
                <a:r>
                  <a:rPr lang="zh-CN" altLang="en-US" b="0" dirty="0"/>
                  <a:t>处理冲突。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b="0" dirty="0"/>
                  <a:t>平均查找长度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×9+2×2+3×1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1.33</m:t>
                    </m:r>
                  </m:oMath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3769E5-EF0E-4A4E-A8E1-838C6BECC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34ACFEC-2808-44A4-8633-254BA46D9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31474"/>
              </p:ext>
            </p:extLst>
          </p:nvPr>
        </p:nvGraphicFramePr>
        <p:xfrm>
          <a:off x="3886200" y="1447800"/>
          <a:ext cx="8001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63775458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15625656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21155778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67058127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31174839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48236937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41887455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5440578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059398908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316845507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27023593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894468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19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23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68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36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84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27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55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91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39292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943334-3285-4C08-952C-8A354A00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98266"/>
              </p:ext>
            </p:extLst>
          </p:nvPr>
        </p:nvGraphicFramePr>
        <p:xfrm>
          <a:off x="0" y="3178984"/>
          <a:ext cx="1676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2844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哈希地址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1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比较次数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268502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72B6EC7-1266-47B2-A94C-479C1145B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69215"/>
              </p:ext>
            </p:extLst>
          </p:nvPr>
        </p:nvGraphicFramePr>
        <p:xfrm>
          <a:off x="1676394" y="3093721"/>
          <a:ext cx="10287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118">
                  <a:extLst>
                    <a:ext uri="{9D8B030D-6E8A-4147-A177-3AD203B41FA5}">
                      <a16:colId xmlns:a16="http://schemas.microsoft.com/office/drawing/2014/main" val="3844161566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4244976743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1419427440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3088141739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1122125239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1742296346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976892122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2658440247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868765919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362232068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3662419966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836279571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803225639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4153702270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625190952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3370238004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1350126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16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5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68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FF00"/>
                          </a:solidFill>
                        </a:rPr>
                        <a:t>36</a:t>
                      </a:r>
                      <a:endParaRPr lang="zh-CN" altLang="en-US" sz="32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FF00"/>
                          </a:solidFill>
                        </a:rPr>
                        <a:t>91</a:t>
                      </a:r>
                      <a:endParaRPr lang="zh-CN" altLang="en-US" sz="32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CN" alt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1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37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1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3880-20CB-430B-BCB7-DB8760443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/>
              <a:t>Thanks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AD1061-F30E-4772-8876-E95D08740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9600" dirty="0"/>
              <a:t>Questions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196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A33C1-80A8-468C-B84E-E4B4E2BF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对二分查找的评价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3017-C8F4-4F6C-9E5E-84465288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二分查找的基本要求</a:t>
            </a:r>
            <a:endParaRPr lang="en-US" altLang="zh-CN" dirty="0"/>
          </a:p>
          <a:p>
            <a:pPr lvl="1"/>
            <a:r>
              <a:rPr lang="zh-CN" altLang="en-US" dirty="0"/>
              <a:t>顺序存储</a:t>
            </a:r>
            <a:endParaRPr lang="en-US" altLang="zh-CN" dirty="0"/>
          </a:p>
          <a:p>
            <a:pPr lvl="1"/>
            <a:r>
              <a:rPr lang="zh-CN" altLang="en-US" dirty="0"/>
              <a:t>有序</a:t>
            </a:r>
            <a:endParaRPr lang="en-US" altLang="zh-CN" dirty="0"/>
          </a:p>
          <a:p>
            <a:r>
              <a:rPr lang="zh-CN" altLang="en-US" dirty="0"/>
              <a:t>优缺点</a:t>
            </a:r>
            <a:endParaRPr lang="en-US" altLang="zh-CN" dirty="0"/>
          </a:p>
          <a:p>
            <a:pPr lvl="1"/>
            <a:r>
              <a:rPr lang="zh-CN" altLang="en-US" dirty="0"/>
              <a:t>优点：查找速度快</a:t>
            </a:r>
            <a:endParaRPr lang="en-US" altLang="zh-CN" dirty="0"/>
          </a:p>
          <a:p>
            <a:pPr lvl="1"/>
            <a:r>
              <a:rPr lang="zh-CN" altLang="en-US" dirty="0"/>
              <a:t>缺点：插入删除困难</a:t>
            </a:r>
            <a:endParaRPr lang="en-US" altLang="zh-CN" dirty="0"/>
          </a:p>
          <a:p>
            <a:r>
              <a:rPr lang="zh-CN" altLang="en-US" dirty="0"/>
              <a:t>适用于不经常变动而查找频繁的有序表。</a:t>
            </a:r>
          </a:p>
        </p:txBody>
      </p:sp>
    </p:spTree>
    <p:extLst>
      <p:ext uri="{BB962C8B-B14F-4D97-AF65-F5344CB8AC3E}">
        <p14:creationId xmlns:p14="http://schemas.microsoft.com/office/powerpoint/2010/main" val="175324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DDA1-CCE6-4803-BD26-9699889F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85942-1AD3-4CC7-877A-64421DB95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038600" cy="4343400"/>
          </a:xfrm>
        </p:spPr>
        <p:txBody>
          <a:bodyPr/>
          <a:lstStyle/>
          <a:p>
            <a:r>
              <a:rPr lang="zh-CN" altLang="en-US" dirty="0"/>
              <a:t>分块</a:t>
            </a:r>
            <a:endParaRPr lang="en-US" altLang="zh-CN" dirty="0"/>
          </a:p>
          <a:p>
            <a:pPr lvl="1"/>
            <a:r>
              <a:rPr lang="zh-CN" altLang="en-US" dirty="0"/>
              <a:t>块内可以无序</a:t>
            </a:r>
            <a:endParaRPr lang="en-US" altLang="zh-CN" dirty="0"/>
          </a:p>
          <a:p>
            <a:pPr lvl="1"/>
            <a:r>
              <a:rPr lang="zh-CN" altLang="en-US" dirty="0"/>
              <a:t>块间必须有序</a:t>
            </a:r>
            <a:endParaRPr lang="en-US" altLang="zh-CN" dirty="0"/>
          </a:p>
          <a:p>
            <a:r>
              <a:rPr lang="zh-CN" altLang="en-US" dirty="0"/>
              <a:t>索引</a:t>
            </a:r>
            <a:r>
              <a:rPr lang="zh-CN" altLang="en-US" b="0" dirty="0"/>
              <a:t>：索引项包含</a:t>
            </a:r>
            <a:endParaRPr lang="en-US" altLang="zh-CN" b="0" dirty="0"/>
          </a:p>
          <a:p>
            <a:pPr lvl="1"/>
            <a:r>
              <a:rPr lang="zh-CN" altLang="en-US" dirty="0"/>
              <a:t>块的开始地址</a:t>
            </a:r>
            <a:endParaRPr lang="en-US" altLang="zh-CN" dirty="0"/>
          </a:p>
          <a:p>
            <a:pPr lvl="1"/>
            <a:r>
              <a:rPr lang="zh-CN" altLang="en-US" dirty="0"/>
              <a:t>块内最大或最小关键字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E4BCBAB-942E-4CDD-9840-90BBF9CC72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093703"/>
              </p:ext>
            </p:extLst>
          </p:nvPr>
        </p:nvGraphicFramePr>
        <p:xfrm>
          <a:off x="5892801" y="1661160"/>
          <a:ext cx="256539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3">
                  <a:extLst>
                    <a:ext uri="{9D8B030D-6E8A-4147-A177-3AD203B41FA5}">
                      <a16:colId xmlns:a16="http://schemas.microsoft.com/office/drawing/2014/main" val="304009875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665323902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77533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03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38047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A9A4D52-6039-4686-ADBD-879611E7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69289"/>
              </p:ext>
            </p:extLst>
          </p:nvPr>
        </p:nvGraphicFramePr>
        <p:xfrm>
          <a:off x="4343400" y="4328160"/>
          <a:ext cx="7467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426831275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7877097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8077098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2970447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4527600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9584979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15942651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61606647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49321602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90838577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6401748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528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3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0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1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2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3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4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5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6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7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8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9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10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/>
                        <a:t>11</a:t>
                      </a:r>
                      <a:endParaRPr lang="zh-CN" altLang="en-US" sz="3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26325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B63D67C-6068-432D-92ED-00AB263368D0}"/>
              </a:ext>
            </a:extLst>
          </p:cNvPr>
          <p:cNvSpPr txBox="1"/>
          <p:nvPr/>
        </p:nvSpPr>
        <p:spPr>
          <a:xfrm>
            <a:off x="4572000" y="18530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8ED4D4-83B8-4AA0-B3B8-E27D6910B1A4}"/>
              </a:ext>
            </a:extLst>
          </p:cNvPr>
          <p:cNvSpPr txBox="1"/>
          <p:nvPr/>
        </p:nvSpPr>
        <p:spPr>
          <a:xfrm>
            <a:off x="8610600" y="160978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块内最大关键字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6631F0-D04D-4DDE-AE49-DDBA6655361C}"/>
              </a:ext>
            </a:extLst>
          </p:cNvPr>
          <p:cNvSpPr txBox="1"/>
          <p:nvPr/>
        </p:nvSpPr>
        <p:spPr>
          <a:xfrm>
            <a:off x="8610600" y="224398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块的开始地址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3B583-C186-4D9B-BA74-90201B76E041}"/>
              </a:ext>
            </a:extLst>
          </p:cNvPr>
          <p:cNvCxnSpPr/>
          <p:nvPr/>
        </p:nvCxnSpPr>
        <p:spPr bwMode="auto">
          <a:xfrm flipH="1">
            <a:off x="4648200" y="2819400"/>
            <a:ext cx="1676400" cy="1508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A44ABD-4023-4C3D-BE5D-68AD84611645}"/>
              </a:ext>
            </a:extLst>
          </p:cNvPr>
          <p:cNvCxnSpPr/>
          <p:nvPr/>
        </p:nvCxnSpPr>
        <p:spPr bwMode="auto">
          <a:xfrm>
            <a:off x="7162800" y="2819400"/>
            <a:ext cx="0" cy="1508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1E2150-0EAE-4905-A14E-FE6D40BC57A6}"/>
              </a:ext>
            </a:extLst>
          </p:cNvPr>
          <p:cNvCxnSpPr/>
          <p:nvPr/>
        </p:nvCxnSpPr>
        <p:spPr bwMode="auto">
          <a:xfrm>
            <a:off x="8077200" y="2819400"/>
            <a:ext cx="1524000" cy="1508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DD0EEA7A-B77F-49C2-A9FC-0E62CAD2BD1B}"/>
              </a:ext>
            </a:extLst>
          </p:cNvPr>
          <p:cNvSpPr txBox="1">
            <a:spLocks/>
          </p:cNvSpPr>
          <p:nvPr/>
        </p:nvSpPr>
        <p:spPr bwMode="auto">
          <a:xfrm>
            <a:off x="304800" y="5848644"/>
            <a:ext cx="7210145" cy="65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 lang="en-US" altLang="zh-CN"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0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查找</a:t>
            </a:r>
            <a:r>
              <a:rPr lang="zh-CN" altLang="en-US" b="0" kern="0" dirty="0"/>
              <a:t>：先查索引、再查数据块。</a:t>
            </a:r>
          </a:p>
        </p:txBody>
      </p:sp>
    </p:spTree>
    <p:extLst>
      <p:ext uri="{BB962C8B-B14F-4D97-AF65-F5344CB8AC3E}">
        <p14:creationId xmlns:p14="http://schemas.microsoft.com/office/powerpoint/2010/main" val="198883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6BA08-D5F4-4D56-A42F-38B28AA0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基于二叉树的查找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A73A-F56A-47A8-A2D0-B443C38C5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943600" cy="4800600"/>
          </a:xfrm>
        </p:spPr>
        <p:txBody>
          <a:bodyPr/>
          <a:lstStyle/>
          <a:p>
            <a:r>
              <a:rPr lang="zh-CN" altLang="en-US" dirty="0"/>
              <a:t>二叉排序树</a:t>
            </a:r>
            <a:endParaRPr lang="en-US" altLang="zh-CN" dirty="0"/>
          </a:p>
          <a:p>
            <a:pPr lvl="1"/>
            <a:r>
              <a:rPr lang="zh-CN" altLang="en-US" dirty="0"/>
              <a:t>左子树上节点的值小于根节点的值；</a:t>
            </a:r>
            <a:endParaRPr lang="en-US" altLang="zh-CN" dirty="0"/>
          </a:p>
          <a:p>
            <a:pPr lvl="1"/>
            <a:r>
              <a:rPr lang="zh-CN" altLang="en-US" dirty="0"/>
              <a:t>右子树上节点的值大于根节点的值；</a:t>
            </a:r>
            <a:endParaRPr lang="en-US" altLang="zh-CN" dirty="0"/>
          </a:p>
          <a:p>
            <a:pPr lvl="1"/>
            <a:r>
              <a:rPr lang="zh-CN" altLang="en-US" dirty="0"/>
              <a:t>左右子树都是二叉排序树。</a:t>
            </a:r>
            <a:endParaRPr lang="en-US" altLang="zh-CN" dirty="0"/>
          </a:p>
          <a:p>
            <a:r>
              <a:rPr lang="zh-CN" altLang="en-US" dirty="0"/>
              <a:t>中序遍历</a:t>
            </a:r>
            <a:r>
              <a:rPr lang="zh-CN" altLang="en-US" b="0" dirty="0"/>
              <a:t>可以得到递增序列。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625936-5CA5-427D-8181-8FE082790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24000"/>
            <a:ext cx="5130637" cy="4572000"/>
          </a:xfrm>
        </p:spPr>
      </p:pic>
    </p:spTree>
    <p:extLst>
      <p:ext uri="{BB962C8B-B14F-4D97-AF65-F5344CB8AC3E}">
        <p14:creationId xmlns:p14="http://schemas.microsoft.com/office/powerpoint/2010/main" val="124556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21CAD-0698-46BA-BB02-695EDF64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二叉排序树的查找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B686D-203B-4738-9CED-FEC39A4D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设要查的关键字是</a:t>
            </a:r>
            <a:r>
              <a:rPr lang="en-US" altLang="zh-CN" b="0" dirty="0"/>
              <a:t>key</a:t>
            </a:r>
            <a:r>
              <a:rPr lang="zh-CN" altLang="en-US" b="0" dirty="0"/>
              <a:t>，二叉树的根为</a:t>
            </a:r>
            <a:r>
              <a:rPr lang="en-US" altLang="zh-CN" b="0" dirty="0"/>
              <a:t>root</a:t>
            </a:r>
            <a:r>
              <a:rPr lang="zh-CN" altLang="en-US" b="0" dirty="0"/>
              <a:t>：</a:t>
            </a:r>
            <a:endParaRPr lang="en-US" altLang="zh-CN" b="0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如果 </a:t>
            </a:r>
            <a:r>
              <a:rPr lang="en-US" altLang="zh-CN" dirty="0"/>
              <a:t>key=</a:t>
            </a:r>
            <a:r>
              <a:rPr lang="en-US" altLang="zh-CN" dirty="0" err="1"/>
              <a:t>root.key</a:t>
            </a:r>
            <a:r>
              <a:rPr lang="zh-CN" altLang="en-US" dirty="0"/>
              <a:t>，就返回</a:t>
            </a:r>
            <a:r>
              <a:rPr lang="en-US" altLang="zh-CN" dirty="0"/>
              <a:t>root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 key&lt;</a:t>
            </a:r>
            <a:r>
              <a:rPr lang="en-US" altLang="zh-CN" dirty="0" err="1"/>
              <a:t>root.key</a:t>
            </a:r>
            <a:r>
              <a:rPr lang="zh-CN" altLang="en-US" dirty="0"/>
              <a:t>，则查找</a:t>
            </a:r>
            <a:r>
              <a:rPr lang="en-US" altLang="zh-CN" dirty="0"/>
              <a:t>root</a:t>
            </a:r>
            <a:r>
              <a:rPr lang="zh-CN" altLang="en-US" dirty="0"/>
              <a:t>的左子树；</a:t>
            </a:r>
            <a:endParaRPr lang="en-US" altLang="zh-CN" dirty="0"/>
          </a:p>
          <a:p>
            <a:pPr lvl="1"/>
            <a:r>
              <a:rPr lang="zh-CN" altLang="en-US" dirty="0"/>
              <a:t>如果 </a:t>
            </a:r>
            <a:r>
              <a:rPr lang="en-US" altLang="zh-CN" dirty="0"/>
              <a:t>key&gt;</a:t>
            </a:r>
            <a:r>
              <a:rPr lang="en-US" altLang="zh-CN" dirty="0" err="1"/>
              <a:t>root.key</a:t>
            </a:r>
            <a:r>
              <a:rPr lang="zh-CN" altLang="en-US" dirty="0"/>
              <a:t>，则查找</a:t>
            </a:r>
            <a:r>
              <a:rPr lang="en-US" altLang="zh-CN" dirty="0"/>
              <a:t>root</a:t>
            </a:r>
            <a:r>
              <a:rPr lang="zh-CN" altLang="en-US" dirty="0"/>
              <a:t>的右子树。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递归</a:t>
            </a:r>
            <a:endParaRPr lang="en-US" altLang="zh-CN" dirty="0"/>
          </a:p>
          <a:p>
            <a:pPr lvl="1"/>
            <a:r>
              <a:rPr lang="zh-CN" altLang="en-US" dirty="0"/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2232146058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arrow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10933</TotalTime>
  <Words>4120</Words>
  <Application>Microsoft Office PowerPoint</Application>
  <PresentationFormat>宽屏</PresentationFormat>
  <Paragraphs>738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微软雅黑</vt:lpstr>
      <vt:lpstr>Arial</vt:lpstr>
      <vt:lpstr>Calibri</vt:lpstr>
      <vt:lpstr>Cambria Math</vt:lpstr>
      <vt:lpstr>Times New Roman</vt:lpstr>
      <vt:lpstr>Wingdings</vt:lpstr>
      <vt:lpstr>tm2</vt:lpstr>
      <vt:lpstr>第八章  查找</vt:lpstr>
      <vt:lpstr>查找的概念</vt:lpstr>
      <vt:lpstr>顺序查找</vt:lpstr>
      <vt:lpstr>二分查找</vt:lpstr>
      <vt:lpstr>二分查找的性能分析</vt:lpstr>
      <vt:lpstr>对二分查找的评价</vt:lpstr>
      <vt:lpstr>分块查找</vt:lpstr>
      <vt:lpstr>基于二叉树的查找</vt:lpstr>
      <vt:lpstr>二叉排序树的查找</vt:lpstr>
      <vt:lpstr>二叉排序树的插入</vt:lpstr>
      <vt:lpstr>二叉排序树的删除</vt:lpstr>
      <vt:lpstr>二叉排序树的删除(接上)</vt:lpstr>
      <vt:lpstr>二叉排序树的删除(接上)</vt:lpstr>
      <vt:lpstr>平衡二叉树</vt:lpstr>
      <vt:lpstr>平衡二叉树类型的定义</vt:lpstr>
      <vt:lpstr>平衡二叉树的插入</vt:lpstr>
      <vt:lpstr>失衡子树的调整-LL型</vt:lpstr>
      <vt:lpstr>失衡子树的调整-RR型</vt:lpstr>
      <vt:lpstr>失衡子树的调整-LR型</vt:lpstr>
      <vt:lpstr>失衡子树的调整-RL型</vt:lpstr>
      <vt:lpstr>平衡二叉树插入算法的基本思想</vt:lpstr>
      <vt:lpstr>平衡二叉树插入的实现-1/8</vt:lpstr>
      <vt:lpstr>平衡二叉树插入的实现-2/8</vt:lpstr>
      <vt:lpstr>平衡二叉树插入的实现-3/8</vt:lpstr>
      <vt:lpstr>平衡二叉树插入的实现-4/8</vt:lpstr>
      <vt:lpstr>平衡二叉树插入的实现-5/8</vt:lpstr>
      <vt:lpstr>平衡二叉树插入的实现-6/8</vt:lpstr>
      <vt:lpstr>平衡二叉树插入的实现-7/8</vt:lpstr>
      <vt:lpstr>平衡二叉树插入的实现-8/8</vt:lpstr>
      <vt:lpstr>平衡二叉树的删除</vt:lpstr>
      <vt:lpstr>平衡多叉查找树：B树(Balanced Tree) [R. Bayer and E. McCreight, 1970]</vt:lpstr>
      <vt:lpstr>一棵3叉的B树</vt:lpstr>
      <vt:lpstr>M叉B树的查找性能</vt:lpstr>
      <vt:lpstr>理解B树</vt:lpstr>
      <vt:lpstr>认识磁盘</vt:lpstr>
      <vt:lpstr>磁盘和B树</vt:lpstr>
      <vt:lpstr>B树的插入</vt:lpstr>
      <vt:lpstr>用插入的方法构建B树</vt:lpstr>
      <vt:lpstr>用插入的方法构建B树(接上)</vt:lpstr>
      <vt:lpstr>用插入的方法 构建B树(接上)</vt:lpstr>
      <vt:lpstr>插入算法和B树的定义</vt:lpstr>
      <vt:lpstr>B+树</vt:lpstr>
      <vt:lpstr>一棵3阶的B+树</vt:lpstr>
      <vt:lpstr>B+树相对于B树的优点</vt:lpstr>
      <vt:lpstr>B+树类型的一种定义-1/2</vt:lpstr>
      <vt:lpstr>B+树类型的一种定义-2/2</vt:lpstr>
      <vt:lpstr>计算式查找</vt:lpstr>
      <vt:lpstr>哈希法</vt:lpstr>
      <vt:lpstr>构造哈希函数： 数字分析法</vt:lpstr>
      <vt:lpstr>构造哈希函数： 平方取中法</vt:lpstr>
      <vt:lpstr>构造哈希函数： 分段叠加法</vt:lpstr>
      <vt:lpstr>构造哈希函数：除留余数法和伪随机数法</vt:lpstr>
      <vt:lpstr>处理哈希冲突：开放定址法</vt:lpstr>
      <vt:lpstr>处理哈希冲突：链地址法</vt:lpstr>
      <vt:lpstr>处理哈希冲突：再哈希法和建立溢出区法</vt:lpstr>
      <vt:lpstr>哈希表的查找性能</vt:lpstr>
      <vt:lpstr>哈希表的平均查找长度</vt:lpstr>
      <vt:lpstr>计算平均查找长度</vt:lpstr>
      <vt:lpstr>Thanks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zhangxue@uestc.edu.cn</cp:lastModifiedBy>
  <cp:revision>1398</cp:revision>
  <cp:lastPrinted>2024-02-25T10:06:56Z</cp:lastPrinted>
  <dcterms:created xsi:type="dcterms:W3CDTF">1999-08-24T18:39:05Z</dcterms:created>
  <dcterms:modified xsi:type="dcterms:W3CDTF">2024-04-15T06:09:27Z</dcterms:modified>
</cp:coreProperties>
</file>