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263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07" r:id="rId45"/>
    <p:sldId id="308" r:id="rId46"/>
    <p:sldId id="309" r:id="rId47"/>
    <p:sldId id="349" r:id="rId48"/>
    <p:sldId id="310" r:id="rId49"/>
    <p:sldId id="311" r:id="rId50"/>
    <p:sldId id="312" r:id="rId51"/>
    <p:sldId id="313" r:id="rId52"/>
    <p:sldId id="314" r:id="rId53"/>
    <p:sldId id="315" r:id="rId54"/>
    <p:sldId id="316" r:id="rId55"/>
    <p:sldId id="317" r:id="rId56"/>
    <p:sldId id="318" r:id="rId57"/>
    <p:sldId id="320" r:id="rId58"/>
    <p:sldId id="321" r:id="rId59"/>
    <p:sldId id="319" r:id="rId60"/>
    <p:sldId id="322" r:id="rId61"/>
    <p:sldId id="323" r:id="rId62"/>
    <p:sldId id="324" r:id="rId63"/>
    <p:sldId id="325" r:id="rId64"/>
    <p:sldId id="328" r:id="rId65"/>
    <p:sldId id="329" r:id="rId66"/>
    <p:sldId id="330" r:id="rId67"/>
    <p:sldId id="334" r:id="rId68"/>
    <p:sldId id="336" r:id="rId69"/>
    <p:sldId id="337" r:id="rId70"/>
    <p:sldId id="338" r:id="rId71"/>
    <p:sldId id="339" r:id="rId72"/>
    <p:sldId id="340" r:id="rId73"/>
    <p:sldId id="341" r:id="rId74"/>
    <p:sldId id="347" r:id="rId75"/>
    <p:sldId id="342" r:id="rId76"/>
    <p:sldId id="343" r:id="rId77"/>
    <p:sldId id="331" r:id="rId78"/>
    <p:sldId id="332" r:id="rId79"/>
    <p:sldId id="333" r:id="rId80"/>
    <p:sldId id="335" r:id="rId81"/>
    <p:sldId id="344" r:id="rId82"/>
    <p:sldId id="345" r:id="rId83"/>
    <p:sldId id="346" r:id="rId84"/>
  </p:sldIdLst>
  <p:sldSz cx="12192000" cy="6858000"/>
  <p:notesSz cx="6797675" cy="9928225"/>
  <p:custDataLst>
    <p:tags r:id="rId90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00"/>
    <a:srgbClr val="000066"/>
    <a:srgbClr val="990033"/>
    <a:srgbClr val="660033"/>
    <a:srgbClr val="C6A02E"/>
    <a:srgbClr val="B82F25"/>
    <a:srgbClr val="6DBFAB"/>
    <a:srgbClr val="FF7706"/>
    <a:srgbClr val="FFAB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24" autoAdjust="0"/>
    <p:restoredTop sz="94660"/>
  </p:normalViewPr>
  <p:slideViewPr>
    <p:cSldViewPr showGuides="1">
      <p:cViewPr varScale="1">
        <p:scale>
          <a:sx n="85" d="100"/>
          <a:sy n="85" d="100"/>
        </p:scale>
        <p:origin x="542" y="5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46"/>
    </p:cViewPr>
  </p:sorterViewPr>
  <p:notesViewPr>
    <p:cSldViewPr>
      <p:cViewPr varScale="1">
        <p:scale>
          <a:sx n="39" d="100"/>
          <a:sy n="39" d="100"/>
        </p:scale>
        <p:origin x="2386" y="62"/>
      </p:cViewPr>
      <p:guideLst>
        <p:guide orient="horz" pos="3126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0" Type="http://schemas.openxmlformats.org/officeDocument/2006/relationships/tags" Target="tags/tag1.xml"/><Relationship Id="rId9" Type="http://schemas.openxmlformats.org/officeDocument/2006/relationships/slide" Target="slides/slide7.xml"/><Relationship Id="rId89" Type="http://schemas.openxmlformats.org/officeDocument/2006/relationships/tableStyles" Target="tableStyles.xml"/><Relationship Id="rId88" Type="http://schemas.openxmlformats.org/officeDocument/2006/relationships/viewProps" Target="viewProps.xml"/><Relationship Id="rId87" Type="http://schemas.openxmlformats.org/officeDocument/2006/relationships/presProps" Target="presProps.xml"/><Relationship Id="rId86" Type="http://schemas.openxmlformats.org/officeDocument/2006/relationships/handoutMaster" Target="handoutMasters/handoutMaster1.xml"/><Relationship Id="rId85" Type="http://schemas.openxmlformats.org/officeDocument/2006/relationships/notesMaster" Target="notesMasters/notesMaster1.xml"/><Relationship Id="rId84" Type="http://schemas.openxmlformats.org/officeDocument/2006/relationships/slide" Target="slides/slide82.xml"/><Relationship Id="rId83" Type="http://schemas.openxmlformats.org/officeDocument/2006/relationships/slide" Target="slides/slide81.xml"/><Relationship Id="rId82" Type="http://schemas.openxmlformats.org/officeDocument/2006/relationships/slide" Target="slides/slide80.xml"/><Relationship Id="rId81" Type="http://schemas.openxmlformats.org/officeDocument/2006/relationships/slide" Target="slides/slide79.xml"/><Relationship Id="rId80" Type="http://schemas.openxmlformats.org/officeDocument/2006/relationships/slide" Target="slides/slide78.xml"/><Relationship Id="rId8" Type="http://schemas.openxmlformats.org/officeDocument/2006/relationships/slide" Target="slides/slide6.xml"/><Relationship Id="rId79" Type="http://schemas.openxmlformats.org/officeDocument/2006/relationships/slide" Target="slides/slide77.xml"/><Relationship Id="rId78" Type="http://schemas.openxmlformats.org/officeDocument/2006/relationships/slide" Target="slides/slide76.xml"/><Relationship Id="rId77" Type="http://schemas.openxmlformats.org/officeDocument/2006/relationships/slide" Target="slides/slide75.xml"/><Relationship Id="rId76" Type="http://schemas.openxmlformats.org/officeDocument/2006/relationships/slide" Target="slides/slide74.xml"/><Relationship Id="rId75" Type="http://schemas.openxmlformats.org/officeDocument/2006/relationships/slide" Target="slides/slide73.xml"/><Relationship Id="rId74" Type="http://schemas.openxmlformats.org/officeDocument/2006/relationships/slide" Target="slides/slide72.xml"/><Relationship Id="rId73" Type="http://schemas.openxmlformats.org/officeDocument/2006/relationships/slide" Target="slides/slide71.xml"/><Relationship Id="rId72" Type="http://schemas.openxmlformats.org/officeDocument/2006/relationships/slide" Target="slides/slide70.xml"/><Relationship Id="rId71" Type="http://schemas.openxmlformats.org/officeDocument/2006/relationships/slide" Target="slides/slide69.xml"/><Relationship Id="rId70" Type="http://schemas.openxmlformats.org/officeDocument/2006/relationships/slide" Target="slides/slide68.xml"/><Relationship Id="rId7" Type="http://schemas.openxmlformats.org/officeDocument/2006/relationships/slide" Target="slides/slide5.xml"/><Relationship Id="rId69" Type="http://schemas.openxmlformats.org/officeDocument/2006/relationships/slide" Target="slides/slide67.xml"/><Relationship Id="rId68" Type="http://schemas.openxmlformats.org/officeDocument/2006/relationships/slide" Target="slides/slide66.xml"/><Relationship Id="rId67" Type="http://schemas.openxmlformats.org/officeDocument/2006/relationships/slide" Target="slides/slide65.xml"/><Relationship Id="rId66" Type="http://schemas.openxmlformats.org/officeDocument/2006/relationships/slide" Target="slides/slide64.xml"/><Relationship Id="rId65" Type="http://schemas.openxmlformats.org/officeDocument/2006/relationships/slide" Target="slides/slide63.xml"/><Relationship Id="rId64" Type="http://schemas.openxmlformats.org/officeDocument/2006/relationships/slide" Target="slides/slide62.xml"/><Relationship Id="rId63" Type="http://schemas.openxmlformats.org/officeDocument/2006/relationships/slide" Target="slides/slide61.xml"/><Relationship Id="rId62" Type="http://schemas.openxmlformats.org/officeDocument/2006/relationships/slide" Target="slides/slide60.xml"/><Relationship Id="rId61" Type="http://schemas.openxmlformats.org/officeDocument/2006/relationships/slide" Target="slides/slide59.xml"/><Relationship Id="rId60" Type="http://schemas.openxmlformats.org/officeDocument/2006/relationships/slide" Target="slides/slide58.xml"/><Relationship Id="rId6" Type="http://schemas.openxmlformats.org/officeDocument/2006/relationships/slide" Target="slides/slide4.xml"/><Relationship Id="rId59" Type="http://schemas.openxmlformats.org/officeDocument/2006/relationships/slide" Target="slides/slide57.xml"/><Relationship Id="rId58" Type="http://schemas.openxmlformats.org/officeDocument/2006/relationships/slide" Target="slides/slide56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011" y="0"/>
            <a:ext cx="2946122" cy="49743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16664E-1BF0-46AE-AAC0-8104A4986E0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011" y="9430796"/>
            <a:ext cx="2946122" cy="49742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3C5DD2-4AED-427E-8312-F2C1EDAA2E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554" y="0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>
            <a:lvl1pPr algn="r"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4538"/>
            <a:ext cx="6616700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974" y="4714549"/>
            <a:ext cx="4983728" cy="446838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t" anchorCtr="0" compatLnSpc="1"/>
          <a:lstStyle/>
          <a:p>
            <a:pPr lvl="0"/>
            <a:r>
              <a:rPr lang="en-US" noProof="0"/>
              <a:t>Click to edit Master text styles</a:t>
            </a:r>
            <a:endParaRPr lang="en-US" noProof="0"/>
          </a:p>
          <a:p>
            <a:pPr lvl="0"/>
            <a:r>
              <a:rPr lang="en-US" noProof="0"/>
              <a:t>Second level</a:t>
            </a:r>
            <a:endParaRPr lang="en-US" noProof="0"/>
          </a:p>
          <a:p>
            <a:pPr lvl="0"/>
            <a:r>
              <a:rPr lang="en-US" noProof="0"/>
              <a:t>Third level</a:t>
            </a:r>
            <a:endParaRPr lang="en-US" noProof="0"/>
          </a:p>
          <a:p>
            <a:pPr lvl="0"/>
            <a:r>
              <a:rPr lang="en-US" noProof="0"/>
              <a:t>Fourth level</a:t>
            </a:r>
            <a:endParaRPr lang="en-US" noProof="0"/>
          </a:p>
          <a:p>
            <a:pPr lvl="0"/>
            <a:r>
              <a:rPr lang="en-US" noProof="0"/>
              <a:t>Fifth level</a:t>
            </a:r>
            <a:endParaRPr lang="en-US" noProof="0"/>
          </a:p>
        </p:txBody>
      </p:sp>
      <p:sp>
        <p:nvSpPr>
          <p:cNvPr id="122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/>
          <a:lstStyle>
            <a:lvl1pPr defTabSz="930275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22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1554" y="9432493"/>
            <a:ext cx="2946122" cy="495732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013" tIns="46506" rIns="93013" bIns="46506" numCol="1" anchor="b" anchorCtr="0" compatLnSpc="1"/>
          <a:lstStyle>
            <a:lvl1pPr algn="r" defTabSz="930275">
              <a:defRPr sz="1200"/>
            </a:lvl1pPr>
          </a:lstStyle>
          <a:p>
            <a:fld id="{B90D6BE3-42E0-4DA5-B156-66EF77FDC710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742950" indent="-28575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11430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7756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60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 sz="4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603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11582400" cy="5181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>
              <a:lnSpc>
                <a:spcPct val="12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Ø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>
        <p:tmplLst>
          <p:tmpl lvl="1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2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2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down)">
                      <p:cBhvr>
                        <p:cTn dur="50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689600" cy="48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600"/>
              </a:spcBef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50000"/>
              </a:lnSpc>
              <a:spcBef>
                <a:spcPts val="600"/>
              </a:spcBef>
              <a:defRPr sz="2000" b="1">
                <a:solidFill>
                  <a:srgbClr val="000066"/>
                </a:solidFill>
              </a:defRPr>
            </a:lvl3pPr>
            <a:lvl4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4pPr>
            <a:lvl5pPr>
              <a:lnSpc>
                <a:spcPct val="150000"/>
              </a:lnSpc>
              <a:spcBef>
                <a:spcPts val="600"/>
              </a:spcBef>
              <a:defRPr sz="1800" b="1">
                <a:solidFill>
                  <a:schemeClr val="accent6">
                    <a:lumMod val="75000"/>
                  </a:schemeClr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689600" cy="4800600"/>
          </a:xfr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>
              <a:buClr>
                <a:schemeClr val="accent2">
                  <a:lumMod val="75000"/>
                </a:schemeClr>
              </a:buClr>
              <a:buFont typeface="Wingdings" panose="05000000000000000000" pitchFamily="2" charset="2"/>
              <a:buChar char="n"/>
              <a:defRPr lang="en-US" sz="3200" b="1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>
              <a:lnSpc>
                <a:spcPct val="125000"/>
              </a:lnSpc>
              <a:spcBef>
                <a:spcPts val="0"/>
              </a:spcBef>
              <a:buSzPct val="60000"/>
              <a:buFont typeface="Wingdings" panose="05000000000000000000" pitchFamily="2" charset="2"/>
              <a:buChar char="u"/>
              <a:defRPr lang="en-US" sz="3200" b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defRPr lang="en-US" b="1" smtClean="0">
                <a:solidFill>
                  <a:srgbClr val="000066"/>
                </a:solidFill>
              </a:defRPr>
            </a:lvl3pPr>
            <a:lvl4pPr>
              <a:defRPr lang="en-US" sz="1800" b="1" smtClean="0">
                <a:solidFill>
                  <a:schemeClr val="accent6">
                    <a:lumMod val="75000"/>
                  </a:schemeClr>
                </a:solidFill>
              </a:defRPr>
            </a:lvl4pPr>
            <a:lvl5pPr>
              <a:defRPr lang="en-US" sz="1800" b="1">
                <a:solidFill>
                  <a:schemeClr val="accent6">
                    <a:lumMod val="75000"/>
                  </a:schemeClr>
                </a:solidFill>
              </a:defRPr>
            </a:lvl5pPr>
          </a:lstStyle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Click to edit Master text styles</a:t>
            </a:r>
            <a:endParaRPr lang="en-US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Second level</a:t>
            </a:r>
            <a:endParaRPr lang="en-US" dirty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  <p:bldP spid="4" grpId="0" bldLvl="2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6800" y="762000"/>
            <a:ext cx="2590800" cy="5562600"/>
          </a:xfrm>
        </p:spPr>
        <p:txBody>
          <a:bodyPr vert="eaVert"/>
          <a:lstStyle>
            <a:lvl1pPr>
              <a:defRPr>
                <a:solidFill>
                  <a:srgbClr val="990033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762000"/>
            <a:ext cx="7569200" cy="5562600"/>
          </a:xfrm>
        </p:spPr>
        <p:txBody>
          <a:bodyPr vert="eaVert"/>
          <a:lstStyle>
            <a:lvl1pPr>
              <a:defRPr>
                <a:solidFill>
                  <a:srgbClr val="000066"/>
                </a:solidFill>
              </a:defRPr>
            </a:lvl1pPr>
            <a:lvl2pPr>
              <a:defRPr>
                <a:solidFill>
                  <a:srgbClr val="000066"/>
                </a:solidFill>
              </a:defRPr>
            </a:lvl2pPr>
            <a:lvl3pPr>
              <a:defRPr>
                <a:solidFill>
                  <a:srgbClr val="000066"/>
                </a:solidFill>
              </a:defRPr>
            </a:lvl3pPr>
          </a:lstStyle>
          <a:p>
            <a:pPr lvl="0"/>
            <a:r>
              <a:rPr lang="en-US" dirty="0"/>
              <a:t>Click to 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2" build="p">
        <p:tmplLst>
          <p:tmpl lvl="1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4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4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#ppt_x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3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1+#ppt_h/2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200238" cy="6865023"/>
          </a:xfrm>
          <a:prstGeom prst="rect">
            <a:avLst/>
          </a:prstGeom>
        </p:spPr>
      </p:pic>
      <p:sp>
        <p:nvSpPr>
          <p:cNvPr id="1028" name="Rectangle 2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914400" y="533400"/>
            <a:ext cx="103632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3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304800" y="1371600"/>
            <a:ext cx="114808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 Click to edit Master text styles</a:t>
            </a:r>
            <a:endParaRPr lang="en-US" altLang="zh-CN" dirty="0"/>
          </a:p>
          <a:p>
            <a:pPr lvl="1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Second level</a:t>
            </a:r>
            <a:endParaRPr lang="en-US" altLang="zh-CN" dirty="0"/>
          </a:p>
          <a:p>
            <a:pPr lvl="2">
              <a:lnSpc>
                <a:spcPct val="150000"/>
              </a:lnSpc>
              <a:spcBef>
                <a:spcPts val="600"/>
              </a:spcBef>
            </a:pPr>
            <a:r>
              <a:rPr lang="en-US" altLang="zh-CN" dirty="0"/>
              <a:t>Third level</a:t>
            </a:r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990033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B82F25"/>
          </a:solidFill>
          <a:latin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7706"/>
          </a:solidFill>
          <a:latin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☺"/>
        <a:defRPr lang="en-US" altLang="zh-CN" sz="2600" b="1" baseline="0" dirty="0" smtClean="0">
          <a:solidFill>
            <a:srgbClr val="000066"/>
          </a:solidFill>
          <a:latin typeface="+mn-ea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Times New Roman" panose="02020603050405020304" pitchFamily="18" charset="0"/>
        <a:buChar char="♫"/>
        <a:defRPr lang="en-US" altLang="zh-CN" sz="2400" b="1" dirty="0" smtClean="0">
          <a:solidFill>
            <a:srgbClr val="000066"/>
          </a:solidFill>
          <a:latin typeface="+mn-ea"/>
          <a:ea typeface="+mn-ea"/>
        </a:defRPr>
      </a:lvl2pPr>
      <a:lvl3pPr marL="108585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80000"/>
        <a:buFont typeface="Wingdings" panose="05000000000000000000" pitchFamily="2" charset="2"/>
        <a:buChar char="Ø"/>
        <a:defRPr lang="en-US" altLang="zh-CN" sz="2200" b="1" dirty="0" smtClean="0">
          <a:solidFill>
            <a:srgbClr val="000066"/>
          </a:solidFill>
          <a:latin typeface="+mn-lt"/>
        </a:defRPr>
      </a:lvl3pPr>
      <a:lvl4pPr marL="1428750" indent="-228600" algn="l" rtl="0" eaLnBrk="0" fontAlgn="base" hangingPunct="0">
        <a:spcBef>
          <a:spcPct val="20000"/>
        </a:spcBef>
        <a:spcAft>
          <a:spcPct val="0"/>
        </a:spcAft>
        <a:buChar char="–"/>
        <a:defRPr lang="en-US" altLang="zh-CN" sz="2000" b="1" dirty="0" smtClean="0">
          <a:solidFill>
            <a:schemeClr val="accent6">
              <a:lumMod val="75000"/>
            </a:schemeClr>
          </a:solidFill>
          <a:latin typeface="+mn-lt"/>
        </a:defRPr>
      </a:lvl4pPr>
      <a:lvl5pPr marL="1771650" indent="-228600" algn="l" rtl="0" eaLnBrk="0" fontAlgn="base" hangingPunct="0">
        <a:spcBef>
          <a:spcPct val="20000"/>
        </a:spcBef>
        <a:spcAft>
          <a:spcPct val="0"/>
        </a:spcAft>
        <a:buChar char="•"/>
        <a:defRPr lang="en-US" altLang="zh-CN" sz="1600" b="1" dirty="0" smtClean="0">
          <a:solidFill>
            <a:schemeClr val="accent6">
              <a:lumMod val="75000"/>
            </a:schemeClr>
          </a:solidFill>
          <a:latin typeface="+mn-lt"/>
        </a:defRPr>
      </a:lvl5pPr>
      <a:lvl6pPr marL="22288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6pPr>
      <a:lvl7pPr marL="26860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7pPr>
      <a:lvl8pPr marL="31432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8pPr>
      <a:lvl9pPr marL="360045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jpe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jpe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9.jpe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20.jpe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jpeg"/><Relationship Id="rId1" Type="http://schemas.openxmlformats.org/officeDocument/2006/relationships/image" Target="../media/image20.jpe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9.jpeg"/><Relationship Id="rId1" Type="http://schemas.openxmlformats.org/officeDocument/2006/relationships/image" Target="../media/image21.jpe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jpeg"/></Relationships>
</file>

<file path=ppt/slides/_rels/slide5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22.jpeg"/><Relationship Id="rId2" Type="http://schemas.openxmlformats.org/officeDocument/2006/relationships/image" Target="../media/image24.jpeg"/><Relationship Id="rId1" Type="http://schemas.openxmlformats.org/officeDocument/2006/relationships/image" Target="../media/image23.jpe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5.jpe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7.jpeg"/><Relationship Id="rId1" Type="http://schemas.openxmlformats.org/officeDocument/2006/relationships/image" Target="../media/image26.jpe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2.jpe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4.jpeg"/><Relationship Id="rId1" Type="http://schemas.openxmlformats.org/officeDocument/2006/relationships/image" Target="../media/image22.jpe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7.jpe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28.jpeg"/><Relationship Id="rId1" Type="http://schemas.openxmlformats.org/officeDocument/2006/relationships/image" Target="../media/image27.jpe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9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0.jpeg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2.jpeg"/><Relationship Id="rId1" Type="http://schemas.openxmlformats.org/officeDocument/2006/relationships/image" Target="../media/image31.jpe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34.jpeg"/><Relationship Id="rId1" Type="http://schemas.openxmlformats.org/officeDocument/2006/relationships/image" Target="../media/image33.jpe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5.jpe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6.jpeg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第六章  树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张  学</a:t>
            </a:r>
            <a:endParaRPr lang="en-US" altLang="zh-CN" dirty="0"/>
          </a:p>
          <a:p>
            <a:r>
              <a:rPr lang="en-US" altLang="zh-CN" dirty="0"/>
              <a:t>zhangxue@uestc.edu.cn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4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4</a:t>
                </a:r>
                <a:r>
                  <a:rPr lang="zh-CN" altLang="en-US" dirty="0"/>
                  <a:t>：具有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zh-CN" altLang="en-US" dirty="0"/>
                  <a:t>个节点的完全二叉树的高度为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1" i="1" smtClean="0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func>
                      </m:e>
                    </m:d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证明：设高度为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，则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层</m:t>
                    </m:r>
                  </m:oMath>
                </a14:m>
                <a:r>
                  <a:rPr lang="zh-CN" altLang="en-US" dirty="0"/>
                  <a:t>满二叉树的节点总数为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层满二叉树的节点总数为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。显然有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。代入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zh-CN" altLang="en-US" dirty="0"/>
                  <a:t>，得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。因为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和</a:t>
                </a:r>
                <a14:m>
                  <m:oMath xmlns:m="http://schemas.openxmlformats.org/officeDocument/2006/math"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都是整数，所以有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zh-CN" altLang="en-US" dirty="0"/>
                  <a:t>。所以，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≤</m:t>
                    </m:r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zh-CN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dirty="0"/>
                  <a:t>   </a:t>
                </a:r>
                <a:r>
                  <a:rPr lang="zh-CN" altLang="en-US" dirty="0"/>
                  <a:t>因为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是整数，所以可得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b="0" i="0" smtClean="0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。证毕。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5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zh-CN" altLang="en-US" dirty="0"/>
                  <a:t>性质</a:t>
                </a:r>
                <a:r>
                  <a:rPr lang="en-US" altLang="zh-CN" dirty="0"/>
                  <a:t>5</a:t>
                </a:r>
                <a:r>
                  <a:rPr lang="zh-CN" altLang="en-US" dirty="0"/>
                  <a:t>：</a:t>
                </a:r>
                <a:r>
                  <a:rPr lang="zh-CN" altLang="en-US" b="0" dirty="0"/>
                  <a:t>对于具有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b="0" dirty="0"/>
                  <a:t>个节点的完全二叉树，按照从上到下、从左到右的顺序对节点从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开始编号，则对于序号为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b="0" dirty="0"/>
                  <a:t>的节点，有</a:t>
                </a:r>
                <a:r>
                  <a:rPr lang="zh-CN" altLang="en-US" dirty="0"/>
                  <a:t>：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那么该节点是根节点，无双亲节点；如果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/>
                  <a:t>那么双亲</a:t>
                </a:r>
                <a:r>
                  <a:rPr lang="zh-CN" altLang="en-US" dirty="0"/>
                  <a:t>节点为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</m:d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</a:t>
                </a:r>
                <a14:m>
                  <m:oMath xmlns:m="http://schemas.openxmlformats.org/officeDocument/2006/math">
                    <m:r>
                      <a:rPr lang="en-US" altLang="zh-CN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无左孩子；如果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的左孩子为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无右孩子；如果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那么节点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的右孩子为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。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二叉树的性质（接上）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sz="half" idx="1"/>
              </p:nvPr>
            </p:nvSpPr>
            <p:spPr>
              <a:xfrm>
                <a:off x="304800" y="1524000"/>
                <a:ext cx="4572000" cy="4800600"/>
              </a:xfrm>
            </p:spPr>
            <p:txBody>
              <a:bodyPr/>
              <a:lstStyle/>
              <a:p>
                <a:pPr marL="0" indent="0">
                  <a:lnSpc>
                    <a:spcPct val="120000"/>
                  </a:lnSpc>
                  <a:buNone/>
                </a:pPr>
                <a:r>
                  <a:rPr lang="zh-CN" altLang="en-US" dirty="0"/>
                  <a:t>性质</a:t>
                </a:r>
                <a:r>
                  <a:rPr lang="en-US" altLang="zh-CN" dirty="0"/>
                  <a:t>5 </a:t>
                </a:r>
                <a:r>
                  <a:rPr lang="zh-CN" altLang="en-US" b="0" dirty="0"/>
                  <a:t>描述完全二叉树中双亲节点和孩子节点的关系</a:t>
                </a:r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zh-CN" altLang="en-US" dirty="0"/>
                  <a:t> 的关系</a:t>
                </a:r>
                <a:endParaRPr lang="en-US" altLang="zh-CN" dirty="0"/>
              </a:p>
              <a:p>
                <a:pPr lvl="1">
                  <a:lnSpc>
                    <a:spcPct val="120000"/>
                  </a:lnSpc>
                </a:pPr>
                <a:r>
                  <a:rPr lang="zh-CN" altLang="en-US" dirty="0"/>
                  <a:t>节点</a:t>
                </a:r>
                <a14:m>
                  <m:oMath xmlns:m="http://schemas.openxmlformats.org/officeDocument/2006/math">
                    <m:r>
                      <a:rPr lang="en-US" altLang="zh-CN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和</a:t>
                </a:r>
                <a14:m>
                  <m:oMath xmlns:m="http://schemas.openxmlformats.org/officeDocument/2006/math">
                    <m:r>
                      <a:rPr lang="en-US" altLang="zh-CN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𝟐</m:t>
                    </m:r>
                    <m:r>
                      <a:rPr lang="en-US" altLang="zh-CN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zh-CN" altLang="en-US" dirty="0"/>
                  <a:t> 的关系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304800" y="1524000"/>
                <a:ext cx="4572000" cy="4800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0" y="1600199"/>
            <a:ext cx="7010400" cy="3816943"/>
          </a:xfr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二叉树的顺序存储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3600" y="1295400"/>
            <a:ext cx="7391400" cy="4024385"/>
          </a:xfrm>
        </p:spPr>
      </p:pic>
      <p:graphicFrame>
        <p:nvGraphicFramePr>
          <p:cNvPr id="8" name="表格 8"/>
          <p:cNvGraphicFramePr>
            <a:graphicFrameLocks noGrp="1"/>
          </p:cNvGraphicFramePr>
          <p:nvPr>
            <p:ph sz="half" idx="1"/>
          </p:nvPr>
        </p:nvGraphicFramePr>
        <p:xfrm>
          <a:off x="1295400" y="5562599"/>
          <a:ext cx="10058400" cy="68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  <a:gridCol w="838200"/>
              </a:tblGrid>
              <a:tr h="68580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顺序存储不适合非完全二叉树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642" y="1676400"/>
            <a:ext cx="3429158" cy="3338917"/>
          </a:xfr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371600"/>
            <a:ext cx="7086600" cy="3643717"/>
          </a:xfrm>
          <a:prstGeom prst="rect">
            <a:avLst/>
          </a:prstGeom>
        </p:spPr>
      </p:pic>
      <p:graphicFrame>
        <p:nvGraphicFramePr>
          <p:cNvPr id="10" name="表格 10"/>
          <p:cNvGraphicFramePr>
            <a:graphicFrameLocks noGrp="1"/>
          </p:cNvGraphicFramePr>
          <p:nvPr/>
        </p:nvGraphicFramePr>
        <p:xfrm>
          <a:off x="660390" y="5181600"/>
          <a:ext cx="11074410" cy="13173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  <a:gridCol w="738294"/>
              </a:tblGrid>
              <a:tr h="658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6586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</a:t>
            </a:r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1724024"/>
            <a:ext cx="10959369" cy="3609976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二叉树的链式存储（接上）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2362200"/>
            <a:ext cx="5892800" cy="25908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 rotWithShape="1"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54"/>
          <a:stretch>
            <a:fillRect/>
          </a:stretch>
        </p:blipFill>
        <p:spPr>
          <a:xfrm>
            <a:off x="5257800" y="2626860"/>
            <a:ext cx="6629400" cy="3469140"/>
          </a:xfrm>
        </p:spPr>
      </p:pic>
      <p:sp>
        <p:nvSpPr>
          <p:cNvPr id="5" name="内容占位符 2"/>
          <p:cNvSpPr txBox="1"/>
          <p:nvPr/>
        </p:nvSpPr>
        <p:spPr bwMode="auto">
          <a:xfrm>
            <a:off x="304800" y="1524000"/>
            <a:ext cx="112268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0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b="0" kern="0" dirty="0"/>
              <a:t>typedef struct </a:t>
            </a:r>
            <a:r>
              <a:rPr lang="en-US" b="0" kern="0" dirty="0" err="1"/>
              <a:t>BinaryNode</a:t>
            </a:r>
            <a:r>
              <a:rPr lang="en-US" b="0" kern="0" dirty="0"/>
              <a:t>  </a:t>
            </a:r>
            <a:r>
              <a:rPr lang="en-US" b="0" kern="0" dirty="0" err="1"/>
              <a:t>BinaryNode</a:t>
            </a:r>
            <a:r>
              <a:rPr lang="en-US" b="0" kern="0" dirty="0"/>
              <a:t>, *</a:t>
            </a:r>
            <a:r>
              <a:rPr lang="en-US" b="0" kern="0" dirty="0" err="1"/>
              <a:t>BinaryTree</a:t>
            </a:r>
            <a:r>
              <a:rPr lang="en-US" b="0" kern="0" dirty="0"/>
              <a:t>;</a:t>
            </a:r>
            <a:endParaRPr lang="en-US" altLang="zh-CN" b="0" kern="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二叉树的链式存储（接上）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48006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, *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void* </a:t>
            </a:r>
            <a:r>
              <a:rPr lang="en-US" altLang="zh-CN" b="0" dirty="0" err="1"/>
              <a:t>pData</a:t>
            </a:r>
            <a:r>
              <a:rPr lang="en-US" altLang="zh-CN" b="0" dirty="0"/>
              <a:t>;  // </a:t>
            </a:r>
            <a:r>
              <a:rPr lang="zh-CN" altLang="en-US" b="0" dirty="0"/>
              <a:t>泛型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dataSize</a:t>
            </a:r>
            <a:r>
              <a:rPr lang="en-US" altLang="zh-CN" b="0" dirty="0"/>
              <a:t>;  // </a:t>
            </a:r>
            <a:r>
              <a:rPr lang="zh-CN" altLang="en-US" b="0" dirty="0"/>
              <a:t>泛型长度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pParent</a:t>
            </a:r>
            <a:r>
              <a:rPr lang="en-US" altLang="zh-CN" b="0" dirty="0"/>
              <a:t>;  /* </a:t>
            </a:r>
            <a:r>
              <a:rPr lang="zh-CN" altLang="en-US" b="0" dirty="0"/>
              <a:t>增加双亲指针 </a:t>
            </a:r>
            <a:r>
              <a:rPr lang="en-US" altLang="zh-CN" b="0" dirty="0"/>
              <a:t>*/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5689600" cy="4800600"/>
          </a:xfrm>
        </p:spPr>
        <p:txBody>
          <a:bodyPr/>
          <a:lstStyle/>
          <a:p>
            <a:r>
              <a:rPr lang="zh-CN" altLang="en-US" dirty="0"/>
              <a:t>前序遍历（先根遍历）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先序遍历左子树；</a:t>
            </a:r>
            <a:endParaRPr lang="en-US" altLang="zh-CN" dirty="0"/>
          </a:p>
          <a:p>
            <a:pPr lvl="1"/>
            <a:r>
              <a:rPr lang="zh-CN" altLang="en-US" dirty="0"/>
              <a:t>先序遍历右子树。</a:t>
            </a:r>
            <a:endParaRPr lang="en-US" altLang="zh-CN" dirty="0"/>
          </a:p>
          <a:p>
            <a:r>
              <a:rPr lang="zh-CN" altLang="en-US" dirty="0"/>
              <a:t>中序遍历</a:t>
            </a:r>
            <a:endParaRPr lang="en-US" altLang="zh-CN" dirty="0"/>
          </a:p>
          <a:p>
            <a:pPr lvl="1"/>
            <a:r>
              <a:rPr lang="zh-CN" altLang="en-US" dirty="0"/>
              <a:t>中序遍历左子树；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中序遍历右子树。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371600"/>
            <a:ext cx="5689600" cy="4800600"/>
          </a:xfrm>
        </p:spPr>
        <p:txBody>
          <a:bodyPr/>
          <a:lstStyle/>
          <a:p>
            <a:r>
              <a:rPr lang="zh-CN" altLang="en-US" dirty="0"/>
              <a:t>后序遍历</a:t>
            </a:r>
            <a:endParaRPr lang="en-US" altLang="zh-CN" dirty="0"/>
          </a:p>
          <a:p>
            <a:pPr lvl="1"/>
            <a:r>
              <a:rPr lang="zh-CN" altLang="en-US" dirty="0"/>
              <a:t>后序遍历左子树；</a:t>
            </a:r>
            <a:endParaRPr lang="en-US" altLang="zh-CN" dirty="0"/>
          </a:p>
          <a:p>
            <a:pPr lvl="1"/>
            <a:r>
              <a:rPr lang="zh-CN" altLang="en-US" dirty="0"/>
              <a:t>后序遍历右子树；</a:t>
            </a:r>
            <a:endParaRPr lang="en-US" altLang="zh-CN" dirty="0"/>
          </a:p>
          <a:p>
            <a:pPr lvl="1"/>
            <a:r>
              <a:rPr lang="zh-CN" altLang="en-US" dirty="0"/>
              <a:t>访问根节点。</a:t>
            </a:r>
            <a:endParaRPr lang="en-US" altLang="zh-C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二叉树的遍历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1905000"/>
            <a:ext cx="3551952" cy="3810000"/>
          </a:xfrm>
        </p:spPr>
      </p:pic>
      <p:sp>
        <p:nvSpPr>
          <p:cNvPr id="4" name="内容占位符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zh-CN" altLang="en-US" dirty="0"/>
              <a:t>前序遍历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A B D G C E F</a:t>
            </a:r>
            <a:endParaRPr lang="en-US" altLang="zh-CN" b="0" dirty="0"/>
          </a:p>
          <a:p>
            <a:r>
              <a:rPr lang="zh-CN" altLang="en-US" dirty="0"/>
              <a:t>中序遍历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D G B A E C F</a:t>
            </a:r>
            <a:endParaRPr lang="en-US" altLang="zh-CN" b="0" dirty="0"/>
          </a:p>
          <a:p>
            <a:r>
              <a:rPr lang="zh-CN" altLang="en-US" dirty="0"/>
              <a:t>后序遍历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b="0" dirty="0"/>
              <a:t>G D B E F C A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树：像一棵倒长着的树。</a:t>
            </a:r>
            <a:endParaRPr lang="en-US" altLang="zh-CN" dirty="0"/>
          </a:p>
          <a:p>
            <a:pPr lvl="1"/>
            <a:r>
              <a:rPr lang="zh-CN" altLang="en-US" dirty="0"/>
              <a:t>必有且只有一个根。</a:t>
            </a:r>
            <a:endParaRPr lang="en-US" altLang="zh-CN" dirty="0"/>
          </a:p>
          <a:p>
            <a:pPr lvl="1"/>
            <a:r>
              <a:rPr lang="zh-CN" altLang="en-US" dirty="0"/>
              <a:t>根可以有多棵子树，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这些子树没有交集。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3000" y="1524000"/>
            <a:ext cx="6858000" cy="4235020"/>
          </a:xfr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前序遍历的实现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,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                            Status (*visit)())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 return OK;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else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if (visit(&amp;(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elem</a:t>
            </a:r>
            <a:r>
              <a:rPr lang="en-US" altLang="zh-CN" b="0" dirty="0"/>
              <a:t>))==ERROR)  return ERROR;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,</a:t>
            </a:r>
            <a:r>
              <a:rPr lang="zh-CN" altLang="en-US" b="0" dirty="0"/>
              <a:t> </a:t>
            </a:r>
            <a:r>
              <a:rPr lang="en-US" altLang="zh-CN" b="0" dirty="0"/>
              <a:t>visit);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TraversePreorder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, visit);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zh-CN" altLang="en-US" b="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统计叶子节点的个数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n=0;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{ return 0;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==NULL &amp;&amp;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==NULL){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n+=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n+=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n;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求二叉树的高度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int </a:t>
            </a:r>
            <a:r>
              <a:rPr lang="en-US" altLang="zh-CN" b="0" dirty="0" err="1"/>
              <a:t>DepthOfBinaryTree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int h1, h2;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 {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0;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else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h1=1+DepthOfBinaryTree(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h2=1+DepthOfBinaryTree(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Max(h1, h2);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6629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遍历</a:t>
            </a:r>
            <a:r>
              <a:rPr lang="zh-CN" altLang="en-US" b="0" dirty="0"/>
              <a:t>是把二叉树线性化，但二叉树节点中没有前驱和后继的信息，所以找前驱和后继不方便。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线索</a:t>
            </a:r>
            <a:r>
              <a:rPr lang="zh-CN" altLang="en-US" b="0" dirty="0"/>
              <a:t>的基本思想是把二叉树中的空指针利用起来，让它们指向线性序列的前驱和后继。</a:t>
            </a:r>
            <a:endParaRPr lang="zh-CN" altLang="en-US" b="0" dirty="0"/>
          </a:p>
        </p:txBody>
      </p:sp>
      <p:pic>
        <p:nvPicPr>
          <p:cNvPr id="3" name="内容占位符 2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400" y="1524000"/>
            <a:ext cx="3200400" cy="3432908"/>
          </a:xfrm>
        </p:spPr>
      </p:pic>
      <p:sp>
        <p:nvSpPr>
          <p:cNvPr id="9" name="文本框 8"/>
          <p:cNvSpPr txBox="1"/>
          <p:nvPr/>
        </p:nvSpPr>
        <p:spPr>
          <a:xfrm>
            <a:off x="7239000" y="5341374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/>
              <a:t>先序序列：</a:t>
            </a:r>
            <a:r>
              <a:rPr lang="en-US" altLang="zh-CN" sz="3600" dirty="0"/>
              <a:t>ABDGCEF</a:t>
            </a:r>
            <a:endParaRPr lang="zh-CN" altLang="en-US" sz="36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利用二叉树中的空指针域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空指针域的个数</a:t>
            </a:r>
            <a:endParaRPr lang="en-US" altLang="zh-CN" dirty="0"/>
          </a:p>
          <a:p>
            <a:pPr lvl="1"/>
            <a:r>
              <a:rPr lang="zh-CN" altLang="en-US" dirty="0"/>
              <a:t>设节点数为</a:t>
            </a:r>
            <a:r>
              <a:rPr lang="en-US" altLang="zh-CN" dirty="0"/>
              <a:t>n</a:t>
            </a:r>
            <a:r>
              <a:rPr lang="zh-CN" altLang="en-US" dirty="0"/>
              <a:t>，共有</a:t>
            </a:r>
            <a:r>
              <a:rPr lang="en-US" altLang="zh-CN" dirty="0"/>
              <a:t>2n</a:t>
            </a:r>
            <a:r>
              <a:rPr lang="zh-CN" altLang="en-US" dirty="0"/>
              <a:t>个指针。</a:t>
            </a:r>
            <a:endParaRPr lang="en-US" altLang="zh-CN" dirty="0"/>
          </a:p>
          <a:p>
            <a:pPr lvl="1"/>
            <a:r>
              <a:rPr lang="zh-CN" altLang="en-US" dirty="0"/>
              <a:t>其中</a:t>
            </a:r>
            <a:r>
              <a:rPr lang="en-US" altLang="zh-CN" dirty="0"/>
              <a:t>n-1</a:t>
            </a:r>
            <a:r>
              <a:rPr lang="zh-CN" altLang="en-US" dirty="0"/>
              <a:t>个非空（除根外，每个节点都被一个指针指向），</a:t>
            </a:r>
            <a:r>
              <a:rPr lang="en-US" altLang="zh-CN" dirty="0"/>
              <a:t>n+1</a:t>
            </a:r>
            <a:r>
              <a:rPr lang="zh-CN" altLang="en-US" dirty="0"/>
              <a:t>个是空域。</a:t>
            </a:r>
            <a:endParaRPr lang="en-US" altLang="zh-CN" dirty="0"/>
          </a:p>
          <a:p>
            <a:r>
              <a:rPr lang="zh-CN" altLang="en-US" dirty="0"/>
              <a:t>把空指针域用来线索</a:t>
            </a:r>
            <a:endParaRPr lang="en-US" altLang="zh-CN" dirty="0"/>
          </a:p>
          <a:p>
            <a:pPr lvl="1"/>
            <a:r>
              <a:rPr lang="zh-CN" altLang="en-US" dirty="0"/>
              <a:t>如果没有左孩子，左指针就指向前驱；</a:t>
            </a:r>
            <a:endParaRPr lang="en-US" altLang="zh-CN" dirty="0"/>
          </a:p>
          <a:p>
            <a:pPr lvl="1"/>
            <a:r>
              <a:rPr lang="zh-CN" altLang="en-US" dirty="0"/>
              <a:t>如果没有右孩子，右指针就指向后继。</a:t>
            </a:r>
            <a:endParaRPr lang="zh-CN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线索二叉树的描述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emun</a:t>
            </a:r>
            <a:r>
              <a:rPr lang="en-US" altLang="zh-CN" b="0" dirty="0"/>
              <a:t> {NO_CHILD=0, CHILD=1}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, *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struct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 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</a:t>
            </a:r>
            <a:r>
              <a:rPr lang="en-US" altLang="zh-CN" b="0" dirty="0" err="1"/>
              <a:t>elem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 </a:t>
            </a:r>
            <a:r>
              <a:rPr lang="en-US" altLang="zh-CN" b="0" dirty="0" err="1"/>
              <a:t>leftTag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pLeft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ThreadTag</a:t>
            </a:r>
            <a:r>
              <a:rPr lang="en-US" altLang="zh-CN" b="0" dirty="0"/>
              <a:t> </a:t>
            </a:r>
            <a:r>
              <a:rPr lang="en-US" altLang="zh-CN" b="0" dirty="0" err="1"/>
              <a:t>rightTag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pRight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};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46608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 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static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=NULL;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==NO_CHILD){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=</a:t>
            </a:r>
            <a:r>
              <a:rPr lang="en-US" altLang="zh-CN" b="0" dirty="0" err="1"/>
              <a:t>pPrevious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353800" cy="5105400"/>
          </a:xfrm>
        </p:spPr>
        <p:txBody>
          <a:bodyPr/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pPrevious</a:t>
            </a:r>
            <a:r>
              <a:rPr lang="en-US" altLang="zh-CN" b="0" dirty="0"/>
              <a:t> != NULL &amp;&amp; 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==NO_CHILD){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pPrevious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ThreadBinaryTree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endParaRPr lang="en-US" altLang="zh-CN" b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把二叉树按中序线索化</a:t>
            </a:r>
            <a:endParaRPr lang="zh-CN" altLang="en-US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495424"/>
            <a:ext cx="11582400" cy="4589568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找中序前驱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PreviousInorderNode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==NO_CHILD){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 // </a:t>
            </a:r>
            <a:r>
              <a:rPr lang="zh-CN" altLang="en-US" b="0" dirty="0"/>
              <a:t>前驱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左孩子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==CHILD){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// </a:t>
            </a:r>
            <a:r>
              <a:rPr lang="zh-CN" altLang="en-US" b="0" dirty="0"/>
              <a:t>在左子树中找最右的节点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树的基本术语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04800" y="990600"/>
            <a:ext cx="9753600" cy="5486400"/>
          </a:xfrm>
        </p:spPr>
        <p:txBody>
          <a:bodyPr/>
          <a:lstStyle/>
          <a:p>
            <a:r>
              <a:rPr lang="zh-CN" altLang="en-US" dirty="0"/>
              <a:t>树的基本术语</a:t>
            </a:r>
            <a:endParaRPr lang="en-US" altLang="zh-CN" dirty="0"/>
          </a:p>
          <a:p>
            <a:pPr lvl="1"/>
            <a:r>
              <a:rPr lang="zh-CN" altLang="en-US" dirty="0"/>
              <a:t>节点</a:t>
            </a:r>
            <a:endParaRPr lang="en-US" altLang="zh-CN" dirty="0"/>
          </a:p>
          <a:p>
            <a:pPr lvl="1"/>
            <a:r>
              <a:rPr lang="zh-CN" altLang="en-US" dirty="0"/>
              <a:t>节点的度：分支数</a:t>
            </a:r>
            <a:endParaRPr lang="en-US" altLang="zh-CN" dirty="0"/>
          </a:p>
          <a:p>
            <a:pPr lvl="1"/>
            <a:r>
              <a:rPr lang="zh-CN" altLang="en-US" dirty="0"/>
              <a:t>叶子节点：度为零</a:t>
            </a:r>
            <a:endParaRPr lang="en-US" altLang="zh-CN" dirty="0"/>
          </a:p>
          <a:p>
            <a:pPr lvl="1"/>
            <a:r>
              <a:rPr lang="zh-CN" altLang="en-US" dirty="0"/>
              <a:t>分支节点：度非零</a:t>
            </a:r>
            <a:endParaRPr lang="en-US" altLang="zh-CN" dirty="0"/>
          </a:p>
          <a:p>
            <a:pPr lvl="1"/>
            <a:r>
              <a:rPr lang="zh-CN" altLang="en-US" dirty="0"/>
              <a:t>节点的层：根是第</a:t>
            </a:r>
            <a:r>
              <a:rPr lang="en-US" altLang="zh-CN" dirty="0"/>
              <a:t>1</a:t>
            </a:r>
            <a:r>
              <a:rPr lang="zh-CN" altLang="en-US" dirty="0"/>
              <a:t>层</a:t>
            </a:r>
            <a:endParaRPr lang="en-US" altLang="zh-CN" dirty="0"/>
          </a:p>
          <a:p>
            <a:pPr lvl="1"/>
            <a:r>
              <a:rPr lang="zh-CN" altLang="en-US" dirty="0"/>
              <a:t>节点的层序编号</a:t>
            </a:r>
            <a:endParaRPr lang="en-US" altLang="zh-CN" dirty="0"/>
          </a:p>
          <a:p>
            <a:pPr marL="457200" lvl="1" indent="0">
              <a:buNone/>
            </a:pPr>
            <a:r>
              <a:rPr lang="zh-CN" altLang="en-US" dirty="0"/>
              <a:t>  从上层到下层、同层从左到右有一次编号。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</a:t>
            </a:r>
            <a:r>
              <a:rPr lang="zh-CN" altLang="en-US" dirty="0"/>
              <a:t>一般从</a:t>
            </a:r>
            <a:r>
              <a:rPr lang="en-US" altLang="zh-CN" dirty="0"/>
              <a:t>1</a:t>
            </a:r>
            <a:r>
              <a:rPr lang="zh-CN" altLang="en-US" dirty="0"/>
              <a:t>开始编号。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1219200"/>
            <a:ext cx="6400800" cy="3962400"/>
          </a:xfr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找中序后继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NextInorderNode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pNode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rightTag</a:t>
            </a:r>
            <a:r>
              <a:rPr lang="en-US" altLang="zh-CN" b="0" dirty="0"/>
              <a:t>==NO_CHILD){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 //</a:t>
            </a:r>
            <a:r>
              <a:rPr lang="zh-CN" altLang="en-US" b="0" dirty="0"/>
              <a:t>后继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pNode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; // </a:t>
            </a:r>
            <a:r>
              <a:rPr lang="zh-CN" altLang="en-US" b="0" dirty="0"/>
              <a:t>右孩子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==CHILD){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在右子树中找最左的节点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找中序的第一个节点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FirstInorderNode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return NULL;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leftTag</a:t>
            </a:r>
            <a:r>
              <a:rPr lang="en-US" altLang="zh-CN" b="0" dirty="0"/>
              <a:t>==CHILD){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pTemp</a:t>
            </a:r>
            <a:r>
              <a:rPr lang="en-US" altLang="zh-CN" b="0" dirty="0"/>
              <a:t>=</a:t>
            </a:r>
            <a:r>
              <a:rPr lang="en-US" altLang="zh-CN" b="0" dirty="0" err="1"/>
              <a:t>pTemp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; // </a:t>
            </a:r>
            <a:r>
              <a:rPr lang="zh-CN" altLang="en-US" b="0" dirty="0"/>
              <a:t>在左子树中找最左的节点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pTemp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遍历中序线索二叉树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219200"/>
            <a:ext cx="11658600" cy="5105400"/>
          </a:xfrm>
        </p:spPr>
        <p:txBody>
          <a:bodyPr/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TraverseInorderThreadedBinaryTree</a:t>
            </a:r>
            <a:r>
              <a:rPr lang="en-US" altLang="zh-CN" b="0" dirty="0"/>
              <a:t>(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 </a:t>
            </a:r>
            <a:r>
              <a:rPr lang="en-US" altLang="zh-CN" b="0" dirty="0" err="1"/>
              <a:t>pRoot</a:t>
            </a:r>
            <a:r>
              <a:rPr lang="en-US" altLang="zh-CN" b="0" dirty="0"/>
              <a:t>, Status (</a:t>
            </a:r>
            <a:r>
              <a:rPr lang="zh-CN" altLang="en-US" b="0" dirty="0"/>
              <a:t>*</a:t>
            </a:r>
            <a:r>
              <a:rPr lang="en-US" altLang="zh-CN" b="0" dirty="0"/>
              <a:t>visit)()</a:t>
            </a:r>
            <a:r>
              <a:rPr lang="zh-CN" altLang="en-US" b="0" dirty="0"/>
              <a:t> 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p=</a:t>
            </a:r>
            <a:r>
              <a:rPr lang="en-US" altLang="zh-CN" b="0" dirty="0" err="1"/>
              <a:t>FirstInorderNode</a:t>
            </a:r>
            <a:r>
              <a:rPr lang="en-US" altLang="zh-CN" b="0" dirty="0"/>
              <a:t>(</a:t>
            </a:r>
            <a:r>
              <a:rPr lang="en-US" altLang="zh-CN" b="0" dirty="0" err="1"/>
              <a:t>pRoot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while(p!=NULL){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if (visit(p)==ERROR){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    p=</a:t>
            </a:r>
            <a:r>
              <a:rPr lang="en-US" altLang="zh-CN" b="0" dirty="0" err="1"/>
              <a:t>NextInorderNode</a:t>
            </a:r>
            <a:r>
              <a:rPr lang="en-US" altLang="zh-CN" b="0" dirty="0"/>
              <a:t>(p);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由遍历序列确定二叉树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由扩展序列确定二叉树</a:t>
            </a:r>
            <a:endParaRPr lang="en-US" altLang="zh-CN" dirty="0"/>
          </a:p>
          <a:p>
            <a:pPr lvl="1"/>
            <a:r>
              <a:rPr lang="zh-CN" altLang="en-US" dirty="0"/>
              <a:t>用特定符号表示空子树</a:t>
            </a:r>
            <a:endParaRPr lang="en-US" altLang="zh-CN" dirty="0"/>
          </a:p>
          <a:p>
            <a:pPr lvl="1"/>
            <a:r>
              <a:rPr lang="zh-CN" altLang="en-US" dirty="0"/>
              <a:t>例如：</a:t>
            </a:r>
            <a:r>
              <a:rPr lang="en-US" altLang="zh-CN" dirty="0"/>
              <a:t>A B D ■ G ■ ■ ■ C E ■ ■ F ■ ■</a:t>
            </a:r>
            <a:endParaRPr lang="en-US" altLang="zh-CN" dirty="0"/>
          </a:p>
          <a:p>
            <a:r>
              <a:rPr lang="zh-CN" altLang="en-US" dirty="0"/>
              <a:t>由序列组合确定二叉树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  <p:graphicFrame>
        <p:nvGraphicFramePr>
          <p:cNvPr id="4" name="表格 4"/>
          <p:cNvGraphicFramePr>
            <a:graphicFrameLocks noGrp="1"/>
          </p:cNvGraphicFramePr>
          <p:nvPr/>
        </p:nvGraphicFramePr>
        <p:xfrm>
          <a:off x="1371600" y="4114800"/>
          <a:ext cx="81280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/>
                <a:gridCol w="406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遍历序列组合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是否能确定二叉树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先序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中序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中序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后序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是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先序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+</a:t>
                      </a:r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后序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否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由扩展序列确定二叉树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04800" y="1371600"/>
            <a:ext cx="7010400" cy="4800600"/>
          </a:xfrm>
        </p:spPr>
        <p:txBody>
          <a:bodyPr/>
          <a:lstStyle/>
          <a:p>
            <a:r>
              <a:rPr lang="zh-CN" altLang="en-US" dirty="0"/>
              <a:t>先序扩展序列</a:t>
            </a:r>
            <a:r>
              <a:rPr lang="en-US" altLang="zh-CN" b="0" dirty="0"/>
              <a:t>(</a:t>
            </a:r>
            <a:r>
              <a:rPr lang="zh-CN" altLang="en-US" b="0" dirty="0"/>
              <a:t>其中</a:t>
            </a:r>
            <a:r>
              <a:rPr lang="en-US" altLang="zh-CN" b="0" dirty="0"/>
              <a:t>■</a:t>
            </a:r>
            <a:r>
              <a:rPr lang="zh-CN" altLang="en-US" b="0" dirty="0"/>
              <a:t>表示空子树</a:t>
            </a:r>
            <a:r>
              <a:rPr lang="en-US" altLang="zh-CN" b="0" dirty="0"/>
              <a:t>)</a:t>
            </a:r>
            <a:endParaRPr lang="en-US" altLang="zh-CN" b="0" dirty="0"/>
          </a:p>
          <a:p>
            <a:pPr marL="457200" lvl="1" indent="0">
              <a:buNone/>
            </a:pPr>
            <a:r>
              <a:rPr lang="en-US" altLang="zh-CN" dirty="0"/>
              <a:t>A B D ■ G ■ ■ ■ C E ■ ■ F ■ ■</a:t>
            </a:r>
            <a:endParaRPr lang="en-US" altLang="zh-CN" dirty="0"/>
          </a:p>
          <a:p>
            <a:r>
              <a:rPr lang="zh-CN" altLang="en-US" dirty="0"/>
              <a:t>构建二叉树过程</a:t>
            </a:r>
            <a:endParaRPr lang="en-US" altLang="zh-CN" dirty="0"/>
          </a:p>
          <a:p>
            <a:pPr lvl="1"/>
            <a:r>
              <a:rPr lang="en-US" altLang="zh-CN" dirty="0"/>
              <a:t>A</a:t>
            </a:r>
            <a:r>
              <a:rPr lang="zh-CN" altLang="en-US" dirty="0"/>
              <a:t>是根</a:t>
            </a:r>
            <a:endParaRPr lang="en-US" altLang="zh-CN" dirty="0"/>
          </a:p>
          <a:p>
            <a:pPr lvl="1"/>
            <a:r>
              <a:rPr lang="en-US" altLang="zh-CN" dirty="0"/>
              <a:t>B</a:t>
            </a:r>
            <a:r>
              <a:rPr lang="zh-CN" altLang="en-US" dirty="0"/>
              <a:t>是</a:t>
            </a:r>
            <a:r>
              <a:rPr lang="en-US" altLang="zh-CN" dirty="0"/>
              <a:t>A</a:t>
            </a:r>
            <a:r>
              <a:rPr lang="zh-CN" altLang="en-US" dirty="0"/>
              <a:t>的左子树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是</a:t>
            </a:r>
            <a:r>
              <a:rPr lang="en-US" altLang="zh-CN" dirty="0"/>
              <a:t>B</a:t>
            </a:r>
            <a:r>
              <a:rPr lang="zh-CN" altLang="en-US" dirty="0"/>
              <a:t>的左子树</a:t>
            </a:r>
            <a:endParaRPr lang="en-US" altLang="zh-CN" dirty="0"/>
          </a:p>
          <a:p>
            <a:pPr lvl="1"/>
            <a:r>
              <a:rPr lang="en-US" altLang="zh-CN" dirty="0"/>
              <a:t>D</a:t>
            </a:r>
            <a:r>
              <a:rPr lang="zh-CN" altLang="en-US" dirty="0"/>
              <a:t>的左子树为空</a:t>
            </a:r>
            <a:endParaRPr lang="en-US" altLang="zh-CN" dirty="0"/>
          </a:p>
          <a:p>
            <a:pPr lvl="1"/>
            <a:r>
              <a:rPr lang="en-US" altLang="zh-CN" dirty="0"/>
              <a:t>G</a:t>
            </a:r>
            <a:r>
              <a:rPr lang="zh-CN" altLang="en-US" dirty="0"/>
              <a:t>是</a:t>
            </a:r>
            <a:r>
              <a:rPr lang="en-US" altLang="zh-CN" dirty="0"/>
              <a:t>D</a:t>
            </a:r>
            <a:r>
              <a:rPr lang="zh-CN" altLang="en-US" dirty="0"/>
              <a:t>的右子树</a:t>
            </a:r>
            <a:r>
              <a:rPr lang="en-US" altLang="zh-CN" dirty="0"/>
              <a:t>……</a:t>
            </a:r>
            <a:endParaRPr lang="en-US" altLang="zh-CN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2399" y="1676400"/>
            <a:ext cx="3765069" cy="4038600"/>
          </a:xfr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* 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char*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static int </a:t>
            </a:r>
            <a:r>
              <a:rPr lang="en-US" altLang="zh-CN" b="0" dirty="0" err="1"/>
              <a:t>i</a:t>
            </a:r>
            <a:r>
              <a:rPr lang="en-US" altLang="zh-CN" b="0" dirty="0"/>
              <a:t>=0;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char  </a:t>
            </a:r>
            <a:r>
              <a:rPr lang="en-US" altLang="zh-CN" b="0" dirty="0" err="1"/>
              <a:t>rootData</a:t>
            </a:r>
            <a:r>
              <a:rPr lang="en-US" altLang="zh-CN" b="0" dirty="0"/>
              <a:t>;  //</a:t>
            </a:r>
            <a:r>
              <a:rPr lang="zh-CN" altLang="en-US" b="0" dirty="0"/>
              <a:t> 设每个节点存的是字符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rootData</a:t>
            </a:r>
            <a:r>
              <a:rPr lang="en-US" altLang="zh-CN" b="0" dirty="0"/>
              <a:t>=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</a:t>
            </a:r>
            <a:r>
              <a:rPr lang="en-US" altLang="zh-CN" b="0" dirty="0"/>
              <a:t>++;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rootData</a:t>
            </a:r>
            <a:r>
              <a:rPr lang="en-US" altLang="zh-CN" b="0" dirty="0"/>
              <a:t>==</a:t>
            </a:r>
            <a:r>
              <a:rPr lang="zh-CN" altLang="en-US" b="0"/>
              <a:t>‘</a:t>
            </a:r>
            <a:r>
              <a:rPr lang="en-US" altLang="zh-CN" b="0"/>
              <a:t>\</a:t>
            </a:r>
            <a:r>
              <a:rPr lang="en-US" altLang="zh-CN" b="0" dirty="0"/>
              <a:t>0’|| </a:t>
            </a:r>
            <a:r>
              <a:rPr lang="en-US" altLang="zh-CN" b="0" dirty="0" err="1"/>
              <a:t>rootData</a:t>
            </a:r>
            <a:r>
              <a:rPr lang="en-US" altLang="zh-CN" b="0" dirty="0"/>
              <a:t>==EMPTY_NODE){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=NULL;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 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=(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));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pRoot</a:t>
            </a:r>
            <a:r>
              <a:rPr lang="en-US" altLang="zh-CN" b="0" dirty="0"/>
              <a:t>==NULL){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-&gt;data=</a:t>
            </a:r>
            <a:r>
              <a:rPr lang="en-US" altLang="zh-CN" b="0" dirty="0" err="1"/>
              <a:t>rootData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)==ERROR){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根据扩展序列创建二叉树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</a:t>
            </a:r>
            <a:r>
              <a:rPr lang="en-US" altLang="zh-CN" b="0" dirty="0" err="1"/>
              <a:t>preorderSequence</a:t>
            </a:r>
            <a:r>
              <a:rPr lang="en-US" altLang="zh-CN" b="0" dirty="0"/>
              <a:t>)==ERROR){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先序序列：</a:t>
            </a:r>
            <a:r>
              <a:rPr lang="en-US" altLang="zh-CN" sz="3600" dirty="0">
                <a:solidFill>
                  <a:srgbClr val="FF0000"/>
                </a:solidFill>
              </a:rPr>
              <a:t>A </a:t>
            </a:r>
            <a:r>
              <a:rPr lang="en-US" altLang="zh-CN" sz="3600" dirty="0"/>
              <a:t> </a:t>
            </a:r>
            <a:r>
              <a:rPr lang="en-US" altLang="zh-CN" sz="3600" u="heavy" dirty="0"/>
              <a:t>B  C</a:t>
            </a:r>
            <a:r>
              <a:rPr lang="en-US" altLang="zh-CN" sz="3600" dirty="0"/>
              <a:t>  </a:t>
            </a:r>
            <a:r>
              <a:rPr lang="en-US" altLang="zh-CN" sz="3600" u="wavy" dirty="0"/>
              <a:t>D  E  F  G  H  I</a:t>
            </a:r>
            <a:endParaRPr lang="en-US" altLang="zh-CN" sz="3600" u="wavy" dirty="0"/>
          </a:p>
          <a:p>
            <a:pPr marL="0" indent="0">
              <a:lnSpc>
                <a:spcPct val="100000"/>
              </a:lnSpc>
              <a:buNone/>
            </a:pPr>
            <a:endParaRPr lang="en-US" altLang="zh-CN" sz="3600" u="sng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中序序列：</a:t>
            </a:r>
            <a:r>
              <a:rPr lang="en-US" altLang="zh-CN" sz="3600" u="heavy" dirty="0"/>
              <a:t>B  C</a:t>
            </a:r>
            <a:r>
              <a:rPr lang="en-US" altLang="zh-CN" sz="3600" dirty="0"/>
              <a:t>  </a:t>
            </a:r>
            <a:r>
              <a:rPr lang="en-US" altLang="zh-CN" sz="3600" dirty="0">
                <a:solidFill>
                  <a:srgbClr val="FF0000"/>
                </a:solidFill>
              </a:rPr>
              <a:t>A</a:t>
            </a:r>
            <a:r>
              <a:rPr lang="en-US" altLang="zh-CN" sz="3600" dirty="0"/>
              <a:t>  </a:t>
            </a:r>
            <a:r>
              <a:rPr lang="en-US" altLang="zh-CN" sz="3600" u="wavy" dirty="0"/>
              <a:t>E  D  G  H  F  I</a:t>
            </a:r>
            <a:endParaRPr lang="zh-CN" altLang="en-US" sz="3600" u="wavy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429000"/>
            <a:ext cx="6781800" cy="2495335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</a:t>
            </a:r>
            <a:r>
              <a:rPr lang="en-US" altLang="zh-CN" b="0" dirty="0" err="1"/>
              <a:t>BinaryTree</a:t>
            </a:r>
            <a:r>
              <a:rPr lang="en-US" altLang="zh-CN" b="0" dirty="0"/>
              <a:t>* 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char preorder[ ], char </a:t>
            </a:r>
            <a:r>
              <a:rPr lang="en-US" altLang="zh-CN" b="0" dirty="0" err="1"/>
              <a:t>inorder</a:t>
            </a:r>
            <a:r>
              <a:rPr lang="en-US" altLang="zh-CN" b="0" dirty="0"/>
              <a:t>[ ], int n){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if(n&lt;=0)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=NULL;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 </a:t>
            </a:r>
            <a:r>
              <a:rPr lang="en-US" altLang="zh-CN" b="0" dirty="0" err="1"/>
              <a:t>pRoot</a:t>
            </a:r>
            <a:r>
              <a:rPr lang="en-US" altLang="zh-CN" b="0" dirty="0"/>
              <a:t>=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*)malloc(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BinaryNode</a:t>
            </a:r>
            <a:r>
              <a:rPr lang="en-US" altLang="zh-CN" b="0" dirty="0"/>
              <a:t>));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if(</a:t>
            </a:r>
            <a:r>
              <a:rPr lang="en-US" altLang="zh-CN" b="0" u="wavy" dirty="0" err="1"/>
              <a:t>pRoot</a:t>
            </a:r>
            <a:r>
              <a:rPr lang="en-US" altLang="zh-CN" b="0" u="wavy" dirty="0"/>
              <a:t>==NULL){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    return ERROR;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}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树的基本术语（接上）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8077200" cy="4800600"/>
          </a:xfrm>
        </p:spPr>
        <p:txBody>
          <a:bodyPr/>
          <a:lstStyle/>
          <a:p>
            <a:pPr lvl="1"/>
            <a:r>
              <a:rPr lang="zh-CN" altLang="en-US" dirty="0"/>
              <a:t>树的度：最大的节点度</a:t>
            </a:r>
            <a:endParaRPr lang="en-US" altLang="zh-CN" dirty="0"/>
          </a:p>
          <a:p>
            <a:pPr lvl="1"/>
            <a:r>
              <a:rPr lang="zh-CN" altLang="en-US" dirty="0"/>
              <a:t>树的高度：也叫深度</a:t>
            </a:r>
            <a:endParaRPr lang="en-US" altLang="zh-CN" dirty="0"/>
          </a:p>
          <a:p>
            <a:pPr lvl="1"/>
            <a:r>
              <a:rPr lang="zh-CN" altLang="en-US" dirty="0"/>
              <a:t>有序树：子树有先后顺序</a:t>
            </a:r>
            <a:endParaRPr lang="en-US" altLang="zh-CN" dirty="0"/>
          </a:p>
          <a:p>
            <a:pPr lvl="1"/>
            <a:r>
              <a:rPr lang="zh-CN" altLang="en-US" dirty="0"/>
              <a:t>森林：多棵树</a:t>
            </a:r>
            <a:endParaRPr lang="en-US" altLang="zh-CN" dirty="0"/>
          </a:p>
          <a:p>
            <a:pPr lvl="1"/>
            <a:r>
              <a:rPr lang="zh-CN" altLang="en-US" dirty="0"/>
              <a:t>同构：两棵树相等</a:t>
            </a:r>
            <a:endParaRPr lang="en-US" altLang="zh-CN" dirty="0"/>
          </a:p>
          <a:p>
            <a:pPr lvl="1"/>
            <a:r>
              <a:rPr lang="zh-CN" altLang="en-US" dirty="0"/>
              <a:t>孩子、父亲、兄弟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把树看成家谱。</a:t>
            </a:r>
            <a:endParaRPr lang="zh-CN" altLang="en-US" dirty="0"/>
          </a:p>
        </p:txBody>
      </p:sp>
      <p:pic>
        <p:nvPicPr>
          <p:cNvPr id="10" name="内容占位符 9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1904999"/>
            <a:ext cx="6093542" cy="3901545"/>
          </a:xfr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-&gt;data=preorder[0];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*</a:t>
            </a:r>
            <a:r>
              <a:rPr lang="en-US" altLang="zh-CN" b="0" dirty="0" err="1"/>
              <a:t>pBinaryTree</a:t>
            </a:r>
            <a:r>
              <a:rPr lang="en-US" altLang="zh-CN" b="0" dirty="0"/>
              <a:t>=</a:t>
            </a:r>
            <a:r>
              <a:rPr lang="en-US" altLang="zh-CN" b="0" dirty="0" err="1"/>
              <a:t>pRoot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=Locate(</a:t>
            </a:r>
            <a:r>
              <a:rPr lang="en-US" altLang="zh-CN" b="0" dirty="0" err="1"/>
              <a:t>inorder</a:t>
            </a:r>
            <a:r>
              <a:rPr lang="en-US" altLang="zh-CN" b="0" dirty="0"/>
              <a:t>, preorder[0],n); // </a:t>
            </a:r>
            <a:r>
              <a:rPr lang="zh-CN" altLang="en-US" b="0" dirty="0"/>
              <a:t>返回根的中序位置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&lt;0)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pLeft</a:t>
            </a:r>
            <a:r>
              <a:rPr lang="en-US" altLang="zh-CN" b="0" dirty="0"/>
              <a:t>),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/>
              <a:t>                                    preorder+1, </a:t>
            </a:r>
            <a:r>
              <a:rPr lang="en-US" altLang="zh-CN" b="0" dirty="0" err="1"/>
              <a:t>inorder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)==ERROR){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    return ERROR;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}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根据序列组合创建二叉树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954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CreateBinaryTree</a:t>
            </a:r>
            <a:r>
              <a:rPr lang="en-US" altLang="zh-CN" b="0" dirty="0"/>
              <a:t>(&amp;(</a:t>
            </a:r>
            <a:r>
              <a:rPr lang="en-US" altLang="zh-CN" b="0" dirty="0" err="1"/>
              <a:t>pRoot</a:t>
            </a:r>
            <a:r>
              <a:rPr lang="en-US" altLang="zh-CN" b="0" dirty="0"/>
              <a:t>-&gt;</a:t>
            </a:r>
            <a:r>
              <a:rPr lang="en-US" altLang="zh-CN" b="0" dirty="0" err="1"/>
              <a:t>pRight</a:t>
            </a:r>
            <a:r>
              <a:rPr lang="en-US" altLang="zh-CN" b="0" dirty="0"/>
              <a:t>),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preorder+i+1, inorder+i+1, n-i-1)==ERROR){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    return OK;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u="wavy" dirty="0"/>
              <a:t>}</a:t>
            </a:r>
            <a:endParaRPr lang="en-US" altLang="zh-CN" b="0" u="wavy" dirty="0"/>
          </a:p>
          <a:p>
            <a:pPr marL="0" indent="0">
              <a:lnSpc>
                <a:spcPct val="100000"/>
              </a:lnSpc>
              <a:buNone/>
            </a:pPr>
            <a:endParaRPr lang="zh-CN" altLang="en-US" u="wavy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树：双亲表示法</a:t>
            </a:r>
            <a:endParaRPr lang="zh-CN" altLang="en-US" dirty="0"/>
          </a:p>
        </p:txBody>
      </p:sp>
      <p:graphicFrame>
        <p:nvGraphicFramePr>
          <p:cNvPr id="35" name="表格 35"/>
          <p:cNvGraphicFramePr>
            <a:graphicFrameLocks noGrp="1"/>
          </p:cNvGraphicFramePr>
          <p:nvPr>
            <p:ph sz="half" idx="2"/>
          </p:nvPr>
        </p:nvGraphicFramePr>
        <p:xfrm>
          <a:off x="8382003" y="1447800"/>
          <a:ext cx="3505197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8399"/>
                <a:gridCol w="1168399"/>
                <a:gridCol w="1168399"/>
              </a:tblGrid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dirty="0">
                          <a:solidFill>
                            <a:schemeClr val="tx1"/>
                          </a:solidFill>
                        </a:rPr>
                        <a:t>位置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节点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双亲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62865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  <p:sp>
        <p:nvSpPr>
          <p:cNvPr id="20" name="Line 122"/>
          <p:cNvSpPr>
            <a:spLocks noChangeShapeType="1"/>
          </p:cNvSpPr>
          <p:nvPr/>
        </p:nvSpPr>
        <p:spPr bwMode="auto">
          <a:xfrm>
            <a:off x="4800600" y="6246813"/>
            <a:ext cx="685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58"/>
          <p:cNvSpPr>
            <a:spLocks noChangeShapeType="1"/>
          </p:cNvSpPr>
          <p:nvPr/>
        </p:nvSpPr>
        <p:spPr bwMode="auto">
          <a:xfrm>
            <a:off x="48006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9"/>
          <p:cNvSpPr>
            <a:spLocks noChangeShapeType="1"/>
          </p:cNvSpPr>
          <p:nvPr/>
        </p:nvSpPr>
        <p:spPr bwMode="auto">
          <a:xfrm>
            <a:off x="48006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60"/>
          <p:cNvSpPr>
            <a:spLocks noChangeShapeType="1"/>
          </p:cNvSpPr>
          <p:nvPr/>
        </p:nvSpPr>
        <p:spPr bwMode="auto">
          <a:xfrm>
            <a:off x="54864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1"/>
          <p:cNvSpPr>
            <a:spLocks noChangeShapeType="1"/>
          </p:cNvSpPr>
          <p:nvPr/>
        </p:nvSpPr>
        <p:spPr bwMode="auto">
          <a:xfrm>
            <a:off x="54864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63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64"/>
          <p:cNvSpPr>
            <a:spLocks noChangeShapeType="1"/>
          </p:cNvSpPr>
          <p:nvPr/>
        </p:nvSpPr>
        <p:spPr bwMode="auto">
          <a:xfrm>
            <a:off x="54864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65"/>
          <p:cNvSpPr>
            <a:spLocks noChangeShapeType="1"/>
          </p:cNvSpPr>
          <p:nvPr/>
        </p:nvSpPr>
        <p:spPr bwMode="auto">
          <a:xfrm>
            <a:off x="48006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66"/>
          <p:cNvSpPr>
            <a:spLocks noChangeShapeType="1"/>
          </p:cNvSpPr>
          <p:nvPr/>
        </p:nvSpPr>
        <p:spPr bwMode="auto">
          <a:xfrm>
            <a:off x="54864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7"/>
          <p:cNvSpPr>
            <a:spLocks noChangeShapeType="1"/>
          </p:cNvSpPr>
          <p:nvPr/>
        </p:nvSpPr>
        <p:spPr bwMode="auto">
          <a:xfrm>
            <a:off x="48006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68"/>
          <p:cNvSpPr>
            <a:spLocks noChangeShapeType="1"/>
          </p:cNvSpPr>
          <p:nvPr/>
        </p:nvSpPr>
        <p:spPr bwMode="auto">
          <a:xfrm>
            <a:off x="54864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69"/>
          <p:cNvSpPr>
            <a:spLocks noChangeShapeType="1"/>
          </p:cNvSpPr>
          <p:nvPr/>
        </p:nvSpPr>
        <p:spPr bwMode="auto">
          <a:xfrm>
            <a:off x="48006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70"/>
          <p:cNvSpPr>
            <a:spLocks noChangeShapeType="1"/>
          </p:cNvSpPr>
          <p:nvPr/>
        </p:nvSpPr>
        <p:spPr bwMode="auto">
          <a:xfrm>
            <a:off x="54864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42" name="内容占位符 41"/>
          <p:cNvSpPr>
            <a:spLocks noGrp="1"/>
          </p:cNvSpPr>
          <p:nvPr>
            <p:ph sz="half" idx="1"/>
          </p:nvPr>
        </p:nvSpPr>
        <p:spPr>
          <a:xfrm>
            <a:off x="381002" y="1616075"/>
            <a:ext cx="4190998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用数组存储树，每个节点带个指向双亲的指针。</a:t>
            </a:r>
            <a:endParaRPr lang="en-US" altLang="zh-CN" dirty="0"/>
          </a:p>
          <a:p>
            <a:pPr lvl="1"/>
            <a:r>
              <a:rPr lang="zh-CN" altLang="en-US" dirty="0"/>
              <a:t>找双亲容易</a:t>
            </a:r>
            <a:endParaRPr lang="en-US" altLang="zh-CN" dirty="0"/>
          </a:p>
          <a:p>
            <a:pPr lvl="1"/>
            <a:r>
              <a:rPr lang="zh-CN" altLang="en-US" dirty="0"/>
              <a:t>找孩子难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752600"/>
            <a:ext cx="3682685" cy="3103553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树：双亲表示法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parent;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typedef struct {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</a:t>
            </a:r>
            <a:r>
              <a:rPr lang="en-US" altLang="zh-CN" b="0" dirty="0" err="1"/>
              <a:t>nodeArray</a:t>
            </a:r>
            <a:r>
              <a:rPr lang="en-US" altLang="zh-CN" b="0" dirty="0"/>
              <a:t>[MAX_TREE_SIZE];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numOfNodes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0000"/>
              </a:lnSpc>
              <a:buNone/>
            </a:pPr>
            <a:r>
              <a:rPr lang="en-US" altLang="zh-CN" b="0" dirty="0"/>
              <a:t>} Tree;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树：孩子表示法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371600"/>
            <a:ext cx="11661514" cy="5105400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2971800"/>
            <a:ext cx="3978442" cy="3352800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5638800" cy="49530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/>
              <a:t>int  </a:t>
            </a:r>
            <a:r>
              <a:rPr lang="en-US" altLang="zh-CN" b="0" dirty="0" err="1"/>
              <a:t>childIndex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typedef struct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ChildNode</a:t>
            </a:r>
            <a:r>
              <a:rPr lang="en-US" altLang="zh-CN" b="0" dirty="0"/>
              <a:t>* </a:t>
            </a:r>
            <a:r>
              <a:rPr lang="en-US" altLang="zh-CN" b="0" dirty="0" err="1"/>
              <a:t>pFirstChild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  <p:sp>
        <p:nvSpPr>
          <p:cNvPr id="6" name="内容占位符 2"/>
          <p:cNvSpPr txBox="1"/>
          <p:nvPr/>
        </p:nvSpPr>
        <p:spPr bwMode="auto">
          <a:xfrm>
            <a:off x="6400800" y="1371600"/>
            <a:ext cx="56388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20000"/>
              </a:lnSpc>
              <a:spcBef>
                <a:spcPts val="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Ø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20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6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b="0" kern="0" dirty="0"/>
              <a:t>typedef struct {</a:t>
            </a:r>
            <a:endParaRPr lang="en-US" b="0" kern="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</a:t>
            </a:r>
            <a:r>
              <a:rPr lang="en-US" altLang="zh-CN" b="0" kern="0" dirty="0" err="1"/>
              <a:t>TreeNode</a:t>
            </a:r>
            <a:r>
              <a:rPr lang="en-US" altLang="zh-CN" b="0" kern="0" dirty="0"/>
              <a:t>  </a:t>
            </a:r>
            <a:r>
              <a:rPr lang="en-US" altLang="zh-CN" b="0" kern="0" dirty="0" err="1"/>
              <a:t>nodeArray</a:t>
            </a:r>
            <a:r>
              <a:rPr lang="en-US" altLang="zh-CN" b="0" kern="0" dirty="0"/>
              <a:t>[…];</a:t>
            </a:r>
            <a:endParaRPr lang="en-US" altLang="zh-CN" b="0" kern="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int root;</a:t>
            </a:r>
            <a:endParaRPr lang="en-US" altLang="zh-CN" b="0" kern="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    int </a:t>
            </a:r>
            <a:r>
              <a:rPr lang="en-US" altLang="zh-CN" b="0" kern="0" dirty="0" err="1"/>
              <a:t>numOfNodes</a:t>
            </a:r>
            <a:r>
              <a:rPr lang="en-US" altLang="zh-CN" b="0" kern="0" dirty="0"/>
              <a:t>;</a:t>
            </a:r>
            <a:endParaRPr lang="en-US" altLang="zh-CN" b="0" kern="0" dirty="0"/>
          </a:p>
          <a:p>
            <a:pPr marL="0" indent="0">
              <a:lnSpc>
                <a:spcPct val="100000"/>
              </a:lnSpc>
              <a:buFont typeface="Wingdings" panose="05000000000000000000" pitchFamily="2" charset="2"/>
              <a:buNone/>
            </a:pPr>
            <a:r>
              <a:rPr lang="en-US" altLang="zh-CN" b="0" kern="0" dirty="0"/>
              <a:t>} Tree;</a:t>
            </a:r>
            <a:endParaRPr lang="en-US" altLang="zh-CN" b="0" kern="0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树：双亲</a:t>
            </a:r>
            <a:r>
              <a:rPr lang="en-US" altLang="zh-CN" dirty="0"/>
              <a:t>-</a:t>
            </a:r>
            <a:r>
              <a:rPr lang="zh-CN" altLang="en-US" dirty="0"/>
              <a:t>孩子表示法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9933" y="1371600"/>
            <a:ext cx="10733467" cy="4730009"/>
          </a:xfr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3276600"/>
            <a:ext cx="3733800" cy="3146630"/>
          </a:xfrm>
          <a:prstGeom prst="rect">
            <a:avLst/>
          </a:prstGeom>
        </p:spPr>
      </p:pic>
      <p:graphicFrame>
        <p:nvGraphicFramePr>
          <p:cNvPr id="6" name="表格 35"/>
          <p:cNvGraphicFramePr/>
          <p:nvPr/>
        </p:nvGraphicFramePr>
        <p:xfrm>
          <a:off x="228600" y="2453271"/>
          <a:ext cx="21336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1200"/>
                <a:gridCol w="711200"/>
                <a:gridCol w="711200"/>
              </a:tblGrid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-1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50950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CN" altLang="en-US" sz="3200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 marL="136550" marR="13655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</a:t>
            </a:r>
            <a:r>
              <a:rPr lang="en-US" altLang="zh-CN" dirty="0"/>
              <a:t>-</a:t>
            </a:r>
            <a:r>
              <a:rPr lang="zh-CN" altLang="en-US" dirty="0"/>
              <a:t>兄弟表示法</a:t>
            </a:r>
            <a:endParaRPr lang="zh-CN" altLang="en-US" dirty="0"/>
          </a:p>
        </p:txBody>
      </p:sp>
      <p:sp>
        <p:nvSpPr>
          <p:cNvPr id="20" name="Line 122"/>
          <p:cNvSpPr>
            <a:spLocks noChangeShapeType="1"/>
          </p:cNvSpPr>
          <p:nvPr/>
        </p:nvSpPr>
        <p:spPr bwMode="auto">
          <a:xfrm>
            <a:off x="4800600" y="6246813"/>
            <a:ext cx="685800" cy="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1" name="Line 158"/>
          <p:cNvSpPr>
            <a:spLocks noChangeShapeType="1"/>
          </p:cNvSpPr>
          <p:nvPr/>
        </p:nvSpPr>
        <p:spPr bwMode="auto">
          <a:xfrm>
            <a:off x="48006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2" name="Line 159"/>
          <p:cNvSpPr>
            <a:spLocks noChangeShapeType="1"/>
          </p:cNvSpPr>
          <p:nvPr/>
        </p:nvSpPr>
        <p:spPr bwMode="auto">
          <a:xfrm>
            <a:off x="48006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3" name="Line 160"/>
          <p:cNvSpPr>
            <a:spLocks noChangeShapeType="1"/>
          </p:cNvSpPr>
          <p:nvPr/>
        </p:nvSpPr>
        <p:spPr bwMode="auto">
          <a:xfrm>
            <a:off x="5486400" y="457200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4" name="Line 161"/>
          <p:cNvSpPr>
            <a:spLocks noChangeShapeType="1"/>
          </p:cNvSpPr>
          <p:nvPr/>
        </p:nvSpPr>
        <p:spPr bwMode="auto">
          <a:xfrm>
            <a:off x="5486400" y="4906963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5" name="Line 163"/>
          <p:cNvSpPr>
            <a:spLocks noChangeShapeType="1"/>
          </p:cNvSpPr>
          <p:nvPr/>
        </p:nvSpPr>
        <p:spPr bwMode="auto">
          <a:xfrm>
            <a:off x="48006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6" name="Line 164"/>
          <p:cNvSpPr>
            <a:spLocks noChangeShapeType="1"/>
          </p:cNvSpPr>
          <p:nvPr/>
        </p:nvSpPr>
        <p:spPr bwMode="auto">
          <a:xfrm>
            <a:off x="5486400" y="4191000"/>
            <a:ext cx="0" cy="3810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7" name="Line 165"/>
          <p:cNvSpPr>
            <a:spLocks noChangeShapeType="1"/>
          </p:cNvSpPr>
          <p:nvPr/>
        </p:nvSpPr>
        <p:spPr bwMode="auto">
          <a:xfrm>
            <a:off x="48006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8" name="Line 166"/>
          <p:cNvSpPr>
            <a:spLocks noChangeShapeType="1"/>
          </p:cNvSpPr>
          <p:nvPr/>
        </p:nvSpPr>
        <p:spPr bwMode="auto">
          <a:xfrm>
            <a:off x="5486400" y="5241925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29" name="Line 167"/>
          <p:cNvSpPr>
            <a:spLocks noChangeShapeType="1"/>
          </p:cNvSpPr>
          <p:nvPr/>
        </p:nvSpPr>
        <p:spPr bwMode="auto">
          <a:xfrm>
            <a:off x="48006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0" name="Line 168"/>
          <p:cNvSpPr>
            <a:spLocks noChangeShapeType="1"/>
          </p:cNvSpPr>
          <p:nvPr/>
        </p:nvSpPr>
        <p:spPr bwMode="auto">
          <a:xfrm>
            <a:off x="5486400" y="5576888"/>
            <a:ext cx="0" cy="334962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1" name="Line 169"/>
          <p:cNvSpPr>
            <a:spLocks noChangeShapeType="1"/>
          </p:cNvSpPr>
          <p:nvPr/>
        </p:nvSpPr>
        <p:spPr bwMode="auto">
          <a:xfrm>
            <a:off x="48006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32" name="Line 170"/>
          <p:cNvSpPr>
            <a:spLocks noChangeShapeType="1"/>
          </p:cNvSpPr>
          <p:nvPr/>
        </p:nvSpPr>
        <p:spPr bwMode="auto">
          <a:xfrm>
            <a:off x="5486400" y="5911850"/>
            <a:ext cx="0" cy="334963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1524000"/>
            <a:ext cx="5905496" cy="4911141"/>
          </a:xfrm>
        </p:spPr>
      </p:pic>
      <p:sp>
        <p:nvSpPr>
          <p:cNvPr id="33" name="内容占位符 41"/>
          <p:cNvSpPr txBox="1"/>
          <p:nvPr/>
        </p:nvSpPr>
        <p:spPr bwMode="auto">
          <a:xfrm>
            <a:off x="302342" y="1447801"/>
            <a:ext cx="6403258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>
            <a:lvl1pPr marL="342900" indent="-3429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chemeClr val="accent2">
                  <a:lumMod val="75000"/>
                </a:schemeClr>
              </a:buClr>
              <a:buSzPct val="80000"/>
              <a:buFont typeface="Wingdings" panose="05000000000000000000" pitchFamily="2" charset="2"/>
              <a:buChar char="n"/>
              <a:defRPr lang="en-US" altLang="zh-CN" sz="3200" b="1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lnSpc>
                <a:spcPct val="125000"/>
              </a:lnSpc>
              <a:spcBef>
                <a:spcPts val="0"/>
              </a:spcBef>
              <a:spcAft>
                <a:spcPct val="0"/>
              </a:spcAft>
              <a:buClr>
                <a:srgbClr val="FF0000"/>
              </a:buClr>
              <a:buSzPct val="60000"/>
              <a:buFont typeface="Wingdings" panose="05000000000000000000" pitchFamily="2" charset="2"/>
              <a:buChar char="u"/>
              <a:defRPr lang="en-US" altLang="zh-CN" sz="32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0858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Ø"/>
              <a:defRPr lang="en-US" altLang="zh-CN" sz="2000" b="1">
                <a:solidFill>
                  <a:srgbClr val="000066"/>
                </a:solidFill>
                <a:latin typeface="+mn-lt"/>
              </a:defRPr>
            </a:lvl3pPr>
            <a:lvl4pPr marL="14287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–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4pPr>
            <a:lvl5pPr marL="1771650" indent="-228600" algn="l" rtl="0" eaLnBrk="0" fontAlgn="base" hangingPunct="0">
              <a:lnSpc>
                <a:spcPct val="150000"/>
              </a:lnSpc>
              <a:spcBef>
                <a:spcPts val="600"/>
              </a:spcBef>
              <a:spcAft>
                <a:spcPct val="0"/>
              </a:spcAft>
              <a:buChar char="•"/>
              <a:defRPr lang="en-US" altLang="zh-CN" sz="1800" b="1">
                <a:solidFill>
                  <a:schemeClr val="accent6">
                    <a:lumMod val="75000"/>
                  </a:schemeClr>
                </a:solidFill>
                <a:latin typeface="+mn-lt"/>
              </a:defRPr>
            </a:lvl5pPr>
            <a:lvl6pPr marL="22288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6pPr>
            <a:lvl7pPr marL="26860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7pPr>
            <a:lvl8pPr marL="31432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8pPr>
            <a:lvl9pPr marL="360045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kern="0" dirty="0"/>
              <a:t>左手牵着大孩子，右手牵着兄弟。</a:t>
            </a:r>
            <a:endParaRPr lang="en-US" altLang="zh-CN" kern="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zh-CN" altLang="en-US" b="0" kern="0" dirty="0"/>
              <a:t>又称二叉表示法。</a:t>
            </a:r>
            <a:endParaRPr lang="zh-CN" altLang="en-US" b="0" kern="0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948" y="2864569"/>
            <a:ext cx="4105683" cy="3460031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树：孩子</a:t>
            </a:r>
            <a:r>
              <a:rPr lang="en-US" altLang="zh-CN" dirty="0"/>
              <a:t>-</a:t>
            </a:r>
            <a:r>
              <a:rPr lang="zh-CN" altLang="en-US" dirty="0"/>
              <a:t>兄弟表示法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371600"/>
            <a:ext cx="11353800" cy="4953000"/>
          </a:xfrm>
        </p:spPr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{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    </a:t>
            </a:r>
            <a:r>
              <a:rPr lang="en-US" altLang="zh-CN" b="0" dirty="0" err="1"/>
              <a:t>TreeElem</a:t>
            </a:r>
            <a:r>
              <a:rPr lang="en-US" altLang="zh-CN" b="0" dirty="0"/>
              <a:t> data;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*</a:t>
            </a:r>
            <a:r>
              <a:rPr lang="en-US" altLang="zh-CN" b="0" dirty="0" err="1"/>
              <a:t>pFirstChild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struct </a:t>
            </a:r>
            <a:r>
              <a:rPr lang="en-US" altLang="zh-CN" b="0" dirty="0" err="1"/>
              <a:t>TreeNode</a:t>
            </a:r>
            <a:r>
              <a:rPr lang="en-US" altLang="zh-CN" b="0" dirty="0"/>
              <a:t> *</a:t>
            </a:r>
            <a:r>
              <a:rPr lang="en-US" altLang="zh-CN" b="0" dirty="0" err="1"/>
              <a:t>pNextSibling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TreeNode</a:t>
            </a:r>
            <a:r>
              <a:rPr lang="en-US" altLang="zh-CN" b="0" dirty="0"/>
              <a:t>, *Tree;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树转二叉树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867400" cy="4800600"/>
          </a:xfrm>
        </p:spPr>
        <p:txBody>
          <a:bodyPr/>
          <a:lstStyle/>
          <a:p>
            <a:r>
              <a:rPr lang="zh-CN" altLang="en-US" dirty="0"/>
              <a:t>即转孩子兄弟表示法</a:t>
            </a:r>
            <a:endParaRPr lang="en-US" altLang="zh-CN" dirty="0"/>
          </a:p>
          <a:p>
            <a:pPr lvl="1"/>
            <a:r>
              <a:rPr lang="zh-CN" altLang="en-US" dirty="0"/>
              <a:t>所有兄弟之间连线；</a:t>
            </a:r>
            <a:endParaRPr lang="en-US" altLang="zh-CN" dirty="0"/>
          </a:p>
          <a:p>
            <a:pPr lvl="1"/>
            <a:r>
              <a:rPr lang="zh-CN" altLang="en-US" dirty="0"/>
              <a:t>保留与大孩子的连线，删去与其他孩子的连线；</a:t>
            </a:r>
            <a:endParaRPr lang="en-US" altLang="zh-CN" dirty="0"/>
          </a:p>
          <a:p>
            <a:pPr lvl="1"/>
            <a:r>
              <a:rPr lang="zh-CN" altLang="en-US" dirty="0"/>
              <a:t>调整角度，使层次分明。</a:t>
            </a:r>
            <a:endParaRPr lang="zh-CN" altLang="en-US" dirty="0"/>
          </a:p>
        </p:txBody>
      </p:sp>
      <p:pic>
        <p:nvPicPr>
          <p:cNvPr id="7" name="内容占位符 6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601919"/>
            <a:ext cx="4038600" cy="4494081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二叉树是这样一棵树</a:t>
            </a:r>
            <a:endParaRPr lang="en-US" altLang="zh-CN" dirty="0"/>
          </a:p>
          <a:p>
            <a:pPr lvl="1"/>
            <a:r>
              <a:rPr lang="zh-CN" altLang="en-US" dirty="0"/>
              <a:t>每个节点的度都不大于</a:t>
            </a:r>
            <a:r>
              <a:rPr lang="en-US" altLang="zh-CN" dirty="0"/>
              <a:t>2</a:t>
            </a:r>
            <a:r>
              <a:rPr lang="zh-CN" altLang="en-US" dirty="0"/>
              <a:t>；</a:t>
            </a:r>
            <a:endParaRPr lang="en-US" altLang="zh-CN" dirty="0"/>
          </a:p>
          <a:p>
            <a:pPr lvl="1"/>
            <a:r>
              <a:rPr lang="zh-CN" altLang="en-US" dirty="0"/>
              <a:t>孩子节点的次序不能颠倒。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559958"/>
            <a:ext cx="8509205" cy="1233218"/>
          </a:xfrm>
          <a:prstGeom prst="rect">
            <a:avLst/>
          </a:prstGeom>
        </p:spPr>
      </p:pic>
      <p:grpSp>
        <p:nvGrpSpPr>
          <p:cNvPr id="6" name="Group 35"/>
          <p:cNvGrpSpPr/>
          <p:nvPr/>
        </p:nvGrpSpPr>
        <p:grpSpPr bwMode="auto">
          <a:xfrm>
            <a:off x="1219200" y="5146597"/>
            <a:ext cx="6324600" cy="1219200"/>
            <a:chOff x="816" y="3024"/>
            <a:chExt cx="4188" cy="600"/>
          </a:xfrm>
        </p:grpSpPr>
        <p:grpSp>
          <p:nvGrpSpPr>
            <p:cNvPr id="7" name="Group 9"/>
            <p:cNvGrpSpPr/>
            <p:nvPr/>
          </p:nvGrpSpPr>
          <p:grpSpPr bwMode="auto">
            <a:xfrm>
              <a:off x="816" y="3072"/>
              <a:ext cx="240" cy="288"/>
              <a:chOff x="2370" y="6270"/>
              <a:chExt cx="405" cy="480"/>
            </a:xfrm>
          </p:grpSpPr>
          <p:sp>
            <p:nvSpPr>
              <p:cNvPr id="31" name="Oval 10"/>
              <p:cNvSpPr>
                <a:spLocks noChangeArrowheads="1"/>
              </p:cNvSpPr>
              <p:nvPr/>
            </p:nvSpPr>
            <p:spPr bwMode="auto">
              <a:xfrm>
                <a:off x="2370" y="6390"/>
                <a:ext cx="405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2" name="Line 11"/>
              <p:cNvSpPr>
                <a:spLocks noChangeShapeType="1"/>
              </p:cNvSpPr>
              <p:nvPr/>
            </p:nvSpPr>
            <p:spPr bwMode="auto">
              <a:xfrm flipH="1">
                <a:off x="2460" y="6270"/>
                <a:ext cx="255" cy="48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8" name="Oval 12"/>
            <p:cNvSpPr>
              <a:spLocks noChangeArrowheads="1"/>
            </p:cNvSpPr>
            <p:nvPr/>
          </p:nvSpPr>
          <p:spPr bwMode="auto">
            <a:xfrm>
              <a:off x="1584" y="3120"/>
              <a:ext cx="240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rgbClr val="000000"/>
              </a:solidFill>
              <a:rou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9" name="Group 13"/>
            <p:cNvGrpSpPr/>
            <p:nvPr/>
          </p:nvGrpSpPr>
          <p:grpSpPr bwMode="auto">
            <a:xfrm>
              <a:off x="2400" y="3120"/>
              <a:ext cx="540" cy="504"/>
              <a:chOff x="4695" y="5970"/>
              <a:chExt cx="960" cy="1260"/>
            </a:xfrm>
          </p:grpSpPr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5220" y="5970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9" name="AutoShape 15"/>
              <p:cNvSpPr>
                <a:spLocks noChangeArrowheads="1"/>
              </p:cNvSpPr>
              <p:nvPr/>
            </p:nvSpPr>
            <p:spPr bwMode="auto">
              <a:xfrm>
                <a:off x="4695" y="6660"/>
                <a:ext cx="570" cy="570"/>
              </a:xfrm>
              <a:prstGeom prst="wedgeEllipseCallout">
                <a:avLst>
                  <a:gd name="adj1" fmla="val 27718"/>
                  <a:gd name="adj2" fmla="val -84736"/>
                </a:avLst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miter lim="800000"/>
              </a:ln>
            </p:spPr>
            <p:txBody>
              <a:bodyPr/>
              <a:lstStyle/>
              <a:p>
                <a:pPr algn="just" eaLnBrk="0" hangingPunct="0"/>
                <a:endParaRPr kumimoji="0" lang="zh-CN" altLang="zh-CN" sz="1000" b="0"/>
              </a:p>
            </p:txBody>
          </p:sp>
          <p:sp>
            <p:nvSpPr>
              <p:cNvPr id="30" name="Line 16"/>
              <p:cNvSpPr>
                <a:spLocks noChangeShapeType="1"/>
              </p:cNvSpPr>
              <p:nvPr/>
            </p:nvSpPr>
            <p:spPr bwMode="auto">
              <a:xfrm flipH="1">
                <a:off x="5115" y="6300"/>
                <a:ext cx="120" cy="21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0" name="Group 17"/>
            <p:cNvGrpSpPr/>
            <p:nvPr/>
          </p:nvGrpSpPr>
          <p:grpSpPr bwMode="auto">
            <a:xfrm>
              <a:off x="3264" y="3072"/>
              <a:ext cx="819" cy="504"/>
              <a:chOff x="6270" y="5940"/>
              <a:chExt cx="1455" cy="1260"/>
            </a:xfrm>
          </p:grpSpPr>
          <p:sp>
            <p:nvSpPr>
              <p:cNvPr id="21" name="Oval 18"/>
              <p:cNvSpPr>
                <a:spLocks noChangeArrowheads="1"/>
              </p:cNvSpPr>
              <p:nvPr/>
            </p:nvSpPr>
            <p:spPr bwMode="auto">
              <a:xfrm>
                <a:off x="6795" y="5940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22" name="Group 19"/>
              <p:cNvGrpSpPr/>
              <p:nvPr/>
            </p:nvGrpSpPr>
            <p:grpSpPr bwMode="auto">
              <a:xfrm>
                <a:off x="6270" y="6270"/>
                <a:ext cx="570" cy="930"/>
                <a:chOff x="5805" y="6345"/>
                <a:chExt cx="570" cy="930"/>
              </a:xfrm>
            </p:grpSpPr>
            <p:sp>
              <p:nvSpPr>
                <p:cNvPr id="26" name="AutoShape 20"/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7" name="Line 21"/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" name="Group 22"/>
              <p:cNvGrpSpPr/>
              <p:nvPr/>
            </p:nvGrpSpPr>
            <p:grpSpPr bwMode="auto">
              <a:xfrm flipH="1">
                <a:off x="7155" y="6270"/>
                <a:ext cx="570" cy="930"/>
                <a:chOff x="5805" y="6345"/>
                <a:chExt cx="570" cy="930"/>
              </a:xfrm>
            </p:grpSpPr>
            <p:sp>
              <p:nvSpPr>
                <p:cNvPr id="24" name="AutoShape 23"/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5" name="Line 24"/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grpSp>
          <p:nvGrpSpPr>
            <p:cNvPr id="11" name="Group 25"/>
            <p:cNvGrpSpPr/>
            <p:nvPr/>
          </p:nvGrpSpPr>
          <p:grpSpPr bwMode="auto">
            <a:xfrm>
              <a:off x="4464" y="3024"/>
              <a:ext cx="540" cy="498"/>
              <a:chOff x="8805" y="5895"/>
              <a:chExt cx="960" cy="1245"/>
            </a:xfrm>
          </p:grpSpPr>
          <p:sp>
            <p:nvSpPr>
              <p:cNvPr id="17" name="Oval 26"/>
              <p:cNvSpPr>
                <a:spLocks noChangeArrowheads="1"/>
              </p:cNvSpPr>
              <p:nvPr/>
            </p:nvSpPr>
            <p:spPr bwMode="auto">
              <a:xfrm>
                <a:off x="8805" y="5895"/>
                <a:ext cx="435" cy="405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rgbClr val="000000"/>
                </a:solidFill>
                <a:rou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18" name="Group 27"/>
              <p:cNvGrpSpPr/>
              <p:nvPr/>
            </p:nvGrpSpPr>
            <p:grpSpPr bwMode="auto">
              <a:xfrm flipH="1">
                <a:off x="9195" y="6210"/>
                <a:ext cx="570" cy="930"/>
                <a:chOff x="5805" y="6345"/>
                <a:chExt cx="570" cy="930"/>
              </a:xfrm>
            </p:grpSpPr>
            <p:sp>
              <p:nvSpPr>
                <p:cNvPr id="19" name="AutoShape 28"/>
                <p:cNvSpPr>
                  <a:spLocks noChangeArrowheads="1"/>
                </p:cNvSpPr>
                <p:nvPr/>
              </p:nvSpPr>
              <p:spPr bwMode="auto">
                <a:xfrm>
                  <a:off x="5805" y="6705"/>
                  <a:ext cx="570" cy="570"/>
                </a:xfrm>
                <a:prstGeom prst="wedgeEllipseCallout">
                  <a:avLst>
                    <a:gd name="adj1" fmla="val 27718"/>
                    <a:gd name="adj2" fmla="val -84736"/>
                  </a:avLst>
                </a:prstGeom>
                <a:solidFill>
                  <a:schemeClr val="accent1"/>
                </a:solidFill>
                <a:ln w="952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/>
                <a:p>
                  <a:pPr algn="just" eaLnBrk="0" hangingPunct="0"/>
                  <a:endParaRPr kumimoji="0" lang="zh-CN" altLang="zh-CN" sz="1000" b="0"/>
                </a:p>
              </p:txBody>
            </p:sp>
            <p:sp>
              <p:nvSpPr>
                <p:cNvPr id="20" name="Line 29"/>
                <p:cNvSpPr>
                  <a:spLocks noChangeShapeType="1"/>
                </p:cNvSpPr>
                <p:nvPr/>
              </p:nvSpPr>
              <p:spPr bwMode="auto">
                <a:xfrm flipH="1">
                  <a:off x="6225" y="6345"/>
                  <a:ext cx="120" cy="21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树转二叉树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2561" y="1713124"/>
            <a:ext cx="3988039" cy="4437818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6400" y="1230330"/>
            <a:ext cx="2667000" cy="5094270"/>
          </a:xfr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13124"/>
            <a:ext cx="3988039" cy="4437818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森林转二叉树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森林有多棵树，先变一棵树，再转二叉树。</a:t>
            </a:r>
            <a:endParaRPr lang="en-US" altLang="zh-CN" dirty="0"/>
          </a:p>
          <a:p>
            <a:pPr lvl="1"/>
            <a:r>
              <a:rPr lang="zh-CN" altLang="en-US" dirty="0"/>
              <a:t>加一个虚根，把所有的树根连到虚根上，形成一棵树；</a:t>
            </a:r>
            <a:endParaRPr lang="en-US" altLang="zh-CN" dirty="0"/>
          </a:p>
          <a:p>
            <a:pPr lvl="1"/>
            <a:r>
              <a:rPr lang="zh-CN" altLang="en-US" dirty="0"/>
              <a:t>转二叉树；</a:t>
            </a:r>
            <a:endParaRPr lang="en-US" altLang="zh-CN" dirty="0"/>
          </a:p>
          <a:p>
            <a:pPr lvl="1"/>
            <a:r>
              <a:rPr lang="zh-CN" altLang="en-US" dirty="0"/>
              <a:t>删掉虚根。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6800" y="1215827"/>
            <a:ext cx="6858000" cy="5284938"/>
          </a:xfr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二叉树还原为树或森林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3962400" cy="48006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zh-CN" altLang="en-US" dirty="0"/>
              <a:t>连接</a:t>
            </a:r>
            <a:endParaRPr lang="en-US" altLang="zh-CN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左孩子的右孩子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zh-CN" altLang="en-US" b="0" dirty="0"/>
              <a:t>左孩子的右孩子的右孩子</a:t>
            </a:r>
            <a:endParaRPr lang="en-US" altLang="zh-CN" b="0" dirty="0"/>
          </a:p>
          <a:p>
            <a:pPr lvl="1">
              <a:lnSpc>
                <a:spcPct val="120000"/>
              </a:lnSpc>
            </a:pPr>
            <a:r>
              <a:rPr lang="en-US" altLang="zh-CN" b="0" dirty="0"/>
              <a:t>……</a:t>
            </a: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删掉</a:t>
            </a:r>
            <a:r>
              <a:rPr lang="zh-CN" altLang="en-US" b="0" dirty="0"/>
              <a:t>与右孩子的连线；</a:t>
            </a:r>
            <a:endParaRPr lang="en-US" altLang="zh-CN" b="0" dirty="0"/>
          </a:p>
          <a:p>
            <a:pPr>
              <a:lnSpc>
                <a:spcPct val="120000"/>
              </a:lnSpc>
            </a:pPr>
            <a:r>
              <a:rPr lang="zh-CN" altLang="en-US" dirty="0"/>
              <a:t>调整</a:t>
            </a:r>
            <a:r>
              <a:rPr lang="zh-CN" altLang="en-US" b="0" dirty="0"/>
              <a:t>使层次分明。</a:t>
            </a:r>
            <a:endParaRPr lang="zh-CN" altLang="en-US" b="0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1349477"/>
            <a:ext cx="3294820" cy="5203723"/>
          </a:xfr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371600"/>
            <a:ext cx="2743200" cy="459268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  <a:r>
              <a:rPr lang="en-US" altLang="zh-CN" dirty="0"/>
              <a:t>-</a:t>
            </a:r>
            <a:r>
              <a:rPr lang="zh-CN" altLang="en-US" dirty="0"/>
              <a:t>先根遍历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486400" cy="4800600"/>
          </a:xfrm>
        </p:spPr>
        <p:txBody>
          <a:bodyPr/>
          <a:lstStyle/>
          <a:p>
            <a:r>
              <a:rPr lang="zh-CN" altLang="en-US" dirty="0"/>
              <a:t>先根遍历</a:t>
            </a:r>
            <a:endParaRPr lang="en-US" altLang="zh-CN" dirty="0"/>
          </a:p>
          <a:p>
            <a:pPr lvl="1"/>
            <a:r>
              <a:rPr lang="zh-CN" altLang="en-US" dirty="0"/>
              <a:t>访问根节点；</a:t>
            </a:r>
            <a:endParaRPr lang="en-US" altLang="zh-CN" dirty="0"/>
          </a:p>
          <a:p>
            <a:pPr lvl="1"/>
            <a:r>
              <a:rPr lang="zh-CN" altLang="en-US" dirty="0"/>
              <a:t>从左到右，依次先根遍历每一棵子树。</a:t>
            </a:r>
            <a:endParaRPr lang="en-US" altLang="zh-CN" dirty="0"/>
          </a:p>
          <a:p>
            <a:r>
              <a:rPr lang="zh-CN" altLang="en-US" dirty="0"/>
              <a:t>右图先根遍历序列</a:t>
            </a:r>
            <a:endParaRPr lang="en-US" altLang="zh-CN" dirty="0"/>
          </a:p>
          <a:p>
            <a:pPr lvl="1"/>
            <a:r>
              <a:rPr lang="en-US" altLang="zh-CN" b="0" dirty="0"/>
              <a:t>A B E C F H G D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77259"/>
            <a:ext cx="4038600" cy="4494081"/>
          </a:xfr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</a:t>
            </a:r>
            <a:r>
              <a:rPr lang="en-US" altLang="zh-CN" dirty="0"/>
              <a:t>-</a:t>
            </a:r>
            <a:r>
              <a:rPr lang="zh-CN" altLang="en-US" dirty="0"/>
              <a:t>后根遍历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562600" cy="4800600"/>
          </a:xfrm>
        </p:spPr>
        <p:txBody>
          <a:bodyPr/>
          <a:lstStyle/>
          <a:p>
            <a:r>
              <a:rPr lang="zh-CN" altLang="en-US" dirty="0"/>
              <a:t>后根遍历</a:t>
            </a:r>
            <a:endParaRPr lang="en-US" altLang="zh-CN" dirty="0"/>
          </a:p>
          <a:p>
            <a:pPr lvl="1"/>
            <a:r>
              <a:rPr lang="zh-CN" altLang="en-US" dirty="0"/>
              <a:t>从左到右，依次后根遍历每一棵子树；</a:t>
            </a:r>
            <a:endParaRPr lang="en-US" altLang="zh-CN" dirty="0"/>
          </a:p>
          <a:p>
            <a:pPr lvl="1"/>
            <a:r>
              <a:rPr lang="zh-CN" altLang="en-US" dirty="0"/>
              <a:t>访问根节点。</a:t>
            </a:r>
            <a:endParaRPr lang="en-US" altLang="zh-CN" dirty="0"/>
          </a:p>
          <a:p>
            <a:r>
              <a:rPr lang="zh-CN" altLang="en-US" dirty="0"/>
              <a:t>右图后根遍历序列</a:t>
            </a:r>
            <a:endParaRPr lang="en-US" altLang="zh-CN" dirty="0"/>
          </a:p>
          <a:p>
            <a:pPr lvl="1"/>
            <a:r>
              <a:rPr lang="en-US" altLang="zh-CN" b="0" dirty="0"/>
              <a:t>E B H F G C D A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800" y="1677259"/>
            <a:ext cx="4038600" cy="4494081"/>
          </a:xfr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树的遍历和二叉树的遍历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3886200" cy="4800600"/>
          </a:xfrm>
        </p:spPr>
        <p:txBody>
          <a:bodyPr/>
          <a:lstStyle/>
          <a:p>
            <a:r>
              <a:rPr lang="zh-CN" altLang="en-US" dirty="0"/>
              <a:t>树与二叉树的遍历</a:t>
            </a:r>
            <a:endParaRPr lang="en-US" altLang="zh-CN" dirty="0"/>
          </a:p>
          <a:p>
            <a:pPr lvl="1"/>
            <a:r>
              <a:rPr lang="zh-CN" altLang="en-US" dirty="0"/>
              <a:t>先根遍历相当于转换后的二叉树的先序遍历。</a:t>
            </a:r>
            <a:endParaRPr lang="en-US" altLang="zh-CN" dirty="0"/>
          </a:p>
          <a:p>
            <a:pPr lvl="1"/>
            <a:r>
              <a:rPr lang="zh-CN" altLang="en-US" dirty="0"/>
              <a:t>后根遍历相当于转换后的二叉树的中序遍历。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0600" y="1943529"/>
            <a:ext cx="3560034" cy="3961541"/>
          </a:xfr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0" y="1524000"/>
            <a:ext cx="2513255" cy="4800600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森林的遍历</a:t>
            </a:r>
            <a:r>
              <a:rPr lang="en-US" altLang="zh-CN" dirty="0"/>
              <a:t>-</a:t>
            </a:r>
            <a:r>
              <a:rPr lang="zh-CN" altLang="en-US" dirty="0"/>
              <a:t>先序遍历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086600" cy="4800600"/>
          </a:xfrm>
        </p:spPr>
        <p:txBody>
          <a:bodyPr/>
          <a:lstStyle/>
          <a:p>
            <a:r>
              <a:rPr lang="zh-CN" altLang="en-US" dirty="0"/>
              <a:t>先序遍历</a:t>
            </a:r>
            <a:endParaRPr lang="en-US" altLang="zh-CN" dirty="0"/>
          </a:p>
          <a:p>
            <a:pPr lvl="1"/>
            <a:r>
              <a:rPr lang="zh-CN" altLang="en-US" dirty="0"/>
              <a:t>访问第一棵树的根节点；</a:t>
            </a:r>
            <a:endParaRPr lang="en-US" altLang="zh-CN" dirty="0"/>
          </a:p>
          <a:p>
            <a:pPr lvl="1"/>
            <a:r>
              <a:rPr lang="zh-CN" altLang="en-US" dirty="0"/>
              <a:t>先序遍历第一棵树根的子树森林；</a:t>
            </a:r>
            <a:endParaRPr lang="en-US" altLang="zh-CN" dirty="0"/>
          </a:p>
          <a:p>
            <a:pPr lvl="1"/>
            <a:r>
              <a:rPr lang="zh-CN" altLang="en-US" dirty="0"/>
              <a:t>先序遍历由其他树构成的森林。</a:t>
            </a:r>
            <a:endParaRPr lang="en-US" altLang="zh-CN" dirty="0"/>
          </a:p>
          <a:p>
            <a:r>
              <a:rPr lang="zh-CN" altLang="en-US" dirty="0"/>
              <a:t>遍历序列：</a:t>
            </a:r>
            <a:r>
              <a:rPr lang="en-US" altLang="zh-CN" b="0" dirty="0"/>
              <a:t>A B C D - E F - G H I J</a:t>
            </a:r>
            <a:endParaRPr lang="en-US" altLang="zh-CN" b="0" dirty="0"/>
          </a:p>
          <a:p>
            <a:r>
              <a:rPr lang="zh-CN" altLang="en-US" dirty="0"/>
              <a:t>也就是对森林里的树一棵一棵地进行先根遍历。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70239"/>
            <a:ext cx="3124200" cy="5230561"/>
          </a:xfr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森林的遍历</a:t>
            </a:r>
            <a:r>
              <a:rPr lang="en-US" altLang="zh-CN" dirty="0"/>
              <a:t>-</a:t>
            </a:r>
            <a:r>
              <a:rPr lang="zh-CN" altLang="en-US" dirty="0"/>
              <a:t>中序遍历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086600" cy="4800600"/>
          </a:xfrm>
        </p:spPr>
        <p:txBody>
          <a:bodyPr/>
          <a:lstStyle/>
          <a:p>
            <a:r>
              <a:rPr lang="zh-CN" altLang="en-US" dirty="0"/>
              <a:t>中序遍历</a:t>
            </a:r>
            <a:endParaRPr lang="en-US" altLang="zh-CN" dirty="0"/>
          </a:p>
          <a:p>
            <a:pPr lvl="1"/>
            <a:r>
              <a:rPr lang="zh-CN" altLang="en-US" dirty="0"/>
              <a:t>中序遍历第一棵树根的子树森林；</a:t>
            </a:r>
            <a:endParaRPr lang="en-US" altLang="zh-CN" dirty="0"/>
          </a:p>
          <a:p>
            <a:pPr lvl="1"/>
            <a:r>
              <a:rPr lang="zh-CN" altLang="en-US" dirty="0"/>
              <a:t>访问第一棵树的根节点；</a:t>
            </a:r>
            <a:endParaRPr lang="en-US" altLang="zh-CN" dirty="0"/>
          </a:p>
          <a:p>
            <a:pPr lvl="1"/>
            <a:r>
              <a:rPr lang="zh-CN" altLang="en-US" dirty="0"/>
              <a:t>中序遍历由其他树构成的森林。</a:t>
            </a:r>
            <a:endParaRPr lang="en-US" altLang="zh-CN" dirty="0"/>
          </a:p>
          <a:p>
            <a:r>
              <a:rPr lang="zh-CN" altLang="en-US" dirty="0"/>
              <a:t>遍历序列：</a:t>
            </a:r>
            <a:r>
              <a:rPr lang="en-US" altLang="zh-CN" b="0" dirty="0"/>
              <a:t>B C D A – F E – H J I G</a:t>
            </a:r>
            <a:endParaRPr lang="en-US" altLang="zh-CN" b="0" dirty="0"/>
          </a:p>
          <a:p>
            <a:r>
              <a:rPr lang="zh-CN" altLang="en-US" dirty="0"/>
              <a:t>也就是对森林里的树一棵一棵地进行后根遍历。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8600" y="1170239"/>
            <a:ext cx="3124200" cy="5230561"/>
          </a:xfr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14400" y="508819"/>
            <a:ext cx="10363200" cy="685800"/>
          </a:xfrm>
        </p:spPr>
        <p:txBody>
          <a:bodyPr/>
          <a:lstStyle/>
          <a:p>
            <a:r>
              <a:rPr lang="zh-CN" altLang="en-US" dirty="0"/>
              <a:t>森林的遍历与二叉树的遍历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4724400" cy="48006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先序遍历：</a:t>
            </a:r>
            <a:r>
              <a:rPr lang="zh-CN" altLang="en-US" b="0" dirty="0"/>
              <a:t>同二叉树的先序遍历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中序遍历：</a:t>
            </a:r>
            <a:r>
              <a:rPr lang="zh-CN" altLang="en-US" b="0" dirty="0"/>
              <a:t>同二叉树的中序遍历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后序遍历：</a:t>
            </a:r>
            <a:r>
              <a:rPr lang="zh-CN" altLang="en-US" b="0" dirty="0"/>
              <a:t>同二叉树的后序遍历，没有意义。因为一棵树未遍历完不能访问第二棵树。</a:t>
            </a:r>
            <a:endParaRPr lang="zh-CN" altLang="en-US" b="0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5704" y="1447800"/>
            <a:ext cx="2661496" cy="4455898"/>
          </a:xfrm>
          <a:prstGeom prst="rect">
            <a:avLst/>
          </a:prstGeom>
        </p:spPr>
      </p:pic>
      <p:pic>
        <p:nvPicPr>
          <p:cNvPr id="11" name="内容占位符 10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99808" y="1346788"/>
            <a:ext cx="2958792" cy="4673012"/>
          </a:xfrm>
        </p:spPr>
      </p:pic>
      <p:sp>
        <p:nvSpPr>
          <p:cNvPr id="12" name="文本框 11"/>
          <p:cNvSpPr txBox="1"/>
          <p:nvPr/>
        </p:nvSpPr>
        <p:spPr>
          <a:xfrm>
            <a:off x="6437618" y="5867400"/>
            <a:ext cx="141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森林</a:t>
            </a:r>
            <a:endParaRPr lang="zh-CN" altLang="en-US" sz="32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9448800" y="5943600"/>
            <a:ext cx="14109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 dirty="0"/>
              <a:t>二叉树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哈夫曼树的一些术语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5181600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路径：</a:t>
            </a:r>
            <a:r>
              <a:rPr lang="zh-CN" altLang="en-US" b="0" dirty="0"/>
              <a:t>从根节点到该节点的分支序列。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路径长度：</a:t>
            </a:r>
            <a:r>
              <a:rPr lang="zh-CN" altLang="en-US" b="0" dirty="0"/>
              <a:t>路径上分支的数目。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树的路径长度</a:t>
            </a:r>
            <a:r>
              <a:rPr lang="zh-CN" altLang="en-US" dirty="0"/>
              <a:t>：</a:t>
            </a:r>
            <a:r>
              <a:rPr lang="zh-CN" altLang="en-US" b="0" dirty="0"/>
              <a:t>所有节点（包括非叶子节点）的路径长度之和。</a:t>
            </a:r>
            <a:r>
              <a:rPr lang="en-US" altLang="zh-CN" b="0" dirty="0"/>
              <a:t>(</a:t>
            </a:r>
            <a:r>
              <a:rPr lang="zh-CN" altLang="en-US" b="0" dirty="0"/>
              <a:t>教材没有给出，实际按此定义</a:t>
            </a:r>
            <a:r>
              <a:rPr lang="en-US" altLang="zh-CN" b="0" dirty="0"/>
              <a:t>)</a:t>
            </a:r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6200" y="1676400"/>
            <a:ext cx="6124800" cy="3352800"/>
          </a:xfr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满二叉树和完全二叉树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752600"/>
            <a:ext cx="5721982" cy="2895600"/>
          </a:xfrm>
        </p:spPr>
      </p:pic>
      <p:pic>
        <p:nvPicPr>
          <p:cNvPr id="8" name="内容占位符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1762432"/>
            <a:ext cx="5300156" cy="2885768"/>
          </a:xfrm>
        </p:spPr>
      </p:pic>
      <p:sp>
        <p:nvSpPr>
          <p:cNvPr id="9" name="文本框 8"/>
          <p:cNvSpPr txBox="1"/>
          <p:nvPr/>
        </p:nvSpPr>
        <p:spPr>
          <a:xfrm>
            <a:off x="2057400" y="5206425"/>
            <a:ext cx="18261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满二叉树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8153400" y="5206425"/>
            <a:ext cx="22365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完全二叉树</a:t>
            </a:r>
            <a:endParaRPr lang="zh-CN" altLang="en-US" sz="3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哈夫曼树的一些术语</a:t>
            </a:r>
            <a:r>
              <a:rPr lang="en-US" altLang="zh-CN" dirty="0"/>
              <a:t>(</a:t>
            </a:r>
            <a:r>
              <a:rPr lang="zh-CN" altLang="en-US" dirty="0"/>
              <a:t>接上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04800" y="1524000"/>
            <a:ext cx="7696200" cy="4572000"/>
          </a:xfrm>
        </p:spPr>
        <p:txBody>
          <a:bodyPr/>
          <a:lstStyle/>
          <a:p>
            <a:pPr>
              <a:lnSpc>
                <a:spcPct val="125000"/>
              </a:lnSpc>
            </a:pPr>
            <a:r>
              <a:rPr lang="zh-CN" altLang="en-US" dirty="0"/>
              <a:t>节点的权：</a:t>
            </a:r>
            <a:r>
              <a:rPr lang="zh-CN" altLang="en-US" b="0" dirty="0"/>
              <a:t>在实际应用中，可以为节点赋一个有实际意义的值，称为权值。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带权路径长度：</a:t>
            </a:r>
            <a:r>
              <a:rPr lang="zh-CN" altLang="en-US" b="0" dirty="0"/>
              <a:t>路径长度与节点权值的乘积。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>
                <a:solidFill>
                  <a:srgbClr val="FF0000"/>
                </a:solidFill>
              </a:rPr>
              <a:t>树的带权路径长度</a:t>
            </a:r>
            <a:r>
              <a:rPr lang="zh-CN" altLang="en-US" dirty="0"/>
              <a:t>：</a:t>
            </a:r>
            <a:r>
              <a:rPr lang="zh-CN" altLang="en-US" b="0" dirty="0"/>
              <a:t>所有叶子节点的带权路径长度之和。</a:t>
            </a:r>
            <a:endParaRPr lang="en-US" altLang="zh-CN" b="0" dirty="0"/>
          </a:p>
          <a:p>
            <a:pPr>
              <a:lnSpc>
                <a:spcPct val="125000"/>
              </a:lnSpc>
            </a:pPr>
            <a:r>
              <a:rPr lang="zh-CN" altLang="en-US" dirty="0"/>
              <a:t>哈夫曼树：</a:t>
            </a:r>
            <a:r>
              <a:rPr lang="zh-CN" altLang="en-US" b="0" dirty="0"/>
              <a:t>带权路径最小，是一种最优二叉树。</a:t>
            </a:r>
            <a:endParaRPr lang="en-US" altLang="zh-CN" b="0" dirty="0"/>
          </a:p>
          <a:p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2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5400" y="1716668"/>
            <a:ext cx="2895600" cy="4359667"/>
          </a:xfr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构造哈夫曼树 </a:t>
            </a:r>
            <a:r>
              <a:rPr lang="en-US" altLang="zh-CN" dirty="0"/>
              <a:t>[David Huffman, 1952]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问题：</a:t>
            </a:r>
            <a:r>
              <a:rPr lang="zh-CN" altLang="en-US" b="0" dirty="0"/>
              <a:t>给定</a:t>
            </a:r>
            <a:r>
              <a:rPr lang="en-US" altLang="zh-CN" b="0" dirty="0"/>
              <a:t>n</a:t>
            </a:r>
            <a:r>
              <a:rPr lang="zh-CN" altLang="en-US" b="0" dirty="0"/>
              <a:t>个带权的叶子节点，如何构造一棵带权路径长度最小的二叉树？</a:t>
            </a:r>
            <a:endParaRPr lang="en-US" altLang="zh-CN" b="0" dirty="0"/>
          </a:p>
          <a:p>
            <a:r>
              <a:rPr lang="zh-CN" altLang="en-US" dirty="0"/>
              <a:t>算法</a:t>
            </a:r>
            <a:endParaRPr lang="en-US" altLang="zh-CN" dirty="0"/>
          </a:p>
          <a:p>
            <a:pPr lvl="1"/>
            <a:r>
              <a:rPr lang="en-US" altLang="zh-CN" dirty="0"/>
              <a:t>(1) </a:t>
            </a:r>
            <a:r>
              <a:rPr lang="zh-CN" altLang="en-US" dirty="0"/>
              <a:t>初始化：将叶子作根，一片叶子一棵树，构成森林 </a:t>
            </a:r>
            <a:r>
              <a:rPr lang="en-US" altLang="zh-CN" dirty="0"/>
              <a:t>F = { T1, T2, …, Tn }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en-US" altLang="zh-CN" dirty="0"/>
              <a:t>(2) </a:t>
            </a:r>
            <a:r>
              <a:rPr lang="zh-CN" altLang="en-US" dirty="0"/>
              <a:t>找两棵最小树：在</a:t>
            </a:r>
            <a:r>
              <a:rPr lang="en-US" altLang="zh-CN" dirty="0"/>
              <a:t>F</a:t>
            </a:r>
            <a:r>
              <a:rPr lang="zh-CN" altLang="en-US" dirty="0"/>
              <a:t>中找出权值最小的两棵树，作为一棵新二叉树的左右子树，把左右子树的权值之和作为新二叉树的根的权值。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构造哈夫曼树（接上）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CN" dirty="0"/>
              <a:t>(3)</a:t>
            </a:r>
            <a:r>
              <a:rPr lang="zh-CN" altLang="en-US" dirty="0"/>
              <a:t> 删除和加入：在 </a:t>
            </a:r>
            <a:r>
              <a:rPr lang="en-US" altLang="zh-CN" dirty="0"/>
              <a:t>F </a:t>
            </a:r>
            <a:r>
              <a:rPr lang="zh-CN" altLang="en-US" dirty="0"/>
              <a:t>中删去被选出来的两棵树，并把新的二叉树加进去。</a:t>
            </a:r>
            <a:endParaRPr lang="en-US" altLang="zh-CN" dirty="0"/>
          </a:p>
          <a:p>
            <a:pPr lvl="1"/>
            <a:r>
              <a:rPr lang="en-US" altLang="zh-CN" dirty="0"/>
              <a:t>(4) </a:t>
            </a:r>
            <a:r>
              <a:rPr lang="zh-CN" altLang="en-US" dirty="0"/>
              <a:t>判断：如果</a:t>
            </a:r>
            <a:r>
              <a:rPr lang="en-US" altLang="zh-CN" dirty="0"/>
              <a:t>F</a:t>
            </a:r>
            <a:r>
              <a:rPr lang="zh-CN" altLang="en-US" dirty="0"/>
              <a:t>中只有一棵树，算法结束，这棵树就是哈夫曼树。否则转到</a:t>
            </a:r>
            <a:r>
              <a:rPr lang="en-US" altLang="zh-CN" dirty="0"/>
              <a:t>(2)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  <a:endParaRPr lang="zh-CN" altLang="en-US" dirty="0"/>
          </a:p>
        </p:txBody>
      </p:sp>
      <p:pic>
        <p:nvPicPr>
          <p:cNvPr id="6" name="内容占位符 5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400" y="1752599"/>
            <a:ext cx="5384799" cy="4143771"/>
          </a:xfrm>
        </p:spPr>
      </p:pic>
      <p:pic>
        <p:nvPicPr>
          <p:cNvPr id="5" name="内容占位符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4600" y="1752599"/>
            <a:ext cx="5398501" cy="4143771"/>
          </a:xfr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  <a:endParaRPr lang="zh-CN" altLang="en-US" dirty="0"/>
          </a:p>
        </p:txBody>
      </p:sp>
      <p:pic>
        <p:nvPicPr>
          <p:cNvPr id="5" name="内容占位符 4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1628776"/>
            <a:ext cx="5508060" cy="4238624"/>
          </a:xfrm>
        </p:spPr>
      </p:pic>
      <p:pic>
        <p:nvPicPr>
          <p:cNvPr id="9" name="内容占位符 8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2250" y="1628776"/>
            <a:ext cx="5508060" cy="4238624"/>
          </a:xfrm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构建哈夫曼树</a:t>
            </a:r>
            <a:endParaRPr lang="zh-CN" altLang="en-US" dirty="0"/>
          </a:p>
        </p:txBody>
      </p:sp>
      <p:pic>
        <p:nvPicPr>
          <p:cNvPr id="8" name="内容占位符 7"/>
          <p:cNvPicPr>
            <a:picLocks noGrp="1" noChangeAspect="1"/>
          </p:cNvPicPr>
          <p:nvPr>
            <p:ph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0" y="1447800"/>
            <a:ext cx="6337364" cy="4876800"/>
          </a:xfrm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哈夫曼树是最优的但不是唯一的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按上述方法构造的树即为哈夫曼树。</a:t>
            </a:r>
            <a:endParaRPr lang="en-US" altLang="zh-CN" dirty="0"/>
          </a:p>
          <a:p>
            <a:r>
              <a:rPr lang="zh-CN" altLang="en-US" dirty="0"/>
              <a:t>哈夫曼树是一种最优二叉树。</a:t>
            </a:r>
            <a:endParaRPr lang="en-US" altLang="zh-CN" dirty="0"/>
          </a:p>
          <a:p>
            <a:pPr lvl="1"/>
            <a:r>
              <a:rPr lang="zh-CN" altLang="en-US" dirty="0"/>
              <a:t>从构造方法可知，权值小的叶子节点的路径长。</a:t>
            </a:r>
            <a:endParaRPr lang="en-US" altLang="zh-CN" dirty="0"/>
          </a:p>
          <a:p>
            <a:pPr lvl="1"/>
            <a:r>
              <a:rPr lang="zh-CN" altLang="en-US" dirty="0"/>
              <a:t>如果权值小的叶子比权值大的叶子路径短，那么交换两片叶子能使整棵树的带权路径更小。所以哈夫曼树最优。</a:t>
            </a:r>
            <a:endParaRPr lang="en-US" altLang="zh-CN" dirty="0"/>
          </a:p>
          <a:p>
            <a:r>
              <a:rPr lang="zh-CN" altLang="en-US" dirty="0"/>
              <a:t>最优二叉树不是唯一的，最优二叉树不一定是哈夫曼树。</a:t>
            </a:r>
            <a:endParaRPr lang="en-US" altLang="zh-CN" dirty="0"/>
          </a:p>
          <a:p>
            <a:r>
              <a:rPr lang="zh-CN" altLang="en-US" dirty="0"/>
              <a:t>哈夫曼树也不是唯一的。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存储结构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哈夫曼树的特点</a:t>
            </a:r>
            <a:endParaRPr lang="en-US" altLang="zh-CN" dirty="0"/>
          </a:p>
          <a:p>
            <a:pPr lvl="1"/>
            <a:r>
              <a:rPr lang="zh-CN" altLang="en-US" dirty="0"/>
              <a:t>没有度为</a:t>
            </a:r>
            <a:r>
              <a:rPr lang="en-US" altLang="zh-CN" dirty="0"/>
              <a:t>1</a:t>
            </a:r>
            <a:r>
              <a:rPr lang="zh-CN" altLang="en-US" dirty="0"/>
              <a:t>的节点；</a:t>
            </a:r>
            <a:endParaRPr lang="en-US" altLang="zh-CN" dirty="0"/>
          </a:p>
          <a:p>
            <a:pPr lvl="1"/>
            <a:r>
              <a:rPr lang="en-US" altLang="zh-CN" dirty="0"/>
              <a:t>n</a:t>
            </a:r>
            <a:r>
              <a:rPr lang="zh-CN" altLang="en-US" dirty="0"/>
              <a:t>个叶子的哈夫曼树共有</a:t>
            </a:r>
            <a:r>
              <a:rPr lang="en-US" altLang="zh-CN" dirty="0"/>
              <a:t>2n-1</a:t>
            </a:r>
            <a:r>
              <a:rPr lang="zh-CN" altLang="en-US" dirty="0"/>
              <a:t>个节点。</a:t>
            </a:r>
            <a:endParaRPr lang="en-US" altLang="zh-CN" dirty="0"/>
          </a:p>
          <a:p>
            <a:r>
              <a:rPr lang="zh-CN" altLang="en-US" dirty="0"/>
              <a:t>哈夫曼树的存储结构</a:t>
            </a:r>
            <a:endParaRPr lang="en-US" altLang="zh-CN" dirty="0"/>
          </a:p>
          <a:p>
            <a:pPr lvl="1"/>
            <a:r>
              <a:rPr lang="zh-CN" altLang="en-US" dirty="0"/>
              <a:t>用数组存哈夫曼树比较方便；</a:t>
            </a:r>
            <a:endParaRPr lang="en-US" altLang="zh-CN" dirty="0"/>
          </a:p>
          <a:p>
            <a:pPr lvl="1"/>
            <a:r>
              <a:rPr lang="zh-CN" altLang="en-US" dirty="0"/>
              <a:t>每个节点至少应含有权值、双亲、左孩子、右孩子四个域。</a:t>
            </a:r>
            <a:endParaRPr lang="zh-CN" alt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类型定义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struct {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weight;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parent;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leftChild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} 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typedef 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*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;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1/6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ConstructHuffmanTree</a:t>
            </a:r>
            <a:r>
              <a:rPr lang="en-US" altLang="zh-CN" b="0" dirty="0"/>
              <a:t>(int weight[ ], int n)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Status s;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m=2*n-1;  /* n</a:t>
            </a:r>
            <a:r>
              <a:rPr lang="zh-CN" altLang="en-US" b="0" dirty="0"/>
              <a:t>个叶子的哈夫曼树共有 </a:t>
            </a:r>
            <a:r>
              <a:rPr lang="en-US" altLang="zh-CN" b="0" dirty="0"/>
              <a:t>2n-1</a:t>
            </a:r>
            <a:r>
              <a:rPr lang="zh-CN" altLang="en-US" b="0" dirty="0"/>
              <a:t>个节点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)malloc(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    m*</a:t>
            </a:r>
            <a:r>
              <a:rPr lang="en-US" altLang="zh-CN" b="0" dirty="0" err="1"/>
              <a:t>sizeof</a:t>
            </a:r>
            <a:r>
              <a:rPr lang="en-US" altLang="zh-CN" b="0" dirty="0"/>
              <a:t>(</a:t>
            </a:r>
            <a:r>
              <a:rPr lang="en-US" altLang="zh-CN" b="0" dirty="0" err="1"/>
              <a:t>HuffmanNode</a:t>
            </a:r>
            <a:r>
              <a:rPr lang="en-US" altLang="zh-CN" b="0" dirty="0"/>
              <a:t>));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==NULL)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NULL;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++){   /* </a:t>
            </a:r>
            <a:r>
              <a:rPr lang="zh-CN" altLang="en-US" b="0" dirty="0"/>
              <a:t>叶子节点初始化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].weight=weight[</a:t>
            </a:r>
            <a:r>
              <a:rPr lang="en-US" altLang="zh-CN" b="0" dirty="0" err="1"/>
              <a:t>i</a:t>
            </a:r>
            <a:r>
              <a:rPr lang="en-US" altLang="zh-CN" b="0" dirty="0"/>
              <a:t>];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1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b="0" dirty="0"/>
                  <a:t>如果二叉树的层号和节点号都从</a:t>
                </a:r>
                <a:r>
                  <a:rPr lang="en-US" altLang="zh-CN" b="0" dirty="0"/>
                  <a:t>1</a:t>
                </a:r>
                <a:r>
                  <a:rPr lang="zh-CN" altLang="en-US" b="0" dirty="0"/>
                  <a:t>开始编号，那么有</a:t>
                </a:r>
                <a:endParaRPr lang="en-US" altLang="zh-CN" b="0" dirty="0"/>
              </a:p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：二叉树的第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altLang="zh-CN" dirty="0"/>
                  <a:t> </a:t>
                </a:r>
                <a:r>
                  <a:rPr lang="zh-CN" altLang="en-US" dirty="0"/>
                  <a:t>层上至多有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zh-CN" altLang="en-US" dirty="0"/>
                  <a:t> 个节点。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，只有一个节点</a:t>
                </a:r>
                <a:r>
                  <a:rPr lang="en-US" altLang="zh-CN" dirty="0"/>
                  <a:t>(</a:t>
                </a:r>
                <a:r>
                  <a:rPr lang="zh-CN" altLang="en-US" dirty="0"/>
                  <a:t>根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，此时结论显然成立。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假设当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</m:oMath>
                </a14:m>
                <a:r>
                  <a:rPr lang="zh-CN" altLang="en-US" dirty="0"/>
                  <a:t>，结论成立。只需证明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时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结论</m:t>
                    </m:r>
                  </m:oMath>
                </a14:m>
                <a:r>
                  <a:rPr lang="zh-CN" altLang="en-US" dirty="0"/>
                  <a:t>成立。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由归纳假设得，第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zh-CN" altLang="en-US" dirty="0"/>
                  <a:t>层至多有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个节点。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因为二叉树节点的度最大为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，所以第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层节点数最多为：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a:rPr lang="en-US" altLang="zh-CN" sz="36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d>
                          <m:d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 个。证毕。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2/6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1430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=n; </a:t>
            </a:r>
            <a:r>
              <a:rPr lang="en-US" altLang="zh-CN" b="0" dirty="0" err="1"/>
              <a:t>i</a:t>
            </a:r>
            <a:r>
              <a:rPr lang="en-US" altLang="zh-CN" b="0" dirty="0"/>
              <a:t>&lt;m;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 /</a:t>
            </a:r>
            <a:r>
              <a:rPr lang="zh-CN" altLang="en-US" b="0" dirty="0"/>
              <a:t>* 非叶子节点初始化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].weight=0;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=-1;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en-US" altLang="zh-CN" b="0" dirty="0"/>
              <a:t>    int a, b;   /* </a:t>
            </a:r>
            <a:r>
              <a:rPr lang="zh-CN" altLang="en-US" b="0" dirty="0"/>
              <a:t>用来存放权值最小的两个节点，并且</a:t>
            </a:r>
            <a:r>
              <a:rPr lang="en-US" altLang="zh-CN" b="0" dirty="0"/>
              <a:t>[a]&lt;[b]</a:t>
            </a:r>
            <a:r>
              <a:rPr lang="zh-CN" altLang="en-US" b="0" dirty="0"/>
              <a:t>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3/6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=n; </a:t>
            </a:r>
            <a:r>
              <a:rPr lang="en-US" altLang="zh-CN" b="0" dirty="0" err="1"/>
              <a:t>i</a:t>
            </a:r>
            <a:r>
              <a:rPr lang="en-US" altLang="zh-CN" b="0" dirty="0"/>
              <a:t>&lt;m;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s=</a:t>
            </a:r>
            <a:r>
              <a:rPr lang="en-US" altLang="zh-CN" b="0" dirty="0" err="1"/>
              <a:t>SelectTwoHuffmanNodes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 </a:t>
            </a:r>
            <a:r>
              <a:rPr lang="en-US" altLang="zh-CN" b="0" dirty="0" err="1"/>
              <a:t>i</a:t>
            </a:r>
            <a:r>
              <a:rPr lang="en-US" altLang="zh-CN" b="0" dirty="0"/>
              <a:t>, &amp;a, &amp;b); 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if(s==ERROR) return NULL;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[a].weight+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                      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=a;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</a:t>
            </a:r>
            <a:r>
              <a:rPr lang="en-US" altLang="zh-CN" b="0" dirty="0" err="1"/>
              <a:t>rightChild</a:t>
            </a:r>
            <a:r>
              <a:rPr lang="en-US" altLang="zh-CN" b="0" dirty="0"/>
              <a:t>=b;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[a].parent=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[b].parent=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 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4/6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SelectTwoHuffmanNodes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           int n, int* pa, int* pb);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t, a, b;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// </a:t>
            </a:r>
            <a:r>
              <a:rPr lang="zh-CN" altLang="en-US" b="0" dirty="0"/>
              <a:t>找没有双亲的第一个节点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].parent&lt;0)  break;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&gt;=n)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a=</a:t>
            </a:r>
            <a:r>
              <a:rPr lang="en-US" altLang="zh-CN" b="0" dirty="0" err="1"/>
              <a:t>i</a:t>
            </a:r>
            <a:r>
              <a:rPr lang="en-US" altLang="zh-CN" b="0" dirty="0"/>
              <a:t>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 (</a:t>
            </a:r>
            <a:r>
              <a:rPr lang="en-US" altLang="zh-CN" b="0" dirty="0" err="1"/>
              <a:t>i</a:t>
            </a:r>
            <a:r>
              <a:rPr lang="en-US" altLang="zh-CN" b="0" dirty="0"/>
              <a:t>=a+1;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 // </a:t>
            </a:r>
            <a:r>
              <a:rPr lang="zh-CN" altLang="en-US" b="0" dirty="0"/>
              <a:t>找没有双亲的第二个节点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].parent&lt;0) break;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5/6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28600" y="1219200"/>
            <a:ext cx="118872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i</a:t>
            </a:r>
            <a:r>
              <a:rPr lang="en-US" altLang="zh-CN" b="0" dirty="0"/>
              <a:t>&gt;=n)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b=</a:t>
            </a:r>
            <a:r>
              <a:rPr lang="en-US" altLang="zh-CN" b="0" dirty="0" err="1"/>
              <a:t>i</a:t>
            </a:r>
            <a:r>
              <a:rPr lang="en-US" altLang="zh-CN" b="0" dirty="0"/>
              <a:t>;   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t=a;  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a=b;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b=t;  /</a:t>
            </a:r>
            <a:r>
              <a:rPr lang="zh-CN" altLang="en-US" b="0" dirty="0"/>
              <a:t>* 节点</a:t>
            </a:r>
            <a:r>
              <a:rPr lang="en-US" altLang="zh-CN" b="0" dirty="0"/>
              <a:t>a</a:t>
            </a:r>
            <a:r>
              <a:rPr lang="zh-CN" altLang="en-US" b="0" dirty="0"/>
              <a:t>的权值小于等于节点</a:t>
            </a:r>
            <a:r>
              <a:rPr lang="en-US" altLang="zh-CN" b="0" dirty="0"/>
              <a:t>b</a:t>
            </a:r>
            <a:r>
              <a:rPr lang="zh-CN" altLang="en-US" b="0" dirty="0"/>
              <a:t>的权值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</a:t>
            </a:r>
            <a:r>
              <a:rPr lang="en-US" altLang="zh-CN" b="0" dirty="0" err="1"/>
              <a:t>i</a:t>
            </a:r>
            <a:r>
              <a:rPr lang="en-US" altLang="zh-CN" b="0" dirty="0"/>
              <a:t>=a&gt;</a:t>
            </a:r>
            <a:r>
              <a:rPr lang="en-US" altLang="zh-CN" b="0" dirty="0" err="1"/>
              <a:t>b?a:b</a:t>
            </a:r>
            <a:r>
              <a:rPr lang="en-US" altLang="zh-CN" b="0" dirty="0"/>
              <a:t>;  /* </a:t>
            </a:r>
            <a:r>
              <a:rPr lang="en-US" altLang="zh-CN" b="0" dirty="0" err="1"/>
              <a:t>i</a:t>
            </a:r>
            <a:r>
              <a:rPr lang="en-US" altLang="zh-CN" b="0" dirty="0"/>
              <a:t> </a:t>
            </a:r>
            <a:r>
              <a:rPr lang="zh-CN" altLang="en-US" b="0" dirty="0"/>
              <a:t>取</a:t>
            </a:r>
            <a:r>
              <a:rPr lang="en-US" altLang="zh-CN" b="0" dirty="0" err="1"/>
              <a:t>a,b</a:t>
            </a:r>
            <a:r>
              <a:rPr lang="zh-CN" altLang="en-US" b="0" dirty="0"/>
              <a:t>的最大值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树的构建</a:t>
            </a:r>
            <a:r>
              <a:rPr lang="en-US" altLang="zh-CN" dirty="0"/>
              <a:t>6/6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=i+1; </a:t>
            </a:r>
            <a:r>
              <a:rPr lang="en-US" altLang="zh-CN" b="0" dirty="0" err="1"/>
              <a:t>i</a:t>
            </a:r>
            <a:r>
              <a:rPr lang="en-US" altLang="zh-CN" b="0" dirty="0"/>
              <a:t>&lt;n; </a:t>
            </a:r>
            <a:r>
              <a:rPr lang="en-US" altLang="zh-CN" b="0" dirty="0" err="1"/>
              <a:t>i</a:t>
            </a:r>
            <a:r>
              <a:rPr lang="en-US" altLang="zh-CN" b="0" dirty="0"/>
              <a:t>++) { /* </a:t>
            </a:r>
            <a:r>
              <a:rPr lang="zh-CN" altLang="en-US" b="0" dirty="0"/>
              <a:t>从</a:t>
            </a:r>
            <a:r>
              <a:rPr lang="en-US" altLang="zh-CN" b="0" dirty="0"/>
              <a:t>max(</a:t>
            </a:r>
            <a:r>
              <a:rPr lang="en-US" altLang="zh-CN" b="0" dirty="0" err="1"/>
              <a:t>a,b</a:t>
            </a:r>
            <a:r>
              <a:rPr lang="en-US" altLang="zh-CN" b="0" dirty="0"/>
              <a:t>)+1</a:t>
            </a:r>
            <a:r>
              <a:rPr lang="zh-CN" altLang="en-US" b="0" dirty="0"/>
              <a:t>处继续查找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].parent&lt;0  &amp;&amp;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</a:t>
            </a:r>
            <a:r>
              <a:rPr lang="en-US" altLang="zh-CN" b="0" dirty="0" err="1"/>
              <a:t>i</a:t>
            </a:r>
            <a:r>
              <a:rPr lang="en-US" altLang="zh-CN" b="0" dirty="0"/>
              <a:t>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[b].weight){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b=</a:t>
            </a:r>
            <a:r>
              <a:rPr lang="en-US" altLang="zh-CN" b="0" dirty="0" err="1"/>
              <a:t>i</a:t>
            </a:r>
            <a:r>
              <a:rPr lang="en-US" altLang="zh-CN" b="0" dirty="0"/>
              <a:t>; 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if(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[b].weight&lt;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[a].weight){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    t=a;  a=b;  b=t;  /* </a:t>
            </a:r>
            <a:r>
              <a:rPr lang="zh-CN" altLang="en-US" b="0" dirty="0"/>
              <a:t>应该写成三行，请原谅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    } /* </a:t>
            </a:r>
            <a:r>
              <a:rPr lang="zh-CN" altLang="en-US" b="0" dirty="0"/>
              <a:t>使</a:t>
            </a:r>
            <a:r>
              <a:rPr lang="en-US" altLang="zh-CN" b="0" dirty="0"/>
              <a:t>a</a:t>
            </a:r>
            <a:r>
              <a:rPr lang="zh-CN" altLang="en-US" b="0" dirty="0"/>
              <a:t>的权值小于等于</a:t>
            </a:r>
            <a:r>
              <a:rPr lang="en-US" altLang="zh-CN" b="0" dirty="0"/>
              <a:t>b</a:t>
            </a:r>
            <a:r>
              <a:rPr lang="zh-CN" altLang="en-US" b="0" dirty="0"/>
              <a:t>的权值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    }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}  /* End of for */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*pa=a;    *pb=b;  /* </a:t>
            </a:r>
            <a:r>
              <a:rPr lang="zh-CN" altLang="en-US" b="0"/>
              <a:t>应该写成两行，请原谅 </a:t>
            </a:r>
            <a:r>
              <a:rPr lang="en-US" altLang="zh-CN" b="0"/>
              <a:t>*/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    return OK;</a:t>
            </a:r>
            <a:endParaRPr lang="en-US" altLang="zh-CN" b="0" dirty="0"/>
          </a:p>
          <a:p>
            <a:pPr marL="0" indent="0">
              <a:lnSpc>
                <a:spcPct val="9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哈夫曼树的实现</a:t>
            </a:r>
            <a:r>
              <a:rPr lang="en-US" altLang="zh-CN" dirty="0"/>
              <a:t>-</a:t>
            </a:r>
            <a:r>
              <a:rPr lang="zh-CN" altLang="en-US" dirty="0"/>
              <a:t>树的销毁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4102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void </a:t>
            </a:r>
            <a:r>
              <a:rPr lang="en-US" altLang="zh-CN" b="0" dirty="0" err="1"/>
              <a:t>DestuctHuffmanTree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free(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已知某通信系统只使用 </a:t>
            </a:r>
            <a:r>
              <a:rPr lang="en-US" altLang="zh-CN" b="0" dirty="0"/>
              <a:t>A B C D E F G H </a:t>
            </a:r>
            <a:r>
              <a:rPr lang="zh-CN" altLang="en-US" b="0" dirty="0"/>
              <a:t>八种字符，其出现的频率如表所示：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r>
              <a:rPr lang="zh-CN" altLang="en-US" b="0" dirty="0"/>
              <a:t>请设计二进制编码，使平均码长最短。</a:t>
            </a:r>
            <a:endParaRPr lang="en-US" altLang="zh-CN" b="0" dirty="0"/>
          </a:p>
          <a:p>
            <a:pPr marL="0" indent="0">
              <a:lnSpc>
                <a:spcPct val="125000"/>
              </a:lnSpc>
              <a:buNone/>
            </a:pPr>
            <a:endParaRPr lang="en-US" altLang="zh-CN" b="0" dirty="0"/>
          </a:p>
        </p:txBody>
      </p:sp>
      <p:graphicFrame>
        <p:nvGraphicFramePr>
          <p:cNvPr id="6" name="表格 6"/>
          <p:cNvGraphicFramePr>
            <a:graphicFrameLocks noGrp="1"/>
          </p:cNvGraphicFramePr>
          <p:nvPr/>
        </p:nvGraphicFramePr>
        <p:xfrm>
          <a:off x="993058" y="2956560"/>
          <a:ext cx="10287000" cy="115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  <a:gridCol w="1143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字符</a:t>
                      </a:r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 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200" b="1" dirty="0">
                          <a:solidFill>
                            <a:schemeClr val="tx1"/>
                          </a:solidFill>
                        </a:rPr>
                        <a:t>频率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0.05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0.29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0.07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0.08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0.14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0.23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0.03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200" b="1" dirty="0">
                          <a:solidFill>
                            <a:schemeClr val="tx1"/>
                          </a:solidFill>
                        </a:rPr>
                        <a:t>0.11</a:t>
                      </a:r>
                      <a:endParaRPr lang="zh-CN" altLang="en-US" sz="32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表格 15"/>
          <p:cNvGraphicFramePr>
            <a:graphicFrameLocks noGrp="1"/>
          </p:cNvGraphicFramePr>
          <p:nvPr>
            <p:ph sz="half" idx="2"/>
          </p:nvPr>
        </p:nvGraphicFramePr>
        <p:xfrm>
          <a:off x="8610600" y="640080"/>
          <a:ext cx="3048000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4000"/>
                <a:gridCol w="1524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字符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3600" dirty="0">
                          <a:solidFill>
                            <a:schemeClr val="tx1"/>
                          </a:solidFill>
                        </a:rPr>
                        <a:t>编码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C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D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E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110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G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0111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H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3600" dirty="0">
                          <a:solidFill>
                            <a:schemeClr val="tx1"/>
                          </a:solidFill>
                        </a:rPr>
                        <a:t>010</a:t>
                      </a:r>
                      <a:endParaRPr lang="zh-CN" altLang="en-US" sz="3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4" name="内容占位符 3"/>
          <p:cNvPicPr>
            <a:picLocks noGrp="1" noChangeAspect="1"/>
          </p:cNvPicPr>
          <p:nvPr>
            <p:ph sz="half" idx="1"/>
          </p:nvPr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533400"/>
            <a:ext cx="7315200" cy="6047918"/>
          </a:xfrm>
        </p:spPr>
      </p:pic>
      <p:sp>
        <p:nvSpPr>
          <p:cNvPr id="10" name="标题 3"/>
          <p:cNvSpPr txBox="1"/>
          <p:nvPr/>
        </p:nvSpPr>
        <p:spPr bwMode="auto">
          <a:xfrm>
            <a:off x="4140200" y="533400"/>
            <a:ext cx="508000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 b="1">
                <a:solidFill>
                  <a:srgbClr val="000066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B82F25"/>
                </a:solidFill>
                <a:latin typeface="Arial" panose="020B0604020202020204" pitchFamily="34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200">
                <a:solidFill>
                  <a:srgbClr val="FF7706"/>
                </a:solidFill>
                <a:latin typeface="Arial" panose="020B0604020202020204" pitchFamily="34" charset="0"/>
              </a:defRPr>
            </a:lvl9pPr>
          </a:lstStyle>
          <a:p>
            <a:r>
              <a:rPr lang="zh-CN" altLang="en-US" kern="0" dirty="0"/>
              <a:t>哈夫曼编码</a:t>
            </a:r>
            <a:endParaRPr lang="zh-CN" altLang="en-US" kern="0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r>
              <a:rPr lang="zh-CN" altLang="en-US" dirty="0"/>
              <a:t>哈夫曼编码是一种不定长编码。</a:t>
            </a:r>
            <a:endParaRPr lang="en-US" altLang="zh-CN" dirty="0"/>
          </a:p>
          <a:p>
            <a:r>
              <a:rPr lang="zh-CN" altLang="en-US" dirty="0"/>
              <a:t>哈夫曼编码是一种前缀编码。</a:t>
            </a:r>
            <a:endParaRPr lang="en-US" altLang="zh-CN" dirty="0"/>
          </a:p>
          <a:p>
            <a:pPr lvl="1"/>
            <a:r>
              <a:rPr lang="zh-CN" altLang="en-US" dirty="0"/>
              <a:t>前缀编码系统中的任何一个编码都不是其他编码的前缀。</a:t>
            </a:r>
            <a:endParaRPr lang="en-US" altLang="zh-CN" dirty="0"/>
          </a:p>
          <a:p>
            <a:pPr lvl="1"/>
            <a:r>
              <a:rPr lang="zh-CN" altLang="en-US" dirty="0"/>
              <a:t>例如，</a:t>
            </a:r>
            <a:r>
              <a:rPr lang="en-US" altLang="zh-CN" dirty="0"/>
              <a:t>01</a:t>
            </a:r>
            <a:r>
              <a:rPr lang="zh-CN" altLang="en-US" dirty="0"/>
              <a:t>和</a:t>
            </a:r>
            <a:r>
              <a:rPr lang="en-US" altLang="zh-CN" dirty="0"/>
              <a:t>011</a:t>
            </a:r>
            <a:r>
              <a:rPr lang="zh-CN" altLang="en-US" dirty="0"/>
              <a:t>不是前缀编码，因为</a:t>
            </a:r>
            <a:r>
              <a:rPr lang="en-US" altLang="zh-CN" dirty="0"/>
              <a:t>01</a:t>
            </a:r>
            <a:r>
              <a:rPr lang="zh-CN" altLang="en-US" dirty="0"/>
              <a:t>是</a:t>
            </a:r>
            <a:r>
              <a:rPr lang="en-US" altLang="zh-CN" dirty="0"/>
              <a:t>011</a:t>
            </a:r>
            <a:r>
              <a:rPr lang="zh-CN" altLang="en-US" dirty="0"/>
              <a:t>的前缀。</a:t>
            </a:r>
            <a:endParaRPr lang="en-US" altLang="zh-CN" dirty="0"/>
          </a:p>
          <a:p>
            <a:r>
              <a:rPr lang="zh-CN" altLang="en-US" dirty="0"/>
              <a:t>哈夫曼编码不是唯一的。</a:t>
            </a:r>
            <a:endParaRPr lang="en-US" altLang="zh-CN" dirty="0"/>
          </a:p>
          <a:p>
            <a:r>
              <a:rPr lang="zh-CN" altLang="en-US" dirty="0"/>
              <a:t>哈夫曼编码的平均码长最短。</a:t>
            </a:r>
            <a:endParaRPr lang="en-US" altLang="zh-CN" dirty="0"/>
          </a:p>
          <a:p>
            <a:pPr lvl="1"/>
            <a:r>
              <a:rPr lang="zh-CN" altLang="en-US" dirty="0"/>
              <a:t>如果叶子节点的权值为编码出现的频率，那么平均码长即为哈夫曼树的带权路径长度。</a:t>
            </a:r>
            <a:endParaRPr lang="en-US" altLang="zh-C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1/3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Status </a:t>
            </a:r>
            <a:r>
              <a:rPr lang="en-US" altLang="zh-CN" b="0" dirty="0" err="1"/>
              <a:t>PrintHuffmanCode</a:t>
            </a:r>
            <a:r>
              <a:rPr lang="en-US" altLang="zh-CN" b="0" dirty="0"/>
              <a:t>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 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,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                          int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){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int </a:t>
            </a:r>
            <a:r>
              <a:rPr lang="en-US" altLang="zh-CN" b="0" dirty="0" err="1"/>
              <a:t>i</a:t>
            </a:r>
            <a:r>
              <a:rPr lang="en-US" altLang="zh-CN" b="0" dirty="0"/>
              <a:t>, j, p, 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char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[MAX_CODE_LENGTH];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if 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==NULL || 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&lt;2)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(“Error”);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return ERROR;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for(</a:t>
            </a:r>
            <a:r>
              <a:rPr lang="en-US" altLang="zh-CN" b="0" dirty="0" err="1"/>
              <a:t>i</a:t>
            </a:r>
            <a:r>
              <a:rPr lang="en-US" altLang="zh-CN" b="0" dirty="0"/>
              <a:t>=0; </a:t>
            </a:r>
            <a:r>
              <a:rPr lang="en-US" altLang="zh-CN" b="0" dirty="0" err="1"/>
              <a:t>i</a:t>
            </a:r>
            <a:r>
              <a:rPr lang="en-US" altLang="zh-CN" b="0" dirty="0"/>
              <a:t>&lt;</a:t>
            </a:r>
            <a:r>
              <a:rPr lang="en-US" altLang="zh-CN" b="0" dirty="0" err="1"/>
              <a:t>numOfLeaves</a:t>
            </a:r>
            <a:r>
              <a:rPr lang="en-US" altLang="zh-CN" b="0" dirty="0"/>
              <a:t>; </a:t>
            </a:r>
            <a:r>
              <a:rPr lang="en-US" altLang="zh-CN" b="0" dirty="0" err="1"/>
              <a:t>i</a:t>
            </a:r>
            <a:r>
              <a:rPr lang="en-US" altLang="zh-CN" b="0" dirty="0"/>
              <a:t>++)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j=</a:t>
            </a:r>
            <a:r>
              <a:rPr lang="en-US" altLang="zh-CN" b="0" dirty="0" err="1"/>
              <a:t>i</a:t>
            </a:r>
            <a:r>
              <a:rPr lang="en-US" altLang="zh-CN" b="0" dirty="0"/>
              <a:t>;   /</a:t>
            </a:r>
            <a:r>
              <a:rPr lang="zh-CN" altLang="en-US" b="0" dirty="0"/>
              <a:t>* 为第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个叶子编码，从叶子到根，倒着编码。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k=0;  /* </a:t>
            </a:r>
            <a:r>
              <a:rPr lang="zh-CN" altLang="en-US" b="0" dirty="0"/>
              <a:t>编码数组的下标回零。*</a:t>
            </a:r>
            <a:r>
              <a:rPr lang="en-US" altLang="zh-CN" b="0" dirty="0"/>
              <a:t>/     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2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：深度为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𝒌</m:t>
                    </m:r>
                  </m:oMath>
                </a14:m>
                <a:r>
                  <a:rPr lang="zh-CN" altLang="en-US" dirty="0"/>
                  <a:t>的二叉树至多有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sup>
                    </m:sSup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 个节点。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证明：有性质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知，第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zh-CN" altLang="en-US" dirty="0"/>
                  <a:t> 层上至多有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zh-CN" altLang="en-US" dirty="0"/>
                  <a:t>个节点。所以整棵树的节点数至多为：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en-US" altLang="zh-CN" sz="3600" b="0" dirty="0"/>
                  <a:t> 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p>
                          <m:sSupPr>
                            <m:ctrlP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zh-CN" sz="3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en-US" altLang="zh-CN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sz="3600" dirty="0"/>
                  <a:t> </a:t>
                </a:r>
                <a:r>
                  <a:rPr lang="zh-CN" altLang="en-US" dirty="0"/>
                  <a:t>个。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2/3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2192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[j].parent&gt;0) {  /</a:t>
            </a:r>
            <a:r>
              <a:rPr lang="zh-CN" altLang="en-US" b="0" dirty="0"/>
              <a:t>*</a:t>
            </a:r>
            <a:r>
              <a:rPr lang="en-US" altLang="zh-CN" b="0" dirty="0"/>
              <a:t> </a:t>
            </a:r>
            <a:r>
              <a:rPr lang="zh-CN" altLang="en-US" b="0" dirty="0"/>
              <a:t>从叶子到根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p=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[j].parent;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if (j==</a:t>
            </a:r>
            <a:r>
              <a:rPr lang="en-US" altLang="zh-CN" b="0" dirty="0" err="1"/>
              <a:t>huffmanTree</a:t>
            </a:r>
            <a:r>
              <a:rPr lang="en-US" altLang="zh-CN" b="0" dirty="0"/>
              <a:t>[p].</a:t>
            </a:r>
            <a:r>
              <a:rPr lang="en-US" altLang="zh-CN" b="0" dirty="0" err="1"/>
              <a:t>leftChild</a:t>
            </a:r>
            <a:r>
              <a:rPr lang="en-US" altLang="zh-CN" b="0" dirty="0"/>
              <a:t>) {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[k]=‘0’;  /</a:t>
            </a:r>
            <a:r>
              <a:rPr lang="zh-CN" altLang="en-US" b="0" dirty="0"/>
              <a:t>* 左分支用</a:t>
            </a:r>
            <a:r>
              <a:rPr lang="en-US" altLang="zh-CN" b="0" dirty="0"/>
              <a:t>0</a:t>
            </a:r>
            <a:r>
              <a:rPr lang="zh-CN" altLang="en-US" b="0" dirty="0"/>
              <a:t>编码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           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else {  /* j</a:t>
            </a:r>
            <a:r>
              <a:rPr lang="zh-CN" altLang="en-US" b="0" dirty="0"/>
              <a:t>是</a:t>
            </a:r>
            <a:r>
              <a:rPr lang="en-US" altLang="zh-CN" b="0" dirty="0"/>
              <a:t>p</a:t>
            </a:r>
            <a:r>
              <a:rPr lang="zh-CN" altLang="en-US" b="0" dirty="0"/>
              <a:t>的右孩子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    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[k]=‘1’;  /</a:t>
            </a:r>
            <a:r>
              <a:rPr lang="zh-CN" altLang="en-US" b="0" dirty="0"/>
              <a:t>* 右分支用</a:t>
            </a:r>
            <a:r>
              <a:rPr lang="en-US" altLang="zh-CN" b="0" dirty="0"/>
              <a:t>1</a:t>
            </a:r>
            <a:r>
              <a:rPr lang="zh-CN" altLang="en-US" b="0" dirty="0"/>
              <a:t>编码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}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k++;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j=p;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/</a:t>
            </a:r>
            <a:r>
              <a:rPr lang="zh-CN" altLang="en-US" b="0" dirty="0"/>
              <a:t>* </a:t>
            </a:r>
            <a:r>
              <a:rPr lang="en-US" altLang="zh-CN" b="0" dirty="0"/>
              <a:t>while</a:t>
            </a:r>
            <a:r>
              <a:rPr lang="zh-CN" altLang="en-US" b="0" dirty="0"/>
              <a:t>结束，得到第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个叶子的倒序编码 *</a:t>
            </a:r>
            <a:r>
              <a:rPr lang="en-US" altLang="zh-CN" b="0" dirty="0"/>
              <a:t>/       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哈夫曼编码程序实现</a:t>
            </a:r>
            <a:r>
              <a:rPr lang="en-US" altLang="zh-CN" dirty="0"/>
              <a:t>3/3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04800" y="1447800"/>
            <a:ext cx="11582400" cy="5181600"/>
          </a:xfrm>
        </p:spPr>
        <p:txBody>
          <a:bodyPr/>
          <a:lstStyle/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</a:t>
            </a:r>
            <a:r>
              <a:rPr lang="zh-CN" altLang="en-US" b="0" dirty="0"/>
              <a:t>第</a:t>
            </a:r>
            <a:r>
              <a:rPr lang="en-US" altLang="zh-CN" b="0" dirty="0"/>
              <a:t>%d</a:t>
            </a:r>
            <a:r>
              <a:rPr lang="zh-CN" altLang="en-US" b="0" dirty="0"/>
              <a:t>个叶子节点的编码：</a:t>
            </a:r>
            <a:r>
              <a:rPr lang="en-US" altLang="zh-CN" b="0" dirty="0"/>
              <a:t>”</a:t>
            </a:r>
            <a:r>
              <a:rPr lang="zh-CN" altLang="en-US" b="0" dirty="0"/>
              <a:t>，</a:t>
            </a:r>
            <a:r>
              <a:rPr lang="en-US" altLang="zh-CN" b="0" dirty="0" err="1"/>
              <a:t>i</a:t>
            </a:r>
            <a:r>
              <a:rPr lang="en-US" altLang="zh-CN" b="0"/>
              <a:t>);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k=k-1;  /</a:t>
            </a:r>
            <a:r>
              <a:rPr lang="zh-CN" altLang="en-US" b="0" dirty="0"/>
              <a:t>* 指向编码的最后一个字符。*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while(k&gt;=0) {  /* </a:t>
            </a:r>
            <a:r>
              <a:rPr lang="zh-CN" altLang="en-US" b="0" dirty="0"/>
              <a:t>倒序输出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</a:t>
            </a:r>
            <a:r>
              <a:rPr lang="en-US" altLang="zh-CN" b="0" dirty="0" err="1"/>
              <a:t>putchar</a:t>
            </a:r>
            <a:r>
              <a:rPr lang="en-US" altLang="zh-CN" b="0" dirty="0"/>
              <a:t>(</a:t>
            </a:r>
            <a:r>
              <a:rPr lang="en-US" altLang="zh-CN" b="0" dirty="0" err="1"/>
              <a:t>reverseCode</a:t>
            </a:r>
            <a:r>
              <a:rPr lang="en-US" altLang="zh-CN" b="0" dirty="0"/>
              <a:t>[k]);           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    k--;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}   /* while</a:t>
            </a:r>
            <a:r>
              <a:rPr lang="zh-CN" altLang="en-US" b="0" dirty="0"/>
              <a:t>结束，第</a:t>
            </a:r>
            <a:r>
              <a:rPr lang="en-US" altLang="zh-CN" b="0" dirty="0" err="1"/>
              <a:t>i</a:t>
            </a:r>
            <a:r>
              <a:rPr lang="zh-CN" altLang="en-US" b="0" dirty="0"/>
              <a:t>个叶子的编码打印结束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    </a:t>
            </a:r>
            <a:r>
              <a:rPr lang="en-US" altLang="zh-CN" b="0" dirty="0" err="1"/>
              <a:t>printf</a:t>
            </a:r>
            <a:r>
              <a:rPr lang="en-US" altLang="zh-CN" b="0" dirty="0"/>
              <a:t>(“\n”); 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}  /</a:t>
            </a:r>
            <a:r>
              <a:rPr lang="zh-CN" altLang="en-US" b="0" dirty="0"/>
              <a:t>* </a:t>
            </a:r>
            <a:r>
              <a:rPr lang="en-US" altLang="zh-CN" b="0" dirty="0"/>
              <a:t>for</a:t>
            </a:r>
            <a:r>
              <a:rPr lang="zh-CN" altLang="en-US" b="0" dirty="0"/>
              <a:t>结束，全部编码打印结束 *</a:t>
            </a:r>
            <a:r>
              <a:rPr lang="en-US" altLang="zh-CN" b="0" dirty="0"/>
              <a:t>/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    return OK;</a:t>
            </a:r>
            <a:endParaRPr lang="en-US" altLang="zh-CN" b="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zh-CN" b="0" dirty="0"/>
              <a:t>}  /</a:t>
            </a:r>
            <a:r>
              <a:rPr lang="zh-CN" altLang="en-US" b="0" dirty="0"/>
              <a:t>* 在实际应用中，一般把编码打印到文件 *</a:t>
            </a:r>
            <a:r>
              <a:rPr lang="en-US" altLang="zh-CN" b="0" dirty="0"/>
              <a:t>/</a:t>
            </a:r>
            <a:endParaRPr lang="zh-CN" altLang="en-US" b="0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sz="9600" dirty="0"/>
              <a:t>Thanks</a:t>
            </a:r>
            <a:endParaRPr lang="zh-CN" altLang="en-US" sz="9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9600" dirty="0"/>
              <a:t>Questions</a:t>
            </a:r>
            <a:endParaRPr lang="zh-CN" altLang="en-US" sz="9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二叉树的性质</a:t>
            </a:r>
            <a:r>
              <a:rPr lang="en-US" altLang="zh-CN" dirty="0"/>
              <a:t>3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</p:spPr>
            <p:txBody>
              <a:bodyPr/>
              <a:lstStyle/>
              <a:p>
                <a:r>
                  <a:rPr lang="zh-CN" altLang="en-US" dirty="0"/>
                  <a:t>性质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：如果二叉树的叶子节点数为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度数为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的节点数为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altLang="zh-CN" dirty="0"/>
                  <a:t>, </a:t>
                </a:r>
                <a:r>
                  <a:rPr lang="zh-CN" altLang="en-US" dirty="0"/>
                  <a:t>那么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1" i="1" smtClean="0"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证明：设二叉树中节点的总数为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zh-CN" altLang="en-US" dirty="0"/>
                  <a:t>，度数为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的节点数为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,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显然有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marL="457200" lvl="1" indent="0">
                  <a:buNone/>
                </a:pPr>
                <a:r>
                  <a:rPr lang="zh-CN" altLang="en-US" dirty="0"/>
                  <a:t>设分支数为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因为除根节点外，每个节点都有一个进入它的分支，所以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。又因为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zh-CN" altLang="en-US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dirty="0"/>
                  <a:t>所以</a:t>
                </a:r>
                <a:endParaRPr lang="en-US" altLang="zh-CN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zh-CN" b="0" dirty="0"/>
              </a:p>
              <a:p>
                <a:pPr marL="457200" lvl="1" indent="0">
                  <a:buNone/>
                </a:pPr>
                <a:r>
                  <a:rPr lang="zh-CN" altLang="en-US" dirty="0"/>
                  <a:t>由上式可得：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b="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b="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。证毕。</a:t>
                </a:r>
                <a:endParaRPr lang="en-US" altLang="zh-CN" dirty="0"/>
              </a:p>
              <a:p>
                <a:pPr marL="457200" lvl="1" indent="0">
                  <a:buNone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371600"/>
                <a:ext cx="11734800" cy="5181600"/>
              </a:xfrm>
              <a:blipFill rotWithShape="1">
                <a:blip r:embed="rId1"/>
                <a:stretch>
                  <a:fillRect b="-114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2E0ZGE1ZTE5NDkyZWU4NTdlODcyMDgxNTNhYzJkZGEifQ=="/>
</p:tagLst>
</file>

<file path=ppt/theme/theme1.xml><?xml version="1.0" encoding="utf-8"?>
<a:theme xmlns:a="http://schemas.openxmlformats.org/drawingml/2006/main" name="tm2">
  <a:themeElements>
    <a:clrScheme name="tm2 5">
      <a:dk1>
        <a:srgbClr val="000000"/>
      </a:dk1>
      <a:lt1>
        <a:srgbClr val="FFFFFF"/>
      </a:lt1>
      <a:dk2>
        <a:srgbClr val="000000"/>
      </a:dk2>
      <a:lt2>
        <a:srgbClr val="9F9F9F"/>
      </a:lt2>
      <a:accent1>
        <a:srgbClr val="FFCC66"/>
      </a:accent1>
      <a:accent2>
        <a:srgbClr val="0000FF"/>
      </a:accent2>
      <a:accent3>
        <a:srgbClr val="FFFFFF"/>
      </a:accent3>
      <a:accent4>
        <a:srgbClr val="000000"/>
      </a:accent4>
      <a:accent5>
        <a:srgbClr val="FFE2B8"/>
      </a:accent5>
      <a:accent6>
        <a:srgbClr val="0000E7"/>
      </a:accent6>
      <a:hlink>
        <a:srgbClr val="CC00CC"/>
      </a:hlink>
      <a:folHlink>
        <a:srgbClr val="C0C0C0"/>
      </a:folHlink>
    </a:clrScheme>
    <a:fontScheme name="tm2">
      <a:majorFont>
        <a:latin typeface="Arial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tm2 1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33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m2 3">
        <a:dk1>
          <a:srgbClr val="000000"/>
        </a:dk1>
        <a:lt1>
          <a:srgbClr val="FFFFCC"/>
        </a:lt1>
        <a:dk2>
          <a:srgbClr val="999933"/>
        </a:dk2>
        <a:lt2>
          <a:srgbClr val="808000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4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5">
        <a:dk1>
          <a:srgbClr val="000000"/>
        </a:dk1>
        <a:lt1>
          <a:srgbClr val="FFFFFF"/>
        </a:lt1>
        <a:dk2>
          <a:srgbClr val="000000"/>
        </a:dk2>
        <a:lt2>
          <a:srgbClr val="9F9F9F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6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CBCBCB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005CE7"/>
        </a:accent6>
        <a:hlink>
          <a:srgbClr val="FF0033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m2 7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Slipstream</Template>
  <TotalTime>0</TotalTime>
  <Words>12445</Words>
  <Application>WPS 演示</Application>
  <PresentationFormat>宽屏</PresentationFormat>
  <Paragraphs>984</Paragraphs>
  <Slides>82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82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微软雅黑</vt:lpstr>
      <vt:lpstr>Cambria Math</vt:lpstr>
      <vt:lpstr>Arial Unicode MS</vt:lpstr>
      <vt:lpstr>等线</vt:lpstr>
      <vt:lpstr>tm2</vt:lpstr>
      <vt:lpstr>第六章  树</vt:lpstr>
      <vt:lpstr>树</vt:lpstr>
      <vt:lpstr>树的基本术语</vt:lpstr>
      <vt:lpstr>树的基本术语（接上）</vt:lpstr>
      <vt:lpstr>二叉树</vt:lpstr>
      <vt:lpstr>满二叉树和完全二叉树</vt:lpstr>
      <vt:lpstr>二叉树的性质1</vt:lpstr>
      <vt:lpstr>二叉树的性质2</vt:lpstr>
      <vt:lpstr>二叉树的性质3</vt:lpstr>
      <vt:lpstr>二叉树的性质4</vt:lpstr>
      <vt:lpstr>二叉树的性质5</vt:lpstr>
      <vt:lpstr>二叉树的性质（接上）</vt:lpstr>
      <vt:lpstr>二叉树的顺序存储</vt:lpstr>
      <vt:lpstr>顺序存储不适合非完全二叉树</vt:lpstr>
      <vt:lpstr>二叉树的链式存储</vt:lpstr>
      <vt:lpstr>二叉树的链式存储（接上）</vt:lpstr>
      <vt:lpstr>二叉树的链式存储（接上）</vt:lpstr>
      <vt:lpstr>二叉树的遍历</vt:lpstr>
      <vt:lpstr>二叉树的遍历</vt:lpstr>
      <vt:lpstr>前序遍历的实现</vt:lpstr>
      <vt:lpstr>统计叶子节点的个数</vt:lpstr>
      <vt:lpstr>求二叉树的高度</vt:lpstr>
      <vt:lpstr>线索二叉树</vt:lpstr>
      <vt:lpstr>利用二叉树中的空指针域</vt:lpstr>
      <vt:lpstr>线索二叉树的描述</vt:lpstr>
      <vt:lpstr>把二叉树按中序线索化</vt:lpstr>
      <vt:lpstr>把二叉树按中序线索化</vt:lpstr>
      <vt:lpstr>把二叉树按中序线索化</vt:lpstr>
      <vt:lpstr>找中序前驱</vt:lpstr>
      <vt:lpstr>找中序后继</vt:lpstr>
      <vt:lpstr>找中序的第一个节点</vt:lpstr>
      <vt:lpstr>遍历中序线索二叉树</vt:lpstr>
      <vt:lpstr>由遍历序列确定二叉树</vt:lpstr>
      <vt:lpstr>由扩展序列确定二叉树</vt:lpstr>
      <vt:lpstr>根据扩展序列创建二叉树</vt:lpstr>
      <vt:lpstr>根据扩展序列创建二叉树(接上)</vt:lpstr>
      <vt:lpstr>根据扩展序列创建二叉树(接上)</vt:lpstr>
      <vt:lpstr>根据序列组合创建二叉树</vt:lpstr>
      <vt:lpstr>根据序列组合创建二叉树</vt:lpstr>
      <vt:lpstr>根据序列组合创建二叉树(接上)</vt:lpstr>
      <vt:lpstr>根据序列组合创建二叉树(接上)</vt:lpstr>
      <vt:lpstr>树：双亲表示法</vt:lpstr>
      <vt:lpstr>树：双亲表示法</vt:lpstr>
      <vt:lpstr>树：孩子表示法</vt:lpstr>
      <vt:lpstr>树：孩子表示法</vt:lpstr>
      <vt:lpstr>树：双亲-孩子表示法</vt:lpstr>
      <vt:lpstr>树：孩子-兄弟表示法</vt:lpstr>
      <vt:lpstr>树：孩子-兄弟表示法</vt:lpstr>
      <vt:lpstr>树转二叉树</vt:lpstr>
      <vt:lpstr>树转二叉树</vt:lpstr>
      <vt:lpstr>森林转二叉树</vt:lpstr>
      <vt:lpstr>二叉树还原为树或森林</vt:lpstr>
      <vt:lpstr>树的遍历-先根遍历</vt:lpstr>
      <vt:lpstr>树的遍历-后根遍历</vt:lpstr>
      <vt:lpstr>树的遍历和二叉树的遍历</vt:lpstr>
      <vt:lpstr>森林的遍历-先序遍历</vt:lpstr>
      <vt:lpstr>森林的遍历-中序遍历</vt:lpstr>
      <vt:lpstr>森林的遍历与二叉树的遍历</vt:lpstr>
      <vt:lpstr>哈夫曼树的一些术语</vt:lpstr>
      <vt:lpstr>哈夫曼树的一些术语(接上)</vt:lpstr>
      <vt:lpstr>构造哈夫曼树 [David Huffman, 1952]</vt:lpstr>
      <vt:lpstr>构造哈夫曼树（接上）</vt:lpstr>
      <vt:lpstr>构建哈夫曼树</vt:lpstr>
      <vt:lpstr>构建哈夫曼树</vt:lpstr>
      <vt:lpstr>构建哈夫曼树</vt:lpstr>
      <vt:lpstr>哈夫曼树是最优的但不是唯一的</vt:lpstr>
      <vt:lpstr>哈夫曼树的实现-存储结构</vt:lpstr>
      <vt:lpstr>哈夫曼树的实现-类型定义</vt:lpstr>
      <vt:lpstr>哈夫曼树的实现-树的构建1/6</vt:lpstr>
      <vt:lpstr>哈夫曼树的实现-树的构建2/6</vt:lpstr>
      <vt:lpstr>哈夫曼树的实现-树的构建3/6</vt:lpstr>
      <vt:lpstr>哈夫曼树的实现-树的构建4/6</vt:lpstr>
      <vt:lpstr>哈夫曼树的实现-树的构建5/6</vt:lpstr>
      <vt:lpstr>哈夫曼树的实现-树的构建6/6</vt:lpstr>
      <vt:lpstr>哈夫曼树的实现-树的销毁</vt:lpstr>
      <vt:lpstr>哈夫曼编码</vt:lpstr>
      <vt:lpstr>PowerPoint 演示文稿</vt:lpstr>
      <vt:lpstr>哈夫曼编码</vt:lpstr>
      <vt:lpstr>哈夫曼编码程序实现1/3</vt:lpstr>
      <vt:lpstr>哈夫曼编码程序实现2/3</vt:lpstr>
      <vt:lpstr>哈夫曼编码程序实现3/3</vt:lpstr>
      <vt:lpstr>Thanks</vt:lpstr>
    </vt:vector>
  </TitlesOfParts>
  <Company>Publication Services, Inc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 Slide Title</dc:title>
  <dc:creator>K. N. King</dc:creator>
  <cp:lastModifiedBy>伏羲</cp:lastModifiedBy>
  <cp:revision>1415</cp:revision>
  <cp:lastPrinted>2024-02-25T09:57:00Z</cp:lastPrinted>
  <dcterms:created xsi:type="dcterms:W3CDTF">1999-08-24T18:39:00Z</dcterms:created>
  <dcterms:modified xsi:type="dcterms:W3CDTF">2024-05-12T13:16:19Z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124CF432708449D28DF66D2CC253D9C9_12</vt:lpwstr>
  </property>
  <property fmtid="{D5CDD505-2E9C-101B-9397-08002B2CF9AE}" pid="3" name="KSOProductBuildVer">
    <vt:lpwstr>2052-12.1.0.16364</vt:lpwstr>
  </property>
</Properties>
</file>