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47"/>
  </p:notesMasterIdLst>
  <p:sldIdLst>
    <p:sldId id="256" r:id="rId2"/>
    <p:sldId id="1273" r:id="rId3"/>
    <p:sldId id="687" r:id="rId4"/>
    <p:sldId id="1275" r:id="rId5"/>
    <p:sldId id="395" r:id="rId6"/>
    <p:sldId id="257" r:id="rId7"/>
    <p:sldId id="1276" r:id="rId8"/>
    <p:sldId id="698" r:id="rId9"/>
    <p:sldId id="1278" r:id="rId10"/>
    <p:sldId id="1280" r:id="rId11"/>
    <p:sldId id="1281" r:id="rId12"/>
    <p:sldId id="842" r:id="rId13"/>
    <p:sldId id="691" r:id="rId14"/>
    <p:sldId id="1285" r:id="rId15"/>
    <p:sldId id="693" r:id="rId16"/>
    <p:sldId id="694" r:id="rId17"/>
    <p:sldId id="695" r:id="rId18"/>
    <p:sldId id="696" r:id="rId19"/>
    <p:sldId id="697" r:id="rId20"/>
    <p:sldId id="699" r:id="rId21"/>
    <p:sldId id="701" r:id="rId22"/>
    <p:sldId id="703" r:id="rId23"/>
    <p:sldId id="705" r:id="rId24"/>
    <p:sldId id="706" r:id="rId25"/>
    <p:sldId id="707" r:id="rId26"/>
    <p:sldId id="729" r:id="rId27"/>
    <p:sldId id="730" r:id="rId28"/>
    <p:sldId id="709" r:id="rId29"/>
    <p:sldId id="1287" r:id="rId30"/>
    <p:sldId id="715" r:id="rId31"/>
    <p:sldId id="716" r:id="rId32"/>
    <p:sldId id="717" r:id="rId33"/>
    <p:sldId id="718" r:id="rId34"/>
    <p:sldId id="711" r:id="rId35"/>
    <p:sldId id="713" r:id="rId36"/>
    <p:sldId id="714" r:id="rId37"/>
    <p:sldId id="720" r:id="rId38"/>
    <p:sldId id="721" r:id="rId39"/>
    <p:sldId id="722" r:id="rId40"/>
    <p:sldId id="723" r:id="rId41"/>
    <p:sldId id="724" r:id="rId42"/>
    <p:sldId id="725" r:id="rId43"/>
    <p:sldId id="726" r:id="rId44"/>
    <p:sldId id="727" r:id="rId45"/>
    <p:sldId id="728" r:id="rId46"/>
    <p:sldId id="843" r:id="rId47"/>
    <p:sldId id="833" r:id="rId48"/>
    <p:sldId id="731" r:id="rId49"/>
    <p:sldId id="732" r:id="rId50"/>
    <p:sldId id="1270" r:id="rId51"/>
    <p:sldId id="734" r:id="rId52"/>
    <p:sldId id="737" r:id="rId53"/>
    <p:sldId id="835" r:id="rId54"/>
    <p:sldId id="741" r:id="rId55"/>
    <p:sldId id="742" r:id="rId56"/>
    <p:sldId id="836" r:id="rId57"/>
    <p:sldId id="746" r:id="rId58"/>
    <p:sldId id="838" r:id="rId59"/>
    <p:sldId id="837" r:id="rId60"/>
    <p:sldId id="1271" r:id="rId61"/>
    <p:sldId id="750" r:id="rId62"/>
    <p:sldId id="751" r:id="rId63"/>
    <p:sldId id="752" r:id="rId64"/>
    <p:sldId id="753" r:id="rId65"/>
    <p:sldId id="754" r:id="rId66"/>
    <p:sldId id="755" r:id="rId67"/>
    <p:sldId id="757" r:id="rId68"/>
    <p:sldId id="839" r:id="rId69"/>
    <p:sldId id="758" r:id="rId70"/>
    <p:sldId id="759" r:id="rId71"/>
    <p:sldId id="760" r:id="rId72"/>
    <p:sldId id="762" r:id="rId73"/>
    <p:sldId id="764" r:id="rId74"/>
    <p:sldId id="765" r:id="rId75"/>
    <p:sldId id="767" r:id="rId76"/>
    <p:sldId id="768" r:id="rId77"/>
    <p:sldId id="769" r:id="rId78"/>
    <p:sldId id="844" r:id="rId79"/>
    <p:sldId id="777" r:id="rId80"/>
    <p:sldId id="778" r:id="rId81"/>
    <p:sldId id="779" r:id="rId82"/>
    <p:sldId id="780" r:id="rId83"/>
    <p:sldId id="781" r:id="rId84"/>
    <p:sldId id="783" r:id="rId85"/>
    <p:sldId id="784" r:id="rId86"/>
    <p:sldId id="785" r:id="rId87"/>
    <p:sldId id="845" r:id="rId88"/>
    <p:sldId id="787" r:id="rId89"/>
    <p:sldId id="788" r:id="rId90"/>
    <p:sldId id="789" r:id="rId91"/>
    <p:sldId id="846" r:id="rId92"/>
    <p:sldId id="791" r:id="rId93"/>
    <p:sldId id="792" r:id="rId94"/>
    <p:sldId id="793" r:id="rId95"/>
    <p:sldId id="794" r:id="rId96"/>
    <p:sldId id="847" r:id="rId97"/>
    <p:sldId id="796" r:id="rId98"/>
    <p:sldId id="795" r:id="rId99"/>
    <p:sldId id="798" r:id="rId100"/>
    <p:sldId id="800" r:id="rId101"/>
    <p:sldId id="802" r:id="rId102"/>
    <p:sldId id="803" r:id="rId103"/>
    <p:sldId id="852" r:id="rId104"/>
    <p:sldId id="850" r:id="rId105"/>
    <p:sldId id="853" r:id="rId106"/>
    <p:sldId id="806" r:id="rId107"/>
    <p:sldId id="854" r:id="rId108"/>
    <p:sldId id="807" r:id="rId109"/>
    <p:sldId id="808" r:id="rId110"/>
    <p:sldId id="855" r:id="rId111"/>
    <p:sldId id="809" r:id="rId112"/>
    <p:sldId id="1272" r:id="rId113"/>
    <p:sldId id="856" r:id="rId114"/>
    <p:sldId id="810" r:id="rId115"/>
    <p:sldId id="858" r:id="rId116"/>
    <p:sldId id="859" r:id="rId117"/>
    <p:sldId id="857" r:id="rId118"/>
    <p:sldId id="860" r:id="rId119"/>
    <p:sldId id="861" r:id="rId120"/>
    <p:sldId id="814" r:id="rId121"/>
    <p:sldId id="815" r:id="rId122"/>
    <p:sldId id="816" r:id="rId123"/>
    <p:sldId id="820" r:id="rId124"/>
    <p:sldId id="821" r:id="rId125"/>
    <p:sldId id="822" r:id="rId126"/>
    <p:sldId id="823" r:id="rId127"/>
    <p:sldId id="824" r:id="rId128"/>
    <p:sldId id="825" r:id="rId129"/>
    <p:sldId id="826" r:id="rId130"/>
    <p:sldId id="827" r:id="rId131"/>
    <p:sldId id="828" r:id="rId132"/>
    <p:sldId id="829" r:id="rId133"/>
    <p:sldId id="862" r:id="rId134"/>
    <p:sldId id="863" r:id="rId135"/>
    <p:sldId id="864" r:id="rId136"/>
    <p:sldId id="865" r:id="rId137"/>
    <p:sldId id="866" r:id="rId138"/>
    <p:sldId id="1225" r:id="rId139"/>
    <p:sldId id="1226" r:id="rId140"/>
    <p:sldId id="1227" r:id="rId141"/>
    <p:sldId id="1266" r:id="rId142"/>
    <p:sldId id="1268" r:id="rId143"/>
    <p:sldId id="1269" r:id="rId144"/>
    <p:sldId id="681" r:id="rId145"/>
    <p:sldId id="268" r:id="rId146"/>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7AB"/>
    <a:srgbClr val="FDBF00"/>
    <a:srgbClr val="64C448"/>
    <a:srgbClr val="3333FF"/>
    <a:srgbClr val="FFFFFF"/>
    <a:srgbClr val="74B836"/>
    <a:srgbClr val="FFFF00"/>
    <a:srgbClr val="1A8ABC"/>
    <a:srgbClr val="FFFFCC"/>
    <a:srgbClr val="358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915" autoAdjust="0"/>
    <p:restoredTop sz="70891" autoAdjust="0"/>
  </p:normalViewPr>
  <p:slideViewPr>
    <p:cSldViewPr>
      <p:cViewPr varScale="1">
        <p:scale>
          <a:sx n="96" d="100"/>
          <a:sy n="96" d="100"/>
        </p:scale>
        <p:origin x="318" y="78"/>
      </p:cViewPr>
      <p:guideLst>
        <p:guide orient="horz" pos="2160"/>
        <p:guide pos="2880"/>
        <p:guide orient="horz" pos="2881"/>
        <p:guide pos="38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emf"/><Relationship Id="rId5" Type="http://schemas.openxmlformats.org/officeDocument/2006/relationships/image" Target="../media/image46.emf"/><Relationship Id="rId4"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 Id="rId9" Type="http://schemas.openxmlformats.org/officeDocument/2006/relationships/image" Target="../media/image8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 Id="rId4" Type="http://schemas.openxmlformats.org/officeDocument/2006/relationships/image" Target="../media/image8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5" Type="http://schemas.openxmlformats.org/officeDocument/2006/relationships/image" Target="../media/image94.emf"/><Relationship Id="rId4" Type="http://schemas.openxmlformats.org/officeDocument/2006/relationships/image" Target="../media/image9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8%80%B6%E7%A8%A3%E4%BC%9A/437960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baike.baidu.com/item/%E4%BB%A3%E6%95%B0%E6%96%B9%E7%A8%8B" TargetMode="External"/><Relationship Id="rId5" Type="http://schemas.openxmlformats.org/officeDocument/2006/relationships/hyperlink" Target="https://baike.baidu.com/item/%E5%87%A0%E4%BD%95%E5%9B%BE%E5%BD%A2" TargetMode="External"/><Relationship Id="rId4" Type="http://schemas.openxmlformats.org/officeDocument/2006/relationships/hyperlink" Target="https://baike.baidu.com/item/%E7%AC%9B%E5%8D%A1%E5%B0%94"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8%8B%B1%E6%A0%BC%E5%85%B0"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baike.baidu.com/item/%E5%A4%9A%E5%A1%9E%E7%89%B9%E9%83%A1" TargetMode="Externa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2</a:t>
            </a:fld>
            <a:endParaRPr lang="zh-CN" altLang="en-US"/>
          </a:p>
        </p:txBody>
      </p:sp>
    </p:spTree>
    <p:extLst>
      <p:ext uri="{BB962C8B-B14F-4D97-AF65-F5344CB8AC3E}">
        <p14:creationId xmlns:p14="http://schemas.microsoft.com/office/powerpoint/2010/main" val="304221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笛卡尔</a:t>
            </a:r>
            <a:r>
              <a:rPr lang="zh-CN" altLang="en-US" sz="1200" b="1"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法国哲学家、数学家</a:t>
            </a:r>
            <a:r>
              <a:rPr lang="zh-CN" altLang="zh-CN" sz="1200" kern="1200">
                <a:solidFill>
                  <a:schemeClr val="tx1"/>
                </a:solidFill>
                <a:effectLst/>
                <a:latin typeface="+mn-lt"/>
                <a:ea typeface="+mn-ea"/>
                <a:cs typeface="+mn-cs"/>
              </a:rPr>
              <a:t>、物理学家</a:t>
            </a:r>
            <a:r>
              <a:rPr lang="zh-CN" altLang="en-US"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1596</a:t>
            </a:r>
            <a:r>
              <a:rPr lang="zh-CN" altLang="en-US" sz="1200" kern="1200" dirty="0">
                <a:solidFill>
                  <a:schemeClr val="tx1"/>
                </a:solidFill>
                <a:effectLst/>
                <a:latin typeface="+mn-lt"/>
                <a:ea typeface="+mn-ea"/>
                <a:cs typeface="+mn-cs"/>
              </a:rPr>
              <a:t>年</a:t>
            </a:r>
            <a:r>
              <a:rPr lang="zh-CN" altLang="zh-CN" sz="1200" kern="1200" dirty="0">
                <a:solidFill>
                  <a:schemeClr val="tx1"/>
                </a:solidFill>
                <a:effectLst/>
                <a:latin typeface="+mn-lt"/>
                <a:ea typeface="+mn-ea"/>
                <a:cs typeface="+mn-cs"/>
              </a:rPr>
              <a:t>出生于法国瓦尔省莱耳市的一个</a:t>
            </a:r>
            <a:r>
              <a:rPr lang="zh-CN" altLang="zh-CN" sz="1200" kern="1200">
                <a:solidFill>
                  <a:schemeClr val="tx1"/>
                </a:solidFill>
                <a:effectLst/>
                <a:latin typeface="+mn-lt"/>
                <a:ea typeface="+mn-ea"/>
                <a:cs typeface="+mn-cs"/>
              </a:rPr>
              <a:t>贵族家庭，</a:t>
            </a:r>
            <a:r>
              <a:rPr lang="en-US" altLang="zh-CN" sz="1200" kern="1200">
                <a:solidFill>
                  <a:schemeClr val="tx1"/>
                </a:solidFill>
                <a:effectLst/>
                <a:latin typeface="+mn-lt"/>
                <a:ea typeface="+mn-ea"/>
                <a:cs typeface="+mn-cs"/>
              </a:rPr>
              <a:t>1606</a:t>
            </a:r>
            <a:r>
              <a:rPr lang="zh-CN" altLang="zh-CN" sz="1200" kern="1200" dirty="0">
                <a:solidFill>
                  <a:schemeClr val="tx1"/>
                </a:solidFill>
                <a:effectLst/>
                <a:latin typeface="+mn-lt"/>
                <a:ea typeface="+mn-ea"/>
                <a:cs typeface="+mn-cs"/>
              </a:rPr>
              <a:t>年在欧洲最有名的贵族学校</a:t>
            </a:r>
            <a:r>
              <a:rPr lang="en-US" altLang="zh-CN" sz="1200" kern="1200" dirty="0">
                <a:solidFill>
                  <a:schemeClr val="tx1"/>
                </a:solidFill>
                <a:effectLst/>
                <a:latin typeface="+mn-lt"/>
                <a:ea typeface="+mn-ea"/>
                <a:cs typeface="+mn-cs"/>
              </a:rPr>
              <a:t>──</a:t>
            </a:r>
            <a:r>
              <a:rPr lang="en-US" altLang="zh-CN" sz="1200" u="none" strike="noStrike" kern="1200" dirty="0" err="1">
                <a:solidFill>
                  <a:schemeClr val="tx1"/>
                </a:solidFill>
                <a:effectLst/>
                <a:latin typeface="+mn-lt"/>
                <a:ea typeface="+mn-ea"/>
                <a:cs typeface="+mn-cs"/>
                <a:hlinkClick r:id="rId3"/>
              </a:rPr>
              <a:t>耶稣会</a:t>
            </a:r>
            <a:r>
              <a:rPr lang="zh-CN" altLang="zh-CN" sz="1200" kern="1200" dirty="0">
                <a:solidFill>
                  <a:schemeClr val="tx1"/>
                </a:solidFill>
                <a:effectLst/>
                <a:latin typeface="+mn-lt"/>
                <a:ea typeface="+mn-ea"/>
                <a:cs typeface="+mn-cs"/>
              </a:rPr>
              <a:t>的拉弗莱什</a:t>
            </a:r>
            <a:r>
              <a:rPr lang="zh-CN" altLang="zh-CN" sz="1200" kern="1200">
                <a:solidFill>
                  <a:schemeClr val="tx1"/>
                </a:solidFill>
                <a:effectLst/>
                <a:latin typeface="+mn-lt"/>
                <a:ea typeface="+mn-ea"/>
                <a:cs typeface="+mn-cs"/>
              </a:rPr>
              <a:t>学校上学，</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%%1613</a:t>
            </a:r>
            <a:r>
              <a:rPr lang="zh-CN" altLang="zh-CN" sz="1200" kern="1200" dirty="0">
                <a:solidFill>
                  <a:schemeClr val="tx1"/>
                </a:solidFill>
                <a:effectLst/>
                <a:latin typeface="+mn-lt"/>
                <a:ea typeface="+mn-ea"/>
                <a:cs typeface="+mn-cs"/>
              </a:rPr>
              <a:t>年在普依托大学学习法律</a:t>
            </a:r>
            <a:r>
              <a:rPr lang="zh-CN" altLang="zh-CN" sz="1200" kern="1200">
                <a:solidFill>
                  <a:schemeClr val="tx1"/>
                </a:solidFill>
                <a:effectLst/>
                <a:latin typeface="+mn-lt"/>
                <a:ea typeface="+mn-ea"/>
                <a:cs typeface="+mn-cs"/>
              </a:rPr>
              <a:t>与医学，对</a:t>
            </a:r>
            <a:r>
              <a:rPr lang="zh-CN" altLang="zh-CN" sz="1200" kern="1200" dirty="0">
                <a:solidFill>
                  <a:schemeClr val="tx1"/>
                </a:solidFill>
                <a:effectLst/>
                <a:latin typeface="+mn-lt"/>
                <a:ea typeface="+mn-ea"/>
                <a:cs typeface="+mn-cs"/>
              </a:rPr>
              <a:t>各种知识特别是数学</a:t>
            </a:r>
            <a:r>
              <a:rPr lang="zh-CN" altLang="zh-CN" sz="1200" kern="1200">
                <a:solidFill>
                  <a:schemeClr val="tx1"/>
                </a:solidFill>
                <a:effectLst/>
                <a:latin typeface="+mn-lt"/>
                <a:ea typeface="+mn-ea"/>
                <a:cs typeface="+mn-cs"/>
              </a:rPr>
              <a:t>深感兴趣，</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%%1618</a:t>
            </a:r>
            <a:r>
              <a:rPr lang="zh-CN" altLang="zh-CN" sz="1200" kern="1200" dirty="0">
                <a:solidFill>
                  <a:schemeClr val="tx1"/>
                </a:solidFill>
                <a:effectLst/>
                <a:latin typeface="+mn-lt"/>
                <a:ea typeface="+mn-ea"/>
                <a:cs typeface="+mn-cs"/>
              </a:rPr>
              <a:t>年在</a:t>
            </a:r>
            <a:r>
              <a:rPr lang="zh-CN" altLang="zh-CN" sz="1200" kern="1200">
                <a:solidFill>
                  <a:schemeClr val="tx1"/>
                </a:solidFill>
                <a:effectLst/>
                <a:latin typeface="+mn-lt"/>
                <a:ea typeface="+mn-ea"/>
                <a:cs typeface="+mn-cs"/>
              </a:rPr>
              <a:t>荷兰入伍，随军远游，</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en-US" altLang="zh-CN" sz="1200" kern="1200">
                <a:solidFill>
                  <a:schemeClr val="tx1"/>
                </a:solidFill>
                <a:effectLst/>
                <a:latin typeface="+mn-lt"/>
                <a:ea typeface="+mn-ea"/>
                <a:cs typeface="+mn-cs"/>
              </a:rPr>
              <a:t>1622</a:t>
            </a:r>
            <a:r>
              <a:rPr lang="zh-CN" altLang="zh-CN" sz="1200" kern="1200">
                <a:solidFill>
                  <a:schemeClr val="tx1"/>
                </a:solidFill>
                <a:effectLst/>
                <a:latin typeface="+mn-lt"/>
                <a:ea typeface="+mn-ea"/>
                <a:cs typeface="+mn-cs"/>
              </a:rPr>
              <a:t>年，笛</a:t>
            </a:r>
            <a:r>
              <a:rPr lang="zh-CN" altLang="zh-CN" sz="1200" kern="1200" dirty="0">
                <a:solidFill>
                  <a:schemeClr val="tx1"/>
                </a:solidFill>
                <a:effectLst/>
                <a:latin typeface="+mn-lt"/>
                <a:ea typeface="+mn-ea"/>
                <a:cs typeface="+mn-cs"/>
              </a:rPr>
              <a:t>卡尔变卖掉父亲留下</a:t>
            </a:r>
            <a:r>
              <a:rPr lang="zh-CN" altLang="zh-CN" sz="1200" kern="1200">
                <a:solidFill>
                  <a:schemeClr val="tx1"/>
                </a:solidFill>
                <a:effectLst/>
                <a:latin typeface="+mn-lt"/>
                <a:ea typeface="+mn-ea"/>
                <a:cs typeface="+mn-cs"/>
              </a:rPr>
              <a:t>的资产，用</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年时间</a:t>
            </a:r>
            <a:r>
              <a:rPr lang="zh-CN" altLang="zh-CN" sz="1200" kern="1200">
                <a:solidFill>
                  <a:schemeClr val="tx1"/>
                </a:solidFill>
                <a:effectLst/>
                <a:latin typeface="+mn-lt"/>
                <a:ea typeface="+mn-ea"/>
                <a:cs typeface="+mn-cs"/>
              </a:rPr>
              <a:t>游历欧洲，其中</a:t>
            </a:r>
            <a:r>
              <a:rPr lang="zh-CN" altLang="zh-CN" sz="1200" kern="1200" dirty="0">
                <a:solidFill>
                  <a:schemeClr val="tx1"/>
                </a:solidFill>
                <a:effectLst/>
                <a:latin typeface="+mn-lt"/>
                <a:ea typeface="+mn-ea"/>
                <a:cs typeface="+mn-cs"/>
              </a:rPr>
              <a:t>在意大利住了</a:t>
            </a:r>
            <a:r>
              <a:rPr lang="en-US" altLang="zh-CN" sz="120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年，随后</a:t>
            </a:r>
            <a:r>
              <a:rPr lang="zh-CN" altLang="zh-CN" sz="1200" kern="1200" dirty="0">
                <a:solidFill>
                  <a:schemeClr val="tx1"/>
                </a:solidFill>
                <a:effectLst/>
                <a:latin typeface="+mn-lt"/>
                <a:ea typeface="+mn-ea"/>
                <a:cs typeface="+mn-cs"/>
              </a:rPr>
              <a:t>迁住</a:t>
            </a:r>
            <a:r>
              <a:rPr lang="zh-CN" altLang="zh-CN" sz="1200" kern="1200">
                <a:solidFill>
                  <a:schemeClr val="tx1"/>
                </a:solidFill>
                <a:effectLst/>
                <a:latin typeface="+mn-lt"/>
                <a:ea typeface="+mn-ea"/>
                <a:cs typeface="+mn-cs"/>
              </a:rPr>
              <a:t>于巴黎，</a:t>
            </a:r>
            <a:r>
              <a:rPr lang="en-US" altLang="zh-CN" sz="1200" kern="1200">
                <a:solidFill>
                  <a:schemeClr val="tx1"/>
                </a:solidFill>
                <a:effectLst/>
                <a:latin typeface="+mn-lt"/>
                <a:ea typeface="+mn-ea"/>
                <a:cs typeface="+mn-cs"/>
              </a:rPr>
              <a:t>1628</a:t>
            </a:r>
            <a:r>
              <a:rPr lang="zh-CN" altLang="zh-CN" sz="1200" kern="1200" dirty="0">
                <a:solidFill>
                  <a:schemeClr val="tx1"/>
                </a:solidFill>
                <a:effectLst/>
                <a:latin typeface="+mn-lt"/>
                <a:ea typeface="+mn-ea"/>
                <a:cs typeface="+mn-cs"/>
              </a:rPr>
              <a:t>年</a:t>
            </a:r>
            <a:r>
              <a:rPr lang="zh-CN" altLang="zh-CN" sz="1200" kern="1200">
                <a:solidFill>
                  <a:schemeClr val="tx1"/>
                </a:solidFill>
                <a:effectLst/>
                <a:latin typeface="+mn-lt"/>
                <a:ea typeface="+mn-ea"/>
                <a:cs typeface="+mn-cs"/>
              </a:rPr>
              <a:t>移居荷兰，在</a:t>
            </a:r>
            <a:r>
              <a:rPr lang="zh-CN" altLang="zh-CN" sz="1200" kern="1200" dirty="0">
                <a:solidFill>
                  <a:schemeClr val="tx1"/>
                </a:solidFill>
                <a:effectLst/>
                <a:latin typeface="+mn-lt"/>
                <a:ea typeface="+mn-ea"/>
                <a:cs typeface="+mn-cs"/>
              </a:rPr>
              <a:t>那里住了</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多年。</a:t>
            </a:r>
            <a:r>
              <a:rPr lang="zh-CN" altLang="zh-CN" sz="1200" kern="1200">
                <a:solidFill>
                  <a:schemeClr val="tx1"/>
                </a:solidFill>
                <a:effectLst/>
                <a:latin typeface="+mn-lt"/>
                <a:ea typeface="+mn-ea"/>
                <a:cs typeface="+mn-cs"/>
              </a:rPr>
              <a:t>在此期间，笛</a:t>
            </a:r>
            <a:r>
              <a:rPr lang="zh-CN" altLang="zh-CN" sz="1200" kern="1200" dirty="0">
                <a:solidFill>
                  <a:schemeClr val="tx1"/>
                </a:solidFill>
                <a:effectLst/>
                <a:latin typeface="+mn-lt"/>
                <a:ea typeface="+mn-ea"/>
                <a:cs typeface="+mn-cs"/>
              </a:rPr>
              <a:t>卡尔专心致力于</a:t>
            </a:r>
            <a:r>
              <a:rPr lang="zh-CN" altLang="zh-CN" sz="1200" kern="1200">
                <a:solidFill>
                  <a:schemeClr val="tx1"/>
                </a:solidFill>
                <a:effectLst/>
                <a:latin typeface="+mn-lt"/>
                <a:ea typeface="+mn-ea"/>
                <a:cs typeface="+mn-cs"/>
              </a:rPr>
              <a:t>哲学研究，并</a:t>
            </a:r>
            <a:r>
              <a:rPr lang="zh-CN" altLang="zh-CN" sz="1200" kern="1200" dirty="0">
                <a:solidFill>
                  <a:schemeClr val="tx1"/>
                </a:solidFill>
                <a:effectLst/>
                <a:latin typeface="+mn-lt"/>
                <a:ea typeface="+mn-ea"/>
                <a:cs typeface="+mn-cs"/>
              </a:rPr>
              <a:t>逐渐形成自己的思想。</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说起笛</a:t>
            </a:r>
            <a:r>
              <a:rPr lang="zh-CN" altLang="en-US" sz="1200" kern="1200">
                <a:solidFill>
                  <a:schemeClr val="tx1"/>
                </a:solidFill>
                <a:effectLst/>
                <a:latin typeface="+mn-lt"/>
                <a:ea typeface="+mn-ea"/>
                <a:cs typeface="+mn-cs"/>
              </a:rPr>
              <a:t>卡尔，大家</a:t>
            </a:r>
            <a:r>
              <a:rPr lang="zh-CN" altLang="en-US" sz="1200" kern="1200" dirty="0">
                <a:solidFill>
                  <a:schemeClr val="tx1"/>
                </a:solidFill>
                <a:effectLst/>
                <a:latin typeface="+mn-lt"/>
                <a:ea typeface="+mn-ea"/>
                <a:cs typeface="+mn-cs"/>
              </a:rPr>
              <a:t>最熟悉的直角坐标系就是他提出的。</a:t>
            </a:r>
            <a:r>
              <a:rPr lang="zh-CN" altLang="en-US" sz="1200" kern="1200">
                <a:solidFill>
                  <a:schemeClr val="tx1"/>
                </a:solidFill>
                <a:effectLst/>
                <a:latin typeface="+mn-lt"/>
                <a:ea typeface="+mn-ea"/>
                <a:cs typeface="+mn-cs"/>
              </a:rPr>
              <a:t>据说</a:t>
            </a:r>
            <a:r>
              <a:rPr lang="zh-CN" altLang="en-US" sz="1200" b="0" i="0" kern="1200">
                <a:solidFill>
                  <a:schemeClr val="tx1"/>
                </a:solidFill>
                <a:effectLst/>
                <a:latin typeface="+mn-lt"/>
                <a:ea typeface="+mn-ea"/>
                <a:cs typeface="+mn-cs"/>
              </a:rPr>
              <a:t>有一天，</a:t>
            </a:r>
            <a:r>
              <a:rPr lang="zh-CN" altLang="en-US" sz="1200" b="1" i="0" u="none" strike="noStrike" kern="1200">
                <a:solidFill>
                  <a:schemeClr val="tx1"/>
                </a:solidFill>
                <a:effectLst/>
                <a:latin typeface="+mn-lt"/>
                <a:ea typeface="+mn-ea"/>
                <a:cs typeface="+mn-cs"/>
                <a:hlinkClick r:id="rId4"/>
              </a:rPr>
              <a:t>笛</a:t>
            </a:r>
            <a:r>
              <a:rPr lang="zh-CN" altLang="en-US" sz="1200" b="1" i="0" u="none" strike="noStrike" kern="1200" dirty="0">
                <a:solidFill>
                  <a:schemeClr val="tx1"/>
                </a:solidFill>
                <a:effectLst/>
                <a:latin typeface="+mn-lt"/>
                <a:ea typeface="+mn-ea"/>
                <a:cs typeface="+mn-cs"/>
                <a:hlinkClick r:id="rId4"/>
              </a:rPr>
              <a:t>卡尔</a:t>
            </a:r>
            <a:r>
              <a:rPr lang="zh-CN" altLang="en-US" sz="1200" b="0" i="0" kern="1200">
                <a:solidFill>
                  <a:schemeClr val="tx1"/>
                </a:solidFill>
                <a:effectLst/>
                <a:latin typeface="+mn-lt"/>
                <a:ea typeface="+mn-ea"/>
                <a:cs typeface="+mn-cs"/>
              </a:rPr>
              <a:t>生病卧床，他</a:t>
            </a:r>
            <a:r>
              <a:rPr lang="zh-CN" altLang="en-US" sz="1200" b="0" i="0" kern="1200" dirty="0">
                <a:solidFill>
                  <a:schemeClr val="tx1"/>
                </a:solidFill>
                <a:effectLst/>
                <a:latin typeface="+mn-lt"/>
                <a:ea typeface="+mn-ea"/>
                <a:cs typeface="+mn-cs"/>
              </a:rPr>
              <a:t>还反复思考一个问题：</a:t>
            </a:r>
            <a:r>
              <a:rPr lang="zh-CN" altLang="en-US" sz="1200" b="0" i="0" u="none" strike="noStrike" kern="1200" dirty="0">
                <a:solidFill>
                  <a:schemeClr val="tx1"/>
                </a:solidFill>
                <a:effectLst/>
                <a:latin typeface="+mn-lt"/>
                <a:ea typeface="+mn-ea"/>
                <a:cs typeface="+mn-cs"/>
                <a:hlinkClick r:id="rId5"/>
              </a:rPr>
              <a:t>几何图形</a:t>
            </a:r>
            <a:r>
              <a:rPr lang="zh-CN" altLang="en-US" sz="1200" b="0" i="0" kern="1200" dirty="0">
                <a:solidFill>
                  <a:schemeClr val="tx1"/>
                </a:solidFill>
                <a:effectLst/>
                <a:latin typeface="+mn-lt"/>
                <a:ea typeface="+mn-ea"/>
                <a:cs typeface="+mn-cs"/>
              </a:rPr>
              <a:t>是</a:t>
            </a:r>
            <a:r>
              <a:rPr lang="zh-CN" altLang="en-US" sz="1200" b="0" i="0" kern="1200">
                <a:solidFill>
                  <a:schemeClr val="tx1"/>
                </a:solidFill>
                <a:effectLst/>
                <a:latin typeface="+mn-lt"/>
                <a:ea typeface="+mn-ea"/>
                <a:cs typeface="+mn-cs"/>
              </a:rPr>
              <a:t>直观的，而</a:t>
            </a:r>
            <a:r>
              <a:rPr lang="zh-CN" altLang="en-US" sz="1200" b="0" i="0" kern="1200" dirty="0">
                <a:solidFill>
                  <a:schemeClr val="tx1"/>
                </a:solidFill>
                <a:effectLst/>
                <a:latin typeface="+mn-lt"/>
                <a:ea typeface="+mn-ea"/>
                <a:cs typeface="+mn-cs"/>
              </a:rPr>
              <a:t>代数方程是</a:t>
            </a:r>
            <a:r>
              <a:rPr lang="zh-CN" altLang="en-US" sz="1200" b="0" i="0" kern="1200">
                <a:solidFill>
                  <a:schemeClr val="tx1"/>
                </a:solidFill>
                <a:effectLst/>
                <a:latin typeface="+mn-lt"/>
                <a:ea typeface="+mn-ea"/>
                <a:cs typeface="+mn-cs"/>
              </a:rPr>
              <a:t>抽象的，能不能</a:t>
            </a:r>
            <a:r>
              <a:rPr lang="zh-CN" altLang="en-US" sz="1200" b="0" i="0" kern="1200" dirty="0">
                <a:solidFill>
                  <a:schemeClr val="tx1"/>
                </a:solidFill>
                <a:effectLst/>
                <a:latin typeface="+mn-lt"/>
                <a:ea typeface="+mn-ea"/>
                <a:cs typeface="+mn-cs"/>
              </a:rPr>
              <a:t>把几何图形与</a:t>
            </a:r>
            <a:r>
              <a:rPr lang="zh-CN" altLang="en-US" sz="1200" b="0" i="0" u="none" strike="noStrike" kern="1200" dirty="0">
                <a:solidFill>
                  <a:schemeClr val="tx1"/>
                </a:solidFill>
                <a:effectLst/>
                <a:latin typeface="+mn-lt"/>
                <a:ea typeface="+mn-ea"/>
                <a:cs typeface="+mn-cs"/>
                <a:hlinkClick r:id="rId6"/>
              </a:rPr>
              <a:t>代数方程</a:t>
            </a:r>
            <a:r>
              <a:rPr lang="zh-CN" altLang="en-US" sz="1200" b="0" i="0" kern="1200" dirty="0">
                <a:solidFill>
                  <a:schemeClr val="tx1"/>
                </a:solidFill>
                <a:effectLst/>
                <a:latin typeface="+mn-lt"/>
                <a:ea typeface="+mn-ea"/>
                <a:cs typeface="+mn-cs"/>
              </a:rPr>
              <a:t>结合起来。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正当他苦苦思索</a:t>
            </a:r>
            <a:r>
              <a:rPr lang="zh-CN" altLang="en-US" sz="1200" b="0" i="0" kern="1200">
                <a:solidFill>
                  <a:schemeClr val="tx1"/>
                </a:solidFill>
                <a:effectLst/>
                <a:latin typeface="+mn-lt"/>
                <a:ea typeface="+mn-ea"/>
                <a:cs typeface="+mn-cs"/>
              </a:rPr>
              <a:t>的时候，一</a:t>
            </a:r>
            <a:r>
              <a:rPr lang="zh-CN" altLang="en-US" sz="1200" b="0" i="0" kern="1200" dirty="0">
                <a:solidFill>
                  <a:schemeClr val="tx1"/>
                </a:solidFill>
                <a:effectLst/>
                <a:latin typeface="+mn-lt"/>
                <a:ea typeface="+mn-ea"/>
                <a:cs typeface="+mn-cs"/>
              </a:rPr>
              <a:t>只在墙角织网的蜘蛛引起的他</a:t>
            </a:r>
            <a:r>
              <a:rPr lang="zh-CN" altLang="en-US" sz="1200" b="0" i="0" kern="1200">
                <a:solidFill>
                  <a:schemeClr val="tx1"/>
                </a:solidFill>
                <a:effectLst/>
                <a:latin typeface="+mn-lt"/>
                <a:ea typeface="+mn-ea"/>
                <a:cs typeface="+mn-cs"/>
              </a:rPr>
              <a:t>的注意，顿时，他茅塞顿开，把</a:t>
            </a:r>
            <a:r>
              <a:rPr lang="zh-CN" altLang="en-US" sz="1200" b="0" i="0" kern="1200" dirty="0">
                <a:solidFill>
                  <a:schemeClr val="tx1"/>
                </a:solidFill>
                <a:effectLst/>
                <a:latin typeface="+mn-lt"/>
                <a:ea typeface="+mn-ea"/>
                <a:cs typeface="+mn-cs"/>
              </a:rPr>
              <a:t>墙角看成三</a:t>
            </a:r>
            <a:r>
              <a:rPr lang="zh-CN" altLang="en-US" sz="1200" b="0" i="0" kern="1200">
                <a:solidFill>
                  <a:schemeClr val="tx1"/>
                </a:solidFill>
                <a:effectLst/>
                <a:latin typeface="+mn-lt"/>
                <a:ea typeface="+mn-ea"/>
                <a:cs typeface="+mn-cs"/>
              </a:rPr>
              <a:t>条数轴，蜘蛛</a:t>
            </a:r>
            <a:r>
              <a:rPr lang="zh-CN" altLang="en-US" sz="1200" b="0" i="0" kern="1200" dirty="0">
                <a:solidFill>
                  <a:schemeClr val="tx1"/>
                </a:solidFill>
                <a:effectLst/>
                <a:latin typeface="+mn-lt"/>
                <a:ea typeface="+mn-ea"/>
                <a:cs typeface="+mn-cs"/>
              </a:rPr>
              <a:t>的位置不就确定下来了吗？这样直角坐标系就产生了。所以做一个善于思考和善于观察</a:t>
            </a:r>
            <a:r>
              <a:rPr lang="zh-CN" altLang="en-US" sz="1200" b="0" i="0" kern="1200">
                <a:solidFill>
                  <a:schemeClr val="tx1"/>
                </a:solidFill>
                <a:effectLst/>
                <a:latin typeface="+mn-lt"/>
                <a:ea typeface="+mn-ea"/>
                <a:cs typeface="+mn-cs"/>
              </a:rPr>
              <a:t>的人，一定</a:t>
            </a:r>
            <a:r>
              <a:rPr lang="zh-CN" altLang="en-US" sz="1200" b="0" i="0" kern="1200" dirty="0">
                <a:solidFill>
                  <a:schemeClr val="tx1"/>
                </a:solidFill>
                <a:effectLst/>
                <a:latin typeface="+mn-lt"/>
                <a:ea typeface="+mn-ea"/>
                <a:cs typeface="+mn-cs"/>
              </a:rPr>
              <a:t>会有意想不到的收获！！</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3701171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C2EAD63-0504-4866-B9E7-B40FD3A36866}" type="slidenum">
              <a:rPr lang="zh-CN" altLang="en-US" sz="1200" smtClean="0">
                <a:solidFill>
                  <a:schemeClr val="tx1"/>
                </a:solidFill>
                <a:latin typeface="Arial" panose="020B0604020202020204" pitchFamily="34" charset="0"/>
                <a:ea typeface="宋体" panose="02010600030101010101" pitchFamily="2" charset="-122"/>
              </a:rPr>
              <a:pPr/>
              <a:t>109</a:t>
            </a:fld>
            <a:endParaRPr lang="en-US" altLang="zh-CN" sz="1200">
              <a:solidFill>
                <a:schemeClr val="tx1"/>
              </a:solidFill>
              <a:latin typeface="Arial" panose="020B0604020202020204" pitchFamily="34" charset="0"/>
              <a:ea typeface="宋体" panose="02010600030101010101" pitchFamily="2" charset="-122"/>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20569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1D1B101-6019-4AA1-B5D3-4DE6D1ECBA4D}" type="slidenum">
              <a:rPr lang="zh-CN" altLang="en-US" sz="1200" smtClean="0">
                <a:solidFill>
                  <a:schemeClr val="tx1"/>
                </a:solidFill>
                <a:latin typeface="Arial" panose="020B0604020202020204" pitchFamily="34" charset="0"/>
                <a:ea typeface="宋体" panose="02010600030101010101" pitchFamily="2" charset="-122"/>
              </a:rPr>
              <a:pPr/>
              <a:t>111</a:t>
            </a:fld>
            <a:endParaRPr lang="en-US" altLang="zh-CN" sz="1200">
              <a:solidFill>
                <a:schemeClr val="tx1"/>
              </a:solidFill>
              <a:latin typeface="Arial" panose="020B0604020202020204" pitchFamily="34" charset="0"/>
              <a:ea typeface="宋体" panose="02010600030101010101" pitchFamily="2" charset="-122"/>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7957808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1D1B101-6019-4AA1-B5D3-4DE6D1ECBA4D}" type="slidenum">
              <a:rPr lang="zh-CN" altLang="en-US" sz="1200" smtClean="0">
                <a:solidFill>
                  <a:schemeClr val="tx1"/>
                </a:solidFill>
                <a:latin typeface="Arial" panose="020B0604020202020204" pitchFamily="34" charset="0"/>
                <a:ea typeface="宋体" panose="02010600030101010101" pitchFamily="2" charset="-122"/>
              </a:rPr>
              <a:pPr/>
              <a:t>113</a:t>
            </a:fld>
            <a:endParaRPr lang="en-US" altLang="zh-CN" sz="1200">
              <a:solidFill>
                <a:schemeClr val="tx1"/>
              </a:solidFill>
              <a:latin typeface="Arial" panose="020B0604020202020204" pitchFamily="34" charset="0"/>
              <a:ea typeface="宋体" panose="02010600030101010101" pitchFamily="2" charset="-122"/>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7100947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114</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313913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115</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541982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116</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734200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117</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4661737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703F688-E1BF-4608-AFDA-1EBCC025D084}" type="slidenum">
              <a:rPr lang="zh-CN" altLang="en-US" sz="1200" smtClean="0">
                <a:solidFill>
                  <a:schemeClr val="tx1"/>
                </a:solidFill>
                <a:latin typeface="Arial" panose="020B0604020202020204" pitchFamily="34" charset="0"/>
                <a:ea typeface="宋体" panose="02010600030101010101" pitchFamily="2" charset="-122"/>
              </a:rPr>
              <a:pPr/>
              <a:t>118</a:t>
            </a:fld>
            <a:endParaRPr lang="en-US" altLang="zh-CN" sz="1200">
              <a:solidFill>
                <a:schemeClr val="tx1"/>
              </a:solidFill>
              <a:latin typeface="Arial" panose="020B0604020202020204" pitchFamily="34" charset="0"/>
              <a:ea typeface="宋体" panose="02010600030101010101" pitchFamily="2"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1647553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119</a:t>
            </a:fld>
            <a:endParaRPr lang="zh-CN" altLang="en-US"/>
          </a:p>
        </p:txBody>
      </p:sp>
    </p:spTree>
    <p:extLst>
      <p:ext uri="{BB962C8B-B14F-4D97-AF65-F5344CB8AC3E}">
        <p14:creationId xmlns:p14="http://schemas.microsoft.com/office/powerpoint/2010/main" val="39667777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D13D16-58F9-4463-A228-97B54174813D}" type="slidenum">
              <a:rPr lang="zh-CN" altLang="en-US" sz="1200" smtClean="0">
                <a:solidFill>
                  <a:schemeClr val="tx1"/>
                </a:solidFill>
                <a:latin typeface="Arial" panose="020B0604020202020204" pitchFamily="34" charset="0"/>
                <a:ea typeface="宋体" panose="02010600030101010101" pitchFamily="2" charset="-122"/>
              </a:rPr>
              <a:pPr/>
              <a:t>120</a:t>
            </a:fld>
            <a:endParaRPr lang="en-US" altLang="zh-CN" sz="1200">
              <a:solidFill>
                <a:schemeClr val="tx1"/>
              </a:solidFill>
              <a:latin typeface="Arial" panose="020B0604020202020204" pitchFamily="34" charset="0"/>
              <a:ea typeface="宋体" panose="02010600030101010101" pitchFamily="2" charset="-122"/>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在给定关系中</a:t>
            </a:r>
            <a:r>
              <a:rPr lang="zh-CN" altLang="en-US" b="1" dirty="0">
                <a:solidFill>
                  <a:srgbClr val="C00000"/>
                </a:solidFill>
              </a:rPr>
              <a:t>添加最少元素</a:t>
            </a:r>
            <a:r>
              <a:rPr lang="zh-CN" altLang="en-US" b="1" dirty="0"/>
              <a:t>使其具有需要的特殊性质，这个添加元素的过程被称为求</a:t>
            </a:r>
            <a:r>
              <a:rPr lang="zh-CN" altLang="en-US" b="1" dirty="0">
                <a:solidFill>
                  <a:srgbClr val="3333FF"/>
                </a:solidFill>
              </a:rPr>
              <a:t>关系的闭包</a:t>
            </a:r>
            <a:r>
              <a:rPr lang="zh-CN" altLang="en-US" b="1" dirty="0"/>
              <a:t>。</a:t>
            </a:r>
          </a:p>
          <a:p>
            <a:pPr eaLnBrk="1" hangingPunct="1"/>
            <a:endParaRPr lang="zh-CN" altLang="en-US" dirty="0"/>
          </a:p>
        </p:txBody>
      </p:sp>
    </p:spTree>
    <p:extLst>
      <p:ext uri="{BB962C8B-B14F-4D97-AF65-F5344CB8AC3E}">
        <p14:creationId xmlns:p14="http://schemas.microsoft.com/office/powerpoint/2010/main" val="3425044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12</a:t>
            </a:fld>
            <a:endParaRPr lang="zh-CN" altLang="en-US"/>
          </a:p>
        </p:txBody>
      </p:sp>
    </p:spTree>
    <p:extLst>
      <p:ext uri="{BB962C8B-B14F-4D97-AF65-F5344CB8AC3E}">
        <p14:creationId xmlns:p14="http://schemas.microsoft.com/office/powerpoint/2010/main" val="133030010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F5AF794A-15F2-44F9-8135-5AD2ECEEBB46}" type="slidenum">
              <a:rPr lang="zh-CN" altLang="en-US" sz="1200" smtClean="0">
                <a:solidFill>
                  <a:schemeClr val="tx1"/>
                </a:solidFill>
                <a:latin typeface="Arial" panose="020B0604020202020204" pitchFamily="34" charset="0"/>
                <a:ea typeface="宋体" panose="02010600030101010101" pitchFamily="2" charset="-122"/>
              </a:rPr>
              <a:pPr/>
              <a:t>121</a:t>
            </a:fld>
            <a:endParaRPr lang="en-US" altLang="zh-CN" sz="1200">
              <a:solidFill>
                <a:schemeClr val="tx1"/>
              </a:solidFill>
              <a:latin typeface="Arial" panose="020B0604020202020204" pitchFamily="34" charset="0"/>
              <a:ea typeface="宋体" panose="02010600030101010101" pitchFamily="2" charset="-122"/>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2687614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31AB3DD-2300-4347-B48A-939769CE9BB2}" type="slidenum">
              <a:rPr lang="zh-CN" altLang="en-US" sz="1200" smtClean="0">
                <a:solidFill>
                  <a:schemeClr val="tx1"/>
                </a:solidFill>
                <a:latin typeface="Arial" panose="020B0604020202020204" pitchFamily="34" charset="0"/>
                <a:ea typeface="宋体" panose="02010600030101010101" pitchFamily="2" charset="-122"/>
              </a:rPr>
              <a:pPr/>
              <a:t>122</a:t>
            </a:fld>
            <a:endParaRPr lang="en-US" altLang="zh-CN" sz="1200">
              <a:solidFill>
                <a:schemeClr val="tx1"/>
              </a:solidFill>
              <a:latin typeface="Arial" panose="020B0604020202020204" pitchFamily="34" charset="0"/>
              <a:ea typeface="宋体" panose="02010600030101010101" pitchFamily="2" charset="-122"/>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9201920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462D039-5C18-4ECA-9A10-749038BDCC23}" type="slidenum">
              <a:rPr lang="zh-CN" altLang="en-US" sz="1200" smtClean="0">
                <a:solidFill>
                  <a:schemeClr val="tx1"/>
                </a:solidFill>
                <a:latin typeface="Arial" panose="020B0604020202020204" pitchFamily="34" charset="0"/>
                <a:ea typeface="宋体" panose="02010600030101010101" pitchFamily="2" charset="-122"/>
              </a:rPr>
              <a:pPr/>
              <a:t>123</a:t>
            </a:fld>
            <a:endParaRPr lang="en-US" altLang="zh-CN" sz="1200">
              <a:solidFill>
                <a:schemeClr val="tx1"/>
              </a:solidFill>
              <a:latin typeface="Arial" panose="020B0604020202020204" pitchFamily="34" charset="0"/>
              <a:ea typeface="宋体" panose="02010600030101010101" pitchFamily="2" charset="-122"/>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909545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6796198-DDE2-43FD-9686-E1AF3B135EDB}" type="slidenum">
              <a:rPr lang="zh-CN" altLang="en-US" sz="1200" smtClean="0">
                <a:solidFill>
                  <a:schemeClr val="tx1"/>
                </a:solidFill>
                <a:latin typeface="Arial" panose="020B0604020202020204" pitchFamily="34" charset="0"/>
                <a:ea typeface="宋体" panose="02010600030101010101" pitchFamily="2" charset="-122"/>
              </a:rPr>
              <a:pPr/>
              <a:t>124</a:t>
            </a:fld>
            <a:endParaRPr lang="en-US" altLang="zh-CN" sz="1200">
              <a:solidFill>
                <a:schemeClr val="tx1"/>
              </a:solidFill>
              <a:latin typeface="Arial" panose="020B0604020202020204" pitchFamily="34" charset="0"/>
              <a:ea typeface="宋体" panose="02010600030101010101" pitchFamily="2" charset="-122"/>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981725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707240-20B1-4D97-8790-8ECFBE76B049}" type="slidenum">
              <a:rPr lang="zh-CN" altLang="en-US" sz="1200" smtClean="0">
                <a:solidFill>
                  <a:schemeClr val="tx1"/>
                </a:solidFill>
                <a:latin typeface="Arial" panose="020B0604020202020204" pitchFamily="34" charset="0"/>
                <a:ea typeface="宋体" panose="02010600030101010101" pitchFamily="2" charset="-122"/>
              </a:rPr>
              <a:pPr/>
              <a:t>125</a:t>
            </a:fld>
            <a:endParaRPr lang="en-US" altLang="zh-CN" sz="1200">
              <a:solidFill>
                <a:schemeClr val="tx1"/>
              </a:solidFill>
              <a:latin typeface="Arial" panose="020B0604020202020204" pitchFamily="34" charset="0"/>
              <a:ea typeface="宋体" panose="02010600030101010101" pitchFamily="2" charset="-122"/>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698610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AE8AED0-2CAF-4309-91FF-73184957F7CB}" type="slidenum">
              <a:rPr lang="zh-CN" altLang="en-US" sz="1200" smtClean="0">
                <a:solidFill>
                  <a:schemeClr val="tx1"/>
                </a:solidFill>
                <a:latin typeface="Arial" panose="020B0604020202020204" pitchFamily="34" charset="0"/>
                <a:ea typeface="宋体" panose="02010600030101010101" pitchFamily="2" charset="-122"/>
              </a:rPr>
              <a:pPr/>
              <a:t>126</a:t>
            </a:fld>
            <a:endParaRPr lang="en-US" altLang="zh-CN" sz="1200">
              <a:solidFill>
                <a:schemeClr val="tx1"/>
              </a:solidFill>
              <a:latin typeface="Arial" panose="020B0604020202020204" pitchFamily="34" charset="0"/>
              <a:ea typeface="宋体" panose="02010600030101010101" pitchFamily="2" charset="-122"/>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471588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7E23702-495D-447D-9500-7DC1229408D1}" type="slidenum">
              <a:rPr lang="zh-CN" altLang="en-US" sz="1200" smtClean="0">
                <a:solidFill>
                  <a:schemeClr val="tx1"/>
                </a:solidFill>
                <a:latin typeface="Arial" panose="020B0604020202020204" pitchFamily="34" charset="0"/>
                <a:ea typeface="宋体" panose="02010600030101010101" pitchFamily="2" charset="-122"/>
              </a:rPr>
              <a:pPr/>
              <a:t>127</a:t>
            </a:fld>
            <a:endParaRPr lang="en-US" altLang="zh-CN" sz="1200">
              <a:solidFill>
                <a:schemeClr val="tx1"/>
              </a:solidFill>
              <a:latin typeface="Arial" panose="020B0604020202020204" pitchFamily="34" charset="0"/>
              <a:ea typeface="宋体" panose="02010600030101010101" pitchFamily="2" charset="-122"/>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778643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BF070A0-FA3A-4DE4-86C2-FF2D07269B8D}" type="slidenum">
              <a:rPr lang="zh-CN" altLang="en-US" sz="1200" smtClean="0">
                <a:solidFill>
                  <a:schemeClr val="tx1"/>
                </a:solidFill>
                <a:latin typeface="Arial" panose="020B0604020202020204" pitchFamily="34" charset="0"/>
                <a:ea typeface="宋体" panose="02010600030101010101" pitchFamily="2" charset="-122"/>
              </a:rPr>
              <a:pPr/>
              <a:t>128</a:t>
            </a:fld>
            <a:endParaRPr lang="en-US" altLang="zh-CN" sz="1200">
              <a:solidFill>
                <a:schemeClr val="tx1"/>
              </a:solidFill>
              <a:latin typeface="Arial" panose="020B0604020202020204" pitchFamily="34" charset="0"/>
              <a:ea typeface="宋体" panose="02010600030101010101" pitchFamily="2" charset="-122"/>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6741307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22C264D-87D4-4856-877A-6AA0BDD07D75}" type="slidenum">
              <a:rPr lang="zh-CN" altLang="en-US" sz="1200" smtClean="0">
                <a:solidFill>
                  <a:schemeClr val="tx1"/>
                </a:solidFill>
                <a:latin typeface="Arial" panose="020B0604020202020204" pitchFamily="34" charset="0"/>
                <a:ea typeface="宋体" panose="02010600030101010101" pitchFamily="2" charset="-122"/>
              </a:rPr>
              <a:pPr/>
              <a:t>129</a:t>
            </a:fld>
            <a:endParaRPr lang="en-US" altLang="zh-CN" sz="1200">
              <a:solidFill>
                <a:schemeClr val="tx1"/>
              </a:solidFill>
              <a:latin typeface="Arial" panose="020B0604020202020204" pitchFamily="34" charset="0"/>
              <a:ea typeface="宋体" panose="02010600030101010101" pitchFamily="2" charset="-122"/>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1027103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EB4A6A-A6AA-48BA-B6A3-525DF9EA8A14}" type="slidenum">
              <a:rPr lang="zh-CN" altLang="en-US" sz="1200" smtClean="0">
                <a:solidFill>
                  <a:schemeClr val="tx1"/>
                </a:solidFill>
                <a:latin typeface="Arial" panose="020B0604020202020204" pitchFamily="34" charset="0"/>
                <a:ea typeface="宋体" panose="02010600030101010101" pitchFamily="2" charset="-122"/>
              </a:rPr>
              <a:pPr/>
              <a:t>130</a:t>
            </a:fld>
            <a:endParaRPr lang="en-US" altLang="zh-CN" sz="1200">
              <a:solidFill>
                <a:schemeClr val="tx1"/>
              </a:solidFill>
              <a:latin typeface="Arial" panose="020B0604020202020204" pitchFamily="34" charset="0"/>
              <a:ea typeface="宋体" panose="02010600030101010101" pitchFamily="2" charset="-122"/>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2370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ABE0094-04D6-4896-97AE-1CBD06BCED1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在日常生活中许多事物都是按照一定次序成对出现的 例 如  左、 右ꎬ 中国的首都是北京ꎬ 平面上一个点的横、 纵坐标ꎬ 等等ꎮ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solidFill>
                  <a:srgbClr val="3333FF"/>
                </a:solidFill>
                <a:effectLst>
                  <a:outerShdw blurRad="38100" dist="38100" dir="2700000" algn="tl">
                    <a:srgbClr val="000000">
                      <a:alpha val="43137"/>
                    </a:srgbClr>
                  </a:outerShdw>
                </a:effectLst>
                <a:latin typeface="+mn-ea"/>
              </a:rPr>
              <a:t>他们具有一个共同</a:t>
            </a:r>
            <a:r>
              <a:rPr kumimoji="1" lang="zh-CN" altLang="en-US" b="1">
                <a:solidFill>
                  <a:srgbClr val="3333FF"/>
                </a:solidFill>
                <a:effectLst>
                  <a:outerShdw blurRad="38100" dist="38100" dir="2700000" algn="tl">
                    <a:srgbClr val="000000">
                      <a:alpha val="43137"/>
                    </a:srgbClr>
                  </a:outerShdw>
                </a:effectLst>
                <a:latin typeface="+mn-ea"/>
              </a:rPr>
              <a:t>的特质，</a:t>
            </a:r>
            <a:r>
              <a:rPr kumimoji="1" lang="en-US" altLang="zh-CN" b="1">
                <a:solidFill>
                  <a:srgbClr val="3333FF"/>
                </a:solidFill>
                <a:effectLst>
                  <a:outerShdw blurRad="38100" dist="38100" dir="2700000" algn="tl">
                    <a:srgbClr val="000000">
                      <a:alpha val="43137"/>
                    </a:srgbClr>
                  </a:outerShdw>
                </a:effectLst>
                <a:latin typeface="+mn-ea"/>
              </a:rPr>
              <a:t>%%</a:t>
            </a:r>
            <a:r>
              <a:rPr kumimoji="1" lang="zh-CN" altLang="en-US" b="1" dirty="0">
                <a:solidFill>
                  <a:srgbClr val="3333FF"/>
                </a:solidFill>
                <a:effectLst>
                  <a:outerShdw blurRad="38100" dist="38100" dir="2700000" algn="tl">
                    <a:srgbClr val="000000">
                      <a:alpha val="43137"/>
                    </a:srgbClr>
                  </a:outerShdw>
                </a:effectLst>
                <a:latin typeface="+mn-ea"/>
              </a:rPr>
              <a:t>成对出现且具有一定的顺序。</a:t>
            </a:r>
          </a:p>
          <a:p>
            <a:pPr eaLnBrk="1" hangingPunct="1"/>
            <a:r>
              <a:rPr lang="en-US" altLang="zh-CN" dirty="0"/>
              <a:t>%%</a:t>
            </a:r>
            <a:r>
              <a:rPr lang="zh-CN" altLang="en-US" dirty="0"/>
              <a:t>像这种按照一定次序成对出现的有序偶对被</a:t>
            </a:r>
            <a:r>
              <a:rPr lang="zh-CN" altLang="en-US"/>
              <a:t>称为序偶， </a:t>
            </a:r>
            <a:r>
              <a:rPr lang="zh-CN" altLang="en-US" dirty="0"/>
              <a:t>下面给出具体定义</a:t>
            </a:r>
          </a:p>
        </p:txBody>
      </p:sp>
    </p:spTree>
    <p:extLst>
      <p:ext uri="{BB962C8B-B14F-4D97-AF65-F5344CB8AC3E}">
        <p14:creationId xmlns:p14="http://schemas.microsoft.com/office/powerpoint/2010/main" val="128152801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FB3034E-4446-454C-BC48-8EAA53EE6741}" type="slidenum">
              <a:rPr lang="zh-CN" altLang="en-US" sz="1200" smtClean="0">
                <a:solidFill>
                  <a:schemeClr val="tx1"/>
                </a:solidFill>
                <a:latin typeface="Arial" panose="020B0604020202020204" pitchFamily="34" charset="0"/>
                <a:ea typeface="宋体" panose="02010600030101010101" pitchFamily="2" charset="-122"/>
              </a:rPr>
              <a:pPr/>
              <a:t>131</a:t>
            </a:fld>
            <a:endParaRPr lang="en-US" altLang="zh-CN" sz="1200">
              <a:solidFill>
                <a:schemeClr val="tx1"/>
              </a:solidFill>
              <a:latin typeface="Arial" panose="020B0604020202020204" pitchFamily="34" charset="0"/>
              <a:ea typeface="宋体" panose="02010600030101010101" pitchFamily="2" charset="-122"/>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85380461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132</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478443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133</a:t>
            </a:fld>
            <a:endParaRPr lang="zh-CN" altLang="en-US"/>
          </a:p>
        </p:txBody>
      </p:sp>
    </p:spTree>
    <p:extLst>
      <p:ext uri="{BB962C8B-B14F-4D97-AF65-F5344CB8AC3E}">
        <p14:creationId xmlns:p14="http://schemas.microsoft.com/office/powerpoint/2010/main" val="162085468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134</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98224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135</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6727326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136</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9733102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137</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1263829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E1FD523-1D37-4C4C-973C-7EC585BC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074A965-712F-463C-8F1F-579A55F8F83C}" type="slidenum">
              <a:rPr lang="zh-CN" altLang="en-US" sz="1200" smtClean="0">
                <a:solidFill>
                  <a:schemeClr val="tx1"/>
                </a:solidFill>
                <a:latin typeface="Arial" panose="020B0604020202020204" pitchFamily="34" charset="0"/>
                <a:ea typeface="宋体" panose="02010600030101010101" pitchFamily="2" charset="-122"/>
              </a:rPr>
              <a:pPr/>
              <a:t>138</a:t>
            </a:fld>
            <a:endParaRPr lang="en-US" altLang="zh-CN" sz="120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26BD42DD-6D8A-4378-9CCB-9DC70EF3899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143D350-1181-4B51-A3A1-931E05800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9E1FD523-1D37-4C4C-973C-7EC585BC0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074A965-712F-463C-8F1F-579A55F8F83C}" type="slidenum">
              <a:rPr lang="zh-CN" altLang="en-US" sz="1200" smtClean="0">
                <a:solidFill>
                  <a:schemeClr val="tx1"/>
                </a:solidFill>
                <a:latin typeface="Arial" panose="020B0604020202020204" pitchFamily="34" charset="0"/>
                <a:ea typeface="宋体" panose="02010600030101010101" pitchFamily="2" charset="-122"/>
              </a:rPr>
              <a:pPr/>
              <a:t>139</a:t>
            </a:fld>
            <a:endParaRPr lang="en-US" altLang="zh-CN" sz="1200">
              <a:solidFill>
                <a:schemeClr val="tx1"/>
              </a:solidFill>
              <a:latin typeface="Arial" panose="020B0604020202020204" pitchFamily="34" charset="0"/>
              <a:ea typeface="宋体" panose="02010600030101010101" pitchFamily="2" charset="-122"/>
            </a:endParaRPr>
          </a:p>
        </p:txBody>
      </p:sp>
      <p:sp>
        <p:nvSpPr>
          <p:cNvPr id="98307" name="Rectangle 2">
            <a:extLst>
              <a:ext uri="{FF2B5EF4-FFF2-40B4-BE49-F238E27FC236}">
                <a16:creationId xmlns:a16="http://schemas.microsoft.com/office/drawing/2014/main" id="{26BD42DD-6D8A-4378-9CCB-9DC70EF38997}"/>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143D350-1181-4B51-A3A1-931E05800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0335446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ED7D0D3-B40E-49E4-B657-94BA513A4FA4}" type="slidenum">
              <a:rPr lang="zh-CN" altLang="en-US" sz="1200" smtClean="0">
                <a:solidFill>
                  <a:schemeClr val="tx1"/>
                </a:solidFill>
                <a:latin typeface="Arial" panose="020B0604020202020204" pitchFamily="34" charset="0"/>
                <a:ea typeface="宋体" panose="02010600030101010101" pitchFamily="2" charset="-122"/>
              </a:rPr>
              <a:pPr/>
              <a:t>140</a:t>
            </a:fld>
            <a:endParaRPr lang="en-US" altLang="zh-CN" sz="1200">
              <a:solidFill>
                <a:schemeClr val="tx1"/>
              </a:solidFill>
              <a:latin typeface="Arial" panose="020B0604020202020204" pitchFamily="34" charset="0"/>
              <a:ea typeface="宋体" panose="02010600030101010101" pitchFamily="2" charset="-122"/>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7713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ABE0094-04D6-4896-97AE-1CBD06BCED1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定义</a:t>
            </a:r>
            <a:r>
              <a:rPr lang="en-US" altLang="zh-CN" dirty="0"/>
              <a:t>4.1.</a:t>
            </a:r>
            <a:r>
              <a:rPr lang="zh-CN" altLang="en-US" dirty="0"/>
              <a:t>。。。</a:t>
            </a:r>
            <a:endParaRPr lang="en-US" altLang="zh-CN" dirty="0"/>
          </a:p>
          <a:p>
            <a:pPr eaLnBrk="1" hangingPunct="1"/>
            <a:r>
              <a:rPr lang="zh-CN" altLang="en-US" dirty="0"/>
              <a:t>例如</a:t>
            </a:r>
            <a:endParaRPr lang="en-US" altLang="zh-CN" dirty="0"/>
          </a:p>
          <a:p>
            <a:pPr eaLnBrk="1" hangingPunct="1"/>
            <a:r>
              <a:rPr lang="zh-CN" altLang="en-US" dirty="0"/>
              <a:t>注意：（</a:t>
            </a:r>
            <a:r>
              <a:rPr lang="en-US" altLang="zh-CN" dirty="0"/>
              <a:t>1)</a:t>
            </a:r>
            <a:r>
              <a:rPr kumimoji="1" lang="zh-CN" altLang="en-US" sz="1200" dirty="0">
                <a:latin typeface="+mn-ea"/>
                <a:ea typeface="+mn-ea"/>
              </a:rPr>
              <a:t>序偶可以看作是具有两个元素的集合</a:t>
            </a:r>
            <a:endParaRPr kumimoji="1" lang="en-US" altLang="zh-CN" sz="1200" dirty="0">
              <a:latin typeface="+mn-ea"/>
              <a:ea typeface="+mn-ea"/>
            </a:endParaRPr>
          </a:p>
          <a:p>
            <a:pPr eaLnBrk="1" hangingPunct="1"/>
            <a:r>
              <a:rPr kumimoji="1" lang="en-US" altLang="zh-CN" sz="1200" dirty="0">
                <a:latin typeface="+mn-ea"/>
                <a:ea typeface="+mn-ea"/>
              </a:rPr>
              <a:t>            </a:t>
            </a:r>
            <a:r>
              <a:rPr kumimoji="1" lang="zh-CN" altLang="en-US" sz="1200" dirty="0">
                <a:latin typeface="+mn-ea"/>
                <a:ea typeface="+mn-ea"/>
              </a:rPr>
              <a:t>但是序偶中的两个元素具有</a:t>
            </a:r>
            <a:r>
              <a:rPr kumimoji="1" lang="zh-CN" altLang="en-US" sz="1200" dirty="0">
                <a:solidFill>
                  <a:srgbClr val="0000FF"/>
                </a:solidFill>
                <a:latin typeface="+mn-ea"/>
                <a:ea typeface="+mn-ea"/>
              </a:rPr>
              <a:t>确定的次序</a:t>
            </a:r>
            <a:r>
              <a:rPr lang="zh-CN" altLang="en-US" dirty="0"/>
              <a:t>。即序偶</a:t>
            </a:r>
            <a:r>
              <a:rPr lang="en-US" altLang="zh-CN" dirty="0"/>
              <a:t>‹</a:t>
            </a:r>
            <a:r>
              <a:rPr lang="zh-CN" altLang="en-US" dirty="0"/>
              <a:t>李玲， 李华</a:t>
            </a:r>
            <a:r>
              <a:rPr lang="en-US" altLang="zh-CN" dirty="0"/>
              <a:t>›</a:t>
            </a:r>
            <a:r>
              <a:rPr lang="zh-CN" altLang="en-US" dirty="0"/>
              <a:t>，和，</a:t>
            </a:r>
            <a:r>
              <a:rPr lang="en-US" altLang="zh-CN" dirty="0"/>
              <a:t>‹</a:t>
            </a:r>
            <a:r>
              <a:rPr lang="zh-CN" altLang="en-US" dirty="0"/>
              <a:t>李华，李玲</a:t>
            </a:r>
            <a:r>
              <a:rPr lang="en-US" altLang="zh-CN" dirty="0"/>
              <a:t>›</a:t>
            </a:r>
            <a:r>
              <a:rPr lang="zh-CN" altLang="en-US" dirty="0"/>
              <a:t>中的元素是相同的， 但因为顺序不同， 表达的关系 却完全不一样。</a:t>
            </a:r>
            <a:endParaRPr lang="en-US" altLang="zh-CN" dirty="0"/>
          </a:p>
          <a:p>
            <a:pPr eaLnBrk="1" hangingPunct="1"/>
            <a:r>
              <a:rPr lang="zh-CN" altLang="en-US" dirty="0"/>
              <a:t>显然</a:t>
            </a:r>
            <a:r>
              <a:rPr lang="en-US" altLang="zh-CN" dirty="0"/>
              <a:t>, </a:t>
            </a:r>
            <a:r>
              <a:rPr lang="zh-CN" altLang="en-US" dirty="0"/>
              <a:t>序偶</a:t>
            </a:r>
            <a:r>
              <a:rPr lang="en-US" altLang="zh-CN" dirty="0"/>
              <a:t>‹</a:t>
            </a:r>
            <a:r>
              <a:rPr lang="zh-CN" altLang="en-US" dirty="0"/>
              <a:t>李玲ꎬ 李华</a:t>
            </a:r>
            <a:r>
              <a:rPr lang="en-US" altLang="zh-CN" dirty="0"/>
              <a:t>›</a:t>
            </a:r>
            <a:r>
              <a:rPr lang="zh-CN" altLang="en-US" dirty="0"/>
              <a:t>和</a:t>
            </a:r>
            <a:r>
              <a:rPr lang="en-US" altLang="zh-CN" dirty="0"/>
              <a:t>‹</a:t>
            </a:r>
            <a:r>
              <a:rPr lang="zh-CN" altLang="en-US" dirty="0"/>
              <a:t>李华ꎬ 李玲</a:t>
            </a:r>
            <a:r>
              <a:rPr lang="en-US" altLang="zh-CN" dirty="0"/>
              <a:t>›</a:t>
            </a:r>
            <a:r>
              <a:rPr lang="zh-CN" altLang="en-US" dirty="0"/>
              <a:t>中的元素是相同的ꎬ 但因为顺序不同ꎬ 表达的关系 却完全不一样ꎮ </a:t>
            </a:r>
            <a:endParaRPr lang="en-US" altLang="zh-CN" dirty="0"/>
          </a:p>
          <a:p>
            <a:pPr eaLnBrk="1" hangingPunct="1"/>
            <a:r>
              <a:rPr lang="en-US" altLang="zh-CN" dirty="0"/>
              <a:t>%%</a:t>
            </a:r>
            <a:r>
              <a:rPr lang="zh-CN" altLang="en-US" dirty="0"/>
              <a:t>即</a:t>
            </a:r>
            <a:r>
              <a:rPr kumimoji="1" lang="zh-CN" altLang="en-US" sz="1200" noProof="1">
                <a:latin typeface="+mn-ea"/>
                <a:ea typeface="+mn-ea"/>
              </a:rPr>
              <a:t>&lt;</a:t>
            </a:r>
            <a:r>
              <a:rPr kumimoji="1" lang="en-US" altLang="en-US" sz="1200" dirty="0" err="1">
                <a:latin typeface="+mn-ea"/>
                <a:ea typeface="+mn-ea"/>
              </a:rPr>
              <a:t>a,b</a:t>
            </a:r>
            <a:r>
              <a:rPr kumimoji="1" lang="en-US" altLang="zh-CN" sz="1200" dirty="0">
                <a:latin typeface="+mn-ea"/>
                <a:ea typeface="+mn-ea"/>
              </a:rPr>
              <a:t>&gt;</a:t>
            </a:r>
            <a:r>
              <a:rPr kumimoji="1" lang="en-US" altLang="zh-CN" sz="1200" noProof="1">
                <a:solidFill>
                  <a:srgbClr val="FF0000"/>
                </a:solidFill>
                <a:latin typeface="+mn-ea"/>
                <a:ea typeface="+mn-ea"/>
              </a:rPr>
              <a:t>≠</a:t>
            </a:r>
            <a:r>
              <a:rPr kumimoji="1" lang="en-US" altLang="en-US" sz="1200" noProof="1">
                <a:latin typeface="+mn-ea"/>
                <a:ea typeface="+mn-ea"/>
              </a:rPr>
              <a:t>&lt;</a:t>
            </a:r>
            <a:r>
              <a:rPr kumimoji="1" lang="en-US" altLang="zh-CN" sz="1200" noProof="1">
                <a:latin typeface="+mn-ea"/>
                <a:ea typeface="+mn-ea"/>
              </a:rPr>
              <a:t>b</a:t>
            </a:r>
            <a:r>
              <a:rPr kumimoji="1" lang="en-US" altLang="en-US" sz="1200" dirty="0">
                <a:latin typeface="+mn-ea"/>
                <a:ea typeface="+mn-ea"/>
              </a:rPr>
              <a:t>,a</a:t>
            </a:r>
            <a:r>
              <a:rPr kumimoji="1" lang="en-US" altLang="zh-CN" sz="1200" dirty="0">
                <a:latin typeface="+mn-ea"/>
                <a:ea typeface="+mn-ea"/>
              </a:rPr>
              <a:t>&gt;，</a:t>
            </a:r>
            <a:r>
              <a:rPr kumimoji="1" lang="zh-CN" altLang="zh-CN" sz="1200" dirty="0">
                <a:solidFill>
                  <a:srgbClr val="FF0000"/>
                </a:solidFill>
                <a:latin typeface="+mn-ea"/>
                <a:ea typeface="+mn-ea"/>
              </a:rPr>
              <a:t>但</a:t>
            </a:r>
            <a:r>
              <a:rPr kumimoji="1" lang="en-US" altLang="zh-CN" sz="1200" dirty="0">
                <a:latin typeface="+mn-ea"/>
                <a:ea typeface="+mn-ea"/>
              </a:rPr>
              <a:t>{</a:t>
            </a:r>
            <a:r>
              <a:rPr kumimoji="1" lang="en-US" altLang="zh-CN" sz="1200" dirty="0" err="1">
                <a:latin typeface="+mn-ea"/>
                <a:ea typeface="+mn-ea"/>
              </a:rPr>
              <a:t>a,b</a:t>
            </a:r>
            <a:r>
              <a:rPr kumimoji="1" lang="en-US" altLang="zh-CN" sz="1200" dirty="0">
                <a:latin typeface="+mn-ea"/>
                <a:ea typeface="+mn-ea"/>
              </a:rPr>
              <a:t>}={</a:t>
            </a:r>
            <a:r>
              <a:rPr kumimoji="1" lang="en-US" altLang="zh-CN" sz="1200" dirty="0" err="1">
                <a:latin typeface="+mn-ea"/>
                <a:ea typeface="+mn-ea"/>
              </a:rPr>
              <a:t>b,a</a:t>
            </a:r>
            <a:r>
              <a:rPr kumimoji="1" lang="en-US" altLang="zh-CN" sz="1200" dirty="0">
                <a:latin typeface="+mn-ea"/>
                <a:ea typeface="+mn-ea"/>
              </a:rPr>
              <a:t>}</a:t>
            </a:r>
          </a:p>
          <a:p>
            <a:pPr eaLnBrk="1" hangingPunct="1"/>
            <a:r>
              <a:rPr lang="zh-CN" altLang="en-US" dirty="0"/>
              <a:t>那怎么确定两个序偶相同 或者相等呢</a:t>
            </a:r>
            <a:r>
              <a:rPr lang="en-US" altLang="zh-CN" dirty="0"/>
              <a:t>? </a:t>
            </a:r>
            <a:r>
              <a:rPr lang="zh-CN" altLang="en-US" dirty="0"/>
              <a:t>下面给出序偶相等的定义</a:t>
            </a:r>
          </a:p>
        </p:txBody>
      </p:sp>
    </p:spTree>
    <p:extLst>
      <p:ext uri="{BB962C8B-B14F-4D97-AF65-F5344CB8AC3E}">
        <p14:creationId xmlns:p14="http://schemas.microsoft.com/office/powerpoint/2010/main" val="34604609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C03541CF-5346-41D9-B064-C140FAA886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C008D6A-5051-4192-A135-0E63D46B274B}" type="slidenum">
              <a:rPr lang="zh-CN" altLang="en-US" sz="1200" smtClean="0">
                <a:solidFill>
                  <a:schemeClr val="tx1"/>
                </a:solidFill>
                <a:latin typeface="Arial" panose="020B0604020202020204" pitchFamily="34" charset="0"/>
                <a:ea typeface="宋体" panose="02010600030101010101" pitchFamily="2" charset="-122"/>
              </a:rPr>
              <a:pPr/>
              <a:t>141</a:t>
            </a:fld>
            <a:endParaRPr lang="en-US" altLang="zh-CN" sz="1200">
              <a:solidFill>
                <a:schemeClr val="tx1"/>
              </a:solidFill>
              <a:latin typeface="Arial" panose="020B0604020202020204" pitchFamily="34" charset="0"/>
              <a:ea typeface="宋体" panose="02010600030101010101" pitchFamily="2" charset="-122"/>
            </a:endParaRPr>
          </a:p>
        </p:txBody>
      </p:sp>
      <p:sp>
        <p:nvSpPr>
          <p:cNvPr id="188419" name="Rectangle 2">
            <a:extLst>
              <a:ext uri="{FF2B5EF4-FFF2-40B4-BE49-F238E27FC236}">
                <a16:creationId xmlns:a16="http://schemas.microsoft.com/office/drawing/2014/main" id="{86FB32AA-340C-4605-95E7-B5E947FD0164}"/>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9C654D5C-E685-40B4-8812-D2EBF376D9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CFDF7F67-5591-4762-8D1E-E0086EB84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D848264-C93F-43C4-9D74-FEFFD9517984}" type="slidenum">
              <a:rPr lang="zh-CN" altLang="en-US" sz="1200" smtClean="0">
                <a:solidFill>
                  <a:schemeClr val="tx1"/>
                </a:solidFill>
                <a:latin typeface="Arial" panose="020B0604020202020204" pitchFamily="34" charset="0"/>
                <a:ea typeface="宋体" panose="02010600030101010101" pitchFamily="2" charset="-122"/>
              </a:rPr>
              <a:pPr/>
              <a:t>142</a:t>
            </a:fld>
            <a:endParaRPr lang="en-US" altLang="zh-CN" sz="1200">
              <a:solidFill>
                <a:schemeClr val="tx1"/>
              </a:solidFill>
              <a:latin typeface="Arial" panose="020B0604020202020204" pitchFamily="34" charset="0"/>
              <a:ea typeface="宋体" panose="02010600030101010101" pitchFamily="2" charset="-122"/>
            </a:endParaRPr>
          </a:p>
        </p:txBody>
      </p:sp>
      <p:sp>
        <p:nvSpPr>
          <p:cNvPr id="192515" name="Rectangle 2">
            <a:extLst>
              <a:ext uri="{FF2B5EF4-FFF2-40B4-BE49-F238E27FC236}">
                <a16:creationId xmlns:a16="http://schemas.microsoft.com/office/drawing/2014/main" id="{9E6EFFC4-101C-4401-A12C-31185F45305D}"/>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C1D21630-CFB1-429A-B58E-8A5ADEDBB1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143</a:t>
            </a:fld>
            <a:endParaRPr lang="zh-CN" altLang="en-US"/>
          </a:p>
        </p:txBody>
      </p:sp>
    </p:spTree>
    <p:extLst>
      <p:ext uri="{BB962C8B-B14F-4D97-AF65-F5344CB8AC3E}">
        <p14:creationId xmlns:p14="http://schemas.microsoft.com/office/powerpoint/2010/main" val="2103358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A129180-F651-47F7-9DBA-59BBF301379D}" type="slidenum">
              <a:rPr lang="zh-CN" altLang="en-US" sz="1200" smtClean="0">
                <a:solidFill>
                  <a:schemeClr val="tx1"/>
                </a:solidFill>
                <a:latin typeface="Arial" panose="020B0604020202020204" pitchFamily="34" charset="0"/>
                <a:ea typeface="宋体" panose="02010600030101010101" pitchFamily="2" charset="-122"/>
              </a:rPr>
              <a:pPr/>
              <a:t>15</a:t>
            </a:fld>
            <a:endParaRPr lang="en-US" altLang="zh-CN" sz="1200">
              <a:solidFill>
                <a:schemeClr val="tx1"/>
              </a:solidFill>
              <a:latin typeface="Arial" panose="020B0604020202020204" pitchFamily="34" charset="0"/>
              <a:ea typeface="宋体" panose="02010600030101010101" pitchFamily="2" charset="-122"/>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推广序偶的思想ꎬ 可以定义任意 ｎ 个元素的有序序列ꎮ</a:t>
            </a:r>
          </a:p>
        </p:txBody>
      </p:sp>
    </p:spTree>
    <p:extLst>
      <p:ext uri="{BB962C8B-B14F-4D97-AF65-F5344CB8AC3E}">
        <p14:creationId xmlns:p14="http://schemas.microsoft.com/office/powerpoint/2010/main" val="3024805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B8F8B49-C7D3-4FBF-964C-A6FC1C820583}"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有了概念序偶，我们就可以提出一个新的概念</a:t>
            </a:r>
            <a:r>
              <a:rPr lang="en-US" altLang="zh-CN" dirty="0"/>
              <a:t>——</a:t>
            </a:r>
            <a:r>
              <a:rPr lang="zh-CN" altLang="en-US" dirty="0"/>
              <a:t>笛卡尔积，即计算两个集合的乘积，下面给出笛卡儿积的定义</a:t>
            </a:r>
          </a:p>
        </p:txBody>
      </p:sp>
    </p:spTree>
    <p:extLst>
      <p:ext uri="{BB962C8B-B14F-4D97-AF65-F5344CB8AC3E}">
        <p14:creationId xmlns:p14="http://schemas.microsoft.com/office/powerpoint/2010/main" val="404289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3A5655F-9F4F-44EF-9175-D8D99F9526A2}"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dirty="0">
                <a:solidFill>
                  <a:srgbClr val="C00000"/>
                </a:solidFill>
                <a:latin typeface="+mn-ea"/>
                <a:ea typeface="+mn-ea"/>
              </a:rPr>
              <a:t>定义</a:t>
            </a:r>
            <a:r>
              <a:rPr kumimoji="1" lang="en-US" altLang="zh-CN" sz="1200" dirty="0">
                <a:solidFill>
                  <a:srgbClr val="C00000"/>
                </a:solidFill>
                <a:latin typeface="+mn-ea"/>
                <a:ea typeface="+mn-ea"/>
              </a:rPr>
              <a:t>4.3   </a:t>
            </a:r>
            <a:r>
              <a:rPr kumimoji="1" lang="zh-CN" altLang="en-US" sz="1200" dirty="0">
                <a:solidFill>
                  <a:srgbClr val="C00000"/>
                </a:solidFill>
                <a:latin typeface="+mn-ea"/>
                <a:ea typeface="+mn-ea"/>
              </a:rPr>
              <a:t>。。。</a:t>
            </a:r>
            <a:endParaRPr kumimoji="1" lang="en-US" altLang="zh-CN" sz="1200" dirty="0">
              <a:solidFill>
                <a:srgbClr val="C00000"/>
              </a:solidFill>
              <a:latin typeface="+mn-ea"/>
              <a:ea typeface="+mn-ea"/>
            </a:endParaRPr>
          </a:p>
          <a:p>
            <a:pPr eaLnBrk="1" hangingPunct="1"/>
            <a:r>
              <a:rPr kumimoji="1" lang="zh-CN" altLang="en-US" sz="1200" dirty="0">
                <a:solidFill>
                  <a:srgbClr val="C00000"/>
                </a:solidFill>
                <a:latin typeface="+mn-ea"/>
                <a:ea typeface="+mn-ea"/>
              </a:rPr>
              <a:t>下面给出具体例子</a:t>
            </a:r>
            <a:endParaRPr lang="zh-CN" altLang="en-US" dirty="0"/>
          </a:p>
        </p:txBody>
      </p:sp>
    </p:spTree>
    <p:extLst>
      <p:ext uri="{BB962C8B-B14F-4D97-AF65-F5344CB8AC3E}">
        <p14:creationId xmlns:p14="http://schemas.microsoft.com/office/powerpoint/2010/main" val="3743514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2E8DA26-B44C-4240-8833-86642FC69022}" type="slidenum">
              <a:rPr lang="zh-CN" altLang="en-US" sz="1200" smtClean="0">
                <a:solidFill>
                  <a:schemeClr val="tx1"/>
                </a:solidFill>
                <a:latin typeface="Arial" panose="020B0604020202020204" pitchFamily="34" charset="0"/>
                <a:ea typeface="宋体" panose="02010600030101010101" pitchFamily="2" charset="-122"/>
              </a:rPr>
              <a:pPr/>
              <a:t>18</a:t>
            </a:fld>
            <a:endParaRPr lang="en-US" altLang="zh-CN" sz="1200">
              <a:solidFill>
                <a:schemeClr val="tx1"/>
              </a:solidFill>
              <a:latin typeface="Arial" panose="020B0604020202020204" pitchFamily="34" charset="0"/>
              <a:ea typeface="宋体" panose="02010600030101010101" pitchFamily="2"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通过这个例子，进一步说明笛卡尔积是不满足交换律的</a:t>
            </a:r>
            <a:endParaRPr lang="en-US" altLang="zh-CN" dirty="0"/>
          </a:p>
          <a:p>
            <a:pPr eaLnBrk="1" hangingPunct="1"/>
            <a:endParaRPr lang="zh-CN" altLang="en-US" dirty="0"/>
          </a:p>
        </p:txBody>
      </p:sp>
    </p:spTree>
    <p:extLst>
      <p:ext uri="{BB962C8B-B14F-4D97-AF65-F5344CB8AC3E}">
        <p14:creationId xmlns:p14="http://schemas.microsoft.com/office/powerpoint/2010/main" val="1032564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A13FB93-A230-458B-BBFF-5474CB0B7358}" type="slidenum">
              <a:rPr lang="zh-CN" altLang="en-US" sz="1200" smtClean="0">
                <a:solidFill>
                  <a:schemeClr val="tx1"/>
                </a:solidFill>
                <a:latin typeface="Arial" panose="020B0604020202020204" pitchFamily="34" charset="0"/>
                <a:ea typeface="宋体" panose="02010600030101010101" pitchFamily="2" charset="-122"/>
              </a:rPr>
              <a:pPr/>
              <a:t>19</a:t>
            </a:fld>
            <a:endParaRPr lang="en-US" altLang="zh-CN" sz="1200">
              <a:solidFill>
                <a:schemeClr val="tx1"/>
              </a:solidFill>
              <a:latin typeface="Arial" panose="020B0604020202020204" pitchFamily="34" charset="0"/>
              <a:ea typeface="宋体" panose="02010600030101010101" pitchFamily="2" charset="-122"/>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显然笛卡尔积也不满足结合律。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下面我们介绍笛卡尔积对交运算和并运算的分配律</a:t>
            </a:r>
            <a:endParaRPr lang="en-US" altLang="zh-CN" dirty="0"/>
          </a:p>
          <a:p>
            <a:pPr eaLnBrk="1" hangingPunct="1"/>
            <a:endParaRPr lang="zh-CN" altLang="en-US" dirty="0"/>
          </a:p>
        </p:txBody>
      </p:sp>
    </p:spTree>
    <p:extLst>
      <p:ext uri="{BB962C8B-B14F-4D97-AF65-F5344CB8AC3E}">
        <p14:creationId xmlns:p14="http://schemas.microsoft.com/office/powerpoint/2010/main" val="1964866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212CC71-3B4D-4D46-9778-E552C5EAA08B}" type="slidenum">
              <a:rPr lang="zh-CN" altLang="en-US" sz="1200" smtClean="0">
                <a:solidFill>
                  <a:schemeClr val="tx1"/>
                </a:solidFill>
                <a:latin typeface="Arial" panose="020B0604020202020204" pitchFamily="34" charset="0"/>
                <a:ea typeface="宋体" panose="02010600030101010101" pitchFamily="2" charset="-122"/>
              </a:rPr>
              <a:pPr/>
              <a:t>20</a:t>
            </a:fld>
            <a:endParaRPr lang="en-US" altLang="zh-CN" sz="1200">
              <a:solidFill>
                <a:schemeClr val="tx1"/>
              </a:solidFill>
              <a:latin typeface="Arial" panose="020B0604020202020204" pitchFamily="34" charset="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由于四个等式证明方法相同，所以这里仅证明（</a:t>
            </a:r>
            <a:r>
              <a:rPr lang="en-US" altLang="zh-CN" dirty="0"/>
              <a:t>1</a:t>
            </a:r>
            <a:r>
              <a:rPr lang="zh-CN" altLang="en-US" dirty="0"/>
              <a:t>），</a:t>
            </a:r>
            <a:r>
              <a:rPr lang="en-US" altLang="zh-CN" dirty="0"/>
              <a:t>(</a:t>
            </a:r>
            <a:r>
              <a:rPr lang="zh-CN" altLang="en-US" dirty="0"/>
              <a:t>２</a:t>
            </a:r>
            <a:r>
              <a:rPr lang="en-US" altLang="zh-CN" dirty="0"/>
              <a:t>)(</a:t>
            </a:r>
            <a:r>
              <a:rPr lang="zh-CN" altLang="en-US" dirty="0"/>
              <a:t>３</a:t>
            </a:r>
            <a:r>
              <a:rPr lang="en-US" altLang="zh-CN" dirty="0"/>
              <a:t>)</a:t>
            </a:r>
            <a:r>
              <a:rPr lang="zh-CN" altLang="en-US" dirty="0"/>
              <a:t>和</a:t>
            </a:r>
            <a:r>
              <a:rPr lang="en-US" altLang="zh-CN" dirty="0"/>
              <a:t>(</a:t>
            </a:r>
            <a:r>
              <a:rPr lang="zh-CN" altLang="en-US" dirty="0"/>
              <a:t>４</a:t>
            </a:r>
            <a:r>
              <a:rPr lang="en-US" altLang="zh-CN" dirty="0"/>
              <a:t>)</a:t>
            </a:r>
            <a:r>
              <a:rPr lang="zh-CN" altLang="en-US" dirty="0"/>
              <a:t>的证明作为练习， 请大家下来自己证明。</a:t>
            </a:r>
          </a:p>
        </p:txBody>
      </p:sp>
    </p:spTree>
    <p:extLst>
      <p:ext uri="{BB962C8B-B14F-4D97-AF65-F5344CB8AC3E}">
        <p14:creationId xmlns:p14="http://schemas.microsoft.com/office/powerpoint/2010/main" val="307477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1E0A72-C847-4021-8371-AEE5D4844C44}" type="slidenum">
              <a:rPr lang="zh-CN" altLang="en-US" sz="1200" smtClean="0">
                <a:solidFill>
                  <a:schemeClr val="tx1"/>
                </a:solidFill>
                <a:latin typeface="Arial" panose="020B0604020202020204" pitchFamily="34" charset="0"/>
                <a:ea typeface="宋体" panose="02010600030101010101" pitchFamily="2" charset="-122"/>
              </a:rPr>
              <a:pPr/>
              <a:t>3</a:t>
            </a:fld>
            <a:endParaRPr lang="en-US" altLang="zh-CN" sz="120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a:solidFill>
                  <a:schemeClr val="tx1"/>
                </a:solidFill>
                <a:latin typeface="+mn-lt"/>
                <a:ea typeface="+mn-ea"/>
                <a:cs typeface="+mn-cs"/>
              </a:rPr>
              <a:t>关系理论最早出现于</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集合论基础</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豪斯多夫于１９１４ 年编著</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的序型</a:t>
            </a:r>
            <a:r>
              <a:rPr lang="zh-CN" altLang="en-US" sz="1200" b="0" i="0" u="none" strike="noStrike" kern="1200" baseline="0">
                <a:solidFill>
                  <a:schemeClr val="tx1"/>
                </a:solidFill>
                <a:latin typeface="+mn-lt"/>
                <a:ea typeface="+mn-ea"/>
                <a:cs typeface="+mn-cs"/>
              </a:rPr>
              <a:t>理论中， </a:t>
            </a:r>
            <a:r>
              <a:rPr lang="zh-CN" altLang="en-US" sz="1200" b="0" i="0" u="none" strike="noStrike" kern="1200" baseline="0" dirty="0">
                <a:solidFill>
                  <a:schemeClr val="tx1"/>
                </a:solidFill>
                <a:latin typeface="+mn-lt"/>
                <a:ea typeface="+mn-ea"/>
                <a:cs typeface="+mn-cs"/>
              </a:rPr>
              <a:t>它与</a:t>
            </a:r>
          </a:p>
          <a:p>
            <a:r>
              <a:rPr lang="zh-CN" altLang="en-US" sz="1200" b="0" i="0" u="none" strike="noStrike" kern="1200" baseline="0" dirty="0">
                <a:solidFill>
                  <a:schemeClr val="tx1"/>
                </a:solidFill>
                <a:latin typeface="+mn-lt"/>
                <a:ea typeface="+mn-ea"/>
                <a:cs typeface="+mn-cs"/>
              </a:rPr>
              <a:t>集合论、数理逻辑以及组合学、图论、布尔代数等都有很密切的联系</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从从２０ 世纪７０ 年代开始ꎬ 关系理论与拓扑学甚至线性代数也产生了多方面的联系。</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关系作为日常生活和数学中的一个基本概念ꎬ 已经为我们所熟知ꎮ 例如ꎬ 日常生活</a:t>
            </a:r>
          </a:p>
          <a:p>
            <a:r>
              <a:rPr lang="zh-CN" altLang="en-US" sz="1200" b="0" i="0" u="none" strike="noStrike" kern="1200" baseline="0" dirty="0">
                <a:solidFill>
                  <a:schemeClr val="tx1"/>
                </a:solidFill>
                <a:latin typeface="+mn-lt"/>
                <a:ea typeface="+mn-ea"/>
                <a:cs typeface="+mn-cs"/>
              </a:rPr>
              <a:t>中的父子关系、兄妹关系、师生关系、商品与用户的关系等ꎬ 数学中的相等关系、图形</a:t>
            </a:r>
          </a:p>
          <a:p>
            <a:r>
              <a:rPr lang="zh-CN" altLang="en-US" sz="1200" b="0" i="0" u="none" strike="noStrike" kern="1200" baseline="0" dirty="0">
                <a:solidFill>
                  <a:schemeClr val="tx1"/>
                </a:solidFill>
                <a:latin typeface="+mn-lt"/>
                <a:ea typeface="+mn-ea"/>
                <a:cs typeface="+mn-cs"/>
              </a:rPr>
              <a:t>的相似全等关系、集合的包含关系等ꎮ</a:t>
            </a:r>
            <a:endParaRPr lang="zh-CN" altLang="en-US" dirty="0"/>
          </a:p>
        </p:txBody>
      </p:sp>
    </p:spTree>
    <p:extLst>
      <p:ext uri="{BB962C8B-B14F-4D97-AF65-F5344CB8AC3E}">
        <p14:creationId xmlns:p14="http://schemas.microsoft.com/office/powerpoint/2010/main" val="3581548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5D24817-5426-4391-BB6E-5D340DD8E2C6}" type="slidenum">
              <a:rPr lang="zh-CN" altLang="en-US" sz="1200" smtClean="0">
                <a:solidFill>
                  <a:schemeClr val="tx1"/>
                </a:solidFill>
                <a:latin typeface="Arial" panose="020B0604020202020204" pitchFamily="34" charset="0"/>
                <a:ea typeface="宋体" panose="02010600030101010101" pitchFamily="2" charset="-122"/>
              </a:rPr>
              <a:pPr/>
              <a:t>21</a:t>
            </a:fld>
            <a:endParaRPr lang="en-US" altLang="zh-CN" sz="1200">
              <a:solidFill>
                <a:schemeClr val="tx1"/>
              </a:solidFill>
              <a:latin typeface="Arial" panose="020B0604020202020204" pitchFamily="34"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下面我们再介绍一个结论</a:t>
            </a:r>
          </a:p>
        </p:txBody>
      </p:sp>
    </p:spTree>
    <p:extLst>
      <p:ext uri="{BB962C8B-B14F-4D97-AF65-F5344CB8AC3E}">
        <p14:creationId xmlns:p14="http://schemas.microsoft.com/office/powerpoint/2010/main" val="3294857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0F952D9-88D9-43FE-B9B7-696BBAC8C88B}" type="slidenum">
              <a:rPr lang="zh-CN" altLang="en-US" sz="1200" smtClean="0">
                <a:solidFill>
                  <a:schemeClr val="tx1"/>
                </a:solidFill>
                <a:latin typeface="Arial" panose="020B0604020202020204" pitchFamily="34" charset="0"/>
                <a:ea typeface="宋体" panose="02010600030101010101" pitchFamily="2" charset="-122"/>
              </a:rPr>
              <a:pPr/>
              <a:t>22</a:t>
            </a:fld>
            <a:endParaRPr lang="en-US" altLang="zh-CN" sz="1200">
              <a:solidFill>
                <a:schemeClr val="tx1"/>
              </a:solidFill>
              <a:latin typeface="Arial" panose="020B0604020202020204" pitchFamily="34" charset="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该定理的证明分为两个方面</a:t>
            </a:r>
            <a:r>
              <a:rPr lang="en-US" altLang="zh-CN" dirty="0"/>
              <a:t>: </a:t>
            </a:r>
            <a:r>
              <a:rPr lang="zh-CN" altLang="en-US" dirty="0"/>
              <a:t>充分性和必要性ꎮ 但不管是充分性还是必要 性ꎬ 都是证明两个集合的包含关系ꎬ 因此可以根据“集合与集合关系的判定与证明方 法”直接证明</a:t>
            </a:r>
          </a:p>
          <a:p>
            <a:pPr eaLnBrk="1" hangingPunct="1"/>
            <a:endParaRPr lang="en-US" altLang="zh-CN" dirty="0"/>
          </a:p>
          <a:p>
            <a:pPr eaLnBrk="1" hangingPunct="1"/>
            <a:r>
              <a:rPr lang="zh-CN" altLang="en-US" dirty="0"/>
              <a:t>首先证明充分性，即已知</a:t>
            </a:r>
            <a:r>
              <a:rPr lang="en-US" altLang="zh-CN" dirty="0"/>
              <a:t>A</a:t>
            </a:r>
            <a:r>
              <a:rPr kumimoji="1" lang="zh-CN" altLang="en-US" dirty="0">
                <a:solidFill>
                  <a:srgbClr val="FF0000"/>
                </a:solidFill>
                <a:sym typeface="Symbol" panose="05050102010706020507" pitchFamily="18" charset="2"/>
              </a:rPr>
              <a:t></a:t>
            </a:r>
            <a:r>
              <a:rPr lang="en-US" altLang="zh-CN" dirty="0"/>
              <a:t>C</a:t>
            </a:r>
            <a:r>
              <a:rPr lang="zh-CN" altLang="en-US" dirty="0"/>
              <a:t>，</a:t>
            </a:r>
            <a:r>
              <a:rPr lang="en-US" altLang="zh-CN" dirty="0"/>
              <a:t>B</a:t>
            </a:r>
            <a:r>
              <a:rPr kumimoji="1" lang="zh-CN" altLang="en-US" dirty="0">
                <a:solidFill>
                  <a:srgbClr val="FF0000"/>
                </a:solidFill>
                <a:sym typeface="Symbol" panose="05050102010706020507" pitchFamily="18" charset="2"/>
              </a:rPr>
              <a:t></a:t>
            </a:r>
            <a:r>
              <a:rPr lang="en-US" altLang="zh-CN" dirty="0"/>
              <a:t>D</a:t>
            </a:r>
            <a:r>
              <a:rPr lang="zh-CN" altLang="en-US" dirty="0"/>
              <a:t>，证明</a:t>
            </a:r>
            <a:r>
              <a:rPr lang="en-US" altLang="zh-CN" dirty="0"/>
              <a:t>(A×B)</a:t>
            </a:r>
            <a:r>
              <a:rPr kumimoji="1" lang="zh-CN" altLang="en-US" dirty="0">
                <a:solidFill>
                  <a:srgbClr val="FF0000"/>
                </a:solidFill>
                <a:sym typeface="Symbol" panose="05050102010706020507" pitchFamily="18" charset="2"/>
              </a:rPr>
              <a:t></a:t>
            </a:r>
            <a:r>
              <a:rPr lang="en-US" altLang="zh-CN" dirty="0"/>
              <a:t>(C×D)</a:t>
            </a:r>
            <a:r>
              <a:rPr lang="zh-CN" altLang="en-US" dirty="0"/>
              <a:t>。。。。</a:t>
            </a:r>
            <a:endParaRPr lang="en-US" altLang="zh-CN" dirty="0"/>
          </a:p>
          <a:p>
            <a:pPr eaLnBrk="1" hangingPunct="1"/>
            <a:endParaRPr lang="en-US" altLang="zh-CN" dirty="0"/>
          </a:p>
          <a:p>
            <a:pPr eaLnBrk="1" hangingPunct="1"/>
            <a:r>
              <a:rPr lang="zh-CN" altLang="en-US" dirty="0"/>
              <a:t>事实上ꎬ 利用 ｎ 重有序组ꎬ 可以将 ２ 个集合的笛卡儿积推广到 ｎ 个集合的笛卡儿积，即有下面 的定义 </a:t>
            </a:r>
          </a:p>
        </p:txBody>
      </p:sp>
    </p:spTree>
    <p:extLst>
      <p:ext uri="{BB962C8B-B14F-4D97-AF65-F5344CB8AC3E}">
        <p14:creationId xmlns:p14="http://schemas.microsoft.com/office/powerpoint/2010/main" val="2997979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57BD155-0E84-4303-A64D-882751E3590C}" type="slidenum">
              <a:rPr lang="zh-CN" altLang="en-US" sz="1200" smtClean="0">
                <a:solidFill>
                  <a:schemeClr val="tx1"/>
                </a:solidFill>
                <a:latin typeface="Arial" panose="020B0604020202020204" pitchFamily="34" charset="0"/>
                <a:ea typeface="宋体" panose="02010600030101010101" pitchFamily="2" charset="-122"/>
              </a:rPr>
              <a:pPr/>
              <a:t>23</a:t>
            </a:fld>
            <a:endParaRPr lang="en-US" altLang="zh-CN" sz="1200">
              <a:solidFill>
                <a:schemeClr val="tx1"/>
              </a:solidFill>
              <a:latin typeface="Arial" panose="020B0604020202020204" pitchFamily="34" charset="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31936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B2A8ED0-2FA0-4BFA-A7EF-C36D2E8B3322}" type="slidenum">
              <a:rPr lang="zh-CN" altLang="en-US" sz="1200" smtClean="0">
                <a:solidFill>
                  <a:schemeClr val="tx1"/>
                </a:solidFill>
                <a:latin typeface="Arial" panose="020B0604020202020204" pitchFamily="34" charset="0"/>
                <a:ea typeface="宋体" panose="02010600030101010101" pitchFamily="2" charset="-122"/>
              </a:rPr>
              <a:pPr/>
              <a:t>24</a:t>
            </a:fld>
            <a:endParaRPr lang="en-US" altLang="zh-CN" sz="1200">
              <a:solidFill>
                <a:schemeClr val="tx1"/>
              </a:solidFill>
              <a:latin typeface="Arial" panose="020B0604020202020204" pitchFamily="34" charset="0"/>
              <a:ea typeface="宋体" panose="02010600030101010101" pitchFamily="2" charset="-122"/>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下面给出二元关系的具体 定义</a:t>
            </a:r>
          </a:p>
        </p:txBody>
      </p:sp>
    </p:spTree>
    <p:extLst>
      <p:ext uri="{BB962C8B-B14F-4D97-AF65-F5344CB8AC3E}">
        <p14:creationId xmlns:p14="http://schemas.microsoft.com/office/powerpoint/2010/main" val="4143366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25</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13539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26</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10384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7940539-51DA-42A4-A75E-516152C53B64}" type="slidenum">
              <a:rPr lang="zh-CN" altLang="en-US" sz="1200" smtClean="0">
                <a:solidFill>
                  <a:schemeClr val="tx1"/>
                </a:solidFill>
                <a:latin typeface="Arial" panose="020B0604020202020204" pitchFamily="34" charset="0"/>
                <a:ea typeface="宋体" panose="02010600030101010101" pitchFamily="2" charset="-122"/>
              </a:rPr>
              <a:pPr/>
              <a:t>27</a:t>
            </a:fld>
            <a:endParaRPr lang="en-US" altLang="zh-CN" sz="120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6081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001E54C-C1B7-4589-8E8D-B840759A8351}" type="slidenum">
              <a:rPr lang="zh-CN" altLang="en-US" sz="1200" smtClean="0">
                <a:solidFill>
                  <a:schemeClr val="tx1"/>
                </a:solidFill>
                <a:latin typeface="Arial" panose="020B0604020202020204" pitchFamily="34" charset="0"/>
                <a:ea typeface="宋体" panose="02010600030101010101" pitchFamily="2" charset="-122"/>
              </a:rPr>
              <a:pPr/>
              <a:t>28</a:t>
            </a:fld>
            <a:endParaRPr lang="en-US" altLang="zh-CN" sz="120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事实上ꎬ 利用 ｎ 重有序组ꎬ 可将二元关系推广到 ｎ 元关系ꎮ 下面给出 ｎ 元关系的 定义ꎮ </a:t>
            </a:r>
            <a:endParaRPr lang="en-US" altLang="zh-CN" dirty="0"/>
          </a:p>
          <a:p>
            <a:pPr eaLnBrk="1" hangingPunct="1"/>
            <a:endParaRPr lang="zh-CN" altLang="en-US" dirty="0"/>
          </a:p>
        </p:txBody>
      </p:sp>
    </p:spTree>
    <p:extLst>
      <p:ext uri="{BB962C8B-B14F-4D97-AF65-F5344CB8AC3E}">
        <p14:creationId xmlns:p14="http://schemas.microsoft.com/office/powerpoint/2010/main" val="2267166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001E54C-C1B7-4589-8E8D-B840759A8351}" type="slidenum">
              <a:rPr lang="zh-CN" altLang="en-US" sz="1200" smtClean="0">
                <a:solidFill>
                  <a:schemeClr val="tx1"/>
                </a:solidFill>
                <a:latin typeface="Arial" panose="020B0604020202020204" pitchFamily="34" charset="0"/>
                <a:ea typeface="宋体" panose="02010600030101010101" pitchFamily="2" charset="-122"/>
              </a:rPr>
              <a:pPr/>
              <a:t>29</a:t>
            </a:fld>
            <a:endParaRPr lang="en-US" altLang="zh-CN" sz="120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定义</a:t>
            </a:r>
            <a:r>
              <a:rPr lang="en-US" altLang="zh-CN" dirty="0"/>
              <a:t>4.6….</a:t>
            </a:r>
          </a:p>
          <a:p>
            <a:pPr eaLnBrk="1" hangingPunct="1"/>
            <a:r>
              <a:rPr lang="zh-CN" altLang="en-US" dirty="0"/>
              <a:t>例如ꎬ 表 ４􀆰 １ 所示的学生学籍信息表就是一个四元关系ꎮ</a:t>
            </a:r>
            <a:endParaRPr lang="en-US" altLang="zh-CN" dirty="0"/>
          </a:p>
          <a:p>
            <a:pPr eaLnBrk="1" hangingPunct="1"/>
            <a:r>
              <a:rPr lang="zh-CN" altLang="en-US" dirty="0"/>
              <a:t>在 ｎ 元关系中ꎬ 最常用的是二元关系ꎬ 因此在本书中如果没有特别指出ꎬ 所涉及 的关系均指二元关系ꎮ </a:t>
            </a:r>
          </a:p>
        </p:txBody>
      </p:sp>
    </p:spTree>
    <p:extLst>
      <p:ext uri="{BB962C8B-B14F-4D97-AF65-F5344CB8AC3E}">
        <p14:creationId xmlns:p14="http://schemas.microsoft.com/office/powerpoint/2010/main" val="2800137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848074C-E0C2-4BAD-AE1B-02456099B136}" type="slidenum">
              <a:rPr lang="zh-CN" altLang="en-US" sz="1200" smtClean="0">
                <a:solidFill>
                  <a:schemeClr val="tx1"/>
                </a:solidFill>
                <a:latin typeface="Arial" panose="020B0604020202020204" pitchFamily="34" charset="0"/>
                <a:ea typeface="宋体" panose="02010600030101010101" pitchFamily="2" charset="-122"/>
              </a:rPr>
              <a:pPr/>
              <a:t>30</a:t>
            </a:fld>
            <a:endParaRPr lang="en-US" altLang="zh-CN" sz="1200">
              <a:solidFill>
                <a:schemeClr val="tx1"/>
              </a:solidFill>
              <a:latin typeface="Arial" panose="020B0604020202020204" pitchFamily="34" charset="0"/>
              <a:ea typeface="宋体" panose="02010600030101010101" pitchFamily="2"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a:t>
            </a:r>
            <a:r>
              <a:rPr lang="zh-CN" altLang="en-US" dirty="0"/>
              <a:t>在前面学习的例</a:t>
            </a:r>
            <a:r>
              <a:rPr lang="en-US" altLang="zh-CN" dirty="0"/>
              <a:t>4.4</a:t>
            </a:r>
            <a:r>
              <a:rPr lang="zh-CN" altLang="en-US" dirty="0"/>
              <a:t>中，第</a:t>
            </a:r>
            <a:r>
              <a:rPr lang="en-US" altLang="zh-CN" dirty="0"/>
              <a:t>3</a:t>
            </a:r>
            <a:r>
              <a:rPr lang="zh-CN" altLang="en-US" dirty="0"/>
              <a:t>和</a:t>
            </a:r>
            <a:r>
              <a:rPr lang="en-US" altLang="zh-CN" dirty="0"/>
              <a:t>4</a:t>
            </a:r>
            <a:r>
              <a:rPr lang="zh-CN" altLang="en-US" dirty="0"/>
              <a:t>小题就是集合表示法中的列举法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而恒等关系的表示，则是集合表示法中的描述法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a:t>
            </a:r>
            <a:r>
              <a:rPr lang="zh-CN" altLang="en-US" b="1" dirty="0"/>
              <a:t>集合表示法是关系的第一种表示方法，也是比较常见的表示方法。</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除了集合表示方法</a:t>
            </a:r>
            <a:r>
              <a:rPr lang="en-US" altLang="zh-CN" dirty="0"/>
              <a:t>,</a:t>
            </a:r>
            <a:r>
              <a:rPr lang="zh-CN" altLang="en-US" dirty="0"/>
              <a:t> 下面再介绍两种关系的表示方法</a:t>
            </a:r>
            <a:endParaRPr lang="en-US" altLang="zh-CN" dirty="0"/>
          </a:p>
          <a:p>
            <a:pPr eaLnBrk="1" hangingPunct="1"/>
            <a:endParaRPr lang="zh-CN" altLang="en-US" dirty="0"/>
          </a:p>
        </p:txBody>
      </p:sp>
    </p:spTree>
    <p:extLst>
      <p:ext uri="{BB962C8B-B14F-4D97-AF65-F5344CB8AC3E}">
        <p14:creationId xmlns:p14="http://schemas.microsoft.com/office/powerpoint/2010/main" val="337382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1E0A72-C847-4021-8371-AEE5D4844C44}" type="slidenum">
              <a:rPr lang="zh-CN" altLang="en-US" sz="1200" smtClean="0">
                <a:solidFill>
                  <a:schemeClr val="tx1"/>
                </a:solidFill>
                <a:latin typeface="Arial" panose="020B0604020202020204" pitchFamily="34" charset="0"/>
                <a:ea typeface="宋体" panose="02010600030101010101" pitchFamily="2" charset="-122"/>
              </a:rPr>
              <a:pPr/>
              <a:t>4</a:t>
            </a:fld>
            <a:endParaRPr lang="en-US" altLang="zh-CN" sz="120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u="none" strike="noStrike" kern="1200" baseline="0" dirty="0">
                <a:solidFill>
                  <a:schemeClr val="tx1"/>
                </a:solidFill>
                <a:latin typeface="+mn-lt"/>
                <a:ea typeface="+mn-ea"/>
                <a:cs typeface="+mn-cs"/>
              </a:rPr>
              <a:t>关系理论不仅在日常生活与各个数学领域有很大作用ꎬ 而且广泛地应用于计算机</a:t>
            </a:r>
          </a:p>
          <a:p>
            <a:r>
              <a:rPr lang="zh-CN" altLang="en-US" sz="1200" b="0" i="0" u="none" strike="noStrike" kern="1200" baseline="0" dirty="0">
                <a:solidFill>
                  <a:schemeClr val="tx1"/>
                </a:solidFill>
                <a:latin typeface="+mn-lt"/>
                <a:ea typeface="+mn-ea"/>
                <a:cs typeface="+mn-cs"/>
              </a:rPr>
              <a:t>科学</a:t>
            </a:r>
            <a:r>
              <a:rPr lang="zh-CN" altLang="en-US" sz="1200" b="0" i="0" u="none" strike="noStrike" kern="1200" baseline="0">
                <a:solidFill>
                  <a:schemeClr val="tx1"/>
                </a:solidFill>
                <a:latin typeface="+mn-lt"/>
                <a:ea typeface="+mn-ea"/>
                <a:cs typeface="+mn-cs"/>
              </a:rPr>
              <a:t>与技术， </a:t>
            </a:r>
            <a:r>
              <a:rPr lang="zh-CN" altLang="en-US" sz="1200" b="0" i="0" u="none" strike="noStrike" kern="1200" baseline="0" dirty="0">
                <a:solidFill>
                  <a:schemeClr val="tx1"/>
                </a:solidFill>
                <a:latin typeface="+mn-lt"/>
                <a:ea typeface="+mn-ea"/>
                <a:cs typeface="+mn-cs"/>
              </a:rPr>
              <a:t>例如。。。。</a:t>
            </a:r>
            <a:endParaRPr lang="en-US" altLang="zh-CN" sz="1200" b="0" i="0" u="none" strike="noStrike" kern="1200" baseline="0" dirty="0">
              <a:solidFill>
                <a:schemeClr val="tx1"/>
              </a:solidFill>
              <a:latin typeface="+mn-lt"/>
              <a:ea typeface="+mn-ea"/>
              <a:cs typeface="+mn-cs"/>
            </a:endParaRPr>
          </a:p>
          <a:p>
            <a:r>
              <a:rPr lang="en-US" altLang="zh-CN"/>
              <a:t>%%</a:t>
            </a:r>
            <a:r>
              <a:rPr lang="zh-CN" altLang="en-US"/>
              <a:t>事实上，在</a:t>
            </a:r>
            <a:r>
              <a:rPr lang="zh-CN" altLang="en-US" dirty="0"/>
              <a:t>某种意义下。。。。</a:t>
            </a:r>
          </a:p>
        </p:txBody>
      </p:sp>
    </p:spTree>
    <p:extLst>
      <p:ext uri="{BB962C8B-B14F-4D97-AF65-F5344CB8AC3E}">
        <p14:creationId xmlns:p14="http://schemas.microsoft.com/office/powerpoint/2010/main" val="3227639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F4B370B-395C-4276-A77A-C82642DE9B9B}" type="slidenum">
              <a:rPr lang="zh-CN" altLang="en-US" sz="1200" smtClean="0">
                <a:solidFill>
                  <a:schemeClr val="tx1"/>
                </a:solidFill>
                <a:latin typeface="Arial" panose="020B0604020202020204" pitchFamily="34" charset="0"/>
                <a:ea typeface="宋体" panose="02010600030101010101" pitchFamily="2" charset="-122"/>
              </a:rPr>
              <a:pPr/>
              <a:t>31</a:t>
            </a:fld>
            <a:endParaRPr lang="en-US" altLang="zh-CN" sz="1200">
              <a:solidFill>
                <a:schemeClr val="tx1"/>
              </a:solidFill>
              <a:latin typeface="Arial" panose="020B0604020202020204" pitchFamily="34" charset="0"/>
              <a:ea typeface="宋体" panose="02010600030101010101" pitchFamily="2"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下面分两种情况具体说明关系图的画法</a:t>
            </a:r>
          </a:p>
        </p:txBody>
      </p:sp>
    </p:spTree>
    <p:extLst>
      <p:ext uri="{BB962C8B-B14F-4D97-AF65-F5344CB8AC3E}">
        <p14:creationId xmlns:p14="http://schemas.microsoft.com/office/powerpoint/2010/main" val="2916133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6FF2170-3423-45F0-ADB2-14038BCF188F}" type="slidenum">
              <a:rPr lang="zh-CN" altLang="en-US" sz="1200" smtClean="0">
                <a:solidFill>
                  <a:schemeClr val="tx1"/>
                </a:solidFill>
                <a:latin typeface="Arial" panose="020B0604020202020204" pitchFamily="34" charset="0"/>
                <a:ea typeface="宋体" panose="02010600030101010101" pitchFamily="2" charset="-122"/>
              </a:rPr>
              <a:pPr/>
              <a:t>32</a:t>
            </a:fld>
            <a:endParaRPr lang="en-US" altLang="zh-CN" sz="1200">
              <a:solidFill>
                <a:schemeClr val="tx1"/>
              </a:solidFill>
              <a:latin typeface="Arial" panose="020B0604020202020204" pitchFamily="34"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60991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AE08998-6AAB-4DEC-89D3-DB32A617A7C4}" type="slidenum">
              <a:rPr lang="zh-CN" altLang="en-US" sz="1200" smtClean="0">
                <a:solidFill>
                  <a:schemeClr val="tx1"/>
                </a:solidFill>
                <a:latin typeface="Arial" panose="020B0604020202020204" pitchFamily="34" charset="0"/>
                <a:ea typeface="宋体" panose="02010600030101010101" pitchFamily="2" charset="-122"/>
              </a:rPr>
              <a:pPr/>
              <a:t>33</a:t>
            </a:fld>
            <a:endParaRPr lang="en-US" altLang="zh-CN" sz="1200">
              <a:solidFill>
                <a:schemeClr val="tx1"/>
              </a:solidFill>
              <a:latin typeface="Arial" panose="020B0604020202020204" pitchFamily="34"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a:t>
            </a:r>
            <a:endParaRPr lang="en-US" altLang="zh-CN" dirty="0"/>
          </a:p>
          <a:p>
            <a:pPr eaLnBrk="1" hangingPunct="1"/>
            <a:r>
              <a:rPr lang="zh-CN" altLang="en-US" dirty="0"/>
              <a:t>对用集合表示法表示的关系，可以转换为关系图表示，</a:t>
            </a:r>
            <a:endParaRPr lang="en-US" altLang="zh-CN" dirty="0"/>
          </a:p>
          <a:p>
            <a:pPr eaLnBrk="1" hangingPunct="1"/>
            <a:r>
              <a:rPr lang="zh-CN" altLang="en-US" dirty="0"/>
              <a:t>反过来，对关系图表示的关系，也可以转换为集合表示，下面看一个具体的例子</a:t>
            </a:r>
          </a:p>
        </p:txBody>
      </p:sp>
    </p:spTree>
    <p:extLst>
      <p:ext uri="{BB962C8B-B14F-4D97-AF65-F5344CB8AC3E}">
        <p14:creationId xmlns:p14="http://schemas.microsoft.com/office/powerpoint/2010/main" val="29749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B2AB7DB-E534-4D53-BE39-123422611435}" type="slidenum">
              <a:rPr lang="zh-CN" altLang="en-US" sz="1200" smtClean="0">
                <a:solidFill>
                  <a:schemeClr val="tx1"/>
                </a:solidFill>
                <a:latin typeface="Arial" panose="020B0604020202020204" pitchFamily="34" charset="0"/>
                <a:ea typeface="宋体" panose="02010600030101010101" pitchFamily="2" charset="-122"/>
              </a:rPr>
              <a:pPr/>
              <a:t>34</a:t>
            </a:fld>
            <a:endParaRPr lang="en-US" altLang="zh-CN" sz="1200">
              <a:solidFill>
                <a:schemeClr val="tx1"/>
              </a:solidFill>
              <a:latin typeface="Arial" panose="020B0604020202020204" pitchFamily="34"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例</a:t>
            </a:r>
            <a:r>
              <a:rPr lang="en-US" altLang="zh-CN" dirty="0"/>
              <a:t>4.7</a:t>
            </a:r>
            <a:r>
              <a:rPr lang="zh-CN" altLang="en-US" dirty="0"/>
              <a:t> 。。。。</a:t>
            </a:r>
            <a:endParaRPr lang="en-US" altLang="zh-CN" dirty="0"/>
          </a:p>
          <a:p>
            <a:pPr eaLnBrk="1" hangingPunct="1"/>
            <a:endParaRPr lang="zh-CN" altLang="en-US" dirty="0"/>
          </a:p>
        </p:txBody>
      </p:sp>
    </p:spTree>
    <p:extLst>
      <p:ext uri="{BB962C8B-B14F-4D97-AF65-F5344CB8AC3E}">
        <p14:creationId xmlns:p14="http://schemas.microsoft.com/office/powerpoint/2010/main" val="15049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180023CF-1660-4F5E-9E42-DDDFD0596E12}" type="slidenum">
              <a:rPr lang="zh-CN" altLang="en-US" sz="1200" smtClean="0">
                <a:solidFill>
                  <a:schemeClr val="tx1"/>
                </a:solidFill>
                <a:latin typeface="Arial" panose="020B0604020202020204" pitchFamily="34" charset="0"/>
                <a:ea typeface="宋体" panose="02010600030101010101" pitchFamily="2" charset="-122"/>
              </a:rPr>
              <a:pPr/>
              <a:t>35</a:t>
            </a:fld>
            <a:endParaRPr lang="en-US" altLang="zh-CN" sz="1200">
              <a:solidFill>
                <a:schemeClr val="tx1"/>
              </a:solidFill>
              <a:latin typeface="Arial" panose="020B0604020202020204" pitchFamily="34"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15702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CE47421-F212-49B0-8F6F-60D8A5B2526D}" type="slidenum">
              <a:rPr lang="zh-CN" altLang="en-US" sz="1200" smtClean="0">
                <a:solidFill>
                  <a:schemeClr val="tx1"/>
                </a:solidFill>
                <a:latin typeface="Arial" panose="020B0604020202020204" pitchFamily="34" charset="0"/>
                <a:ea typeface="宋体" panose="02010600030101010101" pitchFamily="2" charset="-122"/>
              </a:rPr>
              <a:pPr/>
              <a:t>36</a:t>
            </a:fld>
            <a:endParaRPr lang="en-US" altLang="zh-CN" sz="1200">
              <a:solidFill>
                <a:schemeClr val="tx1"/>
              </a:solidFill>
              <a:latin typeface="Arial" panose="020B0604020202020204" pitchFamily="34" charset="0"/>
              <a:ea typeface="宋体" panose="02010600030101010101" pitchFamily="2"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200" kern="1200" dirty="0">
                <a:solidFill>
                  <a:schemeClr val="tx1"/>
                </a:solidFill>
                <a:effectLst/>
                <a:latin typeface="+mn-lt"/>
                <a:ea typeface="+mn-ea"/>
                <a:cs typeface="+mn-cs"/>
              </a:rPr>
              <a:t>集合表示法简洁、清晰，关系图表示法形象、直观。但是，这两种表示方法并不擅长表示复杂关系，而且也不利于计算机处理。</a:t>
            </a:r>
            <a:endParaRPr lang="en-US" altLang="zh-CN" sz="1200" kern="1200" dirty="0">
              <a:solidFill>
                <a:schemeClr val="tx1"/>
              </a:solidFill>
              <a:effectLst/>
              <a:latin typeface="+mn-lt"/>
              <a:ea typeface="+mn-ea"/>
              <a:cs typeface="+mn-cs"/>
            </a:endParaRPr>
          </a:p>
          <a:p>
            <a:pPr eaLnBrk="1" hangingPunct="1"/>
            <a:r>
              <a:rPr lang="zh-CN" altLang="en-US" sz="1200" kern="1200" dirty="0">
                <a:solidFill>
                  <a:schemeClr val="tx1"/>
                </a:solidFill>
                <a:effectLst/>
                <a:latin typeface="+mn-lt"/>
                <a:ea typeface="+mn-ea"/>
                <a:cs typeface="+mn-cs"/>
              </a:rPr>
              <a:t>因此，我们再介绍一种关系表示方法</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关系矩阵</a:t>
            </a:r>
            <a:endParaRPr lang="zh-CN" altLang="en-US" dirty="0"/>
          </a:p>
        </p:txBody>
      </p:sp>
    </p:spTree>
    <p:extLst>
      <p:ext uri="{BB962C8B-B14F-4D97-AF65-F5344CB8AC3E}">
        <p14:creationId xmlns:p14="http://schemas.microsoft.com/office/powerpoint/2010/main" val="550197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2399C78-E96D-4477-B9B8-F014A7BB2A5F}" type="slidenum">
              <a:rPr lang="zh-CN" altLang="en-US" sz="1200" smtClean="0">
                <a:solidFill>
                  <a:schemeClr val="tx1"/>
                </a:solidFill>
                <a:latin typeface="Arial" panose="020B0604020202020204" pitchFamily="34" charset="0"/>
                <a:ea typeface="宋体" panose="02010600030101010101" pitchFamily="2" charset="-122"/>
              </a:rPr>
              <a:pPr/>
              <a:t>37</a:t>
            </a:fld>
            <a:endParaRPr lang="en-US" altLang="zh-CN" sz="1200">
              <a:solidFill>
                <a:schemeClr val="tx1"/>
              </a:solidFill>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007479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3A0CCC2-1A38-4C3E-A829-59B281F2D218}" type="slidenum">
              <a:rPr lang="zh-CN" altLang="en-US" sz="1200" smtClean="0">
                <a:solidFill>
                  <a:schemeClr val="tx1"/>
                </a:solidFill>
                <a:latin typeface="Arial" panose="020B0604020202020204" pitchFamily="34" charset="0"/>
                <a:ea typeface="宋体" panose="02010600030101010101" pitchFamily="2" charset="-122"/>
              </a:rPr>
              <a:pPr/>
              <a:t>38</a:t>
            </a:fld>
            <a:endParaRPr lang="en-US" altLang="zh-CN" sz="1200">
              <a:solidFill>
                <a:schemeClr val="tx1"/>
              </a:solidFill>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03412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C2B762D-6F50-4160-B193-4616561F0FC5}" type="slidenum">
              <a:rPr lang="zh-CN" altLang="en-US" sz="1200" smtClean="0">
                <a:solidFill>
                  <a:schemeClr val="tx1"/>
                </a:solidFill>
                <a:latin typeface="Arial" panose="020B0604020202020204" pitchFamily="34" charset="0"/>
                <a:ea typeface="宋体" panose="02010600030101010101" pitchFamily="2" charset="-122"/>
              </a:rPr>
              <a:pPr/>
              <a:t>39</a:t>
            </a:fld>
            <a:endParaRPr lang="en-US" altLang="zh-CN" sz="1200">
              <a:solidFill>
                <a:schemeClr val="tx1"/>
              </a:solidFill>
              <a:latin typeface="Arial" panose="020B0604020202020204" pitchFamily="34" charset="0"/>
              <a:ea typeface="宋体" panose="02010600030101010101" pitchFamily="2"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63675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9FAAB0C-610D-4FFB-AD62-459D27DACDE7}" type="slidenum">
              <a:rPr lang="zh-CN" altLang="en-US" sz="1200" smtClean="0">
                <a:solidFill>
                  <a:schemeClr val="tx1"/>
                </a:solidFill>
                <a:latin typeface="Arial" panose="020B0604020202020204" pitchFamily="34" charset="0"/>
                <a:ea typeface="宋体" panose="02010600030101010101" pitchFamily="2" charset="-122"/>
              </a:rPr>
              <a:pPr/>
              <a:t>40</a:t>
            </a:fld>
            <a:endParaRPr lang="en-US" altLang="zh-CN" sz="1200">
              <a:solidFill>
                <a:schemeClr val="tx1"/>
              </a:solidFill>
              <a:latin typeface="Arial" panose="020B0604020202020204" pitchFamily="34" charset="0"/>
              <a:ea typeface="宋体" panose="02010600030101010101" pitchFamily="2"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253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本章的学习重点</a:t>
            </a:r>
            <a:r>
              <a:rPr lang="zh-CN" altLang="en-US" sz="1200" kern="1200">
                <a:solidFill>
                  <a:schemeClr val="tx1"/>
                </a:solidFill>
                <a:effectLst/>
                <a:latin typeface="+mn-lt"/>
                <a:ea typeface="+mn-ea"/>
                <a:cs typeface="+mn-cs"/>
              </a:rPr>
              <a:t>有</a:t>
            </a:r>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的本章难点。希望同学们在后续的学习过程中准确理解并掌握这些重点和难点。</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1288907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420C9AD-E5A2-44D4-906A-2654B462A4C6}" type="slidenum">
              <a:rPr lang="zh-CN" altLang="en-US" sz="1200" smtClean="0">
                <a:solidFill>
                  <a:schemeClr val="tx1"/>
                </a:solidFill>
                <a:latin typeface="Arial" panose="020B0604020202020204" pitchFamily="34" charset="0"/>
                <a:ea typeface="宋体" panose="02010600030101010101" pitchFamily="2" charset="-122"/>
              </a:rPr>
              <a:pPr/>
              <a:t>41</a:t>
            </a:fld>
            <a:endParaRPr lang="en-US" altLang="zh-CN" sz="1200">
              <a:solidFill>
                <a:schemeClr val="tx1"/>
              </a:solidFill>
              <a:latin typeface="Arial" panose="020B0604020202020204" pitchFamily="34" charset="0"/>
              <a:ea typeface="宋体" panose="02010600030101010101" pitchFamily="2"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065488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AD2A917-E3B4-42D1-978E-1D936011524D}"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3449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6B711BB-B87C-4473-B5F9-02B792F8BB16}"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1601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7E3C5DB-0B4B-418B-A507-7FB56BE8FB34}"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48423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46</a:t>
            </a:fld>
            <a:endParaRPr lang="zh-CN" altLang="en-US"/>
          </a:p>
        </p:txBody>
      </p:sp>
    </p:spTree>
    <p:extLst>
      <p:ext uri="{BB962C8B-B14F-4D97-AF65-F5344CB8AC3E}">
        <p14:creationId xmlns:p14="http://schemas.microsoft.com/office/powerpoint/2010/main" val="18505949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A3BC0AF-A3E6-43FA-95DD-CF4645827EC2}" type="slidenum">
              <a:rPr lang="zh-CN" altLang="en-US" sz="1200" smtClean="0">
                <a:solidFill>
                  <a:schemeClr val="tx1"/>
                </a:solidFill>
                <a:latin typeface="Arial" panose="020B0604020202020204" pitchFamily="34" charset="0"/>
                <a:ea typeface="宋体" panose="02010600030101010101" pitchFamily="2" charset="-122"/>
              </a:rPr>
              <a:pPr/>
              <a:t>47</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65959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A3BC0AF-A3E6-43FA-95DD-CF4645827EC2}" type="slidenum">
              <a:rPr lang="zh-CN" altLang="en-US" sz="1200" smtClean="0">
                <a:solidFill>
                  <a:schemeClr val="tx1"/>
                </a:solidFill>
                <a:latin typeface="Arial" panose="020B0604020202020204" pitchFamily="34" charset="0"/>
                <a:ea typeface="宋体" panose="02010600030101010101" pitchFamily="2" charset="-122"/>
              </a:rPr>
              <a:pPr/>
              <a:t>48</a:t>
            </a:fld>
            <a:endParaRPr lang="en-US" altLang="zh-CN" sz="1200">
              <a:solidFill>
                <a:schemeClr val="tx1"/>
              </a:solidFill>
              <a:latin typeface="Arial" panose="020B0604020202020204" pitchFamily="34" charset="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87236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B65DDC0-1E35-42FA-B60C-8D2EA9CABE48}" type="slidenum">
              <a:rPr lang="zh-CN" altLang="en-US" sz="1200" smtClean="0">
                <a:solidFill>
                  <a:schemeClr val="tx1"/>
                </a:solidFill>
                <a:latin typeface="Arial" panose="020B0604020202020204" pitchFamily="34" charset="0"/>
                <a:ea typeface="宋体" panose="02010600030101010101" pitchFamily="2" charset="-122"/>
              </a:rPr>
              <a:pPr/>
              <a:t>49</a:t>
            </a:fld>
            <a:endParaRPr lang="en-US" altLang="zh-CN" sz="1200">
              <a:solidFill>
                <a:schemeClr val="tx1"/>
              </a:solidFill>
              <a:latin typeface="Arial" panose="020B0604020202020204" pitchFamily="34" charset="0"/>
              <a:ea typeface="宋体" panose="02010600030101010101"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17435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F89E359-939C-4F3E-8FBC-E0E8A595C2EF}" type="slidenum">
              <a:rPr lang="zh-CN" altLang="en-US" sz="1200" smtClean="0">
                <a:solidFill>
                  <a:schemeClr val="tx1"/>
                </a:solidFill>
                <a:latin typeface="Arial" panose="020B0604020202020204" pitchFamily="34" charset="0"/>
                <a:ea typeface="宋体" panose="02010600030101010101" pitchFamily="2" charset="-122"/>
              </a:rPr>
              <a:pPr/>
              <a:t>51</a:t>
            </a:fld>
            <a:endParaRPr lang="en-US" altLang="zh-CN" sz="1200">
              <a:solidFill>
                <a:schemeClr val="tx1"/>
              </a:solidFill>
              <a:latin typeface="Arial" panose="020B0604020202020204" pitchFamily="34" charset="0"/>
              <a:ea typeface="宋体" panose="02010600030101010101"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613007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5A4C8D7-23CE-467D-B27A-A5DCDE487B67}" type="slidenum">
              <a:rPr lang="zh-CN" altLang="en-US" sz="1200" smtClean="0">
                <a:solidFill>
                  <a:schemeClr val="tx1"/>
                </a:solidFill>
                <a:latin typeface="Arial" panose="020B0604020202020204" pitchFamily="34" charset="0"/>
                <a:ea typeface="宋体" panose="02010600030101010101" pitchFamily="2" charset="-122"/>
              </a:rPr>
              <a:pPr/>
              <a:t>52</a:t>
            </a:fld>
            <a:endParaRPr lang="en-US" altLang="zh-CN" sz="1200">
              <a:solidFill>
                <a:schemeClr val="tx1"/>
              </a:solidFill>
              <a:latin typeface="Arial" panose="020B0604020202020204" pitchFamily="34" charset="0"/>
              <a:ea typeface="宋体" panose="02010600030101010101"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10851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3331261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5A4C8D7-23CE-467D-B27A-A5DCDE487B67}" type="slidenum">
              <a:rPr lang="zh-CN" altLang="en-US" sz="1200" smtClean="0">
                <a:solidFill>
                  <a:schemeClr val="tx1"/>
                </a:solidFill>
                <a:latin typeface="Arial" panose="020B0604020202020204" pitchFamily="34" charset="0"/>
                <a:ea typeface="宋体" panose="02010600030101010101" pitchFamily="2" charset="-122"/>
              </a:rPr>
              <a:pPr/>
              <a:t>53</a:t>
            </a:fld>
            <a:endParaRPr lang="en-US" altLang="zh-CN" sz="1200">
              <a:solidFill>
                <a:schemeClr val="tx1"/>
              </a:solidFill>
              <a:latin typeface="Arial" panose="020B0604020202020204" pitchFamily="34" charset="0"/>
              <a:ea typeface="宋体" panose="02010600030101010101"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92708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D879E05-F9BB-4E0E-8591-B8C6F842D3D1}" type="slidenum">
              <a:rPr lang="zh-CN" altLang="en-US" sz="1200" smtClean="0">
                <a:solidFill>
                  <a:schemeClr val="tx1"/>
                </a:solidFill>
                <a:latin typeface="Arial" panose="020B0604020202020204" pitchFamily="34" charset="0"/>
                <a:ea typeface="宋体" panose="02010600030101010101" pitchFamily="2" charset="-122"/>
              </a:rPr>
              <a:pPr/>
              <a:t>54</a:t>
            </a:fld>
            <a:endParaRPr lang="en-US" altLang="zh-CN" sz="1200">
              <a:solidFill>
                <a:schemeClr val="tx1"/>
              </a:solidFill>
              <a:latin typeface="Arial" panose="020B0604020202020204" pitchFamily="34" charset="0"/>
              <a:ea typeface="宋体" panose="02010600030101010101"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103568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5379DC1-7EB0-4EA1-B4E6-0FBA3BDE6AB7}" type="slidenum">
              <a:rPr lang="zh-CN" altLang="en-US" sz="1200" smtClean="0">
                <a:solidFill>
                  <a:schemeClr val="tx1"/>
                </a:solidFill>
                <a:latin typeface="Arial" panose="020B0604020202020204" pitchFamily="34" charset="0"/>
                <a:ea typeface="宋体" panose="02010600030101010101" pitchFamily="2" charset="-122"/>
              </a:rPr>
              <a:pPr/>
              <a:t>55</a:t>
            </a:fld>
            <a:endParaRPr lang="en-US" altLang="zh-CN" sz="1200">
              <a:solidFill>
                <a:schemeClr val="tx1"/>
              </a:solidFill>
              <a:latin typeface="Arial" panose="020B0604020202020204" pitchFamily="34" charset="0"/>
              <a:ea typeface="宋体" panose="02010600030101010101"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126160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5379DC1-7EB0-4EA1-B4E6-0FBA3BDE6AB7}" type="slidenum">
              <a:rPr lang="zh-CN" altLang="en-US" sz="1200" smtClean="0">
                <a:solidFill>
                  <a:schemeClr val="tx1"/>
                </a:solidFill>
                <a:latin typeface="Arial" panose="020B0604020202020204" pitchFamily="34" charset="0"/>
                <a:ea typeface="宋体" panose="02010600030101010101" pitchFamily="2" charset="-122"/>
              </a:rPr>
              <a:pPr/>
              <a:t>56</a:t>
            </a:fld>
            <a:endParaRPr lang="en-US" altLang="zh-CN" sz="1200">
              <a:solidFill>
                <a:schemeClr val="tx1"/>
              </a:solidFill>
              <a:latin typeface="Arial" panose="020B0604020202020204" pitchFamily="34" charset="0"/>
              <a:ea typeface="宋体" panose="02010600030101010101"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85487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BCFA23A-5B06-4ABF-A78B-3833F65A6518}" type="slidenum">
              <a:rPr lang="zh-CN" altLang="en-US" sz="1200" smtClean="0">
                <a:solidFill>
                  <a:schemeClr val="tx1"/>
                </a:solidFill>
                <a:latin typeface="Arial" panose="020B0604020202020204" pitchFamily="34" charset="0"/>
                <a:ea typeface="宋体" panose="02010600030101010101" pitchFamily="2" charset="-122"/>
              </a:rPr>
              <a:pPr/>
              <a:t>57</a:t>
            </a:fld>
            <a:endParaRPr lang="en-US" altLang="zh-CN" sz="1200">
              <a:solidFill>
                <a:schemeClr val="tx1"/>
              </a:solidFill>
              <a:latin typeface="Arial" panose="020B0604020202020204" pitchFamily="34" charset="0"/>
              <a:ea typeface="宋体" panose="02010600030101010101" pitchFamily="2"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70748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BCFA23A-5B06-4ABF-A78B-3833F65A6518}" type="slidenum">
              <a:rPr lang="zh-CN" altLang="en-US" sz="1200" smtClean="0">
                <a:solidFill>
                  <a:schemeClr val="tx1"/>
                </a:solidFill>
                <a:latin typeface="Arial" panose="020B0604020202020204" pitchFamily="34" charset="0"/>
                <a:ea typeface="宋体" panose="02010600030101010101" pitchFamily="2" charset="-122"/>
              </a:rPr>
              <a:pPr/>
              <a:t>58</a:t>
            </a:fld>
            <a:endParaRPr lang="en-US" altLang="zh-CN" sz="1200">
              <a:solidFill>
                <a:schemeClr val="tx1"/>
              </a:solidFill>
              <a:latin typeface="Arial" panose="020B0604020202020204" pitchFamily="34" charset="0"/>
              <a:ea typeface="宋体" panose="02010600030101010101" pitchFamily="2"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7667084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59</a:t>
            </a:fld>
            <a:endParaRPr lang="zh-CN" altLang="en-US"/>
          </a:p>
        </p:txBody>
      </p:sp>
    </p:spTree>
    <p:extLst>
      <p:ext uri="{BB962C8B-B14F-4D97-AF65-F5344CB8AC3E}">
        <p14:creationId xmlns:p14="http://schemas.microsoft.com/office/powerpoint/2010/main" val="12393021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489B523-7C6F-4FAB-8DA2-CBDE83E195AE}" type="slidenum">
              <a:rPr lang="zh-CN" altLang="en-US" sz="1200" smtClean="0">
                <a:solidFill>
                  <a:schemeClr val="tx1"/>
                </a:solidFill>
                <a:latin typeface="Arial" panose="020B0604020202020204" pitchFamily="34" charset="0"/>
                <a:ea typeface="宋体" panose="02010600030101010101" pitchFamily="2" charset="-122"/>
              </a:rPr>
              <a:pPr/>
              <a:t>61</a:t>
            </a:fld>
            <a:endParaRPr lang="en-US" altLang="zh-CN" sz="1200">
              <a:solidFill>
                <a:schemeClr val="tx1"/>
              </a:solidFill>
              <a:latin typeface="Arial" panose="020B0604020202020204" pitchFamily="34" charset="0"/>
              <a:ea typeface="宋体" panose="02010600030101010101"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191242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FF32696-4320-4CDA-BFA6-DBE5739FBD7F}" type="slidenum">
              <a:rPr lang="zh-CN" altLang="en-US" sz="1200" smtClean="0">
                <a:solidFill>
                  <a:schemeClr val="tx1"/>
                </a:solidFill>
                <a:latin typeface="Arial" panose="020B0604020202020204" pitchFamily="34" charset="0"/>
                <a:ea typeface="宋体" panose="02010600030101010101" pitchFamily="2" charset="-122"/>
              </a:rPr>
              <a:pPr/>
              <a:t>62</a:t>
            </a:fld>
            <a:endParaRPr lang="en-US" altLang="zh-CN" sz="1200">
              <a:solidFill>
                <a:schemeClr val="tx1"/>
              </a:solidFill>
              <a:latin typeface="Arial" panose="020B0604020202020204" pitchFamily="34" charset="0"/>
              <a:ea typeface="宋体" panose="02010600030101010101" pitchFamily="2"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58134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9AB43E8-2C74-4C7D-B5AE-9F5BEC8A9165}" type="slidenum">
              <a:rPr lang="zh-CN" altLang="en-US" sz="1200" smtClean="0">
                <a:solidFill>
                  <a:schemeClr val="tx1"/>
                </a:solidFill>
                <a:latin typeface="Arial" panose="020B0604020202020204" pitchFamily="34" charset="0"/>
                <a:ea typeface="宋体" panose="02010600030101010101" pitchFamily="2" charset="-122"/>
              </a:rPr>
              <a:pPr/>
              <a:t>63</a:t>
            </a:fld>
            <a:endParaRPr lang="en-US" altLang="zh-CN" sz="1200">
              <a:solidFill>
                <a:schemeClr val="tx1"/>
              </a:solidFill>
              <a:latin typeface="Arial" panose="020B0604020202020204" pitchFamily="34" charset="0"/>
              <a:ea typeface="宋体" panose="02010600030101010101" pitchFamily="2"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755505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a:solidFill>
                  <a:schemeClr val="tx1"/>
                </a:solidFill>
                <a:effectLst/>
                <a:latin typeface="+mn-lt"/>
                <a:ea typeface="+mn-ea"/>
                <a:cs typeface="+mn-cs"/>
              </a:rPr>
              <a:t>豪斯多夫</a:t>
            </a:r>
            <a:r>
              <a:rPr lang="zh-CN" altLang="en-US"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  </a:t>
            </a:r>
            <a:r>
              <a:rPr lang="zh-CN" altLang="zh-CN" sz="1200" kern="1200">
                <a:solidFill>
                  <a:schemeClr val="tx1"/>
                </a:solidFill>
                <a:effectLst/>
                <a:latin typeface="+mn-lt"/>
                <a:ea typeface="+mn-ea"/>
                <a:cs typeface="+mn-cs"/>
              </a:rPr>
              <a:t>德国数学家，一般</a:t>
            </a:r>
            <a:r>
              <a:rPr lang="zh-CN" altLang="zh-CN" sz="1200" kern="1200" dirty="0">
                <a:solidFill>
                  <a:schemeClr val="tx1"/>
                </a:solidFill>
                <a:effectLst/>
                <a:latin typeface="+mn-lt"/>
                <a:ea typeface="+mn-ea"/>
                <a:cs typeface="+mn-cs"/>
              </a:rPr>
              <a:t>拓扑</a:t>
            </a:r>
            <a:r>
              <a:rPr lang="zh-CN" altLang="zh-CN" sz="1200" kern="1200">
                <a:solidFill>
                  <a:schemeClr val="tx1"/>
                </a:solidFill>
                <a:effectLst/>
                <a:latin typeface="+mn-lt"/>
                <a:ea typeface="+mn-ea"/>
                <a:cs typeface="+mn-cs"/>
              </a:rPr>
              <a:t>的奠基人，主要</a:t>
            </a:r>
            <a:r>
              <a:rPr lang="zh-CN" altLang="zh-CN" sz="1200" kern="1200" dirty="0">
                <a:solidFill>
                  <a:schemeClr val="tx1"/>
                </a:solidFill>
                <a:effectLst/>
                <a:latin typeface="+mn-lt"/>
                <a:ea typeface="+mn-ea"/>
                <a:cs typeface="+mn-cs"/>
              </a:rPr>
              <a:t>著作是《集合论基础》。</a:t>
            </a:r>
            <a:r>
              <a:rPr lang="en-US" altLang="zh-CN" sz="1200" kern="1200" dirty="0">
                <a:solidFill>
                  <a:schemeClr val="tx1"/>
                </a:solidFill>
                <a:effectLst/>
                <a:latin typeface="+mn-lt"/>
                <a:ea typeface="+mn-ea"/>
                <a:cs typeface="+mn-cs"/>
              </a:rPr>
              <a:t>1868</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11</a:t>
            </a:r>
            <a:r>
              <a:rPr lang="zh-CN" altLang="en-US" sz="1200" kern="1200" dirty="0">
                <a:solidFill>
                  <a:schemeClr val="tx1"/>
                </a:solidFill>
                <a:effectLst/>
                <a:latin typeface="+mn-lt"/>
                <a:ea typeface="+mn-ea"/>
                <a:cs typeface="+mn-cs"/>
              </a:rPr>
              <a:t>月</a:t>
            </a:r>
            <a:r>
              <a:rPr lang="en-US" altLang="zh-CN" sz="1200" kern="1200">
                <a:solidFill>
                  <a:schemeClr val="tx1"/>
                </a:solidFill>
                <a:effectLst/>
                <a:latin typeface="+mn-lt"/>
                <a:ea typeface="+mn-ea"/>
                <a:cs typeface="+mn-cs"/>
              </a:rPr>
              <a:t>8</a:t>
            </a:r>
            <a:r>
              <a:rPr lang="zh-CN" altLang="en-US" sz="1200" kern="1200">
                <a:solidFill>
                  <a:schemeClr val="tx1"/>
                </a:solidFill>
                <a:effectLst/>
                <a:latin typeface="+mn-lt"/>
                <a:ea typeface="+mn-ea"/>
                <a:cs typeface="+mn-cs"/>
              </a:rPr>
              <a:t>日，</a:t>
            </a:r>
            <a:r>
              <a:rPr lang="zh-CN" altLang="zh-CN" sz="1200" kern="1200">
                <a:solidFill>
                  <a:schemeClr val="tx1"/>
                </a:solidFill>
                <a:effectLst/>
                <a:latin typeface="+mn-lt"/>
                <a:ea typeface="+mn-ea"/>
                <a:cs typeface="+mn-cs"/>
              </a:rPr>
              <a:t>豪斯多夫</a:t>
            </a:r>
            <a:r>
              <a:rPr lang="zh-CN" altLang="zh-CN" sz="1200" kern="1200" dirty="0">
                <a:solidFill>
                  <a:schemeClr val="tx1"/>
                </a:solidFill>
                <a:effectLst/>
                <a:latin typeface="+mn-lt"/>
                <a:ea typeface="+mn-ea"/>
                <a:cs typeface="+mn-cs"/>
              </a:rPr>
              <a:t>出生于德国布雷</a:t>
            </a:r>
            <a:r>
              <a:rPr lang="zh-CN" altLang="zh-CN" sz="1200" kern="1200">
                <a:solidFill>
                  <a:schemeClr val="tx1"/>
                </a:solidFill>
                <a:effectLst/>
                <a:latin typeface="+mn-lt"/>
                <a:ea typeface="+mn-ea"/>
                <a:cs typeface="+mn-cs"/>
              </a:rPr>
              <a:t>斯劳，</a:t>
            </a:r>
            <a:r>
              <a:rPr lang="zh-CN" altLang="en-US" sz="1200" kern="1200">
                <a:solidFill>
                  <a:schemeClr val="tx1"/>
                </a:solidFill>
                <a:effectLst/>
                <a:latin typeface="+mn-lt"/>
                <a:ea typeface="+mn-ea"/>
                <a:cs typeface="+mn-cs"/>
              </a:rPr>
              <a:t>他</a:t>
            </a:r>
            <a:r>
              <a:rPr lang="zh-CN" altLang="zh-CN" sz="1200" kern="1200" dirty="0">
                <a:solidFill>
                  <a:schemeClr val="tx1"/>
                </a:solidFill>
                <a:effectLst/>
                <a:latin typeface="+mn-lt"/>
                <a:ea typeface="+mn-ea"/>
                <a:cs typeface="+mn-cs"/>
              </a:rPr>
              <a:t>是一个富裕的犹太人家庭的独子。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en-US" altLang="zh-CN" b="1">
                <a:solidFill>
                  <a:srgbClr val="000000"/>
                </a:solidFill>
                <a:latin typeface="+mn-ea"/>
              </a:rPr>
              <a:t>1891</a:t>
            </a:r>
            <a:r>
              <a:rPr lang="zh-CN" altLang="en-US" b="1">
                <a:solidFill>
                  <a:srgbClr val="000000"/>
                </a:solidFill>
                <a:latin typeface="+mn-ea"/>
              </a:rPr>
              <a:t>年，</a:t>
            </a:r>
            <a:r>
              <a:rPr lang="zh-CN" altLang="zh-CN" b="1"/>
              <a:t>豪斯多夫</a:t>
            </a:r>
            <a:r>
              <a:rPr lang="zh-CN" altLang="en-US" b="1" dirty="0"/>
              <a:t>在</a:t>
            </a:r>
            <a:r>
              <a:rPr lang="zh-CN" altLang="zh-CN" b="1" dirty="0"/>
              <a:t>莱比锡大学学习</a:t>
            </a:r>
            <a:r>
              <a:rPr lang="zh-CN" altLang="en-US" b="1" dirty="0"/>
              <a:t>获得</a:t>
            </a:r>
            <a:r>
              <a:rPr lang="zh-CN" altLang="zh-CN" b="1" dirty="0"/>
              <a:t>数学博士学位</a:t>
            </a:r>
            <a:endParaRPr lang="zh-CN" altLang="en-US" b="1"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2A8DD30-7187-431A-BB1F-43A269FC05A0}" type="slidenum">
              <a:rPr lang="zh-CN" altLang="en-US" sz="1200" smtClean="0">
                <a:solidFill>
                  <a:schemeClr val="tx1"/>
                </a:solidFill>
                <a:latin typeface="Arial" panose="020B0604020202020204" pitchFamily="34" charset="0"/>
                <a:ea typeface="宋体" panose="02010600030101010101" pitchFamily="2" charset="-122"/>
              </a:rPr>
              <a:pPr/>
              <a:t>64</a:t>
            </a:fld>
            <a:endParaRPr lang="en-US" altLang="zh-CN" sz="1200">
              <a:solidFill>
                <a:schemeClr val="tx1"/>
              </a:solidFill>
              <a:latin typeface="Arial" panose="020B0604020202020204" pitchFamily="34" charset="0"/>
              <a:ea typeface="宋体" panose="02010600030101010101" pitchFamily="2"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43433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B8A9103-A495-44D0-ACFD-DD1503FABE5D}" type="slidenum">
              <a:rPr lang="zh-CN" altLang="en-US" sz="1200" smtClean="0">
                <a:solidFill>
                  <a:schemeClr val="tx1"/>
                </a:solidFill>
                <a:latin typeface="Arial" panose="020B0604020202020204" pitchFamily="34" charset="0"/>
                <a:ea typeface="宋体" panose="02010600030101010101" pitchFamily="2" charset="-122"/>
              </a:rPr>
              <a:pPr/>
              <a:t>67</a:t>
            </a:fld>
            <a:endParaRPr lang="en-US" altLang="zh-CN" sz="1200">
              <a:solidFill>
                <a:schemeClr val="tx1"/>
              </a:solidFill>
              <a:latin typeface="Arial" panose="020B0604020202020204" pitchFamily="34" charset="0"/>
              <a:ea typeface="宋体" panose="02010600030101010101"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4034116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9DB1A00-BF27-4053-885F-EB9BC5E970B0}" type="slidenum">
              <a:rPr lang="zh-CN" altLang="en-US" sz="1200" smtClean="0">
                <a:solidFill>
                  <a:schemeClr val="tx1"/>
                </a:solidFill>
                <a:latin typeface="Arial" panose="020B0604020202020204" pitchFamily="34" charset="0"/>
                <a:ea typeface="宋体" panose="02010600030101010101" pitchFamily="2" charset="-122"/>
              </a:rPr>
              <a:pPr/>
              <a:t>68</a:t>
            </a:fld>
            <a:endParaRPr lang="en-US" altLang="zh-CN" sz="1200">
              <a:solidFill>
                <a:schemeClr val="tx1"/>
              </a:solidFill>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172265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9DB1A00-BF27-4053-885F-EB9BC5E970B0}" type="slidenum">
              <a:rPr lang="zh-CN" altLang="en-US" sz="1200" smtClean="0">
                <a:solidFill>
                  <a:schemeClr val="tx1"/>
                </a:solidFill>
                <a:latin typeface="Arial" panose="020B0604020202020204" pitchFamily="34" charset="0"/>
                <a:ea typeface="宋体" panose="02010600030101010101" pitchFamily="2" charset="-122"/>
              </a:rPr>
              <a:pPr/>
              <a:t>69</a:t>
            </a:fld>
            <a:endParaRPr lang="en-US" altLang="zh-CN" sz="1200">
              <a:solidFill>
                <a:schemeClr val="tx1"/>
              </a:solidFill>
              <a:latin typeface="Arial" panose="020B0604020202020204" pitchFamily="34" charset="0"/>
              <a:ea typeface="宋体" panose="02010600030101010101"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363810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ED73E0A-7701-4A5B-85DB-311C234684EC}" type="slidenum">
              <a:rPr lang="zh-CN" altLang="en-US" sz="1200" smtClean="0">
                <a:solidFill>
                  <a:schemeClr val="tx1"/>
                </a:solidFill>
                <a:latin typeface="Arial" panose="020B0604020202020204" pitchFamily="34" charset="0"/>
                <a:ea typeface="宋体" panose="02010600030101010101" pitchFamily="2" charset="-122"/>
              </a:rPr>
              <a:pPr/>
              <a:t>70</a:t>
            </a:fld>
            <a:endParaRPr lang="en-US" altLang="zh-CN" sz="1200">
              <a:solidFill>
                <a:schemeClr val="tx1"/>
              </a:solidFill>
              <a:latin typeface="Arial" panose="020B0604020202020204" pitchFamily="34" charset="0"/>
              <a:ea typeface="宋体" panose="02010600030101010101" pitchFamily="2" charset="-122"/>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10334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4197458-9786-4527-84FD-EE6F8F98C200}" type="slidenum">
              <a:rPr lang="zh-CN" altLang="en-US" sz="1200" smtClean="0">
                <a:solidFill>
                  <a:schemeClr val="tx1"/>
                </a:solidFill>
                <a:latin typeface="Arial" panose="020B0604020202020204" pitchFamily="34" charset="0"/>
                <a:ea typeface="宋体" panose="02010600030101010101" pitchFamily="2" charset="-122"/>
              </a:rPr>
              <a:pPr/>
              <a:t>71</a:t>
            </a:fld>
            <a:endParaRPr lang="en-US" altLang="zh-CN" sz="1200">
              <a:solidFill>
                <a:schemeClr val="tx1"/>
              </a:solidFill>
              <a:latin typeface="Arial" panose="020B0604020202020204" pitchFamily="34" charset="0"/>
              <a:ea typeface="宋体" panose="02010600030101010101" pitchFamily="2"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7249645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1F4D4F4-AC23-4B91-B908-4990782B0113}" type="slidenum">
              <a:rPr lang="zh-CN" altLang="en-US" sz="1200" smtClean="0">
                <a:solidFill>
                  <a:schemeClr val="tx1"/>
                </a:solidFill>
                <a:latin typeface="Arial" panose="020B0604020202020204" pitchFamily="34" charset="0"/>
                <a:ea typeface="宋体" panose="02010600030101010101" pitchFamily="2" charset="-122"/>
              </a:rPr>
              <a:pPr/>
              <a:t>72</a:t>
            </a:fld>
            <a:endParaRPr lang="en-US" altLang="zh-CN" sz="1200">
              <a:solidFill>
                <a:schemeClr val="tx1"/>
              </a:solidFill>
              <a:latin typeface="Arial" panose="020B0604020202020204" pitchFamily="34" charset="0"/>
              <a:ea typeface="宋体" panose="02010600030101010101" pitchFamily="2"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015435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FAF0559F-D293-4BFF-B505-E6B1A230229B}" type="slidenum">
              <a:rPr lang="zh-CN" altLang="en-US" sz="1200" smtClean="0">
                <a:solidFill>
                  <a:schemeClr val="tx1"/>
                </a:solidFill>
                <a:latin typeface="Arial" panose="020B0604020202020204" pitchFamily="34" charset="0"/>
                <a:ea typeface="宋体" panose="02010600030101010101" pitchFamily="2" charset="-122"/>
              </a:rPr>
              <a:pPr/>
              <a:t>73</a:t>
            </a:fld>
            <a:endParaRPr lang="en-US" altLang="zh-CN" sz="1200">
              <a:solidFill>
                <a:schemeClr val="tx1"/>
              </a:solidFill>
              <a:latin typeface="Arial" panose="020B0604020202020204" pitchFamily="34" charset="0"/>
              <a:ea typeface="宋体" panose="02010600030101010101" pitchFamily="2"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302568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261DECB-398A-4157-B201-8907A4EDAAA2}" type="slidenum">
              <a:rPr lang="zh-CN" altLang="en-US" sz="1200" smtClean="0">
                <a:solidFill>
                  <a:schemeClr val="tx1"/>
                </a:solidFill>
                <a:latin typeface="Arial" panose="020B0604020202020204" pitchFamily="34" charset="0"/>
                <a:ea typeface="宋体" panose="02010600030101010101" pitchFamily="2" charset="-122"/>
              </a:rPr>
              <a:pPr/>
              <a:t>74</a:t>
            </a:fld>
            <a:endParaRPr lang="en-US" altLang="zh-CN" sz="1200">
              <a:solidFill>
                <a:schemeClr val="tx1"/>
              </a:solidFill>
              <a:latin typeface="Arial" panose="020B0604020202020204" pitchFamily="34" charset="0"/>
              <a:ea typeface="宋体" panose="02010600030101010101" pitchFamily="2"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372400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EC97C0EC-45F4-497F-947C-DF2E343136F8}" type="slidenum">
              <a:rPr lang="zh-CN" altLang="en-US" sz="1200" smtClean="0">
                <a:solidFill>
                  <a:schemeClr val="tx1"/>
                </a:solidFill>
                <a:latin typeface="Arial" panose="020B0604020202020204" pitchFamily="34" charset="0"/>
                <a:ea typeface="宋体" panose="02010600030101010101" pitchFamily="2" charset="-122"/>
              </a:rPr>
              <a:pPr/>
              <a:t>75</a:t>
            </a:fld>
            <a:endParaRPr lang="en-US" altLang="zh-CN" sz="1200">
              <a:solidFill>
                <a:schemeClr val="tx1"/>
              </a:solidFill>
              <a:latin typeface="Arial" panose="020B0604020202020204" pitchFamily="34" charset="0"/>
              <a:ea typeface="宋体" panose="02010600030101010101" pitchFamily="2" charset="-122"/>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02329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r>
              <a:rPr lang="zh-CN" altLang="zh-CN" sz="1200" kern="1200" dirty="0">
                <a:solidFill>
                  <a:schemeClr val="tx1"/>
                </a:solidFill>
                <a:effectLst/>
                <a:latin typeface="+mn-lt"/>
                <a:ea typeface="+mn-ea"/>
                <a:cs typeface="+mn-cs"/>
              </a:rPr>
              <a:t>豪斯多夫对现代数学的形成和发展起着重</a:t>
            </a:r>
            <a:r>
              <a:rPr lang="zh-CN" altLang="zh-CN" sz="1200" kern="1200">
                <a:solidFill>
                  <a:schemeClr val="tx1"/>
                </a:solidFill>
                <a:effectLst/>
                <a:latin typeface="+mn-lt"/>
                <a:ea typeface="+mn-ea"/>
                <a:cs typeface="+mn-cs"/>
              </a:rPr>
              <a:t>要作用，以致</a:t>
            </a:r>
            <a:r>
              <a:rPr lang="zh-CN" altLang="zh-CN" sz="1200" kern="1200" dirty="0">
                <a:solidFill>
                  <a:schemeClr val="tx1"/>
                </a:solidFill>
                <a:effectLst/>
                <a:latin typeface="+mn-lt"/>
                <a:ea typeface="+mn-ea"/>
                <a:cs typeface="+mn-cs"/>
              </a:rPr>
              <a:t>现代数学中的某些术语是以豪斯多夫的名字</a:t>
            </a:r>
            <a:r>
              <a:rPr lang="zh-CN" altLang="zh-CN" sz="1200" kern="1200">
                <a:solidFill>
                  <a:schemeClr val="tx1"/>
                </a:solidFill>
                <a:effectLst/>
                <a:latin typeface="+mn-lt"/>
                <a:ea typeface="+mn-ea"/>
                <a:cs typeface="+mn-cs"/>
              </a:rPr>
              <a:t>命名的，如</a:t>
            </a:r>
            <a:r>
              <a:rPr lang="zh-CN" altLang="zh-CN" sz="1200" kern="1200" dirty="0">
                <a:solidFill>
                  <a:schemeClr val="tx1"/>
                </a:solidFill>
                <a:effectLst/>
                <a:latin typeface="+mn-lt"/>
                <a:ea typeface="+mn-ea"/>
                <a:cs typeface="+mn-cs"/>
              </a:rPr>
              <a:t>豪斯多夫公理、豪斯多夫空间、豪斯多夫距离等。他在</a:t>
            </a:r>
            <a:r>
              <a:rPr lang="en-US" altLang="zh-CN" sz="1200" kern="1200" dirty="0">
                <a:solidFill>
                  <a:schemeClr val="tx1"/>
                </a:solidFill>
                <a:effectLst/>
                <a:latin typeface="+mn-lt"/>
                <a:ea typeface="+mn-ea"/>
                <a:cs typeface="+mn-cs"/>
              </a:rPr>
              <a:t>1914</a:t>
            </a:r>
            <a:r>
              <a:rPr lang="zh-CN" altLang="zh-CN" sz="1200" kern="1200" dirty="0">
                <a:solidFill>
                  <a:schemeClr val="tx1"/>
                </a:solidFill>
                <a:effectLst/>
                <a:latin typeface="+mn-lt"/>
                <a:ea typeface="+mn-ea"/>
                <a:cs typeface="+mn-cs"/>
              </a:rPr>
              <a:t>年发表的《集合论基础》</a:t>
            </a:r>
            <a:r>
              <a:rPr lang="zh-CN" altLang="zh-CN" sz="1200" kern="1200">
                <a:solidFill>
                  <a:schemeClr val="tx1"/>
                </a:solidFill>
                <a:effectLst/>
                <a:latin typeface="+mn-lt"/>
                <a:ea typeface="+mn-ea"/>
                <a:cs typeface="+mn-cs"/>
              </a:rPr>
              <a:t>一书，奠定</a:t>
            </a:r>
            <a:r>
              <a:rPr lang="zh-CN" altLang="zh-CN" sz="1200" kern="1200" dirty="0">
                <a:solidFill>
                  <a:schemeClr val="tx1"/>
                </a:solidFill>
                <a:effectLst/>
                <a:latin typeface="+mn-lt"/>
                <a:ea typeface="+mn-ea"/>
                <a:cs typeface="+mn-cs"/>
              </a:rPr>
              <a:t>了他在科学界的地位。</a:t>
            </a: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A4D364A-A597-4062-8596-ACCFCFAE8FCD}" type="slidenum">
              <a:rPr lang="zh-CN" altLang="en-US" sz="1200" smtClean="0">
                <a:solidFill>
                  <a:schemeClr val="tx1"/>
                </a:solidFill>
                <a:latin typeface="Arial" panose="020B0604020202020204" pitchFamily="34" charset="0"/>
                <a:ea typeface="宋体" panose="02010600030101010101" pitchFamily="2" charset="-122"/>
              </a:rPr>
              <a:pPr/>
              <a:t>76</a:t>
            </a:fld>
            <a:endParaRPr lang="en-US" altLang="zh-CN" sz="1200">
              <a:solidFill>
                <a:schemeClr val="tx1"/>
              </a:solidFill>
              <a:latin typeface="Arial" panose="020B0604020202020204" pitchFamily="34" charset="0"/>
              <a:ea typeface="宋体" panose="02010600030101010101" pitchFamily="2" charset="-122"/>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979003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86C2282-E48E-4C4A-8E97-0ACA7E73B73A}" type="slidenum">
              <a:rPr lang="zh-CN" altLang="en-US" sz="1200" smtClean="0">
                <a:solidFill>
                  <a:schemeClr val="tx1"/>
                </a:solidFill>
                <a:latin typeface="Arial" panose="020B0604020202020204" pitchFamily="34" charset="0"/>
                <a:ea typeface="宋体" panose="02010600030101010101" pitchFamily="2" charset="-122"/>
              </a:rPr>
              <a:pPr/>
              <a:t>77</a:t>
            </a:fld>
            <a:endParaRPr lang="en-US" altLang="zh-CN" sz="1200">
              <a:solidFill>
                <a:schemeClr val="tx1"/>
              </a:solidFill>
              <a:latin typeface="Arial" panose="020B0604020202020204" pitchFamily="34" charset="0"/>
              <a:ea typeface="宋体" panose="02010600030101010101" pitchFamily="2" charset="-122"/>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948439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39A62E-562E-489C-A724-CD843F364A0E}" type="slidenum">
              <a:rPr lang="zh-CN" altLang="en-US" smtClean="0"/>
              <a:t>78</a:t>
            </a:fld>
            <a:endParaRPr lang="zh-CN" altLang="en-US"/>
          </a:p>
        </p:txBody>
      </p:sp>
    </p:spTree>
    <p:extLst>
      <p:ext uri="{BB962C8B-B14F-4D97-AF65-F5344CB8AC3E}">
        <p14:creationId xmlns:p14="http://schemas.microsoft.com/office/powerpoint/2010/main" val="11305169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73EA770D-883B-4CBC-9FD8-C1F04F28DAC6}" type="slidenum">
              <a:rPr lang="zh-CN" altLang="en-US" sz="1200" smtClean="0">
                <a:solidFill>
                  <a:schemeClr val="tx1"/>
                </a:solidFill>
                <a:latin typeface="Arial" panose="020B0604020202020204" pitchFamily="34" charset="0"/>
                <a:ea typeface="宋体" panose="02010600030101010101" pitchFamily="2" charset="-122"/>
              </a:rPr>
              <a:pPr/>
              <a:t>80</a:t>
            </a:fld>
            <a:endParaRPr lang="en-US" altLang="zh-CN" sz="1200">
              <a:solidFill>
                <a:schemeClr val="tx1"/>
              </a:solidFill>
              <a:latin typeface="Arial" panose="020B0604020202020204" pitchFamily="34" charset="0"/>
              <a:ea typeface="宋体" panose="02010600030101010101" pitchFamily="2" charset="-122"/>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215833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7F39AF5-A360-4269-BB23-1654F87F8E65}" type="slidenum">
              <a:rPr lang="zh-CN" altLang="en-US" sz="1200" smtClean="0">
                <a:solidFill>
                  <a:schemeClr val="tx1"/>
                </a:solidFill>
                <a:latin typeface="Arial" panose="020B0604020202020204" pitchFamily="34" charset="0"/>
                <a:ea typeface="宋体" panose="02010600030101010101" pitchFamily="2" charset="-122"/>
              </a:rPr>
              <a:pPr/>
              <a:t>81</a:t>
            </a:fld>
            <a:endParaRPr lang="en-US" altLang="zh-CN" sz="1200">
              <a:solidFill>
                <a:schemeClr val="tx1"/>
              </a:solidFill>
              <a:latin typeface="Arial" panose="020B0604020202020204" pitchFamily="34" charset="0"/>
              <a:ea typeface="宋体" panose="02010600030101010101" pitchFamily="2" charset="-122"/>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772329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AE50E2C-C327-46AB-AB94-90588863AEFD}" type="slidenum">
              <a:rPr lang="zh-CN" altLang="en-US" sz="1200" smtClean="0">
                <a:solidFill>
                  <a:schemeClr val="tx1"/>
                </a:solidFill>
                <a:latin typeface="Arial" panose="020B0604020202020204" pitchFamily="34" charset="0"/>
                <a:ea typeface="宋体" panose="02010600030101010101" pitchFamily="2" charset="-122"/>
              </a:rPr>
              <a:pPr/>
              <a:t>82</a:t>
            </a:fld>
            <a:endParaRPr lang="en-US" altLang="zh-CN" sz="1200">
              <a:solidFill>
                <a:schemeClr val="tx1"/>
              </a:solidFill>
              <a:latin typeface="Arial" panose="020B0604020202020204" pitchFamily="34" charset="0"/>
              <a:ea typeface="宋体" panose="02010600030101010101" pitchFamily="2" charset="-122"/>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737953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3F40C186-F906-42EE-8099-61E8518D97F7}" type="slidenum">
              <a:rPr lang="zh-CN" altLang="en-US" sz="1200" smtClean="0">
                <a:solidFill>
                  <a:schemeClr val="tx1"/>
                </a:solidFill>
                <a:latin typeface="Arial" panose="020B0604020202020204" pitchFamily="34" charset="0"/>
                <a:ea typeface="宋体" panose="02010600030101010101" pitchFamily="2" charset="-122"/>
              </a:rPr>
              <a:pPr/>
              <a:t>83</a:t>
            </a:fld>
            <a:endParaRPr lang="en-US" altLang="zh-CN" sz="1200">
              <a:solidFill>
                <a:schemeClr val="tx1"/>
              </a:solidFill>
              <a:latin typeface="Arial" panose="020B0604020202020204" pitchFamily="34" charset="0"/>
              <a:ea typeface="宋体" panose="02010600030101010101" pitchFamily="2" charset="-122"/>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0955382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84</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411450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099C1CD-4342-43D4-837F-7586E0631352}" type="slidenum">
              <a:rPr lang="zh-CN" altLang="en-US" sz="1200" smtClean="0">
                <a:solidFill>
                  <a:schemeClr val="tx1"/>
                </a:solidFill>
                <a:latin typeface="Arial" panose="020B0604020202020204" pitchFamily="34" charset="0"/>
                <a:ea typeface="宋体" panose="02010600030101010101" pitchFamily="2" charset="-122"/>
              </a:rPr>
              <a:pPr/>
              <a:t>85</a:t>
            </a:fld>
            <a:endParaRPr lang="en-US" altLang="zh-CN" sz="1200">
              <a:solidFill>
                <a:schemeClr val="tx1"/>
              </a:solidFill>
              <a:latin typeface="Arial" panose="020B0604020202020204" pitchFamily="34" charset="0"/>
              <a:ea typeface="宋体" panose="02010600030101010101" pitchFamily="2" charset="-122"/>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3281951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A299C2E-3BF7-4185-A2AF-45362FA6A3AC}" type="slidenum">
              <a:rPr lang="zh-CN" altLang="en-US" sz="1200" smtClean="0">
                <a:solidFill>
                  <a:schemeClr val="tx1"/>
                </a:solidFill>
                <a:latin typeface="Arial" panose="020B0604020202020204" pitchFamily="34" charset="0"/>
                <a:ea typeface="宋体" panose="02010600030101010101" pitchFamily="2" charset="-122"/>
              </a:rPr>
              <a:pPr/>
              <a:t>86</a:t>
            </a:fld>
            <a:endParaRPr lang="en-US" altLang="zh-CN" sz="1200">
              <a:solidFill>
                <a:schemeClr val="tx1"/>
              </a:solidFill>
              <a:latin typeface="Arial" panose="020B0604020202020204" pitchFamily="34" charset="0"/>
              <a:ea typeface="宋体" panose="02010600030101010101" pitchFamily="2" charset="-122"/>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8273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r>
              <a:rPr lang="zh-CN" altLang="en-US" b="1" dirty="0">
                <a:latin typeface="+mn-ea"/>
                <a:cs typeface="Times New Roman" panose="02020603050405020304" pitchFamily="18" charset="0"/>
              </a:rPr>
              <a:t>科德是英国计算机科学家   关系数据库</a:t>
            </a:r>
            <a:r>
              <a:rPr lang="zh-CN" altLang="en-US" b="1">
                <a:latin typeface="+mn-ea"/>
                <a:cs typeface="Times New Roman" panose="02020603050405020304" pitchFamily="18" charset="0"/>
              </a:rPr>
              <a:t>之父，图</a:t>
            </a:r>
            <a:r>
              <a:rPr lang="zh-CN" altLang="en-US" b="1" dirty="0">
                <a:latin typeface="+mn-ea"/>
                <a:cs typeface="Times New Roman" panose="02020603050405020304" pitchFamily="18" charset="0"/>
              </a:rPr>
              <a:t>灵奖获得者。</a:t>
            </a:r>
            <a:r>
              <a:rPr lang="en-US" altLang="zh-CN" sz="1200" b="0" i="0" kern="1200" dirty="0">
                <a:solidFill>
                  <a:schemeClr val="tx1"/>
                </a:solidFill>
                <a:effectLst/>
                <a:latin typeface="+mn-lt"/>
                <a:ea typeface="+mn-ea"/>
                <a:cs typeface="+mn-cs"/>
              </a:rPr>
              <a:t>1923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a:solidFill>
                  <a:schemeClr val="tx1"/>
                </a:solidFill>
                <a:effectLst/>
                <a:latin typeface="+mn-lt"/>
                <a:ea typeface="+mn-ea"/>
                <a:cs typeface="+mn-cs"/>
              </a:rPr>
              <a:t>23</a:t>
            </a:r>
            <a:r>
              <a:rPr lang="zh-CN" altLang="en-US" sz="1200" b="0" i="0" kern="1200">
                <a:solidFill>
                  <a:schemeClr val="tx1"/>
                </a:solidFill>
                <a:effectLst/>
                <a:latin typeface="+mn-lt"/>
                <a:ea typeface="+mn-ea"/>
                <a:cs typeface="+mn-cs"/>
              </a:rPr>
              <a:t>日，科</a:t>
            </a:r>
            <a:r>
              <a:rPr lang="zh-CN" altLang="en-US" sz="1200" b="0" i="0" kern="1200" dirty="0">
                <a:solidFill>
                  <a:schemeClr val="tx1"/>
                </a:solidFill>
                <a:effectLst/>
                <a:latin typeface="+mn-lt"/>
                <a:ea typeface="+mn-ea"/>
                <a:cs typeface="+mn-cs"/>
              </a:rPr>
              <a:t>德生于</a:t>
            </a:r>
            <a:r>
              <a:rPr lang="zh-CN" altLang="en-US" sz="1200" b="0" i="0" u="none" strike="noStrike" kern="1200" dirty="0">
                <a:solidFill>
                  <a:schemeClr val="tx1"/>
                </a:solidFill>
                <a:effectLst/>
                <a:latin typeface="+mn-lt"/>
                <a:ea typeface="+mn-ea"/>
                <a:cs typeface="+mn-cs"/>
                <a:hlinkClick r:id="rId3"/>
              </a:rPr>
              <a:t>英格兰</a:t>
            </a:r>
            <a:r>
              <a:rPr lang="zh-CN" altLang="en-US" sz="1200" b="0" i="0" u="none" strike="noStrike" kern="1200" dirty="0">
                <a:solidFill>
                  <a:schemeClr val="tx1"/>
                </a:solidFill>
                <a:effectLst/>
                <a:latin typeface="+mn-lt"/>
                <a:ea typeface="+mn-ea"/>
                <a:cs typeface="+mn-cs"/>
                <a:hlinkClick r:id="rId4"/>
              </a:rPr>
              <a:t>多塞特郡</a:t>
            </a:r>
            <a:r>
              <a:rPr lang="zh-CN" altLang="en-US" sz="1200" b="0" i="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波特兰市</a:t>
            </a:r>
            <a:endParaRPr lang="en-US" altLang="zh-CN" sz="1200" b="0" i="0" kern="1200" dirty="0">
              <a:solidFill>
                <a:schemeClr val="tx1"/>
              </a:solidFill>
              <a:effectLst/>
              <a:latin typeface="+mn-lt"/>
              <a:ea typeface="+mn-ea"/>
              <a:cs typeface="+mn-cs"/>
            </a:endParaRPr>
          </a:p>
          <a:p>
            <a:pPr>
              <a:lnSpc>
                <a:spcPct val="150000"/>
              </a:lnSpc>
            </a:pPr>
            <a:r>
              <a:rPr lang="en-US" altLang="zh-CN" b="1" dirty="0">
                <a:solidFill>
                  <a:srgbClr val="000000"/>
                </a:solidFill>
                <a:latin typeface="+mn-ea"/>
              </a:rPr>
              <a:t>%%1942</a:t>
            </a:r>
            <a:r>
              <a:rPr lang="zh-CN" altLang="en-US" b="1" dirty="0">
                <a:solidFill>
                  <a:srgbClr val="000000"/>
                </a:solidFill>
                <a:latin typeface="+mn-ea"/>
              </a:rPr>
              <a:t>年</a:t>
            </a:r>
            <a:r>
              <a:rPr lang="en-US" altLang="zh-CN" b="1" dirty="0">
                <a:solidFill>
                  <a:srgbClr val="000000"/>
                </a:solidFill>
                <a:latin typeface="+mn-ea"/>
              </a:rPr>
              <a:t>-</a:t>
            </a:r>
            <a:r>
              <a:rPr lang="en-US" altLang="zh-CN" b="1">
                <a:solidFill>
                  <a:srgbClr val="000000"/>
                </a:solidFill>
                <a:latin typeface="+mn-ea"/>
              </a:rPr>
              <a:t>1945</a:t>
            </a:r>
            <a:r>
              <a:rPr lang="zh-CN" altLang="en-US" b="1">
                <a:solidFill>
                  <a:srgbClr val="000000"/>
                </a:solidFill>
                <a:latin typeface="+mn-ea"/>
              </a:rPr>
              <a:t>年，以</a:t>
            </a:r>
            <a:r>
              <a:rPr lang="zh-CN" altLang="en-US" b="1" dirty="0">
                <a:solidFill>
                  <a:srgbClr val="000000"/>
                </a:solidFill>
                <a:latin typeface="+mn-ea"/>
              </a:rPr>
              <a:t>空军机长身份参加第二次世界大战</a:t>
            </a:r>
            <a:endParaRPr lang="en-US" altLang="zh-CN" b="1" dirty="0">
              <a:solidFill>
                <a:srgbClr val="000000"/>
              </a:solidFill>
              <a:latin typeface="+mn-ea"/>
            </a:endParaRPr>
          </a:p>
          <a:p>
            <a:pPr>
              <a:lnSpc>
                <a:spcPct val="150000"/>
              </a:lnSpc>
            </a:pPr>
            <a:r>
              <a:rPr lang="en-US" altLang="zh-CN" b="1" dirty="0">
                <a:solidFill>
                  <a:srgbClr val="000000"/>
                </a:solidFill>
                <a:latin typeface="+mn-ea"/>
              </a:rPr>
              <a:t>%%</a:t>
            </a:r>
            <a:r>
              <a:rPr lang="en-US" altLang="zh-CN" b="1">
                <a:solidFill>
                  <a:srgbClr val="000000"/>
                </a:solidFill>
                <a:latin typeface="+mn-ea"/>
              </a:rPr>
              <a:t>1948</a:t>
            </a:r>
            <a:r>
              <a:rPr lang="zh-CN" altLang="en-US" b="1">
                <a:solidFill>
                  <a:srgbClr val="000000"/>
                </a:solidFill>
                <a:latin typeface="+mn-ea"/>
              </a:rPr>
              <a:t>年，在</a:t>
            </a:r>
            <a:r>
              <a:rPr lang="zh-CN" altLang="en-US" b="1" dirty="0">
                <a:solidFill>
                  <a:srgbClr val="000000"/>
                </a:solidFill>
                <a:latin typeface="+mn-ea"/>
              </a:rPr>
              <a:t>牛津大学获得数学学士和硕士</a:t>
            </a:r>
            <a:r>
              <a:rPr lang="zh-CN" altLang="en-US" b="1">
                <a:solidFill>
                  <a:srgbClr val="000000"/>
                </a:solidFill>
                <a:latin typeface="+mn-ea"/>
              </a:rPr>
              <a:t>学位后，成为</a:t>
            </a:r>
            <a:r>
              <a:rPr lang="en-US" altLang="zh-CN" b="1" dirty="0">
                <a:solidFill>
                  <a:srgbClr val="000000"/>
                </a:solidFill>
                <a:latin typeface="+mn-ea"/>
              </a:rPr>
              <a:t>IBM</a:t>
            </a:r>
            <a:r>
              <a:rPr lang="zh-CN" altLang="en-US" b="1" dirty="0">
                <a:solidFill>
                  <a:srgbClr val="000000"/>
                </a:solidFill>
                <a:latin typeface="+mn-ea"/>
              </a:rPr>
              <a:t>的一名数学程序员</a:t>
            </a:r>
            <a:endParaRPr lang="en-US" altLang="zh-CN" b="1" dirty="0">
              <a:solidFill>
                <a:srgbClr val="000000"/>
              </a:solidFill>
              <a:latin typeface="+mn-ea"/>
            </a:endParaRPr>
          </a:p>
          <a:p>
            <a:pPr>
              <a:lnSpc>
                <a:spcPct val="150000"/>
              </a:lnSpc>
            </a:pPr>
            <a:r>
              <a:rPr lang="en-US" altLang="zh-CN" b="1" dirty="0">
                <a:solidFill>
                  <a:srgbClr val="000000"/>
                </a:solidFill>
                <a:latin typeface="+mn-ea"/>
              </a:rPr>
              <a:t>%%</a:t>
            </a:r>
            <a:r>
              <a:rPr lang="en-US" altLang="zh-CN" b="1">
                <a:solidFill>
                  <a:srgbClr val="000000"/>
                </a:solidFill>
                <a:latin typeface="+mn-ea"/>
              </a:rPr>
              <a:t>1957</a:t>
            </a:r>
            <a:r>
              <a:rPr lang="zh-CN" altLang="en-US" b="1">
                <a:solidFill>
                  <a:srgbClr val="000000"/>
                </a:solidFill>
                <a:latin typeface="+mn-ea"/>
              </a:rPr>
              <a:t>年，在</a:t>
            </a:r>
            <a:r>
              <a:rPr lang="en-US" altLang="zh-CN" b="1" dirty="0">
                <a:solidFill>
                  <a:srgbClr val="000000"/>
                </a:solidFill>
                <a:latin typeface="+mn-ea"/>
              </a:rPr>
              <a:t>IBM</a:t>
            </a:r>
            <a:r>
              <a:rPr lang="zh-CN" altLang="en-US" b="1" dirty="0">
                <a:solidFill>
                  <a:srgbClr val="000000"/>
                </a:solidFill>
                <a:latin typeface="+mn-ea"/>
              </a:rPr>
              <a:t>阿尔马登研究中心参加了 </a:t>
            </a:r>
            <a:r>
              <a:rPr lang="en-US" altLang="zh-CN" b="1" dirty="0">
                <a:solidFill>
                  <a:srgbClr val="000000"/>
                </a:solidFill>
                <a:latin typeface="+mn-ea"/>
              </a:rPr>
              <a:t>IBM </a:t>
            </a:r>
            <a:r>
              <a:rPr lang="zh-CN" altLang="en-US" b="1" dirty="0">
                <a:solidFill>
                  <a:srgbClr val="000000"/>
                </a:solidFill>
                <a:latin typeface="+mn-ea"/>
              </a:rPr>
              <a:t>第一台科学计算机</a:t>
            </a:r>
            <a:r>
              <a:rPr lang="en-US" altLang="zh-CN" b="1" dirty="0">
                <a:solidFill>
                  <a:srgbClr val="000000"/>
                </a:solidFill>
                <a:latin typeface="+mn-ea"/>
              </a:rPr>
              <a:t>701</a:t>
            </a:r>
            <a:r>
              <a:rPr lang="zh-CN" altLang="en-US" b="1" dirty="0">
                <a:solidFill>
                  <a:srgbClr val="000000"/>
                </a:solidFill>
                <a:latin typeface="+mn-ea"/>
              </a:rPr>
              <a:t>及第一台大型晶体管计算机 </a:t>
            </a:r>
            <a:r>
              <a:rPr lang="en-US" altLang="zh-CN" b="1" dirty="0">
                <a:solidFill>
                  <a:srgbClr val="000000"/>
                </a:solidFill>
                <a:latin typeface="+mn-ea"/>
              </a:rPr>
              <a:t>STRETCH </a:t>
            </a:r>
            <a:r>
              <a:rPr lang="zh-CN" altLang="en-US" b="1" dirty="0">
                <a:solidFill>
                  <a:srgbClr val="000000"/>
                </a:solidFill>
                <a:latin typeface="+mn-ea"/>
              </a:rPr>
              <a:t>的逻辑设计</a:t>
            </a:r>
            <a:r>
              <a:rPr lang="en-US" altLang="zh-CN" b="1" dirty="0">
                <a:solidFill>
                  <a:srgbClr val="000000"/>
                </a:solidFill>
                <a:latin typeface="+mn-ea"/>
              </a:rPr>
              <a:t> </a:t>
            </a:r>
          </a:p>
          <a:p>
            <a:pPr>
              <a:lnSpc>
                <a:spcPct val="150000"/>
              </a:lnSpc>
            </a:pPr>
            <a:r>
              <a:rPr lang="zh-CN" altLang="zh-CN" sz="1200" kern="1200" dirty="0">
                <a:solidFill>
                  <a:schemeClr val="tx1"/>
                </a:solidFill>
                <a:effectLst/>
                <a:latin typeface="+mn-lt"/>
                <a:ea typeface="+mn-ea"/>
                <a:cs typeface="+mn-cs"/>
              </a:rPr>
              <a:t>但他并未因此</a:t>
            </a:r>
            <a:r>
              <a:rPr lang="zh-CN" altLang="zh-CN" sz="1200" kern="1200">
                <a:solidFill>
                  <a:schemeClr val="tx1"/>
                </a:solidFill>
                <a:effectLst/>
                <a:latin typeface="+mn-lt"/>
                <a:ea typeface="+mn-ea"/>
                <a:cs typeface="+mn-cs"/>
              </a:rPr>
              <a:t>满足现状，反而</a:t>
            </a:r>
            <a:r>
              <a:rPr lang="zh-CN" altLang="zh-CN" sz="1200" kern="1200" dirty="0">
                <a:solidFill>
                  <a:schemeClr val="tx1"/>
                </a:solidFill>
                <a:effectLst/>
                <a:latin typeface="+mn-lt"/>
                <a:ea typeface="+mn-ea"/>
                <a:cs typeface="+mn-cs"/>
              </a:rPr>
              <a:t>觉得因自己硬件知识</a:t>
            </a:r>
            <a:r>
              <a:rPr lang="zh-CN" altLang="zh-CN" sz="1200" kern="1200">
                <a:solidFill>
                  <a:schemeClr val="tx1"/>
                </a:solidFill>
                <a:effectLst/>
                <a:latin typeface="+mn-lt"/>
                <a:ea typeface="+mn-ea"/>
                <a:cs typeface="+mn-cs"/>
              </a:rPr>
              <a:t>的缺乏，影响</a:t>
            </a:r>
            <a:r>
              <a:rPr lang="zh-CN" altLang="zh-CN" sz="1200" kern="1200" dirty="0">
                <a:solidFill>
                  <a:schemeClr val="tx1"/>
                </a:solidFill>
                <a:effectLst/>
                <a:latin typeface="+mn-lt"/>
                <a:ea typeface="+mn-ea"/>
                <a:cs typeface="+mn-cs"/>
              </a:rPr>
              <a:t>了在这些重大工程中发挥更大的作用。</a:t>
            </a:r>
            <a:endParaRPr lang="en-US" altLang="zh-CN" b="1" dirty="0">
              <a:solidFill>
                <a:srgbClr val="000000"/>
              </a:solidFill>
              <a:latin typeface="+mn-ea"/>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9</a:t>
            </a:fld>
            <a:endParaRPr lang="zh-CN" altLang="en-US"/>
          </a:p>
        </p:txBody>
      </p:sp>
    </p:spTree>
    <p:extLst>
      <p:ext uri="{BB962C8B-B14F-4D97-AF65-F5344CB8AC3E}">
        <p14:creationId xmlns:p14="http://schemas.microsoft.com/office/powerpoint/2010/main" val="8847939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87</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84850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21ED583-FA5E-4D72-91F8-407CDC92A888}" type="slidenum">
              <a:rPr lang="zh-CN" altLang="en-US" sz="1200" smtClean="0">
                <a:solidFill>
                  <a:schemeClr val="tx1"/>
                </a:solidFill>
                <a:latin typeface="Arial" panose="020B0604020202020204" pitchFamily="34" charset="0"/>
                <a:ea typeface="宋体" panose="02010600030101010101" pitchFamily="2" charset="-122"/>
              </a:rPr>
              <a:pPr/>
              <a:t>88</a:t>
            </a:fld>
            <a:endParaRPr lang="en-US" altLang="zh-CN" sz="1200">
              <a:solidFill>
                <a:schemeClr val="tx1"/>
              </a:solidFill>
              <a:latin typeface="Arial" panose="020B0604020202020204" pitchFamily="34" charset="0"/>
              <a:ea typeface="宋体" panose="02010600030101010101" pitchFamily="2" charset="-122"/>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04660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17A217F-DCCB-409A-9837-EFE0BCDFF394}" type="slidenum">
              <a:rPr lang="zh-CN" altLang="en-US" sz="1200" smtClean="0">
                <a:solidFill>
                  <a:schemeClr val="tx1"/>
                </a:solidFill>
                <a:latin typeface="Arial" panose="020B0604020202020204" pitchFamily="34" charset="0"/>
                <a:ea typeface="宋体" panose="02010600030101010101" pitchFamily="2" charset="-122"/>
              </a:rPr>
              <a:pPr/>
              <a:t>89</a:t>
            </a:fld>
            <a:endParaRPr lang="en-US" altLang="zh-CN" sz="1200">
              <a:solidFill>
                <a:schemeClr val="tx1"/>
              </a:solidFill>
              <a:latin typeface="Arial" panose="020B0604020202020204" pitchFamily="34" charset="0"/>
              <a:ea typeface="宋体" panose="02010600030101010101" pitchFamily="2" charset="-122"/>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701847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71355B9-8CB4-406A-961D-5EBC446633E9}" type="slidenum">
              <a:rPr lang="zh-CN" altLang="en-US" sz="1200" smtClean="0">
                <a:solidFill>
                  <a:schemeClr val="tx1"/>
                </a:solidFill>
                <a:latin typeface="Arial" panose="020B0604020202020204" pitchFamily="34" charset="0"/>
                <a:ea typeface="宋体" panose="02010600030101010101" pitchFamily="2" charset="-122"/>
              </a:rPr>
              <a:pPr/>
              <a:t>90</a:t>
            </a:fld>
            <a:endParaRPr lang="en-US" altLang="zh-CN" sz="1200">
              <a:solidFill>
                <a:schemeClr val="tx1"/>
              </a:solidFill>
              <a:latin typeface="Arial" panose="020B0604020202020204" pitchFamily="34" charset="0"/>
              <a:ea typeface="宋体" panose="02010600030101010101" pitchFamily="2" charset="-122"/>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759463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91</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43710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C5102AE-418B-4330-BE2C-2336874A1D5B}" type="slidenum">
              <a:rPr lang="zh-CN" altLang="en-US" sz="1200" smtClean="0">
                <a:solidFill>
                  <a:schemeClr val="tx1"/>
                </a:solidFill>
                <a:latin typeface="Arial" panose="020B0604020202020204" pitchFamily="34" charset="0"/>
                <a:ea typeface="宋体" panose="02010600030101010101" pitchFamily="2" charset="-122"/>
              </a:rPr>
              <a:pPr/>
              <a:t>92</a:t>
            </a:fld>
            <a:endParaRPr lang="en-US" altLang="zh-CN" sz="1200">
              <a:solidFill>
                <a:schemeClr val="tx1"/>
              </a:solidFill>
              <a:latin typeface="Arial" panose="020B0604020202020204" pitchFamily="34" charset="0"/>
              <a:ea typeface="宋体" panose="02010600030101010101" pitchFamily="2" charset="-122"/>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15915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F48181D-9CD3-4D7C-BA9A-5B438815A66D}" type="slidenum">
              <a:rPr lang="zh-CN" altLang="en-US" sz="1200" smtClean="0">
                <a:solidFill>
                  <a:schemeClr val="tx1"/>
                </a:solidFill>
                <a:latin typeface="Arial" panose="020B0604020202020204" pitchFamily="34" charset="0"/>
                <a:ea typeface="宋体" panose="02010600030101010101" pitchFamily="2" charset="-122"/>
              </a:rPr>
              <a:pPr/>
              <a:t>93</a:t>
            </a:fld>
            <a:endParaRPr lang="en-US" altLang="zh-CN" sz="1200">
              <a:solidFill>
                <a:schemeClr val="tx1"/>
              </a:solidFill>
              <a:latin typeface="Arial" panose="020B0604020202020204" pitchFamily="34" charset="0"/>
              <a:ea typeface="宋体" panose="02010600030101010101" pitchFamily="2" charset="-122"/>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4944833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60460AA6-1434-423E-9923-657796878AF3}" type="slidenum">
              <a:rPr lang="zh-CN" altLang="en-US" sz="1200" smtClean="0">
                <a:solidFill>
                  <a:schemeClr val="tx1"/>
                </a:solidFill>
                <a:latin typeface="Arial" panose="020B0604020202020204" pitchFamily="34" charset="0"/>
                <a:ea typeface="宋体" panose="02010600030101010101" pitchFamily="2" charset="-122"/>
              </a:rPr>
              <a:pPr/>
              <a:t>94</a:t>
            </a:fld>
            <a:endParaRPr lang="en-US" altLang="zh-CN" sz="1200">
              <a:solidFill>
                <a:schemeClr val="tx1"/>
              </a:solidFill>
              <a:latin typeface="Arial" panose="020B0604020202020204" pitchFamily="34" charset="0"/>
              <a:ea typeface="宋体" panose="02010600030101010101" pitchFamily="2" charset="-122"/>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249489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08E2BC9F-D1BB-450F-B829-DB966A908254}" type="slidenum">
              <a:rPr lang="zh-CN" altLang="en-US" sz="1200" smtClean="0">
                <a:solidFill>
                  <a:schemeClr val="tx1"/>
                </a:solidFill>
                <a:latin typeface="Arial" panose="020B0604020202020204" pitchFamily="34" charset="0"/>
                <a:ea typeface="宋体" panose="02010600030101010101" pitchFamily="2" charset="-122"/>
              </a:rPr>
              <a:pPr/>
              <a:t>96</a:t>
            </a:fld>
            <a:endParaRPr lang="en-US" altLang="zh-CN" sz="1200">
              <a:solidFill>
                <a:schemeClr val="tx1"/>
              </a:solidFill>
              <a:latin typeface="Arial" panose="020B0604020202020204" pitchFamily="34" charset="0"/>
              <a:ea typeface="宋体" panose="02010600030101010101"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075742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CE9D4813-CA97-411B-B037-91953FE155FE}" type="slidenum">
              <a:rPr lang="zh-CN" altLang="en-US" sz="1200" smtClean="0">
                <a:solidFill>
                  <a:schemeClr val="tx1"/>
                </a:solidFill>
                <a:latin typeface="Arial" panose="020B0604020202020204" pitchFamily="34" charset="0"/>
                <a:ea typeface="宋体" panose="02010600030101010101" pitchFamily="2" charset="-122"/>
              </a:rPr>
              <a:pPr/>
              <a:t>97</a:t>
            </a:fld>
            <a:endParaRPr lang="en-US" altLang="zh-CN" sz="1200">
              <a:solidFill>
                <a:schemeClr val="tx1"/>
              </a:solidFill>
              <a:latin typeface="Arial" panose="020B0604020202020204" pitchFamily="34" charset="0"/>
              <a:ea typeface="宋体" panose="02010600030101010101" pitchFamily="2" charset="-122"/>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647998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200" kern="1200">
                <a:solidFill>
                  <a:schemeClr val="tx1"/>
                </a:solidFill>
                <a:effectLst/>
                <a:latin typeface="+mn-lt"/>
                <a:ea typeface="+mn-ea"/>
                <a:cs typeface="+mn-cs"/>
              </a:rPr>
              <a:t>于是，年</a:t>
            </a:r>
            <a:r>
              <a:rPr lang="zh-CN" altLang="zh-CN" sz="1200" kern="1200" dirty="0">
                <a:solidFill>
                  <a:schemeClr val="tx1"/>
                </a:solidFill>
                <a:effectLst/>
                <a:latin typeface="+mn-lt"/>
                <a:ea typeface="+mn-ea"/>
                <a:cs typeface="+mn-cs"/>
              </a:rPr>
              <a:t>近</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的科德毅然决定重返密歇根大学进修计算机与</a:t>
            </a:r>
            <a:r>
              <a:rPr lang="zh-CN" altLang="zh-CN" sz="1200" kern="1200">
                <a:solidFill>
                  <a:schemeClr val="tx1"/>
                </a:solidFill>
                <a:effectLst/>
                <a:latin typeface="+mn-lt"/>
                <a:ea typeface="+mn-ea"/>
                <a:cs typeface="+mn-cs"/>
              </a:rPr>
              <a:t>通信专业，</a:t>
            </a:r>
            <a:endParaRPr lang="en-US" altLang="zh-CN" sz="1200" kern="1200" dirty="0">
              <a:solidFill>
                <a:schemeClr val="tx1"/>
              </a:solidFill>
              <a:effectLst/>
              <a:latin typeface="+mn-lt"/>
              <a:ea typeface="+mn-ea"/>
              <a:cs typeface="+mn-cs"/>
            </a:endParaRPr>
          </a:p>
          <a:p>
            <a:pPr>
              <a:lnSpc>
                <a:spcPct val="150000"/>
              </a:lnSpc>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并在</a:t>
            </a:r>
            <a:r>
              <a:rPr lang="en-US" altLang="zh-CN" b="1" dirty="0">
                <a:solidFill>
                  <a:srgbClr val="000000"/>
                </a:solidFill>
                <a:latin typeface="+mn-ea"/>
              </a:rPr>
              <a:t>1963</a:t>
            </a:r>
            <a:r>
              <a:rPr lang="zh-CN" altLang="zh-CN" b="1" dirty="0">
                <a:solidFill>
                  <a:srgbClr val="000000"/>
                </a:solidFill>
                <a:latin typeface="+mn-ea"/>
              </a:rPr>
              <a:t>年获得计算机与通信专业硕</a:t>
            </a:r>
            <a:r>
              <a:rPr lang="zh-CN" altLang="zh-CN" b="1">
                <a:solidFill>
                  <a:srgbClr val="000000"/>
                </a:solidFill>
                <a:latin typeface="+mn-ea"/>
              </a:rPr>
              <a:t>土学位</a:t>
            </a:r>
            <a:r>
              <a:rPr lang="zh-CN" altLang="en-US" b="1">
                <a:solidFill>
                  <a:srgbClr val="000000"/>
                </a:solidFill>
                <a:latin typeface="+mn-ea"/>
              </a:rPr>
              <a:t>，</a:t>
            </a:r>
            <a:endParaRPr lang="en-US" altLang="zh-CN" b="1" dirty="0">
              <a:solidFill>
                <a:srgbClr val="000000"/>
              </a:solidFill>
              <a:latin typeface="+mn-ea"/>
            </a:endParaRPr>
          </a:p>
          <a:p>
            <a:pPr>
              <a:lnSpc>
                <a:spcPct val="150000"/>
              </a:lnSpc>
            </a:pPr>
            <a:r>
              <a:rPr lang="en-US" altLang="zh-CN" b="1" dirty="0">
                <a:solidFill>
                  <a:srgbClr val="000000"/>
                </a:solidFill>
                <a:latin typeface="+mn-ea"/>
              </a:rPr>
              <a:t>%%1965</a:t>
            </a:r>
            <a:r>
              <a:rPr lang="zh-CN" altLang="zh-CN" b="1" dirty="0">
                <a:solidFill>
                  <a:srgbClr val="000000"/>
                </a:solidFill>
                <a:latin typeface="+mn-ea"/>
              </a:rPr>
              <a:t>年获得计算机与通信专业博土学位</a:t>
            </a:r>
            <a:endParaRPr lang="en-US" altLang="zh-CN" b="1" dirty="0">
              <a:solidFill>
                <a:srgbClr val="000000"/>
              </a:solidFill>
              <a:latin typeface="+mn-ea"/>
            </a:endParaRPr>
          </a:p>
          <a:p>
            <a:pPr>
              <a:lnSpc>
                <a:spcPct val="150000"/>
              </a:lnSpc>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重入校园使他的理论基础</a:t>
            </a:r>
            <a:r>
              <a:rPr lang="zh-CN" altLang="zh-CN" sz="1200" kern="1200">
                <a:solidFill>
                  <a:schemeClr val="tx1"/>
                </a:solidFill>
                <a:effectLst/>
                <a:latin typeface="+mn-lt"/>
                <a:ea typeface="+mn-ea"/>
                <a:cs typeface="+mn-cs"/>
              </a:rPr>
              <a:t>更加扎实，专业知识更加丰富，加上</a:t>
            </a:r>
            <a:r>
              <a:rPr lang="zh-CN" altLang="zh-CN" sz="1200" kern="1200" dirty="0">
                <a:solidFill>
                  <a:schemeClr val="tx1"/>
                </a:solidFill>
                <a:effectLst/>
                <a:latin typeface="+mn-lt"/>
                <a:ea typeface="+mn-ea"/>
                <a:cs typeface="+mn-cs"/>
              </a:rPr>
              <a:t>在此之前十几年的实践经验的</a:t>
            </a:r>
            <a:r>
              <a:rPr lang="zh-CN" altLang="zh-CN" sz="1200" kern="1200">
                <a:solidFill>
                  <a:schemeClr val="tx1"/>
                </a:solidFill>
                <a:effectLst/>
                <a:latin typeface="+mn-lt"/>
                <a:ea typeface="+mn-ea"/>
                <a:cs typeface="+mn-cs"/>
              </a:rPr>
              <a:t>丰富积累，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终于在</a:t>
            </a:r>
            <a:r>
              <a:rPr lang="en-US" altLang="zh-CN" b="1" dirty="0">
                <a:solidFill>
                  <a:srgbClr val="000000"/>
                </a:solidFill>
                <a:latin typeface="+mn-ea"/>
              </a:rPr>
              <a:t>%%</a:t>
            </a:r>
            <a:r>
              <a:rPr lang="en-US" altLang="zh-CN" sz="1200" kern="1200">
                <a:solidFill>
                  <a:schemeClr val="tx1"/>
                </a:solidFill>
                <a:effectLst/>
                <a:latin typeface="+mn-lt"/>
                <a:ea typeface="+mn-ea"/>
                <a:cs typeface="+mn-cs"/>
              </a:rPr>
              <a:t>1970</a:t>
            </a:r>
            <a:r>
              <a:rPr lang="zh-CN" altLang="zh-CN" sz="1200" kern="1200">
                <a:solidFill>
                  <a:schemeClr val="tx1"/>
                </a:solidFill>
                <a:effectLst/>
                <a:latin typeface="+mn-lt"/>
                <a:ea typeface="+mn-ea"/>
                <a:cs typeface="+mn-cs"/>
              </a:rPr>
              <a:t>年</a:t>
            </a:r>
            <a:r>
              <a:rPr lang="zh-CN" altLang="en-US"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科</a:t>
            </a:r>
            <a:r>
              <a:rPr lang="zh-CN" altLang="zh-CN" sz="1200" kern="1200" dirty="0">
                <a:solidFill>
                  <a:schemeClr val="tx1"/>
                </a:solidFill>
                <a:effectLst/>
                <a:latin typeface="+mn-lt"/>
                <a:ea typeface="+mn-ea"/>
                <a:cs typeface="+mn-cs"/>
              </a:rPr>
              <a:t>德发表题为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大型共享数据库的关系模型</a:t>
            </a:r>
            <a:r>
              <a:rPr lang="en-US" altLang="zh-CN" sz="1200" kern="1200" dirty="0">
                <a:solidFill>
                  <a:schemeClr val="tx1"/>
                </a:solidFill>
                <a:effectLst/>
                <a:latin typeface="+mn-lt"/>
                <a:ea typeface="+mn-ea"/>
                <a:cs typeface="+mn-cs"/>
              </a:rPr>
              <a:t>”</a:t>
            </a:r>
            <a:r>
              <a:rPr lang="zh-CN" altLang="zh-CN" sz="1200" kern="1200">
                <a:solidFill>
                  <a:schemeClr val="tx1"/>
                </a:solidFill>
                <a:effectLst/>
                <a:latin typeface="+mn-lt"/>
                <a:ea typeface="+mn-ea"/>
                <a:cs typeface="+mn-cs"/>
              </a:rPr>
              <a:t>的论文，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文中首次提出了数据库的关系模型。由于关系模型简单明了、具有坚实的数学</a:t>
            </a:r>
            <a:r>
              <a:rPr lang="zh-CN" altLang="zh-CN" sz="1200" kern="1200">
                <a:solidFill>
                  <a:schemeClr val="tx1"/>
                </a:solidFill>
                <a:effectLst/>
                <a:latin typeface="+mn-lt"/>
                <a:ea typeface="+mn-ea"/>
                <a:cs typeface="+mn-cs"/>
              </a:rPr>
              <a:t>理论基础，所以</a:t>
            </a:r>
            <a:r>
              <a:rPr lang="zh-CN" altLang="zh-CN" sz="1200" kern="1200" dirty="0">
                <a:solidFill>
                  <a:schemeClr val="tx1"/>
                </a:solidFill>
                <a:effectLst/>
                <a:latin typeface="+mn-lt"/>
                <a:ea typeface="+mn-ea"/>
                <a:cs typeface="+mn-cs"/>
              </a:rPr>
              <a:t>一经推出就受到了学术界和产业界的高度重视和</a:t>
            </a:r>
            <a:r>
              <a:rPr lang="zh-CN" altLang="zh-CN" sz="1200" kern="1200">
                <a:solidFill>
                  <a:schemeClr val="tx1"/>
                </a:solidFill>
                <a:effectLst/>
                <a:latin typeface="+mn-lt"/>
                <a:ea typeface="+mn-ea"/>
                <a:cs typeface="+mn-cs"/>
              </a:rPr>
              <a:t>广泛响应，并</a:t>
            </a:r>
            <a:r>
              <a:rPr lang="zh-CN" altLang="zh-CN" sz="1200" kern="1200" dirty="0">
                <a:solidFill>
                  <a:schemeClr val="tx1"/>
                </a:solidFill>
                <a:effectLst/>
                <a:latin typeface="+mn-lt"/>
                <a:ea typeface="+mn-ea"/>
                <a:cs typeface="+mn-cs"/>
              </a:rPr>
              <a:t>很快成为数据库市场</a:t>
            </a:r>
            <a:r>
              <a:rPr lang="zh-CN" altLang="zh-CN" sz="1200" kern="1200">
                <a:solidFill>
                  <a:schemeClr val="tx1"/>
                </a:solidFill>
                <a:effectLst/>
                <a:latin typeface="+mn-lt"/>
                <a:ea typeface="+mn-ea"/>
                <a:cs typeface="+mn-cs"/>
              </a:rPr>
              <a:t>的主流，其</a:t>
            </a:r>
            <a:r>
              <a:rPr lang="zh-CN" altLang="zh-CN" sz="1200" kern="1200" dirty="0">
                <a:solidFill>
                  <a:schemeClr val="tx1"/>
                </a:solidFill>
                <a:effectLst/>
                <a:latin typeface="+mn-lt"/>
                <a:ea typeface="+mn-ea"/>
                <a:cs typeface="+mn-cs"/>
              </a:rPr>
              <a:t>交替速度</a:t>
            </a:r>
            <a:r>
              <a:rPr lang="zh-CN" altLang="zh-CN" sz="1200" kern="1200">
                <a:solidFill>
                  <a:schemeClr val="tx1"/>
                </a:solidFill>
                <a:effectLst/>
                <a:latin typeface="+mn-lt"/>
                <a:ea typeface="+mn-ea"/>
                <a:cs typeface="+mn-cs"/>
              </a:rPr>
              <a:t>之快，除旧布新</a:t>
            </a:r>
            <a:r>
              <a:rPr lang="zh-CN" altLang="zh-CN" sz="1200" kern="1200" dirty="0">
                <a:solidFill>
                  <a:schemeClr val="tx1"/>
                </a:solidFill>
                <a:effectLst/>
                <a:latin typeface="+mn-lt"/>
                <a:ea typeface="+mn-ea"/>
                <a:cs typeface="+mn-cs"/>
              </a:rPr>
              <a:t>之彻底是软件史上所罕见的。</a:t>
            </a:r>
            <a:r>
              <a:rPr lang="en-US" altLang="zh-CN" sz="1200" kern="1200" dirty="0">
                <a:solidFill>
                  <a:schemeClr val="tx1"/>
                </a:solidFill>
                <a:effectLst/>
                <a:latin typeface="+mn-lt"/>
                <a:ea typeface="+mn-ea"/>
                <a:cs typeface="+mn-cs"/>
              </a:rPr>
              <a:t>1981</a:t>
            </a:r>
            <a:r>
              <a:rPr lang="zh-CN" altLang="zh-CN" sz="1200" kern="1200" dirty="0">
                <a:solidFill>
                  <a:schemeClr val="tx1"/>
                </a:solidFill>
                <a:effectLst/>
                <a:latin typeface="+mn-lt"/>
                <a:ea typeface="+mn-ea"/>
                <a:cs typeface="+mn-cs"/>
              </a:rPr>
              <a:t>年的图灵奖很自然地授予了这位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关系数据库之父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科德的主要贡献包括</a:t>
            </a:r>
            <a:r>
              <a:rPr lang="en-US" altLang="zh-CN" sz="1200" b="1" kern="1200" dirty="0">
                <a:solidFill>
                  <a:schemeClr val="tx1"/>
                </a:solidFill>
                <a:effectLst/>
                <a:latin typeface="+mn-lt"/>
                <a:ea typeface="+mn-ea"/>
                <a:cs typeface="+mn-cs"/>
              </a:rPr>
              <a:t>%%</a:t>
            </a:r>
            <a:r>
              <a:rPr lang="zh-CN" altLang="en-US" b="1" dirty="0">
                <a:latin typeface="+mn-ea"/>
                <a:cs typeface="Times New Roman" panose="02020603050405020304" pitchFamily="18" charset="0"/>
              </a:rPr>
              <a:t>科德</a:t>
            </a:r>
            <a:r>
              <a:rPr lang="zh-CN" altLang="en-US" b="1">
                <a:latin typeface="+mn-ea"/>
                <a:cs typeface="Times New Roman" panose="02020603050405020304" pitchFamily="18" charset="0"/>
              </a:rPr>
              <a:t>十二定律，科</a:t>
            </a:r>
            <a:r>
              <a:rPr lang="zh-CN" altLang="en-US" b="1" dirty="0">
                <a:latin typeface="+mn-ea"/>
                <a:cs typeface="Times New Roman" panose="02020603050405020304" pitchFamily="18" charset="0"/>
              </a:rPr>
              <a:t>德 </a:t>
            </a:r>
            <a:r>
              <a:rPr lang="en-US" altLang="zh-CN" b="1" dirty="0">
                <a:latin typeface="+mn-ea"/>
                <a:cs typeface="Times New Roman" panose="02020603050405020304" pitchFamily="18" charset="0"/>
              </a:rPr>
              <a:t>cellular </a:t>
            </a:r>
            <a:r>
              <a:rPr lang="zh-CN" altLang="en-US" b="1" dirty="0">
                <a:latin typeface="+mn-ea"/>
                <a:cs typeface="Times New Roman" panose="02020603050405020304" pitchFamily="18" charset="0"/>
              </a:rPr>
              <a:t>机器人和数据库正规化</a:t>
            </a:r>
            <a:endParaRPr lang="en-US" altLang="zh-CN" b="1" dirty="0">
              <a:latin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1" dirty="0">
                <a:latin typeface="+mn-ea"/>
                <a:cs typeface="Times New Roman" panose="02020603050405020304" pitchFamily="18" charset="0"/>
              </a:rPr>
              <a:t>科德的成就</a:t>
            </a:r>
            <a:r>
              <a:rPr lang="zh-CN" altLang="en-US" b="1">
                <a:latin typeface="+mn-ea"/>
                <a:cs typeface="Times New Roman" panose="02020603050405020304" pitchFamily="18" charset="0"/>
              </a:rPr>
              <a:t>告诉我们，只有不断进取，不断</a:t>
            </a:r>
            <a:r>
              <a:rPr lang="zh-CN" altLang="en-US" b="1" dirty="0">
                <a:latin typeface="+mn-ea"/>
                <a:cs typeface="Times New Roman" panose="02020603050405020304" pitchFamily="18" charset="0"/>
              </a:rPr>
              <a:t>努力</a:t>
            </a:r>
            <a:r>
              <a:rPr lang="zh-CN" altLang="en-US" b="1">
                <a:latin typeface="+mn-ea"/>
                <a:cs typeface="Times New Roman" panose="02020603050405020304" pitchFamily="18" charset="0"/>
              </a:rPr>
              <a:t>的人，才有</a:t>
            </a:r>
            <a:r>
              <a:rPr lang="zh-CN" altLang="en-US" b="1" dirty="0">
                <a:latin typeface="+mn-ea"/>
                <a:cs typeface="Times New Roman" panose="02020603050405020304" pitchFamily="18" charset="0"/>
              </a:rPr>
              <a:t>机会取得更好的成就。</a:t>
            </a:r>
          </a:p>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b="1" dirty="0">
              <a:solidFill>
                <a:srgbClr val="000000"/>
              </a:solidFill>
              <a:latin typeface="+mn-ea"/>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10</a:t>
            </a:fld>
            <a:endParaRPr lang="zh-CN" altLang="en-US"/>
          </a:p>
        </p:txBody>
      </p:sp>
    </p:spTree>
    <p:extLst>
      <p:ext uri="{BB962C8B-B14F-4D97-AF65-F5344CB8AC3E}">
        <p14:creationId xmlns:p14="http://schemas.microsoft.com/office/powerpoint/2010/main" val="41824173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BC1CAB5-EC42-4CDF-9D2F-2320B4B8C9F2}" type="slidenum">
              <a:rPr lang="zh-CN" altLang="en-US" sz="1200" smtClean="0">
                <a:solidFill>
                  <a:schemeClr val="tx1"/>
                </a:solidFill>
                <a:latin typeface="Arial" panose="020B0604020202020204" pitchFamily="34" charset="0"/>
                <a:ea typeface="宋体" panose="02010600030101010101" pitchFamily="2" charset="-122"/>
              </a:rPr>
              <a:pPr/>
              <a:t>98</a:t>
            </a:fld>
            <a:endParaRPr lang="en-US" altLang="zh-CN" sz="1200">
              <a:solidFill>
                <a:schemeClr val="tx1"/>
              </a:solidFill>
              <a:latin typeface="Arial" panose="020B0604020202020204" pitchFamily="34" charset="0"/>
              <a:ea typeface="宋体" panose="02010600030101010101" pitchFamily="2" charset="-122"/>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155300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54BFFA54-0B9C-4131-9A8D-CB42EEBA4A0D}" type="slidenum">
              <a:rPr lang="zh-CN" altLang="en-US" sz="1200" smtClean="0">
                <a:solidFill>
                  <a:schemeClr val="tx1"/>
                </a:solidFill>
                <a:latin typeface="Arial" panose="020B0604020202020204" pitchFamily="34" charset="0"/>
                <a:ea typeface="宋体" panose="02010600030101010101" pitchFamily="2" charset="-122"/>
              </a:rPr>
              <a:pPr/>
              <a:t>99</a:t>
            </a:fld>
            <a:endParaRPr lang="en-US" altLang="zh-CN" sz="1200">
              <a:solidFill>
                <a:schemeClr val="tx1"/>
              </a:solidFill>
              <a:latin typeface="Arial" panose="020B0604020202020204" pitchFamily="34" charset="0"/>
              <a:ea typeface="宋体" panose="02010600030101010101" pitchFamily="2"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657256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65A1D1C-B9A8-4DB4-A3FB-78792EB40A8F}" type="slidenum">
              <a:rPr lang="zh-CN" altLang="en-US" sz="1200" smtClean="0">
                <a:solidFill>
                  <a:schemeClr val="tx1"/>
                </a:solidFill>
                <a:latin typeface="Arial" panose="020B0604020202020204" pitchFamily="34" charset="0"/>
                <a:ea typeface="宋体" panose="02010600030101010101" pitchFamily="2" charset="-122"/>
              </a:rPr>
              <a:pPr/>
              <a:t>100</a:t>
            </a:fld>
            <a:endParaRPr lang="en-US" altLang="zh-CN" sz="1200">
              <a:solidFill>
                <a:schemeClr val="tx1"/>
              </a:solidFill>
              <a:latin typeface="Arial" panose="020B0604020202020204" pitchFamily="34" charset="0"/>
              <a:ea typeface="宋体" panose="02010600030101010101" pitchFamily="2" charset="-122"/>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488463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99164AAA-93B6-41D0-AF24-2D3FC7FA271C}" type="slidenum">
              <a:rPr lang="zh-CN" altLang="en-US" sz="1200" smtClean="0">
                <a:solidFill>
                  <a:schemeClr val="tx1"/>
                </a:solidFill>
                <a:latin typeface="Arial" panose="020B0604020202020204" pitchFamily="34" charset="0"/>
                <a:ea typeface="宋体" panose="02010600030101010101" pitchFamily="2" charset="-122"/>
              </a:rPr>
              <a:pPr/>
              <a:t>101</a:t>
            </a:fld>
            <a:endParaRPr lang="en-US" altLang="zh-CN" sz="1200">
              <a:solidFill>
                <a:schemeClr val="tx1"/>
              </a:solidFill>
              <a:latin typeface="Arial" panose="020B0604020202020204" pitchFamily="34" charset="0"/>
              <a:ea typeface="宋体" panose="02010600030101010101" pitchFamily="2" charset="-122"/>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76444963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102</a:t>
            </a:fld>
            <a:endParaRPr lang="zh-CN" altLang="en-US"/>
          </a:p>
        </p:txBody>
      </p:sp>
    </p:spTree>
    <p:extLst>
      <p:ext uri="{BB962C8B-B14F-4D97-AF65-F5344CB8AC3E}">
        <p14:creationId xmlns:p14="http://schemas.microsoft.com/office/powerpoint/2010/main" val="386968053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103</a:t>
            </a:fld>
            <a:endParaRPr lang="zh-CN" altLang="en-US"/>
          </a:p>
        </p:txBody>
      </p:sp>
    </p:spTree>
    <p:extLst>
      <p:ext uri="{BB962C8B-B14F-4D97-AF65-F5344CB8AC3E}">
        <p14:creationId xmlns:p14="http://schemas.microsoft.com/office/powerpoint/2010/main" val="306066589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另外ꎬ 根据关系性质的定义ꎬ 还可以得到一个比较简洁的定理</a:t>
            </a:r>
          </a:p>
        </p:txBody>
      </p:sp>
      <p:sp>
        <p:nvSpPr>
          <p:cNvPr id="4" name="灯片编号占位符 3"/>
          <p:cNvSpPr>
            <a:spLocks noGrp="1"/>
          </p:cNvSpPr>
          <p:nvPr>
            <p:ph type="sldNum" sz="quarter" idx="5"/>
          </p:nvPr>
        </p:nvSpPr>
        <p:spPr/>
        <p:txBody>
          <a:bodyPr/>
          <a:lstStyle/>
          <a:p>
            <a:fld id="{2239A62E-562E-489C-A724-CD843F364A0E}" type="slidenum">
              <a:rPr lang="zh-CN" altLang="en-US" smtClean="0"/>
              <a:t>105</a:t>
            </a:fld>
            <a:endParaRPr lang="zh-CN" altLang="en-US"/>
          </a:p>
        </p:txBody>
      </p:sp>
    </p:spTree>
    <p:extLst>
      <p:ext uri="{BB962C8B-B14F-4D97-AF65-F5344CB8AC3E}">
        <p14:creationId xmlns:p14="http://schemas.microsoft.com/office/powerpoint/2010/main" val="11980975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7E7C928-623F-4F6B-AD2C-45B7679A37B6}" type="slidenum">
              <a:rPr lang="zh-CN" altLang="en-US" sz="1200" smtClean="0">
                <a:solidFill>
                  <a:schemeClr val="tx1"/>
                </a:solidFill>
                <a:latin typeface="Arial" panose="020B0604020202020204" pitchFamily="34" charset="0"/>
                <a:ea typeface="宋体" panose="02010600030101010101" pitchFamily="2" charset="-122"/>
              </a:rPr>
              <a:pPr/>
              <a:t>106</a:t>
            </a:fld>
            <a:endParaRPr lang="en-US" altLang="zh-CN" sz="1200">
              <a:solidFill>
                <a:schemeClr val="tx1"/>
              </a:solidFill>
              <a:latin typeface="Arial" panose="020B0604020202020204" pitchFamily="34" charset="0"/>
              <a:ea typeface="宋体" panose="02010600030101010101" pitchFamily="2" charset="-122"/>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857123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D690C38-8663-4128-901C-9C5EB53E2AEE}" type="slidenum">
              <a:rPr lang="zh-CN" altLang="en-US" sz="1200" smtClean="0">
                <a:solidFill>
                  <a:schemeClr val="tx1"/>
                </a:solidFill>
                <a:latin typeface="Arial" panose="020B0604020202020204" pitchFamily="34" charset="0"/>
                <a:ea typeface="宋体" panose="02010600030101010101" pitchFamily="2" charset="-122"/>
              </a:rPr>
              <a:pPr/>
              <a:t>107</a:t>
            </a:fld>
            <a:endParaRPr lang="en-US" altLang="zh-CN" sz="1200">
              <a:solidFill>
                <a:schemeClr val="tx1"/>
              </a:solidFill>
              <a:latin typeface="Arial" panose="020B0604020202020204" pitchFamily="34" charset="0"/>
              <a:ea typeface="宋体" panose="02010600030101010101"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该定理给出的都是充要条件ꎬ 在证明时ꎬ 需要同时证明充分性和必要性ꎮ 对于关系特殊性质的证明ꎬ 即充分性的证明ꎬ 可采用表 ４􀆰 ２ 给出的框架式证明方法进 行证明ꎻ 对于必要性ꎬ 直接按照集合包含的定义进行证明即可ꎮ 下面只证明</a:t>
            </a:r>
            <a:r>
              <a:rPr lang="en-US" altLang="zh-CN" dirty="0"/>
              <a:t>(</a:t>
            </a:r>
            <a:r>
              <a:rPr lang="zh-CN" altLang="en-US" dirty="0"/>
              <a:t>２</a:t>
            </a:r>
            <a:r>
              <a:rPr lang="en-US" altLang="zh-CN" dirty="0"/>
              <a:t>)</a:t>
            </a:r>
            <a:r>
              <a:rPr lang="zh-CN" altLang="en-US" dirty="0"/>
              <a:t>、 </a:t>
            </a:r>
            <a:r>
              <a:rPr lang="en-US" altLang="zh-CN" dirty="0"/>
              <a:t>(</a:t>
            </a:r>
            <a:r>
              <a:rPr lang="zh-CN" altLang="en-US" dirty="0"/>
              <a:t>４</a:t>
            </a:r>
            <a:r>
              <a:rPr lang="en-US" altLang="zh-CN" dirty="0"/>
              <a:t>)</a:t>
            </a:r>
            <a:r>
              <a:rPr lang="zh-CN" altLang="en-US" dirty="0"/>
              <a:t>和</a:t>
            </a:r>
            <a:r>
              <a:rPr lang="en-US" altLang="zh-CN" dirty="0"/>
              <a:t>(</a:t>
            </a:r>
            <a:r>
              <a:rPr lang="zh-CN" altLang="en-US" dirty="0"/>
              <a:t>５</a:t>
            </a:r>
            <a:r>
              <a:rPr lang="en-US" altLang="zh-CN" dirty="0"/>
              <a:t>)</a:t>
            </a:r>
            <a:r>
              <a:rPr lang="zh-CN" altLang="en-US" dirty="0"/>
              <a:t>ꎬ 其余的可照此进行证明ꎮ</a:t>
            </a:r>
          </a:p>
        </p:txBody>
      </p:sp>
    </p:spTree>
    <p:extLst>
      <p:ext uri="{BB962C8B-B14F-4D97-AF65-F5344CB8AC3E}">
        <p14:creationId xmlns:p14="http://schemas.microsoft.com/office/powerpoint/2010/main" val="14398009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2D690C38-8663-4128-901C-9C5EB53E2AEE}" type="slidenum">
              <a:rPr lang="zh-CN" altLang="en-US" sz="1200" smtClean="0">
                <a:solidFill>
                  <a:schemeClr val="tx1"/>
                </a:solidFill>
                <a:latin typeface="Arial" panose="020B0604020202020204" pitchFamily="34" charset="0"/>
                <a:ea typeface="宋体" panose="02010600030101010101" pitchFamily="2" charset="-122"/>
              </a:rPr>
              <a:pPr/>
              <a:t>108</a:t>
            </a:fld>
            <a:endParaRPr lang="en-US" altLang="zh-CN" sz="1200">
              <a:solidFill>
                <a:schemeClr val="tx1"/>
              </a:solidFill>
              <a:latin typeface="Arial" panose="020B0604020202020204" pitchFamily="34" charset="0"/>
              <a:ea typeface="宋体" panose="02010600030101010101" pitchFamily="2" charset="-122"/>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841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6128"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97107253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552578"/>
            <a:ext cx="10758267" cy="585924"/>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341749"/>
            <a:ext cx="5277481" cy="29994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6128" y="1341749"/>
            <a:ext cx="5277481" cy="142272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6128" y="2916914"/>
            <a:ext cx="5277481" cy="142431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1557454058"/>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15342" y="552578"/>
            <a:ext cx="10758267" cy="37886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5">
            <a:extLst>
              <a:ext uri="{FF2B5EF4-FFF2-40B4-BE49-F238E27FC236}">
                <a16:creationId xmlns:a16="http://schemas.microsoft.com/office/drawing/2014/main" id="{BD4AFEFE-12F7-4B8D-9971-7DAE1A6E8AB4}"/>
              </a:ext>
            </a:extLst>
          </p:cNvPr>
          <p:cNvSpPr>
            <a:spLocks noGrp="1" noChangeArrowheads="1"/>
          </p:cNvSpPr>
          <p:nvPr>
            <p:ph type="dt" sz="half"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263508848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itchFamily="34" charset="-122"/>
                <a:ea typeface="微软雅黑" pitchFamily="34" charset="-122"/>
              </a:rPr>
              <a:t>第 </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章   二</a:t>
            </a:r>
            <a:r>
              <a:rPr lang="zh-CN" altLang="en-US" sz="2000" b="1" dirty="0">
                <a:latin typeface="微软雅黑" pitchFamily="34" charset="-122"/>
                <a:ea typeface="微软雅黑" pitchFamily="34" charset="-122"/>
              </a:rPr>
              <a:t>元关系</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0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8.jpe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3.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0.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15.xml"/><Relationship Id="rId7" Type="http://schemas.openxmlformats.org/officeDocument/2006/relationships/image" Target="../media/image76.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1.bin"/><Relationship Id="rId5" Type="http://schemas.openxmlformats.org/officeDocument/2006/relationships/image" Target="../media/image75.emf"/><Relationship Id="rId4" Type="http://schemas.openxmlformats.org/officeDocument/2006/relationships/oleObject" Target="../embeddings/oleObject60.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81.emf"/><Relationship Id="rId18" Type="http://schemas.openxmlformats.org/officeDocument/2006/relationships/oleObject" Target="../embeddings/oleObject69.bin"/><Relationship Id="rId3" Type="http://schemas.openxmlformats.org/officeDocument/2006/relationships/notesSlide" Target="../notesSlides/notesSlide117.xml"/><Relationship Id="rId21" Type="http://schemas.openxmlformats.org/officeDocument/2006/relationships/image" Target="../media/image85.emf"/><Relationship Id="rId7" Type="http://schemas.openxmlformats.org/officeDocument/2006/relationships/image" Target="../media/image78.emf"/><Relationship Id="rId12" Type="http://schemas.openxmlformats.org/officeDocument/2006/relationships/oleObject" Target="../embeddings/oleObject66.bin"/><Relationship Id="rId17" Type="http://schemas.openxmlformats.org/officeDocument/2006/relationships/image" Target="../media/image83.emf"/><Relationship Id="rId2" Type="http://schemas.openxmlformats.org/officeDocument/2006/relationships/slideLayout" Target="../slideLayouts/slideLayout2.xml"/><Relationship Id="rId16" Type="http://schemas.openxmlformats.org/officeDocument/2006/relationships/oleObject" Target="../embeddings/oleObject68.bin"/><Relationship Id="rId20" Type="http://schemas.openxmlformats.org/officeDocument/2006/relationships/oleObject" Target="../embeddings/oleObject70.bin"/><Relationship Id="rId1" Type="http://schemas.openxmlformats.org/officeDocument/2006/relationships/vmlDrawing" Target="../drawings/vmlDrawing26.vml"/><Relationship Id="rId6" Type="http://schemas.openxmlformats.org/officeDocument/2006/relationships/oleObject" Target="../embeddings/oleObject63.bin"/><Relationship Id="rId11" Type="http://schemas.openxmlformats.org/officeDocument/2006/relationships/image" Target="../media/image80.emf"/><Relationship Id="rId5" Type="http://schemas.openxmlformats.org/officeDocument/2006/relationships/image" Target="../media/image77.emf"/><Relationship Id="rId15" Type="http://schemas.openxmlformats.org/officeDocument/2006/relationships/image" Target="../media/image82.emf"/><Relationship Id="rId10" Type="http://schemas.openxmlformats.org/officeDocument/2006/relationships/oleObject" Target="../embeddings/oleObject65.bin"/><Relationship Id="rId19" Type="http://schemas.openxmlformats.org/officeDocument/2006/relationships/image" Target="../media/image84.emf"/><Relationship Id="rId4" Type="http://schemas.openxmlformats.org/officeDocument/2006/relationships/oleObject" Target="../embeddings/oleObject62.bin"/><Relationship Id="rId9" Type="http://schemas.openxmlformats.org/officeDocument/2006/relationships/image" Target="../media/image79.emf"/><Relationship Id="rId14" Type="http://schemas.openxmlformats.org/officeDocument/2006/relationships/oleObject" Target="../embeddings/oleObject67.bin"/></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118.xml"/><Relationship Id="rId7" Type="http://schemas.openxmlformats.org/officeDocument/2006/relationships/image" Target="../media/image87.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2.bin"/><Relationship Id="rId11" Type="http://schemas.openxmlformats.org/officeDocument/2006/relationships/image" Target="../media/image89.emf"/><Relationship Id="rId5" Type="http://schemas.openxmlformats.org/officeDocument/2006/relationships/image" Target="../media/image86.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88.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94.emf"/><Relationship Id="rId3" Type="http://schemas.openxmlformats.org/officeDocument/2006/relationships/notesSlide" Target="../notesSlides/notesSlide119.xml"/><Relationship Id="rId7" Type="http://schemas.openxmlformats.org/officeDocument/2006/relationships/image" Target="../media/image91.emf"/><Relationship Id="rId12"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oleObject" Target="../embeddings/oleObject76.bin"/><Relationship Id="rId11" Type="http://schemas.openxmlformats.org/officeDocument/2006/relationships/image" Target="../media/image93.emf"/><Relationship Id="rId5" Type="http://schemas.openxmlformats.org/officeDocument/2006/relationships/image" Target="../media/image90.e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2.emf"/></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126.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81.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97.wmf"/></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emf"/><Relationship Id="rId3" Type="http://schemas.openxmlformats.org/officeDocument/2006/relationships/notesSlide" Target="../notesSlides/notesSlide37.xml"/><Relationship Id="rId7" Type="http://schemas.openxmlformats.org/officeDocument/2006/relationships/image" Target="../media/image11.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wmf"/><Relationship Id="rId1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emf"/><Relationship Id="rId3" Type="http://schemas.openxmlformats.org/officeDocument/2006/relationships/notesSlide" Target="../notesSlides/notesSlide39.xml"/><Relationship Id="rId7" Type="http://schemas.openxmlformats.org/officeDocument/2006/relationships/image" Target="../media/image17.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9.emf"/><Relationship Id="rId5" Type="http://schemas.openxmlformats.org/officeDocument/2006/relationships/image" Target="../media/image16.wmf"/><Relationship Id="rId15" Type="http://schemas.openxmlformats.org/officeDocument/2006/relationships/image" Target="../media/image15.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emf"/><Relationship Id="rId1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2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4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4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23.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24.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4.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https://gss1.bdstatic.com/-vo3dSag_xI4khGkpoWK1HF6hhy/baike/s%3D220/sign=8a39fa29251f95caa2f595b4f9167fc5/7a899e510fb30f245f941354c895d143ad4b035e.jpg" TargetMode="External"/><Relationship Id="rId5" Type="http://schemas.openxmlformats.org/officeDocument/2006/relationships/image" Target="../media/image2.jpeg"/><Relationship Id="rId4" Type="http://schemas.openxmlformats.org/officeDocument/2006/relationships/hyperlink" Target="https://baike.baidu.com/pic/%E8%B4%B9%E5%88%A9%E5%85%8B%E6%96%AF%C2%B7%E8%B1%AA%E6%96%AF%E5%A4%9A%E5%A4%AB/2002226/0/0b14ad19f6f77d2243a9adb8?fr=lemma&amp;ct=single" TargetMode="Externa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64.xml"/><Relationship Id="rId7" Type="http://schemas.openxmlformats.org/officeDocument/2006/relationships/image" Target="../media/image34.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7.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5.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65.xml"/><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image" Target="../media/image37.wmf"/><Relationship Id="rId4" Type="http://schemas.openxmlformats.org/officeDocument/2006/relationships/oleObject" Target="../embeddings/oleObject30.bin"/><Relationship Id="rId9" Type="http://schemas.openxmlformats.org/officeDocument/2006/relationships/image" Target="../media/image39.w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40.wmf"/><Relationship Id="rId4" Type="http://schemas.openxmlformats.org/officeDocument/2006/relationships/oleObject" Target="../embeddings/oleObject33.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6.emf"/><Relationship Id="rId3" Type="http://schemas.openxmlformats.org/officeDocument/2006/relationships/notesSlide" Target="../notesSlides/notesSlide67.xml"/><Relationship Id="rId7" Type="http://schemas.openxmlformats.org/officeDocument/2006/relationships/image" Target="../media/image43.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11" Type="http://schemas.openxmlformats.org/officeDocument/2006/relationships/image" Target="../media/image45.wmf"/><Relationship Id="rId5" Type="http://schemas.openxmlformats.org/officeDocument/2006/relationships/image" Target="../media/image42.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4.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7.emf"/><Relationship Id="rId4" Type="http://schemas.openxmlformats.org/officeDocument/2006/relationships/oleObject" Target="../embeddings/oleObject40.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69.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2.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0.w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2.emf"/><Relationship Id="rId4" Type="http://schemas.openxmlformats.org/officeDocument/2006/relationships/oleObject" Target="../embeddings/oleObject45.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53.emf"/><Relationship Id="rId4" Type="http://schemas.openxmlformats.org/officeDocument/2006/relationships/oleObject" Target="../embeddings/oleObject46.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76.xml"/><Relationship Id="rId7" Type="http://schemas.openxmlformats.org/officeDocument/2006/relationships/image" Target="../media/image55.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48.bin"/><Relationship Id="rId5" Type="http://schemas.openxmlformats.org/officeDocument/2006/relationships/image" Target="../media/image54.wmf"/><Relationship Id="rId4" Type="http://schemas.openxmlformats.org/officeDocument/2006/relationships/oleObject" Target="../embeddings/oleObject47.bin"/><Relationship Id="rId9" Type="http://schemas.openxmlformats.org/officeDocument/2006/relationships/image" Target="../media/image56.wmf"/></Relationships>
</file>

<file path=ppt/slides/_rels/slide8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83.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1.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9.wmf"/></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2.wmf"/><Relationship Id="rId5" Type="http://schemas.openxmlformats.org/officeDocument/2006/relationships/oleObject" Target="../embeddings/oleObject55.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7.bin"/></Relationships>
</file>

<file path=ppt/slides/_rels/slide9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9.bin"/><Relationship Id="rId5" Type="http://schemas.openxmlformats.org/officeDocument/2006/relationships/image" Target="../media/image65.wmf"/><Relationship Id="rId4" Type="http://schemas.openxmlformats.org/officeDocument/2006/relationships/oleObject" Target="../embeddings/oleObject58.bin"/></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 y="-7620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a:solidFill>
                  <a:schemeClr val="bg1"/>
                </a:solidFill>
                <a:latin typeface="+mn-ea"/>
              </a:rPr>
              <a:t>第四章 </a:t>
            </a:r>
            <a:endParaRPr lang="zh-CN" altLang="en-US" sz="4800" dirty="0">
              <a:solidFill>
                <a:schemeClr val="bg1"/>
              </a:solidFill>
              <a:latin typeface="+mn-ea"/>
            </a:endParaRP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二元关系</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a:solidFill>
                  <a:schemeClr val="bg1"/>
                </a:solidFill>
                <a:latin typeface="+mn-ea"/>
              </a:rPr>
              <a:t> </a:t>
            </a:r>
            <a:r>
              <a:rPr lang="en-US" altLang="zh-CN" sz="180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a:t>
            </a:r>
            <a:r>
              <a:rPr lang="zh-CN" altLang="en-US" sz="2200">
                <a:solidFill>
                  <a:schemeClr val="bg1">
                    <a:lumMod val="85000"/>
                  </a:schemeClr>
                </a:solidFill>
                <a:latin typeface="+mn-ea"/>
              </a:rPr>
              <a:t>庆先 顾小丰 王丽杰  编著</a:t>
            </a:r>
            <a:endParaRPr lang="zh-CN" altLang="en-US" sz="2200" dirty="0">
              <a:solidFill>
                <a:schemeClr val="bg1">
                  <a:lumMod val="85000"/>
                </a:schemeClr>
              </a:solidFill>
              <a:latin typeface="+mn-ea"/>
            </a:endParaRP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BE336F-2DC9-4301-8CDC-00B672A8FBCE}"/>
              </a:ext>
            </a:extLst>
          </p:cNvPr>
          <p:cNvSpPr/>
          <p:nvPr/>
        </p:nvSpPr>
        <p:spPr>
          <a:xfrm>
            <a:off x="5546070" y="1802822"/>
            <a:ext cx="6480175" cy="1689052"/>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b="1" dirty="0">
                <a:solidFill>
                  <a:srgbClr val="000000"/>
                </a:solidFill>
                <a:latin typeface="+mn-ea"/>
              </a:rPr>
              <a:t>1963</a:t>
            </a:r>
            <a:r>
              <a:rPr lang="zh-CN" altLang="zh-CN" b="1" dirty="0">
                <a:solidFill>
                  <a:srgbClr val="000000"/>
                </a:solidFill>
                <a:latin typeface="+mn-ea"/>
              </a:rPr>
              <a:t>年获得计算机与通信专业硕土学位</a:t>
            </a:r>
            <a:endParaRPr lang="en-US" altLang="zh-CN" b="1" dirty="0">
              <a:solidFill>
                <a:srgbClr val="000000"/>
              </a:solidFill>
              <a:latin typeface="+mn-ea"/>
            </a:endParaRPr>
          </a:p>
          <a:p>
            <a:pPr marL="342900" indent="-342900">
              <a:lnSpc>
                <a:spcPct val="150000"/>
              </a:lnSpc>
              <a:buFont typeface="Wingdings" panose="05000000000000000000" pitchFamily="2" charset="2"/>
              <a:buChar char="u"/>
            </a:pPr>
            <a:r>
              <a:rPr lang="en-US" altLang="zh-CN" b="1" dirty="0">
                <a:solidFill>
                  <a:srgbClr val="000000"/>
                </a:solidFill>
                <a:latin typeface="+mn-ea"/>
              </a:rPr>
              <a:t>1965</a:t>
            </a:r>
            <a:r>
              <a:rPr lang="zh-CN" altLang="zh-CN" b="1" dirty="0">
                <a:solidFill>
                  <a:srgbClr val="000000"/>
                </a:solidFill>
                <a:latin typeface="+mn-ea"/>
              </a:rPr>
              <a:t>年获得计算机与通信专业博土学位</a:t>
            </a:r>
            <a:endParaRPr lang="en-US" altLang="zh-CN" b="1" dirty="0">
              <a:solidFill>
                <a:srgbClr val="000000"/>
              </a:solidFill>
              <a:latin typeface="+mn-ea"/>
            </a:endParaRPr>
          </a:p>
          <a:p>
            <a:pPr marL="342900" indent="-342900">
              <a:lnSpc>
                <a:spcPct val="150000"/>
              </a:lnSpc>
              <a:buFont typeface="Wingdings" panose="05000000000000000000" pitchFamily="2" charset="2"/>
              <a:buChar char="u"/>
            </a:pPr>
            <a:r>
              <a:rPr lang="en-US" altLang="zh-CN" b="1" dirty="0">
                <a:solidFill>
                  <a:srgbClr val="000000"/>
                </a:solidFill>
                <a:latin typeface="+mn-ea"/>
              </a:rPr>
              <a:t>1970</a:t>
            </a:r>
            <a:r>
              <a:rPr lang="zh-CN" altLang="zh-CN" b="1" dirty="0">
                <a:solidFill>
                  <a:srgbClr val="000000"/>
                </a:solidFill>
                <a:latin typeface="+mn-ea"/>
              </a:rPr>
              <a:t>年，科德首次提出了数据库的关系模型</a:t>
            </a:r>
            <a:endParaRPr lang="zh-CN" altLang="en-US" b="1" dirty="0">
              <a:solidFill>
                <a:srgbClr val="000000"/>
              </a:solidFill>
              <a:latin typeface="+mn-ea"/>
            </a:endParaRP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科德</a:t>
            </a:r>
          </a:p>
        </p:txBody>
      </p:sp>
      <p:sp>
        <p:nvSpPr>
          <p:cNvPr id="8" name="矩形 7">
            <a:extLst>
              <a:ext uri="{FF2B5EF4-FFF2-40B4-BE49-F238E27FC236}">
                <a16:creationId xmlns:a16="http://schemas.microsoft.com/office/drawing/2014/main" id="{F22058FC-27DA-485F-BB20-92990BE28715}"/>
              </a:ext>
            </a:extLst>
          </p:cNvPr>
          <p:cNvSpPr/>
          <p:nvPr/>
        </p:nvSpPr>
        <p:spPr>
          <a:xfrm>
            <a:off x="5870575" y="3692187"/>
            <a:ext cx="4343400" cy="2797048"/>
          </a:xfrm>
          <a:prstGeom prst="rect">
            <a:avLst/>
          </a:prstGeom>
        </p:spPr>
        <p:txBody>
          <a:bodyPr wrap="square">
            <a:spAutoFit/>
          </a:bodyPr>
          <a:lstStyle/>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主要贡献</a:t>
            </a:r>
            <a:endParaRPr lang="en-US" altLang="zh-CN" b="1" dirty="0">
              <a:solidFill>
                <a:srgbClr val="0000CC"/>
              </a:solidFill>
              <a:latin typeface="+mn-ea"/>
              <a:cs typeface="Times New Roman" panose="02020603050405020304" pitchFamily="18" charset="0"/>
            </a:endParaRP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1</a:t>
            </a:r>
            <a:r>
              <a:rPr lang="zh-CN" altLang="en-US" b="1" dirty="0">
                <a:latin typeface="+mn-ea"/>
                <a:cs typeface="Times New Roman" panose="02020603050405020304" pitchFamily="18" charset="0"/>
              </a:rPr>
              <a:t>、科德十二定律</a:t>
            </a: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2</a:t>
            </a:r>
            <a:r>
              <a:rPr lang="zh-CN" altLang="en-US" b="1" dirty="0">
                <a:latin typeface="+mn-ea"/>
                <a:cs typeface="Times New Roman" panose="02020603050405020304" pitchFamily="18" charset="0"/>
              </a:rPr>
              <a:t>、科德 </a:t>
            </a:r>
            <a:r>
              <a:rPr lang="en-US" altLang="zh-CN" b="1" dirty="0">
                <a:latin typeface="+mn-ea"/>
                <a:cs typeface="Times New Roman" panose="02020603050405020304" pitchFamily="18" charset="0"/>
              </a:rPr>
              <a:t>cellular </a:t>
            </a:r>
            <a:r>
              <a:rPr lang="zh-CN" altLang="en-US" b="1" dirty="0">
                <a:latin typeface="+mn-ea"/>
                <a:cs typeface="Times New Roman" panose="02020603050405020304" pitchFamily="18" charset="0"/>
              </a:rPr>
              <a:t>机器人</a:t>
            </a:r>
          </a:p>
          <a:p>
            <a:pPr marL="342900" indent="-342900">
              <a:lnSpc>
                <a:spcPct val="150000"/>
              </a:lnSpc>
              <a:buFont typeface="Wingdings" panose="05000000000000000000" pitchFamily="2" charset="2"/>
              <a:buChar char="u"/>
            </a:pPr>
            <a:r>
              <a:rPr lang="en-US" altLang="zh-CN" b="1" dirty="0">
                <a:latin typeface="+mn-ea"/>
                <a:cs typeface="Times New Roman" panose="02020603050405020304" pitchFamily="18" charset="0"/>
              </a:rPr>
              <a:t>3</a:t>
            </a:r>
            <a:r>
              <a:rPr lang="zh-CN" altLang="en-US" b="1" dirty="0">
                <a:latin typeface="+mn-ea"/>
                <a:cs typeface="Times New Roman" panose="02020603050405020304" pitchFamily="18" charset="0"/>
              </a:rPr>
              <a:t>、数据库正规化</a:t>
            </a:r>
          </a:p>
        </p:txBody>
      </p:sp>
      <p:pic>
        <p:nvPicPr>
          <p:cNvPr id="4" name="图片 3">
            <a:extLst>
              <a:ext uri="{FF2B5EF4-FFF2-40B4-BE49-F238E27FC236}">
                <a16:creationId xmlns:a16="http://schemas.microsoft.com/office/drawing/2014/main" id="{305802BC-A03B-471C-8402-F67F69FC438E}"/>
              </a:ext>
            </a:extLst>
          </p:cNvPr>
          <p:cNvPicPr>
            <a:picLocks noChangeAspect="1"/>
          </p:cNvPicPr>
          <p:nvPr/>
        </p:nvPicPr>
        <p:blipFill>
          <a:blip r:embed="rId4"/>
          <a:stretch>
            <a:fillRect/>
          </a:stretch>
        </p:blipFill>
        <p:spPr>
          <a:xfrm>
            <a:off x="307975" y="1163421"/>
            <a:ext cx="5238095" cy="5333333"/>
          </a:xfrm>
          <a:prstGeom prst="rect">
            <a:avLst/>
          </a:prstGeom>
        </p:spPr>
      </p:pic>
    </p:spTree>
    <p:custDataLst>
      <p:tags r:id="rId1"/>
    </p:custDataLst>
    <p:extLst>
      <p:ext uri="{BB962C8B-B14F-4D97-AF65-F5344CB8AC3E}">
        <p14:creationId xmlns:p14="http://schemas.microsoft.com/office/powerpoint/2010/main" val="2820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5" dur="500"/>
                                        <p:tgtEl>
                                          <p:spTgt spid="8">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8" dur="500"/>
                                        <p:tgtEl>
                                          <p:spTgt spid="8">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randombar(horizontal)">
                                      <p:cBhvr>
                                        <p:cTn id="31" dur="500"/>
                                        <p:tgtEl>
                                          <p:spTgt spid="8">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2867" name="Rectangle 3"/>
              <p:cNvSpPr>
                <a:spLocks noGrp="1" noChangeArrowheads="1"/>
              </p:cNvSpPr>
              <p:nvPr>
                <p:ph type="body" idx="1"/>
              </p:nvPr>
            </p:nvSpPr>
            <p:spPr>
              <a:xfrm>
                <a:off x="384175" y="991394"/>
                <a:ext cx="11430000" cy="4800600"/>
              </a:xfrm>
            </p:spPr>
            <p:txBody>
              <a:bodyPr>
                <a:normAutofit fontScale="92500"/>
              </a:bodyPr>
              <a:lstStyle/>
              <a:p>
                <a:pPr marL="0" indent="0">
                  <a:lnSpc>
                    <a:spcPct val="150000"/>
                  </a:lnSpc>
                  <a:buNone/>
                </a:pPr>
                <a:r>
                  <a:rPr lang="zh-CN" altLang="en-US" dirty="0">
                    <a:solidFill>
                      <a:srgbClr val="C00000"/>
                    </a:solidFill>
                  </a:rPr>
                  <a:t>例</a:t>
                </a:r>
                <a:r>
                  <a:rPr lang="en-US" altLang="zh-CN" dirty="0">
                    <a:solidFill>
                      <a:srgbClr val="C00000"/>
                    </a:solidFill>
                  </a:rPr>
                  <a:t>4.25  </a:t>
                </a:r>
                <a:r>
                  <a:rPr lang="zh-CN" altLang="en-US" dirty="0"/>
                  <a:t>假设</a:t>
                </a:r>
                <a:r>
                  <a:rPr lang="en-US" altLang="zh-CN" dirty="0"/>
                  <a:t>A={1,2,3,4}</a:t>
                </a:r>
                <a:r>
                  <a:rPr lang="zh-CN" altLang="en-US" dirty="0"/>
                  <a:t>，</a:t>
                </a:r>
                <a:r>
                  <a:rPr lang="en-US" altLang="zh-CN" dirty="0"/>
                  <a:t>R={&lt;1,1&gt;,&lt;1,2&gt;,&lt;2,1&gt;,&lt;3,4&gt;} </a:t>
                </a:r>
                <a:r>
                  <a:rPr lang="zh-CN" altLang="en-US" dirty="0"/>
                  <a:t>是定义在</a:t>
                </a:r>
                <a:r>
                  <a:rPr lang="en-US" altLang="zh-CN" dirty="0"/>
                  <a:t>A</a:t>
                </a:r>
                <a:r>
                  <a:rPr lang="zh-CN" altLang="en-US" dirty="0"/>
                  <a:t>上的关系。试判定</a:t>
                </a:r>
                <a:r>
                  <a:rPr lang="en-US" altLang="zh-CN" dirty="0"/>
                  <a:t>R</a:t>
                </a:r>
                <a:r>
                  <a:rPr lang="zh-CN" altLang="en-US" dirty="0"/>
                  <a:t>所具有的特殊性质。</a:t>
                </a:r>
              </a:p>
              <a:p>
                <a:pPr marL="0" indent="0">
                  <a:lnSpc>
                    <a:spcPct val="150000"/>
                  </a:lnSpc>
                  <a:buNone/>
                </a:pPr>
                <a:r>
                  <a:rPr lang="zh-CN" altLang="en-US" dirty="0">
                    <a:solidFill>
                      <a:srgbClr val="C00000"/>
                    </a:solidFill>
                  </a:rPr>
                  <a:t>解</a:t>
                </a:r>
                <a:r>
                  <a:rPr lang="zh-CN" altLang="en-US" dirty="0">
                    <a:solidFill>
                      <a:srgbClr val="FF0000"/>
                    </a:solidFill>
                  </a:rPr>
                  <a:t>   </a:t>
                </a:r>
                <a:r>
                  <a:rPr lang="zh-CN" altLang="en-US" dirty="0"/>
                  <a:t>因为存在</a:t>
                </a:r>
                <a:r>
                  <a:rPr lang="en-US" altLang="zh-CN" dirty="0"/>
                  <a:t>2∈A</a:t>
                </a:r>
                <a:r>
                  <a:rPr lang="zh-CN" altLang="en-US" dirty="0"/>
                  <a:t>，但</a:t>
                </a:r>
                <a:r>
                  <a:rPr lang="en-US" altLang="zh-CN" dirty="0"/>
                  <a:t>&lt;2,2&gt;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R</a:t>
                </a:r>
                <a:r>
                  <a:rPr lang="zh-CN" altLang="en-US" dirty="0"/>
                  <a:t>，所以</a:t>
                </a:r>
                <a:r>
                  <a:rPr lang="en-US" altLang="zh-CN" dirty="0">
                    <a:solidFill>
                      <a:srgbClr val="3333FF"/>
                    </a:solidFill>
                  </a:rPr>
                  <a:t>R</a:t>
                </a:r>
                <a:r>
                  <a:rPr lang="zh-CN" altLang="en-US" dirty="0">
                    <a:solidFill>
                      <a:srgbClr val="3333FF"/>
                    </a:solidFill>
                  </a:rPr>
                  <a:t>不是自反的</a:t>
                </a:r>
                <a:r>
                  <a:rPr lang="zh-CN" altLang="en-US" dirty="0"/>
                  <a:t>。</a:t>
                </a:r>
                <a:endParaRPr lang="en-US" altLang="zh-CN" dirty="0"/>
              </a:p>
              <a:p>
                <a:pPr marL="0" indent="0">
                  <a:lnSpc>
                    <a:spcPct val="150000"/>
                  </a:lnSpc>
                  <a:buNone/>
                </a:pPr>
                <a:r>
                  <a:rPr lang="en-US" altLang="zh-CN" dirty="0"/>
                  <a:t>      </a:t>
                </a:r>
                <a:r>
                  <a:rPr lang="zh-CN" altLang="en-US" dirty="0"/>
                  <a:t>因为存在</a:t>
                </a:r>
                <a:r>
                  <a:rPr lang="en-US" altLang="zh-CN" dirty="0"/>
                  <a:t>1∈A</a:t>
                </a:r>
                <a:r>
                  <a:rPr lang="zh-CN" altLang="en-US" dirty="0"/>
                  <a:t>，但</a:t>
                </a:r>
                <a:r>
                  <a:rPr lang="en-US" altLang="zh-CN" dirty="0"/>
                  <a:t>&lt;1,1&gt;∈R</a:t>
                </a:r>
                <a:r>
                  <a:rPr lang="zh-CN" altLang="en-US" dirty="0"/>
                  <a:t>，所以</a:t>
                </a:r>
                <a:r>
                  <a:rPr lang="en-US" altLang="zh-CN" dirty="0">
                    <a:solidFill>
                      <a:srgbClr val="3333FF"/>
                    </a:solidFill>
                  </a:rPr>
                  <a:t>R</a:t>
                </a:r>
                <a:r>
                  <a:rPr lang="zh-CN" altLang="en-US" dirty="0">
                    <a:solidFill>
                      <a:srgbClr val="3333FF"/>
                    </a:solidFill>
                  </a:rPr>
                  <a:t>不是反自反的</a:t>
                </a:r>
                <a:r>
                  <a:rPr lang="zh-CN" altLang="en-US" dirty="0"/>
                  <a:t>。</a:t>
                </a:r>
                <a:endParaRPr lang="en-US" altLang="zh-CN" dirty="0"/>
              </a:p>
              <a:p>
                <a:pPr marL="0" indent="0">
                  <a:lnSpc>
                    <a:spcPct val="150000"/>
                  </a:lnSpc>
                  <a:buNone/>
                </a:pPr>
                <a:r>
                  <a:rPr lang="en-US" altLang="zh-CN" dirty="0"/>
                  <a:t>      </a:t>
                </a:r>
                <a:r>
                  <a:rPr lang="zh-CN" altLang="en-US" dirty="0"/>
                  <a:t>因为</a:t>
                </a:r>
                <a:r>
                  <a:rPr lang="en-US" altLang="zh-CN" dirty="0"/>
                  <a:t>&lt;3,4&gt;∈R</a:t>
                </a:r>
                <a:r>
                  <a:rPr lang="zh-CN" altLang="en-US" dirty="0"/>
                  <a:t>，但</a:t>
                </a:r>
                <a:r>
                  <a:rPr lang="en-US" altLang="zh-CN" dirty="0"/>
                  <a:t>&lt;4,3&gt;</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t>R</a:t>
                </a:r>
                <a:r>
                  <a:rPr lang="zh-CN" altLang="en-US" dirty="0"/>
                  <a:t>，所以</a:t>
                </a:r>
                <a:r>
                  <a:rPr lang="en-US" altLang="zh-CN" dirty="0">
                    <a:solidFill>
                      <a:srgbClr val="3333FF"/>
                    </a:solidFill>
                  </a:rPr>
                  <a:t>R</a:t>
                </a:r>
                <a:r>
                  <a:rPr lang="zh-CN" altLang="en-US" dirty="0">
                    <a:solidFill>
                      <a:srgbClr val="3333FF"/>
                    </a:solidFill>
                  </a:rPr>
                  <a:t>不是对称的</a:t>
                </a:r>
                <a:r>
                  <a:rPr lang="zh-CN" altLang="en-US" dirty="0"/>
                  <a:t>。</a:t>
                </a:r>
                <a:endParaRPr lang="en-US" altLang="zh-CN" dirty="0"/>
              </a:p>
              <a:p>
                <a:pPr marL="0" indent="0">
                  <a:lnSpc>
                    <a:spcPct val="150000"/>
                  </a:lnSpc>
                  <a:buNone/>
                </a:pPr>
                <a:r>
                  <a:rPr lang="en-US" altLang="zh-CN" dirty="0"/>
                  <a:t>      </a:t>
                </a:r>
                <a:r>
                  <a:rPr lang="zh-CN" altLang="en-US" dirty="0"/>
                  <a:t>因为有</a:t>
                </a:r>
                <a:r>
                  <a:rPr lang="en-US" altLang="zh-CN" dirty="0"/>
                  <a:t>&lt;1,2&gt;∈R</a:t>
                </a:r>
                <a:r>
                  <a:rPr lang="zh-CN" altLang="en-US" dirty="0"/>
                  <a:t>，</a:t>
                </a:r>
                <a:r>
                  <a:rPr lang="en-US" altLang="zh-CN" dirty="0"/>
                  <a:t>&lt;2,1&gt;∈R</a:t>
                </a:r>
                <a:r>
                  <a:rPr lang="zh-CN" altLang="en-US" dirty="0"/>
                  <a:t>，但是</a:t>
                </a:r>
                <a:r>
                  <a:rPr lang="en-US" altLang="zh-CN" dirty="0"/>
                  <a:t>1≠2</a:t>
                </a:r>
                <a:r>
                  <a:rPr lang="zh-CN" altLang="en-US" dirty="0"/>
                  <a:t>，所以</a:t>
                </a:r>
                <a:r>
                  <a:rPr lang="en-US" altLang="zh-CN" dirty="0">
                    <a:solidFill>
                      <a:srgbClr val="3333FF"/>
                    </a:solidFill>
                  </a:rPr>
                  <a:t>R</a:t>
                </a:r>
                <a:r>
                  <a:rPr lang="zh-CN" altLang="en-US" dirty="0">
                    <a:solidFill>
                      <a:srgbClr val="3333FF"/>
                    </a:solidFill>
                  </a:rPr>
                  <a:t>不是反对称的</a:t>
                </a:r>
                <a:r>
                  <a:rPr lang="zh-CN" altLang="en-US" dirty="0"/>
                  <a:t>。</a:t>
                </a:r>
                <a:endParaRPr lang="en-US" altLang="zh-CN" dirty="0"/>
              </a:p>
              <a:p>
                <a:pPr marL="0" indent="0">
                  <a:lnSpc>
                    <a:spcPct val="150000"/>
                  </a:lnSpc>
                  <a:buNone/>
                </a:pPr>
                <a:r>
                  <a:rPr lang="en-US" altLang="zh-CN" dirty="0"/>
                  <a:t>      </a:t>
                </a:r>
                <a:r>
                  <a:rPr lang="zh-CN" altLang="en-US" dirty="0"/>
                  <a:t>因为有</a:t>
                </a:r>
                <a:r>
                  <a:rPr lang="en-US" altLang="zh-CN" dirty="0"/>
                  <a:t>&lt;2,1&gt;∈R</a:t>
                </a:r>
                <a:r>
                  <a:rPr lang="zh-CN" altLang="en-US" dirty="0"/>
                  <a:t>，</a:t>
                </a:r>
                <a:r>
                  <a:rPr lang="en-US" altLang="zh-CN" dirty="0"/>
                  <a:t>&lt;1,2&gt;∈R</a:t>
                </a:r>
                <a:r>
                  <a:rPr lang="zh-CN" altLang="en-US" dirty="0"/>
                  <a:t>，但</a:t>
                </a:r>
                <a:r>
                  <a:rPr lang="en-US" altLang="zh-CN" dirty="0"/>
                  <a:t>&lt;2,2&gt;</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R</a:t>
                </a:r>
                <a:r>
                  <a:rPr lang="zh-CN" altLang="en-US" dirty="0"/>
                  <a:t>，所以</a:t>
                </a:r>
                <a:r>
                  <a:rPr lang="en-US" altLang="zh-CN" dirty="0">
                    <a:solidFill>
                      <a:srgbClr val="3333FF"/>
                    </a:solidFill>
                  </a:rPr>
                  <a:t>R</a:t>
                </a:r>
                <a:r>
                  <a:rPr lang="zh-CN" altLang="en-US" dirty="0">
                    <a:solidFill>
                      <a:srgbClr val="3333FF"/>
                    </a:solidFill>
                  </a:rPr>
                  <a:t>不是传递的</a:t>
                </a:r>
                <a:r>
                  <a:rPr lang="zh-CN" altLang="en-US" dirty="0"/>
                  <a:t>。</a:t>
                </a:r>
              </a:p>
              <a:p>
                <a:pPr marL="0" indent="0">
                  <a:lnSpc>
                    <a:spcPct val="150000"/>
                  </a:lnSpc>
                  <a:buNone/>
                </a:pPr>
                <a:r>
                  <a:rPr lang="zh-CN" altLang="en-US" dirty="0">
                    <a:solidFill>
                      <a:srgbClr val="C00000"/>
                    </a:solidFill>
                  </a:rPr>
                  <a:t>综上所述，</a:t>
                </a:r>
                <a:r>
                  <a:rPr lang="en-US" altLang="zh-CN" dirty="0">
                    <a:solidFill>
                      <a:srgbClr val="C00000"/>
                    </a:solidFill>
                  </a:rPr>
                  <a:t>R</a:t>
                </a:r>
                <a:r>
                  <a:rPr lang="zh-CN" altLang="en-US" dirty="0">
                    <a:solidFill>
                      <a:srgbClr val="C00000"/>
                    </a:solidFill>
                  </a:rPr>
                  <a:t>不具备上述的任何特殊性质。</a:t>
                </a:r>
              </a:p>
            </p:txBody>
          </p:sp>
        </mc:Choice>
        <mc:Fallback xmlns="">
          <p:sp>
            <p:nvSpPr>
              <p:cNvPr id="1572867" name="Rectangle 3"/>
              <p:cNvSpPr>
                <a:spLocks noGrp="1" noRot="1" noChangeAspect="1" noMove="1" noResize="1" noEditPoints="1" noAdjustHandles="1" noChangeArrowheads="1" noChangeShapeType="1" noTextEdit="1"/>
              </p:cNvSpPr>
              <p:nvPr>
                <p:ph type="body" idx="1"/>
              </p:nvPr>
            </p:nvSpPr>
            <p:spPr>
              <a:xfrm>
                <a:off x="384175" y="991394"/>
                <a:ext cx="11430000" cy="4800600"/>
              </a:xfrm>
              <a:blipFill>
                <a:blip r:embed="rId3"/>
                <a:stretch>
                  <a:fillRect l="-42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ED6CB25-7647-44C9-BE67-76F864B3BA2C}"/>
              </a:ext>
            </a:extLst>
          </p:cNvPr>
          <p:cNvSpPr>
            <a:spLocks noGrp="1"/>
          </p:cNvSpPr>
          <p:nvPr>
            <p:ph type="title"/>
          </p:nvPr>
        </p:nvSpPr>
        <p:spPr/>
        <p:txBody>
          <a:bodyPr/>
          <a:lstStyle/>
          <a:p>
            <a:r>
              <a:rPr lang="zh-CN" altLang="en-US" dirty="0"/>
              <a:t>例</a:t>
            </a:r>
            <a:r>
              <a:rPr lang="en-US" altLang="zh-CN" dirty="0"/>
              <a:t>4.25</a:t>
            </a:r>
            <a:endParaRPr lang="zh-CN" altLang="en-US" dirty="0"/>
          </a:p>
        </p:txBody>
      </p:sp>
    </p:spTree>
    <p:extLst>
      <p:ext uri="{BB962C8B-B14F-4D97-AF65-F5344CB8AC3E}">
        <p14:creationId xmlns:p14="http://schemas.microsoft.com/office/powerpoint/2010/main" val="1053408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2867">
                                            <p:txEl>
                                              <p:pRg st="1" end="1"/>
                                            </p:txEl>
                                          </p:spTgt>
                                        </p:tgtEl>
                                        <p:attrNameLst>
                                          <p:attrName>style.visibility</p:attrName>
                                        </p:attrNameLst>
                                      </p:cBhvr>
                                      <p:to>
                                        <p:strVal val="visible"/>
                                      </p:to>
                                    </p:set>
                                    <p:anim calcmode="lin" valueType="num">
                                      <p:cBhvr additive="base">
                                        <p:cTn id="7" dur="500" fill="hold"/>
                                        <p:tgtEl>
                                          <p:spTgt spid="1572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2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2867">
                                            <p:txEl>
                                              <p:pRg st="2" end="2"/>
                                            </p:txEl>
                                          </p:spTgt>
                                        </p:tgtEl>
                                        <p:attrNameLst>
                                          <p:attrName>style.visibility</p:attrName>
                                        </p:attrNameLst>
                                      </p:cBhvr>
                                      <p:to>
                                        <p:strVal val="visible"/>
                                      </p:to>
                                    </p:set>
                                    <p:anim calcmode="lin" valueType="num">
                                      <p:cBhvr additive="base">
                                        <p:cTn id="13" dur="500" fill="hold"/>
                                        <p:tgtEl>
                                          <p:spTgt spid="1572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2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2867">
                                            <p:txEl>
                                              <p:pRg st="3" end="3"/>
                                            </p:txEl>
                                          </p:spTgt>
                                        </p:tgtEl>
                                        <p:attrNameLst>
                                          <p:attrName>style.visibility</p:attrName>
                                        </p:attrNameLst>
                                      </p:cBhvr>
                                      <p:to>
                                        <p:strVal val="visible"/>
                                      </p:to>
                                    </p:set>
                                    <p:anim calcmode="lin" valueType="num">
                                      <p:cBhvr additive="base">
                                        <p:cTn id="19" dur="500" fill="hold"/>
                                        <p:tgtEl>
                                          <p:spTgt spid="1572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2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2867">
                                            <p:txEl>
                                              <p:pRg st="4" end="4"/>
                                            </p:txEl>
                                          </p:spTgt>
                                        </p:tgtEl>
                                        <p:attrNameLst>
                                          <p:attrName>style.visibility</p:attrName>
                                        </p:attrNameLst>
                                      </p:cBhvr>
                                      <p:to>
                                        <p:strVal val="visible"/>
                                      </p:to>
                                    </p:set>
                                    <p:anim calcmode="lin" valueType="num">
                                      <p:cBhvr additive="base">
                                        <p:cTn id="25" dur="500" fill="hold"/>
                                        <p:tgtEl>
                                          <p:spTgt spid="1572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2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72867">
                                            <p:txEl>
                                              <p:pRg st="5" end="5"/>
                                            </p:txEl>
                                          </p:spTgt>
                                        </p:tgtEl>
                                        <p:attrNameLst>
                                          <p:attrName>style.visibility</p:attrName>
                                        </p:attrNameLst>
                                      </p:cBhvr>
                                      <p:to>
                                        <p:strVal val="visible"/>
                                      </p:to>
                                    </p:set>
                                    <p:anim calcmode="lin" valueType="num">
                                      <p:cBhvr additive="base">
                                        <p:cTn id="31" dur="500" fill="hold"/>
                                        <p:tgtEl>
                                          <p:spTgt spid="1572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2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72867">
                                            <p:txEl>
                                              <p:pRg st="6" end="6"/>
                                            </p:txEl>
                                          </p:spTgt>
                                        </p:tgtEl>
                                        <p:attrNameLst>
                                          <p:attrName>style.visibility</p:attrName>
                                        </p:attrNameLst>
                                      </p:cBhvr>
                                      <p:to>
                                        <p:strVal val="visible"/>
                                      </p:to>
                                    </p:set>
                                    <p:anim calcmode="lin" valueType="num">
                                      <p:cBhvr additive="base">
                                        <p:cTn id="37" dur="500" fill="hold"/>
                                        <p:tgtEl>
                                          <p:spTgt spid="1572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2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2"/>
          <p:cNvSpPr>
            <a:spLocks noGrp="1" noChangeArrowheads="1"/>
          </p:cNvSpPr>
          <p:nvPr>
            <p:ph type="title"/>
          </p:nvPr>
        </p:nvSpPr>
        <p:spPr/>
        <p:txBody>
          <a:bodyPr/>
          <a:lstStyle/>
          <a:p>
            <a:pPr eaLnBrk="1" hangingPunct="1"/>
            <a:r>
              <a:rPr lang="zh-CN" altLang="en-US" dirty="0"/>
              <a:t>例</a:t>
            </a:r>
            <a:r>
              <a:rPr lang="en-US" altLang="zh-CN" dirty="0"/>
              <a:t>4.26</a:t>
            </a:r>
            <a:endParaRPr lang="zh-CN" altLang="en-US" dirty="0"/>
          </a:p>
        </p:txBody>
      </p:sp>
      <p:sp>
        <p:nvSpPr>
          <p:cNvPr id="1574915" name="Rectangle 3"/>
          <p:cNvSpPr>
            <a:spLocks noGrp="1" noChangeArrowheads="1"/>
          </p:cNvSpPr>
          <p:nvPr>
            <p:ph type="body" idx="1"/>
          </p:nvPr>
        </p:nvSpPr>
        <p:spPr>
          <a:xfrm>
            <a:off x="384175" y="1203604"/>
            <a:ext cx="11430000" cy="314059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4.26  </a:t>
            </a:r>
            <a:r>
              <a:rPr lang="zh-CN" altLang="en-US" dirty="0"/>
              <a:t>设</a:t>
            </a:r>
            <a:r>
              <a:rPr lang="en-US" altLang="zh-CN" dirty="0"/>
              <a:t>R={&lt;1,1&gt;,&lt;2,2&gt;}</a:t>
            </a:r>
            <a:r>
              <a:rPr lang="zh-CN" altLang="en-US" dirty="0"/>
              <a:t>，试判断</a:t>
            </a:r>
            <a:r>
              <a:rPr lang="en-US" altLang="zh-CN" dirty="0"/>
              <a:t>R</a:t>
            </a:r>
            <a:r>
              <a:rPr lang="zh-CN" altLang="en-US" dirty="0"/>
              <a:t>在集合</a:t>
            </a:r>
            <a:r>
              <a:rPr lang="en-US" altLang="zh-CN" dirty="0"/>
              <a:t>A</a:t>
            </a:r>
            <a:r>
              <a:rPr lang="zh-CN" altLang="en-US" dirty="0"/>
              <a:t>和</a:t>
            </a:r>
            <a:r>
              <a:rPr lang="en-US" altLang="zh-CN" dirty="0"/>
              <a:t>B</a:t>
            </a:r>
            <a:r>
              <a:rPr lang="zh-CN" altLang="en-US" dirty="0"/>
              <a:t>上具备的特殊性质，其中</a:t>
            </a:r>
            <a:r>
              <a:rPr lang="en-US" altLang="zh-CN" dirty="0"/>
              <a:t>A={1,2}</a:t>
            </a:r>
            <a:r>
              <a:rPr lang="zh-CN" altLang="en-US" dirty="0"/>
              <a:t>，</a:t>
            </a:r>
            <a:r>
              <a:rPr lang="en-US" altLang="zh-CN" dirty="0"/>
              <a:t>B={1,2,3}</a:t>
            </a:r>
            <a:r>
              <a:rPr lang="zh-CN" altLang="en-US" dirty="0"/>
              <a:t>。</a:t>
            </a:r>
          </a:p>
          <a:p>
            <a:pPr marL="0" indent="0">
              <a:lnSpc>
                <a:spcPct val="150000"/>
              </a:lnSpc>
              <a:buNone/>
            </a:pPr>
            <a:r>
              <a:rPr lang="zh-CN" altLang="en-US" dirty="0">
                <a:solidFill>
                  <a:srgbClr val="C00000"/>
                </a:solidFill>
              </a:rPr>
              <a:t>解</a:t>
            </a:r>
            <a:r>
              <a:rPr lang="zh-CN" altLang="en-US" dirty="0"/>
              <a:t>   </a:t>
            </a:r>
            <a:r>
              <a:rPr lang="zh-CN" altLang="en-US" dirty="0">
                <a:solidFill>
                  <a:srgbClr val="0000CC"/>
                </a:solidFill>
              </a:rPr>
              <a:t>当</a:t>
            </a:r>
            <a:r>
              <a:rPr lang="en-US" altLang="zh-CN" dirty="0">
                <a:solidFill>
                  <a:srgbClr val="0000CC"/>
                </a:solidFill>
              </a:rPr>
              <a:t>R</a:t>
            </a:r>
            <a:r>
              <a:rPr lang="zh-CN" altLang="en-US" dirty="0">
                <a:solidFill>
                  <a:srgbClr val="0000CC"/>
                </a:solidFill>
              </a:rPr>
              <a:t>是定义在集合</a:t>
            </a:r>
            <a:r>
              <a:rPr lang="en-US" altLang="zh-CN" dirty="0">
                <a:solidFill>
                  <a:srgbClr val="0000CC"/>
                </a:solidFill>
              </a:rPr>
              <a:t>A</a:t>
            </a:r>
            <a:r>
              <a:rPr lang="zh-CN" altLang="en-US" dirty="0">
                <a:solidFill>
                  <a:srgbClr val="0000CC"/>
                </a:solidFill>
              </a:rPr>
              <a:t>上的关系时，</a:t>
            </a:r>
            <a:r>
              <a:rPr lang="en-US" altLang="zh-CN" dirty="0"/>
              <a:t>R</a:t>
            </a:r>
            <a:r>
              <a:rPr lang="zh-CN" altLang="en-US" dirty="0"/>
              <a:t>是自反、对称、反对称和传递的。</a:t>
            </a:r>
          </a:p>
          <a:p>
            <a:pPr marL="0" indent="0">
              <a:lnSpc>
                <a:spcPct val="150000"/>
              </a:lnSpc>
              <a:buNone/>
            </a:pPr>
            <a:r>
              <a:rPr lang="zh-CN" altLang="en-US" dirty="0">
                <a:solidFill>
                  <a:srgbClr val="3333FF"/>
                </a:solidFill>
              </a:rPr>
              <a:t>      当</a:t>
            </a:r>
            <a:r>
              <a:rPr lang="en-US" altLang="zh-CN" dirty="0">
                <a:solidFill>
                  <a:srgbClr val="3333FF"/>
                </a:solidFill>
              </a:rPr>
              <a:t>R</a:t>
            </a:r>
            <a:r>
              <a:rPr lang="zh-CN" altLang="en-US" dirty="0">
                <a:solidFill>
                  <a:srgbClr val="3333FF"/>
                </a:solidFill>
              </a:rPr>
              <a:t>是定义在集合</a:t>
            </a:r>
            <a:r>
              <a:rPr lang="en-US" altLang="zh-CN" dirty="0">
                <a:solidFill>
                  <a:srgbClr val="3333FF"/>
                </a:solidFill>
              </a:rPr>
              <a:t>B</a:t>
            </a:r>
            <a:r>
              <a:rPr lang="zh-CN" altLang="en-US" dirty="0">
                <a:solidFill>
                  <a:srgbClr val="3333FF"/>
                </a:solidFill>
              </a:rPr>
              <a:t>上的关系时</a:t>
            </a:r>
            <a:r>
              <a:rPr lang="zh-CN" altLang="en-US" dirty="0"/>
              <a:t>，</a:t>
            </a:r>
            <a:r>
              <a:rPr lang="en-US" altLang="zh-CN" dirty="0"/>
              <a:t>R</a:t>
            </a:r>
            <a:r>
              <a:rPr lang="zh-CN" altLang="en-US" dirty="0"/>
              <a:t>是对称、反对称和传递的。</a:t>
            </a:r>
          </a:p>
        </p:txBody>
      </p:sp>
      <p:sp>
        <p:nvSpPr>
          <p:cNvPr id="2" name="流程图: 资料带 1">
            <a:extLst>
              <a:ext uri="{FF2B5EF4-FFF2-40B4-BE49-F238E27FC236}">
                <a16:creationId xmlns:a16="http://schemas.microsoft.com/office/drawing/2014/main" id="{B89CF376-E254-4204-8F02-B30CC3EBADA6}"/>
              </a:ext>
            </a:extLst>
          </p:cNvPr>
          <p:cNvSpPr/>
          <p:nvPr/>
        </p:nvSpPr>
        <p:spPr>
          <a:xfrm>
            <a:off x="536575" y="3810794"/>
            <a:ext cx="10744200" cy="1524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注意：绝对不能脱离基集（即定义关系的集合）来谈论关系的性质。</a:t>
            </a:r>
          </a:p>
        </p:txBody>
      </p:sp>
    </p:spTree>
    <p:extLst>
      <p:ext uri="{BB962C8B-B14F-4D97-AF65-F5344CB8AC3E}">
        <p14:creationId xmlns:p14="http://schemas.microsoft.com/office/powerpoint/2010/main" val="1737249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4915">
                                            <p:txEl>
                                              <p:pRg st="1" end="1"/>
                                            </p:txEl>
                                          </p:spTgt>
                                        </p:tgtEl>
                                        <p:attrNameLst>
                                          <p:attrName>style.visibility</p:attrName>
                                        </p:attrNameLst>
                                      </p:cBhvr>
                                      <p:to>
                                        <p:strVal val="visible"/>
                                      </p:to>
                                    </p:set>
                                    <p:anim calcmode="lin" valueType="num">
                                      <p:cBhvr additive="base">
                                        <p:cTn id="7" dur="500" fill="hold"/>
                                        <p:tgtEl>
                                          <p:spTgt spid="1574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4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4915">
                                            <p:txEl>
                                              <p:pRg st="2" end="2"/>
                                            </p:txEl>
                                          </p:spTgt>
                                        </p:tgtEl>
                                        <p:attrNameLst>
                                          <p:attrName>style.visibility</p:attrName>
                                        </p:attrNameLst>
                                      </p:cBhvr>
                                      <p:to>
                                        <p:strVal val="visible"/>
                                      </p:to>
                                    </p:set>
                                    <p:anim calcmode="lin" valueType="num">
                                      <p:cBhvr additive="base">
                                        <p:cTn id="13" dur="500" fill="hold"/>
                                        <p:tgtEl>
                                          <p:spTgt spid="15749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4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15" grpId="0" uiExpand="1" build="p"/>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3"/>
          <p:cNvSpPr>
            <a:spLocks noGrp="1" noChangeArrowheads="1"/>
          </p:cNvSpPr>
          <p:nvPr>
            <p:ph type="title"/>
          </p:nvPr>
        </p:nvSpPr>
        <p:spPr/>
        <p:txBody>
          <a:bodyPr/>
          <a:lstStyle/>
          <a:p>
            <a:r>
              <a:rPr lang="zh-CN" altLang="en-US" dirty="0"/>
              <a:t>问题引入</a:t>
            </a:r>
            <a:endParaRPr lang="zh-CN" altLang="en-US" sz="4001" dirty="0"/>
          </a:p>
        </p:txBody>
      </p:sp>
      <p:sp>
        <p:nvSpPr>
          <p:cNvPr id="5" name="Rectangle 3">
            <a:extLst>
              <a:ext uri="{FF2B5EF4-FFF2-40B4-BE49-F238E27FC236}">
                <a16:creationId xmlns:a16="http://schemas.microsoft.com/office/drawing/2014/main" id="{89AF81C5-C0A4-4273-9A5D-253B0FDCDB3A}"/>
              </a:ext>
            </a:extLst>
          </p:cNvPr>
          <p:cNvSpPr txBox="1">
            <a:spLocks noChangeArrowheads="1"/>
          </p:cNvSpPr>
          <p:nvPr/>
        </p:nvSpPr>
        <p:spPr>
          <a:xfrm>
            <a:off x="544217" y="1922173"/>
            <a:ext cx="11658600" cy="3015242"/>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70000"/>
              </a:lnSpc>
              <a:spcBef>
                <a:spcPct val="0"/>
              </a:spcBef>
              <a:buFont typeface="Wingdings" pitchFamily="2" charset="2"/>
              <a:buNone/>
            </a:pPr>
            <a:r>
              <a:rPr lang="zh-CN" altLang="en-US" dirty="0">
                <a:solidFill>
                  <a:srgbClr val="C00000"/>
                </a:solidFill>
              </a:rPr>
              <a:t>对例</a:t>
            </a:r>
            <a:r>
              <a:rPr lang="en-US" altLang="zh-CN" dirty="0">
                <a:solidFill>
                  <a:srgbClr val="C00000"/>
                </a:solidFill>
              </a:rPr>
              <a:t>4.24</a:t>
            </a:r>
            <a:r>
              <a:rPr lang="zh-CN" altLang="en-US" dirty="0">
                <a:solidFill>
                  <a:srgbClr val="C00000"/>
                </a:solidFill>
              </a:rPr>
              <a:t>中的关系</a:t>
            </a:r>
            <a:endParaRPr lang="en-US" altLang="zh-CN" dirty="0">
              <a:solidFill>
                <a:srgbClr val="C00000"/>
              </a:solidFill>
            </a:endParaRPr>
          </a:p>
          <a:p>
            <a:pPr marL="0" indent="0">
              <a:lnSpc>
                <a:spcPct val="170000"/>
              </a:lnSpc>
              <a:spcBef>
                <a:spcPct val="0"/>
              </a:spcBef>
              <a:buFont typeface="Wingdings" pitchFamily="2" charset="2"/>
              <a:buNone/>
            </a:pPr>
            <a:r>
              <a:rPr lang="zh-CN" altLang="en-US" dirty="0"/>
              <a:t>（</a:t>
            </a:r>
            <a:r>
              <a:rPr lang="en-US" altLang="zh-CN" dirty="0"/>
              <a:t>1</a:t>
            </a:r>
            <a:r>
              <a:rPr lang="zh-CN" altLang="en-US" dirty="0"/>
              <a:t>）集合</a:t>
            </a:r>
            <a:r>
              <a:rPr lang="en-US" altLang="zh-CN" dirty="0"/>
              <a:t>A</a:t>
            </a:r>
            <a:r>
              <a:rPr lang="zh-CN" altLang="en-US" dirty="0"/>
              <a:t>上的全关系；</a:t>
            </a:r>
          </a:p>
          <a:p>
            <a:pPr marL="0" indent="0">
              <a:lnSpc>
                <a:spcPct val="170000"/>
              </a:lnSpc>
              <a:spcBef>
                <a:spcPct val="0"/>
              </a:spcBef>
              <a:buFont typeface="Wingdings" pitchFamily="2" charset="2"/>
              <a:buNone/>
            </a:pPr>
            <a:r>
              <a:rPr lang="zh-CN" altLang="en-US" dirty="0"/>
              <a:t>（</a:t>
            </a:r>
            <a:r>
              <a:rPr lang="en-US" altLang="zh-CN" dirty="0"/>
              <a:t>2</a:t>
            </a:r>
            <a:r>
              <a:rPr lang="zh-CN" altLang="en-US" dirty="0"/>
              <a:t>）集合</a:t>
            </a:r>
            <a:r>
              <a:rPr lang="en-US" altLang="zh-CN" dirty="0"/>
              <a:t>A</a:t>
            </a:r>
            <a:r>
              <a:rPr lang="zh-CN" altLang="en-US" dirty="0"/>
              <a:t>上的空关系；</a:t>
            </a:r>
          </a:p>
          <a:p>
            <a:pPr marL="0" indent="0">
              <a:lnSpc>
                <a:spcPct val="170000"/>
              </a:lnSpc>
              <a:spcBef>
                <a:spcPct val="0"/>
              </a:spcBef>
              <a:buFont typeface="Wingdings" pitchFamily="2" charset="2"/>
              <a:buNone/>
            </a:pPr>
            <a:r>
              <a:rPr lang="zh-CN" altLang="en-US" dirty="0"/>
              <a:t>（</a:t>
            </a:r>
            <a:r>
              <a:rPr lang="en-US" altLang="zh-CN" dirty="0"/>
              <a:t>3</a:t>
            </a:r>
            <a:r>
              <a:rPr lang="zh-CN" altLang="en-US" dirty="0"/>
              <a:t>）集合</a:t>
            </a:r>
            <a:r>
              <a:rPr lang="en-US" altLang="zh-CN" dirty="0"/>
              <a:t>A</a:t>
            </a:r>
            <a:r>
              <a:rPr lang="zh-CN" altLang="en-US" dirty="0"/>
              <a:t>上的恒等关系。</a:t>
            </a:r>
            <a:endParaRPr lang="en-US" altLang="zh-CN" dirty="0"/>
          </a:p>
          <a:p>
            <a:pPr marL="0" indent="0">
              <a:lnSpc>
                <a:spcPct val="170000"/>
              </a:lnSpc>
              <a:spcBef>
                <a:spcPct val="0"/>
              </a:spcBef>
              <a:buFont typeface="Wingdings" pitchFamily="2" charset="2"/>
              <a:buNone/>
            </a:pPr>
            <a:r>
              <a:rPr lang="zh-CN" altLang="en-US" dirty="0">
                <a:solidFill>
                  <a:srgbClr val="3333FF"/>
                </a:solidFill>
              </a:rPr>
              <a:t>除了实例化的方法外，可以直接证明吗？</a:t>
            </a:r>
          </a:p>
        </p:txBody>
      </p:sp>
      <p:sp>
        <p:nvSpPr>
          <p:cNvPr id="8" name="爆炸形: 14 pt  7">
            <a:extLst>
              <a:ext uri="{FF2B5EF4-FFF2-40B4-BE49-F238E27FC236}">
                <a16:creationId xmlns:a16="http://schemas.microsoft.com/office/drawing/2014/main" id="{83BC382C-192A-42BD-8FA0-3BF93CB75E21}"/>
              </a:ext>
            </a:extLst>
          </p:cNvPr>
          <p:cNvSpPr/>
          <p:nvPr/>
        </p:nvSpPr>
        <p:spPr>
          <a:xfrm>
            <a:off x="5859920" y="2134394"/>
            <a:ext cx="6338430" cy="21436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a:t>可用关系性质的定义直接证明</a:t>
            </a:r>
          </a:p>
        </p:txBody>
      </p:sp>
    </p:spTree>
    <p:extLst>
      <p:ext uri="{BB962C8B-B14F-4D97-AF65-F5344CB8AC3E}">
        <p14:creationId xmlns:p14="http://schemas.microsoft.com/office/powerpoint/2010/main" val="302828876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80">
                                          <p:stCondLst>
                                            <p:cond delay="0"/>
                                          </p:stCondLst>
                                        </p:cTn>
                                        <p:tgtEl>
                                          <p:spTgt spid="8"/>
                                        </p:tgtEl>
                                      </p:cBhvr>
                                    </p:animEffect>
                                    <p:anim calcmode="lin" valueType="num">
                                      <p:cBhvr>
                                        <p:cTn id="3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0" dur="26">
                                          <p:stCondLst>
                                            <p:cond delay="650"/>
                                          </p:stCondLst>
                                        </p:cTn>
                                        <p:tgtEl>
                                          <p:spTgt spid="8"/>
                                        </p:tgtEl>
                                      </p:cBhvr>
                                      <p:to x="100000" y="60000"/>
                                    </p:animScale>
                                    <p:animScale>
                                      <p:cBhvr>
                                        <p:cTn id="41" dur="166" decel="50000">
                                          <p:stCondLst>
                                            <p:cond delay="676"/>
                                          </p:stCondLst>
                                        </p:cTn>
                                        <p:tgtEl>
                                          <p:spTgt spid="8"/>
                                        </p:tgtEl>
                                      </p:cBhvr>
                                      <p:to x="100000" y="100000"/>
                                    </p:animScale>
                                    <p:animScale>
                                      <p:cBhvr>
                                        <p:cTn id="42" dur="26">
                                          <p:stCondLst>
                                            <p:cond delay="1312"/>
                                          </p:stCondLst>
                                        </p:cTn>
                                        <p:tgtEl>
                                          <p:spTgt spid="8"/>
                                        </p:tgtEl>
                                      </p:cBhvr>
                                      <p:to x="100000" y="80000"/>
                                    </p:animScale>
                                    <p:animScale>
                                      <p:cBhvr>
                                        <p:cTn id="43" dur="166" decel="50000">
                                          <p:stCondLst>
                                            <p:cond delay="1338"/>
                                          </p:stCondLst>
                                        </p:cTn>
                                        <p:tgtEl>
                                          <p:spTgt spid="8"/>
                                        </p:tgtEl>
                                      </p:cBhvr>
                                      <p:to x="100000" y="100000"/>
                                    </p:animScale>
                                    <p:animScale>
                                      <p:cBhvr>
                                        <p:cTn id="44" dur="26">
                                          <p:stCondLst>
                                            <p:cond delay="1642"/>
                                          </p:stCondLst>
                                        </p:cTn>
                                        <p:tgtEl>
                                          <p:spTgt spid="8"/>
                                        </p:tgtEl>
                                      </p:cBhvr>
                                      <p:to x="100000" y="90000"/>
                                    </p:animScale>
                                    <p:animScale>
                                      <p:cBhvr>
                                        <p:cTn id="45" dur="166" decel="50000">
                                          <p:stCondLst>
                                            <p:cond delay="1668"/>
                                          </p:stCondLst>
                                        </p:cTn>
                                        <p:tgtEl>
                                          <p:spTgt spid="8"/>
                                        </p:tgtEl>
                                      </p:cBhvr>
                                      <p:to x="100000" y="100000"/>
                                    </p:animScale>
                                    <p:animScale>
                                      <p:cBhvr>
                                        <p:cTn id="46" dur="26">
                                          <p:stCondLst>
                                            <p:cond delay="1808"/>
                                          </p:stCondLst>
                                        </p:cTn>
                                        <p:tgtEl>
                                          <p:spTgt spid="8"/>
                                        </p:tgtEl>
                                      </p:cBhvr>
                                      <p:to x="100000" y="95000"/>
                                    </p:animScale>
                                    <p:animScale>
                                      <p:cBhvr>
                                        <p:cTn id="4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1F6B8-7D2D-4BEA-AAC1-CFC56D39EAF0}"/>
              </a:ext>
            </a:extLst>
          </p:cNvPr>
          <p:cNvSpPr>
            <a:spLocks noGrp="1"/>
          </p:cNvSpPr>
          <p:nvPr>
            <p:ph type="title"/>
          </p:nvPr>
        </p:nvSpPr>
        <p:spPr/>
        <p:txBody>
          <a:bodyPr/>
          <a:lstStyle/>
          <a:p>
            <a:r>
              <a:rPr lang="zh-CN" altLang="zh-CN" kern="100" dirty="0">
                <a:cs typeface="宋体" panose="02010600030101010101" pitchFamily="2" charset="-122"/>
              </a:rPr>
              <a:t>解题小贴士—关系性质的定义证明方法</a:t>
            </a:r>
            <a:endParaRPr lang="zh-CN" altLang="en-US" dirty="0"/>
          </a:p>
        </p:txBody>
      </p:sp>
      <mc:AlternateContent xmlns:mc="http://schemas.openxmlformats.org/markup-compatibility/2006" xmlns:a14="http://schemas.microsoft.com/office/drawing/2010/main">
        <mc:Choice Requires="a14">
          <p:sp>
            <p:nvSpPr>
              <p:cNvPr id="4" name="Text Box 556">
                <a:extLst>
                  <a:ext uri="{FF2B5EF4-FFF2-40B4-BE49-F238E27FC236}">
                    <a16:creationId xmlns:a16="http://schemas.microsoft.com/office/drawing/2014/main" id="{E6B89B86-55DD-45DF-B9D4-15467FE41113}"/>
                  </a:ext>
                </a:extLst>
              </p:cNvPr>
              <p:cNvSpPr txBox="1">
                <a:spLocks noChangeArrowheads="1"/>
              </p:cNvSpPr>
              <p:nvPr/>
            </p:nvSpPr>
            <p:spPr bwMode="auto">
              <a:xfrm>
                <a:off x="269875" y="1067594"/>
                <a:ext cx="11658600" cy="49530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是集合</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上的关系，则</a:t>
                </a: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是自反的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 </a:t>
                </a:r>
                <a:r>
                  <a:rPr lang="zh-CN" b="1" kern="100" dirty="0">
                    <a:solidFill>
                      <a:srgbClr val="C00000"/>
                    </a:solidFill>
                    <a:effectLst/>
                    <a:latin typeface="+mn-ea"/>
                    <a:cs typeface="宋体" panose="02010600030101010101" pitchFamily="2" charset="-122"/>
                  </a:rPr>
                  <a:t>，一定有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effectLst/>
                    <a:latin typeface="+mn-ea"/>
                    <a:cs typeface="宋体" panose="02010600030101010101" pitchFamily="2" charset="-122"/>
                  </a:rPr>
                  <a:t>；</a:t>
                </a: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是反自反的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x,x</a:t>
                </a:r>
                <a:r>
                  <a:rPr lang="en-US" b="1" kern="100" dirty="0">
                    <a:effectLst/>
                    <a:latin typeface="+mn-ea"/>
                    <a:cs typeface="宋体" panose="02010600030101010101" pitchFamily="2" charset="-122"/>
                  </a:rPr>
                  <a:t>&gt; R)=1</a:t>
                </a: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 </a:t>
                </a:r>
                <a:r>
                  <a:rPr lang="zh-CN" b="1" kern="100" dirty="0">
                    <a:solidFill>
                      <a:srgbClr val="C00000"/>
                    </a:solidFill>
                    <a:effectLst/>
                    <a:latin typeface="+mn-ea"/>
                    <a:cs typeface="宋体" panose="02010600030101010101" pitchFamily="2" charset="-122"/>
                  </a:rPr>
                  <a:t>，一定有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x,x</a:t>
                </a:r>
                <a:r>
                  <a:rPr lang="en-US" b="1" kern="100" dirty="0">
                    <a:solidFill>
                      <a:srgbClr val="C00000"/>
                    </a:solidFill>
                    <a:effectLst/>
                    <a:latin typeface="+mn-ea"/>
                    <a:cs typeface="宋体" panose="02010600030101010101" pitchFamily="2" charset="-122"/>
                  </a:rPr>
                  <a:t>&gt;</a:t>
                </a:r>
                <a14:m>
                  <m:oMath xmlns:m="http://schemas.openxmlformats.org/officeDocument/2006/math">
                    <m:r>
                      <a:rPr lang="en-US" b="1" i="1" kern="100" smtClean="0">
                        <a:solidFill>
                          <a:srgbClr val="C00000"/>
                        </a:solidFill>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solidFill>
                      <a:srgbClr val="C00000"/>
                    </a:solidFill>
                    <a:effectLst/>
                    <a:latin typeface="+mn-ea"/>
                    <a:cs typeface="宋体" panose="02010600030101010101" pitchFamily="2" charset="-122"/>
                  </a:rPr>
                  <a:t>R</a:t>
                </a:r>
                <a:r>
                  <a:rPr lang="zh-CN" b="1" kern="100" dirty="0">
                    <a:effectLst/>
                    <a:latin typeface="+mn-ea"/>
                    <a:cs typeface="宋体" panose="02010600030101010101" pitchFamily="2" charset="-122"/>
                  </a:rPr>
                  <a:t>；</a:t>
                </a: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是对称的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marL="800100" indent="266700"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endParaRPr lang="zh-CN" b="1" kern="100" dirty="0">
                  <a:solidFill>
                    <a:srgbClr val="C00000"/>
                  </a:solidFill>
                  <a:effectLst/>
                  <a:latin typeface="+mn-ea"/>
                  <a:cs typeface="宋体" panose="02010600030101010101" pitchFamily="2" charset="-122"/>
                </a:endParaRP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是反对称的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 →</a:t>
                </a:r>
                <a:r>
                  <a:rPr lang="en-US" b="1" kern="100" dirty="0">
                    <a:effectLst/>
                    <a:latin typeface="+mn-ea"/>
                    <a:cs typeface="宋体" panose="02010600030101010101" pitchFamily="2" charset="-122"/>
                  </a:rPr>
                  <a:t> x=y)=1</a:t>
                </a:r>
                <a:endParaRPr lang="zh-CN" b="1" kern="100" dirty="0">
                  <a:effectLst/>
                  <a:latin typeface="+mn-ea"/>
                  <a:cs typeface="宋体" panose="02010600030101010101" pitchFamily="2" charset="-122"/>
                </a:endParaRPr>
              </a:p>
              <a:p>
                <a:pPr marL="1066800" indent="133985"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r>
                  <a:rPr lang="en-US" b="1" kern="100" dirty="0">
                    <a:solidFill>
                      <a:srgbClr val="C00000"/>
                    </a:solidFill>
                    <a:effectLst/>
                    <a:latin typeface="+mn-ea"/>
                    <a:cs typeface="宋体" panose="02010600030101010101" pitchFamily="2" charset="-122"/>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且</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y,x</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x=y</a:t>
                </a:r>
                <a:r>
                  <a:rPr lang="zh-CN" b="1" kern="100" dirty="0">
                    <a:effectLst/>
                    <a:latin typeface="+mn-ea"/>
                    <a:cs typeface="宋体" panose="02010600030101010101" pitchFamily="2" charset="-122"/>
                  </a:rPr>
                  <a:t>；</a:t>
                </a:r>
              </a:p>
              <a:p>
                <a:pPr indent="266700" algn="just">
                  <a:lnSpc>
                    <a:spcPct val="150000"/>
                  </a:lnSpc>
                  <a:spcAft>
                    <a:spcPts val="0"/>
                  </a:spcAft>
                </a:pP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是传递的</a:t>
                </a:r>
                <a:r>
                  <a:rPr lang="en-US" b="1" kern="100" dirty="0">
                    <a:effectLst/>
                    <a:latin typeface="+mn-ea"/>
                    <a:cs typeface="宋体" panose="02010600030101010101" pitchFamily="2" charset="-122"/>
                    <a:sym typeface="Symbol" panose="05050102010706020507" pitchFamily="18" charset="2"/>
                  </a:rPr>
                  <a:t></a:t>
                </a:r>
                <a:r>
                  <a:rPr lang="en-US" b="1" kern="100" dirty="0">
                    <a:effectLst/>
                    <a:latin typeface="+mn-ea"/>
                    <a:cs typeface="宋体" panose="02010600030101010101" pitchFamily="2" charset="-122"/>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b="1" i="1" smtClean="0">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a:t>
                </a:r>
                <a14:m>
                  <m:oMath xmlns:m="http://schemas.openxmlformats.org/officeDocument/2006/math">
                    <m:r>
                      <a:rPr lang="es-ES" altLang="zh-CN" b="1" i="1" smtClean="0">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z(x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z</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endParaRPr lang="zh-CN" b="1" kern="100" dirty="0">
                  <a:effectLst/>
                  <a:latin typeface="+mn-ea"/>
                  <a:cs typeface="宋体" panose="02010600030101010101" pitchFamily="2" charset="-122"/>
                </a:endParaRPr>
              </a:p>
              <a:p>
                <a:pPr marL="266700" indent="401320" algn="just">
                  <a:lnSpc>
                    <a:spcPct val="150000"/>
                  </a:lnSpc>
                  <a:spcAft>
                    <a:spcPts val="0"/>
                  </a:spcAft>
                </a:pPr>
                <a:r>
                  <a:rPr lang="en-US" b="1" kern="100" dirty="0">
                    <a:effectLst/>
                    <a:latin typeface="+mn-ea"/>
                    <a:cs typeface="宋体" panose="02010600030101010101" pitchFamily="2" charset="-122"/>
                    <a:sym typeface="Symbol" panose="05050102010706020507" pitchFamily="18" charset="2"/>
                  </a:rPr>
                  <a:t></a:t>
                </a:r>
                <a:r>
                  <a:rPr lang="zh-CN" b="1" kern="100" dirty="0">
                    <a:solidFill>
                      <a:srgbClr val="C00000"/>
                    </a:solidFill>
                    <a:effectLst/>
                    <a:latin typeface="+mn-ea"/>
                    <a:cs typeface="宋体" panose="02010600030101010101" pitchFamily="2" charset="-122"/>
                  </a:rPr>
                  <a:t>对</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x</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n-US" b="1" kern="100" dirty="0">
                    <a:solidFill>
                      <a:srgbClr val="C00000"/>
                    </a:solidFill>
                    <a:latin typeface="+mn-ea"/>
                    <a:cs typeface="宋体" panose="02010600030101010101" pitchFamily="2" charset="-122"/>
                  </a:rPr>
                  <a:t>,</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0" dirty="0">
                    <a:solidFill>
                      <a:srgbClr val="C00000"/>
                    </a:solidFill>
                    <a:effectLst/>
                    <a:latin typeface="+mn-ea"/>
                    <a:cs typeface="宋体" panose="02010600030101010101" pitchFamily="2" charset="-122"/>
                  </a:rPr>
                  <a:t>y</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es-ES" altLang="zh-CN" b="1" dirty="0">
                    <a:solidFill>
                      <a:srgbClr val="C00000"/>
                    </a:solidFill>
                    <a:ea typeface="Cambria Math" panose="02040503050406030204" pitchFamily="18" charset="0"/>
                  </a:rPr>
                  <a:t> </a:t>
                </a:r>
                <a14:m>
                  <m:oMath xmlns:m="http://schemas.openxmlformats.org/officeDocument/2006/math">
                    <m:r>
                      <a:rPr lang="es-ES" altLang="zh-CN" b="1" i="1">
                        <a:solidFill>
                          <a:srgbClr val="C00000"/>
                        </a:solidFill>
                        <a:latin typeface="Cambria Math" panose="02040503050406030204" pitchFamily="18" charset="0"/>
                        <a:ea typeface="Cambria Math" panose="02040503050406030204" pitchFamily="18" charset="0"/>
                      </a:rPr>
                      <m:t>∀</m:t>
                    </m:r>
                  </m:oMath>
                </a14:m>
                <a:r>
                  <a:rPr lang="en-US" b="1" kern="100" dirty="0">
                    <a:solidFill>
                      <a:srgbClr val="C00000"/>
                    </a:solidFill>
                    <a:effectLst/>
                    <a:latin typeface="+mn-ea"/>
                    <a:cs typeface="宋体" panose="02010600030101010101" pitchFamily="2" charset="-122"/>
                  </a:rPr>
                  <a:t>z</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A</a:t>
                </a:r>
                <a:r>
                  <a:rPr lang="zh-CN" b="1" kern="100" dirty="0">
                    <a:solidFill>
                      <a:srgbClr val="C00000"/>
                    </a:solidFill>
                    <a:effectLst/>
                    <a:latin typeface="+mn-ea"/>
                    <a:cs typeface="宋体" panose="02010600030101010101" pitchFamily="2" charset="-122"/>
                  </a:rPr>
                  <a:t>，如果</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x,y</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且</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y,z</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，则一定有</a:t>
                </a:r>
                <a:r>
                  <a:rPr lang="en-US" b="1" kern="100" dirty="0">
                    <a:solidFill>
                      <a:srgbClr val="C00000"/>
                    </a:solidFill>
                    <a:effectLst/>
                    <a:latin typeface="+mn-ea"/>
                    <a:cs typeface="宋体" panose="02010600030101010101" pitchFamily="2" charset="-122"/>
                  </a:rPr>
                  <a:t>&lt;</a:t>
                </a:r>
                <a:r>
                  <a:rPr lang="en-US" b="1" kern="100" dirty="0" err="1">
                    <a:solidFill>
                      <a:srgbClr val="C00000"/>
                    </a:solidFill>
                    <a:effectLst/>
                    <a:latin typeface="+mn-ea"/>
                    <a:cs typeface="宋体" panose="02010600030101010101" pitchFamily="2" charset="-122"/>
                  </a:rPr>
                  <a:t>x,z</a:t>
                </a:r>
                <a:r>
                  <a:rPr lang="en-US" b="1" kern="100" dirty="0">
                    <a:solidFill>
                      <a:srgbClr val="C00000"/>
                    </a:solidFill>
                    <a:effectLst/>
                    <a:latin typeface="+mn-ea"/>
                    <a:cs typeface="宋体" panose="02010600030101010101" pitchFamily="2" charset="-122"/>
                  </a:rPr>
                  <a:t>&gt;</a:t>
                </a:r>
                <a:r>
                  <a:rPr lang="zh-CN" b="1" kern="100" dirty="0">
                    <a:solidFill>
                      <a:srgbClr val="C00000"/>
                    </a:solidFill>
                    <a:effectLst/>
                    <a:latin typeface="+mn-ea"/>
                    <a:cs typeface="宋体" panose="02010600030101010101" pitchFamily="2" charset="-122"/>
                  </a:rPr>
                  <a:t>∈</a:t>
                </a:r>
                <a:r>
                  <a:rPr lang="en-US" b="1" kern="100" dirty="0">
                    <a:solidFill>
                      <a:srgbClr val="C00000"/>
                    </a:solidFill>
                    <a:effectLst/>
                    <a:latin typeface="+mn-ea"/>
                    <a:cs typeface="宋体" panose="02010600030101010101" pitchFamily="2" charset="-122"/>
                  </a:rPr>
                  <a:t>R</a:t>
                </a:r>
                <a:r>
                  <a:rPr lang="zh-CN" b="1" kern="100" dirty="0">
                    <a:effectLst/>
                    <a:latin typeface="+mn-ea"/>
                    <a:cs typeface="宋体" panose="02010600030101010101" pitchFamily="2" charset="-122"/>
                  </a:rPr>
                  <a:t>。</a:t>
                </a:r>
              </a:p>
            </p:txBody>
          </p:sp>
        </mc:Choice>
        <mc:Fallback xmlns="">
          <p:sp>
            <p:nvSpPr>
              <p:cNvPr id="4" name="Text Box 556">
                <a:extLst>
                  <a:ext uri="{FF2B5EF4-FFF2-40B4-BE49-F238E27FC236}">
                    <a16:creationId xmlns:a16="http://schemas.microsoft.com/office/drawing/2014/main" id="{E6B89B86-55DD-45DF-B9D4-15467FE41113}"/>
                  </a:ext>
                </a:extLst>
              </p:cNvPr>
              <p:cNvSpPr txBox="1">
                <a:spLocks noRot="1" noChangeAspect="1" noMove="1" noResize="1" noEditPoints="1" noAdjustHandles="1" noChangeArrowheads="1" noChangeShapeType="1" noTextEdit="1"/>
              </p:cNvSpPr>
              <p:nvPr/>
            </p:nvSpPr>
            <p:spPr bwMode="auto">
              <a:xfrm>
                <a:off x="269875" y="1067594"/>
                <a:ext cx="11658600" cy="4953000"/>
              </a:xfrm>
              <a:prstGeom prst="rect">
                <a:avLst/>
              </a:prstGeom>
              <a:blipFill>
                <a:blip r:embed="rId3"/>
                <a:stretch>
                  <a:fillRect l="-731" r="-3394" b="-2945"/>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3346006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82A1-FD28-44E2-8994-3991BF508FD2}"/>
              </a:ext>
            </a:extLst>
          </p:cNvPr>
          <p:cNvSpPr>
            <a:spLocks noGrp="1"/>
          </p:cNvSpPr>
          <p:nvPr>
            <p:ph type="title"/>
          </p:nvPr>
        </p:nvSpPr>
        <p:spPr/>
        <p:txBody>
          <a:bodyPr/>
          <a:lstStyle/>
          <a:p>
            <a:r>
              <a:rPr lang="zh-CN" altLang="en-US" dirty="0"/>
              <a:t>例</a:t>
            </a:r>
            <a:r>
              <a:rPr lang="en-US" altLang="zh-CN" dirty="0"/>
              <a:t>4.27</a:t>
            </a:r>
            <a:endParaRPr lang="zh-CN" altLang="en-US" dirty="0"/>
          </a:p>
        </p:txBody>
      </p:sp>
      <p:sp>
        <p:nvSpPr>
          <p:cNvPr id="3" name="内容占位符 2">
            <a:extLst>
              <a:ext uri="{FF2B5EF4-FFF2-40B4-BE49-F238E27FC236}">
                <a16:creationId xmlns:a16="http://schemas.microsoft.com/office/drawing/2014/main" id="{1C3BFBAD-3AF2-4B91-908E-395F9636DAA1}"/>
              </a:ext>
            </a:extLst>
          </p:cNvPr>
          <p:cNvSpPr>
            <a:spLocks noGrp="1"/>
          </p:cNvSpPr>
          <p:nvPr>
            <p:ph idx="1"/>
          </p:nvPr>
        </p:nvSpPr>
        <p:spPr>
          <a:xfrm>
            <a:off x="307975" y="1143794"/>
            <a:ext cx="11506200" cy="685800"/>
          </a:xfrm>
        </p:spPr>
        <p:txBody>
          <a:bodyPr/>
          <a:lstStyle/>
          <a:p>
            <a:pPr marL="0" indent="0">
              <a:buNone/>
            </a:pPr>
            <a:r>
              <a:rPr lang="zh-CN" altLang="en-US" dirty="0">
                <a:solidFill>
                  <a:srgbClr val="C00000"/>
                </a:solidFill>
              </a:rPr>
              <a:t>例</a:t>
            </a:r>
            <a:r>
              <a:rPr lang="en-US" altLang="zh-CN" dirty="0">
                <a:solidFill>
                  <a:srgbClr val="C00000"/>
                </a:solidFill>
              </a:rPr>
              <a:t>4.27  </a:t>
            </a:r>
            <a:r>
              <a:rPr lang="zh-CN" altLang="en-US" dirty="0"/>
              <a:t>设</a:t>
            </a:r>
            <a:r>
              <a:rPr lang="en-US" altLang="zh-CN" dirty="0"/>
              <a:t>R</a:t>
            </a:r>
            <a:r>
              <a:rPr lang="zh-CN" altLang="en-US" dirty="0"/>
              <a:t>集合</a:t>
            </a:r>
            <a:r>
              <a:rPr lang="en-US" altLang="zh-CN" dirty="0"/>
              <a:t>A</a:t>
            </a:r>
            <a:r>
              <a:rPr lang="zh-CN" altLang="en-US" dirty="0"/>
              <a:t>上的恒等关系，证明</a:t>
            </a:r>
            <a:r>
              <a:rPr lang="en-US" altLang="zh-CN" dirty="0"/>
              <a:t>R</a:t>
            </a:r>
            <a:r>
              <a:rPr lang="zh-CN" altLang="en-US" dirty="0"/>
              <a:t>具有自反性、对称性、反对称性和传递性。</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3038D0E-B974-4BDA-8C94-A77624DCE840}"/>
                  </a:ext>
                </a:extLst>
              </p:cNvPr>
              <p:cNvSpPr/>
              <p:nvPr/>
            </p:nvSpPr>
            <p:spPr>
              <a:xfrm>
                <a:off x="392112" y="1848469"/>
                <a:ext cx="11650663" cy="3905043"/>
              </a:xfrm>
              <a:prstGeom prst="rect">
                <a:avLst/>
              </a:prstGeom>
            </p:spPr>
            <p:txBody>
              <a:bodyPr wrap="square">
                <a:spAutoFit/>
              </a:bodyPr>
              <a:lstStyle/>
              <a:p>
                <a:pPr>
                  <a:lnSpc>
                    <a:spcPct val="150000"/>
                  </a:lnSpc>
                </a:pPr>
                <a:r>
                  <a:rPr lang="zh-CN" altLang="en-US" b="1" dirty="0">
                    <a:solidFill>
                      <a:srgbClr val="C00000"/>
                    </a:solidFill>
                    <a:latin typeface="+mn-ea"/>
                  </a:rPr>
                  <a:t>证明</a:t>
                </a:r>
                <a:r>
                  <a:rPr lang="zh-CN" altLang="en-US" b="1" dirty="0">
                    <a:latin typeface="+mn-ea"/>
                  </a:rPr>
                  <a:t>   因为</a:t>
                </a:r>
                <a:r>
                  <a:rPr lang="en-US" altLang="zh-CN" b="1" dirty="0">
                    <a:latin typeface="+mn-ea"/>
                  </a:rPr>
                  <a:t>R</a:t>
                </a:r>
                <a:r>
                  <a:rPr lang="zh-CN" altLang="en-US" b="1" dirty="0">
                    <a:latin typeface="+mn-ea"/>
                  </a:rPr>
                  <a:t>是</a:t>
                </a:r>
                <a:r>
                  <a:rPr lang="en-US" altLang="zh-CN" b="1" dirty="0">
                    <a:latin typeface="+mn-ea"/>
                  </a:rPr>
                  <a:t>A</a:t>
                </a:r>
                <a:r>
                  <a:rPr lang="zh-CN" altLang="en-US" b="1" dirty="0">
                    <a:latin typeface="+mn-ea"/>
                  </a:rPr>
                  <a:t>上的恒等关系，即</a:t>
                </a:r>
                <a:r>
                  <a:rPr lang="en-US" altLang="zh-CN" b="1" dirty="0">
                    <a:latin typeface="+mn-ea"/>
                  </a:rPr>
                  <a:t>R</a:t>
                </a:r>
                <a:r>
                  <a:rPr lang="zh-CN" altLang="en-US" b="1" dirty="0">
                    <a:latin typeface="+mn-ea"/>
                  </a:rPr>
                  <a:t>＝</a:t>
                </a:r>
                <a:r>
                  <a:rPr lang="en-US" altLang="zh-CN" b="1" dirty="0">
                    <a:latin typeface="+mn-ea"/>
                  </a:rPr>
                  <a:t>{&lt;</a:t>
                </a:r>
                <a:r>
                  <a:rPr lang="en-US" altLang="zh-CN" b="1" dirty="0" err="1">
                    <a:latin typeface="+mn-ea"/>
                  </a:rPr>
                  <a:t>x,x</a:t>
                </a:r>
                <a:r>
                  <a:rPr lang="en-US" altLang="zh-CN" b="1" dirty="0">
                    <a:latin typeface="+mn-ea"/>
                  </a:rPr>
                  <a:t>&gt;|</a:t>
                </a:r>
                <a:r>
                  <a:rPr lang="en-US" altLang="zh-CN" b="1" dirty="0" err="1">
                    <a:latin typeface="+mn-ea"/>
                  </a:rPr>
                  <a:t>x∈A</a:t>
                </a:r>
                <a:r>
                  <a:rPr lang="en-US" altLang="zh-CN" b="1" dirty="0">
                    <a:latin typeface="+mn-ea"/>
                  </a:rPr>
                  <a:t>}</a:t>
                </a:r>
                <a:r>
                  <a:rPr lang="zh-CN" altLang="en-US" b="1" dirty="0">
                    <a:latin typeface="+mn-ea"/>
                  </a:rPr>
                  <a:t>，从而有</a:t>
                </a:r>
              </a:p>
              <a:p>
                <a:pPr>
                  <a:lnSpc>
                    <a:spcPct val="150000"/>
                  </a:lnSpc>
                </a:pPr>
                <a:r>
                  <a:rPr lang="zh-CN" altLang="en-US" b="1" dirty="0">
                    <a:latin typeface="+mn-ea"/>
                  </a:rPr>
                  <a:t>（</a:t>
                </a:r>
                <a:r>
                  <a:rPr lang="en-US" altLang="zh-CN" b="1" dirty="0">
                    <a:latin typeface="+mn-ea"/>
                  </a:rPr>
                  <a:t>1</a:t>
                </a:r>
                <a:r>
                  <a:rPr lang="zh-CN" altLang="en-US" b="1" dirty="0">
                    <a:latin typeface="+mn-ea"/>
                  </a:rPr>
                  <a:t>）对</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altLang="zh-CN" b="1" dirty="0">
                    <a:latin typeface="+mn-ea"/>
                  </a:rPr>
                  <a:t>x</a:t>
                </a:r>
                <a:r>
                  <a:rPr lang="zh-CN" altLang="en-US" b="1" dirty="0">
                    <a:latin typeface="+mn-ea"/>
                  </a:rPr>
                  <a:t>，都有</a:t>
                </a:r>
                <a:r>
                  <a:rPr lang="en-US" altLang="zh-CN" b="1" dirty="0">
                    <a:latin typeface="+mn-ea"/>
                  </a:rPr>
                  <a:t>&lt;</a:t>
                </a:r>
                <a:r>
                  <a:rPr lang="en-US" altLang="zh-CN" b="1" dirty="0" err="1">
                    <a:latin typeface="+mn-ea"/>
                  </a:rPr>
                  <a:t>x,x</a:t>
                </a:r>
                <a:r>
                  <a:rPr lang="en-US" altLang="zh-CN" b="1" dirty="0">
                    <a:latin typeface="+mn-ea"/>
                  </a:rPr>
                  <a:t>&gt;∈R</a:t>
                </a:r>
                <a:r>
                  <a:rPr lang="zh-CN" altLang="en-US" b="1" dirty="0">
                    <a:latin typeface="+mn-ea"/>
                  </a:rPr>
                  <a:t>，</a:t>
                </a:r>
                <a:r>
                  <a:rPr lang="zh-CN" altLang="en-US" b="1" dirty="0">
                    <a:solidFill>
                      <a:srgbClr val="3333FF"/>
                    </a:solidFill>
                    <a:latin typeface="+mn-ea"/>
                  </a:rPr>
                  <a:t>即</a:t>
                </a:r>
                <a:r>
                  <a:rPr lang="en-US" altLang="zh-CN" b="1" dirty="0">
                    <a:solidFill>
                      <a:srgbClr val="3333FF"/>
                    </a:solidFill>
                    <a:latin typeface="+mn-ea"/>
                  </a:rPr>
                  <a:t>R</a:t>
                </a:r>
                <a:r>
                  <a:rPr lang="zh-CN" altLang="en-US" b="1" dirty="0">
                    <a:solidFill>
                      <a:srgbClr val="3333FF"/>
                    </a:solidFill>
                    <a:latin typeface="+mn-ea"/>
                  </a:rPr>
                  <a:t>是自反的</a:t>
                </a:r>
                <a:r>
                  <a:rPr lang="zh-CN" altLang="en-US" b="1" dirty="0">
                    <a:latin typeface="+mn-ea"/>
                  </a:rPr>
                  <a:t>。</a:t>
                </a:r>
              </a:p>
              <a:p>
                <a:pPr>
                  <a:lnSpc>
                    <a:spcPct val="150000"/>
                  </a:lnSpc>
                </a:pPr>
                <a:r>
                  <a:rPr lang="zh-CN" altLang="en-US" b="1" dirty="0">
                    <a:latin typeface="+mn-ea"/>
                  </a:rPr>
                  <a:t>（</a:t>
                </a:r>
                <a:r>
                  <a:rPr lang="en-US" altLang="zh-CN" b="1" dirty="0">
                    <a:latin typeface="+mn-ea"/>
                  </a:rPr>
                  <a:t>2</a:t>
                </a:r>
                <a:r>
                  <a:rPr lang="zh-CN" altLang="en-US" b="1" dirty="0">
                    <a:latin typeface="+mn-ea"/>
                  </a:rPr>
                  <a:t>）对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，则有</a:t>
                </a:r>
                <a:r>
                  <a:rPr lang="en-US" altLang="zh-CN" b="1" dirty="0">
                    <a:latin typeface="+mn-ea"/>
                  </a:rPr>
                  <a:t>x=y</a:t>
                </a:r>
                <a:r>
                  <a:rPr lang="zh-CN" altLang="en-US" b="1" dirty="0">
                    <a:latin typeface="+mn-ea"/>
                  </a:rPr>
                  <a:t>，即</a:t>
                </a:r>
                <a:r>
                  <a:rPr lang="en-US" altLang="zh-CN" b="1" dirty="0">
                    <a:latin typeface="+mn-ea"/>
                  </a:rPr>
                  <a:t>&lt;</a:t>
                </a:r>
                <a:r>
                  <a:rPr lang="en-US" altLang="zh-CN" b="1" dirty="0" err="1">
                    <a:latin typeface="+mn-ea"/>
                  </a:rPr>
                  <a:t>y,x</a:t>
                </a:r>
                <a:r>
                  <a:rPr lang="en-US" altLang="zh-CN" b="1" dirty="0">
                    <a:latin typeface="+mn-ea"/>
                  </a:rPr>
                  <a:t>&gt;∈R</a:t>
                </a:r>
                <a:r>
                  <a:rPr lang="zh-CN" altLang="en-US" b="1" dirty="0">
                    <a:latin typeface="+mn-ea"/>
                  </a:rPr>
                  <a:t>，</a:t>
                </a:r>
                <a:endParaRPr lang="en-US" altLang="zh-CN" b="1" dirty="0">
                  <a:latin typeface="+mn-ea"/>
                </a:endParaRPr>
              </a:p>
              <a:p>
                <a:pPr>
                  <a:lnSpc>
                    <a:spcPct val="150000"/>
                  </a:lnSpc>
                </a:pPr>
                <a:r>
                  <a:rPr lang="en-US" altLang="zh-CN" b="1" dirty="0">
                    <a:solidFill>
                      <a:srgbClr val="3333FF"/>
                    </a:solidFill>
                    <a:latin typeface="+mn-ea"/>
                  </a:rPr>
                  <a:t>         </a:t>
                </a:r>
                <a:r>
                  <a:rPr lang="zh-CN" altLang="en-US" b="1" dirty="0">
                    <a:solidFill>
                      <a:srgbClr val="3333FF"/>
                    </a:solidFill>
                    <a:latin typeface="+mn-ea"/>
                  </a:rPr>
                  <a:t>从而</a:t>
                </a:r>
                <a:r>
                  <a:rPr lang="en-US" altLang="zh-CN" b="1" dirty="0">
                    <a:solidFill>
                      <a:srgbClr val="3333FF"/>
                    </a:solidFill>
                    <a:latin typeface="+mn-ea"/>
                  </a:rPr>
                  <a:t>R</a:t>
                </a:r>
                <a:r>
                  <a:rPr lang="zh-CN" altLang="en-US" b="1" dirty="0">
                    <a:solidFill>
                      <a:srgbClr val="3333FF"/>
                    </a:solidFill>
                    <a:latin typeface="+mn-ea"/>
                  </a:rPr>
                  <a:t>是对称的</a:t>
                </a:r>
                <a:r>
                  <a:rPr lang="zh-CN" altLang="en-US" b="1" dirty="0">
                    <a:latin typeface="+mn-ea"/>
                  </a:rPr>
                  <a:t>。</a:t>
                </a:r>
              </a:p>
              <a:p>
                <a:pPr>
                  <a:lnSpc>
                    <a:spcPct val="150000"/>
                  </a:lnSpc>
                </a:pPr>
                <a:r>
                  <a:rPr lang="zh-CN" altLang="en-US" b="1" dirty="0">
                    <a:latin typeface="+mn-ea"/>
                  </a:rPr>
                  <a:t>（</a:t>
                </a:r>
                <a:r>
                  <a:rPr lang="en-US" altLang="zh-CN" b="1" dirty="0">
                    <a:latin typeface="+mn-ea"/>
                  </a:rPr>
                  <a:t>3</a:t>
                </a:r>
                <a:r>
                  <a:rPr lang="zh-CN" altLang="en-US" b="1" dirty="0">
                    <a:latin typeface="+mn-ea"/>
                  </a:rPr>
                  <a:t>）对</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a:t>
                </a:r>
                <a:r>
                  <a:rPr lang="en-US" altLang="zh-CN" b="1" dirty="0">
                    <a:latin typeface="+mn-ea"/>
                  </a:rPr>
                  <a:t>&lt;</a:t>
                </a:r>
                <a:r>
                  <a:rPr lang="en-US" altLang="zh-CN" b="1" dirty="0" err="1">
                    <a:latin typeface="+mn-ea"/>
                  </a:rPr>
                  <a:t>y,x</a:t>
                </a:r>
                <a:r>
                  <a:rPr lang="en-US" altLang="zh-CN" b="1" dirty="0">
                    <a:latin typeface="+mn-ea"/>
                  </a:rPr>
                  <a:t>&gt;∈R</a:t>
                </a:r>
                <a:r>
                  <a:rPr lang="zh-CN" altLang="en-US" b="1" dirty="0">
                    <a:latin typeface="+mn-ea"/>
                  </a:rPr>
                  <a:t>，则有</a:t>
                </a:r>
                <a:r>
                  <a:rPr lang="en-US" altLang="zh-CN" b="1" dirty="0">
                    <a:latin typeface="+mn-ea"/>
                  </a:rPr>
                  <a:t>x=y</a:t>
                </a:r>
                <a:r>
                  <a:rPr lang="zh-CN" altLang="en-US" b="1" dirty="0">
                    <a:latin typeface="+mn-ea"/>
                  </a:rPr>
                  <a:t>，</a:t>
                </a:r>
                <a:r>
                  <a:rPr lang="zh-CN" altLang="en-US" b="1" dirty="0">
                    <a:solidFill>
                      <a:srgbClr val="3333FF"/>
                    </a:solidFill>
                    <a:latin typeface="+mn-ea"/>
                  </a:rPr>
                  <a:t>即</a:t>
                </a:r>
                <a:r>
                  <a:rPr lang="en-US" altLang="zh-CN" b="1" dirty="0">
                    <a:solidFill>
                      <a:srgbClr val="3333FF"/>
                    </a:solidFill>
                    <a:latin typeface="+mn-ea"/>
                  </a:rPr>
                  <a:t>R</a:t>
                </a:r>
                <a:r>
                  <a:rPr lang="zh-CN" altLang="en-US" b="1" dirty="0">
                    <a:solidFill>
                      <a:srgbClr val="3333FF"/>
                    </a:solidFill>
                    <a:latin typeface="+mn-ea"/>
                  </a:rPr>
                  <a:t>是反对称的</a:t>
                </a:r>
                <a:r>
                  <a:rPr lang="zh-CN" altLang="en-US" b="1" dirty="0">
                    <a:latin typeface="+mn-ea"/>
                  </a:rPr>
                  <a:t>。（</a:t>
                </a:r>
                <a:r>
                  <a:rPr lang="en-US" altLang="zh-CN" b="1" dirty="0">
                    <a:latin typeface="+mn-ea"/>
                  </a:rPr>
                  <a:t>4</a:t>
                </a:r>
                <a:r>
                  <a:rPr lang="zh-CN" altLang="en-US" b="1" dirty="0">
                    <a:latin typeface="+mn-ea"/>
                  </a:rPr>
                  <a:t>）对</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x∈A</a:t>
                </a:r>
                <a:r>
                  <a:rPr lang="en-US" altLang="zh-CN" b="1" dirty="0">
                    <a:latin typeface="+mn-ea"/>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y∈A</a:t>
                </a:r>
                <a:r>
                  <a:rPr lang="en-US" altLang="zh-CN" b="1" dirty="0">
                    <a:latin typeface="+mn-ea"/>
                  </a:rPr>
                  <a:t>,</a:t>
                </a:r>
                <a:r>
                  <a:rPr lang="es-ES" altLang="zh-CN" b="1" dirty="0"/>
                  <a:t> </a:t>
                </a:r>
                <a14:m>
                  <m:oMath xmlns:m="http://schemas.openxmlformats.org/officeDocument/2006/math">
                    <m:r>
                      <a:rPr lang="es-ES" altLang="zh-CN" b="1" i="1">
                        <a:latin typeface="Cambria Math" panose="02040503050406030204" pitchFamily="18" charset="0"/>
                      </a:rPr>
                      <m:t>∀</m:t>
                    </m:r>
                  </m:oMath>
                </a14:m>
                <a:r>
                  <a:rPr lang="en-US" altLang="zh-CN" b="1" dirty="0" err="1">
                    <a:latin typeface="+mn-ea"/>
                  </a:rPr>
                  <a:t>z∈A</a:t>
                </a:r>
                <a:r>
                  <a:rPr lang="zh-CN" altLang="en-US" b="1" dirty="0">
                    <a:latin typeface="+mn-ea"/>
                  </a:rPr>
                  <a:t>，如果</a:t>
                </a:r>
                <a:r>
                  <a:rPr lang="en-US" altLang="zh-CN" b="1" dirty="0">
                    <a:latin typeface="+mn-ea"/>
                  </a:rPr>
                  <a:t>&lt;</a:t>
                </a:r>
                <a:r>
                  <a:rPr lang="en-US" altLang="zh-CN" b="1" dirty="0" err="1">
                    <a:latin typeface="+mn-ea"/>
                  </a:rPr>
                  <a:t>x,y</a:t>
                </a:r>
                <a:r>
                  <a:rPr lang="en-US" altLang="zh-CN" b="1" dirty="0">
                    <a:latin typeface="+mn-ea"/>
                  </a:rPr>
                  <a:t>&gt;∈R</a:t>
                </a:r>
                <a:r>
                  <a:rPr lang="zh-CN" altLang="en-US" b="1" dirty="0">
                    <a:latin typeface="+mn-ea"/>
                  </a:rPr>
                  <a:t>，</a:t>
                </a:r>
                <a:r>
                  <a:rPr lang="en-US" altLang="zh-CN" b="1" dirty="0">
                    <a:latin typeface="+mn-ea"/>
                  </a:rPr>
                  <a:t>&lt;</a:t>
                </a:r>
                <a:r>
                  <a:rPr lang="en-US" altLang="zh-CN" b="1" dirty="0" err="1">
                    <a:latin typeface="+mn-ea"/>
                  </a:rPr>
                  <a:t>y,z</a:t>
                </a:r>
                <a:r>
                  <a:rPr lang="en-US" altLang="zh-CN" b="1" dirty="0">
                    <a:latin typeface="+mn-ea"/>
                  </a:rPr>
                  <a:t>&gt;∈R</a:t>
                </a:r>
                <a:r>
                  <a:rPr lang="zh-CN" altLang="en-US" b="1" dirty="0">
                    <a:latin typeface="+mn-ea"/>
                  </a:rPr>
                  <a:t>，则有</a:t>
                </a:r>
                <a:r>
                  <a:rPr lang="en-US" altLang="zh-CN" b="1" dirty="0">
                    <a:latin typeface="+mn-ea"/>
                  </a:rPr>
                  <a:t>x=y=z</a:t>
                </a:r>
                <a:r>
                  <a:rPr lang="zh-CN" altLang="en-US" b="1" dirty="0">
                    <a:latin typeface="+mn-ea"/>
                  </a:rPr>
                  <a:t>，</a:t>
                </a:r>
                <a:endParaRPr lang="en-US" altLang="zh-CN" b="1" dirty="0">
                  <a:latin typeface="+mn-ea"/>
                </a:endParaRPr>
              </a:p>
              <a:p>
                <a:pPr>
                  <a:lnSpc>
                    <a:spcPct val="150000"/>
                  </a:lnSpc>
                </a:pPr>
                <a:r>
                  <a:rPr lang="en-US" altLang="zh-CN" b="1" dirty="0">
                    <a:latin typeface="+mn-ea"/>
                  </a:rPr>
                  <a:t>         </a:t>
                </a:r>
                <a:r>
                  <a:rPr lang="zh-CN" altLang="en-US" b="1" dirty="0">
                    <a:latin typeface="+mn-ea"/>
                  </a:rPr>
                  <a:t>从而有</a:t>
                </a:r>
                <a:r>
                  <a:rPr lang="en-US" altLang="zh-CN" b="1" dirty="0">
                    <a:latin typeface="+mn-ea"/>
                  </a:rPr>
                  <a:t>&lt;</a:t>
                </a:r>
                <a:r>
                  <a:rPr lang="en-US" altLang="zh-CN" b="1" dirty="0" err="1">
                    <a:latin typeface="+mn-ea"/>
                  </a:rPr>
                  <a:t>x,z</a:t>
                </a:r>
                <a:r>
                  <a:rPr lang="en-US" altLang="zh-CN" b="1" dirty="0">
                    <a:latin typeface="+mn-ea"/>
                  </a:rPr>
                  <a:t>&gt;∈R</a:t>
                </a:r>
                <a:r>
                  <a:rPr lang="zh-CN" altLang="en-US" b="1" dirty="0">
                    <a:latin typeface="+mn-ea"/>
                  </a:rPr>
                  <a:t>，即</a:t>
                </a:r>
                <a:r>
                  <a:rPr lang="en-US" altLang="zh-CN" b="1" dirty="0">
                    <a:solidFill>
                      <a:srgbClr val="3333FF"/>
                    </a:solidFill>
                    <a:latin typeface="+mn-ea"/>
                  </a:rPr>
                  <a:t>R</a:t>
                </a:r>
                <a:r>
                  <a:rPr lang="zh-CN" altLang="en-US" b="1" dirty="0">
                    <a:solidFill>
                      <a:srgbClr val="3333FF"/>
                    </a:solidFill>
                    <a:latin typeface="+mn-ea"/>
                  </a:rPr>
                  <a:t>是传递的</a:t>
                </a:r>
                <a:r>
                  <a:rPr lang="zh-CN" altLang="en-US" b="1" dirty="0">
                    <a:latin typeface="+mn-ea"/>
                  </a:rPr>
                  <a:t>。</a:t>
                </a:r>
              </a:p>
            </p:txBody>
          </p:sp>
        </mc:Choice>
        <mc:Fallback xmlns="">
          <p:sp>
            <p:nvSpPr>
              <p:cNvPr id="4" name="矩形 3">
                <a:extLst>
                  <a:ext uri="{FF2B5EF4-FFF2-40B4-BE49-F238E27FC236}">
                    <a16:creationId xmlns:a16="http://schemas.microsoft.com/office/drawing/2014/main" id="{13038D0E-B974-4BDA-8C94-A77624DCE840}"/>
                  </a:ext>
                </a:extLst>
              </p:cNvPr>
              <p:cNvSpPr>
                <a:spLocks noRot="1" noChangeAspect="1" noMove="1" noResize="1" noEditPoints="1" noAdjustHandles="1" noChangeArrowheads="1" noChangeShapeType="1" noTextEdit="1"/>
              </p:cNvSpPr>
              <p:nvPr/>
            </p:nvSpPr>
            <p:spPr>
              <a:xfrm>
                <a:off x="392112" y="1848469"/>
                <a:ext cx="11650663" cy="3905043"/>
              </a:xfrm>
              <a:prstGeom prst="rect">
                <a:avLst/>
              </a:prstGeom>
              <a:blipFill>
                <a:blip r:embed="rId2"/>
                <a:stretch>
                  <a:fillRect l="-785" b="-26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6771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92011-D7C8-4FC9-BED1-3CAED48F3D39}"/>
              </a:ext>
            </a:extLst>
          </p:cNvPr>
          <p:cNvSpPr>
            <a:spLocks noGrp="1"/>
          </p:cNvSpPr>
          <p:nvPr>
            <p:ph type="title"/>
          </p:nvPr>
        </p:nvSpPr>
        <p:spPr/>
        <p:txBody>
          <a:bodyPr/>
          <a:lstStyle/>
          <a:p>
            <a:r>
              <a:rPr lang="zh-CN" altLang="zh-CN" kern="100" dirty="0">
                <a:cs typeface="宋体" panose="02010600030101010101" pitchFamily="2" charset="-122"/>
              </a:rPr>
              <a:t>关系性质的定义证明方法</a:t>
            </a:r>
            <a:r>
              <a:rPr lang="zh-CN" altLang="en-US" kern="100" dirty="0">
                <a:cs typeface="宋体" panose="02010600030101010101" pitchFamily="2" charset="-122"/>
              </a:rPr>
              <a:t>框架</a:t>
            </a:r>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48A61C23-5F9B-4FBD-935C-63A5CDD2C4A9}"/>
                  </a:ext>
                </a:extLst>
              </p:cNvPr>
              <p:cNvGraphicFramePr>
                <a:graphicFrameLocks noGrp="1"/>
              </p:cNvGraphicFramePr>
              <p:nvPr>
                <p:extLst>
                  <p:ext uri="{D42A27DB-BD31-4B8C-83A1-F6EECF244321}">
                    <p14:modId xmlns:p14="http://schemas.microsoft.com/office/powerpoint/2010/main" val="1248675559"/>
                  </p:ext>
                </p:extLst>
              </p:nvPr>
            </p:nvGraphicFramePr>
            <p:xfrm>
              <a:off x="460375" y="1067594"/>
              <a:ext cx="11353799" cy="5352476"/>
            </p:xfrm>
            <a:graphic>
              <a:graphicData uri="http://schemas.openxmlformats.org/drawingml/2006/table">
                <a:tbl>
                  <a:tblPr firstRow="1" firstCol="1" bandRow="1">
                    <a:tableStyleId>{5C22544A-7EE6-4342-B048-85BDC9FD1C3A}</a:tableStyleId>
                  </a:tblPr>
                  <a:tblGrid>
                    <a:gridCol w="2194865">
                      <a:extLst>
                        <a:ext uri="{9D8B030D-6E8A-4147-A177-3AD203B41FA5}">
                          <a16:colId xmlns:a16="http://schemas.microsoft.com/office/drawing/2014/main" val="1840985804"/>
                        </a:ext>
                      </a:extLst>
                    </a:gridCol>
                    <a:gridCol w="5729935">
                      <a:extLst>
                        <a:ext uri="{9D8B030D-6E8A-4147-A177-3AD203B41FA5}">
                          <a16:colId xmlns:a16="http://schemas.microsoft.com/office/drawing/2014/main" val="1732302208"/>
                        </a:ext>
                      </a:extLst>
                    </a:gridCol>
                    <a:gridCol w="1479603">
                      <a:extLst>
                        <a:ext uri="{9D8B030D-6E8A-4147-A177-3AD203B41FA5}">
                          <a16:colId xmlns:a16="http://schemas.microsoft.com/office/drawing/2014/main" val="4074280122"/>
                        </a:ext>
                      </a:extLst>
                    </a:gridCol>
                    <a:gridCol w="1949396">
                      <a:extLst>
                        <a:ext uri="{9D8B030D-6E8A-4147-A177-3AD203B41FA5}">
                          <a16:colId xmlns:a16="http://schemas.microsoft.com/office/drawing/2014/main" val="1893310710"/>
                        </a:ext>
                      </a:extLst>
                    </a:gridCol>
                  </a:tblGrid>
                  <a:tr h="609600">
                    <a:tc>
                      <a:txBody>
                        <a:bodyPr/>
                        <a:lstStyle/>
                        <a:p>
                          <a:pPr algn="ctr">
                            <a:lnSpc>
                              <a:spcPct val="150000"/>
                            </a:lnSpc>
                            <a:spcBef>
                              <a:spcPts val="1200"/>
                            </a:spcBef>
                            <a:spcAft>
                              <a:spcPts val="0"/>
                            </a:spcAft>
                          </a:pPr>
                          <a:r>
                            <a:rPr lang="zh-CN" sz="2400" kern="100" dirty="0">
                              <a:effectLst/>
                            </a:rPr>
                            <a:t>待证性质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第一步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中间过程</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a:effectLst/>
                            </a:rPr>
                            <a:t>最后一步</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9213783"/>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a:solidFill>
                                <a:schemeClr val="tx1"/>
                              </a:solidFill>
                              <a:latin typeface="+mn-ea"/>
                              <a:ea typeface="+mn-ea"/>
                            </a:rPr>
                            <a:t>x∈A</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rowSpan="5">
                      <a:txBody>
                        <a:bodyPr/>
                        <a:lstStyle/>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r>
                            <a:rPr lang="zh-CN" sz="2400" b="1" kern="100" dirty="0">
                              <a:solidFill>
                                <a:schemeClr val="tx1"/>
                              </a:solidFill>
                              <a:effectLst/>
                              <a:latin typeface="+mn-ea"/>
                              <a:ea typeface="+mn-ea"/>
                            </a:rPr>
                            <a:t>结合已知和已有定义、定理</a:t>
                          </a:r>
                        </a:p>
                      </a:txBody>
                      <a:tcPr marL="68580" marR="68580" marT="0" marB="0"/>
                    </a:tc>
                    <a:tc>
                      <a:txBody>
                        <a:bodyPr/>
                        <a:lstStyle/>
                        <a:p>
                          <a:pPr algn="ctr">
                            <a:lnSpc>
                              <a:spcPct val="150000"/>
                            </a:lnSpc>
                            <a:spcBef>
                              <a:spcPts val="1200"/>
                            </a:spcBef>
                            <a:spcAft>
                              <a:spcPts val="0"/>
                            </a:spcAft>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930111877"/>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是反自反的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r>
                            <a:rPr lang="en-US" sz="2400" b="1" kern="100" dirty="0">
                              <a:solidFill>
                                <a:schemeClr val="tx1"/>
                              </a:solidFill>
                              <a:effectLst/>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a:solidFill>
                                <a:schemeClr val="tx1"/>
                              </a:solidFill>
                              <a:latin typeface="+mn-ea"/>
                              <a:ea typeface="+mn-ea"/>
                            </a:rPr>
                            <a:t>x∈A</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marL="0" marR="0" lvl="0" indent="0" algn="ctr" defTabSz="1219627" rtl="0" eaLnBrk="1" fontAlgn="auto" latinLnBrk="0" hangingPunct="1">
                            <a:lnSpc>
                              <a:spcPct val="150000"/>
                            </a:lnSpc>
                            <a:spcBef>
                              <a:spcPts val="1200"/>
                            </a:spcBef>
                            <a:spcAft>
                              <a:spcPts val="0"/>
                            </a:spcAft>
                            <a:buClrTx/>
                            <a:buSzTx/>
                            <a:buFontTx/>
                            <a:buNone/>
                            <a:tabLst/>
                            <a:defRPr/>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a:t>
                          </a:r>
                          <a14:m>
                            <m:oMath xmlns:m="http://schemas.openxmlformats.org/officeDocument/2006/math">
                              <m:r>
                                <a:rPr lang="en-US" altLang="zh-CN" b="1" i="1" smtClean="0">
                                  <a:solidFill>
                                    <a:schemeClr val="tx1"/>
                                  </a:solidFill>
                                  <a:latin typeface="Cambria Math" panose="02040503050406030204" pitchFamily="18" charset="0"/>
                                  <a:ea typeface="Cambria Math" panose="02040503050406030204" pitchFamily="18" charset="0"/>
                                </a:rPr>
                                <m:t>∉</m:t>
                              </m:r>
                            </m:oMath>
                          </a14:m>
                          <a:r>
                            <a:rPr lang="en-US" altLang="zh-CN" b="1" dirty="0">
                              <a:solidFill>
                                <a:schemeClr val="tx1"/>
                              </a:solidFill>
                              <a:latin typeface="+mn-ea"/>
                              <a:ea typeface="+mn-ea"/>
                            </a:rPr>
                            <a:t> 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81640175"/>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是对称的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a:solidFill>
                                <a:schemeClr val="tx1"/>
                              </a:solidFill>
                              <a:effectLst/>
                              <a:latin typeface="+mn-ea"/>
                              <a:ea typeface="+mn-ea"/>
                            </a:rPr>
                            <a:t>对</a:t>
                          </a:r>
                          <a:r>
                            <a:rPr lang="en-US" sz="2400" b="1" kern="100">
                              <a:solidFill>
                                <a:schemeClr val="tx1"/>
                              </a:solidFill>
                              <a:effectLst/>
                              <a:latin typeface="+mn-ea"/>
                              <a:ea typeface="+mn-ea"/>
                            </a:rPr>
                            <a:t>,</a:t>
                          </a:r>
                          <a:r>
                            <a:rPr lang="es-ES" altLang="zh-CN" b="1">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x</a:t>
                          </a:r>
                          <a:r>
                            <a:rPr lang="en-US" altLang="zh-CN" b="1" err="1">
                              <a:solidFill>
                                <a:schemeClr val="tx1"/>
                              </a:solidFill>
                              <a:latin typeface="+mn-ea"/>
                              <a:ea typeface="+mn-ea"/>
                            </a:rPr>
                            <a:t>∈</a:t>
                          </a:r>
                          <a:r>
                            <a:rPr lang="en-US" altLang="zh-CN" b="1">
                              <a:solidFill>
                                <a:schemeClr val="tx1"/>
                              </a:solidFill>
                              <a:latin typeface="+mn-ea"/>
                              <a:ea typeface="+mn-ea"/>
                            </a:rPr>
                            <a:t>A,</a:t>
                          </a:r>
                          <a:r>
                            <a:rPr lang="es-ES" altLang="zh-CN" b="1">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y</a:t>
                          </a:r>
                          <a:r>
                            <a:rPr lang="en-US" altLang="zh-CN" b="1" err="1">
                              <a:solidFill>
                                <a:schemeClr val="tx1"/>
                              </a:solidFill>
                              <a:latin typeface="+mn-ea"/>
                              <a:ea typeface="+mn-ea"/>
                            </a:rPr>
                            <a:t>∈</a:t>
                          </a:r>
                          <a:r>
                            <a:rPr lang="en-US" altLang="zh-CN" b="1">
                              <a:solidFill>
                                <a:schemeClr val="tx1"/>
                              </a:solidFill>
                              <a:latin typeface="+mn-ea"/>
                              <a:ea typeface="+mn-ea"/>
                            </a:rPr>
                            <a:t>A</a:t>
                          </a:r>
                          <a:r>
                            <a:rPr lang="zh-CN" altLang="en-US" b="1">
                              <a:solidFill>
                                <a:schemeClr val="tx1"/>
                              </a:solidFill>
                              <a:latin typeface="+mn-ea"/>
                              <a:ea typeface="+mn-ea"/>
                            </a:rPr>
                            <a:t>，若</a:t>
                          </a:r>
                          <a:r>
                            <a:rPr lang="en-US" altLang="zh-CN" b="1">
                              <a:solidFill>
                                <a:schemeClr val="tx1"/>
                              </a:solidFill>
                              <a:latin typeface="+mn-ea"/>
                              <a:ea typeface="+mn-ea"/>
                            </a:rPr>
                            <a:t>&lt;x,y</a:t>
                          </a:r>
                          <a:r>
                            <a:rPr lang="en-US" altLang="zh-CN" b="1" dirty="0">
                              <a:solidFill>
                                <a:schemeClr val="tx1"/>
                              </a:solidFill>
                              <a:latin typeface="+mn-ea"/>
                              <a:ea typeface="+mn-ea"/>
                            </a:rPr>
                            <a:t>&gt;∈R</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gn="ctr">
                            <a:lnSpc>
                              <a:spcPct val="150000"/>
                            </a:lnSpc>
                            <a:spcBef>
                              <a:spcPts val="1200"/>
                            </a:spcBef>
                            <a:spcAft>
                              <a:spcPts val="0"/>
                            </a:spcAft>
                          </a:pPr>
                          <a:r>
                            <a:rPr lang="en-US" altLang="zh-CN" b="1">
                              <a:solidFill>
                                <a:schemeClr val="tx1"/>
                              </a:solidFill>
                              <a:latin typeface="+mn-ea"/>
                              <a:ea typeface="+mn-ea"/>
                            </a:rPr>
                            <a:t>&lt;y,x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2321250240"/>
                      </a:ext>
                    </a:extLst>
                  </a:tr>
                  <a:tr h="892534">
                    <a:tc>
                      <a:txBody>
                        <a:bodyPr/>
                        <a:lstStyle/>
                        <a:p>
                          <a:pPr algn="ctr">
                            <a:lnSpc>
                              <a:spcPct val="150000"/>
                            </a:lnSpc>
                            <a:spcBef>
                              <a:spcPts val="1200"/>
                            </a:spcBef>
                            <a:spcAft>
                              <a:spcPts val="0"/>
                            </a:spcAft>
                          </a:pPr>
                          <a:r>
                            <a:rPr lang="en-US" sz="2400" kern="100" dirty="0">
                              <a:effectLst/>
                            </a:rPr>
                            <a:t>R</a:t>
                          </a:r>
                          <a:r>
                            <a:rPr lang="zh-CN" sz="2400" kern="100" dirty="0">
                              <a:effectLst/>
                            </a:rPr>
                            <a:t>是反对称的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spcBef>
                              <a:spcPts val="1200"/>
                            </a:spcBef>
                            <a:spcAft>
                              <a:spcPts val="0"/>
                            </a:spcAft>
                          </a:pPr>
                          <a:r>
                            <a:rPr lang="zh-CN" sz="2400" b="1" kern="100" dirty="0">
                              <a:solidFill>
                                <a:schemeClr val="tx1"/>
                              </a:solidFill>
                              <a:effectLst/>
                              <a:latin typeface="+mn-ea"/>
                              <a:ea typeface="+mn-ea"/>
                            </a:rPr>
                            <a:t>对</a:t>
                          </a:r>
                          <a:r>
                            <a:rPr lang="en-US" altLang="zh-CN" b="1" kern="100" dirty="0">
                              <a:solidFill>
                                <a:schemeClr val="tx1"/>
                              </a:solidFill>
                              <a:effectLst/>
                              <a:latin typeface="+mn-ea"/>
                              <a:ea typeface="+mn-ea"/>
                              <a:cs typeface="宋体" panose="02010600030101010101" pitchFamily="2" charset="-122"/>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kern="100" dirty="0">
                              <a:solidFill>
                                <a:schemeClr val="tx1"/>
                              </a:solidFill>
                              <a:effectLst/>
                              <a:latin typeface="+mn-ea"/>
                              <a:ea typeface="+mn-ea"/>
                              <a:cs typeface="宋体" panose="02010600030101010101" pitchFamily="2" charset="-122"/>
                            </a:rPr>
                            <a:t>x</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A</a:t>
                          </a:r>
                          <a:r>
                            <a:rPr lang="zh-CN" altLang="zh-CN" b="1" kern="100" dirty="0">
                              <a:solidFill>
                                <a:schemeClr val="tx1"/>
                              </a:solidFill>
                              <a:effectLst/>
                              <a:latin typeface="+mn-ea"/>
                              <a:ea typeface="+mn-ea"/>
                              <a:cs typeface="宋体" panose="02010600030101010101" pitchFamily="2" charset="-122"/>
                            </a:rPr>
                            <a:t>，</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kern="0" dirty="0">
                              <a:solidFill>
                                <a:schemeClr val="tx1"/>
                              </a:solidFill>
                              <a:effectLst/>
                              <a:latin typeface="+mn-ea"/>
                              <a:ea typeface="+mn-ea"/>
                              <a:cs typeface="宋体" panose="02010600030101010101" pitchFamily="2" charset="-122"/>
                            </a:rPr>
                            <a:t>y</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A</a:t>
                          </a:r>
                          <a:r>
                            <a:rPr lang="zh-CN" altLang="zh-CN" b="1" kern="100" dirty="0">
                              <a:solidFill>
                                <a:schemeClr val="tx1"/>
                              </a:solidFill>
                              <a:effectLst/>
                              <a:latin typeface="+mn-ea"/>
                              <a:ea typeface="+mn-ea"/>
                              <a:cs typeface="宋体" panose="02010600030101010101" pitchFamily="2" charset="-122"/>
                            </a:rPr>
                            <a:t>，</a:t>
                          </a:r>
                          <a:r>
                            <a:rPr lang="zh-CN" altLang="en-US" b="1" kern="100" dirty="0">
                              <a:solidFill>
                                <a:schemeClr val="tx1"/>
                              </a:solidFill>
                              <a:effectLst/>
                              <a:latin typeface="+mn-ea"/>
                              <a:ea typeface="+mn-ea"/>
                              <a:cs typeface="宋体" panose="02010600030101010101" pitchFamily="2" charset="-122"/>
                            </a:rPr>
                            <a:t>若</a:t>
                          </a:r>
                          <a:r>
                            <a:rPr lang="en-US" altLang="zh-CN" b="1" kern="100" dirty="0">
                              <a:solidFill>
                                <a:schemeClr val="tx1"/>
                              </a:solidFill>
                              <a:effectLst/>
                              <a:latin typeface="+mn-ea"/>
                              <a:ea typeface="+mn-ea"/>
                              <a:cs typeface="宋体" panose="02010600030101010101" pitchFamily="2" charset="-122"/>
                            </a:rPr>
                            <a:t>&lt;</a:t>
                          </a:r>
                          <a:r>
                            <a:rPr lang="en-US" altLang="zh-CN" b="1" kern="100" dirty="0" err="1">
                              <a:solidFill>
                                <a:schemeClr val="tx1"/>
                              </a:solidFill>
                              <a:effectLst/>
                              <a:latin typeface="+mn-ea"/>
                              <a:ea typeface="+mn-ea"/>
                              <a:cs typeface="宋体" panose="02010600030101010101" pitchFamily="2" charset="-122"/>
                            </a:rPr>
                            <a:t>x,y</a:t>
                          </a:r>
                          <a:r>
                            <a:rPr lang="en-US" altLang="zh-CN" b="1" kern="100" dirty="0">
                              <a:solidFill>
                                <a:schemeClr val="tx1"/>
                              </a:solidFill>
                              <a:effectLst/>
                              <a:latin typeface="+mn-ea"/>
                              <a:ea typeface="+mn-ea"/>
                              <a:cs typeface="宋体" panose="02010600030101010101" pitchFamily="2" charset="-122"/>
                            </a:rPr>
                            <a:t>&gt;</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R</a:t>
                          </a:r>
                          <a:r>
                            <a:rPr lang="zh-CN" altLang="zh-CN" b="1" kern="100" dirty="0">
                              <a:solidFill>
                                <a:schemeClr val="tx1"/>
                              </a:solidFill>
                              <a:effectLst/>
                              <a:latin typeface="+mn-ea"/>
                              <a:ea typeface="+mn-ea"/>
                              <a:cs typeface="宋体" panose="02010600030101010101" pitchFamily="2" charset="-122"/>
                            </a:rPr>
                            <a:t>且</a:t>
                          </a:r>
                          <a:r>
                            <a:rPr lang="en-US" altLang="zh-CN" b="1" kern="100" dirty="0">
                              <a:solidFill>
                                <a:schemeClr val="tx1"/>
                              </a:solidFill>
                              <a:effectLst/>
                              <a:latin typeface="+mn-ea"/>
                              <a:ea typeface="+mn-ea"/>
                              <a:cs typeface="宋体" panose="02010600030101010101" pitchFamily="2" charset="-122"/>
                            </a:rPr>
                            <a:t>&lt;</a:t>
                          </a:r>
                          <a:r>
                            <a:rPr lang="en-US" altLang="zh-CN" b="1" kern="100" dirty="0" err="1">
                              <a:solidFill>
                                <a:schemeClr val="tx1"/>
                              </a:solidFill>
                              <a:effectLst/>
                              <a:latin typeface="+mn-ea"/>
                              <a:ea typeface="+mn-ea"/>
                              <a:cs typeface="宋体" panose="02010600030101010101" pitchFamily="2" charset="-122"/>
                            </a:rPr>
                            <a:t>y,x</a:t>
                          </a:r>
                          <a:r>
                            <a:rPr lang="en-US" altLang="zh-CN" b="1" kern="100" dirty="0">
                              <a:solidFill>
                                <a:schemeClr val="tx1"/>
                              </a:solidFill>
                              <a:effectLst/>
                              <a:latin typeface="+mn-ea"/>
                              <a:ea typeface="+mn-ea"/>
                              <a:cs typeface="宋体" panose="02010600030101010101" pitchFamily="2" charset="-122"/>
                            </a:rPr>
                            <a:t>&gt;</a:t>
                          </a:r>
                          <a:r>
                            <a:rPr lang="zh-CN" altLang="zh-CN" b="1" kern="100" dirty="0">
                              <a:solidFill>
                                <a:schemeClr val="tx1"/>
                              </a:solidFill>
                              <a:effectLst/>
                              <a:latin typeface="+mn-ea"/>
                              <a:ea typeface="+mn-ea"/>
                              <a:cs typeface="宋体" panose="02010600030101010101" pitchFamily="2" charset="-122"/>
                            </a:rPr>
                            <a:t>∈</a:t>
                          </a:r>
                          <a:r>
                            <a:rPr lang="en-US" altLang="zh-CN" b="1" kern="100" dirty="0">
                              <a:solidFill>
                                <a:schemeClr val="tx1"/>
                              </a:solidFill>
                              <a:effectLst/>
                              <a:latin typeface="+mn-ea"/>
                              <a:ea typeface="+mn-ea"/>
                              <a:cs typeface="宋体" panose="02010600030101010101" pitchFamily="2" charset="-122"/>
                            </a:rPr>
                            <a:t>R</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gn="ctr">
                            <a:lnSpc>
                              <a:spcPct val="150000"/>
                            </a:lnSpc>
                            <a:spcBef>
                              <a:spcPts val="1200"/>
                            </a:spcBef>
                            <a:spcAft>
                              <a:spcPts val="0"/>
                            </a:spcAft>
                          </a:pPr>
                          <a:r>
                            <a:rPr lang="en-US" altLang="zh-CN" b="1" kern="100" dirty="0">
                              <a:solidFill>
                                <a:schemeClr val="tx1"/>
                              </a:solidFill>
                              <a:effectLst/>
                              <a:latin typeface="+mn-ea"/>
                              <a:ea typeface="+mn-ea"/>
                              <a:cs typeface="宋体" panose="02010600030101010101" pitchFamily="2" charset="-122"/>
                            </a:rPr>
                            <a:t>x=y</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918275203"/>
                      </a:ext>
                    </a:extLst>
                  </a:tr>
                  <a:tr h="892534">
                    <a:tc>
                      <a:txBody>
                        <a:bodyPr/>
                        <a:lstStyle/>
                        <a:p>
                          <a:pPr algn="ctr">
                            <a:lnSpc>
                              <a:spcPct val="150000"/>
                            </a:lnSpc>
                            <a:spcBef>
                              <a:spcPts val="1200"/>
                            </a:spcBef>
                            <a:spcAft>
                              <a:spcPts val="0"/>
                            </a:spcAft>
                          </a:pPr>
                          <a:r>
                            <a:rPr lang="en-US" sz="2400" kern="100" dirty="0">
                              <a:effectLst/>
                            </a:rPr>
                            <a:t>R</a:t>
                          </a:r>
                          <a:r>
                            <a:rPr lang="zh-CN" sz="2400" kern="100" dirty="0">
                              <a:effectLst/>
                            </a:rPr>
                            <a:t>是传递的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lnSpc>
                              <a:spcPct val="150000"/>
                            </a:lnSpc>
                          </a:pPr>
                          <a:r>
                            <a:rPr lang="zh-CN" altLang="en-US" b="1" dirty="0">
                              <a:solidFill>
                                <a:schemeClr val="tx1"/>
                              </a:solidFill>
                              <a:latin typeface="+mn-ea"/>
                              <a:ea typeface="+mn-ea"/>
                            </a:rPr>
                            <a:t>对</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x∈A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y∈A</a:t>
                          </a:r>
                          <a:r>
                            <a:rPr lang="en-US" altLang="zh-CN" b="1" dirty="0">
                              <a:solidFill>
                                <a:schemeClr val="tx1"/>
                              </a:solidFill>
                              <a:latin typeface="+mn-ea"/>
                              <a:ea typeface="+mn-ea"/>
                            </a:rPr>
                            <a:t>,</a:t>
                          </a:r>
                          <a:r>
                            <a:rPr lang="es-ES" altLang="zh-CN" b="1" dirty="0">
                              <a:solidFill>
                                <a:schemeClr val="tx1"/>
                              </a:solidFill>
                              <a:latin typeface="+mn-ea"/>
                              <a:ea typeface="+mn-ea"/>
                            </a:rPr>
                            <a:t> </a:t>
                          </a:r>
                          <a14:m>
                            <m:oMath xmlns:m="http://schemas.openxmlformats.org/officeDocument/2006/math">
                              <m:r>
                                <a:rPr lang="es-ES" altLang="zh-CN" b="1" i="1" smtClean="0">
                                  <a:solidFill>
                                    <a:schemeClr val="tx1"/>
                                  </a:solidFill>
                                  <a:latin typeface="Cambria Math" panose="02040503050406030204" pitchFamily="18" charset="0"/>
                                  <a:ea typeface="+mn-ea"/>
                                </a:rPr>
                                <m:t>∀</m:t>
                              </m:r>
                            </m:oMath>
                          </a14:m>
                          <a:r>
                            <a:rPr lang="en-US" altLang="zh-CN" b="1" dirty="0" err="1">
                              <a:solidFill>
                                <a:schemeClr val="tx1"/>
                              </a:solidFill>
                              <a:latin typeface="+mn-ea"/>
                              <a:ea typeface="+mn-ea"/>
                            </a:rPr>
                            <a:t>z∈A</a:t>
                          </a:r>
                          <a:r>
                            <a:rPr lang="zh-CN" altLang="en-US" b="1" dirty="0">
                              <a:solidFill>
                                <a:schemeClr val="tx1"/>
                              </a:solidFill>
                              <a:latin typeface="+mn-ea"/>
                              <a:ea typeface="+mn-ea"/>
                            </a:rPr>
                            <a:t>，若</a:t>
                          </a:r>
                          <a:r>
                            <a:rPr lang="en-US" altLang="zh-CN" b="1" dirty="0">
                              <a:solidFill>
                                <a:schemeClr val="tx1"/>
                              </a:solidFill>
                              <a:latin typeface="+mn-ea"/>
                              <a:ea typeface="+mn-ea"/>
                            </a:rPr>
                            <a:t>&lt;</a:t>
                          </a:r>
                          <a:r>
                            <a:rPr lang="en-US" altLang="zh-CN" b="1" dirty="0" err="1">
                              <a:solidFill>
                                <a:schemeClr val="tx1"/>
                              </a:solidFill>
                              <a:latin typeface="+mn-ea"/>
                              <a:ea typeface="+mn-ea"/>
                            </a:rPr>
                            <a:t>x,y</a:t>
                          </a:r>
                          <a:r>
                            <a:rPr lang="en-US" altLang="zh-CN" b="1" dirty="0">
                              <a:solidFill>
                                <a:schemeClr val="tx1"/>
                              </a:solidFill>
                              <a:latin typeface="+mn-ea"/>
                              <a:ea typeface="+mn-ea"/>
                            </a:rPr>
                            <a:t>&gt;∈R</a:t>
                          </a:r>
                          <a:r>
                            <a:rPr lang="zh-CN" altLang="en-US" b="1" dirty="0">
                              <a:solidFill>
                                <a:schemeClr val="tx1"/>
                              </a:solidFill>
                              <a:latin typeface="+mn-ea"/>
                              <a:ea typeface="+mn-ea"/>
                            </a:rPr>
                            <a:t>，</a:t>
                          </a:r>
                          <a:r>
                            <a:rPr lang="en-US" altLang="zh-CN" b="1" dirty="0">
                              <a:solidFill>
                                <a:schemeClr val="tx1"/>
                              </a:solidFill>
                              <a:latin typeface="+mn-ea"/>
                              <a:ea typeface="+mn-ea"/>
                            </a:rPr>
                            <a:t>&lt;</a:t>
                          </a:r>
                          <a:r>
                            <a:rPr lang="en-US" altLang="zh-CN" b="1" dirty="0" err="1">
                              <a:solidFill>
                                <a:schemeClr val="tx1"/>
                              </a:solidFill>
                              <a:latin typeface="+mn-ea"/>
                              <a:ea typeface="+mn-ea"/>
                            </a:rPr>
                            <a:t>y,z</a:t>
                          </a:r>
                          <a:r>
                            <a:rPr lang="en-US" altLang="zh-CN" b="1" dirty="0">
                              <a:solidFill>
                                <a:schemeClr val="tx1"/>
                              </a:solidFill>
                              <a:latin typeface="+mn-ea"/>
                              <a:ea typeface="+mn-ea"/>
                            </a:rPr>
                            <a:t>&gt;∈R</a:t>
                          </a:r>
                          <a:r>
                            <a:rPr lang="en-US" sz="2400" b="1" kern="100" dirty="0">
                              <a:solidFill>
                                <a:schemeClr val="tx1"/>
                              </a:solidFill>
                              <a:effectLst/>
                              <a:latin typeface="+mn-ea"/>
                              <a:ea typeface="+mn-ea"/>
                            </a:rPr>
                            <a:t> </a:t>
                          </a:r>
                          <a:endParaRPr lang="zh-CN" sz="2400" b="1" kern="100" dirty="0">
                            <a:solidFill>
                              <a:schemeClr val="tx1"/>
                            </a:solidFill>
                            <a:effectLst/>
                            <a:latin typeface="+mn-ea"/>
                            <a:ea typeface="+mn-ea"/>
                          </a:endParaRPr>
                        </a:p>
                      </a:txBody>
                      <a:tcPr marL="68580" marR="68580" marT="0" marB="0"/>
                    </a:tc>
                    <a:tc vMerge="1">
                      <a:txBody>
                        <a:bodyPr/>
                        <a:lstStyle/>
                        <a:p>
                          <a:endParaRPr lang="zh-CN" altLang="en-US"/>
                        </a:p>
                      </a:txBody>
                      <a:tcPr/>
                    </a:tc>
                    <a:tc>
                      <a:txBody>
                        <a:bodyPr/>
                        <a:lstStyle/>
                        <a:p>
                          <a:pPr>
                            <a:lnSpc>
                              <a:spcPct val="150000"/>
                            </a:lnSpc>
                          </a:pPr>
                          <a:r>
                            <a:rPr lang="en-US" altLang="zh-CN" b="1" dirty="0">
                              <a:latin typeface="+mn-ea"/>
                            </a:rPr>
                            <a:t>&lt;</a:t>
                          </a:r>
                          <a:r>
                            <a:rPr lang="en-US" altLang="zh-CN" b="1" dirty="0" err="1">
                              <a:latin typeface="+mn-ea"/>
                            </a:rPr>
                            <a:t>x,z</a:t>
                          </a:r>
                          <a:r>
                            <a:rPr lang="en-US" altLang="zh-CN" b="1" dirty="0">
                              <a:latin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166948498"/>
                      </a:ext>
                    </a:extLst>
                  </a:tr>
                </a:tbl>
              </a:graphicData>
            </a:graphic>
          </p:graphicFrame>
        </mc:Choice>
        <mc:Fallback xmlns="">
          <p:graphicFrame>
            <p:nvGraphicFramePr>
              <p:cNvPr id="4" name="表格 3">
                <a:extLst>
                  <a:ext uri="{FF2B5EF4-FFF2-40B4-BE49-F238E27FC236}">
                    <a16:creationId xmlns:a16="http://schemas.microsoft.com/office/drawing/2014/main" id="{48A61C23-5F9B-4FBD-935C-63A5CDD2C4A9}"/>
                  </a:ext>
                </a:extLst>
              </p:cNvPr>
              <p:cNvGraphicFramePr>
                <a:graphicFrameLocks noGrp="1"/>
              </p:cNvGraphicFramePr>
              <p:nvPr>
                <p:extLst>
                  <p:ext uri="{D42A27DB-BD31-4B8C-83A1-F6EECF244321}">
                    <p14:modId xmlns:p14="http://schemas.microsoft.com/office/powerpoint/2010/main" val="1248675559"/>
                  </p:ext>
                </p:extLst>
              </p:nvPr>
            </p:nvGraphicFramePr>
            <p:xfrm>
              <a:off x="460375" y="1067594"/>
              <a:ext cx="11353799" cy="5352476"/>
            </p:xfrm>
            <a:graphic>
              <a:graphicData uri="http://schemas.openxmlformats.org/drawingml/2006/table">
                <a:tbl>
                  <a:tblPr firstRow="1" firstCol="1" bandRow="1">
                    <a:tableStyleId>{5C22544A-7EE6-4342-B048-85BDC9FD1C3A}</a:tableStyleId>
                  </a:tblPr>
                  <a:tblGrid>
                    <a:gridCol w="2194865">
                      <a:extLst>
                        <a:ext uri="{9D8B030D-6E8A-4147-A177-3AD203B41FA5}">
                          <a16:colId xmlns:a16="http://schemas.microsoft.com/office/drawing/2014/main" val="1840985804"/>
                        </a:ext>
                      </a:extLst>
                    </a:gridCol>
                    <a:gridCol w="5729935">
                      <a:extLst>
                        <a:ext uri="{9D8B030D-6E8A-4147-A177-3AD203B41FA5}">
                          <a16:colId xmlns:a16="http://schemas.microsoft.com/office/drawing/2014/main" val="1732302208"/>
                        </a:ext>
                      </a:extLst>
                    </a:gridCol>
                    <a:gridCol w="1479603">
                      <a:extLst>
                        <a:ext uri="{9D8B030D-6E8A-4147-A177-3AD203B41FA5}">
                          <a16:colId xmlns:a16="http://schemas.microsoft.com/office/drawing/2014/main" val="4074280122"/>
                        </a:ext>
                      </a:extLst>
                    </a:gridCol>
                    <a:gridCol w="1949396">
                      <a:extLst>
                        <a:ext uri="{9D8B030D-6E8A-4147-A177-3AD203B41FA5}">
                          <a16:colId xmlns:a16="http://schemas.microsoft.com/office/drawing/2014/main" val="1893310710"/>
                        </a:ext>
                      </a:extLst>
                    </a:gridCol>
                  </a:tblGrid>
                  <a:tr h="609600">
                    <a:tc>
                      <a:txBody>
                        <a:bodyPr/>
                        <a:lstStyle/>
                        <a:p>
                          <a:pPr algn="ctr">
                            <a:lnSpc>
                              <a:spcPct val="150000"/>
                            </a:lnSpc>
                            <a:spcBef>
                              <a:spcPts val="1200"/>
                            </a:spcBef>
                            <a:spcAft>
                              <a:spcPts val="0"/>
                            </a:spcAft>
                          </a:pPr>
                          <a:r>
                            <a:rPr lang="zh-CN" sz="2400" kern="100" dirty="0">
                              <a:effectLst/>
                            </a:rPr>
                            <a:t>待证性质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第一步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dirty="0">
                              <a:effectLst/>
                            </a:rPr>
                            <a:t>中间过程</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Bef>
                              <a:spcPts val="1200"/>
                            </a:spcBef>
                            <a:spcAft>
                              <a:spcPts val="0"/>
                            </a:spcAft>
                          </a:pPr>
                          <a:r>
                            <a:rPr lang="zh-CN" sz="2400" kern="100">
                              <a:effectLst/>
                            </a:rPr>
                            <a:t>最后一步</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9213783"/>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38363" t="-68707" r="-60255" b="-450340"/>
                          </a:stretch>
                        </a:blipFill>
                      </a:tcPr>
                    </a:tc>
                    <a:tc rowSpan="5">
                      <a:txBody>
                        <a:bodyPr/>
                        <a:lstStyle/>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endParaRPr lang="en-US" altLang="zh-CN" sz="2400" b="1" kern="100" dirty="0">
                            <a:solidFill>
                              <a:schemeClr val="tx1"/>
                            </a:solidFill>
                            <a:effectLst/>
                            <a:latin typeface="+mn-ea"/>
                            <a:ea typeface="+mn-ea"/>
                          </a:endParaRPr>
                        </a:p>
                        <a:p>
                          <a:pPr algn="ctr">
                            <a:lnSpc>
                              <a:spcPct val="150000"/>
                            </a:lnSpc>
                            <a:spcBef>
                              <a:spcPts val="1200"/>
                            </a:spcBef>
                            <a:spcAft>
                              <a:spcPts val="0"/>
                            </a:spcAft>
                          </a:pPr>
                          <a:r>
                            <a:rPr lang="zh-CN" sz="2400" b="1" kern="100" dirty="0">
                              <a:solidFill>
                                <a:schemeClr val="tx1"/>
                              </a:solidFill>
                              <a:effectLst/>
                              <a:latin typeface="+mn-ea"/>
                              <a:ea typeface="+mn-ea"/>
                            </a:rPr>
                            <a:t>结合已知和已有定义、定理</a:t>
                          </a:r>
                        </a:p>
                      </a:txBody>
                      <a:tcPr marL="68580" marR="68580" marT="0" marB="0"/>
                    </a:tc>
                    <a:tc>
                      <a:txBody>
                        <a:bodyPr/>
                        <a:lstStyle/>
                        <a:p>
                          <a:pPr algn="ctr">
                            <a:lnSpc>
                              <a:spcPct val="150000"/>
                            </a:lnSpc>
                            <a:spcBef>
                              <a:spcPts val="1200"/>
                            </a:spcBef>
                            <a:spcAft>
                              <a:spcPts val="0"/>
                            </a:spcAft>
                          </a:pPr>
                          <a:r>
                            <a:rPr lang="en-US" altLang="zh-CN" b="1" dirty="0">
                              <a:solidFill>
                                <a:schemeClr val="tx1"/>
                              </a:solidFill>
                              <a:latin typeface="+mn-ea"/>
                              <a:ea typeface="+mn-ea"/>
                            </a:rPr>
                            <a:t>&lt;</a:t>
                          </a:r>
                          <a:r>
                            <a:rPr lang="en-US" altLang="zh-CN" b="1" dirty="0" err="1">
                              <a:solidFill>
                                <a:schemeClr val="tx1"/>
                              </a:solidFill>
                              <a:latin typeface="+mn-ea"/>
                              <a:ea typeface="+mn-ea"/>
                            </a:rPr>
                            <a:t>x,x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930111877"/>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是反自反的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38363" t="-169863" r="-60255" b="-353425"/>
                          </a:stretch>
                        </a:blipFill>
                      </a:tcPr>
                    </a:tc>
                    <a:tc vMerge="1">
                      <a:txBody>
                        <a:bodyPr/>
                        <a:lstStyle/>
                        <a:p>
                          <a:endParaRPr lang="zh-CN" altLang="en-US"/>
                        </a:p>
                      </a:txBody>
                      <a:tcPr/>
                    </a:tc>
                    <a:tc>
                      <a:txBody>
                        <a:bodyPr/>
                        <a:lstStyle/>
                        <a:p>
                          <a:endParaRPr lang="zh-CN"/>
                        </a:p>
                      </a:txBody>
                      <a:tcPr marL="68580" marR="68580" marT="0" marB="0">
                        <a:blipFill>
                          <a:blip r:embed="rId3"/>
                          <a:stretch>
                            <a:fillRect l="-482813" t="-169863" r="-1250" b="-353425"/>
                          </a:stretch>
                        </a:blipFill>
                      </a:tcPr>
                    </a:tc>
                    <a:extLst>
                      <a:ext uri="{0D108BD9-81ED-4DB2-BD59-A6C34878D82A}">
                        <a16:rowId xmlns:a16="http://schemas.microsoft.com/office/drawing/2014/main" val="181640175"/>
                      </a:ext>
                    </a:extLst>
                  </a:tr>
                  <a:tr h="892534">
                    <a:tc>
                      <a:txBody>
                        <a:bodyPr/>
                        <a:lstStyle/>
                        <a:p>
                          <a:pPr algn="ctr">
                            <a:lnSpc>
                              <a:spcPct val="150000"/>
                            </a:lnSpc>
                            <a:spcBef>
                              <a:spcPts val="1200"/>
                            </a:spcBef>
                            <a:spcAft>
                              <a:spcPts val="0"/>
                            </a:spcAft>
                          </a:pPr>
                          <a:r>
                            <a:rPr lang="en-US" sz="2400" kern="100">
                              <a:effectLst/>
                            </a:rPr>
                            <a:t>R</a:t>
                          </a:r>
                          <a:r>
                            <a:rPr lang="zh-CN" sz="2400" kern="100">
                              <a:effectLst/>
                            </a:rPr>
                            <a:t>是对称的</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38363" t="-268027" r="-60255" b="-251020"/>
                          </a:stretch>
                        </a:blipFill>
                      </a:tcPr>
                    </a:tc>
                    <a:tc vMerge="1">
                      <a:txBody>
                        <a:bodyPr/>
                        <a:lstStyle/>
                        <a:p>
                          <a:endParaRPr lang="zh-CN" altLang="en-US"/>
                        </a:p>
                      </a:txBody>
                      <a:tcPr/>
                    </a:tc>
                    <a:tc>
                      <a:txBody>
                        <a:bodyPr/>
                        <a:lstStyle/>
                        <a:p>
                          <a:pPr algn="ctr">
                            <a:lnSpc>
                              <a:spcPct val="150000"/>
                            </a:lnSpc>
                            <a:spcBef>
                              <a:spcPts val="1200"/>
                            </a:spcBef>
                            <a:spcAft>
                              <a:spcPts val="0"/>
                            </a:spcAft>
                          </a:pPr>
                          <a:r>
                            <a:rPr lang="en-US" altLang="zh-CN" b="1">
                              <a:solidFill>
                                <a:schemeClr val="tx1"/>
                              </a:solidFill>
                              <a:latin typeface="+mn-ea"/>
                              <a:ea typeface="+mn-ea"/>
                            </a:rPr>
                            <a:t>&lt;y,x</a:t>
                          </a:r>
                          <a:r>
                            <a:rPr lang="en-US" altLang="zh-CN" b="1" dirty="0">
                              <a:solidFill>
                                <a:schemeClr val="tx1"/>
                              </a:solidFill>
                              <a:latin typeface="+mn-ea"/>
                              <a:ea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2321250240"/>
                      </a:ext>
                    </a:extLst>
                  </a:tr>
                  <a:tr h="1032637">
                    <a:tc>
                      <a:txBody>
                        <a:bodyPr/>
                        <a:lstStyle/>
                        <a:p>
                          <a:pPr algn="ctr">
                            <a:lnSpc>
                              <a:spcPct val="150000"/>
                            </a:lnSpc>
                            <a:spcBef>
                              <a:spcPts val="1200"/>
                            </a:spcBef>
                            <a:spcAft>
                              <a:spcPts val="0"/>
                            </a:spcAft>
                          </a:pPr>
                          <a:r>
                            <a:rPr lang="en-US" sz="2400" kern="100" dirty="0">
                              <a:effectLst/>
                            </a:rPr>
                            <a:t>R</a:t>
                          </a:r>
                          <a:r>
                            <a:rPr lang="zh-CN" sz="2400" kern="100" dirty="0">
                              <a:effectLst/>
                            </a:rPr>
                            <a:t>是反对称的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38363" t="-320118" r="-60255" b="-118343"/>
                          </a:stretch>
                        </a:blipFill>
                      </a:tcPr>
                    </a:tc>
                    <a:tc vMerge="1">
                      <a:txBody>
                        <a:bodyPr/>
                        <a:lstStyle/>
                        <a:p>
                          <a:endParaRPr lang="zh-CN" altLang="en-US"/>
                        </a:p>
                      </a:txBody>
                      <a:tcPr/>
                    </a:tc>
                    <a:tc>
                      <a:txBody>
                        <a:bodyPr/>
                        <a:lstStyle/>
                        <a:p>
                          <a:pPr algn="ctr">
                            <a:lnSpc>
                              <a:spcPct val="150000"/>
                            </a:lnSpc>
                            <a:spcBef>
                              <a:spcPts val="1200"/>
                            </a:spcBef>
                            <a:spcAft>
                              <a:spcPts val="0"/>
                            </a:spcAft>
                          </a:pPr>
                          <a:r>
                            <a:rPr lang="en-US" altLang="zh-CN" b="1" kern="100" dirty="0">
                              <a:solidFill>
                                <a:schemeClr val="tx1"/>
                              </a:solidFill>
                              <a:effectLst/>
                              <a:latin typeface="+mn-ea"/>
                              <a:ea typeface="+mn-ea"/>
                              <a:cs typeface="宋体" panose="02010600030101010101" pitchFamily="2" charset="-122"/>
                            </a:rPr>
                            <a:t>x=y</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918275203"/>
                      </a:ext>
                    </a:extLst>
                  </a:tr>
                  <a:tr h="1032637">
                    <a:tc>
                      <a:txBody>
                        <a:bodyPr/>
                        <a:lstStyle/>
                        <a:p>
                          <a:pPr algn="ctr">
                            <a:lnSpc>
                              <a:spcPct val="150000"/>
                            </a:lnSpc>
                            <a:spcBef>
                              <a:spcPts val="1200"/>
                            </a:spcBef>
                            <a:spcAft>
                              <a:spcPts val="0"/>
                            </a:spcAft>
                          </a:pPr>
                          <a:r>
                            <a:rPr lang="en-US" sz="2400" kern="100" dirty="0">
                              <a:effectLst/>
                            </a:rPr>
                            <a:t>R</a:t>
                          </a:r>
                          <a:r>
                            <a:rPr lang="zh-CN" sz="2400" kern="100" dirty="0">
                              <a:effectLst/>
                            </a:rPr>
                            <a:t>是传递的</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38363" t="-417647" r="-60255" b="-17647"/>
                          </a:stretch>
                        </a:blipFill>
                      </a:tcPr>
                    </a:tc>
                    <a:tc vMerge="1">
                      <a:txBody>
                        <a:bodyPr/>
                        <a:lstStyle/>
                        <a:p>
                          <a:endParaRPr lang="zh-CN" altLang="en-US"/>
                        </a:p>
                      </a:txBody>
                      <a:tcPr/>
                    </a:tc>
                    <a:tc>
                      <a:txBody>
                        <a:bodyPr/>
                        <a:lstStyle/>
                        <a:p>
                          <a:pPr>
                            <a:lnSpc>
                              <a:spcPct val="150000"/>
                            </a:lnSpc>
                          </a:pPr>
                          <a:r>
                            <a:rPr lang="en-US" altLang="zh-CN" b="1" dirty="0">
                              <a:latin typeface="+mn-ea"/>
                            </a:rPr>
                            <a:t>&lt;</a:t>
                          </a:r>
                          <a:r>
                            <a:rPr lang="en-US" altLang="zh-CN" b="1" dirty="0" err="1">
                              <a:latin typeface="+mn-ea"/>
                            </a:rPr>
                            <a:t>x,z</a:t>
                          </a:r>
                          <a:r>
                            <a:rPr lang="en-US" altLang="zh-CN" b="1" dirty="0">
                              <a:latin typeface="+mn-ea"/>
                            </a:rPr>
                            <a:t>&gt;∈R</a:t>
                          </a:r>
                          <a:endParaRPr lang="en-US" sz="2400" b="1" kern="100" dirty="0">
                            <a:solidFill>
                              <a:schemeClr val="tx1"/>
                            </a:solidFill>
                            <a:effectLst/>
                            <a:latin typeface="+mn-ea"/>
                            <a:ea typeface="+mn-ea"/>
                          </a:endParaRPr>
                        </a:p>
                      </a:txBody>
                      <a:tcPr marL="68580" marR="68580" marT="0" marB="0"/>
                    </a:tc>
                    <a:extLst>
                      <a:ext uri="{0D108BD9-81ED-4DB2-BD59-A6C34878D82A}">
                        <a16:rowId xmlns:a16="http://schemas.microsoft.com/office/drawing/2014/main" val="1166948498"/>
                      </a:ext>
                    </a:extLst>
                  </a:tr>
                </a:tbl>
              </a:graphicData>
            </a:graphic>
          </p:graphicFrame>
        </mc:Fallback>
      </mc:AlternateContent>
    </p:spTree>
    <p:extLst>
      <p:ext uri="{BB962C8B-B14F-4D97-AF65-F5344CB8AC3E}">
        <p14:creationId xmlns:p14="http://schemas.microsoft.com/office/powerpoint/2010/main" val="24204489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62" name="Rectangle 2"/>
          <p:cNvSpPr>
            <a:spLocks noGrp="1" noChangeArrowheads="1"/>
          </p:cNvSpPr>
          <p:nvPr>
            <p:ph type="body" idx="1"/>
          </p:nvPr>
        </p:nvSpPr>
        <p:spPr>
          <a:xfrm>
            <a:off x="384176" y="1487833"/>
            <a:ext cx="9500476" cy="4026832"/>
          </a:xfrm>
        </p:spPr>
        <p:txBody>
          <a:bodyPr/>
          <a:lstStyle/>
          <a:p>
            <a:pPr marL="533507" indent="-533507">
              <a:spcBef>
                <a:spcPct val="40000"/>
              </a:spcBef>
              <a:buNone/>
            </a:pPr>
            <a:r>
              <a:rPr lang="zh-CN" altLang="en-US" dirty="0">
                <a:solidFill>
                  <a:srgbClr val="FF0000"/>
                </a:solidFill>
              </a:rPr>
              <a:t>定理</a:t>
            </a:r>
            <a:r>
              <a:rPr lang="en-US" altLang="zh-CN" dirty="0">
                <a:solidFill>
                  <a:srgbClr val="FF0000"/>
                </a:solidFill>
              </a:rPr>
              <a:t>4.9</a:t>
            </a:r>
            <a:r>
              <a:rPr lang="en-US" altLang="zh-CN" dirty="0"/>
              <a:t> </a:t>
            </a:r>
            <a:r>
              <a:rPr lang="zh-CN" altLang="en-US" dirty="0"/>
              <a:t>设</a:t>
            </a:r>
            <a:r>
              <a:rPr lang="en-US" altLang="zh-CN" dirty="0"/>
              <a:t>R</a:t>
            </a:r>
            <a:r>
              <a:rPr lang="zh-CN" altLang="en-US" dirty="0"/>
              <a:t>是集合</a:t>
            </a:r>
            <a:r>
              <a:rPr lang="en-US" altLang="zh-CN" dirty="0"/>
              <a:t>A</a:t>
            </a:r>
            <a:r>
              <a:rPr lang="zh-CN" altLang="en-US" dirty="0"/>
              <a:t>上的二元关系，则：</a:t>
            </a:r>
          </a:p>
          <a:p>
            <a:pPr marL="533507" indent="-533507">
              <a:spcBef>
                <a:spcPct val="40000"/>
              </a:spcBef>
              <a:buNone/>
            </a:pPr>
            <a:r>
              <a:rPr lang="zh-CN" altLang="en-US" dirty="0"/>
              <a:t>（</a:t>
            </a:r>
            <a:r>
              <a:rPr lang="en-US" altLang="zh-CN" dirty="0"/>
              <a:t>1</a:t>
            </a:r>
            <a:r>
              <a:rPr lang="zh-CN" altLang="en-US" dirty="0"/>
              <a:t>）</a:t>
            </a:r>
            <a:r>
              <a:rPr lang="en-US" altLang="zh-CN" dirty="0"/>
              <a:t>R</a:t>
            </a:r>
            <a:r>
              <a:rPr lang="zh-CN" altLang="en-US" dirty="0"/>
              <a:t>是自反的</a:t>
            </a:r>
            <a:r>
              <a:rPr lang="zh-CN" altLang="en-US" dirty="0">
                <a:sym typeface="Symbol" panose="05050102010706020507" pitchFamily="18" charset="2"/>
              </a:rPr>
              <a:t></a:t>
            </a:r>
            <a:r>
              <a:rPr lang="en-US" altLang="zh-CN" noProof="1"/>
              <a:t>I</a:t>
            </a:r>
            <a:r>
              <a:rPr lang="en-US" altLang="zh-CN" baseline="-25000" dirty="0"/>
              <a:t>A</a:t>
            </a:r>
            <a:r>
              <a:rPr lang="en-US" altLang="zh-CN" noProof="1">
                <a:sym typeface="Symbol" panose="05050102010706020507" pitchFamily="18" charset="2"/>
              </a:rPr>
              <a:t></a:t>
            </a:r>
            <a:r>
              <a:rPr lang="en-US" altLang="zh-CN" dirty="0"/>
              <a:t>R</a:t>
            </a:r>
            <a:r>
              <a:rPr lang="zh-CN" altLang="en-US" dirty="0"/>
              <a:t>；</a:t>
            </a:r>
          </a:p>
          <a:p>
            <a:pPr marL="533507" indent="-533507">
              <a:spcBef>
                <a:spcPct val="40000"/>
              </a:spcBef>
              <a:buNone/>
            </a:pPr>
            <a:r>
              <a:rPr lang="zh-CN" altLang="en-US" dirty="0"/>
              <a:t>（</a:t>
            </a:r>
            <a:r>
              <a:rPr lang="en-US" altLang="zh-CN" dirty="0"/>
              <a:t>2</a:t>
            </a:r>
            <a:r>
              <a:rPr lang="zh-CN" altLang="en-US" dirty="0"/>
              <a:t>）</a:t>
            </a:r>
            <a:r>
              <a:rPr lang="en-US" altLang="zh-CN" dirty="0"/>
              <a:t>R</a:t>
            </a:r>
            <a:r>
              <a:rPr lang="zh-CN" altLang="en-US" dirty="0"/>
              <a:t>是反自反的</a:t>
            </a:r>
            <a:r>
              <a:rPr lang="zh-CN" altLang="en-US" dirty="0">
                <a:sym typeface="Symbol" panose="05050102010706020507" pitchFamily="18" charset="2"/>
              </a:rPr>
              <a:t></a:t>
            </a:r>
            <a:r>
              <a:rPr lang="en-US" altLang="zh-CN" noProof="1"/>
              <a:t>R∩I</a:t>
            </a:r>
            <a:r>
              <a:rPr lang="en-US" altLang="zh-CN" baseline="-25000" dirty="0"/>
              <a:t>A</a:t>
            </a:r>
            <a:r>
              <a:rPr lang="zh-CN" altLang="en-US" dirty="0"/>
              <a:t>＝</a:t>
            </a:r>
            <a:r>
              <a:rPr lang="en-US" altLang="zh-CN" dirty="0"/>
              <a:t>Φ</a:t>
            </a:r>
            <a:r>
              <a:rPr lang="zh-CN" altLang="en-US" dirty="0"/>
              <a:t>；</a:t>
            </a:r>
          </a:p>
          <a:p>
            <a:pPr marL="533507" indent="-533507">
              <a:spcBef>
                <a:spcPct val="40000"/>
              </a:spcBef>
              <a:buNone/>
            </a:pPr>
            <a:r>
              <a:rPr lang="zh-CN" altLang="en-US" dirty="0"/>
              <a:t>（</a:t>
            </a:r>
            <a:r>
              <a:rPr lang="en-US" altLang="zh-CN" dirty="0"/>
              <a:t>3</a:t>
            </a:r>
            <a:r>
              <a:rPr lang="zh-CN" altLang="en-US" dirty="0"/>
              <a:t>）</a:t>
            </a:r>
            <a:r>
              <a:rPr lang="en-US" altLang="zh-CN" dirty="0"/>
              <a:t>R</a:t>
            </a:r>
            <a:r>
              <a:rPr lang="zh-CN" altLang="en-US" dirty="0"/>
              <a:t>是对称的</a:t>
            </a:r>
            <a:r>
              <a:rPr lang="zh-CN" altLang="en-US" dirty="0">
                <a:sym typeface="Symbol" panose="05050102010706020507" pitchFamily="18" charset="2"/>
              </a:rPr>
              <a:t></a:t>
            </a:r>
            <a:r>
              <a:rPr lang="en-US" altLang="zh-CN" noProof="1"/>
              <a:t>R＝R</a:t>
            </a:r>
            <a:r>
              <a:rPr lang="en-US" altLang="zh-CN" baseline="30000" dirty="0"/>
              <a:t>-1</a:t>
            </a:r>
            <a:r>
              <a:rPr lang="zh-CN" altLang="en-US" dirty="0"/>
              <a:t>；</a:t>
            </a:r>
          </a:p>
          <a:p>
            <a:pPr marL="533507" indent="-533507">
              <a:spcBef>
                <a:spcPct val="40000"/>
              </a:spcBef>
              <a:buNone/>
            </a:pPr>
            <a:r>
              <a:rPr lang="zh-CN" altLang="en-US" dirty="0"/>
              <a:t>（</a:t>
            </a:r>
            <a:r>
              <a:rPr lang="en-US" altLang="zh-CN" dirty="0"/>
              <a:t>4</a:t>
            </a:r>
            <a:r>
              <a:rPr lang="zh-CN" altLang="en-US" dirty="0"/>
              <a:t>）</a:t>
            </a:r>
            <a:r>
              <a:rPr lang="en-US" altLang="zh-CN" dirty="0"/>
              <a:t>R</a:t>
            </a:r>
            <a:r>
              <a:rPr lang="zh-CN" altLang="en-US" dirty="0"/>
              <a:t>是反对称的</a:t>
            </a:r>
            <a:r>
              <a:rPr lang="zh-CN" altLang="en-US" dirty="0">
                <a:sym typeface="Symbol" panose="05050102010706020507" pitchFamily="18" charset="2"/>
              </a:rPr>
              <a:t></a:t>
            </a:r>
            <a:r>
              <a:rPr lang="en-US" altLang="zh-CN" noProof="1"/>
              <a:t>R∩R</a:t>
            </a:r>
            <a:r>
              <a:rPr lang="en-US" altLang="zh-CN" baseline="30000" dirty="0"/>
              <a:t>-1</a:t>
            </a:r>
            <a:r>
              <a:rPr lang="en-US" altLang="zh-CN" noProof="1">
                <a:sym typeface="Symbol" panose="05050102010706020507" pitchFamily="18" charset="2"/>
              </a:rPr>
              <a:t></a:t>
            </a:r>
            <a:r>
              <a:rPr lang="en-US" altLang="zh-CN" dirty="0"/>
              <a:t>I</a:t>
            </a:r>
            <a:r>
              <a:rPr lang="en-US" altLang="zh-CN" baseline="-25000" dirty="0"/>
              <a:t>A</a:t>
            </a:r>
            <a:r>
              <a:rPr lang="zh-CN" altLang="en-US" dirty="0"/>
              <a:t>；</a:t>
            </a:r>
          </a:p>
          <a:p>
            <a:pPr marL="533507" indent="-533507">
              <a:spcBef>
                <a:spcPct val="40000"/>
              </a:spcBef>
              <a:buNone/>
            </a:pPr>
            <a:r>
              <a:rPr lang="zh-CN" altLang="en-US" dirty="0"/>
              <a:t>（</a:t>
            </a:r>
            <a:r>
              <a:rPr lang="en-US" altLang="zh-CN" dirty="0"/>
              <a:t>5</a:t>
            </a:r>
            <a:r>
              <a:rPr lang="zh-CN" altLang="en-US" dirty="0"/>
              <a:t>）</a:t>
            </a:r>
            <a:r>
              <a:rPr lang="en-US" altLang="zh-CN" dirty="0"/>
              <a:t>R</a:t>
            </a:r>
            <a:r>
              <a:rPr lang="zh-CN" altLang="en-US" dirty="0"/>
              <a:t>是传递的</a:t>
            </a:r>
            <a:r>
              <a:rPr lang="zh-CN" altLang="en-US" dirty="0">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noProof="1"/>
              <a:t>R </a:t>
            </a:r>
            <a:r>
              <a:rPr lang="en-US" altLang="zh-CN" noProof="1">
                <a:sym typeface="Symbol" panose="05050102010706020507" pitchFamily="18" charset="2"/>
              </a:rPr>
              <a:t></a:t>
            </a:r>
            <a:r>
              <a:rPr lang="en-US" altLang="zh-CN" dirty="0"/>
              <a:t>R</a:t>
            </a:r>
            <a:r>
              <a:rPr lang="zh-CN" altLang="en-US" dirty="0"/>
              <a:t>。</a:t>
            </a:r>
          </a:p>
        </p:txBody>
      </p:sp>
      <p:sp>
        <p:nvSpPr>
          <p:cNvPr id="248836" name="Rectangle 3"/>
          <p:cNvSpPr>
            <a:spLocks noGrp="1" noChangeArrowheads="1"/>
          </p:cNvSpPr>
          <p:nvPr>
            <p:ph type="title"/>
          </p:nvPr>
        </p:nvSpPr>
        <p:spPr/>
        <p:txBody>
          <a:bodyPr/>
          <a:lstStyle/>
          <a:p>
            <a:pPr eaLnBrk="1" hangingPunct="1"/>
            <a:r>
              <a:rPr lang="zh-CN" altLang="en-US" dirty="0"/>
              <a:t>定理</a:t>
            </a:r>
            <a:r>
              <a:rPr lang="en-US" altLang="zh-CN" dirty="0"/>
              <a:t>4.9</a:t>
            </a:r>
            <a:endParaRPr lang="zh-CN" altLang="en-US" sz="4001" dirty="0"/>
          </a:p>
        </p:txBody>
      </p:sp>
    </p:spTree>
    <p:extLst>
      <p:ext uri="{BB962C8B-B14F-4D97-AF65-F5344CB8AC3E}">
        <p14:creationId xmlns:p14="http://schemas.microsoft.com/office/powerpoint/2010/main" val="4084157554"/>
      </p:ext>
    </p:extLst>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r>
              <a:rPr lang="zh-CN" altLang="en-US" dirty="0"/>
              <a:t>定理</a:t>
            </a:r>
            <a:r>
              <a:rPr lang="en-US" altLang="zh-CN" dirty="0"/>
              <a:t>4.9 </a:t>
            </a:r>
            <a:r>
              <a:rPr lang="zh-CN" altLang="en-US" dirty="0">
                <a:latin typeface="宋体" panose="02010600030101010101" pitchFamily="2" charset="-122"/>
              </a:rPr>
              <a:t>证明</a:t>
            </a:r>
            <a:r>
              <a:rPr kumimoji="1" lang="zh-CN" altLang="en-US" dirty="0"/>
              <a:t>（续）</a:t>
            </a:r>
          </a:p>
        </p:txBody>
      </p:sp>
      <p:sp>
        <p:nvSpPr>
          <p:cNvPr id="1579011" name="Rectangle 3"/>
          <p:cNvSpPr>
            <a:spLocks noChangeArrowheads="1"/>
          </p:cNvSpPr>
          <p:nvPr/>
        </p:nvSpPr>
        <p:spPr bwMode="auto">
          <a:xfrm>
            <a:off x="498475" y="1219994"/>
            <a:ext cx="40005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3333FF"/>
                </a:solidFill>
                <a:latin typeface="微软雅黑" panose="020B0503020204020204" pitchFamily="34" charset="-122"/>
                <a:ea typeface="微软雅黑" panose="020B0503020204020204" pitchFamily="34" charset="-122"/>
              </a:rPr>
              <a:t>必要性</a:t>
            </a:r>
            <a:r>
              <a:rPr lang="en-US" altLang="zh-CN" sz="2400" dirty="0">
                <a:solidFill>
                  <a:srgbClr val="3333FF"/>
                </a:solidFill>
                <a:latin typeface="微软雅黑" panose="020B0503020204020204" pitchFamily="34" charset="-122"/>
                <a:ea typeface="微软雅黑" panose="020B0503020204020204" pitchFamily="34" charset="-122"/>
              </a:rPr>
              <a:t>(</a:t>
            </a:r>
            <a:r>
              <a:rPr lang="zh-CN" altLang="zh-CN" sz="2400" dirty="0">
                <a:solidFill>
                  <a:srgbClr val="3333FF"/>
                </a:solidFill>
                <a:latin typeface="微软雅黑" panose="020B0503020204020204" pitchFamily="34" charset="-122"/>
                <a:ea typeface="微软雅黑" panose="020B0503020204020204" pitchFamily="34" charset="-122"/>
              </a:rPr>
              <a:t>反证法</a:t>
            </a:r>
            <a:r>
              <a:rPr lang="en-US" altLang="zh-CN" sz="2400" dirty="0">
                <a:solidFill>
                  <a:srgbClr val="3333FF"/>
                </a:solidFill>
                <a:latin typeface="微软雅黑" panose="020B0503020204020204" pitchFamily="34" charset="-122"/>
                <a:ea typeface="微软雅黑" panose="020B0503020204020204" pitchFamily="34" charset="-122"/>
              </a:rPr>
              <a:t>)</a:t>
            </a:r>
            <a:r>
              <a:rPr kumimoji="1" lang="zh-CN" altLang="en-US" sz="2400" dirty="0">
                <a:solidFill>
                  <a:srgbClr val="3333FF"/>
                </a:solidFill>
                <a:latin typeface="微软雅黑" panose="020B0503020204020204" pitchFamily="34" charset="-122"/>
                <a:ea typeface="微软雅黑" panose="020B0503020204020204" pitchFamily="34" charset="-122"/>
              </a:rPr>
              <a:t>“</a:t>
            </a:r>
            <a:r>
              <a:rPr kumimoji="1" lang="zh-CN" altLang="en-US" sz="2400" dirty="0">
                <a:solidFill>
                  <a:srgbClr val="3333FF"/>
                </a:solidFill>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2400" dirty="0">
                <a:solidFill>
                  <a:srgbClr val="3333FF"/>
                </a:solidFill>
                <a:latin typeface="微软雅黑" panose="020B0503020204020204" pitchFamily="34" charset="-122"/>
                <a:ea typeface="微软雅黑" panose="020B0503020204020204" pitchFamily="34" charset="-122"/>
              </a:rPr>
              <a:t>”</a:t>
            </a:r>
            <a:endParaRPr kumimoji="1" lang="zh-CN" altLang="en-US" sz="2400" noProof="1">
              <a:solidFill>
                <a:srgbClr val="3333FF"/>
              </a:solidFill>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noProof="1">
                <a:latin typeface="微软雅黑" panose="020B0503020204020204" pitchFamily="34" charset="-122"/>
                <a:ea typeface="微软雅黑" panose="020B0503020204020204" pitchFamily="34" charset="-122"/>
                <a:sym typeface="Symbol" panose="05050102010706020507" pitchFamily="18" charset="2"/>
              </a:rPr>
              <a:t>假设</a:t>
            </a:r>
            <a:r>
              <a:rPr lang="en-US" altLang="zh-CN" sz="2400" noProof="1">
                <a:latin typeface="微软雅黑" panose="020B0503020204020204" pitchFamily="34" charset="-122"/>
                <a:ea typeface="微软雅黑" panose="020B0503020204020204" pitchFamily="34" charset="-122"/>
              </a:rPr>
              <a:t>R∩I</a:t>
            </a:r>
            <a:r>
              <a:rPr lang="en-US" altLang="zh-CN" sz="2400" baseline="-250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Φ</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lang="zh-CN" altLang="en-US" sz="2400" dirty="0">
                <a:latin typeface="微软雅黑" panose="020B0503020204020204" pitchFamily="34" charset="-122"/>
                <a:ea typeface="微软雅黑" panose="020B0503020204020204" pitchFamily="34" charset="-122"/>
              </a:rPr>
              <a:t>则存在</a:t>
            </a:r>
            <a:r>
              <a:rPr kumimoji="1" lang="zh-CN" altLang="en-US" sz="2400" noProof="1">
                <a:latin typeface="微软雅黑" panose="020B0503020204020204" pitchFamily="34" charset="-122"/>
                <a:ea typeface="微软雅黑" panose="020B0503020204020204" pitchFamily="34" charset="-122"/>
              </a:rPr>
              <a:t>&lt;</a:t>
            </a:r>
            <a:r>
              <a:rPr kumimoji="1" lang="en-US" altLang="zh-CN" sz="2400" noProof="1">
                <a:latin typeface="微软雅黑" panose="020B0503020204020204" pitchFamily="34" charset="-122"/>
                <a:ea typeface="微软雅黑" panose="020B0503020204020204" pitchFamily="34" charset="-122"/>
              </a:rPr>
              <a:t>a,b&gt;∈</a:t>
            </a:r>
            <a:r>
              <a:rPr lang="en-US" altLang="zh-CN" sz="2400" noProof="1">
                <a:latin typeface="微软雅黑" panose="020B0503020204020204" pitchFamily="34" charset="-122"/>
                <a:ea typeface="微软雅黑" panose="020B0503020204020204" pitchFamily="34" charset="-122"/>
              </a:rPr>
              <a:t>R∩I</a:t>
            </a:r>
            <a:r>
              <a:rPr lang="en-US" altLang="zh-CN" sz="2400" baseline="-25000" dirty="0">
                <a:latin typeface="微软雅黑" panose="020B0503020204020204" pitchFamily="34" charset="-122"/>
                <a:ea typeface="微软雅黑" panose="020B0503020204020204" pitchFamily="34" charset="-122"/>
              </a:rPr>
              <a:t>A </a:t>
            </a:r>
            <a:r>
              <a:rPr kumimoji="1" lang="zh-CN" altLang="en-US" sz="2400" dirty="0">
                <a:latin typeface="微软雅黑" panose="020B0503020204020204" pitchFamily="34" charset="-122"/>
                <a:ea typeface="微软雅黑" panose="020B0503020204020204" pitchFamily="34" charset="-122"/>
              </a:rPr>
              <a:t>，</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则</a:t>
            </a:r>
            <a:r>
              <a:rPr kumimoji="1" lang="en-US" altLang="zh-CN" sz="2400" dirty="0">
                <a:latin typeface="微软雅黑" panose="020B0503020204020204" pitchFamily="34" charset="-122"/>
                <a:ea typeface="微软雅黑" panose="020B0503020204020204" pitchFamily="34" charset="-122"/>
              </a:rPr>
              <a:t>&lt;</a:t>
            </a:r>
            <a:r>
              <a:rPr kumimoji="1" lang="en-US" altLang="zh-CN" sz="2400" dirty="0" err="1">
                <a:latin typeface="微软雅黑" panose="020B0503020204020204" pitchFamily="34" charset="-122"/>
                <a:ea typeface="微软雅黑" panose="020B0503020204020204" pitchFamily="34" charset="-122"/>
              </a:rPr>
              <a:t>a,b</a:t>
            </a:r>
            <a:r>
              <a:rPr kumimoji="1" lang="en-US" altLang="zh-CN" sz="2400" dirty="0">
                <a:latin typeface="微软雅黑" panose="020B0503020204020204" pitchFamily="34" charset="-122"/>
                <a:ea typeface="微软雅黑" panose="020B0503020204020204" pitchFamily="34" charset="-122"/>
              </a:rPr>
              <a:t>&gt;</a:t>
            </a:r>
            <a:r>
              <a:rPr kumimoji="1" lang="en-US" altLang="zh-CN" sz="2400" noProof="1">
                <a:latin typeface="微软雅黑" panose="020B0503020204020204" pitchFamily="34" charset="-122"/>
                <a:ea typeface="微软雅黑" panose="020B0503020204020204" pitchFamily="34" charset="-122"/>
              </a:rPr>
              <a:t>∈</a:t>
            </a:r>
            <a:r>
              <a:rPr lang="en-US" altLang="zh-CN" sz="2400" noProof="1">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C2C681C-F00B-45A5-A018-070207E8276A}"/>
                  </a:ext>
                </a:extLst>
              </p:cNvPr>
              <p:cNvSpPr>
                <a:spLocks noChangeArrowheads="1"/>
              </p:cNvSpPr>
              <p:nvPr/>
            </p:nvSpPr>
            <p:spPr bwMode="auto">
              <a:xfrm>
                <a:off x="7318375" y="1296194"/>
                <a:ext cx="4000500" cy="2243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3333FF"/>
                    </a:solidFill>
                    <a:latin typeface="+mn-ea"/>
                    <a:ea typeface="+mn-ea"/>
                  </a:rPr>
                  <a:t>充分性</a:t>
                </a:r>
                <a:r>
                  <a:rPr kumimoji="1" lang="zh-CN" altLang="en-US" sz="2400" dirty="0">
                    <a:solidFill>
                      <a:srgbClr val="3333FF"/>
                    </a:solidFill>
                    <a:latin typeface="+mn-ea"/>
                    <a:ea typeface="+mn-ea"/>
                  </a:rPr>
                  <a:t>“</a:t>
                </a:r>
                <a:r>
                  <a:rPr kumimoji="1" lang="zh-CN" altLang="en-US" sz="2400" dirty="0">
                    <a:solidFill>
                      <a:srgbClr val="3333FF"/>
                    </a:solidFill>
                    <a:latin typeface="+mn-ea"/>
                    <a:ea typeface="+mn-ea"/>
                    <a:sym typeface="Symbol" panose="05050102010706020507" pitchFamily="18" charset="2"/>
                  </a:rPr>
                  <a:t></a:t>
                </a:r>
                <a:r>
                  <a:rPr kumimoji="1" lang="zh-CN" altLang="en-US" sz="2400" dirty="0">
                    <a:solidFill>
                      <a:srgbClr val="3333FF"/>
                    </a:solidFill>
                    <a:latin typeface="+mn-ea"/>
                    <a:ea typeface="+mn-ea"/>
                  </a:rPr>
                  <a:t>”</a:t>
                </a:r>
                <a:endParaRPr kumimoji="1" lang="zh-CN" altLang="en-US" sz="2400" noProof="1">
                  <a:solidFill>
                    <a:srgbClr val="3333FF"/>
                  </a:solidFill>
                  <a:latin typeface="+mn-ea"/>
                  <a:ea typeface="+mn-ea"/>
                </a:endParaRPr>
              </a:p>
              <a:p>
                <a:pPr algn="l">
                  <a:lnSpc>
                    <a:spcPct val="150000"/>
                  </a:lnSpc>
                  <a:spcBef>
                    <a:spcPct val="0"/>
                  </a:spcBef>
                  <a:buClr>
                    <a:srgbClr val="00FF00"/>
                  </a:buClr>
                  <a:buNone/>
                </a:pPr>
                <a:r>
                  <a:rPr kumimoji="1" lang="zh-CN" altLang="en-US" sz="2400" noProof="1">
                    <a:latin typeface="+mn-ea"/>
                    <a:ea typeface="+mn-ea"/>
                    <a:sym typeface="Symbol" panose="05050102010706020507" pitchFamily="18" charset="2"/>
                  </a:rPr>
                  <a:t>对</a:t>
                </a:r>
                <a14:m>
                  <m:oMath xmlns:m="http://schemas.openxmlformats.org/officeDocument/2006/math">
                    <m:r>
                      <a:rPr lang="es-ES" altLang="zh-CN" sz="2400" b="1" i="1">
                        <a:solidFill>
                          <a:schemeClr val="tx1"/>
                        </a:solidFill>
                        <a:latin typeface="Cambria Math" panose="02040503050406030204" pitchFamily="18" charset="0"/>
                        <a:ea typeface="+mn-ea"/>
                      </a:rPr>
                      <m:t>∀</m:t>
                    </m:r>
                    <m:r>
                      <a:rPr lang="en-US" altLang="zh-CN" sz="2400" b="1" i="1">
                        <a:solidFill>
                          <a:schemeClr val="tx1"/>
                        </a:solidFill>
                        <a:latin typeface="Cambria Math" panose="02040503050406030204" pitchFamily="18" charset="0"/>
                        <a:ea typeface="+mn-ea"/>
                      </a:rPr>
                      <m:t>𝒂</m:t>
                    </m:r>
                  </m:oMath>
                </a14:m>
                <a:r>
                  <a:rPr lang="en-US" altLang="zh-CN" sz="2400" dirty="0">
                    <a:solidFill>
                      <a:schemeClr val="tx1"/>
                    </a:solidFill>
                    <a:latin typeface="+mn-ea"/>
                    <a:ea typeface="+mn-ea"/>
                  </a:rPr>
                  <a:t>∈A, </a:t>
                </a:r>
                <a:r>
                  <a:rPr lang="zh-CN" altLang="en-US" sz="2400" dirty="0">
                    <a:solidFill>
                      <a:schemeClr val="tx1"/>
                    </a:solidFill>
                    <a:latin typeface="+mn-ea"/>
                    <a:ea typeface="+mn-ea"/>
                  </a:rPr>
                  <a:t>有</a:t>
                </a:r>
                <a:r>
                  <a:rPr kumimoji="1" lang="zh-CN" altLang="en-US" sz="2400" noProof="1">
                    <a:latin typeface="+mn-ea"/>
                    <a:ea typeface="+mn-ea"/>
                  </a:rPr>
                  <a:t>&lt;</a:t>
                </a:r>
                <a:r>
                  <a:rPr kumimoji="1" lang="en-US" altLang="zh-CN" sz="2400" noProof="1">
                    <a:latin typeface="+mn-ea"/>
                    <a:ea typeface="+mn-ea"/>
                  </a:rPr>
                  <a:t>a,a&gt;∈</a:t>
                </a:r>
                <a:r>
                  <a:rPr lang="en-US" altLang="zh-CN" sz="2400" noProof="1">
                    <a:latin typeface="+mn-ea"/>
                    <a:ea typeface="+mn-ea"/>
                  </a:rPr>
                  <a:t>I</a:t>
                </a:r>
                <a:r>
                  <a:rPr lang="en-US" altLang="zh-CN" sz="2400" baseline="-25000" dirty="0">
                    <a:latin typeface="+mn-ea"/>
                    <a:ea typeface="+mn-ea"/>
                  </a:rPr>
                  <a:t>A </a:t>
                </a:r>
                <a:r>
                  <a:rPr kumimoji="1" lang="en-US" altLang="zh-CN" sz="2400" dirty="0">
                    <a:latin typeface="+mn-ea"/>
                    <a:ea typeface="+mn-ea"/>
                  </a:rPr>
                  <a:t>.</a:t>
                </a:r>
              </a:p>
              <a:p>
                <a:pPr algn="l">
                  <a:lnSpc>
                    <a:spcPct val="150000"/>
                  </a:lnSpc>
                  <a:spcBef>
                    <a:spcPct val="0"/>
                  </a:spcBef>
                  <a:buClr>
                    <a:srgbClr val="00FF00"/>
                  </a:buClr>
                  <a:buNone/>
                </a:pPr>
                <a:r>
                  <a:rPr kumimoji="1" lang="zh-CN" altLang="en-US" sz="2400" dirty="0">
                    <a:latin typeface="+mn-ea"/>
                    <a:ea typeface="+mn-ea"/>
                  </a:rPr>
                  <a:t>因为</a:t>
                </a:r>
                <a:r>
                  <a:rPr lang="en-US" altLang="zh-CN" sz="2400" noProof="1">
                    <a:latin typeface="+mn-ea"/>
                    <a:ea typeface="+mn-ea"/>
                  </a:rPr>
                  <a:t>R∩I</a:t>
                </a:r>
                <a:r>
                  <a:rPr lang="en-US" altLang="zh-CN" sz="2400" baseline="-25000" dirty="0">
                    <a:latin typeface="+mn-ea"/>
                    <a:ea typeface="+mn-ea"/>
                  </a:rPr>
                  <a:t>A</a:t>
                </a:r>
                <a:r>
                  <a:rPr lang="zh-CN" altLang="en-US" sz="2400" dirty="0">
                    <a:latin typeface="+mn-ea"/>
                    <a:ea typeface="+mn-ea"/>
                  </a:rPr>
                  <a:t>＝</a:t>
                </a:r>
                <a:r>
                  <a:rPr lang="en-US" altLang="zh-CN" sz="2400" dirty="0">
                    <a:latin typeface="+mn-ea"/>
                    <a:ea typeface="+mn-ea"/>
                  </a:rPr>
                  <a:t>Φ</a:t>
                </a:r>
                <a:r>
                  <a:rPr lang="zh-CN" altLang="en-US" sz="2400" dirty="0">
                    <a:latin typeface="+mn-ea"/>
                    <a:ea typeface="+mn-ea"/>
                  </a:rPr>
                  <a:t>，所以</a:t>
                </a:r>
                <a:r>
                  <a:rPr kumimoji="1" lang="en-US" altLang="zh-CN" sz="2400" dirty="0">
                    <a:latin typeface="+mn-ea"/>
                    <a:ea typeface="+mn-ea"/>
                  </a:rPr>
                  <a:t>&lt;</a:t>
                </a:r>
                <a:r>
                  <a:rPr kumimoji="1" lang="en-US" altLang="zh-CN" sz="2400" dirty="0" err="1">
                    <a:latin typeface="+mn-ea"/>
                    <a:ea typeface="+mn-ea"/>
                  </a:rPr>
                  <a:t>a,a</a:t>
                </a:r>
                <a:r>
                  <a:rPr kumimoji="1" lang="en-US" altLang="zh-CN" sz="2400" dirty="0">
                    <a:latin typeface="+mn-ea"/>
                    <a:ea typeface="+mn-ea"/>
                  </a:rPr>
                  <a:t>&gt;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m:t>
                    </m:r>
                  </m:oMath>
                </a14:m>
                <a:r>
                  <a:rPr kumimoji="1" lang="en-US" altLang="zh-CN" sz="2400" dirty="0">
                    <a:latin typeface="+mn-ea"/>
                    <a:ea typeface="+mn-ea"/>
                  </a:rPr>
                  <a:t>R</a:t>
                </a:r>
                <a:r>
                  <a:rPr kumimoji="1" lang="zh-CN" altLang="en-US" sz="2400" dirty="0">
                    <a:latin typeface="+mn-ea"/>
                    <a:ea typeface="+mn-ea"/>
                  </a:rPr>
                  <a:t>，</a:t>
                </a:r>
                <a:r>
                  <a:rPr kumimoji="1" lang="en-US" altLang="zh-CN" sz="2400" dirty="0">
                    <a:latin typeface="+mn-ea"/>
                    <a:ea typeface="+mn-ea"/>
                  </a:rPr>
                  <a:t>R</a:t>
                </a:r>
                <a:r>
                  <a:rPr kumimoji="1" lang="zh-CN" altLang="en-US" sz="2400" dirty="0">
                    <a:latin typeface="+mn-ea"/>
                    <a:ea typeface="+mn-ea"/>
                  </a:rPr>
                  <a:t>是反自反的。</a:t>
                </a:r>
                <a:endParaRPr kumimoji="1" lang="en-US" altLang="zh-CN" sz="2400" dirty="0">
                  <a:latin typeface="+mn-ea"/>
                  <a:ea typeface="+mn-ea"/>
                </a:endParaRPr>
              </a:p>
            </p:txBody>
          </p:sp>
        </mc:Choice>
        <mc:Fallback xmlns="">
          <p:sp>
            <p:nvSpPr>
              <p:cNvPr id="7" name="Rectangle 3">
                <a:extLst>
                  <a:ext uri="{FF2B5EF4-FFF2-40B4-BE49-F238E27FC236}">
                    <a16:creationId xmlns:a16="http://schemas.microsoft.com/office/drawing/2014/main" id="{0C2C681C-F00B-45A5-A018-070207E8276A}"/>
                  </a:ext>
                </a:extLst>
              </p:cNvPr>
              <p:cNvSpPr>
                <a:spLocks noRot="1" noChangeAspect="1" noMove="1" noResize="1" noEditPoints="1" noAdjustHandles="1" noChangeArrowheads="1" noChangeShapeType="1" noTextEdit="1"/>
              </p:cNvSpPr>
              <p:nvPr/>
            </p:nvSpPr>
            <p:spPr bwMode="auto">
              <a:xfrm>
                <a:off x="7318375" y="1296194"/>
                <a:ext cx="4000500" cy="2243050"/>
              </a:xfrm>
              <a:prstGeom prst="rect">
                <a:avLst/>
              </a:prstGeom>
              <a:blipFill>
                <a:blip r:embed="rId3"/>
                <a:stretch>
                  <a:fillRect l="-2439" b="-5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3">
            <a:extLst>
              <a:ext uri="{FF2B5EF4-FFF2-40B4-BE49-F238E27FC236}">
                <a16:creationId xmlns:a16="http://schemas.microsoft.com/office/drawing/2014/main" id="{0B17D51B-FAD2-45E7-B303-6C00E59C0F4E}"/>
              </a:ext>
            </a:extLst>
          </p:cNvPr>
          <p:cNvSpPr>
            <a:spLocks noChangeArrowheads="1"/>
          </p:cNvSpPr>
          <p:nvPr/>
        </p:nvSpPr>
        <p:spPr bwMode="auto">
          <a:xfrm>
            <a:off x="498475" y="3582194"/>
            <a:ext cx="5067300"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由</a:t>
            </a:r>
            <a:r>
              <a:rPr lang="en-US" altLang="zh-CN" sz="2400" noProof="1">
                <a:latin typeface="微软雅黑" panose="020B0503020204020204" pitchFamily="34" charset="-122"/>
                <a:ea typeface="微软雅黑" panose="020B0503020204020204" pitchFamily="34" charset="-122"/>
              </a:rPr>
              <a:t>I</a:t>
            </a:r>
            <a:r>
              <a:rPr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的定义可知，</a:t>
            </a:r>
            <a:r>
              <a:rPr kumimoji="1" lang="en-US" altLang="zh-CN" sz="2400" dirty="0">
                <a:latin typeface="微软雅黑" panose="020B0503020204020204" pitchFamily="34" charset="-122"/>
                <a:ea typeface="微软雅黑" panose="020B0503020204020204" pitchFamily="34" charset="-122"/>
              </a:rPr>
              <a:t>a=b</a:t>
            </a:r>
            <a:r>
              <a:rPr kumimoji="1" lang="zh-CN" altLang="en-US" sz="2400" dirty="0">
                <a:latin typeface="微软雅黑" panose="020B0503020204020204" pitchFamily="34" charset="-122"/>
                <a:ea typeface="微软雅黑" panose="020B0503020204020204" pitchFamily="34" charset="-122"/>
              </a:rPr>
              <a:t>，</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即</a:t>
            </a:r>
            <a:r>
              <a:rPr kumimoji="1" lang="en-US" altLang="zh-CN" sz="2400" dirty="0">
                <a:latin typeface="微软雅黑" panose="020B0503020204020204" pitchFamily="34" charset="-122"/>
                <a:ea typeface="微软雅黑" panose="020B0503020204020204" pitchFamily="34" charset="-122"/>
              </a:rPr>
              <a:t>&lt;</a:t>
            </a:r>
            <a:r>
              <a:rPr kumimoji="1" lang="en-US" altLang="zh-CN" sz="2400" dirty="0" err="1">
                <a:latin typeface="微软雅黑" panose="020B0503020204020204" pitchFamily="34" charset="-122"/>
                <a:ea typeface="微软雅黑" panose="020B0503020204020204" pitchFamily="34" charset="-122"/>
              </a:rPr>
              <a:t>a,a</a:t>
            </a:r>
            <a:r>
              <a:rPr kumimoji="1" lang="en-US" altLang="zh-CN" sz="2400" dirty="0">
                <a:latin typeface="微软雅黑" panose="020B0503020204020204" pitchFamily="34" charset="-122"/>
                <a:ea typeface="微软雅黑" panose="020B0503020204020204" pitchFamily="34" charset="-122"/>
              </a:rPr>
              <a:t>&gt;∈R</a:t>
            </a:r>
            <a:r>
              <a:rPr kumimoji="1" lang="zh-CN" altLang="en-US" sz="2400" dirty="0">
                <a:latin typeface="微软雅黑" panose="020B0503020204020204" pitchFamily="34" charset="-122"/>
                <a:ea typeface="微软雅黑" panose="020B0503020204020204" pitchFamily="34" charset="-122"/>
              </a:rPr>
              <a:t>，与</a:t>
            </a:r>
            <a:r>
              <a:rPr kumimoji="1" lang="en-US" altLang="zh-CN" sz="2400" dirty="0">
                <a:latin typeface="微软雅黑" panose="020B0503020204020204" pitchFamily="34" charset="-122"/>
                <a:ea typeface="微软雅黑" panose="020B0503020204020204" pitchFamily="34" charset="-122"/>
              </a:rPr>
              <a:t>R</a:t>
            </a:r>
            <a:r>
              <a:rPr kumimoji="1" lang="zh-CN" altLang="en-US" sz="2400" dirty="0">
                <a:latin typeface="微软雅黑" panose="020B0503020204020204" pitchFamily="34" charset="-122"/>
                <a:ea typeface="微软雅黑" panose="020B0503020204020204" pitchFamily="34" charset="-122"/>
              </a:rPr>
              <a:t>是反自反的矛盾。</a:t>
            </a:r>
            <a:endParaRPr kumimoji="1" lang="en-US" altLang="zh-CN" sz="2400" dirty="0">
              <a:latin typeface="微软雅黑" panose="020B0503020204020204" pitchFamily="34" charset="-122"/>
              <a:ea typeface="微软雅黑" panose="020B0503020204020204" pitchFamily="34" charset="-122"/>
            </a:endParaRPr>
          </a:p>
          <a:p>
            <a:pPr algn="l">
              <a:lnSpc>
                <a:spcPct val="150000"/>
              </a:lnSpc>
              <a:spcBef>
                <a:spcPct val="0"/>
              </a:spcBef>
              <a:buClr>
                <a:srgbClr val="00FF00"/>
              </a:buClr>
              <a:buNone/>
            </a:pPr>
            <a:r>
              <a:rPr kumimoji="1" lang="zh-CN" altLang="en-US" sz="2400" dirty="0">
                <a:latin typeface="微软雅黑" panose="020B0503020204020204" pitchFamily="34" charset="-122"/>
                <a:ea typeface="微软雅黑" panose="020B0503020204020204" pitchFamily="34" charset="-122"/>
              </a:rPr>
              <a:t>从而</a:t>
            </a:r>
            <a:r>
              <a:rPr kumimoji="1" lang="en-US" altLang="zh-CN" sz="2400" dirty="0">
                <a:latin typeface="微软雅黑" panose="020B0503020204020204" pitchFamily="34" charset="-122"/>
                <a:ea typeface="微软雅黑" panose="020B0503020204020204" pitchFamily="34" charset="-122"/>
              </a:rPr>
              <a:t>R∩I</a:t>
            </a:r>
            <a:r>
              <a:rPr kumimoji="1" lang="en-US" altLang="zh-CN" sz="2400" baseline="-25000" dirty="0">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Φ</a:t>
            </a:r>
            <a:r>
              <a:rPr kumimoji="1"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33444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9011">
                                            <p:txEl>
                                              <p:pRg st="0" end="0"/>
                                            </p:txEl>
                                          </p:spTgt>
                                        </p:tgtEl>
                                        <p:attrNameLst>
                                          <p:attrName>style.visibility</p:attrName>
                                        </p:attrNameLst>
                                      </p:cBhvr>
                                      <p:to>
                                        <p:strVal val="visible"/>
                                      </p:to>
                                    </p:set>
                                    <p:anim calcmode="lin" valueType="num">
                                      <p:cBhvr additive="base">
                                        <p:cTn id="7" dur="500" fill="hold"/>
                                        <p:tgtEl>
                                          <p:spTgt spid="157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9011">
                                            <p:txEl>
                                              <p:pRg st="1" end="1"/>
                                            </p:txEl>
                                          </p:spTgt>
                                        </p:tgtEl>
                                        <p:attrNameLst>
                                          <p:attrName>style.visibility</p:attrName>
                                        </p:attrNameLst>
                                      </p:cBhvr>
                                      <p:to>
                                        <p:strVal val="visible"/>
                                      </p:to>
                                    </p:set>
                                    <p:anim calcmode="lin" valueType="num">
                                      <p:cBhvr additive="base">
                                        <p:cTn id="13" dur="500" fill="hold"/>
                                        <p:tgtEl>
                                          <p:spTgt spid="157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9011">
                                            <p:txEl>
                                              <p:pRg st="2" end="2"/>
                                            </p:txEl>
                                          </p:spTgt>
                                        </p:tgtEl>
                                        <p:attrNameLst>
                                          <p:attrName>style.visibility</p:attrName>
                                        </p:attrNameLst>
                                      </p:cBhvr>
                                      <p:to>
                                        <p:strVal val="visible"/>
                                      </p:to>
                                    </p:set>
                                    <p:anim calcmode="lin" valueType="num">
                                      <p:cBhvr additive="base">
                                        <p:cTn id="19" dur="500" fill="hold"/>
                                        <p:tgtEl>
                                          <p:spTgt spid="1579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9011">
                                            <p:txEl>
                                              <p:pRg st="3" end="3"/>
                                            </p:txEl>
                                          </p:spTgt>
                                        </p:tgtEl>
                                        <p:attrNameLst>
                                          <p:attrName>style.visibility</p:attrName>
                                        </p:attrNameLst>
                                      </p:cBhvr>
                                      <p:to>
                                        <p:strVal val="visible"/>
                                      </p:to>
                                    </p:set>
                                    <p:anim calcmode="lin" valueType="num">
                                      <p:cBhvr additive="base">
                                        <p:cTn id="25" dur="500" fill="hold"/>
                                        <p:tgtEl>
                                          <p:spTgt spid="1579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randombar(horizontal)">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 calcmode="lin" valueType="num">
                                      <p:cBhvr additive="base">
                                        <p:cTn id="46"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 calcmode="lin" valueType="num">
                                      <p:cBhvr additive="base">
                                        <p:cTn id="5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 calcmode="lin" valueType="num">
                                      <p:cBhvr additive="base">
                                        <p:cTn id="5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1" grpId="0" build="p" autoUpdateAnimBg="0"/>
      <p:bldP spid="7" grpId="0" uiExpand="1"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r>
              <a:rPr lang="zh-CN" altLang="en-US" dirty="0"/>
              <a:t>定理</a:t>
            </a:r>
            <a:r>
              <a:rPr lang="en-US" altLang="zh-CN" dirty="0"/>
              <a:t>4.9 </a:t>
            </a:r>
            <a:r>
              <a:rPr lang="zh-CN" altLang="en-US" dirty="0"/>
              <a:t>证明</a:t>
            </a:r>
            <a:r>
              <a:rPr lang="zh-CN" altLang="en-US" dirty="0">
                <a:latin typeface="宋体" panose="02010600030101010101" pitchFamily="2" charset="-122"/>
              </a:rPr>
              <a:t>（续）</a:t>
            </a:r>
            <a:endParaRPr kumimoji="1" lang="zh-CN" altLang="en-US" dirty="0"/>
          </a:p>
        </p:txBody>
      </p:sp>
      <mc:AlternateContent xmlns:mc="http://schemas.openxmlformats.org/markup-compatibility/2006" xmlns:a14="http://schemas.microsoft.com/office/drawing/2010/main">
        <mc:Choice Requires="a14">
          <p:sp>
            <p:nvSpPr>
              <p:cNvPr id="1579011" name="Rectangle 3"/>
              <p:cNvSpPr>
                <a:spLocks noChangeArrowheads="1"/>
              </p:cNvSpPr>
              <p:nvPr/>
            </p:nvSpPr>
            <p:spPr bwMode="auto">
              <a:xfrm>
                <a:off x="384175" y="1018692"/>
                <a:ext cx="5638800" cy="3349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solidFill>
                      <a:srgbClr val="FF0000"/>
                    </a:solidFill>
                    <a:latin typeface="+mn-ea"/>
                    <a:ea typeface="+mn-ea"/>
                  </a:rPr>
                  <a:t>“</a:t>
                </a:r>
                <a:r>
                  <a:rPr kumimoji="1" lang="zh-CN" altLang="en-US" sz="2400" dirty="0">
                    <a:solidFill>
                      <a:srgbClr val="0000FF"/>
                    </a:solidFill>
                    <a:latin typeface="+mn-ea"/>
                    <a:ea typeface="+mn-ea"/>
                    <a:sym typeface="Symbol" panose="05050102010706020507" pitchFamily="18" charset="2"/>
                  </a:rPr>
                  <a:t></a:t>
                </a:r>
                <a:r>
                  <a:rPr kumimoji="1" lang="en-US" altLang="zh-CN" sz="2400" dirty="0">
                    <a:solidFill>
                      <a:srgbClr val="FF0000"/>
                    </a:solidFill>
                    <a:latin typeface="+mn-ea"/>
                    <a:ea typeface="+mn-ea"/>
                  </a:rPr>
                  <a:t>”</a:t>
                </a:r>
                <a:r>
                  <a:rPr kumimoji="1" lang="zh-CN" altLang="en-US" sz="2400" dirty="0">
                    <a:solidFill>
                      <a:srgbClr val="FF0000"/>
                    </a:solidFill>
                    <a:latin typeface="+mn-ea"/>
                    <a:ea typeface="+mn-ea"/>
                  </a:rPr>
                  <a:t>设</a:t>
                </a:r>
                <a:r>
                  <a:rPr kumimoji="1" lang="en-US" altLang="zh-CN" sz="2400" noProof="1">
                    <a:solidFill>
                      <a:srgbClr val="FF0000"/>
                    </a:solidFill>
                    <a:latin typeface="+mn-ea"/>
                    <a:ea typeface="+mn-ea"/>
                  </a:rPr>
                  <a:t>R</a:t>
                </a:r>
                <a:r>
                  <a:rPr kumimoji="1" lang="zh-CN" altLang="en-US" sz="2400" noProof="1">
                    <a:solidFill>
                      <a:srgbClr val="FF0000"/>
                    </a:solidFill>
                    <a:latin typeface="+mn-ea"/>
                    <a:ea typeface="+mn-ea"/>
                  </a:rPr>
                  <a:t>是反对称的。</a:t>
                </a:r>
              </a:p>
              <a:p>
                <a:pPr algn="l">
                  <a:lnSpc>
                    <a:spcPct val="150000"/>
                  </a:lnSpc>
                  <a:spcBef>
                    <a:spcPct val="0"/>
                  </a:spcBef>
                  <a:buClr>
                    <a:srgbClr val="00FF00"/>
                  </a:buClr>
                  <a:buNone/>
                </a:pPr>
                <a:r>
                  <a:rPr kumimoji="1" lang="zh-CN" altLang="en-US" sz="2400" noProof="1">
                    <a:latin typeface="+mn-ea"/>
                    <a:ea typeface="+mn-ea"/>
                  </a:rPr>
                  <a:t>对</a:t>
                </a:r>
                <a14:m>
                  <m:oMath xmlns:m="http://schemas.openxmlformats.org/officeDocument/2006/math">
                    <m:r>
                      <a:rPr lang="es-ES" altLang="zh-CN" sz="2400" i="1">
                        <a:solidFill>
                          <a:schemeClr val="tx1"/>
                        </a:solidFill>
                        <a:latin typeface="Cambria Math" panose="02040503050406030204" pitchFamily="18" charset="0"/>
                        <a:ea typeface="+mn-ea"/>
                      </a:rPr>
                      <m:t>∀ </m:t>
                    </m:r>
                  </m:oMath>
                </a14:m>
                <a:r>
                  <a:rPr kumimoji="1" lang="zh-CN" altLang="en-US" sz="2400" noProof="1">
                    <a:latin typeface="+mn-ea"/>
                    <a:ea typeface="+mn-ea"/>
                  </a:rPr>
                  <a:t>&lt;</a:t>
                </a:r>
                <a:r>
                  <a:rPr kumimoji="1" lang="en-US" altLang="zh-CN" sz="2400" noProof="1">
                    <a:latin typeface="+mn-ea"/>
                    <a:ea typeface="+mn-ea"/>
                  </a:rPr>
                  <a:t>a,b&gt;∈R∩R</a:t>
                </a:r>
                <a:r>
                  <a:rPr kumimoji="1" lang="en-US" altLang="zh-CN" sz="2400" baseline="30000" dirty="0">
                    <a:latin typeface="+mn-ea"/>
                    <a:ea typeface="+mn-ea"/>
                  </a:rPr>
                  <a:t>-1</a:t>
                </a:r>
                <a:r>
                  <a:rPr kumimoji="1" lang="zh-CN" altLang="en-US" sz="2400" dirty="0">
                    <a:latin typeface="+mn-ea"/>
                    <a:ea typeface="+mn-ea"/>
                  </a:rPr>
                  <a:t>，</a:t>
                </a:r>
                <a:endParaRPr kumimoji="1" lang="en-US" altLang="zh-CN" sz="2400" dirty="0">
                  <a:latin typeface="+mn-ea"/>
                  <a:ea typeface="+mn-ea"/>
                </a:endParaRPr>
              </a:p>
              <a:p>
                <a:pPr algn="l">
                  <a:lnSpc>
                    <a:spcPct val="150000"/>
                  </a:lnSpc>
                  <a:spcBef>
                    <a:spcPct val="0"/>
                  </a:spcBef>
                  <a:buClr>
                    <a:srgbClr val="00FF00"/>
                  </a:buClr>
                  <a:buNone/>
                </a:pPr>
                <a:r>
                  <a:rPr kumimoji="1" lang="zh-CN" altLang="en-US" sz="2400" dirty="0">
                    <a:latin typeface="+mn-ea"/>
                    <a:ea typeface="+mn-ea"/>
                  </a:rPr>
                  <a:t>则</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a:t>
                </a:r>
                <a:r>
                  <a:rPr kumimoji="1" lang="en-US" altLang="zh-CN" sz="2400" noProof="1">
                    <a:latin typeface="+mn-ea"/>
                    <a:ea typeface="+mn-ea"/>
                  </a:rPr>
                  <a:t>∈R</a:t>
                </a:r>
                <a:r>
                  <a:rPr kumimoji="1" lang="zh-CN" altLang="en-US" sz="2400" dirty="0">
                    <a:latin typeface="+mn-ea"/>
                    <a:ea typeface="+mn-ea"/>
                  </a:rPr>
                  <a:t>且</a:t>
                </a:r>
                <a:r>
                  <a:rPr kumimoji="1" lang="zh-CN" altLang="en-US" sz="2400" noProof="1">
                    <a:latin typeface="+mn-ea"/>
                    <a:ea typeface="+mn-ea"/>
                  </a:rPr>
                  <a:t>&lt;</a:t>
                </a:r>
                <a:r>
                  <a:rPr kumimoji="1" lang="en-US" altLang="zh-CN" sz="2400" noProof="1">
                    <a:latin typeface="+mn-ea"/>
                    <a:ea typeface="+mn-ea"/>
                  </a:rPr>
                  <a:t>a,b&gt;∈R</a:t>
                </a:r>
                <a:r>
                  <a:rPr kumimoji="1" lang="en-US" altLang="zh-CN" sz="2400" baseline="30000" dirty="0">
                    <a:latin typeface="+mn-ea"/>
                    <a:ea typeface="+mn-ea"/>
                  </a:rPr>
                  <a:t>-1</a:t>
                </a:r>
                <a:r>
                  <a:rPr kumimoji="1" lang="zh-CN" altLang="en-US" sz="2400" dirty="0">
                    <a:latin typeface="+mn-ea"/>
                    <a:ea typeface="+mn-ea"/>
                  </a:rPr>
                  <a:t>，</a:t>
                </a:r>
                <a:endParaRPr kumimoji="1" lang="zh-CN"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即</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a:t>
                </a:r>
                <a:r>
                  <a:rPr kumimoji="1" lang="en-US" altLang="zh-CN" sz="2400" noProof="1">
                    <a:latin typeface="+mn-ea"/>
                    <a:ea typeface="+mn-ea"/>
                  </a:rPr>
                  <a:t>∈R</a:t>
                </a:r>
                <a:r>
                  <a:rPr kumimoji="1" lang="zh-CN" altLang="en-US" sz="2400" dirty="0">
                    <a:latin typeface="+mn-ea"/>
                    <a:ea typeface="+mn-ea"/>
                  </a:rPr>
                  <a:t>且</a:t>
                </a:r>
                <a:r>
                  <a:rPr kumimoji="1" lang="zh-CN" altLang="en-US" sz="2400" noProof="1">
                    <a:latin typeface="+mn-ea"/>
                    <a:ea typeface="+mn-ea"/>
                  </a:rPr>
                  <a:t>&lt;</a:t>
                </a:r>
                <a:r>
                  <a:rPr kumimoji="1" lang="en-US" altLang="zh-CN" sz="2400" noProof="1">
                    <a:latin typeface="+mn-ea"/>
                    <a:ea typeface="+mn-ea"/>
                  </a:rPr>
                  <a:t>b,a&gt;∈R，</a:t>
                </a:r>
                <a:endParaRPr kumimoji="1" lang="en-US"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noProof="1">
                    <a:latin typeface="+mn-ea"/>
                    <a:ea typeface="+mn-ea"/>
                  </a:rPr>
                  <a:t>由于</a:t>
                </a:r>
                <a:r>
                  <a:rPr kumimoji="1" lang="en-US" altLang="zh-CN" sz="2400" noProof="1">
                    <a:solidFill>
                      <a:srgbClr val="0000CC"/>
                    </a:solidFill>
                    <a:latin typeface="+mn-ea"/>
                    <a:ea typeface="+mn-ea"/>
                  </a:rPr>
                  <a:t>R</a:t>
                </a:r>
                <a:r>
                  <a:rPr kumimoji="1" lang="zh-CN" altLang="en-US" sz="2400" noProof="1">
                    <a:solidFill>
                      <a:srgbClr val="0000CC"/>
                    </a:solidFill>
                    <a:latin typeface="+mn-ea"/>
                    <a:ea typeface="+mn-ea"/>
                  </a:rPr>
                  <a:t>是反对称的</a:t>
                </a:r>
                <a:r>
                  <a:rPr kumimoji="1" lang="zh-CN" altLang="en-US" sz="2400" noProof="1">
                    <a:latin typeface="+mn-ea"/>
                    <a:ea typeface="+mn-ea"/>
                  </a:rPr>
                  <a:t>，则</a:t>
                </a:r>
                <a:r>
                  <a:rPr kumimoji="1" lang="en-US" altLang="zh-CN" sz="2400" noProof="1">
                    <a:latin typeface="+mn-ea"/>
                    <a:ea typeface="+mn-ea"/>
                  </a:rPr>
                  <a:t>a＝b。</a:t>
                </a:r>
              </a:p>
              <a:p>
                <a:pPr algn="l" eaLnBrk="1" hangingPunct="1">
                  <a:lnSpc>
                    <a:spcPct val="150000"/>
                  </a:lnSpc>
                  <a:spcBef>
                    <a:spcPct val="0"/>
                  </a:spcBef>
                  <a:buClr>
                    <a:srgbClr val="00FF00"/>
                  </a:buClr>
                  <a:buFont typeface="Wingdings" panose="05000000000000000000" pitchFamily="2" charset="2"/>
                  <a:buNone/>
                </a:pPr>
                <a:r>
                  <a:rPr kumimoji="1" lang="zh-CN" altLang="en-US" sz="2400" noProof="1">
                    <a:latin typeface="+mn-ea"/>
                    <a:ea typeface="+mn-ea"/>
                  </a:rPr>
                  <a:t>即&lt;</a:t>
                </a:r>
                <a:r>
                  <a:rPr kumimoji="1" lang="en-US" altLang="zh-CN" sz="2400" noProof="1">
                    <a:latin typeface="+mn-ea"/>
                    <a:ea typeface="+mn-ea"/>
                  </a:rPr>
                  <a:t>a,b&gt;＝&lt;a,a&gt;∈I</a:t>
                </a:r>
                <a:r>
                  <a:rPr kumimoji="1" lang="en-US" altLang="zh-CN" sz="2400" baseline="-25000" dirty="0">
                    <a:latin typeface="+mn-ea"/>
                    <a:ea typeface="+mn-ea"/>
                  </a:rPr>
                  <a:t>A</a:t>
                </a:r>
                <a:r>
                  <a:rPr kumimoji="1" lang="zh-CN" altLang="en-US" sz="2400" dirty="0">
                    <a:latin typeface="+mn-ea"/>
                    <a:ea typeface="+mn-ea"/>
                  </a:rPr>
                  <a:t>，即</a:t>
                </a:r>
                <a:r>
                  <a:rPr kumimoji="1" lang="en-US" altLang="zh-CN" sz="2400" dirty="0">
                    <a:latin typeface="+mn-ea"/>
                    <a:ea typeface="+mn-ea"/>
                  </a:rPr>
                  <a:t>R∩R</a:t>
                </a:r>
                <a:r>
                  <a:rPr kumimoji="1" lang="en-US" altLang="zh-CN" sz="2400" baseline="30000" dirty="0">
                    <a:latin typeface="+mn-ea"/>
                    <a:ea typeface="+mn-ea"/>
                  </a:rPr>
                  <a:t>-1</a:t>
                </a:r>
                <a:r>
                  <a:rPr kumimoji="1" lang="en-US" altLang="zh-CN" sz="2400" noProof="1">
                    <a:latin typeface="+mn-ea"/>
                    <a:ea typeface="+mn-ea"/>
                    <a:sym typeface="Symbol" panose="05050102010706020507" pitchFamily="18" charset="2"/>
                  </a:rPr>
                  <a:t></a:t>
                </a:r>
                <a:r>
                  <a:rPr kumimoji="1" lang="en-US" altLang="zh-CN" sz="2400" dirty="0">
                    <a:latin typeface="+mn-ea"/>
                    <a:ea typeface="+mn-ea"/>
                  </a:rPr>
                  <a:t>I</a:t>
                </a:r>
                <a:r>
                  <a:rPr kumimoji="1" lang="en-US" altLang="zh-CN" sz="2400" baseline="-25000" dirty="0">
                    <a:latin typeface="+mn-ea"/>
                    <a:ea typeface="+mn-ea"/>
                  </a:rPr>
                  <a:t>A</a:t>
                </a:r>
                <a:r>
                  <a:rPr kumimoji="1" lang="zh-CN" altLang="en-US" sz="2400" dirty="0">
                    <a:latin typeface="+mn-ea"/>
                    <a:ea typeface="+mn-ea"/>
                  </a:rPr>
                  <a:t>。</a:t>
                </a:r>
              </a:p>
            </p:txBody>
          </p:sp>
        </mc:Choice>
        <mc:Fallback xmlns="">
          <p:sp>
            <p:nvSpPr>
              <p:cNvPr id="1579011" name="Rectangle 3"/>
              <p:cNvSpPr>
                <a:spLocks noRot="1" noChangeAspect="1" noMove="1" noResize="1" noEditPoints="1" noAdjustHandles="1" noChangeArrowheads="1" noChangeShapeType="1" noTextEdit="1"/>
              </p:cNvSpPr>
              <p:nvPr/>
            </p:nvSpPr>
            <p:spPr bwMode="auto">
              <a:xfrm>
                <a:off x="384175" y="1018692"/>
                <a:ext cx="5638800" cy="3349700"/>
              </a:xfrm>
              <a:prstGeom prst="rect">
                <a:avLst/>
              </a:prstGeom>
              <a:blipFill>
                <a:blip r:embed="rId3"/>
                <a:stretch>
                  <a:fillRect l="-1622" b="-3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703E3A8-05F2-433C-AB15-B30AF2991D46}"/>
                  </a:ext>
                </a:extLst>
              </p:cNvPr>
              <p:cNvSpPr>
                <a:spLocks noChangeArrowheads="1"/>
              </p:cNvSpPr>
              <p:nvPr/>
            </p:nvSpPr>
            <p:spPr bwMode="auto">
              <a:xfrm>
                <a:off x="6022975" y="1018692"/>
                <a:ext cx="5791200" cy="44590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Tx/>
                  <a:buNone/>
                </a:pPr>
                <a:r>
                  <a:rPr lang="zh-CN" altLang="en-US" sz="2400" dirty="0">
                    <a:latin typeface="+mn-ea"/>
                    <a:ea typeface="+mn-ea"/>
                  </a:rPr>
                  <a:t>“</a:t>
                </a:r>
                <a:r>
                  <a:rPr lang="zh-CN" altLang="en-US" sz="2400" dirty="0">
                    <a:solidFill>
                      <a:srgbClr val="0000FF"/>
                    </a:solidFill>
                    <a:latin typeface="+mn-ea"/>
                    <a:ea typeface="+mn-ea"/>
                    <a:sym typeface="Symbol" panose="05050102010706020507" pitchFamily="18" charset="2"/>
                  </a:rPr>
                  <a:t></a:t>
                </a:r>
                <a:r>
                  <a:rPr lang="zh-CN" altLang="zh-CN" sz="2400" noProof="1">
                    <a:latin typeface="+mn-ea"/>
                    <a:ea typeface="+mn-ea"/>
                  </a:rPr>
                  <a:t>”</a:t>
                </a:r>
                <a:r>
                  <a:rPr lang="zh-CN" altLang="en-US" sz="2400" noProof="1">
                    <a:solidFill>
                      <a:srgbClr val="FF0000"/>
                    </a:solidFill>
                    <a:latin typeface="+mn-ea"/>
                    <a:ea typeface="+mn-ea"/>
                  </a:rPr>
                  <a:t>设</a:t>
                </a:r>
                <a:r>
                  <a:rPr lang="en-US" altLang="zh-CN" sz="2400" noProof="1">
                    <a:solidFill>
                      <a:srgbClr val="FF0000"/>
                    </a:solidFill>
                    <a:latin typeface="+mn-ea"/>
                    <a:ea typeface="+mn-ea"/>
                  </a:rPr>
                  <a:t>R∩R</a:t>
                </a:r>
                <a:r>
                  <a:rPr lang="en-US" altLang="zh-CN" sz="2400" baseline="30000" dirty="0">
                    <a:solidFill>
                      <a:srgbClr val="FF0000"/>
                    </a:solidFill>
                    <a:latin typeface="+mn-ea"/>
                    <a:ea typeface="+mn-ea"/>
                  </a:rPr>
                  <a:t>-1</a:t>
                </a:r>
                <a:r>
                  <a:rPr lang="en-US" altLang="zh-CN" sz="2400" noProof="1">
                    <a:solidFill>
                      <a:srgbClr val="FF0000"/>
                    </a:solidFill>
                    <a:latin typeface="+mn-ea"/>
                    <a:ea typeface="+mn-ea"/>
                    <a:sym typeface="Symbol" panose="05050102010706020507" pitchFamily="18" charset="2"/>
                  </a:rPr>
                  <a:t></a:t>
                </a:r>
                <a:r>
                  <a:rPr lang="en-US" altLang="zh-CN" sz="2400" dirty="0">
                    <a:solidFill>
                      <a:srgbClr val="FF0000"/>
                    </a:solidFill>
                    <a:latin typeface="+mn-ea"/>
                    <a:ea typeface="+mn-ea"/>
                    <a:sym typeface="Symbol" panose="05050102010706020507" pitchFamily="18" charset="2"/>
                  </a:rPr>
                  <a:t>I</a:t>
                </a:r>
                <a:r>
                  <a:rPr kumimoji="1" lang="en-US" altLang="zh-CN" sz="2400" baseline="-25000" dirty="0">
                    <a:solidFill>
                      <a:srgbClr val="FF0000"/>
                    </a:solidFill>
                    <a:latin typeface="+mn-ea"/>
                    <a:ea typeface="+mn-ea"/>
                  </a:rPr>
                  <a:t>A</a:t>
                </a:r>
                <a:r>
                  <a:rPr lang="zh-CN" altLang="en-US" sz="2400" dirty="0">
                    <a:solidFill>
                      <a:srgbClr val="FF0000"/>
                    </a:solidFill>
                    <a:latin typeface="+mn-ea"/>
                    <a:ea typeface="+mn-ea"/>
                  </a:rPr>
                  <a:t>。</a:t>
                </a:r>
              </a:p>
              <a:p>
                <a:pPr algn="l">
                  <a:lnSpc>
                    <a:spcPct val="150000"/>
                  </a:lnSpc>
                  <a:spcBef>
                    <a:spcPct val="0"/>
                  </a:spcBef>
                  <a:buClrTx/>
                  <a:buNone/>
                </a:pPr>
                <a:r>
                  <a:rPr lang="zh-CN" altLang="en-US" sz="2400" dirty="0">
                    <a:latin typeface="+mn-ea"/>
                    <a:ea typeface="+mn-ea"/>
                  </a:rPr>
                  <a:t>对</a:t>
                </a:r>
                <a14:m>
                  <m:oMath xmlns:m="http://schemas.openxmlformats.org/officeDocument/2006/math">
                    <m:r>
                      <a:rPr lang="es-ES" altLang="zh-CN" sz="2400" i="1">
                        <a:solidFill>
                          <a:schemeClr val="tx1"/>
                        </a:solidFill>
                        <a:latin typeface="Cambria Math" panose="02040503050406030204" pitchFamily="18" charset="0"/>
                        <a:ea typeface="+mn-ea"/>
                      </a:rPr>
                      <m:t>∀ </m:t>
                    </m:r>
                  </m:oMath>
                </a14:m>
                <a:r>
                  <a:rPr lang="en-US" altLang="zh-CN" sz="2400" dirty="0">
                    <a:latin typeface="+mn-ea"/>
                    <a:ea typeface="+mn-ea"/>
                  </a:rPr>
                  <a:t>a</a:t>
                </a:r>
                <a:r>
                  <a:rPr lang="zh-CN" altLang="zh-CN" sz="2400" dirty="0">
                    <a:latin typeface="+mn-ea"/>
                    <a:ea typeface="+mn-ea"/>
                  </a:rPr>
                  <a:t>∈</a:t>
                </a:r>
                <a:r>
                  <a:rPr lang="en-US" altLang="zh-CN" sz="2400" dirty="0">
                    <a:latin typeface="+mn-ea"/>
                    <a:ea typeface="+mn-ea"/>
                  </a:rPr>
                  <a:t>A,</a:t>
                </a:r>
                <a14:m>
                  <m:oMath xmlns:m="http://schemas.openxmlformats.org/officeDocument/2006/math">
                    <m:r>
                      <a:rPr lang="es-ES" altLang="zh-CN" sz="2400" i="1">
                        <a:solidFill>
                          <a:schemeClr val="tx1"/>
                        </a:solidFill>
                        <a:latin typeface="Cambria Math" panose="02040503050406030204" pitchFamily="18" charset="0"/>
                        <a:ea typeface="+mn-ea"/>
                      </a:rPr>
                      <m:t>∀</m:t>
                    </m:r>
                  </m:oMath>
                </a14:m>
                <a:r>
                  <a:rPr lang="en-US" altLang="zh-CN" sz="2400" dirty="0" err="1">
                    <a:latin typeface="+mn-ea"/>
                    <a:ea typeface="+mn-ea"/>
                  </a:rPr>
                  <a:t>b</a:t>
                </a:r>
                <a:r>
                  <a:rPr lang="en-US" altLang="zh-CN" sz="2400" noProof="1">
                    <a:latin typeface="+mn-ea"/>
                    <a:ea typeface="+mn-ea"/>
                  </a:rPr>
                  <a:t>∈A</a:t>
                </a:r>
                <a:r>
                  <a:rPr lang="zh-CN" altLang="zh-CN" sz="2400" dirty="0">
                    <a:latin typeface="+mn-ea"/>
                    <a:ea typeface="+mn-ea"/>
                  </a:rPr>
                  <a:t>，</a:t>
                </a:r>
                <a:endParaRPr lang="en-US" altLang="zh-CN" sz="2400" dirty="0">
                  <a:latin typeface="+mn-ea"/>
                  <a:ea typeface="+mn-ea"/>
                </a:endParaRPr>
              </a:p>
              <a:p>
                <a:pPr algn="l">
                  <a:lnSpc>
                    <a:spcPct val="150000"/>
                  </a:lnSpc>
                  <a:spcBef>
                    <a:spcPct val="0"/>
                  </a:spcBef>
                  <a:buClrTx/>
                  <a:buNone/>
                </a:pPr>
                <a:r>
                  <a:rPr lang="zh-CN" altLang="en-US" sz="2400" dirty="0">
                    <a:latin typeface="+mn-ea"/>
                    <a:ea typeface="+mn-ea"/>
                  </a:rPr>
                  <a:t>若</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a:t>
                </a:r>
                <a:r>
                  <a:rPr lang="zh-CN" altLang="en-US" sz="2400" dirty="0">
                    <a:latin typeface="+mn-ea"/>
                    <a:ea typeface="+mn-ea"/>
                  </a:rPr>
                  <a:t>且</a:t>
                </a:r>
                <a:r>
                  <a:rPr lang="zh-CN" altLang="en-US" sz="2400" noProof="1">
                    <a:latin typeface="+mn-ea"/>
                    <a:ea typeface="+mn-ea"/>
                  </a:rPr>
                  <a:t>&lt;</a:t>
                </a:r>
                <a:r>
                  <a:rPr lang="en-US" altLang="en-US" sz="2400" dirty="0">
                    <a:latin typeface="+mn-ea"/>
                    <a:ea typeface="+mn-ea"/>
                  </a:rPr>
                  <a:t>b,</a:t>
                </a:r>
                <a:r>
                  <a:rPr lang="en-US" altLang="zh-CN" sz="2400" noProof="1">
                    <a:latin typeface="+mn-ea"/>
                    <a:ea typeface="+mn-ea"/>
                  </a:rPr>
                  <a:t>a&gt;∈R，</a:t>
                </a:r>
                <a:r>
                  <a:rPr lang="zh-CN" altLang="en-US" sz="2400" noProof="1">
                    <a:latin typeface="+mn-ea"/>
                    <a:ea typeface="+mn-ea"/>
                  </a:rPr>
                  <a:t>则有：</a:t>
                </a:r>
              </a:p>
              <a:p>
                <a:pPr algn="l" eaLnBrk="1" hangingPunct="1">
                  <a:lnSpc>
                    <a:spcPct val="150000"/>
                  </a:lnSpc>
                  <a:spcBef>
                    <a:spcPct val="0"/>
                  </a:spcBef>
                  <a:buClrTx/>
                  <a:buFontTx/>
                  <a:buNone/>
                </a:pP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a:t>
                </a:r>
                <a:r>
                  <a:rPr lang="zh-CN" altLang="en-US" sz="2400" dirty="0">
                    <a:latin typeface="+mn-ea"/>
                    <a:ea typeface="+mn-ea"/>
                  </a:rPr>
                  <a:t>且</a:t>
                </a:r>
                <a:r>
                  <a:rPr lang="zh-CN" altLang="en-US" sz="2400" noProof="1">
                    <a:latin typeface="+mn-ea"/>
                    <a:ea typeface="+mn-ea"/>
                  </a:rPr>
                  <a:t>&lt;</a:t>
                </a:r>
                <a:r>
                  <a:rPr lang="en-US" altLang="zh-CN" sz="2400" noProof="1">
                    <a:latin typeface="+mn-ea"/>
                    <a:ea typeface="+mn-ea"/>
                  </a:rPr>
                  <a:t>a,b&gt;∈R</a:t>
                </a:r>
                <a:r>
                  <a:rPr lang="en-US" altLang="zh-CN" sz="2400" baseline="30000" dirty="0">
                    <a:solidFill>
                      <a:srgbClr val="FF0000"/>
                    </a:solidFill>
                    <a:latin typeface="+mn-ea"/>
                    <a:ea typeface="+mn-ea"/>
                  </a:rPr>
                  <a:t>-1</a:t>
                </a:r>
                <a:r>
                  <a:rPr lang="zh-CN" altLang="en-US" sz="2400" dirty="0">
                    <a:latin typeface="+mn-ea"/>
                    <a:ea typeface="+mn-ea"/>
                  </a:rPr>
                  <a:t>，</a:t>
                </a:r>
                <a:endParaRPr lang="en-US" altLang="zh-CN" sz="2400" dirty="0">
                  <a:latin typeface="+mn-ea"/>
                  <a:ea typeface="+mn-ea"/>
                </a:endParaRPr>
              </a:p>
              <a:p>
                <a:pPr algn="l" eaLnBrk="1" hangingPunct="1">
                  <a:lnSpc>
                    <a:spcPct val="150000"/>
                  </a:lnSpc>
                  <a:spcBef>
                    <a:spcPct val="0"/>
                  </a:spcBef>
                  <a:buClrTx/>
                  <a:buFontTx/>
                  <a:buNone/>
                </a:pPr>
                <a:r>
                  <a:rPr lang="zh-CN" altLang="en-US" sz="2400" dirty="0">
                    <a:latin typeface="+mn-ea"/>
                    <a:ea typeface="+mn-ea"/>
                  </a:rPr>
                  <a:t>即</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∈R∩R</a:t>
                </a:r>
                <a:r>
                  <a:rPr lang="en-US" altLang="zh-CN" sz="2400" baseline="30000" dirty="0">
                    <a:solidFill>
                      <a:srgbClr val="FF0000"/>
                    </a:solidFill>
                    <a:latin typeface="+mn-ea"/>
                    <a:ea typeface="+mn-ea"/>
                  </a:rPr>
                  <a:t>-1</a:t>
                </a:r>
                <a:r>
                  <a:rPr lang="zh-CN" altLang="en-US" sz="2400" dirty="0">
                    <a:latin typeface="+mn-ea"/>
                    <a:ea typeface="+mn-ea"/>
                  </a:rPr>
                  <a:t>。</a:t>
                </a:r>
              </a:p>
              <a:p>
                <a:pPr algn="l" eaLnBrk="1" hangingPunct="1">
                  <a:lnSpc>
                    <a:spcPct val="150000"/>
                  </a:lnSpc>
                  <a:spcBef>
                    <a:spcPct val="0"/>
                  </a:spcBef>
                  <a:buClrTx/>
                  <a:buFontTx/>
                  <a:buNone/>
                </a:pPr>
                <a:r>
                  <a:rPr lang="zh-CN" altLang="en-US" sz="2400" dirty="0">
                    <a:latin typeface="+mn-ea"/>
                    <a:ea typeface="+mn-ea"/>
                  </a:rPr>
                  <a:t>又因</a:t>
                </a:r>
                <a:r>
                  <a:rPr lang="en-US" altLang="zh-CN" sz="2400" dirty="0">
                    <a:latin typeface="+mn-ea"/>
                    <a:ea typeface="+mn-ea"/>
                  </a:rPr>
                  <a:t>R∩R</a:t>
                </a:r>
                <a:r>
                  <a:rPr lang="en-US" altLang="zh-CN" sz="2400" baseline="30000" dirty="0">
                    <a:solidFill>
                      <a:srgbClr val="FF0000"/>
                    </a:solidFill>
                    <a:latin typeface="+mn-ea"/>
                    <a:ea typeface="+mn-ea"/>
                  </a:rPr>
                  <a:t>-1</a:t>
                </a:r>
                <a:r>
                  <a:rPr lang="en-US" altLang="zh-CN" sz="2400" noProof="1">
                    <a:latin typeface="+mn-ea"/>
                    <a:ea typeface="+mn-ea"/>
                    <a:sym typeface="Symbol" panose="05050102010706020507" pitchFamily="18" charset="2"/>
                  </a:rPr>
                  <a:t></a:t>
                </a:r>
                <a:r>
                  <a:rPr lang="en-US" altLang="zh-CN" sz="2400" dirty="0">
                    <a:latin typeface="+mn-ea"/>
                    <a:ea typeface="+mn-ea"/>
                  </a:rPr>
                  <a:t>I</a:t>
                </a:r>
                <a:r>
                  <a:rPr kumimoji="1" lang="en-US" altLang="zh-CN" sz="2400" baseline="-25000" dirty="0">
                    <a:solidFill>
                      <a:srgbClr val="FF0000"/>
                    </a:solidFill>
                    <a:latin typeface="+mn-ea"/>
                    <a:ea typeface="+mn-ea"/>
                  </a:rPr>
                  <a:t>A</a:t>
                </a:r>
                <a:r>
                  <a:rPr lang="zh-CN" altLang="en-US" sz="2400" dirty="0">
                    <a:latin typeface="+mn-ea"/>
                    <a:ea typeface="+mn-ea"/>
                  </a:rPr>
                  <a:t>，</a:t>
                </a:r>
                <a:endParaRPr lang="en-US" altLang="zh-CN" sz="2400" dirty="0">
                  <a:latin typeface="+mn-ea"/>
                  <a:ea typeface="+mn-ea"/>
                </a:endParaRPr>
              </a:p>
              <a:p>
                <a:pPr algn="l" eaLnBrk="1" hangingPunct="1">
                  <a:lnSpc>
                    <a:spcPct val="150000"/>
                  </a:lnSpc>
                  <a:spcBef>
                    <a:spcPct val="0"/>
                  </a:spcBef>
                  <a:buClrTx/>
                  <a:buFontTx/>
                  <a:buNone/>
                </a:pPr>
                <a:r>
                  <a:rPr lang="zh-CN" altLang="en-US" sz="2400" dirty="0">
                    <a:latin typeface="+mn-ea"/>
                    <a:ea typeface="+mn-ea"/>
                  </a:rPr>
                  <a:t>所以</a:t>
                </a:r>
                <a:r>
                  <a:rPr lang="en-US" altLang="zh-CN" sz="2400" dirty="0">
                    <a:latin typeface="+mn-ea"/>
                    <a:ea typeface="+mn-ea"/>
                  </a:rPr>
                  <a:t>&lt;</a:t>
                </a:r>
                <a:r>
                  <a:rPr lang="en-US" altLang="zh-CN" sz="2400" dirty="0" err="1">
                    <a:latin typeface="+mn-ea"/>
                    <a:ea typeface="+mn-ea"/>
                  </a:rPr>
                  <a:t>a,b</a:t>
                </a:r>
                <a:r>
                  <a:rPr lang="en-US" altLang="zh-CN" sz="2400" dirty="0">
                    <a:latin typeface="+mn-ea"/>
                    <a:ea typeface="+mn-ea"/>
                  </a:rPr>
                  <a:t>&gt;</a:t>
                </a:r>
                <a:r>
                  <a:rPr lang="en-US" altLang="zh-CN" sz="2400" noProof="1">
                    <a:latin typeface="+mn-ea"/>
                    <a:ea typeface="+mn-ea"/>
                  </a:rPr>
                  <a:t>∈I</a:t>
                </a:r>
                <a:r>
                  <a:rPr kumimoji="1" lang="en-US" altLang="zh-CN" sz="2400" baseline="-25000" dirty="0">
                    <a:solidFill>
                      <a:srgbClr val="FF0000"/>
                    </a:solidFill>
                    <a:latin typeface="+mn-ea"/>
                    <a:ea typeface="+mn-ea"/>
                  </a:rPr>
                  <a:t>A</a:t>
                </a:r>
                <a:r>
                  <a:rPr lang="zh-CN" altLang="en-US" sz="2400" dirty="0">
                    <a:latin typeface="+mn-ea"/>
                    <a:ea typeface="+mn-ea"/>
                  </a:rPr>
                  <a:t>，即</a:t>
                </a:r>
                <a:r>
                  <a:rPr lang="en-US" altLang="zh-CN" sz="2400" dirty="0">
                    <a:latin typeface="+mn-ea"/>
                    <a:ea typeface="+mn-ea"/>
                  </a:rPr>
                  <a:t>a</a:t>
                </a:r>
                <a:r>
                  <a:rPr lang="zh-CN" altLang="en-US" sz="2400" dirty="0">
                    <a:latin typeface="+mn-ea"/>
                    <a:ea typeface="+mn-ea"/>
                  </a:rPr>
                  <a:t>＝</a:t>
                </a:r>
                <a:r>
                  <a:rPr lang="en-US" altLang="zh-CN" sz="2400" dirty="0">
                    <a:latin typeface="+mn-ea"/>
                    <a:ea typeface="+mn-ea"/>
                  </a:rPr>
                  <a:t>b</a:t>
                </a:r>
                <a:r>
                  <a:rPr lang="zh-CN" altLang="en-US" sz="2400" dirty="0">
                    <a:latin typeface="+mn-ea"/>
                    <a:ea typeface="+mn-ea"/>
                  </a:rPr>
                  <a:t>。</a:t>
                </a:r>
              </a:p>
              <a:p>
                <a:pPr algn="l" eaLnBrk="1" hangingPunct="1">
                  <a:lnSpc>
                    <a:spcPct val="150000"/>
                  </a:lnSpc>
                  <a:spcBef>
                    <a:spcPct val="0"/>
                  </a:spcBef>
                  <a:buClrTx/>
                  <a:buFontTx/>
                  <a:buNone/>
                </a:pPr>
                <a:r>
                  <a:rPr lang="zh-CN" altLang="en-US" sz="2400" dirty="0">
                    <a:latin typeface="+mn-ea"/>
                    <a:ea typeface="+mn-ea"/>
                  </a:rPr>
                  <a:t>从而</a:t>
                </a:r>
                <a:r>
                  <a:rPr lang="en-US" altLang="zh-CN" sz="2400" dirty="0">
                    <a:latin typeface="+mn-ea"/>
                    <a:ea typeface="+mn-ea"/>
                  </a:rPr>
                  <a:t>R</a:t>
                </a:r>
                <a:r>
                  <a:rPr lang="zh-CN" altLang="en-US" sz="2400" dirty="0">
                    <a:latin typeface="+mn-ea"/>
                    <a:ea typeface="+mn-ea"/>
                  </a:rPr>
                  <a:t>是反对称的。</a:t>
                </a:r>
              </a:p>
            </p:txBody>
          </p:sp>
        </mc:Choice>
        <mc:Fallback xmlns="">
          <p:sp>
            <p:nvSpPr>
              <p:cNvPr id="4" name="Rectangle 3">
                <a:extLst>
                  <a:ext uri="{FF2B5EF4-FFF2-40B4-BE49-F238E27FC236}">
                    <a16:creationId xmlns:a16="http://schemas.microsoft.com/office/drawing/2014/main" id="{B703E3A8-05F2-433C-AB15-B30AF2991D46}"/>
                  </a:ext>
                </a:extLst>
              </p:cNvPr>
              <p:cNvSpPr>
                <a:spLocks noRot="1" noChangeAspect="1" noMove="1" noResize="1" noEditPoints="1" noAdjustHandles="1" noChangeArrowheads="1" noChangeShapeType="1" noTextEdit="1"/>
              </p:cNvSpPr>
              <p:nvPr/>
            </p:nvSpPr>
            <p:spPr bwMode="auto">
              <a:xfrm>
                <a:off x="6022975" y="1018692"/>
                <a:ext cx="5791200" cy="4459041"/>
              </a:xfrm>
              <a:prstGeom prst="rect">
                <a:avLst/>
              </a:prstGeom>
              <a:blipFill>
                <a:blip r:embed="rId4"/>
                <a:stretch>
                  <a:fillRect l="-1579" b="-21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267969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9011">
                                            <p:txEl>
                                              <p:pRg st="0" end="0"/>
                                            </p:txEl>
                                          </p:spTgt>
                                        </p:tgtEl>
                                        <p:attrNameLst>
                                          <p:attrName>style.visibility</p:attrName>
                                        </p:attrNameLst>
                                      </p:cBhvr>
                                      <p:to>
                                        <p:strVal val="visible"/>
                                      </p:to>
                                    </p:set>
                                    <p:anim calcmode="lin" valueType="num">
                                      <p:cBhvr additive="base">
                                        <p:cTn id="7" dur="500" fill="hold"/>
                                        <p:tgtEl>
                                          <p:spTgt spid="157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9011">
                                            <p:txEl>
                                              <p:pRg st="1" end="1"/>
                                            </p:txEl>
                                          </p:spTgt>
                                        </p:tgtEl>
                                        <p:attrNameLst>
                                          <p:attrName>style.visibility</p:attrName>
                                        </p:attrNameLst>
                                      </p:cBhvr>
                                      <p:to>
                                        <p:strVal val="visible"/>
                                      </p:to>
                                    </p:set>
                                    <p:anim calcmode="lin" valueType="num">
                                      <p:cBhvr additive="base">
                                        <p:cTn id="13" dur="500" fill="hold"/>
                                        <p:tgtEl>
                                          <p:spTgt spid="1579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9011">
                                            <p:txEl>
                                              <p:pRg st="2" end="2"/>
                                            </p:txEl>
                                          </p:spTgt>
                                        </p:tgtEl>
                                        <p:attrNameLst>
                                          <p:attrName>style.visibility</p:attrName>
                                        </p:attrNameLst>
                                      </p:cBhvr>
                                      <p:to>
                                        <p:strVal val="visible"/>
                                      </p:to>
                                    </p:set>
                                    <p:anim calcmode="lin" valueType="num">
                                      <p:cBhvr additive="base">
                                        <p:cTn id="19" dur="500" fill="hold"/>
                                        <p:tgtEl>
                                          <p:spTgt spid="1579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9011">
                                            <p:txEl>
                                              <p:pRg st="3" end="3"/>
                                            </p:txEl>
                                          </p:spTgt>
                                        </p:tgtEl>
                                        <p:attrNameLst>
                                          <p:attrName>style.visibility</p:attrName>
                                        </p:attrNameLst>
                                      </p:cBhvr>
                                      <p:to>
                                        <p:strVal val="visible"/>
                                      </p:to>
                                    </p:set>
                                    <p:anim calcmode="lin" valueType="num">
                                      <p:cBhvr additive="base">
                                        <p:cTn id="25" dur="500" fill="hold"/>
                                        <p:tgtEl>
                                          <p:spTgt spid="1579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9011">
                                            <p:txEl>
                                              <p:pRg st="4" end="4"/>
                                            </p:txEl>
                                          </p:spTgt>
                                        </p:tgtEl>
                                        <p:attrNameLst>
                                          <p:attrName>style.visibility</p:attrName>
                                        </p:attrNameLst>
                                      </p:cBhvr>
                                      <p:to>
                                        <p:strVal val="visible"/>
                                      </p:to>
                                    </p:set>
                                    <p:anim calcmode="lin" valueType="num">
                                      <p:cBhvr additive="base">
                                        <p:cTn id="31" dur="500" fill="hold"/>
                                        <p:tgtEl>
                                          <p:spTgt spid="15790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9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9011">
                                            <p:txEl>
                                              <p:pRg st="5" end="5"/>
                                            </p:txEl>
                                          </p:spTgt>
                                        </p:tgtEl>
                                        <p:attrNameLst>
                                          <p:attrName>style.visibility</p:attrName>
                                        </p:attrNameLst>
                                      </p:cBhvr>
                                      <p:to>
                                        <p:strVal val="visible"/>
                                      </p:to>
                                    </p:set>
                                    <p:anim calcmode="lin" valueType="num">
                                      <p:cBhvr additive="base">
                                        <p:cTn id="37" dur="500" fill="hold"/>
                                        <p:tgtEl>
                                          <p:spTgt spid="15790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90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anim calcmode="lin" valueType="num">
                                      <p:cBhvr additive="base">
                                        <p:cTn id="8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1" grpId="0" build="p" autoUpdateAnimBg="0"/>
      <p:bldP spid="4"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83106" name="Rectangle 2"/>
              <p:cNvSpPr>
                <a:spLocks noGrp="1" noChangeArrowheads="1"/>
              </p:cNvSpPr>
              <p:nvPr>
                <p:ph type="body" idx="1"/>
              </p:nvPr>
            </p:nvSpPr>
            <p:spPr>
              <a:xfrm>
                <a:off x="384175" y="1258094"/>
                <a:ext cx="5334000" cy="4343400"/>
              </a:xfrm>
            </p:spPr>
            <p:txBody>
              <a:bodyPr>
                <a:normAutofit/>
              </a:bodyPr>
              <a:lstStyle/>
              <a:p>
                <a:pPr marL="0" indent="0">
                  <a:spcBef>
                    <a:spcPct val="15000"/>
                  </a:spcBef>
                  <a:buNone/>
                </a:pPr>
                <a:r>
                  <a:rPr lang="zh-CN" altLang="en-US" dirty="0">
                    <a:solidFill>
                      <a:srgbClr val="C00000"/>
                    </a:solidFill>
                  </a:rPr>
                  <a:t>必要性“</a:t>
                </a:r>
                <a:r>
                  <a:rPr lang="zh-CN" altLang="en-US" dirty="0">
                    <a:solidFill>
                      <a:srgbClr val="C00000"/>
                    </a:solidFill>
                    <a:sym typeface="Symbol" panose="05050102010706020507" pitchFamily="18" charset="2"/>
                  </a:rPr>
                  <a:t></a:t>
                </a:r>
                <a:r>
                  <a:rPr lang="zh-CN" altLang="zh-CN" dirty="0">
                    <a:solidFill>
                      <a:srgbClr val="C00000"/>
                    </a:solidFill>
                  </a:rPr>
                  <a:t>”</a:t>
                </a:r>
                <a:endParaRPr lang="zh-CN" altLang="en-US" noProof="1">
                  <a:solidFill>
                    <a:srgbClr val="C00000"/>
                  </a:solidFill>
                </a:endParaRPr>
              </a:p>
              <a:p>
                <a:pPr marL="0" indent="0">
                  <a:spcBef>
                    <a:spcPct val="15000"/>
                  </a:spcBef>
                  <a:buNone/>
                </a:pPr>
                <a:r>
                  <a:rPr lang="zh-CN" altLang="en-US" noProof="1"/>
                  <a:t>对</a:t>
                </a:r>
                <a14:m>
                  <m:oMath xmlns:m="http://schemas.openxmlformats.org/officeDocument/2006/math">
                    <m:r>
                      <a:rPr lang="es-E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14:m>
                  <m:oMath xmlns:m="http://schemas.openxmlformats.org/officeDocument/2006/math">
                    <m:r>
                      <a:rPr lang="es-ES" altLang="zh-CN" i="1">
                        <a:latin typeface="Cambria Math" panose="02040503050406030204" pitchFamily="18" charset="0"/>
                      </a:rPr>
                      <m:t>∀</m:t>
                    </m:r>
                  </m:oMath>
                </a14:m>
                <a:r>
                  <a:rPr lang="en-US" altLang="zh-CN" noProof="1"/>
                  <a:t>c∈A, </a:t>
                </a:r>
              </a:p>
              <a:p>
                <a:pPr marL="0" indent="0">
                  <a:spcBef>
                    <a:spcPct val="15000"/>
                  </a:spcBef>
                  <a:buNone/>
                </a:pPr>
                <a:r>
                  <a:rPr lang="en-US" altLang="zh-CN" noProof="1">
                    <a:latin typeface="微软雅黑" panose="020B0503020204020204" pitchFamily="34" charset="-122"/>
                    <a:ea typeface="微软雅黑" panose="020B0503020204020204" pitchFamily="34" charset="-122"/>
                  </a:rPr>
                  <a:t>   </a:t>
                </a:r>
                <a:r>
                  <a:rPr lang="zh-CN" altLang="en-US" noProof="1"/>
                  <a:t>&lt;</a:t>
                </a:r>
                <a:r>
                  <a:rPr lang="en-US" altLang="zh-CN" noProof="1"/>
                  <a:t>a,c&gt;∈R</a:t>
                </a:r>
                <a:r>
                  <a:rPr lang="en-US" altLang="zh-CN" noProof="1">
                    <a:sym typeface="Symbol" panose="05050102010706020507" pitchFamily="18" charset="2"/>
                  </a:rPr>
                  <a:t></a:t>
                </a:r>
                <a:r>
                  <a:rPr lang="en-US" altLang="zh-CN" noProof="1"/>
                  <a:t>R</a:t>
                </a:r>
              </a:p>
              <a:p>
                <a:pPr marL="0" indent="0">
                  <a:spcBef>
                    <a:spcPct val="15000"/>
                  </a:spcBef>
                  <a:buNone/>
                </a:pPr>
                <a:r>
                  <a:rPr lang="zh-CN" altLang="en-US" dirty="0">
                    <a:solidFill>
                      <a:srgbClr val="C00000"/>
                    </a:solidFill>
                    <a:sym typeface="Symbol" panose="05050102010706020507" pitchFamily="18" charset="2"/>
                  </a:rPr>
                  <a:t> </a:t>
                </a:r>
                <a:r>
                  <a:rPr lang="en-US" altLang="zh-CN" dirty="0">
                    <a:sym typeface="Symbol" panose="05050102010706020507" pitchFamily="18" charset="2"/>
                  </a:rPr>
                  <a:t>b</a:t>
                </a:r>
                <a:r>
                  <a:rPr lang="en-US" altLang="zh-CN" noProof="1"/>
                  <a:t>(b∈A∧&lt;a,b&gt;∈R∧&lt;b,c&gt;∈R</a:t>
                </a:r>
                <a:endParaRPr lang="en-US" altLang="zh-CN" noProof="1">
                  <a:sym typeface="Symbol" panose="05050102010706020507" pitchFamily="18" charset="2"/>
                </a:endParaRPr>
              </a:p>
              <a:p>
                <a:pPr marL="0" indent="0">
                  <a:spcBef>
                    <a:spcPct val="15000"/>
                  </a:spcBef>
                  <a:buNone/>
                </a:pPr>
                <a:r>
                  <a:rPr lang="zh-CN" altLang="en-US" noProof="1"/>
                  <a:t>由于</a:t>
                </a:r>
                <a:r>
                  <a:rPr lang="en-US" altLang="zh-CN" noProof="1"/>
                  <a:t>R</a:t>
                </a:r>
                <a:r>
                  <a:rPr lang="zh-CN" altLang="en-US" noProof="1"/>
                  <a:t>是传递的，</a:t>
                </a:r>
                <a:endParaRPr lang="en-US" altLang="zh-CN" noProof="1"/>
              </a:p>
              <a:p>
                <a:pPr marL="0" indent="0">
                  <a:spcBef>
                    <a:spcPct val="15000"/>
                  </a:spcBef>
                  <a:buNone/>
                </a:pPr>
                <a:r>
                  <a:rPr lang="zh-CN" altLang="en-US" noProof="1"/>
                  <a:t>因此有&lt;</a:t>
                </a:r>
                <a:r>
                  <a:rPr lang="en-US" altLang="zh-CN" noProof="1"/>
                  <a:t>a,c&gt;∈R</a:t>
                </a:r>
                <a:r>
                  <a:rPr lang="zh-CN" altLang="en-US" noProof="1"/>
                  <a:t>，即</a:t>
                </a:r>
                <a:r>
                  <a:rPr lang="en-US" altLang="zh-CN" noProof="1"/>
                  <a:t>R</a:t>
                </a:r>
                <a:r>
                  <a:rPr lang="en-US" altLang="zh-CN" noProof="1">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dirty="0"/>
                  <a:t>R</a:t>
                </a:r>
                <a:r>
                  <a:rPr lang="zh-CN" altLang="en-US" dirty="0"/>
                  <a:t>。</a:t>
                </a:r>
              </a:p>
            </p:txBody>
          </p:sp>
        </mc:Choice>
        <mc:Fallback xmlns="">
          <p:sp>
            <p:nvSpPr>
              <p:cNvPr id="1583106" name="Rectangle 2"/>
              <p:cNvSpPr>
                <a:spLocks noGrp="1" noRot="1" noChangeAspect="1" noMove="1" noResize="1" noEditPoints="1" noAdjustHandles="1" noChangeArrowheads="1" noChangeShapeType="1" noTextEdit="1"/>
              </p:cNvSpPr>
              <p:nvPr>
                <p:ph type="body" idx="1"/>
              </p:nvPr>
            </p:nvSpPr>
            <p:spPr>
              <a:xfrm>
                <a:off x="384175" y="1258094"/>
                <a:ext cx="5334000" cy="4343400"/>
              </a:xfrm>
              <a:blipFill>
                <a:blip r:embed="rId3"/>
                <a:stretch>
                  <a:fillRect l="-1143"/>
                </a:stretch>
              </a:blipFill>
            </p:spPr>
            <p:txBody>
              <a:bodyPr/>
              <a:lstStyle/>
              <a:p>
                <a:r>
                  <a:rPr lang="zh-CN" altLang="en-US">
                    <a:noFill/>
                  </a:rPr>
                  <a:t> </a:t>
                </a:r>
              </a:p>
            </p:txBody>
          </p:sp>
        </mc:Fallback>
      </mc:AlternateContent>
      <p:sp>
        <p:nvSpPr>
          <p:cNvPr id="252932" name="Rectangle 3"/>
          <p:cNvSpPr>
            <a:spLocks noGrp="1" noChangeArrowheads="1"/>
          </p:cNvSpPr>
          <p:nvPr>
            <p:ph type="title"/>
          </p:nvPr>
        </p:nvSpPr>
        <p:spPr/>
        <p:txBody>
          <a:bodyPr/>
          <a:lstStyle/>
          <a:p>
            <a:r>
              <a:rPr lang="zh-CN" altLang="en-US" dirty="0"/>
              <a:t>定理</a:t>
            </a:r>
            <a:r>
              <a:rPr lang="en-US" altLang="zh-CN" dirty="0"/>
              <a:t>4.9 </a:t>
            </a:r>
            <a:r>
              <a:rPr lang="zh-CN" altLang="en-US" dirty="0"/>
              <a:t>证明（续）</a:t>
            </a:r>
            <a:endParaRPr lang="en-US" altLang="zh-CN" dirty="0"/>
          </a:p>
        </p:txBody>
      </p:sp>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5D4170B7-B5D1-4325-8EF7-C53108EBCC41}"/>
                  </a:ext>
                </a:extLst>
              </p:cNvPr>
              <p:cNvSpPr txBox="1">
                <a:spLocks noChangeArrowheads="1"/>
              </p:cNvSpPr>
              <p:nvPr/>
            </p:nvSpPr>
            <p:spPr>
              <a:xfrm>
                <a:off x="6118501" y="1245636"/>
                <a:ext cx="5029200" cy="38481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15000"/>
                  </a:spcBef>
                  <a:buFont typeface="Wingdings" pitchFamily="2" charset="2"/>
                  <a:buNone/>
                </a:pPr>
                <a:r>
                  <a:rPr lang="zh-CN" altLang="en-US" dirty="0">
                    <a:solidFill>
                      <a:srgbClr val="C00000"/>
                    </a:solidFill>
                  </a:rPr>
                  <a:t>充分性“</a:t>
                </a:r>
                <a:r>
                  <a:rPr lang="zh-CN" altLang="en-US" dirty="0">
                    <a:solidFill>
                      <a:srgbClr val="C00000"/>
                    </a:solidFill>
                    <a:sym typeface="Symbol" panose="05050102010706020507" pitchFamily="18" charset="2"/>
                  </a:rPr>
                  <a:t></a:t>
                </a:r>
                <a:r>
                  <a:rPr lang="zh-CN" altLang="zh-CN" noProof="1">
                    <a:solidFill>
                      <a:srgbClr val="C00000"/>
                    </a:solidFill>
                  </a:rPr>
                  <a:t>”</a:t>
                </a:r>
                <a:endParaRPr lang="zh-CN" altLang="en-US" dirty="0">
                  <a:solidFill>
                    <a:srgbClr val="C00000"/>
                  </a:solidFill>
                </a:endParaRPr>
              </a:p>
              <a:p>
                <a:pPr marL="0" indent="0">
                  <a:spcBef>
                    <a:spcPct val="15000"/>
                  </a:spcBef>
                  <a:buNone/>
                </a:pPr>
                <a:r>
                  <a:rPr lang="zh-CN" altLang="en-US" dirty="0"/>
                  <a:t>对</a:t>
                </a:r>
                <a14:m>
                  <m:oMath xmlns:m="http://schemas.openxmlformats.org/officeDocument/2006/math">
                    <m:r>
                      <a:rPr lang="es-E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es-ES" altLang="zh-CN" dirty="0">
                    <a:ea typeface="Cambria Math" panose="02040503050406030204" pitchFamily="18" charset="0"/>
                  </a:rPr>
                  <a:t> </a:t>
                </a:r>
                <a14:m>
                  <m:oMath xmlns:m="http://schemas.openxmlformats.org/officeDocument/2006/math">
                    <m:r>
                      <a:rPr lang="es-ES" altLang="zh-CN" i="1">
                        <a:latin typeface="Cambria Math" panose="02040503050406030204" pitchFamily="18" charset="0"/>
                        <a:ea typeface="Cambria Math" panose="02040503050406030204" pitchFamily="18" charset="0"/>
                      </a:rPr>
                      <m:t>∀ </m:t>
                    </m:r>
                    <m:r>
                      <a:rPr lang="en-US" altLang="zh-CN" smtClean="0">
                        <a:latin typeface="Cambria Math" panose="02040503050406030204" pitchFamily="18" charset="0"/>
                        <a:ea typeface="Cambria Math" panose="02040503050406030204" pitchFamily="18" charset="0"/>
                      </a:rPr>
                      <m:t>𝐛</m:t>
                    </m:r>
                  </m:oMath>
                </a14:m>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14:m>
                  <m:oMath xmlns:m="http://schemas.openxmlformats.org/officeDocument/2006/math">
                    <m:r>
                      <a:rPr lang="es-ES" altLang="zh-CN" i="1">
                        <a:latin typeface="Cambria Math" panose="02040503050406030204" pitchFamily="18" charset="0"/>
                        <a:ea typeface="Cambria Math" panose="02040503050406030204" pitchFamily="18" charset="0"/>
                      </a:rPr>
                      <m:t>∀</m:t>
                    </m:r>
                    <m:r>
                      <m:rPr>
                        <m:nor/>
                      </m:rPr>
                      <a:rPr lang="en-US" altLang="zh-CN" noProof="1"/>
                      <m:t>c</m:t>
                    </m:r>
                  </m:oMath>
                </a14:m>
                <a:r>
                  <a:rPr lang="en-US" altLang="zh-CN" noProof="1">
                    <a:latin typeface="微软雅黑" panose="020B0503020204020204" pitchFamily="34" charset="-122"/>
                    <a:ea typeface="微软雅黑" panose="020B0503020204020204" pitchFamily="34" charset="-122"/>
                  </a:rPr>
                  <a:t>∈A </a:t>
                </a:r>
                <a:r>
                  <a:rPr lang="zh-CN" altLang="zh-CN" dirty="0"/>
                  <a:t>，</a:t>
                </a:r>
                <a:endParaRPr lang="en-US" altLang="zh-CN" dirty="0"/>
              </a:p>
              <a:p>
                <a:pPr marL="0" indent="0">
                  <a:spcBef>
                    <a:spcPct val="15000"/>
                  </a:spcBef>
                  <a:buFont typeface="Wingdings" pitchFamily="2" charset="2"/>
                  <a:buNone/>
                </a:pPr>
                <a:r>
                  <a:rPr lang="en-US" altLang="zh-CN" dirty="0"/>
                  <a:t>   </a:t>
                </a:r>
                <a:r>
                  <a:rPr lang="zh-CN" altLang="en-US" noProof="1"/>
                  <a:t>&lt;</a:t>
                </a:r>
                <a:r>
                  <a:rPr lang="en-US" altLang="zh-CN" noProof="1"/>
                  <a:t>a,b&gt;∈R ∧</a:t>
                </a:r>
                <a:r>
                  <a:rPr lang="zh-CN" altLang="en-US" noProof="1"/>
                  <a:t>&lt;</a:t>
                </a:r>
                <a:r>
                  <a:rPr lang="en-US" altLang="zh-CN" noProof="1"/>
                  <a:t>b,c&gt;∈R</a:t>
                </a:r>
              </a:p>
              <a:p>
                <a:pPr marL="0" indent="0">
                  <a:spcBef>
                    <a:spcPct val="15000"/>
                  </a:spcBef>
                  <a:buFont typeface="Wingdings" pitchFamily="2" charset="2"/>
                  <a:buNone/>
                </a:pPr>
                <a:r>
                  <a:rPr lang="zh-CN" altLang="en-US" dirty="0">
                    <a:solidFill>
                      <a:srgbClr val="C00000"/>
                    </a:solidFill>
                    <a:sym typeface="Symbol" panose="05050102010706020507" pitchFamily="18" charset="2"/>
                  </a:rPr>
                  <a:t></a:t>
                </a:r>
                <a:r>
                  <a:rPr lang="en-US" altLang="zh-CN" dirty="0"/>
                  <a:t>&lt;</a:t>
                </a:r>
                <a:r>
                  <a:rPr lang="en-US" altLang="zh-CN" dirty="0" err="1"/>
                  <a:t>a,c</a:t>
                </a:r>
                <a:r>
                  <a:rPr lang="en-US" altLang="zh-CN" dirty="0"/>
                  <a:t>&gt;</a:t>
                </a:r>
                <a:r>
                  <a:rPr lang="en-US" altLang="zh-CN" noProof="1"/>
                  <a:t>∈R</a:t>
                </a:r>
                <a:r>
                  <a:rPr lang="en-US" altLang="zh-CN" noProof="1">
                    <a:sym typeface="Symbol" panose="05050102010706020507" pitchFamily="18" charset="2"/>
                  </a:rPr>
                  <a:t></a:t>
                </a:r>
                <a:r>
                  <a:rPr lang="en-US" altLang="zh-CN" noProof="1"/>
                  <a:t>R</a:t>
                </a:r>
                <a:endParaRPr lang="zh-CN" altLang="en-US" dirty="0"/>
              </a:p>
              <a:p>
                <a:pPr marL="0" indent="0">
                  <a:spcBef>
                    <a:spcPct val="15000"/>
                  </a:spcBef>
                  <a:buFont typeface="Wingdings" pitchFamily="2" charset="2"/>
                  <a:buNone/>
                </a:pPr>
                <a:r>
                  <a:rPr lang="zh-CN" altLang="en-US" noProof="1"/>
                  <a:t>因</a:t>
                </a:r>
                <a:r>
                  <a:rPr lang="en-US" altLang="zh-CN" noProof="1"/>
                  <a:t>R</a:t>
                </a:r>
                <a:r>
                  <a:rPr lang="en-US" altLang="zh-CN" noProof="1">
                    <a:sym typeface="Symbol" panose="05050102010706020507" pitchFamily="18" charset="2"/>
                  </a:rPr>
                  <a:t></a:t>
                </a:r>
                <a:r>
                  <a:rPr lang="en-US" altLang="zh-CN" noProof="1"/>
                  <a:t>R</a:t>
                </a:r>
                <a:r>
                  <a:rPr lang="en-US" altLang="zh-CN" noProof="1">
                    <a:sym typeface="Symbol" panose="05050102010706020507" pitchFamily="18" charset="2"/>
                  </a:rPr>
                  <a:t></a:t>
                </a:r>
                <a:r>
                  <a:rPr lang="en-US" altLang="zh-CN" dirty="0"/>
                  <a:t>R</a:t>
                </a:r>
                <a:r>
                  <a:rPr lang="zh-CN" altLang="en-US" dirty="0"/>
                  <a:t>，所以</a:t>
                </a:r>
                <a:r>
                  <a:rPr lang="en-US" altLang="zh-CN" dirty="0"/>
                  <a:t>&lt;</a:t>
                </a:r>
                <a:r>
                  <a:rPr lang="en-US" altLang="zh-CN" dirty="0" err="1"/>
                  <a:t>a,c</a:t>
                </a:r>
                <a:r>
                  <a:rPr lang="en-US" altLang="zh-CN" dirty="0"/>
                  <a:t>&gt;</a:t>
                </a:r>
                <a:r>
                  <a:rPr lang="en-US" altLang="zh-CN" noProof="1"/>
                  <a:t>∈R</a:t>
                </a:r>
                <a:r>
                  <a:rPr lang="zh-CN" altLang="zh-CN" dirty="0"/>
                  <a:t>，</a:t>
                </a:r>
                <a:endParaRPr lang="en-US" altLang="zh-CN" dirty="0"/>
              </a:p>
              <a:p>
                <a:pPr marL="0" indent="0">
                  <a:spcBef>
                    <a:spcPct val="15000"/>
                  </a:spcBef>
                  <a:buFont typeface="Wingdings" pitchFamily="2" charset="2"/>
                  <a:buNone/>
                </a:pPr>
                <a:r>
                  <a:rPr lang="zh-CN" altLang="en-US" noProof="1"/>
                  <a:t>即</a:t>
                </a:r>
                <a:r>
                  <a:rPr lang="en-US" altLang="zh-CN" noProof="1"/>
                  <a:t>R</a:t>
                </a:r>
                <a:r>
                  <a:rPr lang="zh-CN" altLang="en-US" noProof="1"/>
                  <a:t>是传递的。</a:t>
                </a:r>
                <a:endParaRPr lang="zh-CN" altLang="en-US" dirty="0"/>
              </a:p>
            </p:txBody>
          </p:sp>
        </mc:Choice>
        <mc:Fallback xmlns="">
          <p:sp>
            <p:nvSpPr>
              <p:cNvPr id="4" name="Rectangle 2">
                <a:extLst>
                  <a:ext uri="{FF2B5EF4-FFF2-40B4-BE49-F238E27FC236}">
                    <a16:creationId xmlns:a16="http://schemas.microsoft.com/office/drawing/2014/main" id="{5D4170B7-B5D1-4325-8EF7-C53108EBCC41}"/>
                  </a:ext>
                </a:extLst>
              </p:cNvPr>
              <p:cNvSpPr txBox="1">
                <a:spLocks noRot="1" noChangeAspect="1" noMove="1" noResize="1" noEditPoints="1" noAdjustHandles="1" noChangeArrowheads="1" noChangeShapeType="1" noTextEdit="1"/>
              </p:cNvSpPr>
              <p:nvPr/>
            </p:nvSpPr>
            <p:spPr>
              <a:xfrm>
                <a:off x="6118501" y="1245636"/>
                <a:ext cx="5029200" cy="3848100"/>
              </a:xfrm>
              <a:prstGeom prst="rect">
                <a:avLst/>
              </a:prstGeom>
              <a:blipFill>
                <a:blip r:embed="rId4"/>
                <a:stretch>
                  <a:fillRect l="-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84394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3106">
                                            <p:txEl>
                                              <p:pRg st="0" end="0"/>
                                            </p:txEl>
                                          </p:spTgt>
                                        </p:tgtEl>
                                        <p:attrNameLst>
                                          <p:attrName>style.visibility</p:attrName>
                                        </p:attrNameLst>
                                      </p:cBhvr>
                                      <p:to>
                                        <p:strVal val="visible"/>
                                      </p:to>
                                    </p:set>
                                    <p:anim calcmode="lin" valueType="num">
                                      <p:cBhvr additive="base">
                                        <p:cTn id="7" dur="500" fill="hold"/>
                                        <p:tgtEl>
                                          <p:spTgt spid="158310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831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83106">
                                            <p:txEl>
                                              <p:pRg st="1" end="1"/>
                                            </p:txEl>
                                          </p:spTgt>
                                        </p:tgtEl>
                                        <p:attrNameLst>
                                          <p:attrName>style.visibility</p:attrName>
                                        </p:attrNameLst>
                                      </p:cBhvr>
                                      <p:to>
                                        <p:strVal val="visible"/>
                                      </p:to>
                                    </p:set>
                                    <p:anim calcmode="lin" valueType="num">
                                      <p:cBhvr additive="base">
                                        <p:cTn id="13" dur="500" fill="hold"/>
                                        <p:tgtEl>
                                          <p:spTgt spid="158310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831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83106">
                                            <p:txEl>
                                              <p:pRg st="2" end="2"/>
                                            </p:txEl>
                                          </p:spTgt>
                                        </p:tgtEl>
                                        <p:attrNameLst>
                                          <p:attrName>style.visibility</p:attrName>
                                        </p:attrNameLst>
                                      </p:cBhvr>
                                      <p:to>
                                        <p:strVal val="visible"/>
                                      </p:to>
                                    </p:set>
                                    <p:anim calcmode="lin" valueType="num">
                                      <p:cBhvr additive="base">
                                        <p:cTn id="19" dur="500" fill="hold"/>
                                        <p:tgtEl>
                                          <p:spTgt spid="158310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831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83106">
                                            <p:txEl>
                                              <p:pRg st="3" end="3"/>
                                            </p:txEl>
                                          </p:spTgt>
                                        </p:tgtEl>
                                        <p:attrNameLst>
                                          <p:attrName>style.visibility</p:attrName>
                                        </p:attrNameLst>
                                      </p:cBhvr>
                                      <p:to>
                                        <p:strVal val="visible"/>
                                      </p:to>
                                    </p:set>
                                    <p:anim calcmode="lin" valueType="num">
                                      <p:cBhvr additive="base">
                                        <p:cTn id="25" dur="500" fill="hold"/>
                                        <p:tgtEl>
                                          <p:spTgt spid="158310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831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83106">
                                            <p:txEl>
                                              <p:pRg st="4" end="4"/>
                                            </p:txEl>
                                          </p:spTgt>
                                        </p:tgtEl>
                                        <p:attrNameLst>
                                          <p:attrName>style.visibility</p:attrName>
                                        </p:attrNameLst>
                                      </p:cBhvr>
                                      <p:to>
                                        <p:strVal val="visible"/>
                                      </p:to>
                                    </p:set>
                                    <p:anim calcmode="lin" valueType="num">
                                      <p:cBhvr additive="base">
                                        <p:cTn id="31" dur="500" fill="hold"/>
                                        <p:tgtEl>
                                          <p:spTgt spid="158310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831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83106">
                                            <p:txEl>
                                              <p:pRg st="5" end="5"/>
                                            </p:txEl>
                                          </p:spTgt>
                                        </p:tgtEl>
                                        <p:attrNameLst>
                                          <p:attrName>style.visibility</p:attrName>
                                        </p:attrNameLst>
                                      </p:cBhvr>
                                      <p:to>
                                        <p:strVal val="visible"/>
                                      </p:to>
                                    </p:set>
                                    <p:anim calcmode="lin" valueType="num">
                                      <p:cBhvr additive="base">
                                        <p:cTn id="37" dur="500" fill="hold"/>
                                        <p:tgtEl>
                                          <p:spTgt spid="158310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58310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3106" grpId="0" build="p" autoUpdateAnimBg="0"/>
      <p:bldP spid="4"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56C68D-9C9E-444D-997D-D7B698A6E98B}"/>
              </a:ext>
            </a:extLst>
          </p:cNvPr>
          <p:cNvPicPr>
            <a:picLocks noChangeAspect="1"/>
          </p:cNvPicPr>
          <p:nvPr/>
        </p:nvPicPr>
        <p:blipFill>
          <a:blip r:embed="rId4"/>
          <a:stretch>
            <a:fillRect/>
          </a:stretch>
        </p:blipFill>
        <p:spPr>
          <a:xfrm>
            <a:off x="6078628" y="3532470"/>
            <a:ext cx="3429000" cy="3180522"/>
          </a:xfrm>
          <a:prstGeom prst="rect">
            <a:avLst/>
          </a:prstGeom>
        </p:spPr>
      </p:pic>
      <p:sp>
        <p:nvSpPr>
          <p:cNvPr id="2" name="矩形 1">
            <a:extLst>
              <a:ext uri="{FF2B5EF4-FFF2-40B4-BE49-F238E27FC236}">
                <a16:creationId xmlns:a16="http://schemas.microsoft.com/office/drawing/2014/main" id="{DA3AB8D9-EBB1-44F9-BF65-0946C4274668}"/>
              </a:ext>
            </a:extLst>
          </p:cNvPr>
          <p:cNvSpPr/>
          <p:nvPr/>
        </p:nvSpPr>
        <p:spPr>
          <a:xfrm>
            <a:off x="783784" y="4523698"/>
            <a:ext cx="2613311" cy="1135054"/>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法国哲学家         数学家 物理学家</a:t>
            </a:r>
            <a:endParaRPr lang="en-US" altLang="zh-CN" b="1" dirty="0">
              <a:latin typeface="+mn-ea"/>
              <a:cs typeface="Times New Roman" panose="02020603050405020304" pitchFamily="18" charset="0"/>
            </a:endParaRPr>
          </a:p>
        </p:txBody>
      </p:sp>
      <p:sp>
        <p:nvSpPr>
          <p:cNvPr id="5" name="矩形 4">
            <a:extLst>
              <a:ext uri="{FF2B5EF4-FFF2-40B4-BE49-F238E27FC236}">
                <a16:creationId xmlns:a16="http://schemas.microsoft.com/office/drawing/2014/main" id="{D8BE336F-2DC9-4301-8CDC-00B672A8FBCE}"/>
              </a:ext>
            </a:extLst>
          </p:cNvPr>
          <p:cNvSpPr/>
          <p:nvPr/>
        </p:nvSpPr>
        <p:spPr>
          <a:xfrm>
            <a:off x="4891147" y="1290061"/>
            <a:ext cx="6291753" cy="2242409"/>
          </a:xfrm>
          <a:prstGeom prst="rect">
            <a:avLst/>
          </a:prstGeom>
        </p:spPr>
        <p:txBody>
          <a:bodyPr wrap="square">
            <a:spAutoFit/>
          </a:bodyPr>
          <a:lstStyle/>
          <a:p>
            <a:pPr>
              <a:lnSpc>
                <a:spcPct val="150000"/>
              </a:lnSpc>
            </a:pPr>
            <a:r>
              <a:rPr lang="en-US" altLang="zh-CN" b="1">
                <a:latin typeface="+mn-ea"/>
              </a:rPr>
              <a:t>1613</a:t>
            </a:r>
            <a:r>
              <a:rPr lang="zh-CN" altLang="zh-CN" b="1">
                <a:latin typeface="+mn-ea"/>
              </a:rPr>
              <a:t>年</a:t>
            </a:r>
            <a:r>
              <a:rPr lang="zh-CN" altLang="en-US" b="1">
                <a:latin typeface="+mn-ea"/>
              </a:rPr>
              <a:t>，</a:t>
            </a:r>
            <a:r>
              <a:rPr lang="zh-CN" altLang="zh-CN" b="1">
                <a:latin typeface="+mn-ea"/>
              </a:rPr>
              <a:t>在</a:t>
            </a:r>
            <a:r>
              <a:rPr lang="zh-CN" altLang="zh-CN" b="1" dirty="0">
                <a:latin typeface="+mn-ea"/>
              </a:rPr>
              <a:t>普依托大学学习法律与医学</a:t>
            </a:r>
            <a:endParaRPr lang="en-US" altLang="zh-CN" b="1" dirty="0">
              <a:latin typeface="+mn-ea"/>
            </a:endParaRPr>
          </a:p>
          <a:p>
            <a:pPr>
              <a:lnSpc>
                <a:spcPct val="150000"/>
              </a:lnSpc>
            </a:pPr>
            <a:r>
              <a:rPr lang="en-US" altLang="zh-CN" b="1">
                <a:latin typeface="+mn-ea"/>
              </a:rPr>
              <a:t>1618</a:t>
            </a:r>
            <a:r>
              <a:rPr lang="zh-CN" altLang="zh-CN" b="1">
                <a:latin typeface="+mn-ea"/>
              </a:rPr>
              <a:t>年</a:t>
            </a:r>
            <a:r>
              <a:rPr lang="zh-CN" altLang="en-US" b="1">
                <a:latin typeface="+mn-ea"/>
              </a:rPr>
              <a:t>，</a:t>
            </a:r>
            <a:r>
              <a:rPr lang="zh-CN" altLang="zh-CN" b="1">
                <a:latin typeface="+mn-ea"/>
              </a:rPr>
              <a:t>在荷兰入伍，随军</a:t>
            </a:r>
            <a:r>
              <a:rPr lang="zh-CN" altLang="zh-CN" b="1" dirty="0">
                <a:latin typeface="+mn-ea"/>
              </a:rPr>
              <a:t>远游</a:t>
            </a:r>
            <a:endParaRPr lang="en-US" altLang="zh-CN" b="1" dirty="0">
              <a:latin typeface="+mn-ea"/>
            </a:endParaRPr>
          </a:p>
          <a:p>
            <a:pPr>
              <a:lnSpc>
                <a:spcPct val="150000"/>
              </a:lnSpc>
            </a:pPr>
            <a:r>
              <a:rPr lang="en-US" altLang="zh-CN" b="1" dirty="0">
                <a:latin typeface="+mn-ea"/>
              </a:rPr>
              <a:t>1622</a:t>
            </a:r>
            <a:r>
              <a:rPr lang="zh-CN" altLang="zh-CN" b="1">
                <a:latin typeface="+mn-ea"/>
              </a:rPr>
              <a:t>年</a:t>
            </a:r>
            <a:r>
              <a:rPr lang="zh-CN" altLang="en-US" b="1">
                <a:latin typeface="+mn-ea"/>
              </a:rPr>
              <a:t>开始</a:t>
            </a:r>
            <a:r>
              <a:rPr lang="zh-CN" altLang="zh-CN" b="1">
                <a:latin typeface="+mn-ea"/>
              </a:rPr>
              <a:t>，用</a:t>
            </a:r>
            <a:r>
              <a:rPr lang="en-US" altLang="zh-CN" b="1" dirty="0">
                <a:latin typeface="+mn-ea"/>
              </a:rPr>
              <a:t>4</a:t>
            </a:r>
            <a:r>
              <a:rPr lang="zh-CN" altLang="zh-CN" b="1" dirty="0">
                <a:latin typeface="+mn-ea"/>
              </a:rPr>
              <a:t>年时间游历欧洲</a:t>
            </a:r>
            <a:endParaRPr lang="en-US" altLang="zh-CN" b="1" dirty="0">
              <a:latin typeface="+mn-ea"/>
            </a:endParaRPr>
          </a:p>
          <a:p>
            <a:pPr>
              <a:lnSpc>
                <a:spcPct val="150000"/>
              </a:lnSpc>
            </a:pPr>
            <a:r>
              <a:rPr lang="en-US" altLang="zh-CN" b="1" dirty="0">
                <a:latin typeface="+mn-ea"/>
              </a:rPr>
              <a:t>1628</a:t>
            </a:r>
            <a:r>
              <a:rPr lang="zh-CN" altLang="zh-CN" b="1" dirty="0">
                <a:latin typeface="+mn-ea"/>
              </a:rPr>
              <a:t>年</a:t>
            </a:r>
            <a:r>
              <a:rPr lang="zh-CN" altLang="zh-CN" b="1">
                <a:latin typeface="+mn-ea"/>
              </a:rPr>
              <a:t>移居荷兰，</a:t>
            </a:r>
            <a:r>
              <a:rPr lang="zh-CN" altLang="en-US" b="1">
                <a:latin typeface="+mn-ea"/>
              </a:rPr>
              <a:t>开始</a:t>
            </a:r>
            <a:r>
              <a:rPr lang="zh-CN" altLang="zh-CN" b="1" dirty="0">
                <a:latin typeface="+mn-ea"/>
              </a:rPr>
              <a:t>专心致力于哲学研究</a:t>
            </a:r>
            <a:endParaRPr lang="en-US" altLang="zh-CN" b="1" dirty="0">
              <a:solidFill>
                <a:srgbClr val="000000"/>
              </a:solidFill>
              <a:latin typeface="+mn-ea"/>
            </a:endParaRP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笛卡尔</a:t>
            </a:r>
          </a:p>
        </p:txBody>
      </p:sp>
      <p:pic>
        <p:nvPicPr>
          <p:cNvPr id="15" name="Picture 2" descr="https://gimg2.baidu.com/image_search/src=http%3A%2F%2Finews.gtimg.com%2Fnewsapp_bt%2F0%2F10290738330%2F1000.jpg&amp;refer=http%3A%2F%2Finews.gtimg.com&amp;app=2002&amp;size=f9999,10000&amp;q=a80&amp;n=0&amp;g=0n&amp;fmt=jpeg?sec=1644589043&amp;t=2674e2b6926215305a1ec946c39bef09">
            <a:extLst>
              <a:ext uri="{FF2B5EF4-FFF2-40B4-BE49-F238E27FC236}">
                <a16:creationId xmlns:a16="http://schemas.microsoft.com/office/drawing/2014/main" id="{6C2117AA-7F0A-4851-8B13-8E207BD28A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328" y="1296194"/>
            <a:ext cx="3810000" cy="254508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7260FE49-C45A-4BE0-BFE5-41603D1FE176}"/>
              </a:ext>
            </a:extLst>
          </p:cNvPr>
          <p:cNvSpPr/>
          <p:nvPr/>
        </p:nvSpPr>
        <p:spPr>
          <a:xfrm>
            <a:off x="772942" y="5766997"/>
            <a:ext cx="2613311" cy="581057"/>
          </a:xfrm>
          <a:prstGeom prst="rect">
            <a:avLst/>
          </a:prstGeom>
        </p:spPr>
        <p:txBody>
          <a:bodyPr wrap="square">
            <a:spAutoFit/>
          </a:bodyPr>
          <a:lstStyle/>
          <a:p>
            <a:pPr algn="ctr">
              <a:lnSpc>
                <a:spcPct val="150000"/>
              </a:lnSpc>
            </a:pPr>
            <a:r>
              <a:rPr lang="zh-CN" altLang="en-US" b="1" dirty="0">
                <a:solidFill>
                  <a:srgbClr val="3333FF"/>
                </a:solidFill>
                <a:latin typeface="+mn-ea"/>
                <a:cs typeface="Times New Roman" panose="02020603050405020304" pitchFamily="18" charset="0"/>
              </a:rPr>
              <a:t>解析几何之父</a:t>
            </a:r>
            <a:endParaRPr lang="en-US" altLang="zh-CN" b="1" dirty="0">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119086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heel(1)">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ircle(in)">
                                      <p:cBhvr>
                                        <p:cTn id="3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89E96-BF9A-4FFE-9B9C-45EC4FF66AE3}"/>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B48A8631-7A98-4468-8752-57843481CD34}"/>
              </a:ext>
            </a:extLst>
          </p:cNvPr>
          <p:cNvSpPr>
            <a:spLocks noGrp="1"/>
          </p:cNvSpPr>
          <p:nvPr>
            <p:ph idx="1"/>
          </p:nvPr>
        </p:nvSpPr>
        <p:spPr>
          <a:xfrm>
            <a:off x="367428" y="991394"/>
            <a:ext cx="10978515" cy="819151"/>
          </a:xfrm>
        </p:spPr>
        <p:txBody>
          <a:bodyPr>
            <a:normAutofit fontScale="92500"/>
          </a:bodyPr>
          <a:lstStyle/>
          <a:p>
            <a:pPr marL="0" indent="0">
              <a:lnSpc>
                <a:spcPct val="200000"/>
              </a:lnSpc>
              <a:buNone/>
            </a:pPr>
            <a:r>
              <a:rPr lang="zh-CN" altLang="en-US" dirty="0"/>
              <a:t>给定集合</a:t>
            </a:r>
            <a:r>
              <a:rPr lang="en-US" altLang="zh-CN" dirty="0"/>
              <a:t>A</a:t>
            </a:r>
            <a:r>
              <a:rPr lang="zh-CN" altLang="en-US" dirty="0"/>
              <a:t>上的关系</a:t>
            </a:r>
            <a:r>
              <a:rPr lang="en-US" altLang="zh-CN" dirty="0"/>
              <a:t>R</a:t>
            </a:r>
            <a:r>
              <a:rPr lang="zh-CN" altLang="en-US" dirty="0"/>
              <a:t>和</a:t>
            </a:r>
            <a:r>
              <a:rPr lang="en-US" altLang="zh-CN" dirty="0"/>
              <a:t>S</a:t>
            </a:r>
            <a:r>
              <a:rPr lang="zh-CN" altLang="en-US" dirty="0"/>
              <a:t>，如果</a:t>
            </a:r>
            <a:r>
              <a:rPr lang="en-US" altLang="zh-CN" dirty="0"/>
              <a:t>R</a:t>
            </a:r>
            <a:r>
              <a:rPr lang="zh-CN" altLang="en-US" dirty="0"/>
              <a:t>，</a:t>
            </a:r>
            <a:r>
              <a:rPr lang="en-US" altLang="zh-CN" dirty="0"/>
              <a:t>S</a:t>
            </a:r>
            <a:r>
              <a:rPr lang="zh-CN" altLang="en-US" dirty="0"/>
              <a:t>都是反自反的，那么</a:t>
            </a:r>
            <a:r>
              <a:rPr lang="en-US" altLang="zh-CN" dirty="0"/>
              <a:t>R-S</a:t>
            </a:r>
            <a:r>
              <a:rPr lang="zh-CN" altLang="en-US" dirty="0"/>
              <a:t>还是反自反的吗？</a:t>
            </a:r>
            <a:r>
              <a:rPr lang="en-US" altLang="zh-CN" dirty="0" err="1"/>
              <a:t>RoS</a:t>
            </a:r>
            <a:r>
              <a:rPr lang="zh-CN" altLang="en-US" dirty="0"/>
              <a:t>呢？</a:t>
            </a:r>
          </a:p>
        </p:txBody>
      </p:sp>
      <p:sp>
        <p:nvSpPr>
          <p:cNvPr id="6" name="矩形 5">
            <a:extLst>
              <a:ext uri="{FF2B5EF4-FFF2-40B4-BE49-F238E27FC236}">
                <a16:creationId xmlns:a16="http://schemas.microsoft.com/office/drawing/2014/main" id="{DBB22F1D-8677-4F3D-BA03-7D529CAAF3C7}"/>
              </a:ext>
            </a:extLst>
          </p:cNvPr>
          <p:cNvSpPr/>
          <p:nvPr/>
        </p:nvSpPr>
        <p:spPr>
          <a:xfrm>
            <a:off x="367428" y="4481517"/>
            <a:ext cx="10582275" cy="1135054"/>
          </a:xfrm>
          <a:prstGeom prst="rect">
            <a:avLst/>
          </a:prstGeom>
        </p:spPr>
        <p:txBody>
          <a:bodyPr wrap="square">
            <a:spAutoFit/>
          </a:bodyPr>
          <a:lstStyle/>
          <a:p>
            <a:pPr>
              <a:lnSpc>
                <a:spcPct val="150000"/>
              </a:lnSpc>
            </a:pPr>
            <a:r>
              <a:rPr lang="zh-CN" altLang="zh-CN" b="1" kern="100" dirty="0">
                <a:solidFill>
                  <a:srgbClr val="C00000"/>
                </a:solidFill>
                <a:latin typeface="+mn-ea"/>
                <a:cs typeface="Times New Roman" panose="02020603050405020304" pitchFamily="18" charset="0"/>
              </a:rPr>
              <a:t>关系性质的保守性问题</a:t>
            </a:r>
            <a:r>
              <a:rPr lang="zh-CN" altLang="en-US" b="1" kern="100" dirty="0">
                <a:solidFill>
                  <a:srgbClr val="C00000"/>
                </a:solidFill>
                <a:latin typeface="+mn-ea"/>
                <a:cs typeface="Times New Roman" panose="02020603050405020304" pitchFamily="18" charset="0"/>
              </a:rPr>
              <a:t>：</a:t>
            </a:r>
            <a:r>
              <a:rPr lang="zh-CN" altLang="en-US" b="1" kern="100" dirty="0">
                <a:latin typeface="+mn-ea"/>
                <a:cs typeface="Times New Roman" panose="02020603050405020304" pitchFamily="18" charset="0"/>
              </a:rPr>
              <a:t>是指</a:t>
            </a:r>
            <a:r>
              <a:rPr lang="zh-CN" altLang="zh-CN" b="1" kern="100" dirty="0">
                <a:latin typeface="+mn-ea"/>
                <a:cs typeface="Times New Roman" panose="02020603050405020304" pitchFamily="18" charset="0"/>
              </a:rPr>
              <a:t>具有某种性质的两个关系经过运算后，运算结果是否仍具有该性质的问题。</a:t>
            </a:r>
            <a:endParaRPr lang="zh-CN" altLang="en-US" b="1" dirty="0">
              <a:latin typeface="+mn-ea"/>
            </a:endParaRPr>
          </a:p>
        </p:txBody>
      </p:sp>
      <p:sp>
        <p:nvSpPr>
          <p:cNvPr id="7" name="矩形 6">
            <a:extLst>
              <a:ext uri="{FF2B5EF4-FFF2-40B4-BE49-F238E27FC236}">
                <a16:creationId xmlns:a16="http://schemas.microsoft.com/office/drawing/2014/main" id="{34E856B4-351A-461E-AE93-D92846E094A0}"/>
              </a:ext>
            </a:extLst>
          </p:cNvPr>
          <p:cNvSpPr/>
          <p:nvPr/>
        </p:nvSpPr>
        <p:spPr>
          <a:xfrm>
            <a:off x="400308" y="1810545"/>
            <a:ext cx="11201400" cy="2243050"/>
          </a:xfrm>
          <a:prstGeom prst="rect">
            <a:avLst/>
          </a:prstGeom>
        </p:spPr>
        <p:txBody>
          <a:bodyPr wrap="square">
            <a:spAutoFit/>
          </a:bodyPr>
          <a:lstStyle/>
          <a:p>
            <a:pPr>
              <a:lnSpc>
                <a:spcPct val="150000"/>
              </a:lnSpc>
            </a:pPr>
            <a:r>
              <a:rPr lang="zh-CN" altLang="en-US" b="1" dirty="0">
                <a:latin typeface="+mn-ea"/>
              </a:rPr>
              <a:t>例如  设</a:t>
            </a:r>
            <a:r>
              <a:rPr lang="en-US" altLang="zh-CN" b="1" dirty="0">
                <a:latin typeface="+mn-ea"/>
              </a:rPr>
              <a:t>A</a:t>
            </a:r>
            <a:r>
              <a:rPr lang="zh-CN" altLang="en-US" b="1" dirty="0">
                <a:latin typeface="+mn-ea"/>
              </a:rPr>
              <a:t>＝</a:t>
            </a:r>
            <a:r>
              <a:rPr lang="en-US" altLang="zh-CN" b="1" dirty="0">
                <a:latin typeface="+mn-ea"/>
              </a:rPr>
              <a:t>{1,2,3}</a:t>
            </a:r>
            <a:r>
              <a:rPr lang="zh-CN" altLang="en-US" b="1" dirty="0">
                <a:latin typeface="+mn-ea"/>
              </a:rPr>
              <a:t>，</a:t>
            </a:r>
            <a:r>
              <a:rPr lang="en-US" altLang="zh-CN" b="1" dirty="0">
                <a:latin typeface="+mn-ea"/>
              </a:rPr>
              <a:t>R</a:t>
            </a:r>
            <a:r>
              <a:rPr lang="zh-CN" altLang="en-US" b="1" dirty="0">
                <a:latin typeface="+mn-ea"/>
              </a:rPr>
              <a:t>＝</a:t>
            </a:r>
            <a:r>
              <a:rPr lang="en-US" altLang="zh-CN" b="1" dirty="0">
                <a:latin typeface="+mn-ea"/>
              </a:rPr>
              <a:t>{&lt;1,3&gt;,&lt;2,3&gt;}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{&lt;2,3&gt;,&lt;3,1&gt;}</a:t>
            </a:r>
            <a:r>
              <a:rPr lang="zh-CN" altLang="en-US" b="1" dirty="0">
                <a:latin typeface="+mn-ea"/>
              </a:rPr>
              <a:t>是</a:t>
            </a:r>
            <a:r>
              <a:rPr lang="en-US" altLang="zh-CN" b="1" dirty="0">
                <a:latin typeface="+mn-ea"/>
              </a:rPr>
              <a:t>A</a:t>
            </a:r>
            <a:r>
              <a:rPr lang="zh-CN" altLang="en-US" b="1" dirty="0">
                <a:latin typeface="+mn-ea"/>
              </a:rPr>
              <a:t>上的关系。</a:t>
            </a:r>
            <a:endParaRPr lang="en-US" altLang="zh-CN" b="1" dirty="0">
              <a:latin typeface="+mn-ea"/>
            </a:endParaRPr>
          </a:p>
          <a:p>
            <a:pPr>
              <a:lnSpc>
                <a:spcPct val="150000"/>
              </a:lnSpc>
            </a:pPr>
            <a:r>
              <a:rPr lang="zh-CN" altLang="en-US" b="1" dirty="0">
                <a:latin typeface="+mn-ea"/>
              </a:rPr>
              <a:t>显然</a:t>
            </a:r>
            <a:r>
              <a:rPr lang="en-US" altLang="zh-CN" b="1" dirty="0">
                <a:latin typeface="+mn-ea"/>
              </a:rPr>
              <a:t>R</a:t>
            </a:r>
            <a:r>
              <a:rPr lang="zh-CN" altLang="en-US" b="1" dirty="0">
                <a:latin typeface="+mn-ea"/>
              </a:rPr>
              <a:t>，</a:t>
            </a:r>
            <a:r>
              <a:rPr lang="en-US" altLang="zh-CN" b="1" dirty="0">
                <a:latin typeface="+mn-ea"/>
              </a:rPr>
              <a:t>S</a:t>
            </a:r>
            <a:r>
              <a:rPr lang="zh-CN" altLang="en-US" b="1" dirty="0">
                <a:latin typeface="+mn-ea"/>
              </a:rPr>
              <a:t>都是反自反的。</a:t>
            </a:r>
          </a:p>
          <a:p>
            <a:pPr>
              <a:lnSpc>
                <a:spcPct val="150000"/>
              </a:lnSpc>
            </a:pPr>
            <a:r>
              <a:rPr lang="en-US" altLang="zh-CN" b="1" dirty="0">
                <a:latin typeface="+mn-ea"/>
              </a:rPr>
              <a:t>R-S</a:t>
            </a:r>
            <a:r>
              <a:rPr lang="zh-CN" altLang="en-US" b="1" dirty="0">
                <a:latin typeface="+mn-ea"/>
              </a:rPr>
              <a:t>＝</a:t>
            </a:r>
            <a:r>
              <a:rPr lang="en-US" altLang="zh-CN" b="1" dirty="0">
                <a:latin typeface="+mn-ea"/>
              </a:rPr>
              <a:t>{&lt;1,3&gt;}</a:t>
            </a:r>
            <a:r>
              <a:rPr lang="zh-CN" altLang="en-US" b="1" dirty="0">
                <a:latin typeface="+mn-ea"/>
              </a:rPr>
              <a:t>仍然是反自反的；</a:t>
            </a:r>
          </a:p>
          <a:p>
            <a:pPr>
              <a:lnSpc>
                <a:spcPct val="150000"/>
              </a:lnSpc>
            </a:pPr>
            <a:r>
              <a:rPr lang="en-US" altLang="zh-CN" b="1" dirty="0" err="1">
                <a:latin typeface="+mn-ea"/>
              </a:rPr>
              <a:t>RoS</a:t>
            </a:r>
            <a:r>
              <a:rPr lang="zh-CN" altLang="en-US" b="1" dirty="0">
                <a:latin typeface="+mn-ea"/>
              </a:rPr>
              <a:t>＝</a:t>
            </a:r>
            <a:r>
              <a:rPr lang="en-US" altLang="zh-CN" b="1" dirty="0">
                <a:latin typeface="+mn-ea"/>
              </a:rPr>
              <a:t>{&lt;1,1&gt;,&lt;2,1&gt;}</a:t>
            </a:r>
            <a:r>
              <a:rPr lang="zh-CN" altLang="en-US" b="1" dirty="0">
                <a:latin typeface="+mn-ea"/>
              </a:rPr>
              <a:t>不是反自反的。</a:t>
            </a:r>
          </a:p>
        </p:txBody>
      </p:sp>
    </p:spTree>
    <p:extLst>
      <p:ext uri="{BB962C8B-B14F-4D97-AF65-F5344CB8AC3E}">
        <p14:creationId xmlns:p14="http://schemas.microsoft.com/office/powerpoint/2010/main" val="16747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5154" name="Rectangle 2"/>
          <p:cNvSpPr>
            <a:spLocks noGrp="1" noChangeArrowheads="1"/>
          </p:cNvSpPr>
          <p:nvPr>
            <p:ph type="body" idx="1"/>
          </p:nvPr>
        </p:nvSpPr>
        <p:spPr>
          <a:xfrm>
            <a:off x="384175" y="1219994"/>
            <a:ext cx="10896599" cy="3625103"/>
          </a:xfrm>
          <a:solidFill>
            <a:schemeClr val="bg1"/>
          </a:solidFill>
        </p:spPr>
        <p:txBody>
          <a:bodyPr/>
          <a:lstStyle/>
          <a:p>
            <a:pPr marL="533507" indent="-533507">
              <a:lnSpc>
                <a:spcPct val="150000"/>
              </a:lnSpc>
              <a:buNone/>
            </a:pPr>
            <a:r>
              <a:rPr lang="en-US" altLang="zh-CN" dirty="0"/>
              <a:t>定理4.10 </a:t>
            </a:r>
            <a:r>
              <a:rPr lang="zh-CN" altLang="en-US" noProof="1"/>
              <a:t>设</a:t>
            </a:r>
            <a:r>
              <a:rPr lang="en-US" altLang="zh-CN" noProof="1"/>
              <a:t>R</a:t>
            </a:r>
            <a:r>
              <a:rPr lang="en-US" altLang="zh-CN" dirty="0"/>
              <a:t>,</a:t>
            </a:r>
            <a:r>
              <a:rPr lang="en-US" altLang="zh-CN" noProof="1"/>
              <a:t>S</a:t>
            </a:r>
            <a:r>
              <a:rPr lang="zh-CN" altLang="en-US" noProof="1"/>
              <a:t>是定义在</a:t>
            </a:r>
            <a:r>
              <a:rPr lang="en-US" altLang="zh-CN" noProof="1"/>
              <a:t>A</a:t>
            </a:r>
            <a:r>
              <a:rPr lang="zh-CN" altLang="en-US" noProof="1"/>
              <a:t>上的二元关系，则：</a:t>
            </a:r>
          </a:p>
          <a:p>
            <a:pPr marL="533507" indent="-533507">
              <a:lnSpc>
                <a:spcPct val="150000"/>
              </a:lnSpc>
              <a:buClr>
                <a:srgbClr val="FFFF00"/>
              </a:buClr>
              <a:buNone/>
            </a:pPr>
            <a:r>
              <a:rPr lang="en-US" altLang="zh-CN" dirty="0"/>
              <a:t>(1)</a:t>
            </a:r>
            <a:r>
              <a:rPr lang="zh-CN" altLang="en-US" noProof="1"/>
              <a:t>若</a:t>
            </a:r>
            <a:r>
              <a:rPr lang="en-US" altLang="zh-CN" noProof="1"/>
              <a:t>R,S</a:t>
            </a:r>
            <a:r>
              <a:rPr lang="zh-CN" altLang="en-US" noProof="1"/>
              <a:t>是</a:t>
            </a:r>
            <a:r>
              <a:rPr lang="zh-CN" altLang="en-US" noProof="1">
                <a:solidFill>
                  <a:srgbClr val="0000FF"/>
                </a:solidFill>
              </a:rPr>
              <a:t>自反的</a:t>
            </a:r>
            <a:r>
              <a:rPr lang="zh-CN" altLang="en-US" noProof="1"/>
              <a:t>，则</a:t>
            </a:r>
            <a:r>
              <a:rPr lang="en-US" altLang="zh-CN" noProof="1"/>
              <a:t>R</a:t>
            </a:r>
            <a:r>
              <a:rPr lang="en-US" altLang="zh-CN" baseline="30000" dirty="0"/>
              <a:t>-1</a:t>
            </a:r>
            <a:r>
              <a:rPr lang="en-US" altLang="zh-CN" dirty="0"/>
              <a:t>,R∪S,R∩S,R</a:t>
            </a:r>
            <a:r>
              <a:rPr lang="en-US" altLang="zh-CN" dirty="0">
                <a:sym typeface="Symbol" panose="05050102010706020507" pitchFamily="18" charset="2"/>
              </a:rPr>
              <a:t></a:t>
            </a:r>
            <a:r>
              <a:rPr lang="en-US" altLang="zh-CN" noProof="1"/>
              <a:t>S</a:t>
            </a:r>
            <a:r>
              <a:rPr lang="zh-CN" altLang="en-US" noProof="1">
                <a:solidFill>
                  <a:srgbClr val="FF0000"/>
                </a:solidFill>
              </a:rPr>
              <a:t>也是</a:t>
            </a:r>
            <a:r>
              <a:rPr lang="zh-CN" altLang="en-US" noProof="1">
                <a:solidFill>
                  <a:srgbClr val="0000FF"/>
                </a:solidFill>
              </a:rPr>
              <a:t>自反的。</a:t>
            </a:r>
            <a:endParaRPr lang="en-US" altLang="en-US" noProof="1">
              <a:solidFill>
                <a:srgbClr val="0000FF"/>
              </a:solidFill>
            </a:endParaRPr>
          </a:p>
          <a:p>
            <a:pPr marL="533507" indent="-533507">
              <a:lnSpc>
                <a:spcPct val="150000"/>
              </a:lnSpc>
              <a:buClr>
                <a:srgbClr val="FFFF00"/>
              </a:buClr>
              <a:buNone/>
            </a:pPr>
            <a:r>
              <a:rPr lang="en-US" altLang="zh-CN" dirty="0"/>
              <a:t>(2)</a:t>
            </a:r>
            <a:r>
              <a:rPr lang="zh-CN" altLang="en-US" noProof="1"/>
              <a:t>若</a:t>
            </a:r>
            <a:r>
              <a:rPr lang="en-US" altLang="zh-CN" noProof="1"/>
              <a:t>R,S</a:t>
            </a:r>
            <a:r>
              <a:rPr lang="zh-CN" altLang="en-US" noProof="1"/>
              <a:t>是</a:t>
            </a:r>
            <a:r>
              <a:rPr lang="zh-CN" altLang="en-US" noProof="1">
                <a:solidFill>
                  <a:srgbClr val="0000FF"/>
                </a:solidFill>
              </a:rPr>
              <a:t>反自反的</a:t>
            </a:r>
            <a:r>
              <a:rPr lang="zh-CN" altLang="en-US" noProof="1"/>
              <a:t>，则</a:t>
            </a:r>
            <a:r>
              <a:rPr lang="en-US" altLang="zh-CN" noProof="1"/>
              <a:t>R</a:t>
            </a:r>
            <a:r>
              <a:rPr lang="en-US" altLang="zh-CN" baseline="30000" dirty="0"/>
              <a:t>-1</a:t>
            </a:r>
            <a:r>
              <a:rPr lang="en-US" altLang="zh-CN" dirty="0"/>
              <a:t>,R∪S,R∩S</a:t>
            </a:r>
            <a:r>
              <a:rPr lang="zh-CN" altLang="en-US" dirty="0">
                <a:solidFill>
                  <a:srgbClr val="FF0000"/>
                </a:solidFill>
              </a:rPr>
              <a:t>也是</a:t>
            </a:r>
            <a:r>
              <a:rPr lang="zh-CN" altLang="en-US" dirty="0">
                <a:solidFill>
                  <a:srgbClr val="0000FF"/>
                </a:solidFill>
              </a:rPr>
              <a:t>反自反的。</a:t>
            </a:r>
          </a:p>
          <a:p>
            <a:pPr marL="533507" indent="-533507">
              <a:lnSpc>
                <a:spcPct val="150000"/>
              </a:lnSpc>
              <a:buClr>
                <a:srgbClr val="FFFF00"/>
              </a:buClr>
              <a:buNone/>
            </a:pPr>
            <a:r>
              <a:rPr lang="en-US" altLang="zh-CN" dirty="0"/>
              <a:t>(3)</a:t>
            </a:r>
            <a:r>
              <a:rPr lang="zh-CN" altLang="en-US" dirty="0"/>
              <a:t>若</a:t>
            </a:r>
            <a:r>
              <a:rPr lang="en-US" altLang="zh-CN" dirty="0"/>
              <a:t>R,S</a:t>
            </a:r>
            <a:r>
              <a:rPr lang="zh-CN" altLang="en-US" dirty="0"/>
              <a:t>是</a:t>
            </a:r>
            <a:r>
              <a:rPr lang="zh-CN" altLang="en-US" dirty="0">
                <a:solidFill>
                  <a:srgbClr val="0000FF"/>
                </a:solidFill>
              </a:rPr>
              <a:t>对称的</a:t>
            </a:r>
            <a:r>
              <a:rPr lang="zh-CN" altLang="en-US" dirty="0"/>
              <a:t>，则</a:t>
            </a:r>
            <a:r>
              <a:rPr lang="en-US" altLang="zh-CN" dirty="0"/>
              <a:t>R</a:t>
            </a:r>
            <a:r>
              <a:rPr lang="en-US" altLang="zh-CN" baseline="30000" dirty="0"/>
              <a:t>-1</a:t>
            </a:r>
            <a:r>
              <a:rPr lang="en-US" altLang="zh-CN" dirty="0"/>
              <a:t>,R∪S,R∩S</a:t>
            </a:r>
            <a:r>
              <a:rPr lang="zh-CN" altLang="en-US" dirty="0">
                <a:solidFill>
                  <a:srgbClr val="FF0000"/>
                </a:solidFill>
              </a:rPr>
              <a:t>也是</a:t>
            </a:r>
            <a:r>
              <a:rPr lang="zh-CN" altLang="en-US" dirty="0">
                <a:solidFill>
                  <a:srgbClr val="0000FF"/>
                </a:solidFill>
              </a:rPr>
              <a:t>对称的</a:t>
            </a:r>
            <a:r>
              <a:rPr lang="zh-CN" altLang="en-US" dirty="0">
                <a:solidFill>
                  <a:srgbClr val="3333FF"/>
                </a:solidFill>
              </a:rPr>
              <a:t>。</a:t>
            </a:r>
          </a:p>
          <a:p>
            <a:pPr marL="533507" indent="-533507">
              <a:lnSpc>
                <a:spcPct val="150000"/>
              </a:lnSpc>
              <a:buClr>
                <a:srgbClr val="FFFF00"/>
              </a:buClr>
              <a:buNone/>
            </a:pPr>
            <a:r>
              <a:rPr lang="en-US" altLang="zh-CN" dirty="0"/>
              <a:t>(4)</a:t>
            </a:r>
            <a:r>
              <a:rPr lang="zh-CN" altLang="en-US" dirty="0"/>
              <a:t>若</a:t>
            </a:r>
            <a:r>
              <a:rPr lang="en-US" altLang="zh-CN" dirty="0"/>
              <a:t>R,S</a:t>
            </a:r>
            <a:r>
              <a:rPr lang="zh-CN" altLang="en-US" dirty="0"/>
              <a:t>是</a:t>
            </a:r>
            <a:r>
              <a:rPr lang="zh-CN" altLang="en-US" dirty="0">
                <a:solidFill>
                  <a:srgbClr val="0000FF"/>
                </a:solidFill>
              </a:rPr>
              <a:t>反对称的</a:t>
            </a:r>
            <a:r>
              <a:rPr lang="zh-CN" altLang="en-US" dirty="0"/>
              <a:t>，则</a:t>
            </a:r>
            <a:r>
              <a:rPr lang="en-US" altLang="zh-CN" dirty="0"/>
              <a:t>R</a:t>
            </a:r>
            <a:r>
              <a:rPr lang="en-US" altLang="zh-CN" baseline="30000" dirty="0"/>
              <a:t>-1</a:t>
            </a:r>
            <a:r>
              <a:rPr lang="en-US" altLang="zh-CN" dirty="0"/>
              <a:t>,R∩S</a:t>
            </a:r>
            <a:r>
              <a:rPr lang="zh-CN" altLang="en-US" dirty="0">
                <a:solidFill>
                  <a:srgbClr val="FF0000"/>
                </a:solidFill>
              </a:rPr>
              <a:t>也是</a:t>
            </a:r>
            <a:r>
              <a:rPr lang="zh-CN" altLang="en-US" dirty="0">
                <a:solidFill>
                  <a:srgbClr val="0000FF"/>
                </a:solidFill>
              </a:rPr>
              <a:t>反对称的</a:t>
            </a:r>
            <a:r>
              <a:rPr lang="zh-CN" altLang="en-US" dirty="0">
                <a:solidFill>
                  <a:srgbClr val="3333FF"/>
                </a:solidFill>
              </a:rPr>
              <a:t>。</a:t>
            </a:r>
          </a:p>
          <a:p>
            <a:pPr marL="533507" indent="-533507">
              <a:lnSpc>
                <a:spcPct val="150000"/>
              </a:lnSpc>
              <a:buClr>
                <a:srgbClr val="FFFF00"/>
              </a:buClr>
              <a:buNone/>
            </a:pPr>
            <a:r>
              <a:rPr lang="en-US" altLang="zh-CN" dirty="0"/>
              <a:t>(5)</a:t>
            </a:r>
            <a:r>
              <a:rPr lang="zh-CN" altLang="en-US" dirty="0"/>
              <a:t>若</a:t>
            </a:r>
            <a:r>
              <a:rPr lang="en-US" altLang="zh-CN" dirty="0"/>
              <a:t>R,S</a:t>
            </a:r>
            <a:r>
              <a:rPr lang="zh-CN" altLang="en-US" dirty="0"/>
              <a:t>是</a:t>
            </a:r>
            <a:r>
              <a:rPr lang="zh-CN" altLang="en-US" dirty="0">
                <a:solidFill>
                  <a:srgbClr val="0000FF"/>
                </a:solidFill>
              </a:rPr>
              <a:t>传递的</a:t>
            </a:r>
            <a:r>
              <a:rPr lang="zh-CN" altLang="en-US" dirty="0"/>
              <a:t>，则</a:t>
            </a:r>
            <a:r>
              <a:rPr lang="en-US" altLang="zh-CN" dirty="0"/>
              <a:t>R</a:t>
            </a:r>
            <a:r>
              <a:rPr lang="en-US" altLang="zh-CN" baseline="30000" dirty="0"/>
              <a:t>-1</a:t>
            </a:r>
            <a:r>
              <a:rPr lang="en-US" altLang="zh-CN" dirty="0"/>
              <a:t>,R∩S</a:t>
            </a:r>
            <a:r>
              <a:rPr lang="zh-CN" altLang="en-US" dirty="0">
                <a:solidFill>
                  <a:srgbClr val="FF0000"/>
                </a:solidFill>
              </a:rPr>
              <a:t>也是</a:t>
            </a:r>
            <a:r>
              <a:rPr lang="zh-CN" altLang="en-US" dirty="0">
                <a:solidFill>
                  <a:srgbClr val="0000FF"/>
                </a:solidFill>
              </a:rPr>
              <a:t>传递的。</a:t>
            </a:r>
          </a:p>
        </p:txBody>
      </p:sp>
      <p:sp>
        <p:nvSpPr>
          <p:cNvPr id="254980" name="Rectangle 3"/>
          <p:cNvSpPr>
            <a:spLocks noGrp="1" noChangeArrowheads="1"/>
          </p:cNvSpPr>
          <p:nvPr>
            <p:ph type="title"/>
          </p:nvPr>
        </p:nvSpPr>
        <p:spPr/>
        <p:txBody>
          <a:bodyPr/>
          <a:lstStyle/>
          <a:p>
            <a:pPr eaLnBrk="1" hangingPunct="1"/>
            <a:r>
              <a:rPr lang="en-US" altLang="zh-CN" dirty="0"/>
              <a:t>4.3.3 </a:t>
            </a:r>
            <a:r>
              <a:rPr lang="zh-CN" altLang="en-US" dirty="0"/>
              <a:t>关系性质的保守性</a:t>
            </a:r>
            <a:endParaRPr lang="zh-CN" altLang="en-US" sz="4001" dirty="0"/>
          </a:p>
        </p:txBody>
      </p:sp>
      <p:sp>
        <p:nvSpPr>
          <p:cNvPr id="1585156" name="Rectangle 4"/>
          <p:cNvSpPr>
            <a:spLocks noChangeArrowheads="1"/>
          </p:cNvSpPr>
          <p:nvPr/>
        </p:nvSpPr>
        <p:spPr bwMode="auto">
          <a:xfrm>
            <a:off x="536575" y="4990458"/>
            <a:ext cx="10668000" cy="1689052"/>
          </a:xfrm>
          <a:prstGeom prst="rect">
            <a:avLst/>
          </a:prstGeom>
          <a:solidFill>
            <a:srgbClr val="1157AB"/>
          </a:solidFill>
          <a:ln>
            <a:noFill/>
          </a:ln>
          <a:extLst/>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Tx/>
              <a:buFontTx/>
              <a:buNone/>
            </a:pPr>
            <a:r>
              <a:rPr kumimoji="1" lang="zh-CN" altLang="en-US" sz="2400" dirty="0">
                <a:solidFill>
                  <a:schemeClr val="bg1"/>
                </a:solidFill>
                <a:latin typeface="+mn-ea"/>
                <a:ea typeface="+mn-ea"/>
              </a:rPr>
              <a:t>注意：</a:t>
            </a:r>
          </a:p>
          <a:p>
            <a:pPr algn="l" eaLnBrk="1" hangingPunct="1">
              <a:lnSpc>
                <a:spcPct val="150000"/>
              </a:lnSpc>
              <a:spcBef>
                <a:spcPct val="0"/>
              </a:spcBef>
              <a:buClrTx/>
              <a:buFont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1</a:t>
            </a:r>
            <a:r>
              <a:rPr kumimoji="1" lang="zh-CN" altLang="en-US" sz="2400" dirty="0">
                <a:solidFill>
                  <a:schemeClr val="bg1"/>
                </a:solidFill>
                <a:latin typeface="+mn-ea"/>
                <a:ea typeface="+mn-ea"/>
              </a:rPr>
              <a:t>）逆运算与交运算具有较好的保守性；</a:t>
            </a:r>
          </a:p>
          <a:p>
            <a:pPr algn="l" eaLnBrk="1" hangingPunct="1">
              <a:lnSpc>
                <a:spcPct val="150000"/>
              </a:lnSpc>
              <a:spcBef>
                <a:spcPct val="0"/>
              </a:spcBef>
              <a:buClrTx/>
              <a:buFont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2</a:t>
            </a:r>
            <a:r>
              <a:rPr kumimoji="1" lang="zh-CN" altLang="en-US" sz="2400" dirty="0">
                <a:solidFill>
                  <a:schemeClr val="bg1"/>
                </a:solidFill>
                <a:latin typeface="+mn-ea"/>
                <a:ea typeface="+mn-ea"/>
              </a:rPr>
              <a:t>）并运算、差运算和复合运算的保守性较差。</a:t>
            </a:r>
          </a:p>
        </p:txBody>
      </p:sp>
    </p:spTree>
    <p:extLst>
      <p:ext uri="{BB962C8B-B14F-4D97-AF65-F5344CB8AC3E}">
        <p14:creationId xmlns:p14="http://schemas.microsoft.com/office/powerpoint/2010/main" val="25718725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 calcmode="lin" valueType="num">
                                      <p:cBhvr additive="base">
                                        <p:cTn id="7" dur="500" fill="hold"/>
                                        <p:tgtEl>
                                          <p:spTgt spid="1585156"/>
                                        </p:tgtEl>
                                        <p:attrNameLst>
                                          <p:attrName>ppt_x</p:attrName>
                                        </p:attrNameLst>
                                      </p:cBhvr>
                                      <p:tavLst>
                                        <p:tav tm="0">
                                          <p:val>
                                            <p:strVal val="#ppt_x"/>
                                          </p:val>
                                        </p:tav>
                                        <p:tav tm="100000">
                                          <p:val>
                                            <p:strVal val="#ppt_x"/>
                                          </p:val>
                                        </p:tav>
                                      </p:tavLst>
                                    </p:anim>
                                    <p:anim calcmode="lin" valueType="num">
                                      <p:cBhvr additive="base">
                                        <p:cTn id="8" dur="500" fill="hold"/>
                                        <p:tgtEl>
                                          <p:spTgt spid="1585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7B0A4-C7C8-4962-AEDF-0F8488179478}"/>
              </a:ext>
            </a:extLst>
          </p:cNvPr>
          <p:cNvSpPr>
            <a:spLocks noGrp="1"/>
          </p:cNvSpPr>
          <p:nvPr>
            <p:ph type="title"/>
          </p:nvPr>
        </p:nvSpPr>
        <p:spPr/>
        <p:txBody>
          <a:bodyPr/>
          <a:lstStyle/>
          <a:p>
            <a:r>
              <a:rPr lang="zh-CN" altLang="en-US" dirty="0"/>
              <a:t>反例构造思路</a:t>
            </a:r>
          </a:p>
        </p:txBody>
      </p:sp>
      <p:sp>
        <p:nvSpPr>
          <p:cNvPr id="4" name="Rectangle 3">
            <a:extLst>
              <a:ext uri="{FF2B5EF4-FFF2-40B4-BE49-F238E27FC236}">
                <a16:creationId xmlns:a16="http://schemas.microsoft.com/office/drawing/2014/main" id="{A754A803-DA6E-4973-BAC1-7DBC3237F6F8}"/>
              </a:ext>
            </a:extLst>
          </p:cNvPr>
          <p:cNvSpPr txBox="1">
            <a:spLocks noChangeArrowheads="1"/>
          </p:cNvSpPr>
          <p:nvPr/>
        </p:nvSpPr>
        <p:spPr bwMode="auto">
          <a:xfrm>
            <a:off x="325436" y="1041982"/>
            <a:ext cx="2032000" cy="497316"/>
          </a:xfrm>
          <a:prstGeom prst="rect">
            <a:avLst/>
          </a:prstGeom>
          <a:solidFill>
            <a:srgbClr val="0000FF"/>
          </a:solidFill>
          <a:ln>
            <a:noFill/>
          </a:ln>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chemeClr val="bg1"/>
                </a:solidFill>
                <a:latin typeface="+mn-ea"/>
              </a:rPr>
              <a:t>正向思维：</a:t>
            </a:r>
          </a:p>
        </p:txBody>
      </p:sp>
      <p:sp>
        <p:nvSpPr>
          <p:cNvPr id="5" name="Rectangle 3">
            <a:extLst>
              <a:ext uri="{FF2B5EF4-FFF2-40B4-BE49-F238E27FC236}">
                <a16:creationId xmlns:a16="http://schemas.microsoft.com/office/drawing/2014/main" id="{7CB94059-6E61-4A52-ABEE-6F3EE5EBD488}"/>
              </a:ext>
            </a:extLst>
          </p:cNvPr>
          <p:cNvSpPr txBox="1">
            <a:spLocks noChangeArrowheads="1"/>
          </p:cNvSpPr>
          <p:nvPr/>
        </p:nvSpPr>
        <p:spPr bwMode="auto">
          <a:xfrm>
            <a:off x="1139825" y="1655763"/>
            <a:ext cx="1193800" cy="940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构造集合</a:t>
            </a:r>
            <a:r>
              <a:rPr lang="en-US" altLang="zh-CN" sz="2400" kern="0" dirty="0">
                <a:latin typeface="+mn-ea"/>
              </a:rPr>
              <a:t>A</a:t>
            </a:r>
            <a:endParaRPr lang="zh-CN" altLang="en-US" sz="2400" kern="0" dirty="0">
              <a:latin typeface="+mn-ea"/>
            </a:endParaRPr>
          </a:p>
        </p:txBody>
      </p:sp>
      <p:sp>
        <p:nvSpPr>
          <p:cNvPr id="6" name="Rectangle 3">
            <a:extLst>
              <a:ext uri="{FF2B5EF4-FFF2-40B4-BE49-F238E27FC236}">
                <a16:creationId xmlns:a16="http://schemas.microsoft.com/office/drawing/2014/main" id="{7CF1F11C-DCA9-4831-997B-E5C494BC1633}"/>
              </a:ext>
            </a:extLst>
          </p:cNvPr>
          <p:cNvSpPr txBox="1">
            <a:spLocks noChangeArrowheads="1"/>
          </p:cNvSpPr>
          <p:nvPr/>
        </p:nvSpPr>
        <p:spPr bwMode="auto">
          <a:xfrm>
            <a:off x="3241675" y="1655763"/>
            <a:ext cx="1879600" cy="940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构造满足条件的</a:t>
            </a:r>
            <a:r>
              <a:rPr lang="en-US" altLang="zh-CN" sz="2400" kern="0" dirty="0">
                <a:latin typeface="+mn-ea"/>
              </a:rPr>
              <a:t>R</a:t>
            </a:r>
            <a:r>
              <a:rPr lang="zh-CN" altLang="en-US" sz="2400" kern="0" dirty="0">
                <a:latin typeface="+mn-ea"/>
              </a:rPr>
              <a:t>和</a:t>
            </a:r>
            <a:r>
              <a:rPr lang="en-US" altLang="zh-CN" sz="2400" kern="0" dirty="0">
                <a:latin typeface="+mn-ea"/>
              </a:rPr>
              <a:t>S</a:t>
            </a:r>
            <a:endParaRPr lang="zh-CN" altLang="en-US" sz="2400" kern="0" dirty="0">
              <a:latin typeface="+mn-ea"/>
            </a:endParaRPr>
          </a:p>
        </p:txBody>
      </p:sp>
      <p:sp>
        <p:nvSpPr>
          <p:cNvPr id="7" name="Rectangle 3">
            <a:extLst>
              <a:ext uri="{FF2B5EF4-FFF2-40B4-BE49-F238E27FC236}">
                <a16:creationId xmlns:a16="http://schemas.microsoft.com/office/drawing/2014/main" id="{BDDF7918-4222-48C5-B4C7-551A5FEDEFC3}"/>
              </a:ext>
            </a:extLst>
          </p:cNvPr>
          <p:cNvSpPr txBox="1">
            <a:spLocks noChangeArrowheads="1"/>
          </p:cNvSpPr>
          <p:nvPr/>
        </p:nvSpPr>
        <p:spPr bwMode="auto">
          <a:xfrm>
            <a:off x="6013343" y="1431600"/>
            <a:ext cx="2803632" cy="1383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计算</a:t>
            </a:r>
            <a:r>
              <a:rPr lang="en-US" altLang="zh-CN" sz="2400" kern="0" dirty="0" err="1">
                <a:latin typeface="+mn-ea"/>
              </a:rPr>
              <a:t>RoS</a:t>
            </a:r>
            <a:r>
              <a:rPr lang="zh-CN" altLang="en-US" sz="2400" kern="0" dirty="0">
                <a:latin typeface="+mn-ea"/>
              </a:rPr>
              <a:t>和</a:t>
            </a:r>
            <a:r>
              <a:rPr lang="en-US" altLang="zh-CN" sz="2400" dirty="0">
                <a:latin typeface="+mn-ea"/>
              </a:rPr>
              <a:t>R</a:t>
            </a:r>
            <a:r>
              <a:rPr lang="en-US" altLang="zh-CN" sz="2400">
                <a:latin typeface="+mn-ea"/>
              </a:rPr>
              <a:t>∪S</a:t>
            </a:r>
            <a:r>
              <a:rPr lang="zh-CN" altLang="en-US" sz="2400">
                <a:latin typeface="+mn-ea"/>
              </a:rPr>
              <a:t>，并</a:t>
            </a:r>
            <a:r>
              <a:rPr lang="zh-CN" altLang="en-US" sz="2400" dirty="0">
                <a:latin typeface="+mn-ea"/>
              </a:rPr>
              <a:t>确定其特殊性质是否满足要求</a:t>
            </a:r>
            <a:endParaRPr lang="zh-CN" altLang="en-US" sz="2400" kern="0" dirty="0">
              <a:latin typeface="+mn-ea"/>
            </a:endParaRPr>
          </a:p>
        </p:txBody>
      </p:sp>
      <p:sp>
        <p:nvSpPr>
          <p:cNvPr id="8" name="右箭头 1">
            <a:extLst>
              <a:ext uri="{FF2B5EF4-FFF2-40B4-BE49-F238E27FC236}">
                <a16:creationId xmlns:a16="http://schemas.microsoft.com/office/drawing/2014/main" id="{D1812EA6-57F4-4AA5-8768-0569575867A6}"/>
              </a:ext>
            </a:extLst>
          </p:cNvPr>
          <p:cNvSpPr>
            <a:spLocks noChangeArrowheads="1"/>
          </p:cNvSpPr>
          <p:nvPr/>
        </p:nvSpPr>
        <p:spPr bwMode="auto">
          <a:xfrm>
            <a:off x="2357436" y="2036763"/>
            <a:ext cx="884237" cy="285529"/>
          </a:xfrm>
          <a:prstGeom prst="rightArrow">
            <a:avLst>
              <a:gd name="adj1" fmla="val 50000"/>
              <a:gd name="adj2" fmla="val 50098"/>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n-ea"/>
              <a:ea typeface="+mn-ea"/>
            </a:endParaRPr>
          </a:p>
        </p:txBody>
      </p:sp>
      <p:sp>
        <p:nvSpPr>
          <p:cNvPr id="9" name="右箭头 10">
            <a:extLst>
              <a:ext uri="{FF2B5EF4-FFF2-40B4-BE49-F238E27FC236}">
                <a16:creationId xmlns:a16="http://schemas.microsoft.com/office/drawing/2014/main" id="{7EA5424E-854C-4903-83F8-18403C299012}"/>
              </a:ext>
            </a:extLst>
          </p:cNvPr>
          <p:cNvSpPr>
            <a:spLocks noChangeArrowheads="1"/>
          </p:cNvSpPr>
          <p:nvPr/>
        </p:nvSpPr>
        <p:spPr bwMode="auto">
          <a:xfrm>
            <a:off x="5137096" y="2058090"/>
            <a:ext cx="860425" cy="334089"/>
          </a:xfrm>
          <a:prstGeom prst="rightArrow">
            <a:avLst>
              <a:gd name="adj1" fmla="val 50000"/>
              <a:gd name="adj2" fmla="val 49822"/>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n-ea"/>
              <a:ea typeface="+mn-ea"/>
            </a:endParaRPr>
          </a:p>
        </p:txBody>
      </p:sp>
      <p:sp>
        <p:nvSpPr>
          <p:cNvPr id="10" name="Rectangle 3">
            <a:extLst>
              <a:ext uri="{FF2B5EF4-FFF2-40B4-BE49-F238E27FC236}">
                <a16:creationId xmlns:a16="http://schemas.microsoft.com/office/drawing/2014/main" id="{17595B40-7DA5-4F62-9650-B01BA498D36C}"/>
              </a:ext>
            </a:extLst>
          </p:cNvPr>
          <p:cNvSpPr txBox="1">
            <a:spLocks noChangeArrowheads="1"/>
          </p:cNvSpPr>
          <p:nvPr/>
        </p:nvSpPr>
        <p:spPr bwMode="auto">
          <a:xfrm>
            <a:off x="10290175" y="1482339"/>
            <a:ext cx="1023938" cy="4973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n-ea"/>
              </a:rPr>
              <a:t>结束</a:t>
            </a:r>
          </a:p>
        </p:txBody>
      </p:sp>
      <p:sp>
        <p:nvSpPr>
          <p:cNvPr id="21" name="Rectangle 3">
            <a:extLst>
              <a:ext uri="{FF2B5EF4-FFF2-40B4-BE49-F238E27FC236}">
                <a16:creationId xmlns:a16="http://schemas.microsoft.com/office/drawing/2014/main" id="{D23D3008-ECEE-49C3-A9A6-2A6BA08FD7EA}"/>
              </a:ext>
            </a:extLst>
          </p:cNvPr>
          <p:cNvSpPr txBox="1">
            <a:spLocks noChangeArrowheads="1"/>
          </p:cNvSpPr>
          <p:nvPr/>
        </p:nvSpPr>
        <p:spPr bwMode="auto">
          <a:xfrm>
            <a:off x="287446" y="3974280"/>
            <a:ext cx="2097140" cy="497316"/>
          </a:xfrm>
          <a:prstGeom prst="rect">
            <a:avLst/>
          </a:prstGeom>
          <a:solidFill>
            <a:srgbClr val="000000"/>
          </a:solidFill>
          <a:ln>
            <a:noFill/>
          </a:ln>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chemeClr val="bg1"/>
                </a:solidFill>
                <a:latin typeface="+mj-ea"/>
                <a:ea typeface="+mj-ea"/>
              </a:rPr>
              <a:t>逆向思维：</a:t>
            </a:r>
          </a:p>
        </p:txBody>
      </p:sp>
      <p:sp>
        <p:nvSpPr>
          <p:cNvPr id="22" name="Rectangle 3">
            <a:extLst>
              <a:ext uri="{FF2B5EF4-FFF2-40B4-BE49-F238E27FC236}">
                <a16:creationId xmlns:a16="http://schemas.microsoft.com/office/drawing/2014/main" id="{881470B8-E79D-4DBA-9D50-73A189EA13D5}"/>
              </a:ext>
            </a:extLst>
          </p:cNvPr>
          <p:cNvSpPr txBox="1">
            <a:spLocks noChangeArrowheads="1"/>
          </p:cNvSpPr>
          <p:nvPr/>
        </p:nvSpPr>
        <p:spPr bwMode="auto">
          <a:xfrm>
            <a:off x="887485" y="4811862"/>
            <a:ext cx="1758950"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构造满足条件的</a:t>
            </a:r>
            <a:r>
              <a:rPr lang="en-US" altLang="zh-CN" sz="2400" kern="0" dirty="0" err="1">
                <a:latin typeface="+mj-ea"/>
                <a:ea typeface="+mj-ea"/>
              </a:rPr>
              <a:t>RoS</a:t>
            </a:r>
            <a:r>
              <a:rPr lang="zh-CN" altLang="en-US" sz="2400" kern="0" dirty="0">
                <a:latin typeface="+mj-ea"/>
                <a:ea typeface="+mj-ea"/>
              </a:rPr>
              <a:t>和</a:t>
            </a:r>
            <a:r>
              <a:rPr lang="en-US" altLang="zh-CN" sz="2400" dirty="0">
                <a:latin typeface="+mj-ea"/>
                <a:ea typeface="+mj-ea"/>
              </a:rPr>
              <a:t>R∪S </a:t>
            </a:r>
            <a:endParaRPr lang="zh-CN" altLang="en-US" sz="2400" kern="0" dirty="0">
              <a:latin typeface="+mj-ea"/>
              <a:ea typeface="+mj-ea"/>
            </a:endParaRPr>
          </a:p>
        </p:txBody>
      </p:sp>
      <p:sp>
        <p:nvSpPr>
          <p:cNvPr id="23" name="Rectangle 3">
            <a:extLst>
              <a:ext uri="{FF2B5EF4-FFF2-40B4-BE49-F238E27FC236}">
                <a16:creationId xmlns:a16="http://schemas.microsoft.com/office/drawing/2014/main" id="{FEA0E94B-0961-4469-832F-BE7327DAFAEE}"/>
              </a:ext>
            </a:extLst>
          </p:cNvPr>
          <p:cNvSpPr txBox="1">
            <a:spLocks noChangeArrowheads="1"/>
          </p:cNvSpPr>
          <p:nvPr/>
        </p:nvSpPr>
        <p:spPr bwMode="auto">
          <a:xfrm>
            <a:off x="4346575" y="4811862"/>
            <a:ext cx="2133600"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构造与</a:t>
            </a:r>
            <a:r>
              <a:rPr lang="en-US" altLang="zh-CN" sz="2400" kern="0" dirty="0">
                <a:latin typeface="+mj-ea"/>
                <a:ea typeface="+mj-ea"/>
              </a:rPr>
              <a:t>R</a:t>
            </a:r>
            <a:r>
              <a:rPr lang="zh-CN" altLang="en-US" sz="2400" kern="0" dirty="0">
                <a:latin typeface="+mj-ea"/>
                <a:ea typeface="+mj-ea"/>
              </a:rPr>
              <a:t>对应的</a:t>
            </a:r>
            <a:r>
              <a:rPr lang="zh-CN" altLang="en-US" sz="2400" kern="0" dirty="0">
                <a:solidFill>
                  <a:srgbClr val="C00000"/>
                </a:solidFill>
                <a:latin typeface="+mj-ea"/>
                <a:ea typeface="+mj-ea"/>
              </a:rPr>
              <a:t>最简单</a:t>
            </a:r>
            <a:r>
              <a:rPr lang="zh-CN" altLang="en-US" sz="2400" kern="0" dirty="0">
                <a:latin typeface="+mj-ea"/>
                <a:ea typeface="+mj-ea"/>
              </a:rPr>
              <a:t>的集合</a:t>
            </a:r>
            <a:r>
              <a:rPr lang="en-US" altLang="zh-CN" sz="2400" kern="0" dirty="0">
                <a:latin typeface="+mj-ea"/>
                <a:ea typeface="+mj-ea"/>
              </a:rPr>
              <a:t>A</a:t>
            </a:r>
            <a:endParaRPr lang="zh-CN" altLang="en-US" sz="2400" kern="0" dirty="0">
              <a:latin typeface="+mj-ea"/>
              <a:ea typeface="+mj-ea"/>
            </a:endParaRPr>
          </a:p>
        </p:txBody>
      </p:sp>
      <p:sp>
        <p:nvSpPr>
          <p:cNvPr id="24" name="Rectangle 3">
            <a:extLst>
              <a:ext uri="{FF2B5EF4-FFF2-40B4-BE49-F238E27FC236}">
                <a16:creationId xmlns:a16="http://schemas.microsoft.com/office/drawing/2014/main" id="{B14B83F1-8739-4D1A-90D2-3049508425D6}"/>
              </a:ext>
            </a:extLst>
          </p:cNvPr>
          <p:cNvSpPr txBox="1">
            <a:spLocks noChangeArrowheads="1"/>
          </p:cNvSpPr>
          <p:nvPr/>
        </p:nvSpPr>
        <p:spPr bwMode="auto">
          <a:xfrm>
            <a:off x="7851775" y="4811862"/>
            <a:ext cx="3013075" cy="13843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latin typeface="+mj-ea"/>
                <a:ea typeface="+mj-ea"/>
              </a:rPr>
              <a:t>构造计算结果与</a:t>
            </a:r>
            <a:r>
              <a:rPr lang="en-US" altLang="zh-CN" sz="2400" kern="0" dirty="0" err="1">
                <a:latin typeface="+mj-ea"/>
                <a:ea typeface="+mj-ea"/>
              </a:rPr>
              <a:t>RoS</a:t>
            </a:r>
            <a:r>
              <a:rPr lang="zh-CN" altLang="en-US" sz="2400" kern="0" dirty="0">
                <a:latin typeface="+mj-ea"/>
                <a:ea typeface="+mj-ea"/>
              </a:rPr>
              <a:t>和</a:t>
            </a:r>
            <a:r>
              <a:rPr lang="en-US" altLang="zh-CN" sz="2400" dirty="0">
                <a:latin typeface="+mj-ea"/>
                <a:ea typeface="+mj-ea"/>
              </a:rPr>
              <a:t>R∪S</a:t>
            </a:r>
            <a:r>
              <a:rPr lang="zh-CN" altLang="en-US" sz="2400" dirty="0">
                <a:latin typeface="+mj-ea"/>
                <a:ea typeface="+mj-ea"/>
              </a:rPr>
              <a:t>一致的</a:t>
            </a:r>
            <a:r>
              <a:rPr lang="en-US" altLang="zh-CN" sz="2400" dirty="0">
                <a:latin typeface="+mj-ea"/>
                <a:ea typeface="+mj-ea"/>
              </a:rPr>
              <a:t>R</a:t>
            </a:r>
            <a:r>
              <a:rPr lang="zh-CN" altLang="en-US" sz="2400">
                <a:latin typeface="+mj-ea"/>
                <a:ea typeface="+mj-ea"/>
              </a:rPr>
              <a:t>和</a:t>
            </a:r>
            <a:r>
              <a:rPr lang="en-US" altLang="zh-CN" sz="2400">
                <a:latin typeface="+mj-ea"/>
                <a:ea typeface="+mj-ea"/>
              </a:rPr>
              <a:t>S</a:t>
            </a:r>
            <a:r>
              <a:rPr lang="zh-CN" altLang="en-US" sz="2400">
                <a:latin typeface="+mj-ea"/>
                <a:ea typeface="+mj-ea"/>
              </a:rPr>
              <a:t>，并</a:t>
            </a:r>
            <a:r>
              <a:rPr lang="zh-CN" altLang="en-US" sz="2400" dirty="0">
                <a:latin typeface="+mj-ea"/>
                <a:ea typeface="+mj-ea"/>
              </a:rPr>
              <a:t>验证其特殊性质</a:t>
            </a:r>
            <a:endParaRPr lang="zh-CN" altLang="en-US" sz="2400" kern="0" dirty="0">
              <a:latin typeface="+mj-ea"/>
              <a:ea typeface="+mj-ea"/>
            </a:endParaRPr>
          </a:p>
        </p:txBody>
      </p:sp>
      <p:sp>
        <p:nvSpPr>
          <p:cNvPr id="25" name="右箭头 27">
            <a:extLst>
              <a:ext uri="{FF2B5EF4-FFF2-40B4-BE49-F238E27FC236}">
                <a16:creationId xmlns:a16="http://schemas.microsoft.com/office/drawing/2014/main" id="{D4097393-69AD-4B99-BA6B-A43298A14A8E}"/>
              </a:ext>
            </a:extLst>
          </p:cNvPr>
          <p:cNvSpPr>
            <a:spLocks noChangeArrowheads="1"/>
          </p:cNvSpPr>
          <p:nvPr/>
        </p:nvSpPr>
        <p:spPr bwMode="auto">
          <a:xfrm>
            <a:off x="2670175" y="5301946"/>
            <a:ext cx="1652660" cy="321388"/>
          </a:xfrm>
          <a:prstGeom prst="rightArrow">
            <a:avLst>
              <a:gd name="adj1" fmla="val 50000"/>
              <a:gd name="adj2" fmla="val 49822"/>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j-ea"/>
              <a:ea typeface="+mj-ea"/>
            </a:endParaRPr>
          </a:p>
        </p:txBody>
      </p:sp>
      <p:sp>
        <p:nvSpPr>
          <p:cNvPr id="26" name="右箭头 28">
            <a:extLst>
              <a:ext uri="{FF2B5EF4-FFF2-40B4-BE49-F238E27FC236}">
                <a16:creationId xmlns:a16="http://schemas.microsoft.com/office/drawing/2014/main" id="{4B474399-A388-4695-ABDE-2934A6AC4B4E}"/>
              </a:ext>
            </a:extLst>
          </p:cNvPr>
          <p:cNvSpPr>
            <a:spLocks noChangeArrowheads="1"/>
          </p:cNvSpPr>
          <p:nvPr/>
        </p:nvSpPr>
        <p:spPr bwMode="auto">
          <a:xfrm>
            <a:off x="6503915" y="5377550"/>
            <a:ext cx="1393572" cy="353367"/>
          </a:xfrm>
          <a:prstGeom prst="rightArrow">
            <a:avLst>
              <a:gd name="adj1" fmla="val 50000"/>
              <a:gd name="adj2" fmla="val 50098"/>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a:solidFill>
                <a:srgbClr val="FF0000"/>
              </a:solidFill>
              <a:latin typeface="+mj-ea"/>
              <a:ea typeface="+mj-ea"/>
            </a:endParaRPr>
          </a:p>
        </p:txBody>
      </p:sp>
      <p:sp>
        <p:nvSpPr>
          <p:cNvPr id="27" name="Rectangle 3">
            <a:extLst>
              <a:ext uri="{FF2B5EF4-FFF2-40B4-BE49-F238E27FC236}">
                <a16:creationId xmlns:a16="http://schemas.microsoft.com/office/drawing/2014/main" id="{AA46D7C4-2CB1-46DD-A39E-96559CF9D3F7}"/>
              </a:ext>
            </a:extLst>
          </p:cNvPr>
          <p:cNvSpPr txBox="1">
            <a:spLocks noChangeArrowheads="1"/>
          </p:cNvSpPr>
          <p:nvPr/>
        </p:nvSpPr>
        <p:spPr bwMode="auto">
          <a:xfrm>
            <a:off x="4700587" y="6362272"/>
            <a:ext cx="4374197" cy="4973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dirty="0">
                <a:solidFill>
                  <a:srgbClr val="FF0000"/>
                </a:solidFill>
                <a:latin typeface="+mj-ea"/>
                <a:ea typeface="+mj-ea"/>
              </a:rPr>
              <a:t>检查修正</a:t>
            </a:r>
          </a:p>
        </p:txBody>
      </p:sp>
      <p:cxnSp>
        <p:nvCxnSpPr>
          <p:cNvPr id="28" name="曲线连接符 39">
            <a:extLst>
              <a:ext uri="{FF2B5EF4-FFF2-40B4-BE49-F238E27FC236}">
                <a16:creationId xmlns:a16="http://schemas.microsoft.com/office/drawing/2014/main" id="{57C14978-2306-4DDC-A7A1-B2DAAFA937DD}"/>
              </a:ext>
            </a:extLst>
          </p:cNvPr>
          <p:cNvCxnSpPr>
            <a:cxnSpLocks noChangeShapeType="1"/>
            <a:stCxn id="24" idx="2"/>
            <a:endCxn id="22" idx="2"/>
          </p:cNvCxnSpPr>
          <p:nvPr/>
        </p:nvCxnSpPr>
        <p:spPr bwMode="auto">
          <a:xfrm rot="5400000">
            <a:off x="5562637" y="2400539"/>
            <a:ext cx="12700" cy="7591353"/>
          </a:xfrm>
          <a:prstGeom prst="curvedConnector3">
            <a:avLst>
              <a:gd name="adj1" fmla="val 1800000"/>
            </a:avLst>
          </a:prstGeom>
          <a:noFill/>
          <a:ln w="63500" algn="ctr">
            <a:solidFill>
              <a:srgbClr val="003300"/>
            </a:solidFill>
            <a:round/>
            <a:headEnd/>
            <a:tailEnd type="triangle" w="med" len="med"/>
          </a:ln>
          <a:extLst>
            <a:ext uri="{909E8E84-426E-40DD-AFC4-6F175D3DCCD1}">
              <a14:hiddenFill xmlns:a14="http://schemas.microsoft.com/office/drawing/2010/main">
                <a:noFill/>
              </a14:hiddenFill>
            </a:ext>
          </a:extLst>
        </p:spPr>
      </p:cxnSp>
      <p:sp>
        <p:nvSpPr>
          <p:cNvPr id="18" name="矩形 17">
            <a:extLst>
              <a:ext uri="{FF2B5EF4-FFF2-40B4-BE49-F238E27FC236}">
                <a16:creationId xmlns:a16="http://schemas.microsoft.com/office/drawing/2014/main" id="{A361C18B-FF54-444B-B6B1-B16FD5F14EA1}"/>
              </a:ext>
            </a:extLst>
          </p:cNvPr>
          <p:cNvSpPr/>
          <p:nvPr/>
        </p:nvSpPr>
        <p:spPr>
          <a:xfrm>
            <a:off x="8819289" y="2058090"/>
            <a:ext cx="777934" cy="159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BF775423-9F3F-4A7C-A0C2-6239D9A82B9D}"/>
              </a:ext>
            </a:extLst>
          </p:cNvPr>
          <p:cNvGrpSpPr/>
          <p:nvPr/>
        </p:nvGrpSpPr>
        <p:grpSpPr>
          <a:xfrm>
            <a:off x="9364664" y="1584565"/>
            <a:ext cx="925511" cy="473525"/>
            <a:chOff x="9364664" y="1584565"/>
            <a:chExt cx="925511" cy="473525"/>
          </a:xfrm>
        </p:grpSpPr>
        <p:sp>
          <p:nvSpPr>
            <p:cNvPr id="11" name="右箭头 12">
              <a:extLst>
                <a:ext uri="{FF2B5EF4-FFF2-40B4-BE49-F238E27FC236}">
                  <a16:creationId xmlns:a16="http://schemas.microsoft.com/office/drawing/2014/main" id="{FC4E3C8A-AEB4-4CE6-8CAB-83391A46EE43}"/>
                </a:ext>
              </a:extLst>
            </p:cNvPr>
            <p:cNvSpPr>
              <a:spLocks noChangeArrowheads="1"/>
            </p:cNvSpPr>
            <p:nvPr/>
          </p:nvSpPr>
          <p:spPr bwMode="auto">
            <a:xfrm>
              <a:off x="9581519" y="1584565"/>
              <a:ext cx="708656" cy="292864"/>
            </a:xfrm>
            <a:prstGeom prst="rightArrow">
              <a:avLst>
                <a:gd name="adj1" fmla="val 50000"/>
                <a:gd name="adj2" fmla="val 50029"/>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dirty="0">
                <a:solidFill>
                  <a:srgbClr val="FF0000"/>
                </a:solidFill>
                <a:latin typeface="+mn-ea"/>
                <a:ea typeface="+mn-ea"/>
              </a:endParaRPr>
            </a:p>
          </p:txBody>
        </p:sp>
        <p:sp>
          <p:nvSpPr>
            <p:cNvPr id="19" name="矩形 18">
              <a:extLst>
                <a:ext uri="{FF2B5EF4-FFF2-40B4-BE49-F238E27FC236}">
                  <a16:creationId xmlns:a16="http://schemas.microsoft.com/office/drawing/2014/main" id="{2A540A71-7EEC-4781-A6E8-CBBBB0A178B7}"/>
                </a:ext>
              </a:extLst>
            </p:cNvPr>
            <p:cNvSpPr/>
            <p:nvPr/>
          </p:nvSpPr>
          <p:spPr>
            <a:xfrm>
              <a:off x="9364664" y="1655763"/>
              <a:ext cx="230245" cy="40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a:t>
              </a:r>
              <a:endParaRPr lang="zh-CN" altLang="en-US" dirty="0"/>
            </a:p>
          </p:txBody>
        </p:sp>
      </p:grpSp>
      <p:grpSp>
        <p:nvGrpSpPr>
          <p:cNvPr id="32" name="组合 31">
            <a:extLst>
              <a:ext uri="{FF2B5EF4-FFF2-40B4-BE49-F238E27FC236}">
                <a16:creationId xmlns:a16="http://schemas.microsoft.com/office/drawing/2014/main" id="{C9EB7F77-C76F-4826-B204-A063DCE73370}"/>
              </a:ext>
            </a:extLst>
          </p:cNvPr>
          <p:cNvGrpSpPr/>
          <p:nvPr/>
        </p:nvGrpSpPr>
        <p:grpSpPr>
          <a:xfrm>
            <a:off x="1673098" y="2238751"/>
            <a:ext cx="7921811" cy="886243"/>
            <a:chOff x="1673098" y="2238751"/>
            <a:chExt cx="7921811" cy="886243"/>
          </a:xfrm>
        </p:grpSpPr>
        <p:sp>
          <p:nvSpPr>
            <p:cNvPr id="29" name="矩形 28">
              <a:extLst>
                <a:ext uri="{FF2B5EF4-FFF2-40B4-BE49-F238E27FC236}">
                  <a16:creationId xmlns:a16="http://schemas.microsoft.com/office/drawing/2014/main" id="{DBABF6E1-1965-4169-BDA9-235A25BE5C9D}"/>
                </a:ext>
              </a:extLst>
            </p:cNvPr>
            <p:cNvSpPr/>
            <p:nvPr/>
          </p:nvSpPr>
          <p:spPr>
            <a:xfrm>
              <a:off x="9364664" y="2238751"/>
              <a:ext cx="230245" cy="88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30" name="矩形 29">
              <a:extLst>
                <a:ext uri="{FF2B5EF4-FFF2-40B4-BE49-F238E27FC236}">
                  <a16:creationId xmlns:a16="http://schemas.microsoft.com/office/drawing/2014/main" id="{921A1C1E-E347-4B2E-8641-95CA8E7D5177}"/>
                </a:ext>
              </a:extLst>
            </p:cNvPr>
            <p:cNvSpPr/>
            <p:nvPr/>
          </p:nvSpPr>
          <p:spPr>
            <a:xfrm>
              <a:off x="1753568" y="2934600"/>
              <a:ext cx="7591354" cy="187562"/>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 30">
              <a:extLst>
                <a:ext uri="{FF2B5EF4-FFF2-40B4-BE49-F238E27FC236}">
                  <a16:creationId xmlns:a16="http://schemas.microsoft.com/office/drawing/2014/main" id="{06DFF93A-7AA0-42F9-B3D3-D5AA5A68FE05}"/>
                </a:ext>
              </a:extLst>
            </p:cNvPr>
            <p:cNvSpPr/>
            <p:nvPr/>
          </p:nvSpPr>
          <p:spPr>
            <a:xfrm>
              <a:off x="1673098" y="2596277"/>
              <a:ext cx="323850" cy="33832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4888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randombar(horizontal)">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randombar(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arn(inVertic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arn(inVertical)">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down)">
                                      <p:cBhvr>
                                        <p:cTn id="87" dur="500"/>
                                        <p:tgtEl>
                                          <p:spTgt spid="2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arn(inVertical)">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1" grpId="0" animBg="1"/>
      <p:bldP spid="22" grpId="0" animBg="1"/>
      <p:bldP spid="23" grpId="0" animBg="1"/>
      <p:bldP spid="24" grpId="0" animBg="1"/>
      <p:bldP spid="25" grpId="0" animBg="1"/>
      <p:bldP spid="26" grpId="0" animBg="1"/>
      <p:bldP spid="27" grpId="0"/>
      <p:bldP spid="18"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80" name="Rectangle 3"/>
          <p:cNvSpPr>
            <a:spLocks noGrp="1" noChangeArrowheads="1"/>
          </p:cNvSpPr>
          <p:nvPr>
            <p:ph type="title"/>
          </p:nvPr>
        </p:nvSpPr>
        <p:spPr>
          <a:xfrm>
            <a:off x="774699" y="352424"/>
            <a:ext cx="7610475" cy="429419"/>
          </a:xfrm>
        </p:spPr>
        <p:txBody>
          <a:bodyPr/>
          <a:lstStyle/>
          <a:p>
            <a:r>
              <a:rPr lang="zh-CN" altLang="en-US" dirty="0"/>
              <a:t>解题小贴士</a:t>
            </a:r>
            <a:endParaRPr lang="zh-CN" altLang="en-US" sz="4001" dirty="0"/>
          </a:p>
        </p:txBody>
      </p:sp>
      <p:sp>
        <p:nvSpPr>
          <p:cNvPr id="7" name="Text Box 556">
            <a:extLst>
              <a:ext uri="{FF2B5EF4-FFF2-40B4-BE49-F238E27FC236}">
                <a16:creationId xmlns:a16="http://schemas.microsoft.com/office/drawing/2014/main" id="{F68DF433-F778-438A-B2C5-D40EAF54FD8A}"/>
              </a:ext>
            </a:extLst>
          </p:cNvPr>
          <p:cNvSpPr txBox="1">
            <a:spLocks noChangeArrowheads="1"/>
          </p:cNvSpPr>
          <p:nvPr/>
        </p:nvSpPr>
        <p:spPr bwMode="auto">
          <a:xfrm>
            <a:off x="422275" y="1296195"/>
            <a:ext cx="11353800" cy="28956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解题小贴士—反例法</a:t>
            </a:r>
            <a:r>
              <a:rPr lang="zh-CN" b="1" kern="100">
                <a:solidFill>
                  <a:srgbClr val="C00000"/>
                </a:solidFill>
                <a:effectLst/>
                <a:latin typeface="+mn-ea"/>
                <a:cs typeface="宋体" panose="02010600030101010101" pitchFamily="2" charset="-122"/>
              </a:rPr>
              <a:t>说明</a:t>
            </a:r>
            <a:r>
              <a:rPr lang="en-US" b="1" kern="100">
                <a:solidFill>
                  <a:srgbClr val="C00000"/>
                </a:solidFill>
                <a:effectLst/>
                <a:latin typeface="+mn-ea"/>
                <a:cs typeface="宋体" panose="02010600030101010101" pitchFamily="2" charset="-122"/>
              </a:rPr>
              <a:t>R</a:t>
            </a:r>
            <a:r>
              <a:rPr lang="zh-CN" b="1" kern="100">
                <a:solidFill>
                  <a:srgbClr val="C00000"/>
                </a:solidFill>
                <a:effectLst/>
                <a:latin typeface="+mn-ea"/>
                <a:cs typeface="宋体" panose="02010600030101010101" pitchFamily="2" charset="-122"/>
              </a:rPr>
              <a:t>，</a:t>
            </a:r>
            <a:r>
              <a:rPr lang="en-US" b="1" kern="100">
                <a:solidFill>
                  <a:srgbClr val="C00000"/>
                </a:solidFill>
                <a:effectLst/>
                <a:latin typeface="+mn-ea"/>
                <a:cs typeface="宋体" panose="02010600030101010101" pitchFamily="2" charset="-122"/>
              </a:rPr>
              <a:t>S</a:t>
            </a:r>
            <a:r>
              <a:rPr lang="zh-CN" b="1" kern="100" dirty="0">
                <a:solidFill>
                  <a:srgbClr val="C00000"/>
                </a:solidFill>
                <a:effectLst/>
                <a:latin typeface="+mn-ea"/>
                <a:cs typeface="宋体" panose="02010600030101010101" pitchFamily="2" charset="-122"/>
              </a:rPr>
              <a:t>经过运算后不一定具有原特殊性质的思路</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zh-CN" b="1" kern="0">
                <a:effectLst/>
                <a:latin typeface="+mn-ea"/>
                <a:cs typeface="宋体" panose="02010600030101010101" pitchFamily="2" charset="-122"/>
              </a:rPr>
              <a:t>构造</a:t>
            </a:r>
            <a:r>
              <a:rPr lang="en-US" b="1" kern="100">
                <a:effectLst/>
                <a:latin typeface="+mn-ea"/>
                <a:cs typeface="宋体" panose="02010600030101010101" pitchFamily="2" charset="-122"/>
              </a:rPr>
              <a:t>R</a:t>
            </a:r>
            <a:r>
              <a:rPr lang="zh-CN" b="1" kern="100">
                <a:effectLst/>
                <a:latin typeface="+mn-ea"/>
                <a:cs typeface="宋体" panose="02010600030101010101" pitchFamily="2" charset="-122"/>
              </a:rPr>
              <a:t>，</a:t>
            </a:r>
            <a:r>
              <a:rPr lang="en-US" b="1" kern="100">
                <a:effectLst/>
                <a:latin typeface="+mn-ea"/>
                <a:cs typeface="宋体" panose="02010600030101010101" pitchFamily="2" charset="-122"/>
              </a:rPr>
              <a:t>S</a:t>
            </a:r>
            <a:r>
              <a:rPr lang="zh-CN" b="1" kern="100" dirty="0">
                <a:effectLst/>
                <a:latin typeface="+mn-ea"/>
                <a:cs typeface="宋体" panose="02010600030101010101" pitchFamily="2" charset="-122"/>
              </a:rPr>
              <a:t>的</a:t>
            </a:r>
            <a:r>
              <a:rPr lang="zh-CN" b="1" kern="100">
                <a:effectLst/>
                <a:latin typeface="+mn-ea"/>
                <a:cs typeface="宋体" panose="02010600030101010101" pitchFamily="2" charset="-122"/>
              </a:rPr>
              <a:t>运算结果，如</a:t>
            </a:r>
            <a:r>
              <a:rPr lang="en-US" b="1" kern="100">
                <a:effectLst/>
                <a:latin typeface="+mn-ea"/>
                <a:cs typeface="宋体" panose="02010600030101010101" pitchFamily="2" charset="-122"/>
              </a:rPr>
              <a:t>R</a:t>
            </a:r>
            <a:r>
              <a:rPr lang="en-US" altLang="zh-CN" b="1" kern="100">
                <a:effectLst/>
                <a:latin typeface="+mn-ea"/>
                <a:cs typeface="宋体" panose="02010600030101010101" pitchFamily="2" charset="-122"/>
              </a:rPr>
              <a:t>o</a:t>
            </a:r>
            <a:r>
              <a:rPr lang="en-US" b="1" kern="100">
                <a:effectLst/>
                <a:latin typeface="+mn-ea"/>
                <a:cs typeface="宋体" panose="02010600030101010101" pitchFamily="2" charset="-122"/>
              </a:rPr>
              <a:t>S</a:t>
            </a:r>
            <a:r>
              <a:rPr lang="zh-CN" b="1" kern="100">
                <a:effectLst/>
                <a:latin typeface="+mn-ea"/>
                <a:cs typeface="宋体" panose="02010600030101010101" pitchFamily="2" charset="-122"/>
              </a:rPr>
              <a:t>，使</a:t>
            </a:r>
            <a:r>
              <a:rPr lang="zh-CN" b="1" kern="100" dirty="0">
                <a:effectLst/>
                <a:latin typeface="+mn-ea"/>
                <a:cs typeface="宋体" panose="02010600030101010101" pitchFamily="2" charset="-122"/>
              </a:rPr>
              <a:t>其不具有原特殊性质；</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）构造最简单</a:t>
            </a:r>
            <a:r>
              <a:rPr lang="zh-CN" b="1" kern="100">
                <a:effectLst/>
                <a:latin typeface="+mn-ea"/>
                <a:cs typeface="宋体" panose="02010600030101010101" pitchFamily="2" charset="-122"/>
              </a:rPr>
              <a:t>的</a:t>
            </a:r>
            <a:r>
              <a:rPr lang="en-US" b="1" kern="100">
                <a:effectLst/>
                <a:latin typeface="+mn-ea"/>
                <a:cs typeface="宋体" panose="02010600030101010101" pitchFamily="2" charset="-122"/>
              </a:rPr>
              <a:t>R</a:t>
            </a:r>
            <a:r>
              <a:rPr lang="zh-CN" b="1" kern="100">
                <a:effectLst/>
                <a:latin typeface="+mn-ea"/>
                <a:cs typeface="宋体" panose="02010600030101010101" pitchFamily="2" charset="-122"/>
              </a:rPr>
              <a:t>，</a:t>
            </a:r>
            <a:r>
              <a:rPr lang="en-US" b="1" kern="100">
                <a:effectLst/>
                <a:latin typeface="+mn-ea"/>
                <a:cs typeface="宋体" panose="02010600030101010101" pitchFamily="2" charset="-122"/>
              </a:rPr>
              <a:t>S</a:t>
            </a:r>
            <a:r>
              <a:rPr lang="zh-CN" b="1" kern="100" dirty="0">
                <a:effectLst/>
                <a:latin typeface="+mn-ea"/>
                <a:cs typeface="宋体" panose="02010600030101010101" pitchFamily="2" charset="-122"/>
              </a:rPr>
              <a:t>的基</a:t>
            </a:r>
            <a:r>
              <a:rPr lang="zh-CN" b="1" kern="100">
                <a:effectLst/>
                <a:latin typeface="+mn-ea"/>
                <a:cs typeface="宋体" panose="02010600030101010101" pitchFamily="2" charset="-122"/>
              </a:rPr>
              <a:t>集</a:t>
            </a:r>
            <a:r>
              <a:rPr lang="en-US" b="1" kern="100">
                <a:effectLst/>
                <a:latin typeface="+mn-ea"/>
                <a:cs typeface="宋体" panose="02010600030101010101" pitchFamily="2" charset="-122"/>
              </a:rPr>
              <a:t>A</a:t>
            </a:r>
            <a:r>
              <a:rPr lang="zh-CN" b="1" kern="100">
                <a:effectLst/>
                <a:latin typeface="+mn-ea"/>
                <a:cs typeface="宋体" panose="02010600030101010101" pitchFamily="2" charset="-122"/>
              </a:rPr>
              <a:t>，使</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）成立；</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）根据已知条件和</a:t>
            </a:r>
            <a:r>
              <a:rPr lang="zh-CN" b="1" kern="100">
                <a:effectLst/>
                <a:latin typeface="+mn-ea"/>
                <a:cs typeface="宋体" panose="02010600030101010101" pitchFamily="2" charset="-122"/>
              </a:rPr>
              <a:t>运算规则，构造</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a:t>
            </a:r>
            <a:r>
              <a:rPr lang="en-US" b="1" kern="100" dirty="0">
                <a:effectLst/>
                <a:latin typeface="+mn-ea"/>
                <a:cs typeface="宋体" panose="02010600030101010101" pitchFamily="2" charset="-122"/>
              </a:rPr>
              <a:t>R</a:t>
            </a:r>
            <a:r>
              <a:rPr lang="zh-CN" b="1" kern="100">
                <a:effectLst/>
                <a:latin typeface="+mn-ea"/>
                <a:cs typeface="宋体" panose="02010600030101010101" pitchFamily="2" charset="-122"/>
              </a:rPr>
              <a:t>和</a:t>
            </a:r>
            <a:r>
              <a:rPr lang="en-US" b="1" kern="100">
                <a:effectLst/>
                <a:latin typeface="+mn-ea"/>
                <a:cs typeface="宋体" panose="02010600030101010101" pitchFamily="2" charset="-122"/>
              </a:rPr>
              <a:t>S</a:t>
            </a:r>
            <a:r>
              <a:rPr lang="zh-CN" b="1" kern="100">
                <a:effectLst/>
                <a:latin typeface="+mn-ea"/>
                <a:cs typeface="宋体" panose="02010600030101010101" pitchFamily="2" charset="-122"/>
              </a:rPr>
              <a:t>，并计算</a:t>
            </a:r>
            <a:r>
              <a:rPr lang="en-US" b="1" kern="100">
                <a:effectLst/>
                <a:latin typeface="+mn-ea"/>
                <a:cs typeface="宋体" panose="02010600030101010101" pitchFamily="2" charset="-122"/>
              </a:rPr>
              <a:t>RoS</a:t>
            </a:r>
            <a:r>
              <a:rPr lang="zh-CN" b="1" kern="100">
                <a:effectLst/>
                <a:latin typeface="+mn-ea"/>
                <a:cs typeface="宋体" panose="02010600030101010101" pitchFamily="2" charset="-122"/>
              </a:rPr>
              <a:t>，如果</a:t>
            </a:r>
            <a:r>
              <a:rPr lang="zh-CN" b="1" kern="100" dirty="0">
                <a:effectLst/>
                <a:latin typeface="+mn-ea"/>
                <a:cs typeface="宋体" panose="02010600030101010101" pitchFamily="2" charset="-122"/>
              </a:rPr>
              <a:t>与（</a:t>
            </a:r>
            <a:r>
              <a:rPr lang="en-US" b="1" kern="100" dirty="0">
                <a:effectLst/>
                <a:latin typeface="+mn-ea"/>
                <a:cs typeface="宋体" panose="02010600030101010101" pitchFamily="2" charset="-122"/>
              </a:rPr>
              <a:t>1</a:t>
            </a:r>
            <a:r>
              <a:rPr lang="zh-CN" b="1" kern="100">
                <a:effectLst/>
                <a:latin typeface="+mn-ea"/>
                <a:cs typeface="宋体" panose="02010600030101010101" pitchFamily="2" charset="-122"/>
              </a:rPr>
              <a:t>）一致，则构造成功，结束；否则，返回</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p:spTree>
    <p:extLst>
      <p:ext uri="{BB962C8B-B14F-4D97-AF65-F5344CB8AC3E}">
        <p14:creationId xmlns:p14="http://schemas.microsoft.com/office/powerpoint/2010/main" val="776674334"/>
      </p:ext>
    </p:extLst>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a:t>
            </a:r>
            <a:endParaRPr lang="zh-CN" altLang="en-US" dirty="0"/>
          </a:p>
        </p:txBody>
      </p:sp>
      <p:sp>
        <p:nvSpPr>
          <p:cNvPr id="1587203" name="Rectangle 3"/>
          <p:cNvSpPr>
            <a:spLocks noGrp="1" noChangeArrowheads="1"/>
          </p:cNvSpPr>
          <p:nvPr>
            <p:ph type="body" idx="1"/>
          </p:nvPr>
        </p:nvSpPr>
        <p:spPr>
          <a:xfrm>
            <a:off x="384175" y="1095935"/>
            <a:ext cx="11506200" cy="3340873"/>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4.28  </a:t>
            </a:r>
            <a:r>
              <a:rPr lang="zh-CN" altLang="en-US" dirty="0"/>
              <a:t>试举例说明下列事实不一定成立。</a:t>
            </a:r>
          </a:p>
          <a:p>
            <a:pPr marL="0" indent="0">
              <a:lnSpc>
                <a:spcPct val="150000"/>
              </a:lnSpc>
              <a:buNone/>
            </a:pPr>
            <a:r>
              <a:rPr lang="zh-CN" altLang="en-US" dirty="0"/>
              <a:t>（</a:t>
            </a:r>
            <a:r>
              <a:rPr lang="en-US" altLang="zh-CN" dirty="0"/>
              <a:t>1</a:t>
            </a:r>
            <a:r>
              <a:rPr lang="zh-CN" altLang="en-US" dirty="0"/>
              <a:t>）</a:t>
            </a:r>
            <a:r>
              <a:rPr lang="en-US" altLang="zh-CN" dirty="0">
                <a:solidFill>
                  <a:srgbClr val="3333FF"/>
                </a:solidFill>
              </a:rPr>
              <a:t>R</a:t>
            </a:r>
            <a:r>
              <a:rPr lang="zh-CN" altLang="en-US" dirty="0">
                <a:solidFill>
                  <a:srgbClr val="3333FF"/>
                </a:solidFill>
              </a:rPr>
              <a:t>和</a:t>
            </a:r>
            <a:r>
              <a:rPr lang="en-US" altLang="zh-CN" dirty="0">
                <a:solidFill>
                  <a:srgbClr val="3333FF"/>
                </a:solidFill>
              </a:rPr>
              <a:t>S</a:t>
            </a:r>
            <a:r>
              <a:rPr lang="zh-CN" altLang="en-US" dirty="0">
                <a:solidFill>
                  <a:srgbClr val="3333FF"/>
                </a:solidFill>
              </a:rPr>
              <a:t>是反自反、反对称和传递的</a:t>
            </a:r>
            <a:r>
              <a:rPr lang="zh-CN" altLang="en-US" dirty="0">
                <a:solidFill>
                  <a:srgbClr val="FF0000"/>
                </a:solidFill>
              </a:rPr>
              <a:t>，</a:t>
            </a:r>
            <a:r>
              <a:rPr lang="zh-CN" altLang="en-US" dirty="0"/>
              <a:t>但是，</a:t>
            </a:r>
            <a:r>
              <a:rPr lang="en-US" altLang="zh-CN" dirty="0" err="1">
                <a:solidFill>
                  <a:srgbClr val="0000CC"/>
                </a:solidFill>
              </a:rPr>
              <a:t>RoS</a:t>
            </a:r>
            <a:r>
              <a:rPr lang="zh-CN" altLang="en-US" dirty="0"/>
              <a:t>不一定具备反自反性，反对称性；</a:t>
            </a:r>
            <a:r>
              <a:rPr lang="en-US" altLang="zh-CN" dirty="0">
                <a:solidFill>
                  <a:srgbClr val="3333FF"/>
                </a:solidFill>
              </a:rPr>
              <a:t>R∪S</a:t>
            </a:r>
            <a:r>
              <a:rPr lang="zh-CN" altLang="en-US" dirty="0"/>
              <a:t>不一定具有反对称性和传递性；</a:t>
            </a:r>
          </a:p>
          <a:p>
            <a:pPr marL="0" indent="0">
              <a:lnSpc>
                <a:spcPct val="150000"/>
              </a:lnSpc>
              <a:buNone/>
            </a:pPr>
            <a:r>
              <a:rPr lang="zh-CN" altLang="en-US" dirty="0"/>
              <a:t>（</a:t>
            </a:r>
            <a:r>
              <a:rPr lang="en-US" altLang="zh-CN" dirty="0"/>
              <a:t>2</a:t>
            </a:r>
            <a:r>
              <a:rPr lang="zh-CN" altLang="en-US" dirty="0"/>
              <a:t>）</a:t>
            </a:r>
            <a:r>
              <a:rPr lang="en-US" altLang="zh-CN" dirty="0">
                <a:solidFill>
                  <a:srgbClr val="3333FF"/>
                </a:solidFill>
              </a:rPr>
              <a:t>R</a:t>
            </a:r>
            <a:r>
              <a:rPr lang="zh-CN" altLang="en-US" dirty="0">
                <a:solidFill>
                  <a:srgbClr val="3333FF"/>
                </a:solidFill>
              </a:rPr>
              <a:t>和</a:t>
            </a:r>
            <a:r>
              <a:rPr lang="en-US" altLang="zh-CN" dirty="0">
                <a:solidFill>
                  <a:srgbClr val="3333FF"/>
                </a:solidFill>
              </a:rPr>
              <a:t>S</a:t>
            </a:r>
            <a:r>
              <a:rPr lang="zh-CN" altLang="en-US" dirty="0">
                <a:solidFill>
                  <a:srgbClr val="3333FF"/>
                </a:solidFill>
              </a:rPr>
              <a:t>是自反、对称和传递的，</a:t>
            </a:r>
            <a:r>
              <a:rPr lang="zh-CN" altLang="en-US" dirty="0"/>
              <a:t>但是</a:t>
            </a:r>
            <a:r>
              <a:rPr lang="en-US" altLang="zh-CN" dirty="0" err="1">
                <a:solidFill>
                  <a:srgbClr val="0000CC"/>
                </a:solidFill>
              </a:rPr>
              <a:t>RoS</a:t>
            </a:r>
            <a:r>
              <a:rPr lang="zh-CN" altLang="en-US" dirty="0"/>
              <a:t>不一定是对称和传递的，</a:t>
            </a:r>
            <a:r>
              <a:rPr lang="en-US" altLang="zh-CN" dirty="0">
                <a:solidFill>
                  <a:srgbClr val="0000CC"/>
                </a:solidFill>
              </a:rPr>
              <a:t>R-S</a:t>
            </a:r>
            <a:r>
              <a:rPr lang="zh-CN" altLang="en-US" dirty="0"/>
              <a:t>不一定是自反和传递的。</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536575" y="4400148"/>
            <a:ext cx="11506200" cy="1487832"/>
          </a:xfrm>
          <a:prstGeom prst="rect">
            <a:avLst/>
          </a:prstGeom>
          <a:noFill/>
          <a:ln w="9525">
            <a:noFill/>
            <a:miter lim="800000"/>
            <a:headEnd/>
            <a:tailEnd/>
          </a:ln>
          <a:effectLst/>
        </p:spPr>
        <p:txBody>
          <a:bodyPr/>
          <a:lstStyle/>
          <a:p>
            <a:pPr algn="just">
              <a:lnSpc>
                <a:spcPct val="120000"/>
              </a:lnSpc>
              <a:buClr>
                <a:srgbClr val="FF3300"/>
              </a:buClr>
              <a:defRPr/>
            </a:pPr>
            <a:r>
              <a:rPr lang="zh-CN" altLang="en-US" b="1" dirty="0">
                <a:solidFill>
                  <a:srgbClr val="C00000"/>
                </a:solidFill>
                <a:effectLst>
                  <a:outerShdw blurRad="38100" dist="38100" dir="2700000" algn="tl">
                    <a:srgbClr val="000000"/>
                  </a:outerShdw>
                </a:effectLst>
                <a:latin typeface="+mn-ea"/>
              </a:rPr>
              <a:t>分析</a:t>
            </a:r>
            <a:r>
              <a:rPr lang="zh-CN" altLang="en-US" b="1" dirty="0">
                <a:effectLst>
                  <a:outerShdw blurRad="38100" dist="38100" dir="2700000" algn="tl">
                    <a:srgbClr val="000000"/>
                  </a:outerShdw>
                </a:effectLst>
                <a:latin typeface="+mn-ea"/>
              </a:rPr>
              <a:t> </a:t>
            </a:r>
            <a:r>
              <a:rPr lang="zh-CN" altLang="en-US" b="1" dirty="0">
                <a:solidFill>
                  <a:srgbClr val="000000"/>
                </a:solidFill>
                <a:latin typeface="+mn-ea"/>
              </a:rPr>
              <a:t>（</a:t>
            </a:r>
            <a:r>
              <a:rPr lang="en-US" altLang="zh-CN" b="1" dirty="0">
                <a:solidFill>
                  <a:srgbClr val="000000"/>
                </a:solidFill>
                <a:latin typeface="+mn-ea"/>
              </a:rPr>
              <a:t>1</a:t>
            </a:r>
            <a:r>
              <a:rPr lang="zh-CN" altLang="en-US" b="1" dirty="0">
                <a:solidFill>
                  <a:srgbClr val="000000"/>
                </a:solidFill>
                <a:latin typeface="+mn-ea"/>
              </a:rPr>
              <a:t>）对不一定成立</a:t>
            </a:r>
            <a:r>
              <a:rPr lang="zh-CN" altLang="en-US" b="1">
                <a:solidFill>
                  <a:srgbClr val="000000"/>
                </a:solidFill>
                <a:latin typeface="+mn-ea"/>
              </a:rPr>
              <a:t>的事实，可</a:t>
            </a:r>
            <a:r>
              <a:rPr lang="zh-CN" altLang="en-US" b="1" dirty="0">
                <a:solidFill>
                  <a:srgbClr val="000000"/>
                </a:solidFill>
                <a:latin typeface="+mn-ea"/>
              </a:rPr>
              <a:t>采用反例法。</a:t>
            </a:r>
            <a:endParaRPr lang="en-US" altLang="zh-CN" b="1" dirty="0">
              <a:solidFill>
                <a:srgbClr val="000000"/>
              </a:solidFill>
              <a:latin typeface="+mn-ea"/>
            </a:endParaRPr>
          </a:p>
          <a:p>
            <a:pPr algn="just">
              <a:lnSpc>
                <a:spcPct val="120000"/>
              </a:lnSpc>
              <a:buClr>
                <a:srgbClr val="FF3300"/>
              </a:buClr>
              <a:defRPr/>
            </a:pPr>
            <a:r>
              <a:rPr lang="zh-CN" altLang="en-US" b="1" dirty="0">
                <a:solidFill>
                  <a:srgbClr val="3333FF"/>
                </a:solidFill>
                <a:latin typeface="+mn-ea"/>
              </a:rPr>
              <a:t>按照“反例法</a:t>
            </a:r>
            <a:r>
              <a:rPr lang="zh-CN" altLang="en-US" b="1">
                <a:solidFill>
                  <a:srgbClr val="3333FF"/>
                </a:solidFill>
                <a:latin typeface="+mn-ea"/>
              </a:rPr>
              <a:t>说明</a:t>
            </a:r>
            <a:r>
              <a:rPr lang="en-US" altLang="zh-CN" b="1">
                <a:solidFill>
                  <a:srgbClr val="3333FF"/>
                </a:solidFill>
                <a:latin typeface="+mn-ea"/>
              </a:rPr>
              <a:t>R</a:t>
            </a:r>
            <a:r>
              <a:rPr lang="zh-CN" altLang="en-US" b="1">
                <a:solidFill>
                  <a:srgbClr val="3333FF"/>
                </a:solidFill>
                <a:latin typeface="+mn-ea"/>
              </a:rPr>
              <a:t>，</a:t>
            </a:r>
            <a:r>
              <a:rPr lang="en-US" altLang="zh-CN" b="1">
                <a:solidFill>
                  <a:srgbClr val="3333FF"/>
                </a:solidFill>
                <a:latin typeface="+mn-ea"/>
              </a:rPr>
              <a:t>S</a:t>
            </a:r>
            <a:r>
              <a:rPr lang="zh-CN" altLang="en-US" b="1" dirty="0">
                <a:solidFill>
                  <a:srgbClr val="3333FF"/>
                </a:solidFill>
                <a:latin typeface="+mn-ea"/>
              </a:rPr>
              <a:t>经过运算后不一定具有原特殊性质的思路”。</a:t>
            </a:r>
          </a:p>
        </p:txBody>
      </p:sp>
    </p:spTree>
    <p:extLst>
      <p:ext uri="{BB962C8B-B14F-4D97-AF65-F5344CB8AC3E}">
        <p14:creationId xmlns:p14="http://schemas.microsoft.com/office/powerpoint/2010/main" val="3522789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 calcmode="lin" valueType="num">
                                      <p:cBhvr additive="base">
                                        <p:cTn id="7" dur="500" fill="hold"/>
                                        <p:tgtEl>
                                          <p:spTgt spid="1587204"/>
                                        </p:tgtEl>
                                        <p:attrNameLst>
                                          <p:attrName>ppt_x</p:attrName>
                                        </p:attrNameLst>
                                      </p:cBhvr>
                                      <p:tavLst>
                                        <p:tav tm="0">
                                          <p:val>
                                            <p:strVal val="#ppt_x"/>
                                          </p:val>
                                        </p:tav>
                                        <p:tav tm="100000">
                                          <p:val>
                                            <p:strVal val="#ppt_x"/>
                                          </p:val>
                                        </p:tav>
                                      </p:tavLst>
                                    </p:anim>
                                    <p:anim calcmode="lin" valueType="num">
                                      <p:cBhvr additive="base">
                                        <p:cTn id="8" dur="500" fill="hold"/>
                                        <p:tgtEl>
                                          <p:spTgt spid="158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分析（逆向思维）</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46075" y="915194"/>
            <a:ext cx="11506200" cy="5486400"/>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latin typeface="+mn-ea"/>
              </a:rPr>
              <a:t>① 假设</a:t>
            </a:r>
            <a:r>
              <a:rPr lang="en-US" altLang="zh-CN" b="1" dirty="0" err="1">
                <a:latin typeface="+mn-ea"/>
              </a:rPr>
              <a:t>RoS</a:t>
            </a:r>
            <a:r>
              <a:rPr lang="en-US" altLang="zh-CN" b="1" dirty="0">
                <a:latin typeface="+mn-ea"/>
              </a:rPr>
              <a:t>={&lt;1</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1&gt;}</a:t>
            </a:r>
            <a:r>
              <a:rPr lang="zh-CN" altLang="en-US" b="1" dirty="0">
                <a:latin typeface="+mn-ea"/>
              </a:rPr>
              <a:t>，显然</a:t>
            </a:r>
            <a:r>
              <a:rPr lang="en-US" altLang="zh-CN" b="1" dirty="0" err="1">
                <a:latin typeface="+mn-ea"/>
              </a:rPr>
              <a:t>RoS</a:t>
            </a:r>
            <a:r>
              <a:rPr lang="zh-CN" altLang="en-US" b="1" dirty="0">
                <a:latin typeface="+mn-ea"/>
              </a:rPr>
              <a:t>不是反自反和反对称的；</a:t>
            </a:r>
            <a:endParaRPr lang="en-US" altLang="zh-CN" b="1" dirty="0">
              <a:latin typeface="+mn-ea"/>
            </a:endParaRPr>
          </a:p>
          <a:p>
            <a:pPr algn="just">
              <a:lnSpc>
                <a:spcPct val="150000"/>
              </a:lnSpc>
              <a:buClr>
                <a:srgbClr val="FF3300"/>
              </a:buClr>
              <a:defRPr/>
            </a:pPr>
            <a:r>
              <a:rPr lang="zh-CN" altLang="zh-CN" b="1" dirty="0">
                <a:latin typeface="+mn-ea"/>
              </a:rPr>
              <a:t>② 构造使①成立的最简单的集合</a:t>
            </a:r>
            <a:r>
              <a:rPr lang="en-US" altLang="zh-CN" b="1" dirty="0">
                <a:latin typeface="+mn-ea"/>
              </a:rPr>
              <a:t>A={1</a:t>
            </a:r>
            <a:r>
              <a:rPr lang="zh-CN" altLang="zh-CN" b="1" dirty="0">
                <a:latin typeface="+mn-ea"/>
              </a:rPr>
              <a:t>，</a:t>
            </a:r>
            <a:r>
              <a:rPr lang="en-US" altLang="zh-CN" b="1" dirty="0">
                <a:latin typeface="+mn-ea"/>
              </a:rPr>
              <a:t>2}</a:t>
            </a:r>
            <a:r>
              <a:rPr lang="zh-CN" altLang="zh-CN" b="1" dirty="0">
                <a:latin typeface="+mn-ea"/>
              </a:rPr>
              <a:t>；</a:t>
            </a:r>
            <a:endParaRPr lang="en-US" altLang="zh-CN" b="1" dirty="0">
              <a:latin typeface="+mn-ea"/>
            </a:endParaRPr>
          </a:p>
          <a:p>
            <a:pPr algn="just">
              <a:lnSpc>
                <a:spcPct val="150000"/>
              </a:lnSpc>
              <a:buClr>
                <a:srgbClr val="FF3300"/>
              </a:buClr>
              <a:defRPr/>
            </a:pPr>
            <a:r>
              <a:rPr lang="zh-CN" altLang="en-US" b="1" dirty="0">
                <a:latin typeface="+mn-ea"/>
              </a:rPr>
              <a:t>③ 因为</a:t>
            </a:r>
            <a:r>
              <a:rPr lang="en-US" altLang="zh-CN" b="1" dirty="0">
                <a:latin typeface="+mn-ea"/>
              </a:rPr>
              <a:t>R</a:t>
            </a:r>
            <a:r>
              <a:rPr lang="zh-CN" altLang="en-US" b="1" dirty="0">
                <a:latin typeface="+mn-ea"/>
              </a:rPr>
              <a:t>和</a:t>
            </a:r>
            <a:r>
              <a:rPr lang="en-US" altLang="zh-CN" b="1" dirty="0">
                <a:latin typeface="+mn-ea"/>
              </a:rPr>
              <a:t>S</a:t>
            </a:r>
            <a:r>
              <a:rPr lang="zh-CN" altLang="en-US" b="1" dirty="0">
                <a:latin typeface="+mn-ea"/>
              </a:rPr>
              <a:t>是反自反、反对称和传递的以及</a:t>
            </a:r>
            <a:r>
              <a:rPr lang="en-US" altLang="zh-CN" b="1" dirty="0" err="1">
                <a:latin typeface="+mn-ea"/>
              </a:rPr>
              <a:t>RoS</a:t>
            </a:r>
            <a:r>
              <a:rPr lang="zh-CN" altLang="en-US" b="1" dirty="0">
                <a:latin typeface="+mn-ea"/>
              </a:rPr>
              <a:t>的结果已知，所以可构造</a:t>
            </a:r>
          </a:p>
          <a:p>
            <a:pPr algn="just">
              <a:lnSpc>
                <a:spcPct val="150000"/>
              </a:lnSpc>
              <a:buClr>
                <a:srgbClr val="FF3300"/>
              </a:buClr>
              <a:defRPr/>
            </a:pPr>
            <a:r>
              <a:rPr lang="en-US" altLang="zh-CN" b="1" dirty="0">
                <a:latin typeface="+mn-ea"/>
              </a:rPr>
              <a:t>R</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a&gt;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b&gt;}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{&lt;a</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&lt;b</a:t>
            </a:r>
            <a:r>
              <a:rPr lang="zh-CN" altLang="en-US" b="1" dirty="0">
                <a:latin typeface="+mn-ea"/>
              </a:rPr>
              <a:t>，</a:t>
            </a:r>
            <a:r>
              <a:rPr lang="en-US" altLang="zh-CN" b="1" dirty="0">
                <a:latin typeface="+mn-ea"/>
              </a:rPr>
              <a:t>1&gt;}</a:t>
            </a:r>
            <a:r>
              <a:rPr lang="zh-CN" altLang="en-US" b="1" dirty="0">
                <a:latin typeface="+mn-ea"/>
              </a:rPr>
              <a:t>且</a:t>
            </a:r>
            <a:r>
              <a:rPr lang="en-US" altLang="zh-CN" b="1" dirty="0">
                <a:latin typeface="+mn-ea"/>
              </a:rPr>
              <a:t>a</a:t>
            </a:r>
            <a:r>
              <a:rPr lang="zh-CN" altLang="en-US" b="1" dirty="0">
                <a:latin typeface="+mn-ea"/>
              </a:rPr>
              <a:t>，</a:t>
            </a:r>
            <a:r>
              <a:rPr lang="en-US" altLang="zh-CN" b="1" dirty="0">
                <a:latin typeface="+mn-ea"/>
              </a:rPr>
              <a:t>b</a:t>
            </a:r>
            <a:r>
              <a:rPr lang="zh-CN" altLang="en-US" b="1" dirty="0">
                <a:latin typeface="+mn-ea"/>
              </a:rPr>
              <a:t>不能为</a:t>
            </a:r>
            <a:r>
              <a:rPr lang="en-US" altLang="zh-CN" b="1" dirty="0">
                <a:latin typeface="+mn-ea"/>
              </a:rPr>
              <a:t>1</a:t>
            </a:r>
            <a:r>
              <a:rPr lang="zh-CN" altLang="en-US" b="1" dirty="0">
                <a:latin typeface="+mn-ea"/>
              </a:rPr>
              <a:t>或者</a:t>
            </a:r>
            <a:r>
              <a:rPr lang="en-US" altLang="zh-CN" b="1" dirty="0">
                <a:latin typeface="+mn-ea"/>
              </a:rPr>
              <a:t>2</a:t>
            </a:r>
            <a:r>
              <a:rPr lang="zh-CN" altLang="en-US" b="1" dirty="0">
                <a:latin typeface="+mn-ea"/>
              </a:rPr>
              <a:t>。下面确定</a:t>
            </a:r>
            <a:r>
              <a:rPr lang="en-US" altLang="zh-CN" b="1" dirty="0">
                <a:latin typeface="+mn-ea"/>
              </a:rPr>
              <a:t>a</a:t>
            </a:r>
            <a:r>
              <a:rPr lang="zh-CN" altLang="en-US" b="1" dirty="0">
                <a:latin typeface="+mn-ea"/>
              </a:rPr>
              <a:t>和</a:t>
            </a:r>
            <a:r>
              <a:rPr lang="en-US" altLang="zh-CN" b="1" dirty="0">
                <a:latin typeface="+mn-ea"/>
              </a:rPr>
              <a:t>b</a:t>
            </a:r>
            <a:r>
              <a:rPr lang="zh-CN" altLang="en-US" b="1" dirty="0">
                <a:latin typeface="+mn-ea"/>
              </a:rPr>
              <a:t>的值。</a:t>
            </a:r>
            <a:endParaRPr lang="en-US" altLang="zh-CN" b="1" dirty="0">
              <a:latin typeface="+mn-ea"/>
            </a:endParaRPr>
          </a:p>
          <a:p>
            <a:pPr algn="just">
              <a:lnSpc>
                <a:spcPct val="150000"/>
              </a:lnSpc>
              <a:buClr>
                <a:srgbClr val="FF3300"/>
              </a:buClr>
              <a:defRPr/>
            </a:pPr>
            <a:r>
              <a:rPr lang="zh-CN" altLang="en-US" b="1" dirty="0">
                <a:latin typeface="+mn-ea"/>
              </a:rPr>
              <a:t>若</a:t>
            </a:r>
            <a:r>
              <a:rPr lang="en-US" altLang="zh-CN" b="1" dirty="0" err="1">
                <a:latin typeface="+mn-ea"/>
              </a:rPr>
              <a:t>a≠b</a:t>
            </a:r>
            <a:r>
              <a:rPr lang="zh-CN" altLang="en-US" b="1" dirty="0">
                <a:latin typeface="+mn-ea"/>
              </a:rPr>
              <a:t>，则</a:t>
            </a:r>
            <a:r>
              <a:rPr lang="en-US" altLang="zh-CN" b="1" dirty="0" err="1">
                <a:latin typeface="+mn-ea"/>
              </a:rPr>
              <a:t>RoS</a:t>
            </a:r>
            <a:r>
              <a:rPr lang="en-US" altLang="zh-CN" b="1" dirty="0">
                <a:latin typeface="+mn-ea"/>
              </a:rPr>
              <a:t>={&lt;1,2&gt;,&lt;2,1&gt;}</a:t>
            </a:r>
            <a:r>
              <a:rPr lang="zh-CN" altLang="en-US" b="1" dirty="0">
                <a:latin typeface="+mn-ea"/>
              </a:rPr>
              <a:t>是反自反的，不符合要求；</a:t>
            </a:r>
          </a:p>
          <a:p>
            <a:pPr algn="just">
              <a:lnSpc>
                <a:spcPct val="150000"/>
              </a:lnSpc>
              <a:buClr>
                <a:srgbClr val="FF3300"/>
              </a:buClr>
              <a:defRPr/>
            </a:pPr>
            <a:r>
              <a:rPr lang="zh-CN" altLang="en-US" b="1" dirty="0">
                <a:latin typeface="+mn-ea"/>
              </a:rPr>
              <a:t>若</a:t>
            </a:r>
            <a:r>
              <a:rPr lang="en-US" altLang="zh-CN" b="1" dirty="0">
                <a:latin typeface="+mn-ea"/>
              </a:rPr>
              <a:t>a=b</a:t>
            </a:r>
            <a:r>
              <a:rPr lang="zh-CN" altLang="en-US" b="1" dirty="0">
                <a:latin typeface="+mn-ea"/>
              </a:rPr>
              <a:t>，则</a:t>
            </a:r>
            <a:r>
              <a:rPr lang="en-US" altLang="zh-CN" b="1" dirty="0" err="1">
                <a:latin typeface="+mn-ea"/>
              </a:rPr>
              <a:t>RoS</a:t>
            </a:r>
            <a:r>
              <a:rPr lang="en-US" altLang="zh-CN" b="1" dirty="0">
                <a:latin typeface="+mn-ea"/>
              </a:rPr>
              <a:t>={&lt;1,1&gt;,&lt;2,2&gt;,&lt;1,2&gt;,&lt;2,1&gt;}</a:t>
            </a:r>
            <a:r>
              <a:rPr lang="zh-CN" altLang="en-US" b="1" dirty="0">
                <a:latin typeface="+mn-ea"/>
              </a:rPr>
              <a:t>不是反自反和反对称的，符合要求，但与原有的</a:t>
            </a:r>
            <a:r>
              <a:rPr lang="en-US" altLang="zh-CN" b="1" dirty="0" err="1">
                <a:latin typeface="+mn-ea"/>
              </a:rPr>
              <a:t>RoS</a:t>
            </a:r>
            <a:r>
              <a:rPr lang="zh-CN" altLang="en-US" b="1" dirty="0">
                <a:latin typeface="+mn-ea"/>
              </a:rPr>
              <a:t>不一致，返回①；</a:t>
            </a: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endParaRPr lang="zh-CN" altLang="zh-CN" b="1" dirty="0">
              <a:latin typeface="+mn-ea"/>
            </a:endParaRPr>
          </a:p>
          <a:p>
            <a:pPr algn="just">
              <a:lnSpc>
                <a:spcPct val="150000"/>
              </a:lnSpc>
              <a:buClr>
                <a:srgbClr val="FF3300"/>
              </a:buClr>
              <a:defRPr/>
            </a:pPr>
            <a:endParaRPr lang="zh-CN" altLang="en-US" b="1" dirty="0">
              <a:latin typeface="+mn-ea"/>
            </a:endParaRPr>
          </a:p>
        </p:txBody>
      </p:sp>
    </p:spTree>
    <p:extLst>
      <p:ext uri="{BB962C8B-B14F-4D97-AF65-F5344CB8AC3E}">
        <p14:creationId xmlns:p14="http://schemas.microsoft.com/office/powerpoint/2010/main" val="34599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87204">
                                            <p:txEl>
                                              <p:pRg st="1" end="1"/>
                                            </p:txEl>
                                          </p:spTgt>
                                        </p:tgtEl>
                                        <p:attrNameLst>
                                          <p:attrName>style.visibility</p:attrName>
                                        </p:attrNameLst>
                                      </p:cBhvr>
                                      <p:to>
                                        <p:strVal val="visible"/>
                                      </p:to>
                                    </p:set>
                                    <p:animEffect transition="in" filter="randombar(horizontal)">
                                      <p:cBhvr>
                                        <p:cTn id="7" dur="500"/>
                                        <p:tgtEl>
                                          <p:spTgt spid="1587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12" dur="500"/>
                                        <p:tgtEl>
                                          <p:spTgt spid="15872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7" dur="500"/>
                                        <p:tgtEl>
                                          <p:spTgt spid="158720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87204">
                                            <p:txEl>
                                              <p:pRg st="4" end="4"/>
                                            </p:txEl>
                                          </p:spTgt>
                                        </p:tgtEl>
                                        <p:attrNameLst>
                                          <p:attrName>style.visibility</p:attrName>
                                        </p:attrNameLst>
                                      </p:cBhvr>
                                      <p:to>
                                        <p:strVal val="visible"/>
                                      </p:to>
                                    </p:set>
                                    <p:animEffect transition="in" filter="randombar(horizontal)">
                                      <p:cBhvr>
                                        <p:cTn id="22" dur="500"/>
                                        <p:tgtEl>
                                          <p:spTgt spid="158720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87204">
                                            <p:txEl>
                                              <p:pRg st="5" end="5"/>
                                            </p:txEl>
                                          </p:spTgt>
                                        </p:tgtEl>
                                        <p:attrNameLst>
                                          <p:attrName>style.visibility</p:attrName>
                                        </p:attrNameLst>
                                      </p:cBhvr>
                                      <p:to>
                                        <p:strVal val="visible"/>
                                      </p:to>
                                    </p:set>
                                    <p:animEffect transition="in" filter="randombar(horizontal)">
                                      <p:cBhvr>
                                        <p:cTn id="27" dur="500"/>
                                        <p:tgtEl>
                                          <p:spTgt spid="158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  </a:t>
            </a:r>
            <a:r>
              <a:rPr lang="zh-CN" altLang="en-US" dirty="0"/>
              <a:t>分析 （续）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46075" y="1219994"/>
            <a:ext cx="11506200" cy="4876800"/>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latin typeface="+mn-ea"/>
              </a:rPr>
              <a:t>①</a:t>
            </a:r>
            <a:r>
              <a:rPr lang="en-US" altLang="zh-CN" b="1" dirty="0">
                <a:latin typeface="+mn-ea"/>
              </a:rPr>
              <a:t>′ </a:t>
            </a:r>
            <a:r>
              <a:rPr lang="zh-CN" altLang="en-US" b="1" dirty="0">
                <a:latin typeface="+mn-ea"/>
              </a:rPr>
              <a:t>更新</a:t>
            </a:r>
            <a:r>
              <a:rPr lang="en-US" altLang="zh-CN" b="1" dirty="0" err="1">
                <a:latin typeface="+mn-ea"/>
              </a:rPr>
              <a:t>RoS</a:t>
            </a:r>
            <a:r>
              <a:rPr lang="en-US" altLang="zh-CN" b="1" dirty="0">
                <a:latin typeface="+mn-ea"/>
              </a:rPr>
              <a:t>={&lt;1,1&gt;,&lt;2,2&gt;,&lt;1,2&gt;,&lt;2,1&gt;}</a:t>
            </a:r>
            <a:r>
              <a:rPr lang="zh-CN" altLang="en-US" b="1" dirty="0">
                <a:latin typeface="+mn-ea"/>
              </a:rPr>
              <a:t>；</a:t>
            </a:r>
          </a:p>
          <a:p>
            <a:pPr algn="just">
              <a:lnSpc>
                <a:spcPct val="150000"/>
              </a:lnSpc>
              <a:buClr>
                <a:srgbClr val="FF3300"/>
              </a:buClr>
              <a:defRPr/>
            </a:pPr>
            <a:r>
              <a:rPr lang="zh-CN" altLang="en-US" b="1" dirty="0">
                <a:latin typeface="+mn-ea"/>
              </a:rPr>
              <a:t>②</a:t>
            </a:r>
            <a:r>
              <a:rPr lang="en-US" altLang="zh-CN" b="1" dirty="0">
                <a:latin typeface="+mn-ea"/>
              </a:rPr>
              <a:t>′ </a:t>
            </a:r>
            <a:r>
              <a:rPr lang="zh-CN" altLang="en-US" b="1" dirty="0">
                <a:latin typeface="+mn-ea"/>
              </a:rPr>
              <a:t>因为</a:t>
            </a:r>
            <a:r>
              <a:rPr lang="en-US" altLang="zh-CN" b="1" dirty="0">
                <a:latin typeface="+mn-ea"/>
              </a:rPr>
              <a:t>a=b</a:t>
            </a:r>
            <a:r>
              <a:rPr lang="zh-CN" altLang="en-US" b="1" dirty="0">
                <a:latin typeface="+mn-ea"/>
              </a:rPr>
              <a:t>，但不能为</a:t>
            </a:r>
            <a:r>
              <a:rPr lang="en-US" altLang="zh-CN" b="1" dirty="0">
                <a:latin typeface="+mn-ea"/>
              </a:rPr>
              <a:t>1</a:t>
            </a:r>
            <a:r>
              <a:rPr lang="zh-CN" altLang="en-US" b="1" dirty="0">
                <a:latin typeface="+mn-ea"/>
              </a:rPr>
              <a:t>或者</a:t>
            </a:r>
            <a:r>
              <a:rPr lang="en-US" altLang="zh-CN" b="1" dirty="0">
                <a:latin typeface="+mn-ea"/>
              </a:rPr>
              <a:t>2</a:t>
            </a:r>
            <a:r>
              <a:rPr lang="zh-CN" altLang="en-US" b="1" dirty="0">
                <a:latin typeface="+mn-ea"/>
              </a:rPr>
              <a:t>，所以在集合</a:t>
            </a:r>
            <a:r>
              <a:rPr lang="en-US" altLang="zh-CN" b="1" dirty="0">
                <a:latin typeface="+mn-ea"/>
              </a:rPr>
              <a:t>A</a:t>
            </a:r>
            <a:r>
              <a:rPr lang="zh-CN" altLang="en-US" b="1" dirty="0">
                <a:latin typeface="+mn-ea"/>
              </a:rPr>
              <a:t>中增加一个元素，例如</a:t>
            </a:r>
            <a:r>
              <a:rPr lang="en-US" altLang="zh-CN" b="1" dirty="0">
                <a:latin typeface="+mn-ea"/>
              </a:rPr>
              <a:t>3</a:t>
            </a:r>
            <a:r>
              <a:rPr lang="zh-CN" altLang="en-US" b="1" dirty="0">
                <a:latin typeface="+mn-ea"/>
              </a:rPr>
              <a:t>，于是集合</a:t>
            </a:r>
            <a:r>
              <a:rPr lang="en-US" altLang="zh-CN" b="1" dirty="0">
                <a:latin typeface="+mn-ea"/>
              </a:rPr>
              <a:t>A</a:t>
            </a:r>
            <a:r>
              <a:rPr lang="zh-CN" altLang="en-US" b="1" dirty="0">
                <a:latin typeface="+mn-ea"/>
              </a:rPr>
              <a:t>更新为</a:t>
            </a:r>
            <a:r>
              <a:rPr lang="en-US" altLang="zh-CN" b="1" dirty="0">
                <a:latin typeface="+mn-ea"/>
              </a:rPr>
              <a:t>{1,2,3}</a:t>
            </a:r>
            <a:r>
              <a:rPr lang="zh-CN" altLang="en-US" b="1" dirty="0">
                <a:latin typeface="+mn-ea"/>
              </a:rPr>
              <a:t>；</a:t>
            </a:r>
          </a:p>
          <a:p>
            <a:pPr algn="just">
              <a:lnSpc>
                <a:spcPct val="150000"/>
              </a:lnSpc>
              <a:buClr>
                <a:srgbClr val="FF3300"/>
              </a:buClr>
              <a:defRPr/>
            </a:pPr>
            <a:r>
              <a:rPr lang="zh-CN" altLang="en-US" b="1" dirty="0">
                <a:latin typeface="+mn-ea"/>
              </a:rPr>
              <a:t>③</a:t>
            </a:r>
            <a:r>
              <a:rPr lang="en-US" altLang="zh-CN" b="1" dirty="0">
                <a:latin typeface="+mn-ea"/>
              </a:rPr>
              <a:t>′ R</a:t>
            </a:r>
            <a:r>
              <a:rPr lang="zh-CN" altLang="en-US" b="1" dirty="0">
                <a:latin typeface="+mn-ea"/>
              </a:rPr>
              <a:t>＝</a:t>
            </a:r>
            <a:r>
              <a:rPr lang="en-US" altLang="zh-CN" b="1" dirty="0">
                <a:latin typeface="+mn-ea"/>
              </a:rPr>
              <a:t>{&lt;1,3&gt;,&lt;2,3&gt;}</a:t>
            </a:r>
            <a:r>
              <a:rPr lang="zh-CN" altLang="en-US" b="1" dirty="0">
                <a:latin typeface="+mn-ea"/>
              </a:rPr>
              <a:t>，</a:t>
            </a:r>
            <a:r>
              <a:rPr lang="en-US" altLang="zh-CN" b="1" dirty="0">
                <a:latin typeface="+mn-ea"/>
              </a:rPr>
              <a:t>S</a:t>
            </a:r>
            <a:r>
              <a:rPr lang="zh-CN" altLang="en-US" b="1" dirty="0">
                <a:latin typeface="+mn-ea"/>
              </a:rPr>
              <a:t>＝</a:t>
            </a:r>
            <a:r>
              <a:rPr lang="en-US" altLang="zh-CN" b="1" dirty="0">
                <a:latin typeface="+mn-ea"/>
              </a:rPr>
              <a:t>{&lt;3,2&gt;,&lt;3,1&gt;}</a:t>
            </a:r>
            <a:r>
              <a:rPr lang="zh-CN" altLang="en-US" b="1" dirty="0">
                <a:latin typeface="+mn-ea"/>
              </a:rPr>
              <a:t>是反自反、反对称和传递的，且</a:t>
            </a:r>
            <a:r>
              <a:rPr lang="en-US" altLang="zh-CN" b="1" dirty="0">
                <a:latin typeface="+mn-ea"/>
              </a:rPr>
              <a:t>R S={&lt;1,1&gt;, &lt;2,2&gt;,&lt;1,2&gt;,&lt;2,1&gt;}</a:t>
            </a:r>
            <a:r>
              <a:rPr lang="zh-CN" altLang="en-US" b="1" dirty="0">
                <a:latin typeface="+mn-ea"/>
              </a:rPr>
              <a:t>不是反自反和反对称的。</a:t>
            </a:r>
          </a:p>
          <a:p>
            <a:pPr algn="just">
              <a:lnSpc>
                <a:spcPct val="150000"/>
              </a:lnSpc>
              <a:buClr>
                <a:srgbClr val="FF3300"/>
              </a:buClr>
              <a:defRPr/>
            </a:pPr>
            <a:r>
              <a:rPr lang="zh-CN" altLang="en-US" b="1" dirty="0">
                <a:latin typeface="+mn-ea"/>
              </a:rPr>
              <a:t>综上所述，得到满足条件的集合</a:t>
            </a:r>
            <a:r>
              <a:rPr lang="en-US" altLang="zh-CN" b="1" dirty="0">
                <a:latin typeface="+mn-ea"/>
              </a:rPr>
              <a:t>A</a:t>
            </a:r>
            <a:r>
              <a:rPr lang="zh-CN" altLang="en-US" b="1" dirty="0">
                <a:latin typeface="+mn-ea"/>
              </a:rPr>
              <a:t>和</a:t>
            </a:r>
            <a:r>
              <a:rPr lang="en-US" altLang="zh-CN" b="1" dirty="0">
                <a:latin typeface="+mn-ea"/>
              </a:rPr>
              <a:t>A</a:t>
            </a:r>
            <a:r>
              <a:rPr lang="zh-CN" altLang="en-US" b="1" dirty="0">
                <a:latin typeface="+mn-ea"/>
              </a:rPr>
              <a:t>上的关系</a:t>
            </a:r>
            <a:r>
              <a:rPr lang="en-US" altLang="zh-CN" b="1" dirty="0">
                <a:latin typeface="+mn-ea"/>
              </a:rPr>
              <a:t>R</a:t>
            </a:r>
            <a:r>
              <a:rPr lang="zh-CN" altLang="en-US" b="1" dirty="0">
                <a:latin typeface="+mn-ea"/>
              </a:rPr>
              <a:t>和</a:t>
            </a:r>
            <a:r>
              <a:rPr lang="en-US" altLang="zh-CN" b="1" dirty="0">
                <a:latin typeface="+mn-ea"/>
              </a:rPr>
              <a:t>S</a:t>
            </a:r>
            <a:r>
              <a:rPr lang="zh-CN" altLang="en-US" b="1" dirty="0">
                <a:latin typeface="+mn-ea"/>
              </a:rPr>
              <a:t>。</a:t>
            </a:r>
            <a:endParaRPr lang="en-US" altLang="zh-CN"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r>
              <a:rPr lang="zh-CN" altLang="zh-CN" b="1" dirty="0">
                <a:solidFill>
                  <a:srgbClr val="3333FF"/>
                </a:solidFill>
                <a:latin typeface="+mn-ea"/>
              </a:rPr>
              <a:t>类似构造</a:t>
            </a:r>
            <a:r>
              <a:rPr lang="en-US" altLang="zh-CN" b="1" dirty="0">
                <a:solidFill>
                  <a:srgbClr val="3333FF"/>
                </a:solidFill>
                <a:latin typeface="+mn-ea"/>
              </a:rPr>
              <a:t>R</a:t>
            </a:r>
            <a:r>
              <a:rPr lang="zh-CN" altLang="zh-CN" b="1" dirty="0">
                <a:solidFill>
                  <a:srgbClr val="3333FF"/>
                </a:solidFill>
                <a:latin typeface="+mn-ea"/>
              </a:rPr>
              <a:t>和</a:t>
            </a:r>
            <a:r>
              <a:rPr lang="en-US" altLang="zh-CN" b="1" dirty="0">
                <a:solidFill>
                  <a:srgbClr val="3333FF"/>
                </a:solidFill>
                <a:latin typeface="+mn-ea"/>
              </a:rPr>
              <a:t>S</a:t>
            </a:r>
            <a:r>
              <a:rPr lang="zh-CN" altLang="zh-CN" b="1" dirty="0">
                <a:solidFill>
                  <a:srgbClr val="3333FF"/>
                </a:solidFill>
                <a:latin typeface="+mn-ea"/>
              </a:rPr>
              <a:t>，使得</a:t>
            </a:r>
            <a:r>
              <a:rPr lang="en-US" altLang="zh-CN" b="1" dirty="0">
                <a:solidFill>
                  <a:srgbClr val="3333FF"/>
                </a:solidFill>
                <a:latin typeface="+mn-ea"/>
              </a:rPr>
              <a:t>R</a:t>
            </a:r>
            <a:r>
              <a:rPr lang="zh-CN" altLang="zh-CN" b="1" dirty="0">
                <a:solidFill>
                  <a:srgbClr val="3333FF"/>
                </a:solidFill>
                <a:latin typeface="+mn-ea"/>
              </a:rPr>
              <a:t>∪</a:t>
            </a:r>
            <a:r>
              <a:rPr lang="en-US" altLang="zh-CN" b="1" dirty="0">
                <a:solidFill>
                  <a:srgbClr val="3333FF"/>
                </a:solidFill>
                <a:latin typeface="+mn-ea"/>
              </a:rPr>
              <a:t>S</a:t>
            </a:r>
            <a:r>
              <a:rPr lang="zh-CN" altLang="zh-CN" b="1" dirty="0">
                <a:solidFill>
                  <a:srgbClr val="3333FF"/>
                </a:solidFill>
                <a:latin typeface="+mn-ea"/>
              </a:rPr>
              <a:t>满足要求。</a:t>
            </a: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zh-CN" altLang="en-US" b="1" dirty="0">
              <a:latin typeface="+mn-ea"/>
            </a:endParaRPr>
          </a:p>
          <a:p>
            <a:pPr algn="just">
              <a:lnSpc>
                <a:spcPct val="150000"/>
              </a:lnSpc>
              <a:buClr>
                <a:srgbClr val="FF3300"/>
              </a:buClr>
              <a:defRPr/>
            </a:pPr>
            <a:endParaRPr lang="en-US" altLang="zh-CN" b="1" dirty="0">
              <a:latin typeface="+mn-ea"/>
            </a:endParaRPr>
          </a:p>
          <a:p>
            <a:pPr algn="just">
              <a:lnSpc>
                <a:spcPct val="150000"/>
              </a:lnSpc>
              <a:buClr>
                <a:srgbClr val="FF3300"/>
              </a:buClr>
              <a:defRPr/>
            </a:pPr>
            <a:endParaRPr lang="zh-CN" altLang="zh-CN" b="1" dirty="0">
              <a:latin typeface="+mn-ea"/>
            </a:endParaRPr>
          </a:p>
          <a:p>
            <a:pPr algn="just">
              <a:lnSpc>
                <a:spcPct val="150000"/>
              </a:lnSpc>
              <a:buClr>
                <a:srgbClr val="FF3300"/>
              </a:buClr>
              <a:defRPr/>
            </a:pPr>
            <a:endParaRPr lang="zh-CN" altLang="en-US" b="1" dirty="0">
              <a:latin typeface="+mn-ea"/>
            </a:endParaRPr>
          </a:p>
        </p:txBody>
      </p:sp>
    </p:spTree>
    <p:extLst>
      <p:ext uri="{BB962C8B-B14F-4D97-AF65-F5344CB8AC3E}">
        <p14:creationId xmlns:p14="http://schemas.microsoft.com/office/powerpoint/2010/main" val="25227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87204">
                                            <p:txEl>
                                              <p:pRg st="1" end="1"/>
                                            </p:txEl>
                                          </p:spTgt>
                                        </p:tgtEl>
                                        <p:attrNameLst>
                                          <p:attrName>style.visibility</p:attrName>
                                        </p:attrNameLst>
                                      </p:cBhvr>
                                      <p:to>
                                        <p:strVal val="visible"/>
                                      </p:to>
                                    </p:set>
                                    <p:animEffect transition="in" filter="randombar(horizontal)">
                                      <p:cBhvr>
                                        <p:cTn id="7" dur="500"/>
                                        <p:tgtEl>
                                          <p:spTgt spid="1587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12" dur="500"/>
                                        <p:tgtEl>
                                          <p:spTgt spid="158720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7" dur="500"/>
                                        <p:tgtEl>
                                          <p:spTgt spid="158720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87204">
                                            <p:txEl>
                                              <p:pRg st="5" end="5"/>
                                            </p:txEl>
                                          </p:spTgt>
                                        </p:tgtEl>
                                        <p:attrNameLst>
                                          <p:attrName>style.visibility</p:attrName>
                                        </p:attrNameLst>
                                      </p:cBhvr>
                                      <p:to>
                                        <p:strVal val="visible"/>
                                      </p:to>
                                    </p:set>
                                    <p:animEffect transition="in" filter="randombar(horizontal)">
                                      <p:cBhvr>
                                        <p:cTn id="22" dur="500"/>
                                        <p:tgtEl>
                                          <p:spTgt spid="1587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a:t>
            </a:r>
            <a:r>
              <a:rPr lang="zh-CN" altLang="en-US" dirty="0"/>
              <a:t>（续）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07975" y="1143794"/>
            <a:ext cx="11582400" cy="2514600"/>
          </a:xfrm>
          <a:prstGeom prst="rect">
            <a:avLst/>
          </a:prstGeom>
          <a:noFill/>
          <a:ln w="9525">
            <a:noFill/>
            <a:miter lim="800000"/>
            <a:headEnd/>
            <a:tailEnd/>
          </a:ln>
          <a:effectLst/>
        </p:spPr>
        <p:txBody>
          <a:bodyPr/>
          <a:lstStyle/>
          <a:p>
            <a:pPr algn="just">
              <a:lnSpc>
                <a:spcPct val="120000"/>
              </a:lnSpc>
              <a:buClr>
                <a:srgbClr val="FF3300"/>
              </a:buClr>
              <a:defRPr/>
            </a:pPr>
            <a:r>
              <a:rPr lang="zh-CN" altLang="en-US" b="1" dirty="0">
                <a:solidFill>
                  <a:srgbClr val="C00000"/>
                </a:solidFill>
                <a:latin typeface="+mn-ea"/>
              </a:rPr>
              <a:t>解</a:t>
            </a:r>
            <a:r>
              <a:rPr lang="zh-CN" altLang="en-US" b="1" dirty="0">
                <a:solidFill>
                  <a:srgbClr val="000000"/>
                </a:solidFill>
                <a:latin typeface="+mn-ea"/>
              </a:rPr>
              <a:t>（</a:t>
            </a:r>
            <a:r>
              <a:rPr lang="en-US" altLang="zh-CN" b="1" dirty="0">
                <a:solidFill>
                  <a:srgbClr val="000000"/>
                </a:solidFill>
                <a:latin typeface="+mn-ea"/>
              </a:rPr>
              <a:t>1</a:t>
            </a:r>
            <a:r>
              <a:rPr lang="zh-CN" altLang="en-US" b="1" dirty="0">
                <a:solidFill>
                  <a:srgbClr val="000000"/>
                </a:solidFill>
                <a:latin typeface="+mn-ea"/>
              </a:rPr>
              <a:t>）设</a:t>
            </a:r>
            <a:r>
              <a:rPr lang="en-US" altLang="zh-CN" b="1" dirty="0">
                <a:solidFill>
                  <a:srgbClr val="000000"/>
                </a:solidFill>
                <a:latin typeface="+mn-ea"/>
              </a:rPr>
              <a:t>A={1,2,3}, R</a:t>
            </a:r>
            <a:r>
              <a:rPr lang="zh-CN" altLang="en-US" b="1" dirty="0">
                <a:solidFill>
                  <a:srgbClr val="000000"/>
                </a:solidFill>
                <a:latin typeface="+mn-ea"/>
              </a:rPr>
              <a:t>＝</a:t>
            </a:r>
            <a:r>
              <a:rPr lang="en-US" altLang="zh-CN" b="1" dirty="0">
                <a:solidFill>
                  <a:srgbClr val="000000"/>
                </a:solidFill>
                <a:latin typeface="+mn-ea"/>
              </a:rPr>
              <a:t>{&lt;1,3&gt;,&lt;2,3&gt;}</a:t>
            </a:r>
            <a:r>
              <a:rPr lang="zh-CN" altLang="en-US" b="1" dirty="0">
                <a:solidFill>
                  <a:srgbClr val="000000"/>
                </a:solidFill>
                <a:latin typeface="+mn-ea"/>
              </a:rPr>
              <a:t>，</a:t>
            </a:r>
            <a:r>
              <a:rPr lang="en-US" altLang="zh-CN" b="1" dirty="0">
                <a:solidFill>
                  <a:srgbClr val="000000"/>
                </a:solidFill>
                <a:latin typeface="+mn-ea"/>
              </a:rPr>
              <a:t>S</a:t>
            </a:r>
            <a:r>
              <a:rPr lang="zh-CN" altLang="en-US" b="1" dirty="0">
                <a:solidFill>
                  <a:srgbClr val="000000"/>
                </a:solidFill>
                <a:latin typeface="+mn-ea"/>
              </a:rPr>
              <a:t>＝</a:t>
            </a:r>
            <a:r>
              <a:rPr lang="en-US" altLang="zh-CN" b="1" dirty="0">
                <a:solidFill>
                  <a:srgbClr val="000000"/>
                </a:solidFill>
                <a:latin typeface="+mn-ea"/>
              </a:rPr>
              <a:t>{&lt;3,2&gt;,&lt;3,1&gt;}</a:t>
            </a:r>
            <a:r>
              <a:rPr lang="zh-CN" altLang="en-US" b="1" dirty="0">
                <a:solidFill>
                  <a:srgbClr val="000000"/>
                </a:solidFill>
                <a:latin typeface="+mn-ea"/>
              </a:rPr>
              <a:t>是定义在</a:t>
            </a:r>
            <a:r>
              <a:rPr lang="en-US" altLang="zh-CN" b="1" dirty="0">
                <a:solidFill>
                  <a:srgbClr val="000000"/>
                </a:solidFill>
                <a:latin typeface="+mn-ea"/>
              </a:rPr>
              <a:t>A</a:t>
            </a:r>
            <a:r>
              <a:rPr lang="zh-CN" altLang="en-US" b="1" dirty="0">
                <a:solidFill>
                  <a:srgbClr val="000000"/>
                </a:solidFill>
                <a:latin typeface="+mn-ea"/>
              </a:rPr>
              <a:t>上的两个关系。</a:t>
            </a:r>
            <a:r>
              <a:rPr lang="zh-CN" altLang="en-US" b="1" dirty="0">
                <a:solidFill>
                  <a:srgbClr val="0000CC"/>
                </a:solidFill>
                <a:latin typeface="+mn-ea"/>
              </a:rPr>
              <a:t>显然</a:t>
            </a:r>
            <a:r>
              <a:rPr lang="en-US" altLang="zh-CN" b="1" dirty="0">
                <a:solidFill>
                  <a:srgbClr val="0000CC"/>
                </a:solidFill>
                <a:latin typeface="+mn-ea"/>
              </a:rPr>
              <a:t>R,S</a:t>
            </a:r>
            <a:r>
              <a:rPr lang="zh-CN" altLang="en-US" b="1" dirty="0">
                <a:solidFill>
                  <a:srgbClr val="0000CC"/>
                </a:solidFill>
                <a:latin typeface="+mn-ea"/>
              </a:rPr>
              <a:t>都是反自反的、反对称的、传递的。此时</a:t>
            </a:r>
            <a:endParaRPr lang="en-US" altLang="zh-CN" b="1" dirty="0">
              <a:solidFill>
                <a:srgbClr val="0000CC"/>
              </a:solidFill>
              <a:latin typeface="+mn-ea"/>
            </a:endParaRPr>
          </a:p>
          <a:p>
            <a:pPr algn="ctr">
              <a:lnSpc>
                <a:spcPct val="150000"/>
              </a:lnSpc>
              <a:buClr>
                <a:srgbClr val="FF3300"/>
              </a:buClr>
              <a:defRPr/>
            </a:pPr>
            <a:r>
              <a:rPr lang="en-US" altLang="zh-CN" b="1" dirty="0" err="1">
                <a:latin typeface="+mn-ea"/>
              </a:rPr>
              <a:t>RoS</a:t>
            </a:r>
            <a:r>
              <a:rPr lang="zh-CN" altLang="en-US" b="1" dirty="0">
                <a:latin typeface="+mn-ea"/>
              </a:rPr>
              <a:t>＝</a:t>
            </a:r>
            <a:r>
              <a:rPr lang="en-US" altLang="zh-CN" b="1" dirty="0">
                <a:latin typeface="+mn-ea"/>
              </a:rPr>
              <a:t>{&lt;1,1&gt;,&lt;1,2&gt;,&lt;2,2&gt;,&lt;2,1&gt;}</a:t>
            </a:r>
            <a:r>
              <a:rPr lang="zh-CN" altLang="en-US" b="1" dirty="0">
                <a:latin typeface="+mn-ea"/>
              </a:rPr>
              <a:t>不具备反自反性和反对称性；</a:t>
            </a:r>
          </a:p>
          <a:p>
            <a:pPr algn="ctr">
              <a:lnSpc>
                <a:spcPct val="150000"/>
              </a:lnSpc>
              <a:buClr>
                <a:srgbClr val="FF3300"/>
              </a:buClr>
              <a:defRPr/>
            </a:pPr>
            <a:r>
              <a:rPr lang="en-US" altLang="zh-CN" b="1" dirty="0">
                <a:latin typeface="+mn-ea"/>
              </a:rPr>
              <a:t>R∪S</a:t>
            </a:r>
            <a:r>
              <a:rPr lang="zh-CN" altLang="en-US" b="1" dirty="0">
                <a:latin typeface="+mn-ea"/>
              </a:rPr>
              <a:t>＝</a:t>
            </a:r>
            <a:r>
              <a:rPr lang="en-US" altLang="zh-CN" b="1" dirty="0">
                <a:latin typeface="+mn-ea"/>
              </a:rPr>
              <a:t>{&lt;3,2&gt;,&lt;3,1&gt;,&lt;1,3&gt;,&lt;2,3&gt;}</a:t>
            </a:r>
            <a:r>
              <a:rPr lang="zh-CN" altLang="en-US" b="1" dirty="0">
                <a:latin typeface="+mn-ea"/>
              </a:rPr>
              <a:t>不具备传递性和反对称性。</a:t>
            </a:r>
            <a:endParaRPr lang="en-US" altLang="zh-CN" b="1" dirty="0">
              <a:latin typeface="+mn-ea"/>
            </a:endParaRPr>
          </a:p>
          <a:p>
            <a:pPr algn="ctr">
              <a:lnSpc>
                <a:spcPct val="120000"/>
              </a:lnSpc>
              <a:buClr>
                <a:srgbClr val="FF3300"/>
              </a:buClr>
              <a:defRPr/>
            </a:pPr>
            <a:endParaRPr lang="en-US" altLang="zh-CN" b="1" dirty="0">
              <a:solidFill>
                <a:srgbClr val="0000CC"/>
              </a:solidFill>
              <a:latin typeface="+mn-ea"/>
            </a:endParaRPr>
          </a:p>
          <a:p>
            <a:pPr algn="just">
              <a:lnSpc>
                <a:spcPct val="120000"/>
              </a:lnSpc>
              <a:buClr>
                <a:srgbClr val="FF3300"/>
              </a:buClr>
              <a:defRPr/>
            </a:pPr>
            <a:endParaRPr lang="zh-CN" altLang="en-US" b="1" dirty="0">
              <a:solidFill>
                <a:srgbClr val="0000CC"/>
              </a:solidFill>
              <a:latin typeface="+mn-ea"/>
            </a:endParaRPr>
          </a:p>
        </p:txBody>
      </p:sp>
    </p:spTree>
    <p:extLst>
      <p:ext uri="{BB962C8B-B14F-4D97-AF65-F5344CB8AC3E}">
        <p14:creationId xmlns:p14="http://schemas.microsoft.com/office/powerpoint/2010/main" val="2632252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04"/>
                                        </p:tgtEl>
                                        <p:attrNameLst>
                                          <p:attrName>style.visibility</p:attrName>
                                        </p:attrNameLst>
                                      </p:cBhvr>
                                      <p:to>
                                        <p:strVal val="visible"/>
                                      </p:to>
                                    </p:set>
                                    <p:anim calcmode="lin" valueType="num">
                                      <p:cBhvr additive="base">
                                        <p:cTn id="7" dur="500" fill="hold"/>
                                        <p:tgtEl>
                                          <p:spTgt spid="1587204"/>
                                        </p:tgtEl>
                                        <p:attrNameLst>
                                          <p:attrName>ppt_x</p:attrName>
                                        </p:attrNameLst>
                                      </p:cBhvr>
                                      <p:tavLst>
                                        <p:tav tm="0">
                                          <p:val>
                                            <p:strVal val="#ppt_x"/>
                                          </p:val>
                                        </p:tav>
                                        <p:tav tm="100000">
                                          <p:val>
                                            <p:strVal val="#ppt_x"/>
                                          </p:val>
                                        </p:tav>
                                      </p:tavLst>
                                    </p:anim>
                                    <p:anim calcmode="lin" valueType="num">
                                      <p:cBhvr additive="base">
                                        <p:cTn id="8" dur="500" fill="hold"/>
                                        <p:tgtEl>
                                          <p:spTgt spid="158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p:nvPr>
        </p:nvSpPr>
        <p:spPr/>
        <p:txBody>
          <a:bodyPr/>
          <a:lstStyle/>
          <a:p>
            <a:pPr eaLnBrk="1" hangingPunct="1"/>
            <a:r>
              <a:rPr lang="zh-CN" altLang="en-US" dirty="0"/>
              <a:t>例</a:t>
            </a:r>
            <a:r>
              <a:rPr lang="en-US" altLang="zh-CN" dirty="0"/>
              <a:t>4.28</a:t>
            </a:r>
            <a:r>
              <a:rPr lang="zh-CN" altLang="en-US" dirty="0"/>
              <a:t>（续）</a:t>
            </a:r>
          </a:p>
        </p:txBody>
      </p:sp>
      <p:sp>
        <p:nvSpPr>
          <p:cNvPr id="1587204" name="Rectangle 4">
            <a:extLst>
              <a:ext uri="{FF2B5EF4-FFF2-40B4-BE49-F238E27FC236}">
                <a16:creationId xmlns:a16="http://schemas.microsoft.com/office/drawing/2014/main" id="{31AD6A13-F58A-4306-835A-B201D6D92676}"/>
              </a:ext>
            </a:extLst>
          </p:cNvPr>
          <p:cNvSpPr>
            <a:spLocks noChangeArrowheads="1"/>
          </p:cNvSpPr>
          <p:nvPr/>
        </p:nvSpPr>
        <p:spPr bwMode="auto">
          <a:xfrm>
            <a:off x="307975" y="1219994"/>
            <a:ext cx="11582400" cy="3705224"/>
          </a:xfrm>
          <a:prstGeom prst="rect">
            <a:avLst/>
          </a:prstGeom>
          <a:noFill/>
          <a:ln w="9525">
            <a:noFill/>
            <a:miter lim="800000"/>
            <a:headEnd/>
            <a:tailEnd/>
          </a:ln>
          <a:effectLst/>
        </p:spPr>
        <p:txBody>
          <a:bodyPr/>
          <a:lstStyle/>
          <a:p>
            <a:pPr algn="just">
              <a:lnSpc>
                <a:spcPct val="150000"/>
              </a:lnSpc>
              <a:buClr>
                <a:srgbClr val="FF3300"/>
              </a:buClr>
              <a:defRPr/>
            </a:pPr>
            <a:r>
              <a:rPr lang="zh-CN" altLang="en-US" b="1" dirty="0">
                <a:solidFill>
                  <a:srgbClr val="C00000"/>
                </a:solidFill>
                <a:latin typeface="+mn-ea"/>
              </a:rPr>
              <a:t>解</a:t>
            </a:r>
            <a:r>
              <a:rPr lang="zh-CN" altLang="en-US" b="1" dirty="0">
                <a:latin typeface="+mn-ea"/>
              </a:rPr>
              <a:t>（</a:t>
            </a:r>
            <a:r>
              <a:rPr lang="en-US" altLang="zh-CN" b="1" dirty="0">
                <a:latin typeface="+mn-ea"/>
              </a:rPr>
              <a:t>2</a:t>
            </a:r>
            <a:r>
              <a:rPr lang="zh-CN" altLang="en-US" b="1" dirty="0">
                <a:latin typeface="+mn-ea"/>
              </a:rPr>
              <a:t>）设</a:t>
            </a:r>
            <a:r>
              <a:rPr lang="en-US" altLang="zh-CN" b="1" dirty="0">
                <a:latin typeface="+mn-ea"/>
              </a:rPr>
              <a:t>A</a:t>
            </a:r>
            <a:r>
              <a:rPr lang="zh-CN" altLang="en-US" b="1" dirty="0">
                <a:latin typeface="+mn-ea"/>
              </a:rPr>
              <a:t>＝</a:t>
            </a:r>
            <a:r>
              <a:rPr lang="en-US" altLang="zh-CN" b="1" dirty="0">
                <a:latin typeface="+mn-ea"/>
              </a:rPr>
              <a:t>{1,2,3}</a:t>
            </a:r>
            <a:r>
              <a:rPr lang="zh-CN" altLang="en-US" b="1" dirty="0">
                <a:latin typeface="+mn-ea"/>
              </a:rPr>
              <a:t>，</a:t>
            </a:r>
            <a:r>
              <a:rPr lang="en-US" altLang="zh-CN" b="1" dirty="0">
                <a:latin typeface="+mn-ea"/>
              </a:rPr>
              <a:t>R</a:t>
            </a:r>
            <a:r>
              <a:rPr lang="zh-CN" altLang="en-US" b="1" dirty="0">
                <a:latin typeface="+mn-ea"/>
              </a:rPr>
              <a:t>＝</a:t>
            </a:r>
            <a:r>
              <a:rPr lang="en-US" altLang="zh-CN" b="1" dirty="0">
                <a:latin typeface="+mn-ea"/>
              </a:rPr>
              <a:t>{&lt;1,1&gt;,&lt;2,2&gt;,&lt;3,3&gt;,&lt;1,2&gt;,&lt;2,1&gt;}</a:t>
            </a:r>
            <a:r>
              <a:rPr lang="zh-CN" altLang="en-US" b="1" dirty="0">
                <a:latin typeface="+mn-ea"/>
              </a:rPr>
              <a:t>，</a:t>
            </a:r>
            <a:endParaRPr lang="en-US" altLang="zh-CN" b="1" dirty="0">
              <a:latin typeface="+mn-ea"/>
            </a:endParaRPr>
          </a:p>
          <a:p>
            <a:pPr algn="just">
              <a:lnSpc>
                <a:spcPct val="150000"/>
              </a:lnSpc>
              <a:buClr>
                <a:srgbClr val="FF3300"/>
              </a:buClr>
              <a:defRPr/>
            </a:pPr>
            <a:r>
              <a:rPr lang="en-US" altLang="zh-CN" b="1" dirty="0">
                <a:latin typeface="+mn-ea"/>
              </a:rPr>
              <a:t>       S</a:t>
            </a:r>
            <a:r>
              <a:rPr lang="zh-CN" altLang="en-US" b="1" dirty="0">
                <a:latin typeface="+mn-ea"/>
              </a:rPr>
              <a:t>＝</a:t>
            </a:r>
            <a:r>
              <a:rPr lang="en-US" altLang="zh-CN" b="1" dirty="0">
                <a:latin typeface="+mn-ea"/>
              </a:rPr>
              <a:t>{&lt;1,1&gt;,&lt;2,2&gt;, &lt;3,3&gt;,&lt;3,2&gt;,&lt;2,3&gt;}</a:t>
            </a:r>
            <a:r>
              <a:rPr lang="zh-CN" altLang="en-US" b="1" dirty="0">
                <a:latin typeface="+mn-ea"/>
              </a:rPr>
              <a:t>是</a:t>
            </a:r>
            <a:r>
              <a:rPr lang="en-US" altLang="zh-CN" b="1" dirty="0">
                <a:latin typeface="+mn-ea"/>
              </a:rPr>
              <a:t>A</a:t>
            </a:r>
            <a:r>
              <a:rPr lang="zh-CN" altLang="en-US" b="1" dirty="0">
                <a:latin typeface="+mn-ea"/>
              </a:rPr>
              <a:t>上的两个关系。</a:t>
            </a:r>
            <a:endParaRPr lang="en-US" altLang="zh-CN" b="1" dirty="0">
              <a:latin typeface="+mn-ea"/>
            </a:endParaRPr>
          </a:p>
          <a:p>
            <a:pPr algn="just">
              <a:lnSpc>
                <a:spcPct val="150000"/>
              </a:lnSpc>
              <a:buClr>
                <a:srgbClr val="FF3300"/>
              </a:buClr>
              <a:defRPr/>
            </a:pPr>
            <a:r>
              <a:rPr lang="zh-CN" altLang="en-US" b="1" dirty="0">
                <a:latin typeface="+mn-ea"/>
              </a:rPr>
              <a:t>显然</a:t>
            </a:r>
            <a:r>
              <a:rPr lang="en-US" altLang="zh-CN" b="1" dirty="0">
                <a:latin typeface="+mn-ea"/>
              </a:rPr>
              <a:t>R</a:t>
            </a:r>
            <a:r>
              <a:rPr lang="zh-CN" altLang="en-US" b="1" dirty="0">
                <a:latin typeface="+mn-ea"/>
              </a:rPr>
              <a:t>，</a:t>
            </a:r>
            <a:r>
              <a:rPr lang="en-US" altLang="zh-CN" b="1" dirty="0">
                <a:latin typeface="+mn-ea"/>
              </a:rPr>
              <a:t>S</a:t>
            </a:r>
            <a:r>
              <a:rPr lang="zh-CN" altLang="en-US" b="1" dirty="0">
                <a:latin typeface="+mn-ea"/>
              </a:rPr>
              <a:t>都是自反、对称和传递的。此时</a:t>
            </a:r>
          </a:p>
          <a:p>
            <a:pPr algn="just">
              <a:lnSpc>
                <a:spcPct val="150000"/>
              </a:lnSpc>
              <a:buClr>
                <a:srgbClr val="FF3300"/>
              </a:buClr>
              <a:defRPr/>
            </a:pPr>
            <a:r>
              <a:rPr lang="en-US" altLang="zh-CN" b="1" dirty="0" err="1">
                <a:latin typeface="+mn-ea"/>
              </a:rPr>
              <a:t>RoS</a:t>
            </a:r>
            <a:r>
              <a:rPr lang="zh-CN" altLang="en-US" b="1" dirty="0">
                <a:latin typeface="+mn-ea"/>
              </a:rPr>
              <a:t>＝</a:t>
            </a:r>
            <a:r>
              <a:rPr lang="en-US" altLang="zh-CN" b="1" dirty="0">
                <a:latin typeface="+mn-ea"/>
              </a:rPr>
              <a:t>{&lt;1,1&gt;,&lt;2,2&gt;,&lt;3,3&gt;,&lt;2,3&gt;,&lt;3,2&gt;,&lt;1,2&gt;,&lt;2,1&gt;,&lt;1,3&gt;}</a:t>
            </a:r>
            <a:r>
              <a:rPr lang="zh-CN" altLang="en-US" b="1" dirty="0">
                <a:latin typeface="+mn-ea"/>
              </a:rPr>
              <a:t>不具备对称性和传递性；</a:t>
            </a:r>
          </a:p>
          <a:p>
            <a:pPr algn="just">
              <a:lnSpc>
                <a:spcPct val="150000"/>
              </a:lnSpc>
              <a:buClr>
                <a:srgbClr val="FF3300"/>
              </a:buClr>
              <a:defRPr/>
            </a:pPr>
            <a:r>
              <a:rPr lang="en-US" altLang="zh-CN" b="1" dirty="0">
                <a:latin typeface="+mn-ea"/>
              </a:rPr>
              <a:t>R−S</a:t>
            </a:r>
            <a:r>
              <a:rPr lang="zh-CN" altLang="en-US" b="1" dirty="0">
                <a:latin typeface="+mn-ea"/>
              </a:rPr>
              <a:t>＝</a:t>
            </a:r>
            <a:r>
              <a:rPr lang="en-US" altLang="zh-CN" b="1" dirty="0">
                <a:latin typeface="+mn-ea"/>
              </a:rPr>
              <a:t>{&lt;1,2&gt;,&lt;2,1&gt;}</a:t>
            </a:r>
            <a:r>
              <a:rPr lang="zh-CN" altLang="en-US" b="1" dirty="0">
                <a:latin typeface="+mn-ea"/>
              </a:rPr>
              <a:t>不具备自反性和传递性。</a:t>
            </a:r>
          </a:p>
          <a:p>
            <a:pPr algn="just">
              <a:lnSpc>
                <a:spcPct val="150000"/>
              </a:lnSpc>
              <a:buClr>
                <a:srgbClr val="FF3300"/>
              </a:buClr>
              <a:defRPr/>
            </a:pPr>
            <a:endParaRPr lang="en-US" altLang="zh-CN" b="1" dirty="0">
              <a:solidFill>
                <a:srgbClr val="0000CC"/>
              </a:solidFill>
              <a:latin typeface="+mn-ea"/>
            </a:endParaRPr>
          </a:p>
          <a:p>
            <a:pPr algn="just">
              <a:lnSpc>
                <a:spcPct val="150000"/>
              </a:lnSpc>
              <a:buClr>
                <a:srgbClr val="FF3300"/>
              </a:buClr>
              <a:defRPr/>
            </a:pPr>
            <a:endParaRPr lang="zh-CN" altLang="en-US" b="1" dirty="0">
              <a:solidFill>
                <a:srgbClr val="0000CC"/>
              </a:solidFill>
              <a:latin typeface="+mn-ea"/>
            </a:endParaRPr>
          </a:p>
        </p:txBody>
      </p:sp>
    </p:spTree>
    <p:extLst>
      <p:ext uri="{BB962C8B-B14F-4D97-AF65-F5344CB8AC3E}">
        <p14:creationId xmlns:p14="http://schemas.microsoft.com/office/powerpoint/2010/main" val="151380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87204">
                                            <p:txEl>
                                              <p:pRg st="2" end="2"/>
                                            </p:txEl>
                                          </p:spTgt>
                                        </p:tgtEl>
                                        <p:attrNameLst>
                                          <p:attrName>style.visibility</p:attrName>
                                        </p:attrNameLst>
                                      </p:cBhvr>
                                      <p:to>
                                        <p:strVal val="visible"/>
                                      </p:to>
                                    </p:set>
                                    <p:animEffect transition="in" filter="randombar(horizontal)">
                                      <p:cBhvr>
                                        <p:cTn id="7" dur="500"/>
                                        <p:tgtEl>
                                          <p:spTgt spid="158720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87204">
                                            <p:txEl>
                                              <p:pRg st="3" end="3"/>
                                            </p:txEl>
                                          </p:spTgt>
                                        </p:tgtEl>
                                        <p:attrNameLst>
                                          <p:attrName>style.visibility</p:attrName>
                                        </p:attrNameLst>
                                      </p:cBhvr>
                                      <p:to>
                                        <p:strVal val="visible"/>
                                      </p:to>
                                    </p:set>
                                    <p:animEffect transition="in" filter="randombar(horizontal)">
                                      <p:cBhvr>
                                        <p:cTn id="12" dur="500"/>
                                        <p:tgtEl>
                                          <p:spTgt spid="158720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87204">
                                            <p:txEl>
                                              <p:pRg st="4" end="4"/>
                                            </p:txEl>
                                          </p:spTgt>
                                        </p:tgtEl>
                                        <p:attrNameLst>
                                          <p:attrName>style.visibility</p:attrName>
                                        </p:attrNameLst>
                                      </p:cBhvr>
                                      <p:to>
                                        <p:strVal val="visible"/>
                                      </p:to>
                                    </p:set>
                                    <p:animEffect transition="in" filter="randombar(horizontal)">
                                      <p:cBhvr>
                                        <p:cTn id="17" dur="500"/>
                                        <p:tgtEl>
                                          <p:spTgt spid="15872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32409"/>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
        <p:nvSpPr>
          <p:cNvPr id="55" name="TextBox 1">
            <a:extLst>
              <a:ext uri="{FF2B5EF4-FFF2-40B4-BE49-F238E27FC236}">
                <a16:creationId xmlns:a16="http://schemas.microsoft.com/office/drawing/2014/main" id="{DAAE0E61-DC0B-40E6-92A5-E257696185E2}"/>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984EB36D-1EA0-4946-98CD-10114C4771DA}"/>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5196932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19114"/>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1799966099"/>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ChangeArrowheads="1"/>
          </p:cNvSpPr>
          <p:nvPr>
            <p:ph type="title"/>
          </p:nvPr>
        </p:nvSpPr>
        <p:spPr/>
        <p:txBody>
          <a:bodyPr/>
          <a:lstStyle/>
          <a:p>
            <a:pPr marL="628776" indent="-628776"/>
            <a:r>
              <a:rPr lang="zh-CN" altLang="en-US" dirty="0"/>
              <a:t>问题引入</a:t>
            </a:r>
          </a:p>
        </p:txBody>
      </p:sp>
      <p:sp>
        <p:nvSpPr>
          <p:cNvPr id="1595395" name="Rectangle 3"/>
          <p:cNvSpPr>
            <a:spLocks noGrp="1" noChangeArrowheads="1"/>
          </p:cNvSpPr>
          <p:nvPr>
            <p:ph type="body" idx="1"/>
          </p:nvPr>
        </p:nvSpPr>
        <p:spPr>
          <a:xfrm>
            <a:off x="774701" y="1341749"/>
            <a:ext cx="10658474" cy="4526445"/>
          </a:xfrm>
        </p:spPr>
        <p:txBody>
          <a:bodyPr>
            <a:normAutofit/>
          </a:bodyPr>
          <a:lstStyle/>
          <a:p>
            <a:pPr marL="0" indent="0">
              <a:lnSpc>
                <a:spcPct val="150000"/>
              </a:lnSpc>
              <a:buNone/>
            </a:pPr>
            <a:r>
              <a:rPr lang="zh-CN" altLang="en-US" dirty="0">
                <a:solidFill>
                  <a:srgbClr val="FF0000"/>
                </a:solidFill>
              </a:rPr>
              <a:t>    </a:t>
            </a:r>
            <a:r>
              <a:rPr lang="zh-CN" altLang="en-US" dirty="0">
                <a:solidFill>
                  <a:srgbClr val="C00000"/>
                </a:solidFill>
              </a:rPr>
              <a:t>对于一个给定的关系，可能不具有某一个特殊性质。</a:t>
            </a:r>
            <a:r>
              <a:rPr lang="zh-CN" altLang="en-US" dirty="0"/>
              <a:t>但是，如果</a:t>
            </a:r>
            <a:r>
              <a:rPr lang="zh-CN" altLang="en-US" dirty="0">
                <a:solidFill>
                  <a:srgbClr val="0000CC"/>
                </a:solidFill>
              </a:rPr>
              <a:t>我们希望它具有该特定的性质，那么应该怎么做呢？</a:t>
            </a:r>
          </a:p>
          <a:p>
            <a:pPr marL="0" indent="0">
              <a:lnSpc>
                <a:spcPct val="150000"/>
              </a:lnSpc>
              <a:buNone/>
            </a:pPr>
            <a:r>
              <a:rPr lang="zh-CN" altLang="en-US" dirty="0"/>
              <a:t>    例如，对给定集合</a:t>
            </a:r>
            <a:r>
              <a:rPr lang="en-US" altLang="zh-CN" dirty="0"/>
              <a:t>A={1,2,3}</a:t>
            </a:r>
            <a:r>
              <a:rPr lang="zh-CN" altLang="en-US" dirty="0"/>
              <a:t>上的关系</a:t>
            </a:r>
            <a:r>
              <a:rPr lang="en-US" altLang="zh-CN" dirty="0"/>
              <a:t>R={&lt;1,1&gt;,&lt;1,2&gt;,&lt;2,1&gt;}</a:t>
            </a:r>
            <a:r>
              <a:rPr lang="zh-CN" altLang="en-US" dirty="0"/>
              <a:t>，它不具有自反性。根据自反性的定义，</a:t>
            </a:r>
            <a:endParaRPr lang="en-US" altLang="zh-CN" dirty="0"/>
          </a:p>
          <a:p>
            <a:pPr marL="0" indent="0">
              <a:lnSpc>
                <a:spcPct val="150000"/>
              </a:lnSpc>
              <a:buNone/>
            </a:pPr>
            <a:r>
              <a:rPr lang="zh-CN" altLang="en-US" dirty="0"/>
              <a:t>在关系</a:t>
            </a:r>
            <a:r>
              <a:rPr lang="en-US" altLang="zh-CN" dirty="0"/>
              <a:t>R</a:t>
            </a:r>
            <a:r>
              <a:rPr lang="zh-CN" altLang="en-US" dirty="0"/>
              <a:t>中</a:t>
            </a:r>
            <a:r>
              <a:rPr lang="zh-CN" altLang="en-US" dirty="0">
                <a:solidFill>
                  <a:srgbClr val="FF0000"/>
                </a:solidFill>
              </a:rPr>
              <a:t>添加</a:t>
            </a:r>
            <a:r>
              <a:rPr lang="en-US" altLang="zh-CN" dirty="0">
                <a:solidFill>
                  <a:srgbClr val="FF0000"/>
                </a:solidFill>
              </a:rPr>
              <a:t>&lt;2,2&gt;</a:t>
            </a:r>
            <a:r>
              <a:rPr lang="zh-CN" altLang="en-US" dirty="0">
                <a:solidFill>
                  <a:srgbClr val="FF0000"/>
                </a:solidFill>
              </a:rPr>
              <a:t>，</a:t>
            </a:r>
            <a:r>
              <a:rPr lang="en-US" altLang="zh-CN" dirty="0">
                <a:solidFill>
                  <a:srgbClr val="FF0000"/>
                </a:solidFill>
              </a:rPr>
              <a:t>&lt;3,3&gt;</a:t>
            </a:r>
            <a:r>
              <a:rPr lang="zh-CN" altLang="en-US" dirty="0"/>
              <a:t>或者</a:t>
            </a:r>
            <a:endParaRPr lang="en-US" altLang="zh-CN" dirty="0"/>
          </a:p>
          <a:p>
            <a:pPr marL="0" indent="0">
              <a:lnSpc>
                <a:spcPct val="150000"/>
              </a:lnSpc>
              <a:buNone/>
            </a:pPr>
            <a:r>
              <a:rPr lang="zh-CN" altLang="en-US" dirty="0">
                <a:solidFill>
                  <a:srgbClr val="FF0000"/>
                </a:solidFill>
              </a:rPr>
              <a:t>                添加</a:t>
            </a:r>
            <a:r>
              <a:rPr lang="en-US" altLang="zh-CN" dirty="0">
                <a:solidFill>
                  <a:srgbClr val="FF0000"/>
                </a:solidFill>
              </a:rPr>
              <a:t>&lt;2,2&gt;</a:t>
            </a:r>
            <a:r>
              <a:rPr lang="zh-CN" altLang="en-US" dirty="0">
                <a:solidFill>
                  <a:srgbClr val="FF0000"/>
                </a:solidFill>
              </a:rPr>
              <a:t>，</a:t>
            </a:r>
            <a:r>
              <a:rPr lang="en-US" altLang="zh-CN" dirty="0">
                <a:solidFill>
                  <a:srgbClr val="FF0000"/>
                </a:solidFill>
              </a:rPr>
              <a:t>&lt;3,3&gt;</a:t>
            </a:r>
            <a:r>
              <a:rPr lang="zh-CN" altLang="en-US" dirty="0">
                <a:solidFill>
                  <a:srgbClr val="FF0000"/>
                </a:solidFill>
              </a:rPr>
              <a:t>，</a:t>
            </a:r>
            <a:r>
              <a:rPr lang="en-US" altLang="zh-CN" dirty="0">
                <a:solidFill>
                  <a:srgbClr val="FF0000"/>
                </a:solidFill>
              </a:rPr>
              <a:t>&lt;1,3&gt;</a:t>
            </a:r>
            <a:r>
              <a:rPr lang="zh-CN" altLang="en-US" dirty="0"/>
              <a:t>或者</a:t>
            </a:r>
            <a:endParaRPr lang="en-US" altLang="zh-CN" dirty="0"/>
          </a:p>
          <a:p>
            <a:pPr marL="0" indent="0" algn="ctr">
              <a:lnSpc>
                <a:spcPct val="150000"/>
              </a:lnSpc>
              <a:buNone/>
            </a:pPr>
            <a:r>
              <a:rPr lang="zh-CN" altLang="zh-CN" dirty="0"/>
              <a:t>………</a:t>
            </a:r>
            <a:endParaRPr lang="en-US" altLang="zh-CN" dirty="0"/>
          </a:p>
          <a:p>
            <a:pPr marL="0" indent="0">
              <a:lnSpc>
                <a:spcPct val="150000"/>
              </a:lnSpc>
              <a:buNone/>
            </a:pPr>
            <a:r>
              <a:rPr lang="zh-CN" altLang="en-US" dirty="0"/>
              <a:t>得到的</a:t>
            </a:r>
            <a:r>
              <a:rPr lang="en-US" altLang="zh-CN" dirty="0"/>
              <a:t>R’</a:t>
            </a:r>
            <a:r>
              <a:rPr lang="zh-CN" altLang="en-US" dirty="0"/>
              <a:t>就具有自反性。</a:t>
            </a:r>
          </a:p>
          <a:p>
            <a:pPr marL="0" indent="0">
              <a:lnSpc>
                <a:spcPct val="150000"/>
              </a:lnSpc>
              <a:buNone/>
            </a:pPr>
            <a:endParaRPr lang="zh-CN" altLang="en-US" dirty="0"/>
          </a:p>
          <a:p>
            <a:pPr marL="0" indent="0">
              <a:lnSpc>
                <a:spcPct val="150000"/>
              </a:lnSpc>
              <a:buNone/>
            </a:pPr>
            <a:endParaRPr lang="zh-CN" altLang="en-US" dirty="0"/>
          </a:p>
        </p:txBody>
      </p:sp>
      <p:sp>
        <p:nvSpPr>
          <p:cNvPr id="2" name="矩形 1">
            <a:extLst>
              <a:ext uri="{FF2B5EF4-FFF2-40B4-BE49-F238E27FC236}">
                <a16:creationId xmlns:a16="http://schemas.microsoft.com/office/drawing/2014/main" id="{63B5B3A8-57C4-413E-A712-9BB6F027C457}"/>
              </a:ext>
            </a:extLst>
          </p:cNvPr>
          <p:cNvSpPr/>
          <p:nvPr/>
        </p:nvSpPr>
        <p:spPr>
          <a:xfrm>
            <a:off x="2289174" y="3604971"/>
            <a:ext cx="2819400" cy="609600"/>
          </a:xfrm>
          <a:prstGeom prst="rect">
            <a:avLst/>
          </a:prstGeom>
          <a:noFill/>
          <a:ln w="508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思想气泡: 云 2">
            <a:extLst>
              <a:ext uri="{FF2B5EF4-FFF2-40B4-BE49-F238E27FC236}">
                <a16:creationId xmlns:a16="http://schemas.microsoft.com/office/drawing/2014/main" id="{9829B555-54C1-4FA3-971A-1EE7F2C49C57}"/>
              </a:ext>
            </a:extLst>
          </p:cNvPr>
          <p:cNvSpPr/>
          <p:nvPr/>
        </p:nvSpPr>
        <p:spPr>
          <a:xfrm>
            <a:off x="6403975" y="5246328"/>
            <a:ext cx="3352798" cy="1098663"/>
          </a:xfrm>
          <a:prstGeom prst="cloudCallout">
            <a:avLst>
              <a:gd name="adj1" fmla="val -87159"/>
              <a:gd name="adj2" fmla="val -126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关系的闭包</a:t>
            </a:r>
          </a:p>
        </p:txBody>
      </p:sp>
    </p:spTree>
    <p:extLst>
      <p:ext uri="{BB962C8B-B14F-4D97-AF65-F5344CB8AC3E}">
        <p14:creationId xmlns:p14="http://schemas.microsoft.com/office/powerpoint/2010/main" val="267683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95395">
                                            <p:txEl>
                                              <p:pRg st="0" end="0"/>
                                            </p:txEl>
                                          </p:spTgt>
                                        </p:tgtEl>
                                        <p:attrNameLst>
                                          <p:attrName>style.visibility</p:attrName>
                                        </p:attrNameLst>
                                      </p:cBhvr>
                                      <p:to>
                                        <p:strVal val="visible"/>
                                      </p:to>
                                    </p:set>
                                    <p:anim calcmode="lin" valueType="num">
                                      <p:cBhvr additive="base">
                                        <p:cTn id="7" dur="500" fill="hold"/>
                                        <p:tgtEl>
                                          <p:spTgt spid="1595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5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95395">
                                            <p:txEl>
                                              <p:pRg st="1" end="1"/>
                                            </p:txEl>
                                          </p:spTgt>
                                        </p:tgtEl>
                                        <p:attrNameLst>
                                          <p:attrName>style.visibility</p:attrName>
                                        </p:attrNameLst>
                                      </p:cBhvr>
                                      <p:to>
                                        <p:strVal val="visible"/>
                                      </p:to>
                                    </p:set>
                                    <p:anim calcmode="lin" valueType="num">
                                      <p:cBhvr additive="base">
                                        <p:cTn id="13" dur="500" fill="hold"/>
                                        <p:tgtEl>
                                          <p:spTgt spid="1595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5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95395">
                                            <p:txEl>
                                              <p:pRg st="2" end="2"/>
                                            </p:txEl>
                                          </p:spTgt>
                                        </p:tgtEl>
                                        <p:attrNameLst>
                                          <p:attrName>style.visibility</p:attrName>
                                        </p:attrNameLst>
                                      </p:cBhvr>
                                      <p:to>
                                        <p:strVal val="visible"/>
                                      </p:to>
                                    </p:set>
                                    <p:anim calcmode="lin" valueType="num">
                                      <p:cBhvr additive="base">
                                        <p:cTn id="19" dur="500" fill="hold"/>
                                        <p:tgtEl>
                                          <p:spTgt spid="1595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95395">
                                            <p:txEl>
                                              <p:pRg st="3" end="3"/>
                                            </p:txEl>
                                          </p:spTgt>
                                        </p:tgtEl>
                                        <p:attrNameLst>
                                          <p:attrName>style.visibility</p:attrName>
                                        </p:attrNameLst>
                                      </p:cBhvr>
                                      <p:to>
                                        <p:strVal val="visible"/>
                                      </p:to>
                                    </p:set>
                                    <p:anim calcmode="lin" valueType="num">
                                      <p:cBhvr additive="base">
                                        <p:cTn id="25" dur="500" fill="hold"/>
                                        <p:tgtEl>
                                          <p:spTgt spid="1595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5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95395">
                                            <p:txEl>
                                              <p:pRg st="4" end="4"/>
                                            </p:txEl>
                                          </p:spTgt>
                                        </p:tgtEl>
                                        <p:attrNameLst>
                                          <p:attrName>style.visibility</p:attrName>
                                        </p:attrNameLst>
                                      </p:cBhvr>
                                      <p:to>
                                        <p:strVal val="visible"/>
                                      </p:to>
                                    </p:set>
                                    <p:anim calcmode="lin" valueType="num">
                                      <p:cBhvr additive="base">
                                        <p:cTn id="31" dur="500" fill="hold"/>
                                        <p:tgtEl>
                                          <p:spTgt spid="1595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95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95395">
                                            <p:txEl>
                                              <p:pRg st="5" end="5"/>
                                            </p:txEl>
                                          </p:spTgt>
                                        </p:tgtEl>
                                        <p:attrNameLst>
                                          <p:attrName>style.visibility</p:attrName>
                                        </p:attrNameLst>
                                      </p:cBhvr>
                                      <p:to>
                                        <p:strVal val="visible"/>
                                      </p:to>
                                    </p:set>
                                    <p:anim calcmode="lin" valueType="num">
                                      <p:cBhvr additive="base">
                                        <p:cTn id="37" dur="500" fill="hold"/>
                                        <p:tgtEl>
                                          <p:spTgt spid="1595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5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580">
                                          <p:stCondLst>
                                            <p:cond delay="0"/>
                                          </p:stCondLst>
                                        </p:cTn>
                                        <p:tgtEl>
                                          <p:spTgt spid="3"/>
                                        </p:tgtEl>
                                      </p:cBhvr>
                                    </p:animEffect>
                                    <p:anim calcmode="lin" valueType="num">
                                      <p:cBhvr>
                                        <p:cTn id="5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gtEl>
                                      </p:cBhvr>
                                      <p:to x="100000" y="60000"/>
                                    </p:animScale>
                                    <p:animScale>
                                      <p:cBhvr>
                                        <p:cTn id="58" dur="166" decel="50000">
                                          <p:stCondLst>
                                            <p:cond delay="676"/>
                                          </p:stCondLst>
                                        </p:cTn>
                                        <p:tgtEl>
                                          <p:spTgt spid="3"/>
                                        </p:tgtEl>
                                      </p:cBhvr>
                                      <p:to x="100000" y="100000"/>
                                    </p:animScale>
                                    <p:animScale>
                                      <p:cBhvr>
                                        <p:cTn id="59" dur="26">
                                          <p:stCondLst>
                                            <p:cond delay="1312"/>
                                          </p:stCondLst>
                                        </p:cTn>
                                        <p:tgtEl>
                                          <p:spTgt spid="3"/>
                                        </p:tgtEl>
                                      </p:cBhvr>
                                      <p:to x="100000" y="80000"/>
                                    </p:animScale>
                                    <p:animScale>
                                      <p:cBhvr>
                                        <p:cTn id="60" dur="166" decel="50000">
                                          <p:stCondLst>
                                            <p:cond delay="1338"/>
                                          </p:stCondLst>
                                        </p:cTn>
                                        <p:tgtEl>
                                          <p:spTgt spid="3"/>
                                        </p:tgtEl>
                                      </p:cBhvr>
                                      <p:to x="100000" y="100000"/>
                                    </p:animScale>
                                    <p:animScale>
                                      <p:cBhvr>
                                        <p:cTn id="61" dur="26">
                                          <p:stCondLst>
                                            <p:cond delay="1642"/>
                                          </p:stCondLst>
                                        </p:cTn>
                                        <p:tgtEl>
                                          <p:spTgt spid="3"/>
                                        </p:tgtEl>
                                      </p:cBhvr>
                                      <p:to x="100000" y="90000"/>
                                    </p:animScale>
                                    <p:animScale>
                                      <p:cBhvr>
                                        <p:cTn id="62" dur="166" decel="50000">
                                          <p:stCondLst>
                                            <p:cond delay="1668"/>
                                          </p:stCondLst>
                                        </p:cTn>
                                        <p:tgtEl>
                                          <p:spTgt spid="3"/>
                                        </p:tgtEl>
                                      </p:cBhvr>
                                      <p:to x="100000" y="100000"/>
                                    </p:animScale>
                                    <p:animScale>
                                      <p:cBhvr>
                                        <p:cTn id="63" dur="26">
                                          <p:stCondLst>
                                            <p:cond delay="1808"/>
                                          </p:stCondLst>
                                        </p:cTn>
                                        <p:tgtEl>
                                          <p:spTgt spid="3"/>
                                        </p:tgtEl>
                                      </p:cBhvr>
                                      <p:to x="100000" y="95000"/>
                                    </p:animScale>
                                    <p:animScale>
                                      <p:cBhvr>
                                        <p:cTn id="6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5395" grpId="0" uiExpand="1" build="p"/>
      <p:bldP spid="2" grpId="0" animBg="1"/>
      <p:bldP spid="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3" name="Rectangle 3">
            <a:extLst>
              <a:ext uri="{FF2B5EF4-FFF2-40B4-BE49-F238E27FC236}">
                <a16:creationId xmlns:a16="http://schemas.microsoft.com/office/drawing/2014/main" id="{9D248715-4D89-4DFC-BD35-439AFCF2B69D}"/>
              </a:ext>
            </a:extLst>
          </p:cNvPr>
          <p:cNvSpPr>
            <a:spLocks noGrp="1" noChangeArrowheads="1"/>
          </p:cNvSpPr>
          <p:nvPr>
            <p:ph type="body" idx="1"/>
          </p:nvPr>
        </p:nvSpPr>
        <p:spPr>
          <a:xfrm>
            <a:off x="343436" y="991394"/>
            <a:ext cx="11353800" cy="3094598"/>
          </a:xfrm>
        </p:spPr>
        <p:txBody>
          <a:bodyPr/>
          <a:lstStyle/>
          <a:p>
            <a:pPr marL="0" indent="0">
              <a:lnSpc>
                <a:spcPct val="150000"/>
              </a:lnSpc>
              <a:spcBef>
                <a:spcPct val="0"/>
              </a:spcBef>
              <a:buNone/>
              <a:defRPr/>
            </a:pPr>
            <a:r>
              <a:rPr lang="zh-CN" altLang="en-US" dirty="0">
                <a:solidFill>
                  <a:srgbClr val="FF0000"/>
                </a:solidFill>
              </a:rPr>
              <a:t>定义</a:t>
            </a:r>
            <a:r>
              <a:rPr lang="en-US" altLang="zh-CN" dirty="0">
                <a:solidFill>
                  <a:srgbClr val="FF0000"/>
                </a:solidFill>
              </a:rPr>
              <a:t>4.14  </a:t>
            </a:r>
            <a:r>
              <a:rPr lang="zh-CN" altLang="en-US" dirty="0"/>
              <a:t>设</a:t>
            </a:r>
            <a:r>
              <a:rPr lang="en-US" altLang="zh-CN" dirty="0"/>
              <a:t>R</a:t>
            </a:r>
            <a:r>
              <a:rPr lang="zh-CN" altLang="en-US" dirty="0"/>
              <a:t>是定义在</a:t>
            </a:r>
            <a:r>
              <a:rPr lang="en-US" altLang="zh-CN" dirty="0"/>
              <a:t>A</a:t>
            </a:r>
            <a:r>
              <a:rPr lang="zh-CN" altLang="en-US" dirty="0"/>
              <a:t>上的关系，若</a:t>
            </a:r>
            <a:r>
              <a:rPr lang="zh-CN" altLang="en-US" dirty="0">
                <a:solidFill>
                  <a:srgbClr val="0000CC"/>
                </a:solidFill>
                <a:effectLst>
                  <a:outerShdw blurRad="38100" dist="38100" dir="2700000" algn="tl">
                    <a:srgbClr val="000000"/>
                  </a:outerShdw>
                </a:effectLst>
              </a:rPr>
              <a:t>存在</a:t>
            </a:r>
            <a:r>
              <a:rPr lang="en-US" altLang="zh-CN" dirty="0">
                <a:solidFill>
                  <a:srgbClr val="0000CC"/>
                </a:solidFill>
                <a:effectLst>
                  <a:outerShdw blurRad="38100" dist="38100" dir="2700000" algn="tl">
                    <a:srgbClr val="000000"/>
                  </a:outerShdw>
                </a:effectLst>
              </a:rPr>
              <a:t>A</a:t>
            </a:r>
            <a:r>
              <a:rPr lang="zh-CN" altLang="en-US" dirty="0">
                <a:solidFill>
                  <a:srgbClr val="0000CC"/>
                </a:solidFill>
                <a:effectLst>
                  <a:outerShdw blurRad="38100" dist="38100" dir="2700000" algn="tl">
                    <a:srgbClr val="000000"/>
                  </a:outerShdw>
                </a:effectLst>
              </a:rPr>
              <a:t>上的另一个关系</a:t>
            </a:r>
            <a:r>
              <a:rPr lang="en-US" altLang="zh-CN" dirty="0">
                <a:solidFill>
                  <a:srgbClr val="0000CC"/>
                </a:solidFill>
                <a:effectLst>
                  <a:outerShdw blurRad="38100" dist="38100" dir="2700000" algn="tl">
                    <a:srgbClr val="000000"/>
                  </a:outerShdw>
                </a:effectLst>
              </a:rPr>
              <a:t>R′</a:t>
            </a:r>
            <a:r>
              <a:rPr lang="zh-CN" altLang="en-US" dirty="0">
                <a:solidFill>
                  <a:srgbClr val="0000CC"/>
                </a:solidFill>
                <a:effectLst>
                  <a:outerShdw blurRad="38100" dist="38100" dir="2700000" algn="tl">
                    <a:srgbClr val="000000"/>
                  </a:outerShdw>
                </a:effectLst>
              </a:rPr>
              <a:t>使得</a:t>
            </a:r>
            <a:r>
              <a:rPr lang="en-US" altLang="zh-CN" dirty="0"/>
              <a:t>R</a:t>
            </a:r>
            <a:r>
              <a:rPr lang="en-US" altLang="zh-CN" dirty="0">
                <a:sym typeface="Symbol" pitchFamily="18" charset="2"/>
              </a:rPr>
              <a:t></a:t>
            </a:r>
            <a:r>
              <a:rPr lang="en-US" altLang="zh-CN" dirty="0"/>
              <a:t>R′</a:t>
            </a:r>
            <a:r>
              <a:rPr lang="zh-CN" altLang="en-US" dirty="0"/>
              <a:t>且满足：</a:t>
            </a:r>
          </a:p>
          <a:p>
            <a:pPr marL="0" indent="0">
              <a:lnSpc>
                <a:spcPct val="150000"/>
              </a:lnSpc>
              <a:spcBef>
                <a:spcPct val="0"/>
              </a:spcBef>
              <a:buNone/>
              <a:defRPr/>
            </a:pPr>
            <a:r>
              <a:rPr lang="zh-CN" altLang="en-US" dirty="0"/>
              <a:t>（</a:t>
            </a:r>
            <a:r>
              <a:rPr lang="en-US" altLang="zh-CN" dirty="0"/>
              <a:t>1</a:t>
            </a:r>
            <a:r>
              <a:rPr lang="zh-CN" altLang="en-US" dirty="0"/>
              <a:t>）</a:t>
            </a:r>
            <a:r>
              <a:rPr lang="en-US" altLang="zh-CN" dirty="0"/>
              <a:t>R′</a:t>
            </a:r>
            <a:r>
              <a:rPr lang="zh-CN" altLang="en-US" dirty="0"/>
              <a:t>是</a:t>
            </a:r>
            <a:r>
              <a:rPr lang="zh-CN" altLang="en-US" dirty="0">
                <a:solidFill>
                  <a:srgbClr val="0000CC"/>
                </a:solidFill>
              </a:rPr>
              <a:t>自反的</a:t>
            </a:r>
            <a:r>
              <a:rPr lang="en-US" altLang="zh-CN" dirty="0"/>
              <a:t>(</a:t>
            </a:r>
            <a:r>
              <a:rPr lang="zh-CN" altLang="en-US" dirty="0">
                <a:solidFill>
                  <a:srgbClr val="FF0000"/>
                </a:solidFill>
              </a:rPr>
              <a:t>对称的</a:t>
            </a:r>
            <a:r>
              <a:rPr lang="zh-CN" altLang="en-US" dirty="0"/>
              <a:t>、或</a:t>
            </a:r>
            <a:r>
              <a:rPr lang="zh-CN" altLang="en-US" dirty="0">
                <a:solidFill>
                  <a:schemeClr val="accent2"/>
                </a:solidFill>
                <a:effectLst>
                  <a:outerShdw blurRad="38100" dist="38100" dir="2700000" algn="tl">
                    <a:srgbClr val="000000"/>
                  </a:outerShdw>
                </a:effectLst>
              </a:rPr>
              <a:t>传递的</a:t>
            </a:r>
            <a:r>
              <a:rPr lang="en-US" altLang="zh-CN" dirty="0"/>
              <a:t>)</a:t>
            </a:r>
            <a:r>
              <a:rPr lang="zh-CN" altLang="en-US" dirty="0"/>
              <a:t>；</a:t>
            </a:r>
          </a:p>
          <a:p>
            <a:pPr marL="0" indent="0">
              <a:lnSpc>
                <a:spcPct val="150000"/>
              </a:lnSpc>
              <a:spcBef>
                <a:spcPct val="0"/>
              </a:spcBef>
              <a:buNone/>
              <a:defRPr/>
            </a:pPr>
            <a:r>
              <a:rPr lang="zh-CN" altLang="en-US" dirty="0"/>
              <a:t>（</a:t>
            </a:r>
            <a:r>
              <a:rPr lang="en-US" altLang="zh-CN" dirty="0"/>
              <a:t>2</a:t>
            </a:r>
            <a:r>
              <a:rPr lang="zh-CN" altLang="en-US" dirty="0"/>
              <a:t>）对任何</a:t>
            </a:r>
            <a:r>
              <a:rPr lang="zh-CN" altLang="en-US" dirty="0">
                <a:solidFill>
                  <a:srgbClr val="0000CC"/>
                </a:solidFill>
              </a:rPr>
              <a:t>自反的</a:t>
            </a:r>
            <a:r>
              <a:rPr lang="en-US" altLang="zh-CN" dirty="0"/>
              <a:t>(</a:t>
            </a:r>
            <a:r>
              <a:rPr lang="zh-CN" altLang="en-US" dirty="0">
                <a:solidFill>
                  <a:srgbClr val="FF0000"/>
                </a:solidFill>
              </a:rPr>
              <a:t>对称的</a:t>
            </a:r>
            <a:r>
              <a:rPr lang="zh-CN" altLang="en-US" dirty="0"/>
              <a:t>、或</a:t>
            </a:r>
            <a:r>
              <a:rPr lang="zh-CN" altLang="en-US" dirty="0">
                <a:solidFill>
                  <a:schemeClr val="accent2"/>
                </a:solidFill>
                <a:effectLst>
                  <a:outerShdw blurRad="38100" dist="38100" dir="2700000" algn="tl">
                    <a:srgbClr val="000000"/>
                  </a:outerShdw>
                </a:effectLst>
              </a:rPr>
              <a:t>传递的</a:t>
            </a:r>
            <a:r>
              <a:rPr lang="en-US" altLang="zh-CN" dirty="0"/>
              <a:t>)</a:t>
            </a:r>
            <a:r>
              <a:rPr lang="zh-CN" altLang="en-US" dirty="0"/>
              <a:t>关系</a:t>
            </a:r>
            <a:r>
              <a:rPr lang="en-US" altLang="zh-CN" dirty="0"/>
              <a:t>R</a:t>
            </a:r>
            <a:r>
              <a:rPr lang="en-US" altLang="en-US" dirty="0"/>
              <a:t>〞</a:t>
            </a:r>
            <a:r>
              <a:rPr lang="zh-CN" altLang="en-US" dirty="0"/>
              <a:t>，如果</a:t>
            </a:r>
            <a:r>
              <a:rPr lang="en-US" altLang="zh-CN" dirty="0"/>
              <a:t>R</a:t>
            </a:r>
            <a:r>
              <a:rPr lang="en-US" altLang="zh-CN" dirty="0">
                <a:sym typeface="Symbol" pitchFamily="18" charset="2"/>
              </a:rPr>
              <a:t> </a:t>
            </a:r>
            <a:r>
              <a:rPr lang="en-US" altLang="zh-CN" dirty="0"/>
              <a:t>R</a:t>
            </a:r>
            <a:r>
              <a:rPr lang="en-US" altLang="en-US" dirty="0"/>
              <a:t>〞</a:t>
            </a:r>
            <a:r>
              <a:rPr lang="zh-CN" altLang="en-US" dirty="0"/>
              <a:t>，就有</a:t>
            </a:r>
            <a:r>
              <a:rPr lang="en-US" altLang="zh-CN" dirty="0"/>
              <a:t>R′</a:t>
            </a:r>
            <a:r>
              <a:rPr lang="zh-CN" altLang="en-US" dirty="0">
                <a:sym typeface="Symbol" pitchFamily="18" charset="2"/>
              </a:rPr>
              <a:t> </a:t>
            </a:r>
            <a:r>
              <a:rPr lang="en-US" altLang="zh-CN" dirty="0"/>
              <a:t>R</a:t>
            </a:r>
            <a:r>
              <a:rPr lang="en-US" altLang="en-US" dirty="0"/>
              <a:t>〞</a:t>
            </a:r>
            <a:r>
              <a:rPr lang="zh-CN" altLang="en-US" dirty="0"/>
              <a:t>。</a:t>
            </a:r>
            <a:endParaRPr lang="en-US" altLang="zh-CN" dirty="0"/>
          </a:p>
          <a:p>
            <a:pPr marL="0" indent="0">
              <a:lnSpc>
                <a:spcPct val="150000"/>
              </a:lnSpc>
              <a:spcBef>
                <a:spcPct val="0"/>
              </a:spcBef>
              <a:buNone/>
              <a:defRPr/>
            </a:pPr>
            <a:r>
              <a:rPr lang="zh-CN" altLang="en-US" dirty="0"/>
              <a:t>则称</a:t>
            </a:r>
            <a:r>
              <a:rPr lang="en-US" altLang="zh-CN" dirty="0"/>
              <a:t>R′</a:t>
            </a:r>
            <a:r>
              <a:rPr lang="zh-CN" altLang="en-US" dirty="0"/>
              <a:t>为</a:t>
            </a:r>
            <a:r>
              <a:rPr lang="en-US" altLang="zh-CN" dirty="0"/>
              <a:t>R</a:t>
            </a:r>
            <a:r>
              <a:rPr lang="zh-CN" altLang="en-US" dirty="0"/>
              <a:t>的</a:t>
            </a:r>
            <a:r>
              <a:rPr lang="zh-CN" altLang="en-US" dirty="0">
                <a:solidFill>
                  <a:srgbClr val="0000CC"/>
                </a:solidFill>
              </a:rPr>
              <a:t>自反闭包</a:t>
            </a:r>
            <a:r>
              <a:rPr lang="en-US" altLang="zh-CN" dirty="0"/>
              <a:t>(Reflexive Closure)(</a:t>
            </a:r>
            <a:r>
              <a:rPr lang="zh-CN" altLang="en-US" dirty="0">
                <a:solidFill>
                  <a:srgbClr val="FF0000"/>
                </a:solidFill>
              </a:rPr>
              <a:t>对称闭包</a:t>
            </a:r>
            <a:r>
              <a:rPr lang="en-US" altLang="zh-CN" dirty="0"/>
              <a:t>(Symmetric Closure)</a:t>
            </a:r>
            <a:r>
              <a:rPr lang="zh-CN" altLang="en-US" dirty="0"/>
              <a:t>、或</a:t>
            </a:r>
            <a:r>
              <a:rPr lang="zh-CN" altLang="en-US" dirty="0">
                <a:solidFill>
                  <a:schemeClr val="accent2"/>
                </a:solidFill>
                <a:effectLst>
                  <a:outerShdw blurRad="38100" dist="38100" dir="2700000" algn="tl">
                    <a:srgbClr val="000000"/>
                  </a:outerShdw>
                </a:effectLst>
              </a:rPr>
              <a:t>传递闭包</a:t>
            </a:r>
            <a:r>
              <a:rPr lang="en-US" altLang="zh-CN" dirty="0"/>
              <a:t>(Transitive Closure))</a:t>
            </a:r>
            <a:r>
              <a:rPr lang="zh-CN" altLang="en-US" dirty="0"/>
              <a:t>，分别记为</a:t>
            </a:r>
            <a:r>
              <a:rPr lang="en-US" altLang="zh-CN" dirty="0">
                <a:solidFill>
                  <a:srgbClr val="0000CC"/>
                </a:solidFill>
              </a:rPr>
              <a:t>r(R)</a:t>
            </a:r>
            <a:r>
              <a:rPr lang="en-US" altLang="zh-CN" dirty="0">
                <a:solidFill>
                  <a:srgbClr val="FF0000"/>
                </a:solidFill>
              </a:rPr>
              <a:t>(s(R)</a:t>
            </a:r>
            <a:r>
              <a:rPr lang="zh-CN" altLang="en-US" dirty="0"/>
              <a:t>或</a:t>
            </a:r>
            <a:r>
              <a:rPr lang="en-US" altLang="zh-CN" dirty="0">
                <a:solidFill>
                  <a:schemeClr val="accent2"/>
                </a:solidFill>
                <a:effectLst>
                  <a:outerShdw blurRad="38100" dist="38100" dir="2700000" algn="tl">
                    <a:srgbClr val="000000"/>
                  </a:outerShdw>
                </a:effectLst>
              </a:rPr>
              <a:t>t(R)</a:t>
            </a:r>
            <a:r>
              <a:rPr lang="en-US" altLang="zh-CN" dirty="0">
                <a:effectLst>
                  <a:outerShdw blurRad="38100" dist="38100" dir="2700000" algn="tl">
                    <a:srgbClr val="FFFFFF"/>
                  </a:outerShdw>
                </a:effectLst>
              </a:rPr>
              <a:t>)</a:t>
            </a:r>
            <a:r>
              <a:rPr lang="zh-CN" altLang="en-US" dirty="0"/>
              <a:t>。</a:t>
            </a:r>
          </a:p>
        </p:txBody>
      </p:sp>
      <p:sp>
        <p:nvSpPr>
          <p:cNvPr id="6" name="Rectangle 2">
            <a:extLst>
              <a:ext uri="{FF2B5EF4-FFF2-40B4-BE49-F238E27FC236}">
                <a16:creationId xmlns:a16="http://schemas.microsoft.com/office/drawing/2014/main" id="{FF8F334A-D200-47F6-9D7C-CA3B9C3B45CF}"/>
              </a:ext>
            </a:extLst>
          </p:cNvPr>
          <p:cNvSpPr>
            <a:spLocks noGrp="1" noChangeArrowheads="1"/>
          </p:cNvSpPr>
          <p:nvPr>
            <p:ph type="title"/>
          </p:nvPr>
        </p:nvSpPr>
        <p:spPr>
          <a:xfrm>
            <a:off x="774700" y="352424"/>
            <a:ext cx="5334000" cy="429419"/>
          </a:xfrm>
        </p:spPr>
        <p:txBody>
          <a:bodyPr/>
          <a:lstStyle/>
          <a:p>
            <a:pPr marL="628776" indent="-628776"/>
            <a:r>
              <a:rPr lang="zh-CN" altLang="en-US" dirty="0"/>
              <a:t>关系闭包的定义</a:t>
            </a:r>
          </a:p>
        </p:txBody>
      </p:sp>
      <p:sp>
        <p:nvSpPr>
          <p:cNvPr id="7" name="Text Box 556">
            <a:extLst>
              <a:ext uri="{FF2B5EF4-FFF2-40B4-BE49-F238E27FC236}">
                <a16:creationId xmlns:a16="http://schemas.microsoft.com/office/drawing/2014/main" id="{D5FAE0E7-2F00-48F4-BFFD-9F021DE8AE21}"/>
              </a:ext>
            </a:extLst>
          </p:cNvPr>
          <p:cNvSpPr txBox="1">
            <a:spLocks noChangeArrowheads="1"/>
          </p:cNvSpPr>
          <p:nvPr/>
        </p:nvSpPr>
        <p:spPr bwMode="auto">
          <a:xfrm>
            <a:off x="343437" y="3963194"/>
            <a:ext cx="11353799" cy="2743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3333FF"/>
                </a:solidFill>
                <a:effectLst/>
                <a:latin typeface="+mn-ea"/>
                <a:cs typeface="宋体" panose="02010600030101010101" pitchFamily="2" charset="-122"/>
              </a:rPr>
              <a:t>解题小贴士—关系</a:t>
            </a: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的自反</a:t>
            </a:r>
            <a:r>
              <a:rPr lang="en-US" b="1" kern="100" dirty="0">
                <a:solidFill>
                  <a:srgbClr val="3333FF"/>
                </a:solidFill>
                <a:effectLst/>
                <a:latin typeface="+mn-ea"/>
                <a:cs typeface="宋体" panose="02010600030101010101" pitchFamily="2" charset="-122"/>
              </a:rPr>
              <a:t>/</a:t>
            </a:r>
            <a:r>
              <a:rPr lang="zh-CN" b="1" kern="100" dirty="0">
                <a:solidFill>
                  <a:srgbClr val="3333FF"/>
                </a:solidFill>
                <a:effectLst/>
                <a:latin typeface="+mn-ea"/>
                <a:cs typeface="宋体" panose="02010600030101010101" pitchFamily="2" charset="-122"/>
              </a:rPr>
              <a:t>对称</a:t>
            </a:r>
            <a:r>
              <a:rPr lang="en-US" b="1" kern="100" dirty="0">
                <a:solidFill>
                  <a:srgbClr val="3333FF"/>
                </a:solidFill>
                <a:effectLst/>
                <a:latin typeface="+mn-ea"/>
                <a:cs typeface="宋体" panose="02010600030101010101" pitchFamily="2" charset="-122"/>
              </a:rPr>
              <a:t>/</a:t>
            </a:r>
            <a:r>
              <a:rPr lang="zh-CN" b="1" kern="100" dirty="0">
                <a:solidFill>
                  <a:srgbClr val="3333FF"/>
                </a:solidFill>
                <a:effectLst/>
                <a:latin typeface="+mn-ea"/>
                <a:cs typeface="宋体" panose="02010600030101010101" pitchFamily="2" charset="-122"/>
              </a:rPr>
              <a:t>传递闭包的计算方法</a:t>
            </a:r>
          </a:p>
          <a:p>
            <a:pPr indent="266700" algn="just">
              <a:lnSpc>
                <a:spcPct val="150000"/>
              </a:lnSpc>
              <a:spcAft>
                <a:spcPts val="0"/>
              </a:spcAft>
            </a:pPr>
            <a:r>
              <a:rPr lang="zh-CN" b="1" kern="0" dirty="0">
                <a:effectLst/>
                <a:latin typeface="+mn-ea"/>
                <a:cs typeface="宋体" panose="02010600030101010101" pitchFamily="2" charset="-122"/>
              </a:rPr>
              <a:t>首先判断</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是否具有自反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传递性，</a:t>
            </a:r>
          </a:p>
          <a:p>
            <a:pPr indent="266700" algn="just">
              <a:lnSpc>
                <a:spcPct val="150000"/>
              </a:lnSpc>
              <a:spcAft>
                <a:spcPts val="0"/>
              </a:spcAft>
            </a:pPr>
            <a:r>
              <a:rPr lang="zh-CN" b="1" kern="100" dirty="0">
                <a:effectLst/>
                <a:latin typeface="+mn-ea"/>
                <a:cs typeface="宋体" panose="02010600030101010101" pitchFamily="2" charset="-122"/>
              </a:rPr>
              <a:t>① 若有，则</a:t>
            </a:r>
            <a:r>
              <a:rPr lang="en-US" b="1" kern="100" dirty="0">
                <a:effectLst/>
                <a:latin typeface="+mn-ea"/>
                <a:cs typeface="宋体" panose="02010600030101010101" pitchFamily="2" charset="-122"/>
              </a:rPr>
              <a:t>r(R)/s(R)/t(R)=R</a:t>
            </a:r>
            <a:r>
              <a:rPr lang="zh-CN" b="1" kern="100" dirty="0">
                <a:effectLst/>
                <a:latin typeface="+mn-ea"/>
                <a:cs typeface="宋体" panose="02010600030101010101" pitchFamily="2" charset="-122"/>
              </a:rPr>
              <a:t>；</a:t>
            </a:r>
          </a:p>
          <a:p>
            <a:pPr marL="466725" indent="-200025" algn="just">
              <a:lnSpc>
                <a:spcPct val="150000"/>
              </a:lnSpc>
              <a:spcAft>
                <a:spcPts val="0"/>
              </a:spcAft>
            </a:pPr>
            <a:r>
              <a:rPr lang="zh-CN" b="1" kern="100" dirty="0">
                <a:effectLst/>
                <a:latin typeface="+mn-ea"/>
                <a:cs typeface="宋体" panose="02010600030101010101" pitchFamily="2" charset="-122"/>
              </a:rPr>
              <a:t>② 若无，则在</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中</a:t>
            </a:r>
            <a:r>
              <a:rPr lang="zh-CN" b="1" kern="100" dirty="0">
                <a:solidFill>
                  <a:srgbClr val="3333FF"/>
                </a:solidFill>
                <a:effectLst/>
                <a:latin typeface="+mn-ea"/>
                <a:cs typeface="宋体" panose="02010600030101010101" pitchFamily="2" charset="-122"/>
              </a:rPr>
              <a:t>添加最少的元素</a:t>
            </a:r>
            <a:r>
              <a:rPr lang="zh-CN" b="1" kern="100" dirty="0">
                <a:effectLst/>
                <a:latin typeface="+mn-ea"/>
                <a:cs typeface="宋体" panose="02010600030101010101" pitchFamily="2" charset="-122"/>
              </a:rPr>
              <a:t>，使其具有自反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传递性，添加后的结果即为</a:t>
            </a:r>
            <a:r>
              <a:rPr lang="en-US" b="1" kern="100" dirty="0">
                <a:effectLst/>
                <a:latin typeface="+mn-ea"/>
                <a:cs typeface="宋体" panose="02010600030101010101" pitchFamily="2" charset="-122"/>
              </a:rPr>
              <a:t>r(R)/s(R)/t(R)</a:t>
            </a:r>
            <a:r>
              <a:rPr lang="zh-CN" b="1" kern="100" dirty="0">
                <a:effectLst/>
                <a:latin typeface="+mn-ea"/>
                <a:cs typeface="宋体" panose="02010600030101010101" pitchFamily="2" charset="-122"/>
              </a:rPr>
              <a:t>。</a:t>
            </a:r>
          </a:p>
        </p:txBody>
      </p:sp>
    </p:spTree>
    <p:extLst>
      <p:ext uri="{BB962C8B-B14F-4D97-AF65-F5344CB8AC3E}">
        <p14:creationId xmlns:p14="http://schemas.microsoft.com/office/powerpoint/2010/main" val="31255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pPr eaLnBrk="1" hangingPunct="1"/>
            <a:r>
              <a:rPr lang="zh-CN" altLang="en-US" dirty="0"/>
              <a:t>例</a:t>
            </a:r>
            <a:r>
              <a:rPr lang="en-US" altLang="zh-CN" dirty="0"/>
              <a:t>4.29</a:t>
            </a:r>
            <a:endParaRPr lang="zh-CN" altLang="en-US" dirty="0"/>
          </a:p>
        </p:txBody>
      </p:sp>
      <p:sp>
        <p:nvSpPr>
          <p:cNvPr id="1599491" name="Rectangle 3"/>
          <p:cNvSpPr>
            <a:spLocks noGrp="1" noChangeArrowheads="1"/>
          </p:cNvSpPr>
          <p:nvPr>
            <p:ph type="body" idx="1"/>
          </p:nvPr>
        </p:nvSpPr>
        <p:spPr>
          <a:xfrm>
            <a:off x="346075" y="991394"/>
            <a:ext cx="11506200" cy="5715000"/>
          </a:xfrm>
        </p:spPr>
        <p:txBody>
          <a:bodyPr>
            <a:normAutofit/>
          </a:bodyPr>
          <a:lstStyle/>
          <a:p>
            <a:pPr marL="0" indent="0">
              <a:lnSpc>
                <a:spcPct val="160000"/>
              </a:lnSpc>
              <a:buNone/>
            </a:pPr>
            <a:r>
              <a:rPr lang="zh-CN" altLang="en-US" dirty="0">
                <a:solidFill>
                  <a:srgbClr val="C00000"/>
                </a:solidFill>
              </a:rPr>
              <a:t>例</a:t>
            </a:r>
            <a:r>
              <a:rPr lang="en-US" altLang="zh-CN" dirty="0">
                <a:solidFill>
                  <a:srgbClr val="C00000"/>
                </a:solidFill>
              </a:rPr>
              <a:t>4.29  </a:t>
            </a:r>
            <a:r>
              <a:rPr lang="zh-CN" altLang="en-US" dirty="0"/>
              <a:t>设</a:t>
            </a:r>
            <a:r>
              <a:rPr lang="en-US" altLang="zh-CN" dirty="0"/>
              <a:t>A={1,2}</a:t>
            </a:r>
            <a:r>
              <a:rPr lang="zh-CN" altLang="en-US" dirty="0"/>
              <a:t>，</a:t>
            </a:r>
            <a:r>
              <a:rPr lang="en-US" altLang="zh-CN" dirty="0"/>
              <a:t>R={&lt;1,1&gt;,&lt;1,2}</a:t>
            </a:r>
            <a:r>
              <a:rPr lang="zh-CN" altLang="en-US" dirty="0"/>
              <a:t>是</a:t>
            </a:r>
            <a:r>
              <a:rPr lang="en-US" altLang="zh-CN" dirty="0"/>
              <a:t>A</a:t>
            </a:r>
            <a:r>
              <a:rPr lang="zh-CN" altLang="en-US" dirty="0"/>
              <a:t>上的关系。</a:t>
            </a:r>
            <a:r>
              <a:rPr lang="zh-CN" altLang="en-US" dirty="0">
                <a:solidFill>
                  <a:srgbClr val="0000CC"/>
                </a:solidFill>
              </a:rPr>
              <a:t>试判断下列关系是否是</a:t>
            </a:r>
          </a:p>
          <a:p>
            <a:pPr marL="0" indent="0">
              <a:lnSpc>
                <a:spcPct val="160000"/>
              </a:lnSpc>
              <a:buNone/>
            </a:pPr>
            <a:r>
              <a:rPr lang="zh-CN" altLang="en-US" dirty="0">
                <a:solidFill>
                  <a:srgbClr val="0000CC"/>
                </a:solidFill>
              </a:rPr>
              <a:t>Ｒ的自反闭包、 对称闭包和传递闭包。</a:t>
            </a:r>
            <a:endParaRPr lang="en-US" altLang="zh-CN" dirty="0">
              <a:solidFill>
                <a:srgbClr val="0000CC"/>
              </a:solidFill>
            </a:endParaRPr>
          </a:p>
          <a:p>
            <a:pPr marL="0" indent="0">
              <a:lnSpc>
                <a:spcPct val="250000"/>
              </a:lnSpc>
              <a:buNone/>
            </a:pPr>
            <a:r>
              <a:rPr lang="zh-CN" altLang="zh-CN" dirty="0"/>
              <a:t>（</a:t>
            </a:r>
            <a:r>
              <a:rPr lang="en-US" altLang="zh-CN" dirty="0"/>
              <a:t>1</a:t>
            </a:r>
            <a:r>
              <a:rPr lang="zh-CN" altLang="zh-CN" dirty="0"/>
              <a:t>）</a:t>
            </a:r>
            <a:r>
              <a:rPr lang="en-US" altLang="zh-CN" dirty="0"/>
              <a:t>R</a:t>
            </a:r>
            <a:r>
              <a:rPr lang="en-US" altLang="zh-CN" baseline="-25000" dirty="0"/>
              <a:t>1</a:t>
            </a:r>
            <a:r>
              <a:rPr lang="zh-CN" altLang="zh-CN" dirty="0"/>
              <a:t>＝</a:t>
            </a:r>
            <a:r>
              <a:rPr lang="en-US" altLang="zh-CN" dirty="0"/>
              <a:t>{&lt;1,1&gt;,&lt;2,2&gt;,&lt;1,2&gt;}</a:t>
            </a:r>
          </a:p>
          <a:p>
            <a:pPr marL="0" indent="0">
              <a:lnSpc>
                <a:spcPct val="250000"/>
              </a:lnSpc>
              <a:spcBef>
                <a:spcPts val="1800"/>
              </a:spcBef>
              <a:buNone/>
            </a:pPr>
            <a:r>
              <a:rPr lang="zh-CN" altLang="zh-CN" dirty="0"/>
              <a:t>（</a:t>
            </a:r>
            <a:r>
              <a:rPr lang="en-US" altLang="zh-CN" dirty="0"/>
              <a:t>2</a:t>
            </a:r>
            <a:r>
              <a:rPr lang="zh-CN" altLang="zh-CN" dirty="0"/>
              <a:t>）</a:t>
            </a:r>
            <a:r>
              <a:rPr lang="en-US" altLang="zh-CN" dirty="0"/>
              <a:t>R</a:t>
            </a:r>
            <a:r>
              <a:rPr lang="en-US" altLang="zh-CN" baseline="-25000" dirty="0"/>
              <a:t>2</a:t>
            </a:r>
            <a:r>
              <a:rPr lang="zh-CN" altLang="zh-CN" dirty="0"/>
              <a:t>＝</a:t>
            </a:r>
            <a:r>
              <a:rPr lang="en-US" altLang="zh-CN" dirty="0"/>
              <a:t>{&lt;1,1&gt;,&lt;2,2&gt;,&lt;1,2&gt;,&lt;2, 1&gt;}</a:t>
            </a:r>
            <a:endParaRPr lang="zh-CN" altLang="zh-CN" dirty="0"/>
          </a:p>
          <a:p>
            <a:pPr marL="0" indent="0">
              <a:lnSpc>
                <a:spcPct val="250000"/>
              </a:lnSpc>
              <a:buNone/>
            </a:pPr>
            <a:r>
              <a:rPr lang="zh-CN" altLang="zh-CN" dirty="0"/>
              <a:t>（</a:t>
            </a:r>
            <a:r>
              <a:rPr lang="en-US" altLang="zh-CN" dirty="0"/>
              <a:t>3</a:t>
            </a:r>
            <a:r>
              <a:rPr lang="zh-CN" altLang="zh-CN" dirty="0"/>
              <a:t>）</a:t>
            </a:r>
            <a:r>
              <a:rPr lang="en-US" altLang="zh-CN" dirty="0"/>
              <a:t>R</a:t>
            </a:r>
            <a:r>
              <a:rPr lang="en-US" altLang="zh-CN" baseline="-25000" dirty="0"/>
              <a:t>3</a:t>
            </a:r>
            <a:r>
              <a:rPr lang="zh-CN" altLang="zh-CN" dirty="0"/>
              <a:t>＝</a:t>
            </a:r>
            <a:r>
              <a:rPr lang="en-US" altLang="zh-CN" dirty="0"/>
              <a:t>{&lt;1,1&gt;,&lt;1,2&gt;,&lt;2,1&gt;}</a:t>
            </a:r>
          </a:p>
          <a:p>
            <a:pPr marL="0" indent="0">
              <a:lnSpc>
                <a:spcPct val="250000"/>
              </a:lnSpc>
              <a:buNone/>
            </a:pPr>
            <a:r>
              <a:rPr lang="zh-CN" altLang="zh-CN" dirty="0"/>
              <a:t>（</a:t>
            </a:r>
            <a:r>
              <a:rPr lang="en-US" altLang="zh-CN" dirty="0"/>
              <a:t>4</a:t>
            </a:r>
            <a:r>
              <a:rPr lang="zh-CN" altLang="zh-CN" dirty="0"/>
              <a:t>）</a:t>
            </a:r>
            <a:r>
              <a:rPr lang="en-US" altLang="zh-CN" dirty="0"/>
              <a:t>R</a:t>
            </a:r>
            <a:r>
              <a:rPr lang="en-US" altLang="zh-CN" baseline="-25000" dirty="0"/>
              <a:t>4</a:t>
            </a:r>
            <a:r>
              <a:rPr lang="zh-CN" altLang="zh-CN" dirty="0"/>
              <a:t>＝</a:t>
            </a:r>
            <a:r>
              <a:rPr lang="en-US" altLang="zh-CN" dirty="0"/>
              <a:t>{&lt;1,1&gt;,&lt;1,2&gt;}</a:t>
            </a:r>
            <a:endParaRPr lang="zh-CN" altLang="en-US" dirty="0">
              <a:solidFill>
                <a:srgbClr val="0000CC"/>
              </a:solidFill>
            </a:endParaRPr>
          </a:p>
          <a:p>
            <a:pPr marL="0" indent="0">
              <a:lnSpc>
                <a:spcPct val="160000"/>
              </a:lnSpc>
              <a:buNone/>
            </a:pPr>
            <a:endParaRPr lang="zh-CN" altLang="zh-CN" dirty="0"/>
          </a:p>
        </p:txBody>
      </p:sp>
      <p:sp>
        <p:nvSpPr>
          <p:cNvPr id="4" name="Rectangle 3">
            <a:extLst>
              <a:ext uri="{FF2B5EF4-FFF2-40B4-BE49-F238E27FC236}">
                <a16:creationId xmlns:a16="http://schemas.microsoft.com/office/drawing/2014/main" id="{3207D651-ED4F-46E2-8D52-F0A728622AD0}"/>
              </a:ext>
            </a:extLst>
          </p:cNvPr>
          <p:cNvSpPr txBox="1">
            <a:spLocks noChangeArrowheads="1"/>
          </p:cNvSpPr>
          <p:nvPr/>
        </p:nvSpPr>
        <p:spPr>
          <a:xfrm>
            <a:off x="5641975" y="2334401"/>
            <a:ext cx="6324600" cy="1933593"/>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60000"/>
              </a:lnSpc>
              <a:buFont typeface="Wingdings" pitchFamily="2" charset="2"/>
              <a:buNone/>
            </a:pPr>
            <a:r>
              <a:rPr lang="zh-CN" altLang="en-US" dirty="0">
                <a:solidFill>
                  <a:srgbClr val="C00000"/>
                </a:solidFill>
              </a:rPr>
              <a:t>由定义</a:t>
            </a:r>
            <a:r>
              <a:rPr lang="en-US" altLang="zh-CN" dirty="0">
                <a:solidFill>
                  <a:srgbClr val="C00000"/>
                </a:solidFill>
              </a:rPr>
              <a:t>4.14</a:t>
            </a:r>
            <a:r>
              <a:rPr lang="zh-CN" altLang="en-US" dirty="0">
                <a:solidFill>
                  <a:srgbClr val="C00000"/>
                </a:solidFill>
              </a:rPr>
              <a:t>知  </a:t>
            </a:r>
            <a:r>
              <a:rPr lang="en-US" altLang="zh-CN" dirty="0"/>
              <a:t>r(R)</a:t>
            </a:r>
            <a:r>
              <a:rPr lang="zh-CN" altLang="zh-CN" dirty="0"/>
              <a:t>＝</a:t>
            </a:r>
            <a:r>
              <a:rPr lang="en-US" altLang="zh-CN" dirty="0"/>
              <a:t>{&lt;1,1&gt;,&lt;2,2&gt;,&lt;1,2&gt;}</a:t>
            </a:r>
          </a:p>
          <a:p>
            <a:pPr marL="0" indent="0">
              <a:lnSpc>
                <a:spcPct val="160000"/>
              </a:lnSpc>
              <a:buFont typeface="Wingdings" pitchFamily="2" charset="2"/>
              <a:buNone/>
            </a:pPr>
            <a:r>
              <a:rPr lang="en-US" altLang="zh-CN" dirty="0"/>
              <a:t>                       s(R)</a:t>
            </a:r>
            <a:r>
              <a:rPr lang="zh-CN" altLang="zh-CN" dirty="0"/>
              <a:t>＝</a:t>
            </a:r>
            <a:r>
              <a:rPr lang="en-US" altLang="zh-CN" dirty="0"/>
              <a:t>{&lt;1,1&gt;,&lt;1,2&gt;,&lt;2,1&gt;}</a:t>
            </a:r>
          </a:p>
          <a:p>
            <a:pPr marL="0" indent="0">
              <a:lnSpc>
                <a:spcPct val="160000"/>
              </a:lnSpc>
              <a:buFont typeface="Wingdings" pitchFamily="2" charset="2"/>
              <a:buNone/>
            </a:pPr>
            <a:r>
              <a:rPr lang="en-US" altLang="zh-CN" dirty="0"/>
              <a:t>                       t(R)=R</a:t>
            </a:r>
          </a:p>
        </p:txBody>
      </p:sp>
      <p:sp>
        <p:nvSpPr>
          <p:cNvPr id="2" name="对话气泡: 矩形 1">
            <a:extLst>
              <a:ext uri="{FF2B5EF4-FFF2-40B4-BE49-F238E27FC236}">
                <a16:creationId xmlns:a16="http://schemas.microsoft.com/office/drawing/2014/main" id="{EADB7A7F-9599-4354-BB95-A368DB08950F}"/>
              </a:ext>
            </a:extLst>
          </p:cNvPr>
          <p:cNvSpPr/>
          <p:nvPr/>
        </p:nvSpPr>
        <p:spPr>
          <a:xfrm>
            <a:off x="5794375" y="1786508"/>
            <a:ext cx="4495800" cy="533400"/>
          </a:xfrm>
          <a:prstGeom prst="wedgeRectCallout">
            <a:avLst>
              <a:gd name="adj1" fmla="val -56707"/>
              <a:gd name="adj2" fmla="val -104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zh-CN" altLang="en-US" b="1" dirty="0">
                <a:latin typeface="+mn-ea"/>
              </a:rPr>
              <a:t>是传递的，不是自反和对称的</a:t>
            </a:r>
          </a:p>
        </p:txBody>
      </p:sp>
      <p:sp>
        <p:nvSpPr>
          <p:cNvPr id="8" name="对话气泡: 矩形 7">
            <a:extLst>
              <a:ext uri="{FF2B5EF4-FFF2-40B4-BE49-F238E27FC236}">
                <a16:creationId xmlns:a16="http://schemas.microsoft.com/office/drawing/2014/main" id="{C9586B6C-0E53-4BDA-8A33-7B938BA70070}"/>
              </a:ext>
            </a:extLst>
          </p:cNvPr>
          <p:cNvSpPr/>
          <p:nvPr/>
        </p:nvSpPr>
        <p:spPr>
          <a:xfrm>
            <a:off x="1191410" y="3034497"/>
            <a:ext cx="4638675" cy="533400"/>
          </a:xfrm>
          <a:prstGeom prst="wedgeRectCallout">
            <a:avLst>
              <a:gd name="adj1" fmla="val -27906"/>
              <a:gd name="adj2" fmla="val -52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1</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1</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1</a:t>
            </a:r>
            <a:r>
              <a:rPr lang="en-US" altLang="zh-CN" b="1" dirty="0">
                <a:latin typeface="+mn-ea"/>
              </a:rPr>
              <a:t>≠t(R)</a:t>
            </a:r>
            <a:endParaRPr lang="zh-CN" altLang="en-US" b="1" dirty="0">
              <a:latin typeface="+mn-ea"/>
            </a:endParaRPr>
          </a:p>
        </p:txBody>
      </p:sp>
      <p:sp>
        <p:nvSpPr>
          <p:cNvPr id="9" name="对话气泡: 矩形 8">
            <a:extLst>
              <a:ext uri="{FF2B5EF4-FFF2-40B4-BE49-F238E27FC236}">
                <a16:creationId xmlns:a16="http://schemas.microsoft.com/office/drawing/2014/main" id="{A611FFF6-EEA4-40E8-BB7A-8042CC4A057D}"/>
              </a:ext>
            </a:extLst>
          </p:cNvPr>
          <p:cNvSpPr/>
          <p:nvPr/>
        </p:nvSpPr>
        <p:spPr>
          <a:xfrm>
            <a:off x="5413375" y="4477545"/>
            <a:ext cx="4638675" cy="533400"/>
          </a:xfrm>
          <a:prstGeom prst="wedgeRectCallout">
            <a:avLst>
              <a:gd name="adj1" fmla="val -60021"/>
              <a:gd name="adj2" fmla="val -137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2</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2</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2</a:t>
            </a:r>
            <a:r>
              <a:rPr lang="en-US" altLang="zh-CN" b="1" dirty="0">
                <a:latin typeface="+mn-ea"/>
              </a:rPr>
              <a:t>≠t(R)</a:t>
            </a:r>
            <a:endParaRPr lang="zh-CN" altLang="en-US" b="1" dirty="0">
              <a:latin typeface="+mn-ea"/>
            </a:endParaRPr>
          </a:p>
        </p:txBody>
      </p:sp>
      <p:sp>
        <p:nvSpPr>
          <p:cNvPr id="10" name="对话气泡: 矩形 9">
            <a:extLst>
              <a:ext uri="{FF2B5EF4-FFF2-40B4-BE49-F238E27FC236}">
                <a16:creationId xmlns:a16="http://schemas.microsoft.com/office/drawing/2014/main" id="{52A93ABD-5904-49C0-9452-473710D2B6EE}"/>
              </a:ext>
            </a:extLst>
          </p:cNvPr>
          <p:cNvSpPr/>
          <p:nvPr/>
        </p:nvSpPr>
        <p:spPr>
          <a:xfrm>
            <a:off x="5108575" y="5541130"/>
            <a:ext cx="4638675" cy="533400"/>
          </a:xfrm>
          <a:prstGeom prst="wedgeRectCallout">
            <a:avLst>
              <a:gd name="adj1" fmla="val -66666"/>
              <a:gd name="adj2" fmla="val -131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3</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3</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3</a:t>
            </a:r>
            <a:r>
              <a:rPr lang="en-US" altLang="zh-CN" b="1" dirty="0">
                <a:latin typeface="+mn-ea"/>
              </a:rPr>
              <a:t>≠t(R)</a:t>
            </a:r>
            <a:endParaRPr lang="zh-CN" altLang="en-US" b="1" dirty="0">
              <a:latin typeface="+mn-ea"/>
            </a:endParaRPr>
          </a:p>
        </p:txBody>
      </p:sp>
      <p:sp>
        <p:nvSpPr>
          <p:cNvPr id="11" name="对话气泡: 矩形 10">
            <a:extLst>
              <a:ext uri="{FF2B5EF4-FFF2-40B4-BE49-F238E27FC236}">
                <a16:creationId xmlns:a16="http://schemas.microsoft.com/office/drawing/2014/main" id="{94992860-783E-4709-B06E-F00353578CFB}"/>
              </a:ext>
            </a:extLst>
          </p:cNvPr>
          <p:cNvSpPr/>
          <p:nvPr/>
        </p:nvSpPr>
        <p:spPr>
          <a:xfrm>
            <a:off x="841375" y="6171387"/>
            <a:ext cx="4638675" cy="533400"/>
          </a:xfrm>
          <a:prstGeom prst="wedgeRectCallout">
            <a:avLst>
              <a:gd name="adj1" fmla="val -16388"/>
              <a:gd name="adj2" fmla="val -100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R</a:t>
            </a:r>
            <a:r>
              <a:rPr lang="en-US" altLang="zh-CN" b="1" baseline="-25000" dirty="0">
                <a:latin typeface="+mn-ea"/>
              </a:rPr>
              <a:t>4</a:t>
            </a:r>
            <a:r>
              <a:rPr lang="en-US" altLang="zh-CN" b="1" dirty="0">
                <a:latin typeface="+mn-ea"/>
              </a:rPr>
              <a:t>≠r(R)</a:t>
            </a:r>
            <a:r>
              <a:rPr lang="zh-CN" altLang="en-US" b="1" dirty="0">
                <a:latin typeface="+mn-ea"/>
              </a:rPr>
              <a:t>，</a:t>
            </a:r>
            <a:r>
              <a:rPr lang="en-US" altLang="zh-CN" b="1" dirty="0">
                <a:latin typeface="+mn-ea"/>
              </a:rPr>
              <a:t>R</a:t>
            </a:r>
            <a:r>
              <a:rPr lang="en-US" altLang="zh-CN" b="1" baseline="-25000" dirty="0">
                <a:latin typeface="+mn-ea"/>
              </a:rPr>
              <a:t>4</a:t>
            </a:r>
            <a:r>
              <a:rPr lang="en-US" altLang="zh-CN" b="1" dirty="0">
                <a:latin typeface="+mn-ea"/>
              </a:rPr>
              <a:t>≠s(R)</a:t>
            </a:r>
            <a:r>
              <a:rPr lang="zh-CN" altLang="en-US" b="1" dirty="0">
                <a:latin typeface="+mn-ea"/>
              </a:rPr>
              <a:t>，</a:t>
            </a:r>
            <a:r>
              <a:rPr lang="en-US" altLang="zh-CN" b="1" dirty="0">
                <a:latin typeface="+mn-ea"/>
              </a:rPr>
              <a:t>R</a:t>
            </a:r>
            <a:r>
              <a:rPr lang="en-US" altLang="zh-CN" b="1" baseline="-25000" dirty="0">
                <a:latin typeface="+mn-ea"/>
              </a:rPr>
              <a:t>4</a:t>
            </a:r>
            <a:r>
              <a:rPr lang="en-US" altLang="zh-CN" b="1" dirty="0">
                <a:latin typeface="+mn-ea"/>
              </a:rPr>
              <a:t>=t(R)</a:t>
            </a:r>
            <a:endParaRPr lang="zh-CN" altLang="en-US" b="1" dirty="0">
              <a:latin typeface="+mn-ea"/>
            </a:endParaRPr>
          </a:p>
        </p:txBody>
      </p:sp>
    </p:spTree>
    <p:extLst>
      <p:ext uri="{BB962C8B-B14F-4D97-AF65-F5344CB8AC3E}">
        <p14:creationId xmlns:p14="http://schemas.microsoft.com/office/powerpoint/2010/main" val="18528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8" grpId="0" animBg="1"/>
      <p:bldP spid="9" grpId="0" animBg="1"/>
      <p:bldP spid="10" grpId="0" animBg="1"/>
      <p:bldP spid="11"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zh-CN" altLang="en-US" dirty="0"/>
              <a:t>例</a:t>
            </a:r>
            <a:r>
              <a:rPr lang="en-US" altLang="zh-CN" dirty="0"/>
              <a:t>4.30</a:t>
            </a:r>
            <a:endParaRPr lang="zh-CN" altLang="en-US" dirty="0"/>
          </a:p>
        </p:txBody>
      </p:sp>
      <p:sp>
        <p:nvSpPr>
          <p:cNvPr id="1607683" name="Rectangle 3"/>
          <p:cNvSpPr>
            <a:spLocks noGrp="1" noChangeArrowheads="1"/>
          </p:cNvSpPr>
          <p:nvPr>
            <p:ph type="body" idx="1"/>
          </p:nvPr>
        </p:nvSpPr>
        <p:spPr>
          <a:xfrm>
            <a:off x="307975" y="995898"/>
            <a:ext cx="11658600" cy="3029345"/>
          </a:xfrm>
        </p:spPr>
        <p:txBody>
          <a:bodyPr>
            <a:normAutofit/>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4.30  </a:t>
            </a:r>
            <a:r>
              <a:rPr lang="zh-CN" altLang="en-US" dirty="0"/>
              <a:t>设集合</a:t>
            </a:r>
            <a:r>
              <a:rPr lang="en-US" altLang="zh-CN" dirty="0"/>
              <a:t>A={</a:t>
            </a:r>
            <a:r>
              <a:rPr lang="en-US" altLang="zh-CN" dirty="0" err="1"/>
              <a:t>a,b,c,d</a:t>
            </a:r>
            <a:r>
              <a:rPr lang="en-US" altLang="zh-CN" dirty="0"/>
              <a:t>}</a:t>
            </a:r>
            <a:r>
              <a:rPr lang="zh-CN" altLang="en-US" dirty="0"/>
              <a:t>，</a:t>
            </a:r>
            <a:r>
              <a:rPr lang="en-US" altLang="zh-CN" dirty="0"/>
              <a:t>R={&lt;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 &lt;</a:t>
            </a:r>
            <a:r>
              <a:rPr lang="en-US" altLang="zh-CN" dirty="0" err="1"/>
              <a:t>c,d</a:t>
            </a:r>
            <a:r>
              <a:rPr lang="en-US" altLang="zh-CN" dirty="0"/>
              <a:t>&gt;}</a:t>
            </a:r>
            <a:r>
              <a:rPr lang="zh-CN" altLang="en-US" dirty="0"/>
              <a:t>是定义在</a:t>
            </a:r>
            <a:r>
              <a:rPr lang="en-US" altLang="zh-CN" dirty="0"/>
              <a:t>A</a:t>
            </a:r>
            <a:r>
              <a:rPr lang="zh-CN" altLang="en-US" dirty="0"/>
              <a:t>上的二元关系。</a:t>
            </a:r>
          </a:p>
          <a:p>
            <a:pPr marL="0" indent="0">
              <a:lnSpc>
                <a:spcPct val="150000"/>
              </a:lnSpc>
              <a:spcBef>
                <a:spcPct val="0"/>
              </a:spcBef>
              <a:buNone/>
            </a:pPr>
            <a:r>
              <a:rPr lang="zh-CN" altLang="en-US" dirty="0"/>
              <a:t>（</a:t>
            </a:r>
            <a:r>
              <a:rPr lang="en-US" altLang="zh-CN" dirty="0"/>
              <a:t>1</a:t>
            </a:r>
            <a:r>
              <a:rPr lang="zh-CN" altLang="en-US" dirty="0"/>
              <a:t>）画出</a:t>
            </a:r>
            <a:r>
              <a:rPr lang="en-US" altLang="zh-CN" dirty="0"/>
              <a:t>R</a:t>
            </a:r>
            <a:r>
              <a:rPr lang="zh-CN" altLang="en-US" dirty="0"/>
              <a:t>的关系图；</a:t>
            </a:r>
          </a:p>
          <a:p>
            <a:pPr marL="0" indent="0">
              <a:lnSpc>
                <a:spcPct val="150000"/>
              </a:lnSpc>
              <a:spcBef>
                <a:spcPct val="0"/>
              </a:spcBef>
              <a:buNone/>
            </a:pPr>
            <a:r>
              <a:rPr lang="zh-CN" altLang="en-US" dirty="0"/>
              <a:t>（</a:t>
            </a:r>
            <a:r>
              <a:rPr lang="en-US" altLang="zh-CN" dirty="0"/>
              <a:t>2</a:t>
            </a:r>
            <a:r>
              <a:rPr lang="zh-CN" altLang="en-US" dirty="0"/>
              <a:t>）求出</a:t>
            </a:r>
            <a:r>
              <a:rPr lang="en-US" altLang="zh-CN" dirty="0"/>
              <a:t>r(R),s(R),t(R),</a:t>
            </a:r>
            <a:r>
              <a:rPr lang="zh-CN" altLang="en-US" dirty="0"/>
              <a:t>并画出其相应的关系图。</a:t>
            </a:r>
          </a:p>
          <a:p>
            <a:pPr marL="0" indent="0">
              <a:lnSpc>
                <a:spcPct val="150000"/>
              </a:lnSpc>
              <a:spcBef>
                <a:spcPct val="0"/>
              </a:spcBef>
              <a:buNone/>
            </a:pPr>
            <a:r>
              <a:rPr lang="zh-CN" altLang="en-US" dirty="0">
                <a:solidFill>
                  <a:srgbClr val="FF0000"/>
                </a:solidFill>
              </a:rPr>
              <a:t>解</a:t>
            </a:r>
            <a:r>
              <a:rPr lang="zh-CN" altLang="en-US" dirty="0"/>
              <a:t>（</a:t>
            </a:r>
            <a:r>
              <a:rPr lang="en-US" altLang="zh-CN" dirty="0"/>
              <a:t>1</a:t>
            </a:r>
            <a:r>
              <a:rPr lang="zh-CN" altLang="en-US" dirty="0"/>
              <a:t>）</a:t>
            </a:r>
            <a:r>
              <a:rPr lang="en-US" altLang="zh-CN" dirty="0"/>
              <a:t>R</a:t>
            </a:r>
            <a:r>
              <a:rPr lang="zh-CN" altLang="en-US" dirty="0"/>
              <a:t>的关系图见下图；</a:t>
            </a:r>
          </a:p>
        </p:txBody>
      </p:sp>
      <p:grpSp>
        <p:nvGrpSpPr>
          <p:cNvPr id="5" name="组合 4">
            <a:extLst>
              <a:ext uri="{FF2B5EF4-FFF2-40B4-BE49-F238E27FC236}">
                <a16:creationId xmlns:a16="http://schemas.microsoft.com/office/drawing/2014/main" id="{A3370693-D987-4DBB-8471-DF94270C9735}"/>
              </a:ext>
            </a:extLst>
          </p:cNvPr>
          <p:cNvGrpSpPr/>
          <p:nvPr/>
        </p:nvGrpSpPr>
        <p:grpSpPr>
          <a:xfrm>
            <a:off x="1984375" y="4209048"/>
            <a:ext cx="5133333" cy="1180952"/>
            <a:chOff x="1603375" y="4239298"/>
            <a:chExt cx="5133333" cy="1180952"/>
          </a:xfrm>
        </p:grpSpPr>
        <p:pic>
          <p:nvPicPr>
            <p:cNvPr id="2" name="图片 1">
              <a:extLst>
                <a:ext uri="{FF2B5EF4-FFF2-40B4-BE49-F238E27FC236}">
                  <a16:creationId xmlns:a16="http://schemas.microsoft.com/office/drawing/2014/main" id="{0834968E-11D6-41BD-91D9-BA0ACC65769E}"/>
                </a:ext>
              </a:extLst>
            </p:cNvPr>
            <p:cNvPicPr>
              <a:picLocks noChangeAspect="1"/>
            </p:cNvPicPr>
            <p:nvPr/>
          </p:nvPicPr>
          <p:blipFill>
            <a:blip r:embed="rId3"/>
            <a:stretch>
              <a:fillRect/>
            </a:stretch>
          </p:blipFill>
          <p:spPr>
            <a:xfrm>
              <a:off x="1603375" y="4239298"/>
              <a:ext cx="5133333" cy="1180952"/>
            </a:xfrm>
            <a:prstGeom prst="rect">
              <a:avLst/>
            </a:prstGeom>
          </p:spPr>
        </p:pic>
        <p:pic>
          <p:nvPicPr>
            <p:cNvPr id="4" name="图片 3">
              <a:extLst>
                <a:ext uri="{FF2B5EF4-FFF2-40B4-BE49-F238E27FC236}">
                  <a16:creationId xmlns:a16="http://schemas.microsoft.com/office/drawing/2014/main" id="{540860DF-ACD3-46DF-AC98-267DC4CAB347}"/>
                </a:ext>
              </a:extLst>
            </p:cNvPr>
            <p:cNvPicPr>
              <a:picLocks noChangeAspect="1"/>
            </p:cNvPicPr>
            <p:nvPr/>
          </p:nvPicPr>
          <p:blipFill>
            <a:blip r:embed="rId4"/>
            <a:stretch>
              <a:fillRect/>
            </a:stretch>
          </p:blipFill>
          <p:spPr>
            <a:xfrm>
              <a:off x="3660775" y="4858345"/>
              <a:ext cx="923551" cy="561905"/>
            </a:xfrm>
            <a:prstGeom prst="rect">
              <a:avLst/>
            </a:prstGeom>
          </p:spPr>
        </p:pic>
      </p:grpSp>
    </p:spTree>
    <p:extLst>
      <p:ext uri="{BB962C8B-B14F-4D97-AF65-F5344CB8AC3E}">
        <p14:creationId xmlns:p14="http://schemas.microsoft.com/office/powerpoint/2010/main" val="1263959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683">
                                            <p:txEl>
                                              <p:pRg st="3" end="3"/>
                                            </p:txEl>
                                          </p:spTgt>
                                        </p:tgtEl>
                                        <p:attrNameLst>
                                          <p:attrName>style.visibility</p:attrName>
                                        </p:attrNameLst>
                                      </p:cBhvr>
                                      <p:to>
                                        <p:strVal val="visible"/>
                                      </p:to>
                                    </p:set>
                                    <p:anim calcmode="lin" valueType="num">
                                      <p:cBhvr additive="base">
                                        <p:cTn id="7" dur="500" fill="hold"/>
                                        <p:tgtEl>
                                          <p:spTgt spid="16076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1" name="Rectangle 3"/>
          <p:cNvSpPr>
            <a:spLocks noGrp="1" noChangeArrowheads="1"/>
          </p:cNvSpPr>
          <p:nvPr>
            <p:ph type="body" idx="1"/>
          </p:nvPr>
        </p:nvSpPr>
        <p:spPr>
          <a:xfrm>
            <a:off x="307975" y="1067594"/>
            <a:ext cx="11582400" cy="5029200"/>
          </a:xfrm>
        </p:spPr>
        <p:txBody>
          <a:bodyPr>
            <a:normAutofit/>
          </a:bodyPr>
          <a:lstStyle/>
          <a:p>
            <a:pPr marL="0" indent="0">
              <a:lnSpc>
                <a:spcPct val="150000"/>
              </a:lnSpc>
              <a:buNone/>
            </a:pPr>
            <a:r>
              <a:rPr lang="zh-CN" altLang="zh-CN" dirty="0"/>
              <a:t>（</a:t>
            </a:r>
            <a:r>
              <a:rPr lang="en-US" altLang="zh-CN" dirty="0"/>
              <a:t>2</a:t>
            </a:r>
            <a:r>
              <a:rPr lang="zh-CN" altLang="zh-CN" dirty="0"/>
              <a:t>）</a:t>
            </a:r>
            <a:r>
              <a:rPr lang="en-US" altLang="zh-CN" dirty="0"/>
              <a:t>r(R)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r>
              <a:rPr lang="en-US" altLang="zh-CN" dirty="0">
                <a:solidFill>
                  <a:srgbClr val="C00000"/>
                </a:solidFill>
              </a:rPr>
              <a:t>&lt;</a:t>
            </a:r>
            <a:r>
              <a:rPr lang="en-US" altLang="zh-CN" dirty="0" err="1">
                <a:solidFill>
                  <a:srgbClr val="C00000"/>
                </a:solidFill>
              </a:rPr>
              <a:t>a,a</a:t>
            </a:r>
            <a:r>
              <a:rPr lang="en-US" altLang="zh-CN" dirty="0">
                <a:solidFill>
                  <a:srgbClr val="C00000"/>
                </a:solidFill>
              </a:rPr>
              <a:t>&gt;,&lt;</a:t>
            </a:r>
            <a:r>
              <a:rPr lang="en-US" altLang="zh-CN" dirty="0" err="1">
                <a:solidFill>
                  <a:srgbClr val="C00000"/>
                </a:solidFill>
              </a:rPr>
              <a:t>b,b</a:t>
            </a:r>
            <a:r>
              <a:rPr lang="en-US" altLang="zh-CN" dirty="0">
                <a:solidFill>
                  <a:srgbClr val="C00000"/>
                </a:solidFill>
              </a:rPr>
              <a:t>&gt;,&lt;</a:t>
            </a:r>
            <a:r>
              <a:rPr lang="en-US" altLang="zh-CN" dirty="0" err="1">
                <a:solidFill>
                  <a:srgbClr val="C00000"/>
                </a:solidFill>
              </a:rPr>
              <a:t>c,c</a:t>
            </a:r>
            <a:r>
              <a:rPr lang="en-US" altLang="zh-CN" dirty="0">
                <a:solidFill>
                  <a:srgbClr val="C00000"/>
                </a:solidFill>
              </a:rPr>
              <a:t>&gt;,&lt;</a:t>
            </a:r>
            <a:r>
              <a:rPr lang="en-US" altLang="zh-CN" dirty="0" err="1">
                <a:solidFill>
                  <a:srgbClr val="C00000"/>
                </a:solidFill>
              </a:rPr>
              <a:t>d,d</a:t>
            </a:r>
            <a:r>
              <a:rPr lang="en-US" altLang="zh-CN" dirty="0">
                <a:solidFill>
                  <a:srgbClr val="C00000"/>
                </a:solidFill>
              </a:rPr>
              <a:t>&gt;</a:t>
            </a:r>
            <a:r>
              <a:rPr lang="en-US" altLang="zh-CN" dirty="0"/>
              <a:t>}</a:t>
            </a:r>
            <a:r>
              <a:rPr lang="zh-CN" altLang="zh-CN" dirty="0"/>
              <a:t>，其关系</a:t>
            </a:r>
            <a:endParaRPr lang="en-US" altLang="zh-CN" dirty="0"/>
          </a:p>
          <a:p>
            <a:pPr marL="0" indent="0">
              <a:lnSpc>
                <a:spcPct val="150000"/>
              </a:lnSpc>
              <a:buNone/>
            </a:pPr>
            <a:r>
              <a:rPr lang="en-US" altLang="zh-CN" dirty="0"/>
              <a:t>        </a:t>
            </a:r>
            <a:r>
              <a:rPr lang="zh-CN" altLang="zh-CN" dirty="0"/>
              <a:t>图如图</a:t>
            </a:r>
            <a:r>
              <a:rPr lang="en-US" altLang="zh-CN" dirty="0"/>
              <a:t>(b)</a:t>
            </a:r>
            <a:r>
              <a:rPr lang="zh-CN" altLang="zh-CN" dirty="0"/>
              <a:t>所示；</a:t>
            </a:r>
          </a:p>
          <a:p>
            <a:pPr marL="0" indent="0">
              <a:lnSpc>
                <a:spcPct val="150000"/>
              </a:lnSpc>
              <a:buNone/>
            </a:pPr>
            <a:r>
              <a:rPr lang="en-US" altLang="zh-CN" dirty="0"/>
              <a:t>      </a:t>
            </a:r>
          </a:p>
          <a:p>
            <a:pPr marL="0" indent="0">
              <a:lnSpc>
                <a:spcPct val="150000"/>
              </a:lnSpc>
              <a:buNone/>
            </a:pPr>
            <a:r>
              <a:rPr lang="en-US" altLang="zh-CN" dirty="0"/>
              <a:t>       s(R)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p>
          <a:p>
            <a:pPr marL="0" indent="0">
              <a:lnSpc>
                <a:spcPct val="150000"/>
              </a:lnSpc>
              <a:buNone/>
            </a:pPr>
            <a:r>
              <a:rPr lang="en-US" altLang="zh-CN" dirty="0">
                <a:solidFill>
                  <a:srgbClr val="3333FF"/>
                </a:solidFill>
              </a:rPr>
              <a:t>       &lt;</a:t>
            </a:r>
            <a:r>
              <a:rPr lang="en-US" altLang="zh-CN" dirty="0" err="1">
                <a:solidFill>
                  <a:srgbClr val="3333FF"/>
                </a:solidFill>
              </a:rPr>
              <a:t>c,b</a:t>
            </a:r>
            <a:r>
              <a:rPr lang="en-US" altLang="zh-CN" dirty="0">
                <a:solidFill>
                  <a:srgbClr val="3333FF"/>
                </a:solidFill>
              </a:rPr>
              <a:t>&gt;,&lt;</a:t>
            </a:r>
            <a:r>
              <a:rPr lang="en-US" altLang="zh-CN" dirty="0" err="1">
                <a:solidFill>
                  <a:srgbClr val="3333FF"/>
                </a:solidFill>
              </a:rPr>
              <a:t>d,c</a:t>
            </a:r>
            <a:r>
              <a:rPr lang="en-US" altLang="zh-CN" dirty="0">
                <a:solidFill>
                  <a:srgbClr val="3333FF"/>
                </a:solidFill>
              </a:rPr>
              <a:t>&gt;</a:t>
            </a:r>
            <a:r>
              <a:rPr lang="en-US" altLang="zh-CN" dirty="0"/>
              <a:t>}</a:t>
            </a:r>
            <a:r>
              <a:rPr lang="zh-CN" altLang="zh-CN" dirty="0"/>
              <a:t>，其关系图如图</a:t>
            </a:r>
            <a:r>
              <a:rPr lang="en-US" altLang="zh-CN" dirty="0"/>
              <a:t>(c)</a:t>
            </a:r>
            <a:r>
              <a:rPr lang="zh-CN" altLang="zh-CN" dirty="0"/>
              <a:t>所示；</a:t>
            </a:r>
          </a:p>
          <a:p>
            <a:pPr marL="0" indent="0">
              <a:lnSpc>
                <a:spcPct val="150000"/>
              </a:lnSpc>
              <a:buNone/>
            </a:pPr>
            <a:r>
              <a:rPr lang="en-US" altLang="zh-CN" dirty="0"/>
              <a:t>     </a:t>
            </a:r>
          </a:p>
          <a:p>
            <a:pPr marL="0" indent="0">
              <a:lnSpc>
                <a:spcPct val="150000"/>
              </a:lnSpc>
              <a:buNone/>
            </a:pPr>
            <a:r>
              <a:rPr lang="en-US" altLang="zh-CN" dirty="0"/>
              <a:t>       t(R)</a:t>
            </a:r>
            <a:r>
              <a:rPr lang="zh-CN" altLang="zh-CN" dirty="0"/>
              <a:t>＝</a:t>
            </a:r>
            <a:r>
              <a:rPr lang="en-US" altLang="zh-CN" dirty="0"/>
              <a:t>{&lt;</a:t>
            </a:r>
            <a:r>
              <a:rPr lang="en-US" altLang="zh-CN" dirty="0" err="1"/>
              <a:t>a,b</a:t>
            </a:r>
            <a:r>
              <a:rPr lang="en-US" altLang="zh-CN" dirty="0"/>
              <a:t>&gt;,&lt;</a:t>
            </a:r>
            <a:r>
              <a:rPr lang="en-US" altLang="zh-CN" dirty="0" err="1"/>
              <a:t>b,a</a:t>
            </a:r>
            <a:r>
              <a:rPr lang="en-US" altLang="zh-CN" dirty="0"/>
              <a:t>&gt;,&lt;</a:t>
            </a:r>
            <a:r>
              <a:rPr lang="en-US" altLang="zh-CN" dirty="0" err="1"/>
              <a:t>b,c</a:t>
            </a:r>
            <a:r>
              <a:rPr lang="en-US" altLang="zh-CN" dirty="0"/>
              <a:t>&gt;,&lt;</a:t>
            </a:r>
            <a:r>
              <a:rPr lang="en-US" altLang="zh-CN" dirty="0" err="1"/>
              <a:t>c,d</a:t>
            </a:r>
            <a:r>
              <a:rPr lang="en-US" altLang="zh-CN" dirty="0"/>
              <a:t>&gt;,</a:t>
            </a:r>
          </a:p>
          <a:p>
            <a:pPr marL="0" indent="0">
              <a:lnSpc>
                <a:spcPct val="150000"/>
              </a:lnSpc>
              <a:buNone/>
            </a:pPr>
            <a:r>
              <a:rPr lang="en-US" altLang="zh-CN" dirty="0">
                <a:solidFill>
                  <a:srgbClr val="3333FF"/>
                </a:solidFill>
              </a:rPr>
              <a:t>      &lt;</a:t>
            </a:r>
            <a:r>
              <a:rPr lang="en-US" altLang="zh-CN" dirty="0" err="1">
                <a:solidFill>
                  <a:srgbClr val="3333FF"/>
                </a:solidFill>
              </a:rPr>
              <a:t>a,a</a:t>
            </a:r>
            <a:r>
              <a:rPr lang="en-US" altLang="zh-CN" dirty="0">
                <a:solidFill>
                  <a:srgbClr val="3333FF"/>
                </a:solidFill>
              </a:rPr>
              <a:t>&gt;,&lt;</a:t>
            </a:r>
            <a:r>
              <a:rPr lang="en-US" altLang="zh-CN" dirty="0" err="1">
                <a:solidFill>
                  <a:srgbClr val="3333FF"/>
                </a:solidFill>
              </a:rPr>
              <a:t>b,b</a:t>
            </a:r>
            <a:r>
              <a:rPr lang="en-US" altLang="zh-CN" dirty="0">
                <a:solidFill>
                  <a:srgbClr val="3333FF"/>
                </a:solidFill>
              </a:rPr>
              <a:t>&gt;,&lt;</a:t>
            </a:r>
            <a:r>
              <a:rPr lang="en-US" altLang="zh-CN" dirty="0" err="1">
                <a:solidFill>
                  <a:srgbClr val="3333FF"/>
                </a:solidFill>
              </a:rPr>
              <a:t>a,c</a:t>
            </a:r>
            <a:r>
              <a:rPr lang="en-US" altLang="zh-CN" dirty="0">
                <a:solidFill>
                  <a:srgbClr val="3333FF"/>
                </a:solidFill>
              </a:rPr>
              <a:t>&gt;,&lt;</a:t>
            </a:r>
            <a:r>
              <a:rPr lang="en-US" altLang="zh-CN" dirty="0" err="1">
                <a:solidFill>
                  <a:srgbClr val="3333FF"/>
                </a:solidFill>
              </a:rPr>
              <a:t>a,d</a:t>
            </a:r>
            <a:r>
              <a:rPr lang="en-US" altLang="zh-CN" dirty="0">
                <a:solidFill>
                  <a:srgbClr val="3333FF"/>
                </a:solidFill>
              </a:rPr>
              <a:t>&gt;,&lt;</a:t>
            </a:r>
            <a:r>
              <a:rPr lang="en-US" altLang="zh-CN" dirty="0" err="1">
                <a:solidFill>
                  <a:srgbClr val="3333FF"/>
                </a:solidFill>
              </a:rPr>
              <a:t>b,d</a:t>
            </a:r>
            <a:r>
              <a:rPr lang="en-US" altLang="zh-CN" dirty="0">
                <a:solidFill>
                  <a:srgbClr val="3333FF"/>
                </a:solidFill>
              </a:rPr>
              <a:t>&gt;</a:t>
            </a:r>
            <a:r>
              <a:rPr lang="en-US" altLang="zh-CN" dirty="0"/>
              <a:t>}</a:t>
            </a:r>
            <a:r>
              <a:rPr lang="zh-CN" altLang="zh-CN" dirty="0"/>
              <a:t>，</a:t>
            </a:r>
            <a:endParaRPr lang="en-US" altLang="zh-CN" dirty="0"/>
          </a:p>
          <a:p>
            <a:pPr marL="0" indent="0">
              <a:lnSpc>
                <a:spcPct val="150000"/>
              </a:lnSpc>
              <a:buNone/>
            </a:pPr>
            <a:r>
              <a:rPr lang="en-US" altLang="zh-CN" dirty="0"/>
              <a:t>        </a:t>
            </a:r>
            <a:r>
              <a:rPr lang="zh-CN" altLang="zh-CN" dirty="0"/>
              <a:t>其关系图如图</a:t>
            </a:r>
            <a:r>
              <a:rPr lang="en-US" altLang="zh-CN" dirty="0"/>
              <a:t>(</a:t>
            </a:r>
            <a:r>
              <a:rPr lang="zh-CN" altLang="zh-CN" dirty="0"/>
              <a:t>ｄ</a:t>
            </a:r>
            <a:r>
              <a:rPr lang="en-US" altLang="zh-CN" dirty="0"/>
              <a:t>)</a:t>
            </a:r>
            <a:r>
              <a:rPr lang="zh-CN" altLang="zh-CN" dirty="0"/>
              <a:t>所示。</a:t>
            </a:r>
          </a:p>
        </p:txBody>
      </p:sp>
      <p:sp>
        <p:nvSpPr>
          <p:cNvPr id="54" name="Rectangle 2">
            <a:extLst>
              <a:ext uri="{FF2B5EF4-FFF2-40B4-BE49-F238E27FC236}">
                <a16:creationId xmlns:a16="http://schemas.microsoft.com/office/drawing/2014/main" id="{BD1E55FE-A162-4E96-ACAC-F2A103943E9F}"/>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4.30 </a:t>
            </a:r>
            <a:r>
              <a:rPr lang="zh-CN" altLang="en-US" dirty="0"/>
              <a:t>（续）</a:t>
            </a:r>
          </a:p>
        </p:txBody>
      </p:sp>
      <p:pic>
        <p:nvPicPr>
          <p:cNvPr id="4" name="图片 3">
            <a:extLst>
              <a:ext uri="{FF2B5EF4-FFF2-40B4-BE49-F238E27FC236}">
                <a16:creationId xmlns:a16="http://schemas.microsoft.com/office/drawing/2014/main" id="{35EA1D49-24DC-4463-BB89-CC398D1E2AC7}"/>
              </a:ext>
            </a:extLst>
          </p:cNvPr>
          <p:cNvPicPr>
            <a:picLocks noChangeAspect="1"/>
          </p:cNvPicPr>
          <p:nvPr/>
        </p:nvPicPr>
        <p:blipFill>
          <a:blip r:embed="rId3"/>
          <a:stretch>
            <a:fillRect/>
          </a:stretch>
        </p:blipFill>
        <p:spPr>
          <a:xfrm>
            <a:off x="7131521" y="2030882"/>
            <a:ext cx="4730985" cy="1223251"/>
          </a:xfrm>
          <a:prstGeom prst="rect">
            <a:avLst/>
          </a:prstGeom>
        </p:spPr>
      </p:pic>
      <p:pic>
        <p:nvPicPr>
          <p:cNvPr id="5" name="图片 4">
            <a:extLst>
              <a:ext uri="{FF2B5EF4-FFF2-40B4-BE49-F238E27FC236}">
                <a16:creationId xmlns:a16="http://schemas.microsoft.com/office/drawing/2014/main" id="{93F8D959-02D1-4D7B-8C7B-470B8F052684}"/>
              </a:ext>
            </a:extLst>
          </p:cNvPr>
          <p:cNvPicPr>
            <a:picLocks noChangeAspect="1"/>
          </p:cNvPicPr>
          <p:nvPr/>
        </p:nvPicPr>
        <p:blipFill>
          <a:blip r:embed="rId4"/>
          <a:stretch>
            <a:fillRect/>
          </a:stretch>
        </p:blipFill>
        <p:spPr>
          <a:xfrm>
            <a:off x="7394575" y="3597100"/>
            <a:ext cx="4578586" cy="1155424"/>
          </a:xfrm>
          <a:prstGeom prst="rect">
            <a:avLst/>
          </a:prstGeom>
        </p:spPr>
      </p:pic>
      <p:pic>
        <p:nvPicPr>
          <p:cNvPr id="6" name="图片 5">
            <a:extLst>
              <a:ext uri="{FF2B5EF4-FFF2-40B4-BE49-F238E27FC236}">
                <a16:creationId xmlns:a16="http://schemas.microsoft.com/office/drawing/2014/main" id="{4868509E-8B51-4D34-89A8-30C5BA817FFF}"/>
              </a:ext>
            </a:extLst>
          </p:cNvPr>
          <p:cNvPicPr>
            <a:picLocks noChangeAspect="1"/>
          </p:cNvPicPr>
          <p:nvPr/>
        </p:nvPicPr>
        <p:blipFill>
          <a:blip r:embed="rId5"/>
          <a:stretch>
            <a:fillRect/>
          </a:stretch>
        </p:blipFill>
        <p:spPr>
          <a:xfrm>
            <a:off x="7397962" y="4982470"/>
            <a:ext cx="4603774" cy="1400075"/>
          </a:xfrm>
          <a:prstGeom prst="rect">
            <a:avLst/>
          </a:prstGeom>
        </p:spPr>
      </p:pic>
    </p:spTree>
    <p:extLst>
      <p:ext uri="{BB962C8B-B14F-4D97-AF65-F5344CB8AC3E}">
        <p14:creationId xmlns:p14="http://schemas.microsoft.com/office/powerpoint/2010/main" val="4285196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09731">
                                            <p:txEl>
                                              <p:pRg st="0" end="0"/>
                                            </p:txEl>
                                          </p:spTgt>
                                        </p:tgtEl>
                                        <p:attrNameLst>
                                          <p:attrName>style.visibility</p:attrName>
                                        </p:attrNameLst>
                                      </p:cBhvr>
                                      <p:to>
                                        <p:strVal val="visible"/>
                                      </p:to>
                                    </p:set>
                                    <p:anim calcmode="lin" valueType="num">
                                      <p:cBhvr additive="base">
                                        <p:cTn id="7" dur="500" fill="hold"/>
                                        <p:tgtEl>
                                          <p:spTgt spid="1609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97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09731">
                                            <p:txEl>
                                              <p:pRg st="1" end="1"/>
                                            </p:txEl>
                                          </p:spTgt>
                                        </p:tgtEl>
                                        <p:attrNameLst>
                                          <p:attrName>style.visibility</p:attrName>
                                        </p:attrNameLst>
                                      </p:cBhvr>
                                      <p:to>
                                        <p:strVal val="visible"/>
                                      </p:to>
                                    </p:set>
                                    <p:anim calcmode="lin" valueType="num">
                                      <p:cBhvr additive="base">
                                        <p:cTn id="11" dur="500" fill="hold"/>
                                        <p:tgtEl>
                                          <p:spTgt spid="16097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97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9731">
                                            <p:txEl>
                                              <p:pRg st="2" end="2"/>
                                            </p:txEl>
                                          </p:spTgt>
                                        </p:tgtEl>
                                        <p:attrNameLst>
                                          <p:attrName>style.visibility</p:attrName>
                                        </p:attrNameLst>
                                      </p:cBhvr>
                                      <p:to>
                                        <p:strVal val="visible"/>
                                      </p:to>
                                    </p:set>
                                    <p:anim calcmode="lin" valueType="num">
                                      <p:cBhvr additive="base">
                                        <p:cTn id="15" dur="500" fill="hold"/>
                                        <p:tgtEl>
                                          <p:spTgt spid="16097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09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09731">
                                            <p:txEl>
                                              <p:pRg st="3" end="3"/>
                                            </p:txEl>
                                          </p:spTgt>
                                        </p:tgtEl>
                                        <p:attrNameLst>
                                          <p:attrName>style.visibility</p:attrName>
                                        </p:attrNameLst>
                                      </p:cBhvr>
                                      <p:to>
                                        <p:strVal val="visible"/>
                                      </p:to>
                                    </p:set>
                                    <p:anim calcmode="lin" valueType="num">
                                      <p:cBhvr additive="base">
                                        <p:cTn id="26" dur="500" fill="hold"/>
                                        <p:tgtEl>
                                          <p:spTgt spid="160973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0973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609731">
                                            <p:txEl>
                                              <p:pRg st="4" end="4"/>
                                            </p:txEl>
                                          </p:spTgt>
                                        </p:tgtEl>
                                        <p:attrNameLst>
                                          <p:attrName>style.visibility</p:attrName>
                                        </p:attrNameLst>
                                      </p:cBhvr>
                                      <p:to>
                                        <p:strVal val="visible"/>
                                      </p:to>
                                    </p:set>
                                    <p:anim calcmode="lin" valueType="num">
                                      <p:cBhvr additive="base">
                                        <p:cTn id="30" dur="500" fill="hold"/>
                                        <p:tgtEl>
                                          <p:spTgt spid="160973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097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09731">
                                            <p:txEl>
                                              <p:pRg st="5" end="5"/>
                                            </p:txEl>
                                          </p:spTgt>
                                        </p:tgtEl>
                                        <p:attrNameLst>
                                          <p:attrName>style.visibility</p:attrName>
                                        </p:attrNameLst>
                                      </p:cBhvr>
                                      <p:to>
                                        <p:strVal val="visible"/>
                                      </p:to>
                                    </p:set>
                                    <p:anim calcmode="lin" valueType="num">
                                      <p:cBhvr additive="base">
                                        <p:cTn id="36" dur="500" fill="hold"/>
                                        <p:tgtEl>
                                          <p:spTgt spid="1609731">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09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randombar(horizontal)">
                                      <p:cBhvr>
                                        <p:cTn id="42" dur="500"/>
                                        <p:tgtEl>
                                          <p:spTgt spid="5"/>
                                        </p:tgtEl>
                                      </p:cBhvr>
                                    </p:animEffect>
                                  </p:childTnLst>
                                </p:cTn>
                              </p:par>
                              <p:par>
                                <p:cTn id="43" presetID="2" presetClass="entr" presetSubtype="4" fill="hold" grpId="0" nodeType="withEffect">
                                  <p:stCondLst>
                                    <p:cond delay="0"/>
                                  </p:stCondLst>
                                  <p:childTnLst>
                                    <p:set>
                                      <p:cBhvr>
                                        <p:cTn id="44" dur="1" fill="hold">
                                          <p:stCondLst>
                                            <p:cond delay="0"/>
                                          </p:stCondLst>
                                        </p:cTn>
                                        <p:tgtEl>
                                          <p:spTgt spid="1609731">
                                            <p:txEl>
                                              <p:pRg st="6" end="6"/>
                                            </p:txEl>
                                          </p:spTgt>
                                        </p:tgtEl>
                                        <p:attrNameLst>
                                          <p:attrName>style.visibility</p:attrName>
                                        </p:attrNameLst>
                                      </p:cBhvr>
                                      <p:to>
                                        <p:strVal val="visible"/>
                                      </p:to>
                                    </p:set>
                                    <p:anim calcmode="lin" valueType="num">
                                      <p:cBhvr additive="base">
                                        <p:cTn id="45" dur="500" fill="hold"/>
                                        <p:tgtEl>
                                          <p:spTgt spid="1609731">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09731">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09731">
                                            <p:txEl>
                                              <p:pRg st="7" end="7"/>
                                            </p:txEl>
                                          </p:spTgt>
                                        </p:tgtEl>
                                        <p:attrNameLst>
                                          <p:attrName>style.visibility</p:attrName>
                                        </p:attrNameLst>
                                      </p:cBhvr>
                                      <p:to>
                                        <p:strVal val="visible"/>
                                      </p:to>
                                    </p:set>
                                    <p:anim calcmode="lin" valueType="num">
                                      <p:cBhvr additive="base">
                                        <p:cTn id="49" dur="500" fill="hold"/>
                                        <p:tgtEl>
                                          <p:spTgt spid="160973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09731">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09731">
                                            <p:txEl>
                                              <p:pRg st="8" end="8"/>
                                            </p:txEl>
                                          </p:spTgt>
                                        </p:tgtEl>
                                        <p:attrNameLst>
                                          <p:attrName>style.visibility</p:attrName>
                                        </p:attrNameLst>
                                      </p:cBhvr>
                                      <p:to>
                                        <p:strVal val="visible"/>
                                      </p:to>
                                    </p:set>
                                    <p:anim calcmode="lin" valueType="num">
                                      <p:cBhvr additive="base">
                                        <p:cTn id="53" dur="500" fill="hold"/>
                                        <p:tgtEl>
                                          <p:spTgt spid="160973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097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1"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2"/>
          <p:cNvSpPr>
            <a:spLocks noGrp="1" noChangeArrowheads="1"/>
          </p:cNvSpPr>
          <p:nvPr>
            <p:ph type="title"/>
          </p:nvPr>
        </p:nvSpPr>
        <p:spPr/>
        <p:txBody>
          <a:bodyPr/>
          <a:lstStyle/>
          <a:p>
            <a:pPr eaLnBrk="1" hangingPunct="1"/>
            <a:r>
              <a:rPr lang="zh-CN" altLang="en-US" dirty="0"/>
              <a:t>解题小贴士</a:t>
            </a:r>
          </a:p>
        </p:txBody>
      </p:sp>
      <p:sp>
        <p:nvSpPr>
          <p:cNvPr id="6" name="Text Box 556">
            <a:extLst>
              <a:ext uri="{FF2B5EF4-FFF2-40B4-BE49-F238E27FC236}">
                <a16:creationId xmlns:a16="http://schemas.microsoft.com/office/drawing/2014/main" id="{51BC9177-9CBF-4E6D-B9D8-1E6163DAF7E8}"/>
              </a:ext>
            </a:extLst>
          </p:cNvPr>
          <p:cNvSpPr txBox="1">
            <a:spLocks noChangeArrowheads="1"/>
          </p:cNvSpPr>
          <p:nvPr/>
        </p:nvSpPr>
        <p:spPr bwMode="auto">
          <a:xfrm>
            <a:off x="422275" y="1296194"/>
            <a:ext cx="11353800" cy="4267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解题小贴士—利用</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的关系图</a:t>
            </a:r>
            <a:r>
              <a:rPr lang="en-US" b="1" kern="100" dirty="0">
                <a:solidFill>
                  <a:srgbClr val="C00000"/>
                </a:solidFill>
                <a:effectLst/>
                <a:latin typeface="+mn-ea"/>
                <a:cs typeface="宋体" panose="02010600030101010101" pitchFamily="2" charset="-122"/>
              </a:rPr>
              <a:t>G</a:t>
            </a:r>
            <a:r>
              <a:rPr lang="en-US" b="1" kern="100" baseline="-250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求关系自反</a:t>
            </a:r>
            <a:r>
              <a:rPr lang="en-US" b="1" kern="100" dirty="0">
                <a:solidFill>
                  <a:srgbClr val="C00000"/>
                </a:solidFill>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对称</a:t>
            </a:r>
            <a:r>
              <a:rPr lang="en-US" b="1" kern="100" dirty="0">
                <a:solidFill>
                  <a:srgbClr val="C00000"/>
                </a:solidFill>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传递闭包的方法</a:t>
            </a:r>
          </a:p>
          <a:p>
            <a:pPr indent="266700"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中没有自环的结点处</a:t>
            </a:r>
            <a:r>
              <a:rPr lang="zh-CN" b="1" kern="100">
                <a:effectLst/>
                <a:latin typeface="+mn-ea"/>
                <a:cs typeface="宋体" panose="02010600030101010101" pitchFamily="2" charset="-122"/>
              </a:rPr>
              <a:t>加上自环，可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r(R)</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中将每条单向边改成</a:t>
            </a:r>
            <a:r>
              <a:rPr lang="zh-CN" b="1" kern="100">
                <a:effectLst/>
                <a:latin typeface="+mn-ea"/>
                <a:cs typeface="宋体" panose="02010600030101010101" pitchFamily="2" charset="-122"/>
              </a:rPr>
              <a:t>双向边，可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s</a:t>
            </a:r>
            <a:r>
              <a:rPr lang="en-US" b="1" kern="100" dirty="0">
                <a:latin typeface="+mn-ea"/>
                <a:cs typeface="宋体" panose="02010600030101010101" pitchFamily="2" charset="-122"/>
              </a:rPr>
              <a:t>(</a:t>
            </a:r>
            <a:r>
              <a:rPr lang="en-US" b="1" kern="100" dirty="0">
                <a:effectLst/>
                <a:latin typeface="+mn-ea"/>
                <a:cs typeface="宋体" panose="02010600030101010101" pitchFamily="2" charset="-122"/>
              </a:rPr>
              <a:t>R</a:t>
            </a:r>
            <a:r>
              <a:rPr lang="en-US" b="1" kern="100" dirty="0">
                <a:latin typeface="+mn-ea"/>
                <a:cs typeface="宋体" panose="02010600030101010101" pitchFamily="2" charset="-122"/>
              </a:rPr>
              <a:t>)</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a:t>
            </a:r>
            <a:r>
              <a:rPr lang="zh-CN" b="1" kern="0" dirty="0">
                <a:effectLst/>
                <a:latin typeface="+mn-ea"/>
                <a:cs typeface="宋体" panose="02010600030101010101" pitchFamily="2" charset="-122"/>
              </a:rPr>
              <a:t>在</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中从每个</a:t>
            </a:r>
            <a:r>
              <a:rPr lang="zh-CN" b="1" kern="100">
                <a:effectLst/>
                <a:latin typeface="+mn-ea"/>
                <a:cs typeface="宋体" panose="02010600030101010101" pitchFamily="2" charset="-122"/>
              </a:rPr>
              <a:t>结点出发，找到</a:t>
            </a:r>
            <a:r>
              <a:rPr lang="zh-CN" b="1" kern="100" dirty="0">
                <a:effectLst/>
                <a:latin typeface="+mn-ea"/>
                <a:cs typeface="宋体" panose="02010600030101010101" pitchFamily="2" charset="-122"/>
              </a:rPr>
              <a:t>任意一条长度为</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的路径</a:t>
            </a:r>
            <a:r>
              <a:rPr lang="zh-CN" b="1" kern="100">
                <a:effectLst/>
                <a:latin typeface="+mn-ea"/>
                <a:cs typeface="宋体" panose="02010600030101010101" pitchFamily="2" charset="-122"/>
              </a:rPr>
              <a:t>的终点，如果</a:t>
            </a:r>
            <a:r>
              <a:rPr lang="zh-CN" b="1" kern="100" dirty="0">
                <a:effectLst/>
                <a:latin typeface="+mn-ea"/>
                <a:cs typeface="宋体" panose="02010600030101010101" pitchFamily="2" charset="-122"/>
              </a:rPr>
              <a:t>该结点到其终点没有</a:t>
            </a:r>
            <a:r>
              <a:rPr lang="zh-CN" b="1" kern="100">
                <a:effectLst/>
                <a:latin typeface="+mn-ea"/>
                <a:cs typeface="宋体" panose="02010600030101010101" pitchFamily="2" charset="-122"/>
              </a:rPr>
              <a:t>边相连，就</a:t>
            </a:r>
            <a:r>
              <a:rPr lang="zh-CN" b="1" kern="100" dirty="0">
                <a:effectLst/>
                <a:latin typeface="+mn-ea"/>
                <a:cs typeface="宋体" panose="02010600030101010101" pitchFamily="2" charset="-122"/>
              </a:rPr>
              <a:t>加上</a:t>
            </a:r>
            <a:r>
              <a:rPr lang="zh-CN" b="1" kern="100">
                <a:effectLst/>
                <a:latin typeface="+mn-ea"/>
                <a:cs typeface="宋体" panose="02010600030101010101" pitchFamily="2" charset="-122"/>
              </a:rPr>
              <a:t>此边，可</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t(R</a:t>
            </a:r>
            <a:r>
              <a:rPr lang="en-US" b="1" kern="100" dirty="0">
                <a:latin typeface="+mn-ea"/>
                <a:cs typeface="宋体" panose="02010600030101010101" pitchFamily="2" charset="-122"/>
              </a:rPr>
              <a:t>)</a:t>
            </a:r>
            <a:r>
              <a:rPr lang="zh-CN" b="1" kern="100" dirty="0">
                <a:effectLst/>
                <a:latin typeface="+mn-ea"/>
                <a:cs typeface="宋体" panose="02010600030101010101" pitchFamily="2" charset="-122"/>
              </a:rPr>
              <a:t>的关系图。</a:t>
            </a:r>
          </a:p>
          <a:p>
            <a:pPr indent="266700" algn="just">
              <a:lnSpc>
                <a:spcPct val="150000"/>
              </a:lnSpc>
              <a:spcAft>
                <a:spcPts val="0"/>
              </a:spcAft>
            </a:pPr>
            <a:r>
              <a:rPr lang="zh-CN" b="1" kern="100" dirty="0">
                <a:effectLst/>
                <a:latin typeface="+mn-ea"/>
                <a:cs typeface="宋体" panose="02010600030101010101" pitchFamily="2" charset="-122"/>
              </a:rPr>
              <a:t>将得到的关系图分别转化为</a:t>
            </a:r>
            <a:r>
              <a:rPr lang="zh-CN" b="1" kern="100">
                <a:effectLst/>
                <a:latin typeface="+mn-ea"/>
                <a:cs typeface="宋体" panose="02010600030101010101" pitchFamily="2" charset="-122"/>
              </a:rPr>
              <a:t>集合表示，即</a:t>
            </a:r>
            <a:r>
              <a:rPr lang="zh-CN" b="1" kern="100" dirty="0">
                <a:effectLst/>
                <a:latin typeface="+mn-ea"/>
                <a:cs typeface="宋体" panose="02010600030101010101" pitchFamily="2" charset="-122"/>
              </a:rPr>
              <a:t>得</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的自反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对称</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传递闭包。</a:t>
            </a:r>
          </a:p>
        </p:txBody>
      </p:sp>
    </p:spTree>
    <p:extLst>
      <p:ext uri="{BB962C8B-B14F-4D97-AF65-F5344CB8AC3E}">
        <p14:creationId xmlns:p14="http://schemas.microsoft.com/office/powerpoint/2010/main" val="33898312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3826" name="Rectangle 2"/>
          <p:cNvSpPr>
            <a:spLocks noGrp="1" noChangeArrowheads="1"/>
          </p:cNvSpPr>
          <p:nvPr>
            <p:ph type="body" idx="1"/>
          </p:nvPr>
        </p:nvSpPr>
        <p:spPr>
          <a:xfrm>
            <a:off x="384175" y="1143794"/>
            <a:ext cx="10356565" cy="2971800"/>
          </a:xfrm>
        </p:spPr>
        <p:txBody>
          <a:bodyPr/>
          <a:lstStyle/>
          <a:p>
            <a:pPr marL="533507" indent="-533507">
              <a:lnSpc>
                <a:spcPct val="150000"/>
              </a:lnSpc>
              <a:buNone/>
            </a:pPr>
            <a:r>
              <a:rPr lang="zh-CN" altLang="en-US" dirty="0">
                <a:solidFill>
                  <a:srgbClr val="C00000"/>
                </a:solidFill>
              </a:rPr>
              <a:t>定理</a:t>
            </a:r>
            <a:r>
              <a:rPr lang="en-US" altLang="zh-CN" dirty="0">
                <a:solidFill>
                  <a:srgbClr val="C00000"/>
                </a:solidFill>
              </a:rPr>
              <a:t>4.10    </a:t>
            </a:r>
            <a:r>
              <a:rPr lang="zh-CN" altLang="en-US" dirty="0"/>
              <a:t>设</a:t>
            </a:r>
            <a:r>
              <a:rPr lang="en-US" altLang="zh-CN" dirty="0"/>
              <a:t>R</a:t>
            </a:r>
            <a:r>
              <a:rPr lang="zh-CN" altLang="en-US" dirty="0"/>
              <a:t>是集合</a:t>
            </a:r>
            <a:r>
              <a:rPr lang="en-US" altLang="zh-CN" dirty="0"/>
              <a:t>A</a:t>
            </a:r>
            <a:r>
              <a:rPr lang="zh-CN" altLang="en-US" dirty="0"/>
              <a:t>上的二元关系，则：</a:t>
            </a:r>
          </a:p>
          <a:p>
            <a:pPr marL="533507" indent="-533507">
              <a:lnSpc>
                <a:spcPct val="150000"/>
              </a:lnSpc>
              <a:buNone/>
            </a:pPr>
            <a:r>
              <a:rPr lang="zh-CN" altLang="en-US" dirty="0"/>
              <a:t>（</a:t>
            </a:r>
            <a:r>
              <a:rPr lang="en-US" altLang="zh-CN" dirty="0"/>
              <a:t>1</a:t>
            </a:r>
            <a:r>
              <a:rPr lang="zh-CN" altLang="en-US" dirty="0"/>
              <a:t>）</a:t>
            </a:r>
            <a:r>
              <a:rPr lang="en-US" altLang="zh-CN" dirty="0"/>
              <a:t>r(R)</a:t>
            </a:r>
            <a:r>
              <a:rPr lang="zh-CN" altLang="en-US" dirty="0"/>
              <a:t>＝</a:t>
            </a:r>
            <a:r>
              <a:rPr lang="en-US" altLang="zh-CN" dirty="0"/>
              <a:t>R∪I</a:t>
            </a:r>
            <a:r>
              <a:rPr lang="en-US" altLang="zh-CN" baseline="-25000" dirty="0"/>
              <a:t>A</a:t>
            </a:r>
            <a:r>
              <a:rPr lang="zh-CN" altLang="en-US" dirty="0"/>
              <a:t>。</a:t>
            </a:r>
          </a:p>
          <a:p>
            <a:pPr marL="533507" indent="-533507">
              <a:lnSpc>
                <a:spcPct val="150000"/>
              </a:lnSpc>
              <a:buNone/>
            </a:pPr>
            <a:r>
              <a:rPr lang="zh-CN" altLang="en-US" dirty="0"/>
              <a:t>（</a:t>
            </a:r>
            <a:r>
              <a:rPr lang="en-US" altLang="zh-CN" dirty="0"/>
              <a:t>2</a:t>
            </a:r>
            <a:r>
              <a:rPr lang="zh-CN" altLang="en-US" dirty="0"/>
              <a:t>）</a:t>
            </a:r>
            <a:r>
              <a:rPr lang="en-US" altLang="zh-CN" dirty="0"/>
              <a:t>s(R)</a:t>
            </a:r>
            <a:r>
              <a:rPr lang="zh-CN" altLang="en-US" dirty="0"/>
              <a:t>＝</a:t>
            </a:r>
            <a:r>
              <a:rPr lang="en-US" altLang="zh-CN" dirty="0"/>
              <a:t>R∪R</a:t>
            </a:r>
            <a:r>
              <a:rPr lang="en-US" altLang="zh-CN" baseline="30000" dirty="0"/>
              <a:t>-1</a:t>
            </a:r>
            <a:r>
              <a:rPr lang="zh-CN" altLang="en-US" dirty="0"/>
              <a:t>。</a:t>
            </a:r>
          </a:p>
          <a:p>
            <a:pPr marL="533507" indent="-533507">
              <a:lnSpc>
                <a:spcPct val="150000"/>
              </a:lnSpc>
              <a:buNone/>
            </a:pPr>
            <a:r>
              <a:rPr lang="zh-CN" altLang="en-US" dirty="0"/>
              <a:t>（</a:t>
            </a:r>
            <a:r>
              <a:rPr lang="en-US" altLang="zh-CN" dirty="0"/>
              <a:t>3</a:t>
            </a:r>
            <a:r>
              <a:rPr lang="zh-CN" altLang="en-US" dirty="0"/>
              <a:t>）</a:t>
            </a:r>
            <a:r>
              <a:rPr lang="en-US" altLang="zh-CN" dirty="0"/>
              <a:t>t(R)</a:t>
            </a:r>
            <a:r>
              <a:rPr lang="zh-CN" altLang="en-US" dirty="0"/>
              <a:t>＝        ，若</a:t>
            </a:r>
            <a:r>
              <a:rPr lang="en-US" altLang="zh-CN" dirty="0"/>
              <a:t>|A|</a:t>
            </a:r>
            <a:r>
              <a:rPr lang="zh-CN" altLang="en-US" dirty="0"/>
              <a:t>＝</a:t>
            </a:r>
            <a:r>
              <a:rPr lang="en-US" altLang="zh-CN" dirty="0"/>
              <a:t>n</a:t>
            </a:r>
            <a:r>
              <a:rPr lang="zh-CN" altLang="en-US" dirty="0"/>
              <a:t>，则</a:t>
            </a:r>
            <a:r>
              <a:rPr lang="en-US" altLang="zh-CN" dirty="0"/>
              <a:t>t(R)</a:t>
            </a:r>
            <a:r>
              <a:rPr lang="zh-CN" altLang="en-US" dirty="0"/>
              <a:t>＝       。</a:t>
            </a:r>
          </a:p>
        </p:txBody>
      </p:sp>
      <p:graphicFrame>
        <p:nvGraphicFramePr>
          <p:cNvPr id="1613827" name="Object 3"/>
          <p:cNvGraphicFramePr>
            <a:graphicFrameLocks noChangeAspect="1"/>
          </p:cNvGraphicFramePr>
          <p:nvPr>
            <p:extLst>
              <p:ext uri="{D42A27DB-BD31-4B8C-83A1-F6EECF244321}">
                <p14:modId xmlns:p14="http://schemas.microsoft.com/office/powerpoint/2010/main" val="139331061"/>
              </p:ext>
            </p:extLst>
          </p:nvPr>
        </p:nvGraphicFramePr>
        <p:xfrm>
          <a:off x="2228473" y="2791602"/>
          <a:ext cx="682783" cy="762176"/>
        </p:xfrm>
        <a:graphic>
          <a:graphicData uri="http://schemas.openxmlformats.org/presentationml/2006/ole">
            <mc:AlternateContent xmlns:mc="http://schemas.openxmlformats.org/markup-compatibility/2006">
              <mc:Choice xmlns:v="urn:schemas-microsoft-com:vml" Requires="v">
                <p:oleObj spid="_x0000_s61666" name="Equation" r:id="rId4" imgW="444240" imgH="495000" progId="Equation.DSMT4">
                  <p:embed/>
                </p:oleObj>
              </mc:Choice>
              <mc:Fallback>
                <p:oleObj name="Equation" r:id="rId4" imgW="444240" imgH="495000" progId="Equation.DSMT4">
                  <p:embed/>
                  <p:pic>
                    <p:nvPicPr>
                      <p:cNvPr id="16138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473" y="2791602"/>
                        <a:ext cx="682783" cy="762176"/>
                      </a:xfrm>
                      <a:prstGeom prst="rect">
                        <a:avLst/>
                      </a:prstGeom>
                      <a:noFill/>
                      <a:ln>
                        <a:noFill/>
                      </a:ln>
                      <a:extLst/>
                    </p:spPr>
                  </p:pic>
                </p:oleObj>
              </mc:Fallback>
            </mc:AlternateContent>
          </a:graphicData>
        </a:graphic>
      </p:graphicFrame>
      <p:graphicFrame>
        <p:nvGraphicFramePr>
          <p:cNvPr id="1613828" name="Object 4"/>
          <p:cNvGraphicFramePr>
            <a:graphicFrameLocks noChangeAspect="1"/>
          </p:cNvGraphicFramePr>
          <p:nvPr>
            <p:extLst>
              <p:ext uri="{D42A27DB-BD31-4B8C-83A1-F6EECF244321}">
                <p14:modId xmlns:p14="http://schemas.microsoft.com/office/powerpoint/2010/main" val="1031487751"/>
              </p:ext>
            </p:extLst>
          </p:nvPr>
        </p:nvGraphicFramePr>
        <p:xfrm>
          <a:off x="5894811" y="2791602"/>
          <a:ext cx="682783" cy="762176"/>
        </p:xfrm>
        <a:graphic>
          <a:graphicData uri="http://schemas.openxmlformats.org/presentationml/2006/ole">
            <mc:AlternateContent xmlns:mc="http://schemas.openxmlformats.org/markup-compatibility/2006">
              <mc:Choice xmlns:v="urn:schemas-microsoft-com:vml" Requires="v">
                <p:oleObj spid="_x0000_s61667" name="Equation" r:id="rId6" imgW="444240" imgH="495000" progId="Equation.3">
                  <p:embed/>
                </p:oleObj>
              </mc:Choice>
              <mc:Fallback>
                <p:oleObj name="Equation" r:id="rId6" imgW="444240" imgH="495000" progId="Equation.3">
                  <p:embed/>
                  <p:pic>
                    <p:nvPicPr>
                      <p:cNvPr id="161382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4811" y="2791602"/>
                        <a:ext cx="682783" cy="7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3654" name="Rectangle 5"/>
          <p:cNvSpPr>
            <a:spLocks noGrp="1" noChangeArrowheads="1"/>
          </p:cNvSpPr>
          <p:nvPr>
            <p:ph type="title"/>
          </p:nvPr>
        </p:nvSpPr>
        <p:spPr/>
        <p:txBody>
          <a:bodyPr/>
          <a:lstStyle/>
          <a:p>
            <a:pPr eaLnBrk="1" hangingPunct="1"/>
            <a:r>
              <a:rPr lang="zh-CN" altLang="en-US" dirty="0"/>
              <a:t>定理</a:t>
            </a:r>
            <a:r>
              <a:rPr lang="en-US" altLang="zh-CN" dirty="0"/>
              <a:t>4.10</a:t>
            </a:r>
            <a:endParaRPr lang="en-US" altLang="zh-CN" sz="3201" dirty="0"/>
          </a:p>
        </p:txBody>
      </p:sp>
    </p:spTree>
    <p:extLst>
      <p:ext uri="{BB962C8B-B14F-4D97-AF65-F5344CB8AC3E}">
        <p14:creationId xmlns:p14="http://schemas.microsoft.com/office/powerpoint/2010/main" val="3595136866"/>
      </p:ext>
    </p:extLst>
  </p:cSld>
  <p:clrMapOvr>
    <a:masterClrMapping/>
  </p:clrMapOvr>
  <p:transition>
    <p:random/>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5874" name="Rectangle 2"/>
          <p:cNvSpPr>
            <a:spLocks noGrp="1" noChangeArrowheads="1"/>
          </p:cNvSpPr>
          <p:nvPr>
            <p:ph type="body" idx="1"/>
          </p:nvPr>
        </p:nvSpPr>
        <p:spPr>
          <a:xfrm>
            <a:off x="574993" y="1001133"/>
            <a:ext cx="11239182" cy="4790861"/>
          </a:xfrm>
        </p:spPr>
        <p:txBody>
          <a:bodyPr>
            <a:normAutofit/>
          </a:bodyPr>
          <a:lstStyle/>
          <a:p>
            <a:pPr marL="533507" indent="-533507">
              <a:spcBef>
                <a:spcPct val="0"/>
              </a:spcBef>
              <a:buNone/>
            </a:pPr>
            <a:r>
              <a:rPr lang="en-US" altLang="zh-CN" sz="2501" dirty="0"/>
              <a:t>(1)</a:t>
            </a:r>
            <a:r>
              <a:rPr lang="en-US" altLang="zh-CN" sz="2501" dirty="0">
                <a:solidFill>
                  <a:srgbClr val="0000CC"/>
                </a:solidFill>
              </a:rPr>
              <a:t>(</a:t>
            </a:r>
            <a:r>
              <a:rPr lang="zh-CN" altLang="en-US" sz="2501" dirty="0">
                <a:solidFill>
                  <a:srgbClr val="0000CC"/>
                </a:solidFill>
              </a:rPr>
              <a:t>方法一</a:t>
            </a:r>
            <a:r>
              <a:rPr lang="en-US" altLang="zh-CN" sz="2501" dirty="0">
                <a:solidFill>
                  <a:srgbClr val="0000CC"/>
                </a:solidFill>
              </a:rPr>
              <a:t>)</a:t>
            </a:r>
            <a:r>
              <a:rPr lang="zh-CN" altLang="en-US" sz="2501" dirty="0"/>
              <a:t>根据自反闭包的定义</a:t>
            </a:r>
            <a:r>
              <a:rPr lang="zh-CN" altLang="en-US" sz="2501"/>
              <a:t>直接证明，即</a:t>
            </a:r>
            <a:r>
              <a:rPr lang="zh-CN" altLang="en-US" sz="2501" dirty="0"/>
              <a:t>证</a:t>
            </a:r>
            <a:r>
              <a:rPr lang="en-US" altLang="zh-CN" sz="2501" dirty="0"/>
              <a:t>R</a:t>
            </a:r>
            <a:r>
              <a:rPr lang="en-US" altLang="en-US" sz="2501" dirty="0"/>
              <a:t>∪</a:t>
            </a:r>
            <a:r>
              <a:rPr lang="en-US" altLang="zh-CN" sz="2501" dirty="0"/>
              <a:t>I</a:t>
            </a:r>
            <a:r>
              <a:rPr lang="en-US" altLang="zh-CN" sz="2501" baseline="-25000" dirty="0"/>
              <a:t>A</a:t>
            </a:r>
            <a:r>
              <a:rPr lang="zh-CN" altLang="en-US" sz="2501" dirty="0"/>
              <a:t>是自反闭包。</a:t>
            </a:r>
          </a:p>
          <a:p>
            <a:pPr marL="533507" indent="-533507">
              <a:spcBef>
                <a:spcPct val="0"/>
              </a:spcBef>
              <a:buNone/>
            </a:pPr>
            <a:r>
              <a:rPr lang="en-US" altLang="zh-CN" sz="2501" dirty="0">
                <a:solidFill>
                  <a:srgbClr val="FF0000"/>
                </a:solidFill>
              </a:rPr>
              <a:t>     1</a:t>
            </a:r>
            <a:r>
              <a:rPr lang="zh-CN" altLang="en-US" sz="2501" dirty="0">
                <a:solidFill>
                  <a:srgbClr val="FF0000"/>
                </a:solidFill>
              </a:rPr>
              <a:t>）显然</a:t>
            </a:r>
            <a:r>
              <a:rPr lang="en-US" altLang="zh-CN" sz="2501" dirty="0">
                <a:solidFill>
                  <a:srgbClr val="FF0000"/>
                </a:solidFill>
              </a:rPr>
              <a:t>R</a:t>
            </a:r>
            <a:r>
              <a:rPr lang="en-US" altLang="zh-CN" sz="2501" noProof="1">
                <a:solidFill>
                  <a:srgbClr val="FF0000"/>
                </a:solidFill>
                <a:latin typeface="宋体" panose="02010600030101010101" pitchFamily="2" charset="-122"/>
                <a:sym typeface="Symbol" panose="05050102010706020507" pitchFamily="18" charset="2"/>
              </a:rPr>
              <a:t></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en-US" altLang="zh-CN" sz="2501" dirty="0">
                <a:solidFill>
                  <a:srgbClr val="FF0000"/>
                </a:solidFill>
              </a:rPr>
              <a:t> </a:t>
            </a:r>
            <a:r>
              <a:rPr lang="zh-CN" altLang="en-US" sz="2501" dirty="0">
                <a:solidFill>
                  <a:srgbClr val="FF0000"/>
                </a:solidFill>
              </a:rPr>
              <a:t>。</a:t>
            </a:r>
          </a:p>
          <a:p>
            <a:pPr marL="533507" indent="-533507">
              <a:spcBef>
                <a:spcPct val="0"/>
              </a:spcBef>
              <a:buNone/>
            </a:pPr>
            <a:r>
              <a:rPr lang="en-US" altLang="zh-CN" sz="2501" dirty="0">
                <a:solidFill>
                  <a:srgbClr val="FF0000"/>
                </a:solidFill>
              </a:rPr>
              <a:t>     2</a:t>
            </a:r>
            <a:r>
              <a:rPr lang="zh-CN" altLang="en-US" sz="2501" dirty="0">
                <a:solidFill>
                  <a:srgbClr val="FF0000"/>
                </a:solidFill>
              </a:rPr>
              <a:t>）证明</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zh-CN" altLang="en-US" sz="2501" dirty="0">
                <a:solidFill>
                  <a:srgbClr val="FF0000"/>
                </a:solidFill>
              </a:rPr>
              <a:t>是自反的。</a:t>
            </a:r>
          </a:p>
          <a:p>
            <a:pPr marL="533507" indent="-533507">
              <a:spcBef>
                <a:spcPct val="0"/>
              </a:spcBef>
              <a:buNone/>
            </a:pPr>
            <a:r>
              <a:rPr lang="zh-CN" altLang="en-US" sz="2501" dirty="0"/>
              <a:t>显然</a:t>
            </a:r>
            <a:r>
              <a:rPr lang="en-US" altLang="zh-CN" sz="2501" dirty="0"/>
              <a:t>I</a:t>
            </a:r>
            <a:r>
              <a:rPr lang="en-US" altLang="zh-CN" sz="2501" baseline="-25000" dirty="0"/>
              <a:t>A</a:t>
            </a:r>
            <a:r>
              <a:rPr lang="en-US" altLang="zh-CN" sz="2501" noProof="1">
                <a:solidFill>
                  <a:srgbClr val="0000CC"/>
                </a:solidFill>
                <a:latin typeface="宋体" panose="02010600030101010101" pitchFamily="2" charset="-122"/>
                <a:sym typeface="Symbol" panose="05050102010706020507" pitchFamily="18" charset="2"/>
              </a:rPr>
              <a:t></a:t>
            </a:r>
            <a:r>
              <a:rPr lang="en-US" altLang="zh-CN" sz="2501" dirty="0"/>
              <a:t>R</a:t>
            </a:r>
            <a:r>
              <a:rPr lang="en-US" altLang="en-US" sz="2501"/>
              <a:t>∪</a:t>
            </a:r>
            <a:r>
              <a:rPr lang="en-US" altLang="zh-CN" sz="2501"/>
              <a:t>I</a:t>
            </a:r>
            <a:r>
              <a:rPr lang="en-US" altLang="zh-CN" sz="2501" baseline="-25000"/>
              <a:t>A</a:t>
            </a:r>
            <a:r>
              <a:rPr lang="zh-CN" altLang="en-US" sz="2501"/>
              <a:t>，根据</a:t>
            </a:r>
            <a:r>
              <a:rPr lang="zh-CN" altLang="en-US" sz="2501" dirty="0"/>
              <a:t>定理</a:t>
            </a:r>
            <a:r>
              <a:rPr lang="en-US" altLang="zh-CN" sz="2501"/>
              <a:t>4.9</a:t>
            </a:r>
            <a:r>
              <a:rPr lang="zh-CN" altLang="en-US" sz="2501"/>
              <a:t>知，</a:t>
            </a:r>
            <a:r>
              <a:rPr lang="en-US" altLang="zh-CN" sz="2501"/>
              <a:t>R</a:t>
            </a:r>
            <a:r>
              <a:rPr lang="en-US" altLang="en-US" sz="2501" dirty="0"/>
              <a:t>∪</a:t>
            </a:r>
            <a:r>
              <a:rPr lang="en-US" altLang="zh-CN" sz="2501" dirty="0"/>
              <a:t>I</a:t>
            </a:r>
            <a:r>
              <a:rPr lang="en-US" altLang="zh-CN" sz="2501" baseline="-25000" dirty="0"/>
              <a:t>A</a:t>
            </a:r>
            <a:r>
              <a:rPr lang="zh-CN" altLang="en-US" sz="2501" dirty="0"/>
              <a:t>是自反的；</a:t>
            </a:r>
          </a:p>
          <a:p>
            <a:pPr marL="533507" indent="-533507">
              <a:spcBef>
                <a:spcPct val="0"/>
              </a:spcBef>
              <a:buNone/>
            </a:pPr>
            <a:r>
              <a:rPr lang="en-US" altLang="zh-CN" sz="2501" dirty="0">
                <a:solidFill>
                  <a:srgbClr val="FF0000"/>
                </a:solidFill>
              </a:rPr>
              <a:t>     3</a:t>
            </a:r>
            <a:r>
              <a:rPr lang="zh-CN" altLang="en-US" sz="2501" dirty="0">
                <a:solidFill>
                  <a:srgbClr val="FF0000"/>
                </a:solidFill>
              </a:rPr>
              <a:t>）证明对任何包含</a:t>
            </a:r>
            <a:r>
              <a:rPr lang="en-US" altLang="zh-CN" sz="2501" dirty="0">
                <a:solidFill>
                  <a:srgbClr val="FF0000"/>
                </a:solidFill>
              </a:rPr>
              <a:t>R</a:t>
            </a:r>
            <a:r>
              <a:rPr lang="zh-CN" altLang="en-US" sz="2501" dirty="0">
                <a:solidFill>
                  <a:srgbClr val="FF0000"/>
                </a:solidFill>
              </a:rPr>
              <a:t>的自反</a:t>
            </a:r>
            <a:r>
              <a:rPr lang="zh-CN" altLang="en-US" sz="2501">
                <a:solidFill>
                  <a:srgbClr val="FF0000"/>
                </a:solidFill>
              </a:rPr>
              <a:t>关系</a:t>
            </a:r>
            <a:r>
              <a:rPr lang="en-US" altLang="zh-CN" sz="2501">
                <a:solidFill>
                  <a:srgbClr val="FF0000"/>
                </a:solidFill>
              </a:rPr>
              <a:t>R</a:t>
            </a:r>
            <a:r>
              <a:rPr lang="zh-CN" altLang="en-US" sz="2501">
                <a:solidFill>
                  <a:srgbClr val="FF0000"/>
                </a:solidFill>
              </a:rPr>
              <a:t>，都</a:t>
            </a:r>
            <a:r>
              <a:rPr lang="zh-CN" altLang="en-US" sz="2501" dirty="0">
                <a:solidFill>
                  <a:srgbClr val="FF0000"/>
                </a:solidFill>
              </a:rPr>
              <a:t>有</a:t>
            </a:r>
            <a:r>
              <a:rPr lang="en-US" altLang="zh-CN" sz="2501" dirty="0">
                <a:solidFill>
                  <a:srgbClr val="FF0000"/>
                </a:solidFill>
              </a:rPr>
              <a:t>R</a:t>
            </a:r>
            <a:r>
              <a:rPr lang="en-US" altLang="en-US" sz="2501" dirty="0">
                <a:solidFill>
                  <a:srgbClr val="FF0000"/>
                </a:solidFill>
              </a:rPr>
              <a:t>∪</a:t>
            </a:r>
            <a:r>
              <a:rPr lang="en-US" altLang="zh-CN" sz="2501" dirty="0">
                <a:solidFill>
                  <a:srgbClr val="FF0000"/>
                </a:solidFill>
              </a:rPr>
              <a:t>I</a:t>
            </a:r>
            <a:r>
              <a:rPr lang="en-US" altLang="zh-CN" sz="2501" baseline="-25000" dirty="0">
                <a:solidFill>
                  <a:srgbClr val="FF0000"/>
                </a:solidFill>
              </a:rPr>
              <a:t>A</a:t>
            </a:r>
            <a:r>
              <a:rPr lang="en-US" altLang="zh-CN" sz="2501" dirty="0">
                <a:solidFill>
                  <a:srgbClr val="FF0000"/>
                </a:solidFill>
              </a:rPr>
              <a:t> </a:t>
            </a:r>
            <a:r>
              <a:rPr lang="zh-CN" altLang="en-US" sz="2501" dirty="0">
                <a:solidFill>
                  <a:srgbClr val="FF0000"/>
                </a:solidFill>
                <a:sym typeface="Symbol" panose="05050102010706020507" pitchFamily="18" charset="2"/>
              </a:rPr>
              <a:t></a:t>
            </a:r>
            <a:r>
              <a:rPr lang="en-US" altLang="zh-CN" sz="2501" dirty="0">
                <a:solidFill>
                  <a:srgbClr val="FF0000"/>
                </a:solidFill>
              </a:rPr>
              <a:t>R′</a:t>
            </a:r>
            <a:endParaRPr lang="zh-CN" altLang="en-US" sz="2501" dirty="0">
              <a:solidFill>
                <a:srgbClr val="FF0000"/>
              </a:solidFill>
            </a:endParaRPr>
          </a:p>
          <a:p>
            <a:pPr marL="533507" indent="-533507" algn="r">
              <a:spcBef>
                <a:spcPct val="0"/>
              </a:spcBef>
              <a:buNone/>
            </a:pPr>
            <a:r>
              <a:rPr lang="zh-CN" altLang="en-US" sz="2501" dirty="0"/>
              <a:t>因为 </a:t>
            </a:r>
            <a:r>
              <a:rPr lang="en-US" altLang="zh-CN" sz="2501" dirty="0"/>
              <a:t>R</a:t>
            </a:r>
            <a:r>
              <a:rPr lang="zh-CN" altLang="en-US" sz="2501" dirty="0">
                <a:sym typeface="Symbol" panose="05050102010706020507" pitchFamily="18" charset="2"/>
              </a:rPr>
              <a:t></a:t>
            </a:r>
            <a:r>
              <a:rPr lang="en-US" altLang="zh-CN" sz="2501" dirty="0"/>
              <a:t>R′</a:t>
            </a:r>
            <a:r>
              <a:rPr lang="zh-CN" altLang="en-US" sz="2501" dirty="0"/>
              <a:t>。      		   	</a:t>
            </a:r>
            <a:r>
              <a:rPr lang="en-US" altLang="zh-CN" sz="2501" dirty="0"/>
              <a:t>(1)</a:t>
            </a:r>
          </a:p>
          <a:p>
            <a:pPr marL="533507" indent="-533507">
              <a:spcBef>
                <a:spcPct val="0"/>
              </a:spcBef>
              <a:buNone/>
            </a:pPr>
            <a:r>
              <a:rPr lang="zh-CN" altLang="en-US" sz="2501" dirty="0"/>
              <a:t>又因为</a:t>
            </a:r>
            <a:r>
              <a:rPr lang="en-US" altLang="zh-CN" sz="2501" dirty="0"/>
              <a:t>R′</a:t>
            </a:r>
            <a:r>
              <a:rPr lang="zh-CN" altLang="en-US" sz="2501" dirty="0"/>
              <a:t>是</a:t>
            </a:r>
            <a:r>
              <a:rPr lang="zh-CN" altLang="en-US" sz="2501"/>
              <a:t>自反的，由定理</a:t>
            </a:r>
            <a:r>
              <a:rPr lang="en-US" altLang="zh-CN" sz="2501"/>
              <a:t>4.9</a:t>
            </a:r>
            <a:r>
              <a:rPr lang="zh-CN" altLang="en-US" sz="2501"/>
              <a:t>，有</a:t>
            </a:r>
            <a:endParaRPr lang="zh-CN" altLang="en-US" sz="2501" dirty="0"/>
          </a:p>
          <a:p>
            <a:pPr marL="533507" indent="-533507" algn="r">
              <a:spcBef>
                <a:spcPct val="0"/>
              </a:spcBef>
              <a:buNone/>
            </a:pPr>
            <a:r>
              <a:rPr lang="en-US" altLang="zh-CN" sz="2501" dirty="0"/>
              <a:t>I</a:t>
            </a:r>
            <a:r>
              <a:rPr lang="en-US" altLang="zh-CN" sz="2501" baseline="-25000" dirty="0"/>
              <a:t>A</a:t>
            </a:r>
            <a:r>
              <a:rPr lang="zh-CN" altLang="en-US" sz="2501" dirty="0">
                <a:sym typeface="Symbol" panose="05050102010706020507" pitchFamily="18" charset="2"/>
              </a:rPr>
              <a:t></a:t>
            </a:r>
            <a:r>
              <a:rPr lang="en-US" altLang="zh-CN" sz="2501" dirty="0"/>
              <a:t>R′</a:t>
            </a:r>
            <a:r>
              <a:rPr lang="zh-CN" altLang="en-US" sz="2501" dirty="0"/>
              <a:t>。  			</a:t>
            </a:r>
            <a:r>
              <a:rPr lang="en-US" altLang="zh-CN" sz="2501" dirty="0"/>
              <a:t>(2)</a:t>
            </a:r>
          </a:p>
          <a:p>
            <a:pPr marL="533507" indent="-533507">
              <a:spcBef>
                <a:spcPct val="0"/>
              </a:spcBef>
              <a:buNone/>
            </a:pPr>
            <a:r>
              <a:rPr lang="zh-CN" altLang="en-US" sz="2501"/>
              <a:t>于是，根据</a:t>
            </a:r>
            <a:r>
              <a:rPr lang="zh-CN" altLang="en-US" sz="2501" dirty="0"/>
              <a:t>式</a:t>
            </a:r>
            <a:r>
              <a:rPr lang="en-US" altLang="zh-CN" sz="2501" dirty="0"/>
              <a:t>(1)</a:t>
            </a:r>
            <a:r>
              <a:rPr lang="zh-CN" altLang="en-US" sz="2501" dirty="0"/>
              <a:t>和</a:t>
            </a:r>
            <a:r>
              <a:rPr lang="en-US" altLang="zh-CN" sz="2501" dirty="0"/>
              <a:t>(</a:t>
            </a:r>
            <a:r>
              <a:rPr lang="en-US" altLang="zh-CN" sz="2501"/>
              <a:t>2)</a:t>
            </a:r>
            <a:r>
              <a:rPr lang="zh-CN" altLang="en-US" sz="2501"/>
              <a:t>，有</a:t>
            </a:r>
            <a:r>
              <a:rPr lang="en-US" altLang="zh-CN" sz="2501" dirty="0"/>
              <a:t>R</a:t>
            </a:r>
            <a:r>
              <a:rPr lang="en-US" altLang="en-US" sz="2501" dirty="0"/>
              <a:t>∪</a:t>
            </a:r>
            <a:r>
              <a:rPr lang="en-US" altLang="zh-CN" sz="2501" dirty="0"/>
              <a:t>I</a:t>
            </a:r>
            <a:r>
              <a:rPr lang="en-US" altLang="zh-CN" sz="2501" baseline="-25000" dirty="0"/>
              <a:t>A</a:t>
            </a:r>
            <a:r>
              <a:rPr lang="zh-CN" altLang="en-US" sz="2501" dirty="0">
                <a:sym typeface="Symbol" panose="05050102010706020507" pitchFamily="18" charset="2"/>
              </a:rPr>
              <a:t></a:t>
            </a:r>
            <a:r>
              <a:rPr lang="en-US" altLang="zh-CN" sz="2501" dirty="0"/>
              <a:t>R′</a:t>
            </a:r>
            <a:endParaRPr lang="zh-CN" altLang="en-US" sz="2501" dirty="0"/>
          </a:p>
          <a:p>
            <a:pPr marL="533507" indent="-533507">
              <a:spcBef>
                <a:spcPct val="0"/>
              </a:spcBef>
              <a:buNone/>
            </a:pPr>
            <a:r>
              <a:rPr lang="zh-CN" altLang="en-US" sz="2501"/>
              <a:t>从而，根据</a:t>
            </a:r>
            <a:r>
              <a:rPr lang="zh-CN" altLang="en-US" sz="2501" dirty="0"/>
              <a:t>自反闭包的定义知</a:t>
            </a:r>
            <a:r>
              <a:rPr lang="en-US" altLang="zh-CN" sz="2501" dirty="0"/>
              <a:t>r(R)= R</a:t>
            </a:r>
            <a:r>
              <a:rPr lang="en-US" altLang="en-US" sz="2501" dirty="0"/>
              <a:t>∪</a:t>
            </a:r>
            <a:r>
              <a:rPr lang="en-US" altLang="zh-CN" sz="2501" dirty="0"/>
              <a:t>I</a:t>
            </a:r>
            <a:r>
              <a:rPr lang="en-US" altLang="zh-CN" sz="2501" baseline="-25000" dirty="0"/>
              <a:t>A</a:t>
            </a:r>
            <a:r>
              <a:rPr lang="en-US" altLang="zh-CN" sz="2501" dirty="0"/>
              <a:t> </a:t>
            </a:r>
            <a:r>
              <a:rPr lang="zh-CN" altLang="en-US" sz="2501" dirty="0"/>
              <a:t>。</a:t>
            </a:r>
          </a:p>
        </p:txBody>
      </p:sp>
      <p:sp>
        <p:nvSpPr>
          <p:cNvPr id="285700" name="Rectangle 3"/>
          <p:cNvSpPr>
            <a:spLocks noGrp="1" noChangeArrowheads="1"/>
          </p:cNvSpPr>
          <p:nvPr>
            <p:ph type="title"/>
          </p:nvPr>
        </p:nvSpPr>
        <p:spPr>
          <a:xfrm>
            <a:off x="841375" y="76994"/>
            <a:ext cx="8066367" cy="924139"/>
          </a:xfrm>
        </p:spPr>
        <p:txBody>
          <a:bodyPr/>
          <a:lstStyle/>
          <a:p>
            <a:r>
              <a:rPr lang="zh-CN" altLang="en-US" dirty="0"/>
              <a:t>定理</a:t>
            </a:r>
            <a:r>
              <a:rPr lang="en-US" altLang="zh-CN" dirty="0"/>
              <a:t>4.10 </a:t>
            </a:r>
            <a:r>
              <a:rPr lang="zh-CN" altLang="en-US" dirty="0"/>
              <a:t>证明 </a:t>
            </a:r>
            <a:r>
              <a:rPr lang="en-US" altLang="zh-CN" dirty="0"/>
              <a:t>(</a:t>
            </a:r>
            <a:r>
              <a:rPr lang="zh-CN" altLang="en-US" dirty="0"/>
              <a:t>续</a:t>
            </a:r>
            <a:r>
              <a:rPr lang="en-US" altLang="zh-CN" dirty="0"/>
              <a:t>)</a:t>
            </a:r>
          </a:p>
        </p:txBody>
      </p:sp>
    </p:spTree>
    <p:extLst>
      <p:ext uri="{BB962C8B-B14F-4D97-AF65-F5344CB8AC3E}">
        <p14:creationId xmlns:p14="http://schemas.microsoft.com/office/powerpoint/2010/main" val="37896493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15874">
                                            <p:txEl>
                                              <p:pRg st="0" end="0"/>
                                            </p:txEl>
                                          </p:spTgt>
                                        </p:tgtEl>
                                        <p:attrNameLst>
                                          <p:attrName>style.visibility</p:attrName>
                                        </p:attrNameLst>
                                      </p:cBhvr>
                                      <p:to>
                                        <p:strVal val="visible"/>
                                      </p:to>
                                    </p:set>
                                    <p:anim calcmode="lin" valueType="num">
                                      <p:cBhvr additive="base">
                                        <p:cTn id="7" dur="500" fill="hold"/>
                                        <p:tgtEl>
                                          <p:spTgt spid="1615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5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5874">
                                            <p:txEl>
                                              <p:pRg st="1" end="1"/>
                                            </p:txEl>
                                          </p:spTgt>
                                        </p:tgtEl>
                                        <p:attrNameLst>
                                          <p:attrName>style.visibility</p:attrName>
                                        </p:attrNameLst>
                                      </p:cBhvr>
                                      <p:to>
                                        <p:strVal val="visible"/>
                                      </p:to>
                                    </p:set>
                                    <p:anim calcmode="lin" valueType="num">
                                      <p:cBhvr additive="base">
                                        <p:cTn id="13" dur="500" fill="hold"/>
                                        <p:tgtEl>
                                          <p:spTgt spid="16158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5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15874">
                                            <p:txEl>
                                              <p:pRg st="2" end="2"/>
                                            </p:txEl>
                                          </p:spTgt>
                                        </p:tgtEl>
                                        <p:attrNameLst>
                                          <p:attrName>style.visibility</p:attrName>
                                        </p:attrNameLst>
                                      </p:cBhvr>
                                      <p:to>
                                        <p:strVal val="visible"/>
                                      </p:to>
                                    </p:set>
                                    <p:anim calcmode="lin" valueType="num">
                                      <p:cBhvr additive="base">
                                        <p:cTn id="19" dur="500" fill="hold"/>
                                        <p:tgtEl>
                                          <p:spTgt spid="16158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58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15874">
                                            <p:txEl>
                                              <p:pRg st="3" end="3"/>
                                            </p:txEl>
                                          </p:spTgt>
                                        </p:tgtEl>
                                        <p:attrNameLst>
                                          <p:attrName>style.visibility</p:attrName>
                                        </p:attrNameLst>
                                      </p:cBhvr>
                                      <p:to>
                                        <p:strVal val="visible"/>
                                      </p:to>
                                    </p:set>
                                    <p:anim calcmode="lin" valueType="num">
                                      <p:cBhvr additive="base">
                                        <p:cTn id="25" dur="500" fill="hold"/>
                                        <p:tgtEl>
                                          <p:spTgt spid="16158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58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15874">
                                            <p:txEl>
                                              <p:pRg st="4" end="4"/>
                                            </p:txEl>
                                          </p:spTgt>
                                        </p:tgtEl>
                                        <p:attrNameLst>
                                          <p:attrName>style.visibility</p:attrName>
                                        </p:attrNameLst>
                                      </p:cBhvr>
                                      <p:to>
                                        <p:strVal val="visible"/>
                                      </p:to>
                                    </p:set>
                                    <p:anim calcmode="lin" valueType="num">
                                      <p:cBhvr additive="base">
                                        <p:cTn id="31" dur="500" fill="hold"/>
                                        <p:tgtEl>
                                          <p:spTgt spid="16158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58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15874">
                                            <p:txEl>
                                              <p:pRg st="5" end="5"/>
                                            </p:txEl>
                                          </p:spTgt>
                                        </p:tgtEl>
                                        <p:attrNameLst>
                                          <p:attrName>style.visibility</p:attrName>
                                        </p:attrNameLst>
                                      </p:cBhvr>
                                      <p:to>
                                        <p:strVal val="visible"/>
                                      </p:to>
                                    </p:set>
                                    <p:anim calcmode="lin" valueType="num">
                                      <p:cBhvr additive="base">
                                        <p:cTn id="37" dur="500" fill="hold"/>
                                        <p:tgtEl>
                                          <p:spTgt spid="16158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158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15874">
                                            <p:txEl>
                                              <p:pRg st="6" end="6"/>
                                            </p:txEl>
                                          </p:spTgt>
                                        </p:tgtEl>
                                        <p:attrNameLst>
                                          <p:attrName>style.visibility</p:attrName>
                                        </p:attrNameLst>
                                      </p:cBhvr>
                                      <p:to>
                                        <p:strVal val="visible"/>
                                      </p:to>
                                    </p:set>
                                    <p:anim calcmode="lin" valueType="num">
                                      <p:cBhvr additive="base">
                                        <p:cTn id="43" dur="500" fill="hold"/>
                                        <p:tgtEl>
                                          <p:spTgt spid="16158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1587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15874">
                                            <p:txEl>
                                              <p:pRg st="7" end="7"/>
                                            </p:txEl>
                                          </p:spTgt>
                                        </p:tgtEl>
                                        <p:attrNameLst>
                                          <p:attrName>style.visibility</p:attrName>
                                        </p:attrNameLst>
                                      </p:cBhvr>
                                      <p:to>
                                        <p:strVal val="visible"/>
                                      </p:to>
                                    </p:set>
                                    <p:anim calcmode="lin" valueType="num">
                                      <p:cBhvr additive="base">
                                        <p:cTn id="47" dur="500" fill="hold"/>
                                        <p:tgtEl>
                                          <p:spTgt spid="161587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158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15874">
                                            <p:txEl>
                                              <p:pRg st="8" end="8"/>
                                            </p:txEl>
                                          </p:spTgt>
                                        </p:tgtEl>
                                        <p:attrNameLst>
                                          <p:attrName>style.visibility</p:attrName>
                                        </p:attrNameLst>
                                      </p:cBhvr>
                                      <p:to>
                                        <p:strVal val="visible"/>
                                      </p:to>
                                    </p:set>
                                    <p:anim calcmode="lin" valueType="num">
                                      <p:cBhvr additive="base">
                                        <p:cTn id="53" dur="500" fill="hold"/>
                                        <p:tgtEl>
                                          <p:spTgt spid="161587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1587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615874">
                                            <p:txEl>
                                              <p:pRg st="9" end="9"/>
                                            </p:txEl>
                                          </p:spTgt>
                                        </p:tgtEl>
                                        <p:attrNameLst>
                                          <p:attrName>style.visibility</p:attrName>
                                        </p:attrNameLst>
                                      </p:cBhvr>
                                      <p:to>
                                        <p:strVal val="visible"/>
                                      </p:to>
                                    </p:set>
                                    <p:anim calcmode="lin" valueType="num">
                                      <p:cBhvr additive="base">
                                        <p:cTn id="59" dur="500" fill="hold"/>
                                        <p:tgtEl>
                                          <p:spTgt spid="161587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587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p:nvPr>
        </p:nvSpPr>
        <p:spPr/>
        <p:txBody>
          <a:bodyPr/>
          <a:lstStyle/>
          <a:p>
            <a:r>
              <a:rPr lang="zh-CN" altLang="en-US" dirty="0"/>
              <a:t>定理</a:t>
            </a:r>
            <a:r>
              <a:rPr lang="en-US" altLang="zh-CN" dirty="0"/>
              <a:t>4.10 </a:t>
            </a:r>
            <a:r>
              <a:rPr lang="zh-CN" altLang="en-US" dirty="0"/>
              <a:t>证明 </a:t>
            </a:r>
            <a:r>
              <a:rPr lang="en-US" altLang="zh-CN" dirty="0"/>
              <a:t>(</a:t>
            </a:r>
            <a:r>
              <a:rPr lang="zh-CN" altLang="en-US" dirty="0"/>
              <a:t>续</a:t>
            </a:r>
            <a:r>
              <a:rPr lang="en-US" altLang="zh-CN" dirty="0"/>
              <a:t>)</a:t>
            </a:r>
          </a:p>
        </p:txBody>
      </p:sp>
      <p:grpSp>
        <p:nvGrpSpPr>
          <p:cNvPr id="2" name="Group 27"/>
          <p:cNvGrpSpPr>
            <a:grpSpLocks/>
          </p:cNvGrpSpPr>
          <p:nvPr/>
        </p:nvGrpSpPr>
        <p:grpSpPr bwMode="auto">
          <a:xfrm>
            <a:off x="598010" y="1825006"/>
            <a:ext cx="5112933" cy="952720"/>
            <a:chOff x="476" y="1206"/>
            <a:chExt cx="3220" cy="600"/>
          </a:xfrm>
        </p:grpSpPr>
        <p:sp>
          <p:nvSpPr>
            <p:cNvPr id="287768" name="Rectangle 4"/>
            <p:cNvSpPr>
              <a:spLocks noChangeArrowheads="1"/>
            </p:cNvSpPr>
            <p:nvPr/>
          </p:nvSpPr>
          <p:spPr bwMode="auto">
            <a:xfrm>
              <a:off x="476" y="1336"/>
              <a:ext cx="322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indent="0" eaLnBrk="1" hangingPunct="1">
                <a:lnSpc>
                  <a:spcPct val="110000"/>
                </a:lnSpc>
                <a:spcBef>
                  <a:spcPct val="0"/>
                </a:spcBef>
                <a:buClr>
                  <a:srgbClr val="00FF00"/>
                </a:buClr>
                <a:buNone/>
              </a:pPr>
              <a:r>
                <a:rPr kumimoji="1" lang="en-US" altLang="zh-CN" sz="2400" dirty="0">
                  <a:latin typeface="+mn-ea"/>
                  <a:ea typeface="+mn-ea"/>
                </a:rPr>
                <a:t>1</a:t>
              </a:r>
              <a:r>
                <a:rPr kumimoji="1" lang="zh-CN" altLang="en-US" sz="2400" dirty="0">
                  <a:latin typeface="+mn-ea"/>
                  <a:ea typeface="+mn-ea"/>
                </a:rPr>
                <a:t>）首先证明</a:t>
              </a:r>
              <a:r>
                <a:rPr kumimoji="1" lang="en-US" altLang="zh-CN" sz="2400" dirty="0">
                  <a:latin typeface="+mn-ea"/>
                  <a:ea typeface="+mn-ea"/>
                </a:rPr>
                <a:t>t(R)</a:t>
              </a:r>
              <a:r>
                <a:rPr lang="zh-CN" altLang="en-US" sz="2400" dirty="0">
                  <a:latin typeface="+mn-ea"/>
                  <a:ea typeface="+mn-ea"/>
                  <a:sym typeface="Symbol" panose="05050102010706020507" pitchFamily="18" charset="2"/>
                </a:rPr>
                <a:t>  </a:t>
              </a:r>
              <a:r>
                <a:rPr kumimoji="1" lang="en-US" altLang="zh-CN" sz="2400" dirty="0">
                  <a:solidFill>
                    <a:srgbClr val="FF0000"/>
                  </a:solidFill>
                  <a:latin typeface="+mn-ea"/>
                  <a:ea typeface="+mn-ea"/>
                </a:rPr>
                <a:t>  </a:t>
              </a:r>
              <a:endParaRPr kumimoji="1" lang="zh-CN" altLang="en-US" sz="2400" dirty="0">
                <a:solidFill>
                  <a:srgbClr val="FF0000"/>
                </a:solidFill>
                <a:latin typeface="+mn-ea"/>
                <a:ea typeface="+mn-ea"/>
              </a:endParaRPr>
            </a:p>
          </p:txBody>
        </p:sp>
        <p:graphicFrame>
          <p:nvGraphicFramePr>
            <p:cNvPr id="287769" name="Object 5"/>
            <p:cNvGraphicFramePr>
              <a:graphicFrameLocks noChangeAspect="1"/>
            </p:cNvGraphicFramePr>
            <p:nvPr>
              <p:extLst>
                <p:ext uri="{D42A27DB-BD31-4B8C-83A1-F6EECF244321}">
                  <p14:modId xmlns:p14="http://schemas.microsoft.com/office/powerpoint/2010/main" val="3902579916"/>
                </p:ext>
              </p:extLst>
            </p:nvPr>
          </p:nvGraphicFramePr>
          <p:xfrm>
            <a:off x="2080" y="1206"/>
            <a:ext cx="537" cy="600"/>
          </p:xfrm>
          <a:graphic>
            <a:graphicData uri="http://schemas.openxmlformats.org/presentationml/2006/ole">
              <mc:AlternateContent xmlns:mc="http://schemas.openxmlformats.org/markup-compatibility/2006">
                <mc:Choice xmlns:v="urn:schemas-microsoft-com:vml" Requires="v">
                  <p:oleObj spid="_x0000_s272388" name="Equation" r:id="rId4" imgW="444240" imgH="495000" progId="Equation.3">
                    <p:embed/>
                  </p:oleObj>
                </mc:Choice>
                <mc:Fallback>
                  <p:oleObj name="Equation" r:id="rId4" imgW="444240" imgH="495000" progId="Equation.3">
                    <p:embed/>
                    <p:pic>
                      <p:nvPicPr>
                        <p:cNvPr id="2877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 y="120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8"/>
          <p:cNvGrpSpPr>
            <a:grpSpLocks/>
          </p:cNvGrpSpPr>
          <p:nvPr/>
        </p:nvGrpSpPr>
        <p:grpSpPr bwMode="auto">
          <a:xfrm>
            <a:off x="170873" y="977086"/>
            <a:ext cx="7774199" cy="906673"/>
            <a:chOff x="252" y="697"/>
            <a:chExt cx="4896" cy="571"/>
          </a:xfrm>
        </p:grpSpPr>
        <p:sp>
          <p:nvSpPr>
            <p:cNvPr id="287766" name="Rectangle 7"/>
            <p:cNvSpPr>
              <a:spLocks noChangeArrowheads="1"/>
            </p:cNvSpPr>
            <p:nvPr/>
          </p:nvSpPr>
          <p:spPr bwMode="auto">
            <a:xfrm>
              <a:off x="252" y="783"/>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dirty="0">
                  <a:latin typeface="+mn-ea"/>
                  <a:ea typeface="+mn-ea"/>
                </a:rPr>
                <a:t>（</a:t>
              </a:r>
              <a:r>
                <a:rPr kumimoji="1" lang="en-US" altLang="zh-CN" sz="2400" dirty="0">
                  <a:latin typeface="+mn-ea"/>
                  <a:ea typeface="+mn-ea"/>
                </a:rPr>
                <a:t>3</a:t>
              </a:r>
              <a:r>
                <a:rPr kumimoji="1" lang="zh-CN" altLang="en-US" sz="2400" dirty="0">
                  <a:latin typeface="+mn-ea"/>
                  <a:ea typeface="+mn-ea"/>
                </a:rPr>
                <a:t>）按定义证明的方法直接证明</a:t>
              </a:r>
              <a:r>
                <a:rPr kumimoji="1" lang="en-US" altLang="zh-CN" sz="2400" dirty="0">
                  <a:solidFill>
                    <a:schemeClr val="tx1"/>
                  </a:solidFill>
                  <a:latin typeface="+mn-ea"/>
                  <a:ea typeface="+mn-ea"/>
                </a:rPr>
                <a:t>t(R)</a:t>
              </a:r>
              <a:r>
                <a:rPr kumimoji="1" lang="zh-CN" altLang="en-US" sz="2400" dirty="0">
                  <a:solidFill>
                    <a:schemeClr val="tx1"/>
                  </a:solidFill>
                  <a:latin typeface="+mn-ea"/>
                  <a:ea typeface="+mn-ea"/>
                </a:rPr>
                <a:t>＝         。</a:t>
              </a:r>
            </a:p>
          </p:txBody>
        </p:sp>
        <p:graphicFrame>
          <p:nvGraphicFramePr>
            <p:cNvPr id="287767" name="Object 8"/>
            <p:cNvGraphicFramePr>
              <a:graphicFrameLocks noChangeAspect="1"/>
            </p:cNvGraphicFramePr>
            <p:nvPr>
              <p:extLst>
                <p:ext uri="{D42A27DB-BD31-4B8C-83A1-F6EECF244321}">
                  <p14:modId xmlns:p14="http://schemas.microsoft.com/office/powerpoint/2010/main" val="1083366290"/>
                </p:ext>
              </p:extLst>
            </p:nvPr>
          </p:nvGraphicFramePr>
          <p:xfrm>
            <a:off x="3623" y="697"/>
            <a:ext cx="512" cy="571"/>
          </p:xfrm>
          <a:graphic>
            <a:graphicData uri="http://schemas.openxmlformats.org/presentationml/2006/ole">
              <mc:AlternateContent xmlns:mc="http://schemas.openxmlformats.org/markup-compatibility/2006">
                <mc:Choice xmlns:v="urn:schemas-microsoft-com:vml" Requires="v">
                  <p:oleObj spid="_x0000_s272389" name="Equation" r:id="rId6" imgW="444240" imgH="495000" progId="Equation.3">
                    <p:embed/>
                  </p:oleObj>
                </mc:Choice>
                <mc:Fallback>
                  <p:oleObj name="Equation" r:id="rId6" imgW="444240" imgH="495000" progId="Equation.3">
                    <p:embed/>
                    <p:pic>
                      <p:nvPicPr>
                        <p:cNvPr id="28776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3" y="697"/>
                          <a:ext cx="51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9"/>
          <p:cNvGrpSpPr>
            <a:grpSpLocks/>
          </p:cNvGrpSpPr>
          <p:nvPr/>
        </p:nvGrpSpPr>
        <p:grpSpPr bwMode="auto">
          <a:xfrm>
            <a:off x="887003" y="2607824"/>
            <a:ext cx="7256554" cy="762176"/>
            <a:chOff x="1366" y="1762"/>
            <a:chExt cx="4570" cy="480"/>
          </a:xfrm>
        </p:grpSpPr>
        <p:graphicFrame>
          <p:nvGraphicFramePr>
            <p:cNvPr id="287763" name="Object 10"/>
            <p:cNvGraphicFramePr>
              <a:graphicFrameLocks noChangeAspect="1"/>
            </p:cNvGraphicFramePr>
            <p:nvPr>
              <p:extLst>
                <p:ext uri="{D42A27DB-BD31-4B8C-83A1-F6EECF244321}">
                  <p14:modId xmlns:p14="http://schemas.microsoft.com/office/powerpoint/2010/main" val="2883409926"/>
                </p:ext>
              </p:extLst>
            </p:nvPr>
          </p:nvGraphicFramePr>
          <p:xfrm>
            <a:off x="3654" y="1762"/>
            <a:ext cx="430" cy="480"/>
          </p:xfrm>
          <a:graphic>
            <a:graphicData uri="http://schemas.openxmlformats.org/presentationml/2006/ole">
              <mc:AlternateContent xmlns:mc="http://schemas.openxmlformats.org/markup-compatibility/2006">
                <mc:Choice xmlns:v="urn:schemas-microsoft-com:vml" Requires="v">
                  <p:oleObj spid="_x0000_s272390" name="Equation" r:id="rId8" imgW="444240" imgH="495000" progId="Equation.3">
                    <p:embed/>
                  </p:oleObj>
                </mc:Choice>
                <mc:Fallback>
                  <p:oleObj name="Equation" r:id="rId8" imgW="444240" imgH="495000" progId="Equation.3">
                    <p:embed/>
                    <p:pic>
                      <p:nvPicPr>
                        <p:cNvPr id="287763"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4" y="1762"/>
                          <a:ext cx="43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64" name="Object 11"/>
            <p:cNvGraphicFramePr>
              <a:graphicFrameLocks noChangeAspect="1"/>
            </p:cNvGraphicFramePr>
            <p:nvPr>
              <p:extLst>
                <p:ext uri="{D42A27DB-BD31-4B8C-83A1-F6EECF244321}">
                  <p14:modId xmlns:p14="http://schemas.microsoft.com/office/powerpoint/2010/main" val="1461645611"/>
                </p:ext>
              </p:extLst>
            </p:nvPr>
          </p:nvGraphicFramePr>
          <p:xfrm>
            <a:off x="2804" y="1762"/>
            <a:ext cx="430" cy="480"/>
          </p:xfrm>
          <a:graphic>
            <a:graphicData uri="http://schemas.openxmlformats.org/presentationml/2006/ole">
              <mc:AlternateContent xmlns:mc="http://schemas.openxmlformats.org/markup-compatibility/2006">
                <mc:Choice xmlns:v="urn:schemas-microsoft-com:vml" Requires="v">
                  <p:oleObj spid="_x0000_s272391" name="Equation" r:id="rId10" imgW="444240" imgH="495000" progId="Equation.3">
                    <p:embed/>
                  </p:oleObj>
                </mc:Choice>
                <mc:Fallback>
                  <p:oleObj name="Equation" r:id="rId10" imgW="444240" imgH="495000" progId="Equation.3">
                    <p:embed/>
                    <p:pic>
                      <p:nvPicPr>
                        <p:cNvPr id="287764"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4" y="1762"/>
                          <a:ext cx="43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765" name="Rectangle 12"/>
            <p:cNvSpPr>
              <a:spLocks noChangeArrowheads="1"/>
            </p:cNvSpPr>
            <p:nvPr/>
          </p:nvSpPr>
          <p:spPr bwMode="auto">
            <a:xfrm>
              <a:off x="1366" y="1837"/>
              <a:ext cx="45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2400" dirty="0">
                  <a:latin typeface="+mn-ea"/>
                  <a:ea typeface="+mn-ea"/>
                </a:rPr>
                <a:t>此时需要证明</a:t>
              </a:r>
              <a:r>
                <a:rPr kumimoji="1" lang="en-US" altLang="zh-CN" sz="2400" dirty="0">
                  <a:solidFill>
                    <a:srgbClr val="FF0000"/>
                  </a:solidFill>
                  <a:latin typeface="+mn-ea"/>
                  <a:ea typeface="+mn-ea"/>
                </a:rPr>
                <a:t>R</a:t>
              </a:r>
              <a:r>
                <a:rPr lang="zh-CN" altLang="en-US" sz="2400" dirty="0">
                  <a:latin typeface="+mn-ea"/>
                  <a:ea typeface="+mn-ea"/>
                  <a:sym typeface="Symbol" panose="05050102010706020507" pitchFamily="18" charset="2"/>
                </a:rPr>
                <a:t>   </a:t>
              </a:r>
              <a:r>
                <a:rPr kumimoji="1" lang="en-US" altLang="zh-CN" sz="2400" dirty="0">
                  <a:solidFill>
                    <a:srgbClr val="FF0000"/>
                  </a:solidFill>
                  <a:latin typeface="+mn-ea"/>
                  <a:ea typeface="+mn-ea"/>
                </a:rPr>
                <a:t>    </a:t>
              </a:r>
              <a:r>
                <a:rPr kumimoji="1" lang="zh-CN" altLang="en-US" sz="2400" dirty="0">
                  <a:latin typeface="+mn-ea"/>
                  <a:ea typeface="+mn-ea"/>
                </a:rPr>
                <a:t>并且        是可传递的。</a:t>
              </a:r>
            </a:p>
          </p:txBody>
        </p:sp>
      </p:grpSp>
      <p:grpSp>
        <p:nvGrpSpPr>
          <p:cNvPr id="5" name="Group 29"/>
          <p:cNvGrpSpPr>
            <a:grpSpLocks/>
          </p:cNvGrpSpPr>
          <p:nvPr/>
        </p:nvGrpSpPr>
        <p:grpSpPr bwMode="auto">
          <a:xfrm>
            <a:off x="887002" y="3187397"/>
            <a:ext cx="7202567" cy="962247"/>
            <a:chOff x="703" y="2007"/>
            <a:chExt cx="4536" cy="606"/>
          </a:xfrm>
        </p:grpSpPr>
        <p:sp>
          <p:nvSpPr>
            <p:cNvPr id="1617934" name="Rectangle 14">
              <a:extLst>
                <a:ext uri="{FF2B5EF4-FFF2-40B4-BE49-F238E27FC236}">
                  <a16:creationId xmlns:a16="http://schemas.microsoft.com/office/drawing/2014/main" id="{E5E49EED-1AB8-4B17-A5F1-5605471EAC7F}"/>
                </a:ext>
              </a:extLst>
            </p:cNvPr>
            <p:cNvSpPr>
              <a:spLocks noChangeArrowheads="1"/>
            </p:cNvSpPr>
            <p:nvPr/>
          </p:nvSpPr>
          <p:spPr bwMode="auto">
            <a:xfrm>
              <a:off x="703" y="2147"/>
              <a:ext cx="4536" cy="298"/>
            </a:xfrm>
            <a:prstGeom prst="rect">
              <a:avLst/>
            </a:prstGeom>
            <a:noFill/>
            <a:ln w="9525">
              <a:noFill/>
              <a:miter lim="800000"/>
              <a:headEnd/>
              <a:tailEnd/>
            </a:ln>
            <a:effectLst/>
          </p:spPr>
          <p:txBody>
            <a:bodyPr lIns="36008" tIns="36008" rIns="36008" bIns="36008">
              <a:spAutoFit/>
            </a:bodyPr>
            <a:lstStyle/>
            <a:p>
              <a:pPr marL="342969" indent="-342969" algn="just">
                <a:lnSpc>
                  <a:spcPct val="120000"/>
                </a:lnSpc>
                <a:buClr>
                  <a:srgbClr val="00FF00"/>
                </a:buClr>
                <a:defRPr/>
              </a:pPr>
              <a:r>
                <a:rPr kumimoji="1" lang="en-US" altLang="zh-CN" b="1" dirty="0">
                  <a:effectLst>
                    <a:outerShdw blurRad="38100" dist="38100" dir="2700000" algn="tl">
                      <a:srgbClr val="000000"/>
                    </a:outerShdw>
                  </a:effectLst>
                  <a:latin typeface="+mn-ea"/>
                </a:rPr>
                <a:t>a)</a:t>
              </a:r>
              <a:r>
                <a:rPr kumimoji="1" lang="en-US" altLang="zh-CN" b="1" dirty="0">
                  <a:solidFill>
                    <a:srgbClr val="000000"/>
                  </a:solidFill>
                  <a:latin typeface="+mn-ea"/>
                </a:rPr>
                <a:t> </a:t>
              </a:r>
              <a:r>
                <a:rPr kumimoji="1" lang="zh-CN" altLang="en-US" b="1" dirty="0">
                  <a:solidFill>
                    <a:srgbClr val="000000"/>
                  </a:solidFill>
                  <a:latin typeface="+mn-ea"/>
                </a:rPr>
                <a:t>因为        </a:t>
              </a:r>
              <a:r>
                <a:rPr kumimoji="1" lang="zh-CN" altLang="en-US" b="1" dirty="0">
                  <a:solidFill>
                    <a:srgbClr val="0000CC"/>
                  </a:solidFill>
                  <a:latin typeface="+mn-ea"/>
                </a:rPr>
                <a:t>＝</a:t>
              </a:r>
              <a:r>
                <a:rPr kumimoji="1" lang="en-US" altLang="zh-CN" b="1" dirty="0">
                  <a:solidFill>
                    <a:srgbClr val="0000CC"/>
                  </a:solidFill>
                  <a:latin typeface="+mn-ea"/>
                </a:rPr>
                <a:t>R∪R</a:t>
              </a:r>
              <a:r>
                <a:rPr kumimoji="1" lang="en-US" altLang="zh-CN" b="1" baseline="30000" dirty="0">
                  <a:solidFill>
                    <a:srgbClr val="0000CC"/>
                  </a:solidFill>
                  <a:latin typeface="+mn-ea"/>
                </a:rPr>
                <a:t>2</a:t>
              </a:r>
              <a:r>
                <a:rPr kumimoji="1" lang="en-US" altLang="zh-CN" b="1" dirty="0">
                  <a:solidFill>
                    <a:srgbClr val="0000CC"/>
                  </a:solidFill>
                  <a:latin typeface="+mn-ea"/>
                </a:rPr>
                <a:t>∪R</a:t>
              </a:r>
              <a:r>
                <a:rPr kumimoji="1" lang="en-US" altLang="zh-CN" b="1" baseline="30000" dirty="0">
                  <a:solidFill>
                    <a:srgbClr val="0000CC"/>
                  </a:solidFill>
                  <a:latin typeface="+mn-ea"/>
                </a:rPr>
                <a:t>3</a:t>
              </a:r>
              <a:r>
                <a:rPr kumimoji="1" lang="en-US" altLang="zh-CN" b="1" dirty="0">
                  <a:solidFill>
                    <a:srgbClr val="0000CC"/>
                  </a:solidFill>
                  <a:latin typeface="+mn-ea"/>
                </a:rPr>
                <a:t>∪…</a:t>
              </a:r>
              <a:r>
                <a:rPr kumimoji="1" lang="zh-CN" altLang="en-US" b="1" dirty="0">
                  <a:solidFill>
                    <a:srgbClr val="000000"/>
                  </a:solidFill>
                  <a:latin typeface="+mn-ea"/>
                  <a:sym typeface="Symbol" pitchFamily="18" charset="2"/>
                </a:rPr>
                <a:t>，所以</a:t>
              </a:r>
              <a:r>
                <a:rPr kumimoji="1" lang="en-US" altLang="zh-CN" b="1" dirty="0">
                  <a:solidFill>
                    <a:srgbClr val="0000CC"/>
                  </a:solidFill>
                  <a:latin typeface="+mn-ea"/>
                </a:rPr>
                <a:t>R</a:t>
              </a:r>
              <a:r>
                <a:rPr lang="zh-CN" altLang="en-US" b="1" dirty="0">
                  <a:solidFill>
                    <a:srgbClr val="0000CC"/>
                  </a:solidFill>
                  <a:latin typeface="+mn-ea"/>
                  <a:sym typeface="Symbol" pitchFamily="18" charset="2"/>
                </a:rPr>
                <a:t></a:t>
              </a:r>
              <a:r>
                <a:rPr kumimoji="1" lang="en-US" altLang="zh-CN" b="1" dirty="0">
                  <a:solidFill>
                    <a:srgbClr val="000000"/>
                  </a:solidFill>
                  <a:latin typeface="+mn-ea"/>
                </a:rPr>
                <a:t> </a:t>
              </a:r>
              <a:endParaRPr kumimoji="1" lang="zh-CN" altLang="en-US" b="1" dirty="0">
                <a:solidFill>
                  <a:srgbClr val="000000"/>
                </a:solidFill>
                <a:latin typeface="+mn-ea"/>
              </a:endParaRPr>
            </a:p>
          </p:txBody>
        </p:sp>
        <p:graphicFrame>
          <p:nvGraphicFramePr>
            <p:cNvPr id="287761" name="Object 15"/>
            <p:cNvGraphicFramePr>
              <a:graphicFrameLocks noChangeAspect="1"/>
            </p:cNvGraphicFramePr>
            <p:nvPr>
              <p:extLst>
                <p:ext uri="{D42A27DB-BD31-4B8C-83A1-F6EECF244321}">
                  <p14:modId xmlns:p14="http://schemas.microsoft.com/office/powerpoint/2010/main" val="680424774"/>
                </p:ext>
              </p:extLst>
            </p:nvPr>
          </p:nvGraphicFramePr>
          <p:xfrm>
            <a:off x="1328" y="2007"/>
            <a:ext cx="540" cy="600"/>
          </p:xfrm>
          <a:graphic>
            <a:graphicData uri="http://schemas.openxmlformats.org/presentationml/2006/ole">
              <mc:AlternateContent xmlns:mc="http://schemas.openxmlformats.org/markup-compatibility/2006">
                <mc:Choice xmlns:v="urn:schemas-microsoft-com:vml" Requires="v">
                  <p:oleObj spid="_x0000_s272392" name="Equation" r:id="rId12" imgW="444240" imgH="495000" progId="Equation.3">
                    <p:embed/>
                  </p:oleObj>
                </mc:Choice>
                <mc:Fallback>
                  <p:oleObj name="Equation" r:id="rId12" imgW="444240" imgH="495000" progId="Equation.3">
                    <p:embed/>
                    <p:pic>
                      <p:nvPicPr>
                        <p:cNvPr id="287761"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28" y="2007"/>
                          <a:ext cx="54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62" name="Object 16"/>
            <p:cNvGraphicFramePr>
              <a:graphicFrameLocks noChangeAspect="1"/>
            </p:cNvGraphicFramePr>
            <p:nvPr>
              <p:extLst>
                <p:ext uri="{D42A27DB-BD31-4B8C-83A1-F6EECF244321}">
                  <p14:modId xmlns:p14="http://schemas.microsoft.com/office/powerpoint/2010/main" val="3972165316"/>
                </p:ext>
              </p:extLst>
            </p:nvPr>
          </p:nvGraphicFramePr>
          <p:xfrm>
            <a:off x="4140" y="2013"/>
            <a:ext cx="540" cy="600"/>
          </p:xfrm>
          <a:graphic>
            <a:graphicData uri="http://schemas.openxmlformats.org/presentationml/2006/ole">
              <mc:AlternateContent xmlns:mc="http://schemas.openxmlformats.org/markup-compatibility/2006">
                <mc:Choice xmlns:v="urn:schemas-microsoft-com:vml" Requires="v">
                  <p:oleObj spid="_x0000_s272393" name="Equation" r:id="rId14" imgW="444240" imgH="495000" progId="Equation.3">
                    <p:embed/>
                  </p:oleObj>
                </mc:Choice>
                <mc:Fallback>
                  <p:oleObj name="Equation" r:id="rId14" imgW="444240" imgH="495000" progId="Equation.3">
                    <p:embed/>
                    <p:pic>
                      <p:nvPicPr>
                        <p:cNvPr id="287762"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40" y="2013"/>
                          <a:ext cx="54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30"/>
          <p:cNvGrpSpPr>
            <a:grpSpLocks/>
          </p:cNvGrpSpPr>
          <p:nvPr/>
        </p:nvGrpSpPr>
        <p:grpSpPr bwMode="auto">
          <a:xfrm>
            <a:off x="887003" y="4019439"/>
            <a:ext cx="7256554" cy="906672"/>
            <a:chOff x="703" y="2550"/>
            <a:chExt cx="4570" cy="571"/>
          </a:xfrm>
        </p:grpSpPr>
        <p:graphicFrame>
          <p:nvGraphicFramePr>
            <p:cNvPr id="287758" name="Object 18"/>
            <p:cNvGraphicFramePr>
              <a:graphicFrameLocks noChangeAspect="1"/>
            </p:cNvGraphicFramePr>
            <p:nvPr>
              <p:extLst>
                <p:ext uri="{D42A27DB-BD31-4B8C-83A1-F6EECF244321}">
                  <p14:modId xmlns:p14="http://schemas.microsoft.com/office/powerpoint/2010/main" val="2642362551"/>
                </p:ext>
              </p:extLst>
            </p:nvPr>
          </p:nvGraphicFramePr>
          <p:xfrm>
            <a:off x="1732" y="2550"/>
            <a:ext cx="512" cy="571"/>
          </p:xfrm>
          <a:graphic>
            <a:graphicData uri="http://schemas.openxmlformats.org/presentationml/2006/ole">
              <mc:AlternateContent xmlns:mc="http://schemas.openxmlformats.org/markup-compatibility/2006">
                <mc:Choice xmlns:v="urn:schemas-microsoft-com:vml" Requires="v">
                  <p:oleObj spid="_x0000_s272394" name="Equation" r:id="rId16" imgW="444240" imgH="495000" progId="Equation.3">
                    <p:embed/>
                  </p:oleObj>
                </mc:Choice>
                <mc:Fallback>
                  <p:oleObj name="Equation" r:id="rId16" imgW="444240" imgH="495000" progId="Equation.3">
                    <p:embed/>
                    <p:pic>
                      <p:nvPicPr>
                        <p:cNvPr id="287758"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32" y="2550"/>
                          <a:ext cx="512"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7939" name="Rectangle 19">
              <a:extLst>
                <a:ext uri="{FF2B5EF4-FFF2-40B4-BE49-F238E27FC236}">
                  <a16:creationId xmlns:a16="http://schemas.microsoft.com/office/drawing/2014/main" id="{933EB7FC-46FF-43D1-B924-A0EBB77D3C16}"/>
                </a:ext>
              </a:extLst>
            </p:cNvPr>
            <p:cNvSpPr>
              <a:spLocks noChangeArrowheads="1"/>
            </p:cNvSpPr>
            <p:nvPr/>
          </p:nvSpPr>
          <p:spPr bwMode="auto">
            <a:xfrm>
              <a:off x="703" y="2709"/>
              <a:ext cx="4570" cy="291"/>
            </a:xfrm>
            <a:prstGeom prst="rect">
              <a:avLst/>
            </a:prstGeom>
            <a:noFill/>
            <a:ln w="12700" algn="ctr">
              <a:noFill/>
              <a:miter lim="800000"/>
              <a:headEnd/>
              <a:tailEnd/>
            </a:ln>
            <a:effectLst/>
          </p:spPr>
          <p:txBody>
            <a:bodyPr>
              <a:spAutoFit/>
            </a:bodyPr>
            <a:lstStyle/>
            <a:p>
              <a:pPr eaLnBrk="1" hangingPunct="1">
                <a:defRPr/>
              </a:pPr>
              <a:r>
                <a:rPr kumimoji="1" lang="en-US" altLang="zh-CN" b="1" dirty="0">
                  <a:effectLst>
                    <a:outerShdw blurRad="38100" dist="38100" dir="2700000" algn="tl">
                      <a:srgbClr val="000000"/>
                    </a:outerShdw>
                  </a:effectLst>
                  <a:latin typeface="+mn-ea"/>
                </a:rPr>
                <a:t>b)</a:t>
              </a:r>
              <a:r>
                <a:rPr kumimoji="1" lang="en-US" altLang="zh-CN" b="1" dirty="0">
                  <a:solidFill>
                    <a:srgbClr val="000000"/>
                  </a:solidFill>
                  <a:latin typeface="+mn-ea"/>
                </a:rPr>
                <a:t> </a:t>
              </a:r>
              <a:r>
                <a:rPr kumimoji="1" lang="zh-CN" altLang="en-US" b="1" dirty="0">
                  <a:solidFill>
                    <a:srgbClr val="000000"/>
                  </a:solidFill>
                  <a:latin typeface="+mn-ea"/>
                </a:rPr>
                <a:t>下面证明       是可传递的。</a:t>
              </a:r>
            </a:p>
          </p:txBody>
        </p:sp>
      </p:grpSp>
      <p:grpSp>
        <p:nvGrpSpPr>
          <p:cNvPr id="7" name="Group 31"/>
          <p:cNvGrpSpPr>
            <a:grpSpLocks/>
          </p:cNvGrpSpPr>
          <p:nvPr/>
        </p:nvGrpSpPr>
        <p:grpSpPr bwMode="auto">
          <a:xfrm>
            <a:off x="742505" y="4646646"/>
            <a:ext cx="8066367" cy="952720"/>
            <a:chOff x="431" y="826"/>
            <a:chExt cx="5080" cy="600"/>
          </a:xfrm>
        </p:grpSpPr>
        <p:sp>
          <p:nvSpPr>
            <p:cNvPr id="287755" name="Rectangle 32"/>
            <p:cNvSpPr>
              <a:spLocks noChangeArrowheads="1"/>
            </p:cNvSpPr>
            <p:nvPr/>
          </p:nvSpPr>
          <p:spPr bwMode="auto">
            <a:xfrm>
              <a:off x="431" y="939"/>
              <a:ext cx="508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对任意</a:t>
              </a:r>
              <a:r>
                <a:rPr kumimoji="1" lang="en-US" altLang="zh-CN" sz="2400" dirty="0" err="1">
                  <a:latin typeface="+mn-ea"/>
                  <a:ea typeface="+mn-ea"/>
                </a:rPr>
                <a:t>a,b,c∈A</a:t>
              </a:r>
              <a:r>
                <a:rPr kumimoji="1" lang="zh-CN" altLang="en-US" sz="2400" dirty="0">
                  <a:latin typeface="+mn-ea"/>
                  <a:ea typeface="+mn-ea"/>
                </a:rPr>
                <a:t>，若</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         </a:t>
              </a:r>
              <a:r>
                <a:rPr kumimoji="1" lang="zh-CN" altLang="en-US" sz="2400" dirty="0">
                  <a:latin typeface="+mn-ea"/>
                  <a:ea typeface="+mn-ea"/>
                </a:rPr>
                <a:t>，</a:t>
              </a:r>
              <a:r>
                <a:rPr kumimoji="1" lang="en-US" altLang="zh-CN" sz="2400" dirty="0">
                  <a:latin typeface="+mn-ea"/>
                  <a:ea typeface="+mn-ea"/>
                </a:rPr>
                <a:t>&lt;</a:t>
              </a:r>
              <a:r>
                <a:rPr kumimoji="1" lang="en-US" altLang="zh-CN" sz="2400" dirty="0" err="1">
                  <a:latin typeface="+mn-ea"/>
                  <a:ea typeface="+mn-ea"/>
                </a:rPr>
                <a:t>b,c</a:t>
              </a:r>
              <a:r>
                <a:rPr kumimoji="1" lang="en-US" altLang="zh-CN" sz="2400" dirty="0">
                  <a:latin typeface="+mn-ea"/>
                  <a:ea typeface="+mn-ea"/>
                </a:rPr>
                <a:t>&gt;∈         </a:t>
              </a:r>
              <a:r>
                <a:rPr kumimoji="1" lang="zh-CN" altLang="en-US" sz="2400" dirty="0">
                  <a:latin typeface="+mn-ea"/>
                  <a:ea typeface="+mn-ea"/>
                </a:rPr>
                <a:t>，</a:t>
              </a:r>
            </a:p>
          </p:txBody>
        </p:sp>
        <p:graphicFrame>
          <p:nvGraphicFramePr>
            <p:cNvPr id="287756" name="Object 33"/>
            <p:cNvGraphicFramePr>
              <a:graphicFrameLocks noChangeAspect="1"/>
            </p:cNvGraphicFramePr>
            <p:nvPr>
              <p:extLst>
                <p:ext uri="{D42A27DB-BD31-4B8C-83A1-F6EECF244321}">
                  <p14:modId xmlns:p14="http://schemas.microsoft.com/office/powerpoint/2010/main" val="1031959593"/>
                </p:ext>
              </p:extLst>
            </p:nvPr>
          </p:nvGraphicFramePr>
          <p:xfrm>
            <a:off x="2915" y="826"/>
            <a:ext cx="537" cy="600"/>
          </p:xfrm>
          <a:graphic>
            <a:graphicData uri="http://schemas.openxmlformats.org/presentationml/2006/ole">
              <mc:AlternateContent xmlns:mc="http://schemas.openxmlformats.org/markup-compatibility/2006">
                <mc:Choice xmlns:v="urn:schemas-microsoft-com:vml" Requires="v">
                  <p:oleObj spid="_x0000_s272395" name="Equation" r:id="rId18" imgW="444240" imgH="495000" progId="Equation.3">
                    <p:embed/>
                  </p:oleObj>
                </mc:Choice>
                <mc:Fallback>
                  <p:oleObj name="Equation" r:id="rId18" imgW="444240" imgH="495000" progId="Equation.3">
                    <p:embed/>
                    <p:pic>
                      <p:nvPicPr>
                        <p:cNvPr id="287756"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 y="82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757" name="Object 34"/>
            <p:cNvGraphicFramePr>
              <a:graphicFrameLocks noChangeAspect="1"/>
            </p:cNvGraphicFramePr>
            <p:nvPr>
              <p:extLst>
                <p:ext uri="{D42A27DB-BD31-4B8C-83A1-F6EECF244321}">
                  <p14:modId xmlns:p14="http://schemas.microsoft.com/office/powerpoint/2010/main" val="1248332338"/>
                </p:ext>
              </p:extLst>
            </p:nvPr>
          </p:nvGraphicFramePr>
          <p:xfrm>
            <a:off x="4430" y="826"/>
            <a:ext cx="537" cy="600"/>
          </p:xfrm>
          <a:graphic>
            <a:graphicData uri="http://schemas.openxmlformats.org/presentationml/2006/ole">
              <mc:AlternateContent xmlns:mc="http://schemas.openxmlformats.org/markup-compatibility/2006">
                <mc:Choice xmlns:v="urn:schemas-microsoft-com:vml" Requires="v">
                  <p:oleObj spid="_x0000_s272396" name="Equation" r:id="rId20" imgW="444240" imgH="495000" progId="Equation.3">
                    <p:embed/>
                  </p:oleObj>
                </mc:Choice>
                <mc:Fallback>
                  <p:oleObj name="Equation" r:id="rId20" imgW="444240" imgH="495000" progId="Equation.3">
                    <p:embed/>
                    <p:pic>
                      <p:nvPicPr>
                        <p:cNvPr id="287757"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30" y="826"/>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17955" name="Rectangle 35"/>
          <p:cNvSpPr>
            <a:spLocks noChangeArrowheads="1"/>
          </p:cNvSpPr>
          <p:nvPr/>
        </p:nvSpPr>
        <p:spPr bwMode="auto">
          <a:xfrm>
            <a:off x="795698" y="5656532"/>
            <a:ext cx="8823779" cy="56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则必</a:t>
            </a:r>
            <a:r>
              <a:rPr kumimoji="1" lang="zh-CN" altLang="en-US" sz="2400">
                <a:latin typeface="+mn-ea"/>
                <a:ea typeface="+mn-ea"/>
              </a:rPr>
              <a:t>存在</a:t>
            </a:r>
            <a:r>
              <a:rPr kumimoji="1" lang="en-US" altLang="zh-CN" sz="2400">
                <a:latin typeface="+mn-ea"/>
                <a:ea typeface="+mn-ea"/>
              </a:rPr>
              <a:t>R</a:t>
            </a:r>
            <a:r>
              <a:rPr kumimoji="1" lang="en-US" altLang="zh-CN" sz="2400" baseline="30000">
                <a:latin typeface="+mn-ea"/>
                <a:ea typeface="+mn-ea"/>
              </a:rPr>
              <a:t>j</a:t>
            </a:r>
            <a:r>
              <a:rPr kumimoji="1" lang="en-US" altLang="zh-CN" sz="2400">
                <a:latin typeface="+mn-ea"/>
                <a:ea typeface="+mn-ea"/>
              </a:rPr>
              <a:t>,R</a:t>
            </a:r>
            <a:r>
              <a:rPr kumimoji="1" lang="en-US" altLang="zh-CN" sz="2400" baseline="30000">
                <a:latin typeface="+mn-ea"/>
                <a:ea typeface="+mn-ea"/>
              </a:rPr>
              <a:t>k</a:t>
            </a:r>
            <a:r>
              <a:rPr kumimoji="1" lang="en-US" altLang="zh-CN" sz="2400" dirty="0">
                <a:latin typeface="+mn-ea"/>
                <a:ea typeface="+mn-ea"/>
              </a:rPr>
              <a:t>(1</a:t>
            </a:r>
            <a:r>
              <a:rPr kumimoji="1" lang="en-US" altLang="zh-CN" sz="2400">
                <a:solidFill>
                  <a:srgbClr val="FF0000"/>
                </a:solidFill>
                <a:latin typeface="+mn-ea"/>
                <a:ea typeface="+mn-ea"/>
                <a:cs typeface="Arial" panose="020B0604020202020204" pitchFamily="34" charset="0"/>
              </a:rPr>
              <a:t>≤</a:t>
            </a:r>
            <a:r>
              <a:rPr kumimoji="1" lang="en-US" altLang="zh-CN" sz="2400">
                <a:latin typeface="+mn-ea"/>
                <a:ea typeface="+mn-ea"/>
              </a:rPr>
              <a:t>j,k</a:t>
            </a:r>
            <a:r>
              <a:rPr kumimoji="1" lang="en-US" altLang="zh-CN" sz="2400" dirty="0">
                <a:solidFill>
                  <a:srgbClr val="FF0000"/>
                </a:solidFill>
                <a:latin typeface="+mn-ea"/>
                <a:ea typeface="+mn-ea"/>
              </a:rPr>
              <a:t>&lt;</a:t>
            </a:r>
            <a:r>
              <a:rPr kumimoji="1" lang="en-US" altLang="zh-CN" sz="2400">
                <a:latin typeface="+mn-ea"/>
                <a:ea typeface="+mn-ea"/>
                <a:sym typeface="Symbol" panose="05050102010706020507" pitchFamily="18" charset="2"/>
              </a:rPr>
              <a:t></a:t>
            </a:r>
            <a:r>
              <a:rPr kumimoji="1" lang="en-US" altLang="zh-CN" sz="2400">
                <a:latin typeface="+mn-ea"/>
                <a:ea typeface="+mn-ea"/>
              </a:rPr>
              <a:t>)</a:t>
            </a:r>
            <a:r>
              <a:rPr kumimoji="1" lang="zh-CN" altLang="en-US" sz="2400">
                <a:latin typeface="+mn-ea"/>
                <a:ea typeface="+mn-ea"/>
              </a:rPr>
              <a:t>，使得</a:t>
            </a:r>
            <a:r>
              <a:rPr kumimoji="1" lang="en-US" altLang="zh-CN" sz="2400">
                <a:latin typeface="+mn-ea"/>
                <a:ea typeface="+mn-ea"/>
              </a:rPr>
              <a:t>&lt;a,b</a:t>
            </a:r>
            <a:r>
              <a:rPr kumimoji="1" lang="en-US" altLang="zh-CN" sz="2400" dirty="0">
                <a:latin typeface="+mn-ea"/>
                <a:ea typeface="+mn-ea"/>
              </a:rPr>
              <a:t>&gt;</a:t>
            </a:r>
            <a:r>
              <a:rPr kumimoji="1" lang="en-US" altLang="zh-CN" sz="2400">
                <a:latin typeface="+mn-ea"/>
                <a:ea typeface="+mn-ea"/>
              </a:rPr>
              <a:t>∈R</a:t>
            </a:r>
            <a:r>
              <a:rPr kumimoji="1" lang="en-US" altLang="zh-CN" sz="2400" baseline="30000">
                <a:latin typeface="+mn-ea"/>
                <a:ea typeface="+mn-ea"/>
              </a:rPr>
              <a:t>j</a:t>
            </a:r>
            <a:r>
              <a:rPr kumimoji="1" lang="en-US" altLang="zh-CN" sz="2400">
                <a:latin typeface="+mn-ea"/>
                <a:ea typeface="+mn-ea"/>
              </a:rPr>
              <a:t>,&lt;b,c</a:t>
            </a:r>
            <a:r>
              <a:rPr kumimoji="1" lang="en-US" altLang="zh-CN" sz="2400" dirty="0">
                <a:latin typeface="+mn-ea"/>
                <a:ea typeface="+mn-ea"/>
              </a:rPr>
              <a:t>&gt;</a:t>
            </a:r>
            <a:r>
              <a:rPr kumimoji="1" lang="en-US" altLang="zh-CN" sz="2400">
                <a:latin typeface="+mn-ea"/>
                <a:ea typeface="+mn-ea"/>
              </a:rPr>
              <a:t>∈R</a:t>
            </a:r>
            <a:r>
              <a:rPr kumimoji="1" lang="en-US" altLang="zh-CN" sz="2400" baseline="30000">
                <a:latin typeface="+mn-ea"/>
                <a:ea typeface="+mn-ea"/>
              </a:rPr>
              <a:t>k</a:t>
            </a:r>
            <a:r>
              <a:rPr kumimoji="1" lang="en-US" altLang="zh-CN" sz="2400">
                <a:latin typeface="+mn-ea"/>
                <a:ea typeface="+mn-ea"/>
              </a:rPr>
              <a:t>,</a:t>
            </a:r>
            <a:endParaRPr kumimoji="1" lang="en-US" altLang="zh-CN" sz="2400" dirty="0">
              <a:latin typeface="+mn-ea"/>
              <a:ea typeface="+mn-ea"/>
            </a:endParaRPr>
          </a:p>
        </p:txBody>
      </p:sp>
    </p:spTree>
    <p:extLst>
      <p:ext uri="{BB962C8B-B14F-4D97-AF65-F5344CB8AC3E}">
        <p14:creationId xmlns:p14="http://schemas.microsoft.com/office/powerpoint/2010/main" val="16450610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17955"/>
                                        </p:tgtEl>
                                        <p:attrNameLst>
                                          <p:attrName>style.visibility</p:attrName>
                                        </p:attrNameLst>
                                      </p:cBhvr>
                                      <p:to>
                                        <p:strVal val="visible"/>
                                      </p:to>
                                    </p:set>
                                    <p:anim calcmode="lin" valueType="num">
                                      <p:cBhvr additive="base">
                                        <p:cTn id="42" dur="500" fill="hold"/>
                                        <p:tgtEl>
                                          <p:spTgt spid="1617955"/>
                                        </p:tgtEl>
                                        <p:attrNameLst>
                                          <p:attrName>ppt_x</p:attrName>
                                        </p:attrNameLst>
                                      </p:cBhvr>
                                      <p:tavLst>
                                        <p:tav tm="0">
                                          <p:val>
                                            <p:strVal val="#ppt_x"/>
                                          </p:val>
                                        </p:tav>
                                        <p:tav tm="100000">
                                          <p:val>
                                            <p:strVal val="#ppt_x"/>
                                          </p:val>
                                        </p:tav>
                                      </p:tavLst>
                                    </p:anim>
                                    <p:anim calcmode="lin" valueType="num">
                                      <p:cBhvr additive="base">
                                        <p:cTn id="43" dur="500" fill="hold"/>
                                        <p:tgtEl>
                                          <p:spTgt spid="1617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2"/>
          <p:cNvSpPr>
            <a:spLocks noGrp="1" noChangeArrowheads="1"/>
          </p:cNvSpPr>
          <p:nvPr>
            <p:ph type="title"/>
          </p:nvPr>
        </p:nvSpPr>
        <p:spPr/>
        <p:txBody>
          <a:bodyPr/>
          <a:lstStyle/>
          <a:p>
            <a:r>
              <a:rPr lang="zh-CN" altLang="en-US" dirty="0"/>
              <a:t>定理</a:t>
            </a:r>
            <a:r>
              <a:rPr lang="en-US" altLang="zh-CN" dirty="0"/>
              <a:t>4.10 </a:t>
            </a:r>
            <a:r>
              <a:rPr lang="zh-CN" altLang="en-US" dirty="0"/>
              <a:t>证明 </a:t>
            </a:r>
            <a:r>
              <a:rPr lang="en-US" altLang="zh-CN" dirty="0"/>
              <a:t>(</a:t>
            </a:r>
            <a:r>
              <a:rPr lang="zh-CN" altLang="en-US" dirty="0"/>
              <a:t>续</a:t>
            </a:r>
            <a:r>
              <a:rPr lang="en-US" altLang="zh-CN" dirty="0"/>
              <a:t>)</a:t>
            </a:r>
          </a:p>
        </p:txBody>
      </p:sp>
      <p:sp>
        <p:nvSpPr>
          <p:cNvPr id="1658901" name="Rectangle 21"/>
          <p:cNvSpPr>
            <a:spLocks noChangeArrowheads="1"/>
          </p:cNvSpPr>
          <p:nvPr/>
        </p:nvSpPr>
        <p:spPr bwMode="auto">
          <a:xfrm>
            <a:off x="536575" y="1143794"/>
            <a:ext cx="7774199" cy="166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即</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a:t>
            </a:r>
            <a:r>
              <a:rPr kumimoji="1" lang="en-US" altLang="zh-CN" sz="2400" dirty="0" err="1">
                <a:latin typeface="+mn-ea"/>
                <a:ea typeface="+mn-ea"/>
              </a:rPr>
              <a:t>R</a:t>
            </a:r>
            <a:r>
              <a:rPr kumimoji="1" lang="en-US" altLang="zh-CN" sz="2400" baseline="30000" dirty="0" err="1">
                <a:latin typeface="+mn-ea"/>
                <a:ea typeface="+mn-ea"/>
              </a:rPr>
              <a:t>j+k</a:t>
            </a:r>
            <a:r>
              <a:rPr kumimoji="1" lang="en-US" altLang="zh-CN" sz="2400" dirty="0">
                <a:latin typeface="+mn-ea"/>
                <a:ea typeface="+mn-ea"/>
              </a:rPr>
              <a:t>(1≤j+k≤</a:t>
            </a:r>
            <a:r>
              <a:rPr kumimoji="1" lang="en-US" altLang="zh-CN" sz="2400" dirty="0">
                <a:latin typeface="+mn-ea"/>
                <a:ea typeface="+mn-ea"/>
                <a:sym typeface="Symbol" panose="05050102010706020507" pitchFamily="18" charset="2"/>
              </a:rPr>
              <a:t></a:t>
            </a:r>
            <a:r>
              <a:rPr kumimoji="1" lang="en-US" altLang="zh-CN" sz="2400" dirty="0">
                <a:latin typeface="+mn-ea"/>
                <a:ea typeface="+mn-ea"/>
              </a:rPr>
              <a:t>)</a:t>
            </a:r>
            <a:r>
              <a:rPr kumimoji="1" lang="zh-CN" altLang="en-US" sz="2400" dirty="0">
                <a:latin typeface="+mn-ea"/>
                <a:ea typeface="+mn-ea"/>
              </a:rPr>
              <a:t>，又</a:t>
            </a:r>
            <a:r>
              <a:rPr kumimoji="1" lang="en-US" altLang="zh-CN" sz="2400" dirty="0" err="1">
                <a:latin typeface="+mn-ea"/>
                <a:ea typeface="+mn-ea"/>
              </a:rPr>
              <a:t>R</a:t>
            </a:r>
            <a:r>
              <a:rPr kumimoji="1" lang="en-US" altLang="zh-CN" sz="2400" baseline="30000" dirty="0" err="1">
                <a:latin typeface="+mn-ea"/>
                <a:ea typeface="+mn-ea"/>
              </a:rPr>
              <a:t>j+k</a:t>
            </a:r>
            <a:r>
              <a:rPr kumimoji="1" lang="en-US" altLang="zh-CN" sz="2400" dirty="0">
                <a:latin typeface="+mn-ea"/>
                <a:ea typeface="+mn-ea"/>
                <a:sym typeface="Symbol" panose="05050102010706020507" pitchFamily="18" charset="2"/>
              </a:rPr>
              <a:t>        </a:t>
            </a:r>
            <a:r>
              <a:rPr kumimoji="1" lang="zh-CN" altLang="en-US" sz="2400" dirty="0">
                <a:latin typeface="+mn-ea"/>
                <a:ea typeface="+mn-ea"/>
              </a:rPr>
              <a:t>，</a:t>
            </a:r>
            <a:endParaRPr kumimoji="1" lang="en-US" altLang="zh-CN" sz="2400" dirty="0">
              <a:latin typeface="+mn-ea"/>
              <a:ea typeface="+mn-ea"/>
            </a:endParaRP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所以</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        </a:t>
            </a:r>
            <a:r>
              <a:rPr kumimoji="1" lang="zh-CN" altLang="en-US" sz="2400" dirty="0">
                <a:latin typeface="+mn-ea"/>
                <a:ea typeface="+mn-ea"/>
              </a:rPr>
              <a:t>，即是传递的。</a:t>
            </a:r>
          </a:p>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由传递闭包的定义知：</a:t>
            </a:r>
            <a:r>
              <a:rPr kumimoji="1" lang="en-US" altLang="zh-CN" sz="2400" dirty="0">
                <a:latin typeface="+mn-ea"/>
                <a:ea typeface="+mn-ea"/>
              </a:rPr>
              <a:t>t(R)</a:t>
            </a:r>
            <a:r>
              <a:rPr kumimoji="1" lang="en-US" altLang="zh-CN" sz="2400" dirty="0">
                <a:latin typeface="+mn-ea"/>
                <a:ea typeface="+mn-ea"/>
                <a:sym typeface="Symbol" panose="05050102010706020507" pitchFamily="18" charset="2"/>
              </a:rPr>
              <a:t>         </a:t>
            </a:r>
            <a:r>
              <a:rPr kumimoji="1" lang="zh-CN" altLang="en-US" sz="2400" dirty="0">
                <a:latin typeface="+mn-ea"/>
                <a:ea typeface="+mn-ea"/>
              </a:rPr>
              <a:t>。</a:t>
            </a:r>
          </a:p>
        </p:txBody>
      </p:sp>
      <p:graphicFrame>
        <p:nvGraphicFramePr>
          <p:cNvPr id="1658904" name="Object 24"/>
          <p:cNvGraphicFramePr>
            <a:graphicFrameLocks noChangeAspect="1"/>
          </p:cNvGraphicFramePr>
          <p:nvPr>
            <p:extLst>
              <p:ext uri="{D42A27DB-BD31-4B8C-83A1-F6EECF244321}">
                <p14:modId xmlns:p14="http://schemas.microsoft.com/office/powerpoint/2010/main" val="2788689691"/>
              </p:ext>
            </p:extLst>
          </p:nvPr>
        </p:nvGraphicFramePr>
        <p:xfrm>
          <a:off x="5551855" y="1004062"/>
          <a:ext cx="852684" cy="952720"/>
        </p:xfrm>
        <a:graphic>
          <a:graphicData uri="http://schemas.openxmlformats.org/presentationml/2006/ole">
            <mc:AlternateContent xmlns:mc="http://schemas.openxmlformats.org/markup-compatibility/2006">
              <mc:Choice xmlns:v="urn:schemas-microsoft-com:vml" Requires="v">
                <p:oleObj spid="_x0000_s63942" name="Equation" r:id="rId4" imgW="444240" imgH="495000" progId="Equation.3">
                  <p:embed/>
                </p:oleObj>
              </mc:Choice>
              <mc:Fallback>
                <p:oleObj name="Equation" r:id="rId4" imgW="444240" imgH="495000" progId="Equation.3">
                  <p:embed/>
                  <p:pic>
                    <p:nvPicPr>
                      <p:cNvPr id="1658904"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1855" y="1004062"/>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05" name="Object 25"/>
          <p:cNvGraphicFramePr>
            <a:graphicFrameLocks noChangeAspect="1"/>
          </p:cNvGraphicFramePr>
          <p:nvPr>
            <p:extLst>
              <p:ext uri="{D42A27DB-BD31-4B8C-83A1-F6EECF244321}">
                <p14:modId xmlns:p14="http://schemas.microsoft.com/office/powerpoint/2010/main" val="1371826734"/>
              </p:ext>
            </p:extLst>
          </p:nvPr>
        </p:nvGraphicFramePr>
        <p:xfrm>
          <a:off x="2366594" y="1539178"/>
          <a:ext cx="852684" cy="952720"/>
        </p:xfrm>
        <a:graphic>
          <a:graphicData uri="http://schemas.openxmlformats.org/presentationml/2006/ole">
            <mc:AlternateContent xmlns:mc="http://schemas.openxmlformats.org/markup-compatibility/2006">
              <mc:Choice xmlns:v="urn:schemas-microsoft-com:vml" Requires="v">
                <p:oleObj spid="_x0000_s63943" name="Equation" r:id="rId6" imgW="444240" imgH="495000" progId="Equation.3">
                  <p:embed/>
                </p:oleObj>
              </mc:Choice>
              <mc:Fallback>
                <p:oleObj name="Equation" r:id="rId6" imgW="444240" imgH="495000" progId="Equation.3">
                  <p:embed/>
                  <p:pic>
                    <p:nvPicPr>
                      <p:cNvPr id="1658905"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6594" y="1539178"/>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8906" name="Object 26"/>
          <p:cNvGraphicFramePr>
            <a:graphicFrameLocks noChangeAspect="1"/>
          </p:cNvGraphicFramePr>
          <p:nvPr>
            <p:extLst>
              <p:ext uri="{D42A27DB-BD31-4B8C-83A1-F6EECF244321}">
                <p14:modId xmlns:p14="http://schemas.microsoft.com/office/powerpoint/2010/main" val="2870206676"/>
              </p:ext>
            </p:extLst>
          </p:nvPr>
        </p:nvGraphicFramePr>
        <p:xfrm>
          <a:off x="4423674" y="2112015"/>
          <a:ext cx="852684" cy="952720"/>
        </p:xfrm>
        <a:graphic>
          <a:graphicData uri="http://schemas.openxmlformats.org/presentationml/2006/ole">
            <mc:AlternateContent xmlns:mc="http://schemas.openxmlformats.org/markup-compatibility/2006">
              <mc:Choice xmlns:v="urn:schemas-microsoft-com:vml" Requires="v">
                <p:oleObj spid="_x0000_s63944" name="Equation" r:id="rId8" imgW="444240" imgH="495000" progId="Equation.3">
                  <p:embed/>
                </p:oleObj>
              </mc:Choice>
              <mc:Fallback>
                <p:oleObj name="Equation" r:id="rId8" imgW="444240" imgH="495000" progId="Equation.3">
                  <p:embed/>
                  <p:pic>
                    <p:nvPicPr>
                      <p:cNvPr id="1658906"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3674" y="2112015"/>
                        <a:ext cx="852684" cy="9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2"/>
          <p:cNvGrpSpPr>
            <a:grpSpLocks/>
          </p:cNvGrpSpPr>
          <p:nvPr/>
        </p:nvGrpSpPr>
        <p:grpSpPr bwMode="auto">
          <a:xfrm>
            <a:off x="176129" y="3088931"/>
            <a:ext cx="8820604" cy="952720"/>
            <a:chOff x="205" y="2070"/>
            <a:chExt cx="5555" cy="600"/>
          </a:xfrm>
        </p:grpSpPr>
        <p:sp>
          <p:nvSpPr>
            <p:cNvPr id="289802" name="Rectangle 30"/>
            <p:cNvSpPr>
              <a:spLocks noChangeArrowheads="1"/>
            </p:cNvSpPr>
            <p:nvPr/>
          </p:nvSpPr>
          <p:spPr bwMode="auto">
            <a:xfrm>
              <a:off x="205" y="2214"/>
              <a:ext cx="555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tx1"/>
                  </a:solidFill>
                  <a:latin typeface="+mn-ea"/>
                  <a:ea typeface="+mn-ea"/>
                </a:rPr>
                <a:t>2)  </a:t>
              </a:r>
              <a:r>
                <a:rPr lang="zh-CN" altLang="en-US" sz="2400" dirty="0">
                  <a:solidFill>
                    <a:srgbClr val="0000CC"/>
                  </a:solidFill>
                  <a:latin typeface="+mn-ea"/>
                  <a:ea typeface="+mn-ea"/>
                </a:rPr>
                <a:t>证明          </a:t>
              </a:r>
              <a:r>
                <a:rPr lang="zh-CN" altLang="en-US" sz="2400" dirty="0">
                  <a:latin typeface="+mn-ea"/>
                  <a:ea typeface="+mn-ea"/>
                  <a:sym typeface="Symbol" panose="05050102010706020507" pitchFamily="18" charset="2"/>
                </a:rPr>
                <a:t></a:t>
              </a:r>
              <a:r>
                <a:rPr lang="en-US" altLang="zh-CN" sz="2400" dirty="0">
                  <a:latin typeface="+mn-ea"/>
                  <a:ea typeface="+mn-ea"/>
                </a:rPr>
                <a:t>t(R)</a:t>
              </a:r>
              <a:r>
                <a:rPr lang="zh-CN" altLang="en-US" sz="2400" dirty="0">
                  <a:latin typeface="+mn-ea"/>
                  <a:ea typeface="+mn-ea"/>
                </a:rPr>
                <a:t>。只需证对任意</a:t>
              </a:r>
              <a:r>
                <a:rPr lang="en-US" altLang="zh-CN" sz="2400" dirty="0" err="1">
                  <a:latin typeface="+mn-ea"/>
                  <a:ea typeface="+mn-ea"/>
                </a:rPr>
                <a:t>i∈N</a:t>
              </a:r>
              <a:r>
                <a:rPr lang="en-US" altLang="zh-CN" sz="2400" baseline="30000" dirty="0">
                  <a:latin typeface="+mn-ea"/>
                  <a:ea typeface="+mn-ea"/>
                </a:rPr>
                <a:t>+</a:t>
              </a:r>
              <a:r>
                <a:rPr lang="zh-CN" altLang="en-US" sz="2400" dirty="0">
                  <a:latin typeface="+mn-ea"/>
                  <a:ea typeface="+mn-ea"/>
                </a:rPr>
                <a:t>，有</a:t>
              </a:r>
              <a:r>
                <a:rPr lang="en-US" altLang="zh-CN" sz="2400" dirty="0" err="1">
                  <a:latin typeface="+mn-ea"/>
                  <a:ea typeface="+mn-ea"/>
                </a:rPr>
                <a:t>R</a:t>
              </a:r>
              <a:r>
                <a:rPr lang="en-US" altLang="zh-CN" sz="2400" baseline="30000" dirty="0" err="1">
                  <a:latin typeface="+mn-ea"/>
                  <a:ea typeface="+mn-ea"/>
                </a:rPr>
                <a:t>i</a:t>
              </a:r>
              <a:r>
                <a:rPr lang="en-US" altLang="zh-CN" sz="2400" dirty="0" err="1">
                  <a:latin typeface="+mn-ea"/>
                  <a:ea typeface="+mn-ea"/>
                  <a:sym typeface="Symbol" panose="05050102010706020507" pitchFamily="18" charset="2"/>
                </a:rPr>
                <a:t></a:t>
              </a:r>
              <a:r>
                <a:rPr lang="en-US" altLang="zh-CN" sz="2400" dirty="0" err="1">
                  <a:latin typeface="+mn-ea"/>
                  <a:ea typeface="+mn-ea"/>
                </a:rPr>
                <a:t>t</a:t>
              </a:r>
              <a:r>
                <a:rPr lang="en-US" altLang="zh-CN" sz="2400" dirty="0">
                  <a:latin typeface="+mn-ea"/>
                  <a:ea typeface="+mn-ea"/>
                </a:rPr>
                <a:t>(R)</a:t>
              </a:r>
              <a:r>
                <a:rPr lang="zh-CN" altLang="en-US" sz="2400" dirty="0">
                  <a:latin typeface="+mn-ea"/>
                  <a:ea typeface="+mn-ea"/>
                </a:rPr>
                <a:t>。</a:t>
              </a:r>
            </a:p>
          </p:txBody>
        </p:sp>
        <p:graphicFrame>
          <p:nvGraphicFramePr>
            <p:cNvPr id="289803" name="Object 31"/>
            <p:cNvGraphicFramePr>
              <a:graphicFrameLocks noChangeAspect="1"/>
            </p:cNvGraphicFramePr>
            <p:nvPr>
              <p:extLst>
                <p:ext uri="{D42A27DB-BD31-4B8C-83A1-F6EECF244321}">
                  <p14:modId xmlns:p14="http://schemas.microsoft.com/office/powerpoint/2010/main" val="1228653765"/>
                </p:ext>
              </p:extLst>
            </p:nvPr>
          </p:nvGraphicFramePr>
          <p:xfrm>
            <a:off x="1025" y="2070"/>
            <a:ext cx="537" cy="600"/>
          </p:xfrm>
          <a:graphic>
            <a:graphicData uri="http://schemas.openxmlformats.org/presentationml/2006/ole">
              <mc:AlternateContent xmlns:mc="http://schemas.openxmlformats.org/markup-compatibility/2006">
                <mc:Choice xmlns:v="urn:schemas-microsoft-com:vml" Requires="v">
                  <p:oleObj spid="_x0000_s63945" name="Equation" r:id="rId10" imgW="444240" imgH="495000" progId="Equation.3">
                    <p:embed/>
                  </p:oleObj>
                </mc:Choice>
                <mc:Fallback>
                  <p:oleObj name="Equation" r:id="rId10" imgW="444240" imgH="495000" progId="Equation.3">
                    <p:embed/>
                    <p:pic>
                      <p:nvPicPr>
                        <p:cNvPr id="289803"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5" y="2070"/>
                          <a:ext cx="53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8913" name="Rectangle 33"/>
          <p:cNvSpPr>
            <a:spLocks noChangeArrowheads="1"/>
          </p:cNvSpPr>
          <p:nvPr/>
        </p:nvSpPr>
        <p:spPr bwMode="auto">
          <a:xfrm>
            <a:off x="393667" y="4046415"/>
            <a:ext cx="8434752" cy="229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1</a:t>
            </a:r>
            <a:r>
              <a:rPr kumimoji="1" lang="zh-CN" altLang="en-US" sz="2400" dirty="0">
                <a:latin typeface="+mn-ea"/>
                <a:ea typeface="+mn-ea"/>
              </a:rPr>
              <a:t>时，因</a:t>
            </a:r>
            <a:r>
              <a:rPr kumimoji="1" lang="en-US" altLang="zh-CN" sz="2400" dirty="0" err="1">
                <a:latin typeface="+mn-ea"/>
                <a:ea typeface="+mn-ea"/>
              </a:rPr>
              <a:t>R</a:t>
            </a:r>
            <a:r>
              <a:rPr kumimoji="1" lang="en-US" altLang="zh-CN" sz="2400" dirty="0" err="1">
                <a:latin typeface="+mn-ea"/>
                <a:ea typeface="+mn-ea"/>
                <a:sym typeface="Symbol" panose="05050102010706020507" pitchFamily="18" charset="2"/>
              </a:rPr>
              <a:t></a:t>
            </a:r>
            <a:r>
              <a:rPr kumimoji="1" lang="en-US" altLang="zh-CN" sz="2400" dirty="0" err="1">
                <a:latin typeface="+mn-ea"/>
                <a:ea typeface="+mn-ea"/>
              </a:rPr>
              <a:t>t</a:t>
            </a:r>
            <a:r>
              <a:rPr kumimoji="1" lang="en-US" altLang="zh-CN" sz="2400" dirty="0">
                <a:latin typeface="+mn-ea"/>
                <a:ea typeface="+mn-ea"/>
              </a:rPr>
              <a:t>(R)</a:t>
            </a:r>
            <a:r>
              <a:rPr kumimoji="1" lang="zh-CN" altLang="en-US" sz="2400" dirty="0">
                <a:latin typeface="+mn-ea"/>
                <a:ea typeface="+mn-ea"/>
              </a:rPr>
              <a:t>，显然成立。</a:t>
            </a:r>
          </a:p>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设</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k</a:t>
            </a:r>
            <a:r>
              <a:rPr kumimoji="1" lang="zh-CN" altLang="en-US" sz="2400" dirty="0">
                <a:latin typeface="+mn-ea"/>
                <a:ea typeface="+mn-ea"/>
              </a:rPr>
              <a:t>时，有</a:t>
            </a:r>
            <a:r>
              <a:rPr kumimoji="1" lang="en-US" altLang="zh-CN" sz="2400" dirty="0" err="1">
                <a:latin typeface="+mn-ea"/>
                <a:ea typeface="+mn-ea"/>
              </a:rPr>
              <a:t>R</a:t>
            </a:r>
            <a:r>
              <a:rPr kumimoji="1" lang="en-US" altLang="zh-CN" sz="2400" baseline="30000" dirty="0" err="1">
                <a:latin typeface="+mn-ea"/>
                <a:ea typeface="+mn-ea"/>
              </a:rPr>
              <a:t>k</a:t>
            </a:r>
            <a:r>
              <a:rPr kumimoji="1" lang="en-US" altLang="zh-CN" sz="2400" dirty="0" err="1">
                <a:latin typeface="+mn-ea"/>
                <a:ea typeface="+mn-ea"/>
                <a:sym typeface="Symbol" panose="05050102010706020507" pitchFamily="18" charset="2"/>
              </a:rPr>
              <a:t></a:t>
            </a:r>
            <a:r>
              <a:rPr kumimoji="1" lang="en-US" altLang="zh-CN" sz="2400" dirty="0" err="1">
                <a:latin typeface="+mn-ea"/>
                <a:ea typeface="+mn-ea"/>
              </a:rPr>
              <a:t>t</a:t>
            </a:r>
            <a:r>
              <a:rPr kumimoji="1" lang="en-US" altLang="zh-CN" sz="2400" dirty="0">
                <a:latin typeface="+mn-ea"/>
                <a:ea typeface="+mn-ea"/>
              </a:rPr>
              <a:t>(R)</a:t>
            </a:r>
            <a:r>
              <a:rPr kumimoji="1" lang="zh-CN" altLang="en-US" sz="2400" dirty="0">
                <a:latin typeface="+mn-ea"/>
                <a:ea typeface="+mn-ea"/>
              </a:rPr>
              <a:t>成立。</a:t>
            </a:r>
          </a:p>
          <a:p>
            <a:pPr algn="l" eaLnBrk="1" hangingPunct="1">
              <a:lnSpc>
                <a:spcPct val="150000"/>
              </a:lnSpc>
              <a:spcBef>
                <a:spcPct val="10000"/>
              </a:spcBef>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err="1">
                <a:latin typeface="+mn-ea"/>
                <a:ea typeface="+mn-ea"/>
              </a:rPr>
              <a:t>i</a:t>
            </a:r>
            <a:r>
              <a:rPr kumimoji="1" lang="zh-CN" altLang="en-US" sz="2400" dirty="0">
                <a:latin typeface="+mn-ea"/>
                <a:ea typeface="+mn-ea"/>
              </a:rPr>
              <a:t>＝</a:t>
            </a:r>
            <a:r>
              <a:rPr kumimoji="1" lang="en-US" altLang="zh-CN" sz="2400" dirty="0">
                <a:latin typeface="+mn-ea"/>
                <a:ea typeface="+mn-ea"/>
              </a:rPr>
              <a:t>k+1</a:t>
            </a:r>
            <a:r>
              <a:rPr kumimoji="1" lang="zh-CN" altLang="en-US" sz="2400" dirty="0">
                <a:latin typeface="+mn-ea"/>
                <a:ea typeface="+mn-ea"/>
              </a:rPr>
              <a:t>时，对任意</a:t>
            </a:r>
            <a:r>
              <a:rPr kumimoji="1" lang="en-US" altLang="zh-CN" sz="2400" dirty="0">
                <a:latin typeface="+mn-ea"/>
                <a:ea typeface="+mn-ea"/>
              </a:rPr>
              <a:t>&lt;</a:t>
            </a:r>
            <a:r>
              <a:rPr kumimoji="1" lang="en-US" altLang="zh-CN" sz="2400" dirty="0" err="1">
                <a:latin typeface="+mn-ea"/>
                <a:ea typeface="+mn-ea"/>
              </a:rPr>
              <a:t>a,b</a:t>
            </a:r>
            <a:r>
              <a:rPr kumimoji="1" lang="en-US" altLang="zh-CN" sz="2400" dirty="0">
                <a:latin typeface="+mn-ea"/>
                <a:ea typeface="+mn-ea"/>
              </a:rPr>
              <a:t>&gt;∈R</a:t>
            </a:r>
            <a:r>
              <a:rPr kumimoji="1" lang="en-US" altLang="zh-CN" sz="2400" baseline="30000" dirty="0">
                <a:latin typeface="+mn-ea"/>
                <a:ea typeface="+mn-ea"/>
              </a:rPr>
              <a:t>k+1</a:t>
            </a:r>
            <a:r>
              <a:rPr kumimoji="1" lang="zh-CN" altLang="en-US" sz="2400" dirty="0">
                <a:latin typeface="+mn-ea"/>
                <a:ea typeface="+mn-ea"/>
              </a:rPr>
              <a:t>，则存在</a:t>
            </a:r>
            <a:r>
              <a:rPr kumimoji="1" lang="en-US" altLang="zh-CN" sz="2400" dirty="0" err="1">
                <a:latin typeface="+mn-ea"/>
                <a:ea typeface="+mn-ea"/>
              </a:rPr>
              <a:t>c∈A</a:t>
            </a:r>
            <a:r>
              <a:rPr kumimoji="1" lang="zh-CN" altLang="en-US" sz="2400" dirty="0">
                <a:latin typeface="+mn-ea"/>
                <a:ea typeface="+mn-ea"/>
              </a:rPr>
              <a:t>，使得</a:t>
            </a:r>
            <a:r>
              <a:rPr kumimoji="1" lang="en-US" altLang="zh-CN" sz="2400" dirty="0">
                <a:latin typeface="+mn-ea"/>
                <a:ea typeface="+mn-ea"/>
              </a:rPr>
              <a:t>&lt;</a:t>
            </a:r>
            <a:r>
              <a:rPr kumimoji="1" lang="en-US" altLang="zh-CN" sz="2400" dirty="0" err="1">
                <a:latin typeface="+mn-ea"/>
                <a:ea typeface="+mn-ea"/>
              </a:rPr>
              <a:t>a,c</a:t>
            </a:r>
            <a:r>
              <a:rPr kumimoji="1" lang="en-US" altLang="zh-CN" sz="2400" dirty="0">
                <a:latin typeface="+mn-ea"/>
                <a:ea typeface="+mn-ea"/>
              </a:rPr>
              <a:t>&gt;∈</a:t>
            </a:r>
            <a:r>
              <a:rPr kumimoji="1" lang="en-US" altLang="zh-CN" sz="2400" dirty="0" err="1">
                <a:latin typeface="+mn-ea"/>
                <a:ea typeface="+mn-ea"/>
              </a:rPr>
              <a:t>R</a:t>
            </a:r>
            <a:r>
              <a:rPr kumimoji="1" lang="en-US" altLang="zh-CN" sz="2400" baseline="30000" dirty="0" err="1">
                <a:latin typeface="+mn-ea"/>
                <a:ea typeface="+mn-ea"/>
              </a:rPr>
              <a:t>k</a:t>
            </a:r>
            <a:r>
              <a:rPr kumimoji="1" lang="zh-CN" altLang="en-US" sz="2400" dirty="0">
                <a:latin typeface="+mn-ea"/>
                <a:ea typeface="+mn-ea"/>
              </a:rPr>
              <a:t>，</a:t>
            </a:r>
            <a:r>
              <a:rPr kumimoji="1" lang="en-US" altLang="zh-CN" sz="2400" dirty="0">
                <a:latin typeface="+mn-ea"/>
                <a:ea typeface="+mn-ea"/>
              </a:rPr>
              <a:t>&lt;</a:t>
            </a:r>
            <a:r>
              <a:rPr kumimoji="1" lang="en-US" altLang="zh-CN" sz="2400" dirty="0" err="1">
                <a:latin typeface="+mn-ea"/>
                <a:ea typeface="+mn-ea"/>
              </a:rPr>
              <a:t>c,b</a:t>
            </a:r>
            <a:r>
              <a:rPr kumimoji="1" lang="en-US" altLang="zh-CN" sz="2400" dirty="0">
                <a:latin typeface="+mn-ea"/>
                <a:ea typeface="+mn-ea"/>
              </a:rPr>
              <a:t>&gt;∈R</a:t>
            </a:r>
            <a:r>
              <a:rPr kumimoji="1" lang="zh-CN" altLang="en-US" sz="2400" dirty="0">
                <a:latin typeface="+mn-ea"/>
                <a:ea typeface="+mn-ea"/>
              </a:rPr>
              <a:t>由归纳假设有：</a:t>
            </a:r>
          </a:p>
        </p:txBody>
      </p:sp>
    </p:spTree>
    <p:extLst>
      <p:ext uri="{BB962C8B-B14F-4D97-AF65-F5344CB8AC3E}">
        <p14:creationId xmlns:p14="http://schemas.microsoft.com/office/powerpoint/2010/main" val="26733196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01">
                                            <p:txEl>
                                              <p:pRg st="0" end="0"/>
                                            </p:txEl>
                                          </p:spTgt>
                                        </p:tgtEl>
                                        <p:attrNameLst>
                                          <p:attrName>style.visibility</p:attrName>
                                        </p:attrNameLst>
                                      </p:cBhvr>
                                      <p:to>
                                        <p:strVal val="visible"/>
                                      </p:to>
                                    </p:set>
                                    <p:anim calcmode="lin" valueType="num">
                                      <p:cBhvr additive="base">
                                        <p:cTn id="7" dur="500" fill="hold"/>
                                        <p:tgtEl>
                                          <p:spTgt spid="16589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8901">
                                            <p:txEl>
                                              <p:pRg st="1" end="1"/>
                                            </p:txEl>
                                          </p:spTgt>
                                        </p:tgtEl>
                                        <p:attrNameLst>
                                          <p:attrName>style.visibility</p:attrName>
                                        </p:attrNameLst>
                                      </p:cBhvr>
                                      <p:to>
                                        <p:strVal val="visible"/>
                                      </p:to>
                                    </p:set>
                                    <p:anim calcmode="lin" valueType="num">
                                      <p:cBhvr additive="base">
                                        <p:cTn id="13" dur="500" fill="hold"/>
                                        <p:tgtEl>
                                          <p:spTgt spid="16589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0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04"/>
                                        </p:tgtEl>
                                        <p:attrNameLst>
                                          <p:attrName>style.visibility</p:attrName>
                                        </p:attrNameLst>
                                      </p:cBhvr>
                                      <p:to>
                                        <p:strVal val="visible"/>
                                      </p:to>
                                    </p:set>
                                    <p:anim calcmode="lin" valueType="num">
                                      <p:cBhvr additive="base">
                                        <p:cTn id="17" dur="500" fill="hold"/>
                                        <p:tgtEl>
                                          <p:spTgt spid="1658904"/>
                                        </p:tgtEl>
                                        <p:attrNameLst>
                                          <p:attrName>ppt_x</p:attrName>
                                        </p:attrNameLst>
                                      </p:cBhvr>
                                      <p:tavLst>
                                        <p:tav tm="0">
                                          <p:val>
                                            <p:strVal val="#ppt_x"/>
                                          </p:val>
                                        </p:tav>
                                        <p:tav tm="100000">
                                          <p:val>
                                            <p:strVal val="#ppt_x"/>
                                          </p:val>
                                        </p:tav>
                                      </p:tavLst>
                                    </p:anim>
                                    <p:anim calcmode="lin" valueType="num">
                                      <p:cBhvr additive="base">
                                        <p:cTn id="18" dur="500" fill="hold"/>
                                        <p:tgtEl>
                                          <p:spTgt spid="165890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05"/>
                                        </p:tgtEl>
                                        <p:attrNameLst>
                                          <p:attrName>style.visibility</p:attrName>
                                        </p:attrNameLst>
                                      </p:cBhvr>
                                      <p:to>
                                        <p:strVal val="visible"/>
                                      </p:to>
                                    </p:set>
                                    <p:anim calcmode="lin" valueType="num">
                                      <p:cBhvr additive="base">
                                        <p:cTn id="21" dur="500" fill="hold"/>
                                        <p:tgtEl>
                                          <p:spTgt spid="1658905"/>
                                        </p:tgtEl>
                                        <p:attrNameLst>
                                          <p:attrName>ppt_x</p:attrName>
                                        </p:attrNameLst>
                                      </p:cBhvr>
                                      <p:tavLst>
                                        <p:tav tm="0">
                                          <p:val>
                                            <p:strVal val="#ppt_x"/>
                                          </p:val>
                                        </p:tav>
                                        <p:tav tm="100000">
                                          <p:val>
                                            <p:strVal val="#ppt_x"/>
                                          </p:val>
                                        </p:tav>
                                      </p:tavLst>
                                    </p:anim>
                                    <p:anim calcmode="lin" valueType="num">
                                      <p:cBhvr additive="base">
                                        <p:cTn id="22" dur="500" fill="hold"/>
                                        <p:tgtEl>
                                          <p:spTgt spid="165890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58901">
                                            <p:txEl>
                                              <p:pRg st="2" end="2"/>
                                            </p:txEl>
                                          </p:spTgt>
                                        </p:tgtEl>
                                        <p:attrNameLst>
                                          <p:attrName>style.visibility</p:attrName>
                                        </p:attrNameLst>
                                      </p:cBhvr>
                                      <p:to>
                                        <p:strVal val="visible"/>
                                      </p:to>
                                    </p:set>
                                    <p:anim calcmode="lin" valueType="num">
                                      <p:cBhvr additive="base">
                                        <p:cTn id="27" dur="500" fill="hold"/>
                                        <p:tgtEl>
                                          <p:spTgt spid="1658901">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58901">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58906"/>
                                        </p:tgtEl>
                                        <p:attrNameLst>
                                          <p:attrName>style.visibility</p:attrName>
                                        </p:attrNameLst>
                                      </p:cBhvr>
                                      <p:to>
                                        <p:strVal val="visible"/>
                                      </p:to>
                                    </p:set>
                                    <p:anim calcmode="lin" valueType="num">
                                      <p:cBhvr additive="base">
                                        <p:cTn id="31" dur="500" fill="hold"/>
                                        <p:tgtEl>
                                          <p:spTgt spid="1658906"/>
                                        </p:tgtEl>
                                        <p:attrNameLst>
                                          <p:attrName>ppt_x</p:attrName>
                                        </p:attrNameLst>
                                      </p:cBhvr>
                                      <p:tavLst>
                                        <p:tav tm="0">
                                          <p:val>
                                            <p:strVal val="#ppt_x"/>
                                          </p:val>
                                        </p:tav>
                                        <p:tav tm="100000">
                                          <p:val>
                                            <p:strVal val="#ppt_x"/>
                                          </p:val>
                                        </p:tav>
                                      </p:tavLst>
                                    </p:anim>
                                    <p:anim calcmode="lin" valueType="num">
                                      <p:cBhvr additive="base">
                                        <p:cTn id="32" dur="500" fill="hold"/>
                                        <p:tgtEl>
                                          <p:spTgt spid="165890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58913">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658913">
                                            <p:txEl>
                                              <p:pRg st="1" end="1"/>
                                            </p:txEl>
                                          </p:spTgt>
                                        </p:tgtEl>
                                        <p:attrNameLst>
                                          <p:attrName>style.visibility</p:attrName>
                                        </p:attrNameLst>
                                      </p:cBhvr>
                                      <p:to>
                                        <p:strVal val="visible"/>
                                      </p:to>
                                    </p:set>
                                    <p:anim calcmode="lin" valueType="num">
                                      <p:cBhvr additive="base">
                                        <p:cTn id="47" dur="500" fill="hold"/>
                                        <p:tgtEl>
                                          <p:spTgt spid="1658913">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589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658913">
                                            <p:txEl>
                                              <p:pRg st="2" end="2"/>
                                            </p:txEl>
                                          </p:spTgt>
                                        </p:tgtEl>
                                        <p:attrNameLst>
                                          <p:attrName>style.visibility</p:attrName>
                                        </p:attrNameLst>
                                      </p:cBhvr>
                                      <p:to>
                                        <p:strVal val="visible"/>
                                      </p:to>
                                    </p:set>
                                    <p:anim calcmode="lin" valueType="num">
                                      <p:cBhvr additive="base">
                                        <p:cTn id="53" dur="500" fill="hold"/>
                                        <p:tgtEl>
                                          <p:spTgt spid="1658913">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589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a:t>问题引入</a:t>
            </a:r>
          </a:p>
        </p:txBody>
      </p:sp>
      <p:sp>
        <p:nvSpPr>
          <p:cNvPr id="1357828" name="Rectangle 4">
            <a:extLst>
              <a:ext uri="{FF2B5EF4-FFF2-40B4-BE49-F238E27FC236}">
                <a16:creationId xmlns:a16="http://schemas.microsoft.com/office/drawing/2014/main" id="{332EC8DD-E835-4D1E-B519-A65207623627}"/>
              </a:ext>
            </a:extLst>
          </p:cNvPr>
          <p:cNvSpPr>
            <a:spLocks noChangeArrowheads="1"/>
          </p:cNvSpPr>
          <p:nvPr/>
        </p:nvSpPr>
        <p:spPr bwMode="auto">
          <a:xfrm>
            <a:off x="1527175" y="1344682"/>
            <a:ext cx="5030334" cy="3516098"/>
          </a:xfrm>
          <a:prstGeom prst="rect">
            <a:avLst/>
          </a:prstGeom>
          <a:noFill/>
          <a:ln w="9525">
            <a:noFill/>
            <a:miter lim="800000"/>
            <a:headEnd/>
            <a:tailEnd/>
          </a:ln>
          <a:effectLst/>
        </p:spPr>
        <p:txBody>
          <a:bodyPr wrap="square" lIns="36008" tIns="36008" rIns="36008" bIns="36008">
            <a:spAutoFit/>
          </a:bodyPr>
          <a:lstStyle/>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上，下</a:t>
            </a:r>
            <a:r>
              <a:rPr kumimoji="1" lang="zh-CN" altLang="zh-CN" b="1" noProof="1">
                <a:solidFill>
                  <a:srgbClr val="000000"/>
                </a:solidFill>
                <a:latin typeface="+mn-ea"/>
              </a:rPr>
              <a:t>；</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左，右</a:t>
            </a:r>
            <a:r>
              <a:rPr kumimoji="1" lang="zh-CN" altLang="zh-CN" b="1" noProof="1">
                <a:solidFill>
                  <a:srgbClr val="000000"/>
                </a:solidFill>
                <a:latin typeface="+mn-ea"/>
              </a:rPr>
              <a:t>；</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zh-CN" b="1" noProof="1">
                <a:solidFill>
                  <a:srgbClr val="000000"/>
                </a:solidFill>
                <a:latin typeface="+mn-ea"/>
              </a:rPr>
              <a:t>3&lt;4；</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noProof="1">
                <a:solidFill>
                  <a:srgbClr val="000000"/>
                </a:solidFill>
                <a:latin typeface="+mn-ea"/>
              </a:rPr>
              <a:t>中国的首都是北京</a:t>
            </a:r>
            <a:r>
              <a:rPr kumimoji="1" lang="zh-CN" altLang="zh-CN" b="1" noProof="1">
                <a:solidFill>
                  <a:srgbClr val="000000"/>
                </a:solidFill>
                <a:latin typeface="+mn-ea"/>
              </a:rPr>
              <a:t>；</a:t>
            </a:r>
            <a:endParaRPr kumimoji="1" lang="en-US" altLang="zh-CN" b="1" noProof="1">
              <a:solidFill>
                <a:srgbClr val="000000"/>
              </a:solidFill>
              <a:latin typeface="+mn-ea"/>
            </a:endParaRPr>
          </a:p>
          <a:p>
            <a:pPr marL="342900" indent="-342900" algn="just">
              <a:lnSpc>
                <a:spcPct val="150000"/>
              </a:lnSpc>
              <a:spcBef>
                <a:spcPct val="50000"/>
              </a:spcBef>
              <a:buClr>
                <a:srgbClr val="3333FF"/>
              </a:buClr>
              <a:buFont typeface="Wingdings" panose="05000000000000000000" pitchFamily="2" charset="2"/>
              <a:buChar char="Ø"/>
              <a:defRPr/>
            </a:pPr>
            <a:r>
              <a:rPr kumimoji="1" lang="zh-CN" altLang="en-US" b="1" dirty="0">
                <a:solidFill>
                  <a:srgbClr val="000000"/>
                </a:solidFill>
                <a:latin typeface="+mn-ea"/>
              </a:rPr>
              <a:t>平面上一个点的横、纵坐标等。</a:t>
            </a:r>
          </a:p>
        </p:txBody>
      </p:sp>
      <p:grpSp>
        <p:nvGrpSpPr>
          <p:cNvPr id="8" name="组合 7">
            <a:extLst>
              <a:ext uri="{FF2B5EF4-FFF2-40B4-BE49-F238E27FC236}">
                <a16:creationId xmlns:a16="http://schemas.microsoft.com/office/drawing/2014/main" id="{B0105AF9-49CA-4953-9849-47E5B338AE7A}"/>
              </a:ext>
            </a:extLst>
          </p:cNvPr>
          <p:cNvGrpSpPr/>
          <p:nvPr/>
        </p:nvGrpSpPr>
        <p:grpSpPr>
          <a:xfrm>
            <a:off x="1234881" y="5334794"/>
            <a:ext cx="8077200" cy="1111312"/>
            <a:chOff x="536575" y="5446914"/>
            <a:chExt cx="8077200" cy="1111312"/>
          </a:xfrm>
        </p:grpSpPr>
        <p:sp>
          <p:nvSpPr>
            <p:cNvPr id="11" name="AutoShape 5">
              <a:extLst>
                <a:ext uri="{FF2B5EF4-FFF2-40B4-BE49-F238E27FC236}">
                  <a16:creationId xmlns:a16="http://schemas.microsoft.com/office/drawing/2014/main" id="{77CF526D-7C05-480C-BAA2-14B40111498D}"/>
                </a:ext>
              </a:extLst>
            </p:cNvPr>
            <p:cNvSpPr>
              <a:spLocks noChangeArrowheads="1"/>
            </p:cNvSpPr>
            <p:nvPr/>
          </p:nvSpPr>
          <p:spPr bwMode="auto">
            <a:xfrm>
              <a:off x="536575" y="5446914"/>
              <a:ext cx="8077200" cy="11113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endParaRPr lang="zh-CN" altLang="en-US" sz="2400" dirty="0">
                <a:solidFill>
                  <a:srgbClr val="3333FF"/>
                </a:solidFill>
              </a:endParaRPr>
            </a:p>
          </p:txBody>
        </p:sp>
        <p:sp>
          <p:nvSpPr>
            <p:cNvPr id="10" name="Rectangle 4">
              <a:extLst>
                <a:ext uri="{FF2B5EF4-FFF2-40B4-BE49-F238E27FC236}">
                  <a16:creationId xmlns:a16="http://schemas.microsoft.com/office/drawing/2014/main" id="{5D4EFA0E-BE6F-453E-9655-090B0EB21570}"/>
                </a:ext>
              </a:extLst>
            </p:cNvPr>
            <p:cNvSpPr>
              <a:spLocks noChangeArrowheads="1"/>
            </p:cNvSpPr>
            <p:nvPr/>
          </p:nvSpPr>
          <p:spPr bwMode="auto">
            <a:xfrm>
              <a:off x="774700" y="5721849"/>
              <a:ext cx="7772400" cy="561443"/>
            </a:xfrm>
            <a:prstGeom prst="rect">
              <a:avLst/>
            </a:prstGeom>
            <a:noFill/>
            <a:ln w="9525">
              <a:noFill/>
              <a:miter lim="800000"/>
              <a:headEnd/>
              <a:tailEnd/>
            </a:ln>
            <a:effectLst/>
          </p:spPr>
          <p:txBody>
            <a:bodyPr wrap="square" lIns="36008" tIns="36008" rIns="36008" bIns="36008">
              <a:spAutoFit/>
            </a:bodyPr>
            <a:lstStyle/>
            <a:p>
              <a:pPr algn="just">
                <a:lnSpc>
                  <a:spcPct val="150000"/>
                </a:lnSpc>
                <a:spcBef>
                  <a:spcPct val="50000"/>
                </a:spcBef>
                <a:buClr>
                  <a:srgbClr val="00FF00"/>
                </a:buClr>
                <a:defRPr/>
              </a:pPr>
              <a:r>
                <a:rPr kumimoji="1" lang="zh-CN" altLang="en-US" b="1" dirty="0">
                  <a:solidFill>
                    <a:srgbClr val="3333FF"/>
                  </a:solidFill>
                  <a:effectLst>
                    <a:outerShdw blurRad="38100" dist="38100" dir="2700000" algn="tl">
                      <a:srgbClr val="000000">
                        <a:alpha val="43137"/>
                      </a:srgbClr>
                    </a:outerShdw>
                  </a:effectLst>
                  <a:latin typeface="+mn-ea"/>
                </a:rPr>
                <a:t>特征：成对出现</a:t>
              </a:r>
              <a:r>
                <a:rPr kumimoji="1" lang="zh-CN" altLang="en-US" b="1" dirty="0">
                  <a:solidFill>
                    <a:srgbClr val="FFFFFF"/>
                  </a:solidFill>
                  <a:effectLst>
                    <a:outerShdw blurRad="38100" dist="38100" dir="2700000" algn="tl">
                      <a:srgbClr val="000000">
                        <a:alpha val="43137"/>
                      </a:srgbClr>
                    </a:outerShdw>
                  </a:effectLst>
                  <a:latin typeface="+mn-ea"/>
                </a:rPr>
                <a:t>且</a:t>
              </a:r>
              <a:r>
                <a:rPr kumimoji="1" lang="zh-CN" altLang="en-US" b="1" dirty="0">
                  <a:solidFill>
                    <a:srgbClr val="3333FF"/>
                  </a:solidFill>
                  <a:effectLst>
                    <a:outerShdw blurRad="38100" dist="38100" dir="2700000" algn="tl">
                      <a:srgbClr val="000000">
                        <a:alpha val="43137"/>
                      </a:srgbClr>
                    </a:outerShdw>
                  </a:effectLst>
                  <a:latin typeface="+mn-ea"/>
                </a:rPr>
                <a:t>具有一定的顺序</a:t>
              </a:r>
            </a:p>
          </p:txBody>
        </p:sp>
      </p:grpSp>
      <p:sp>
        <p:nvSpPr>
          <p:cNvPr id="9" name="爆炸形: 14 pt  8">
            <a:extLst>
              <a:ext uri="{FF2B5EF4-FFF2-40B4-BE49-F238E27FC236}">
                <a16:creationId xmlns:a16="http://schemas.microsoft.com/office/drawing/2014/main" id="{F0CEB658-D642-4CCA-B5B5-C1D14AF4BF45}"/>
              </a:ext>
            </a:extLst>
          </p:cNvPr>
          <p:cNvSpPr/>
          <p:nvPr/>
        </p:nvSpPr>
        <p:spPr>
          <a:xfrm>
            <a:off x="5502081" y="2180729"/>
            <a:ext cx="3810000" cy="1676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序偶</a:t>
            </a:r>
          </a:p>
        </p:txBody>
      </p:sp>
    </p:spTree>
    <p:extLst>
      <p:ext uri="{BB962C8B-B14F-4D97-AF65-F5344CB8AC3E}">
        <p14:creationId xmlns:p14="http://schemas.microsoft.com/office/powerpoint/2010/main" val="3079918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7828">
                                            <p:txEl>
                                              <p:pRg st="0" end="0"/>
                                            </p:txEl>
                                          </p:spTgt>
                                        </p:tgtEl>
                                        <p:attrNameLst>
                                          <p:attrName>style.visibility</p:attrName>
                                        </p:attrNameLst>
                                      </p:cBhvr>
                                      <p:to>
                                        <p:strVal val="visible"/>
                                      </p:to>
                                    </p:set>
                                    <p:anim calcmode="lin" valueType="num">
                                      <p:cBhvr additive="base">
                                        <p:cTn id="7" dur="500" fill="hold"/>
                                        <p:tgtEl>
                                          <p:spTgt spid="13578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7828">
                                            <p:txEl>
                                              <p:pRg st="1" end="1"/>
                                            </p:txEl>
                                          </p:spTgt>
                                        </p:tgtEl>
                                        <p:attrNameLst>
                                          <p:attrName>style.visibility</p:attrName>
                                        </p:attrNameLst>
                                      </p:cBhvr>
                                      <p:to>
                                        <p:strVal val="visible"/>
                                      </p:to>
                                    </p:set>
                                    <p:anim calcmode="lin" valueType="num">
                                      <p:cBhvr additive="base">
                                        <p:cTn id="13" dur="500" fill="hold"/>
                                        <p:tgtEl>
                                          <p:spTgt spid="13578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78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7828">
                                            <p:txEl>
                                              <p:pRg st="2" end="2"/>
                                            </p:txEl>
                                          </p:spTgt>
                                        </p:tgtEl>
                                        <p:attrNameLst>
                                          <p:attrName>style.visibility</p:attrName>
                                        </p:attrNameLst>
                                      </p:cBhvr>
                                      <p:to>
                                        <p:strVal val="visible"/>
                                      </p:to>
                                    </p:set>
                                    <p:anim calcmode="lin" valueType="num">
                                      <p:cBhvr additive="base">
                                        <p:cTn id="19" dur="500" fill="hold"/>
                                        <p:tgtEl>
                                          <p:spTgt spid="13578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78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57828">
                                            <p:txEl>
                                              <p:pRg st="3" end="3"/>
                                            </p:txEl>
                                          </p:spTgt>
                                        </p:tgtEl>
                                        <p:attrNameLst>
                                          <p:attrName>style.visibility</p:attrName>
                                        </p:attrNameLst>
                                      </p:cBhvr>
                                      <p:to>
                                        <p:strVal val="visible"/>
                                      </p:to>
                                    </p:set>
                                    <p:anim calcmode="lin" valueType="num">
                                      <p:cBhvr additive="base">
                                        <p:cTn id="25" dur="500" fill="hold"/>
                                        <p:tgtEl>
                                          <p:spTgt spid="13578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78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7828">
                                            <p:txEl>
                                              <p:pRg st="4" end="4"/>
                                            </p:txEl>
                                          </p:spTgt>
                                        </p:tgtEl>
                                        <p:attrNameLst>
                                          <p:attrName>style.visibility</p:attrName>
                                        </p:attrNameLst>
                                      </p:cBhvr>
                                      <p:to>
                                        <p:strVal val="visible"/>
                                      </p:to>
                                    </p:set>
                                    <p:anim calcmode="lin" valueType="num">
                                      <p:cBhvr additive="base">
                                        <p:cTn id="31" dur="500" fill="hold"/>
                                        <p:tgtEl>
                                          <p:spTgt spid="135782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78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000"/>
                                        <p:tgtEl>
                                          <p:spTgt spid="9"/>
                                        </p:tgtEl>
                                      </p:cBhvr>
                                    </p:animEffect>
                                    <p:anim calcmode="lin" valueType="num">
                                      <p:cBhvr>
                                        <p:cTn id="43" dur="2000" fill="hold"/>
                                        <p:tgtEl>
                                          <p:spTgt spid="9"/>
                                        </p:tgtEl>
                                        <p:attrNameLst>
                                          <p:attrName>ppt_w</p:attrName>
                                        </p:attrNameLst>
                                      </p:cBhvr>
                                      <p:tavLst>
                                        <p:tav tm="0" fmla="#ppt_w*sin(2.5*pi*$)">
                                          <p:val>
                                            <p:fltVal val="0"/>
                                          </p:val>
                                        </p:tav>
                                        <p:tav tm="100000">
                                          <p:val>
                                            <p:fltVal val="1"/>
                                          </p:val>
                                        </p:tav>
                                      </p:tavLst>
                                    </p:anim>
                                    <p:anim calcmode="lin" valueType="num">
                                      <p:cBhvr>
                                        <p:cTn id="44"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build="p" autoUpdateAnimBg="0"/>
      <p:bldP spid="9" grpId="0" animBg="1"/>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4"/>
          <p:cNvSpPr>
            <a:spLocks noGrp="1" noChangeArrowheads="1"/>
          </p:cNvSpPr>
          <p:nvPr>
            <p:ph type="title"/>
          </p:nvPr>
        </p:nvSpPr>
        <p:spPr>
          <a:xfrm>
            <a:off x="872476" y="261998"/>
            <a:ext cx="10758267" cy="585924"/>
          </a:xfrm>
        </p:spPr>
        <p:txBody>
          <a:bodyPr/>
          <a:lstStyle/>
          <a:p>
            <a:r>
              <a:rPr lang="zh-CN" altLang="en-US" dirty="0"/>
              <a:t>定理</a:t>
            </a:r>
            <a:r>
              <a:rPr lang="en-US" altLang="zh-CN" dirty="0"/>
              <a:t>4.10 </a:t>
            </a:r>
            <a:r>
              <a:rPr lang="zh-CN" altLang="en-US" dirty="0"/>
              <a:t>证明 </a:t>
            </a:r>
            <a:r>
              <a:rPr lang="en-US" altLang="zh-CN" dirty="0"/>
              <a:t>(</a:t>
            </a:r>
            <a:r>
              <a:rPr lang="zh-CN" altLang="en-US" dirty="0"/>
              <a:t>续</a:t>
            </a:r>
            <a:r>
              <a:rPr lang="en-US" altLang="zh-CN" dirty="0"/>
              <a:t>)</a:t>
            </a:r>
          </a:p>
        </p:txBody>
      </p:sp>
      <p:sp>
        <p:nvSpPr>
          <p:cNvPr id="1619973" name="Rectangle 5"/>
          <p:cNvSpPr>
            <a:spLocks noGrp="1" noChangeArrowheads="1"/>
          </p:cNvSpPr>
          <p:nvPr>
            <p:ph type="body" sz="half" idx="1"/>
          </p:nvPr>
        </p:nvSpPr>
        <p:spPr>
          <a:xfrm>
            <a:off x="259727" y="1494467"/>
            <a:ext cx="10210800" cy="2564688"/>
          </a:xfrm>
        </p:spPr>
        <p:txBody>
          <a:bodyPr/>
          <a:lstStyle/>
          <a:p>
            <a:pPr marL="0" indent="0">
              <a:buNone/>
            </a:pPr>
            <a:r>
              <a:rPr kumimoji="1" lang="en-US" altLang="zh-CN" dirty="0"/>
              <a:t>&lt;</a:t>
            </a:r>
            <a:r>
              <a:rPr kumimoji="1" lang="en-US" altLang="zh-CN" dirty="0" err="1"/>
              <a:t>a,c</a:t>
            </a:r>
            <a:r>
              <a:rPr kumimoji="1" lang="en-US" altLang="zh-CN" dirty="0"/>
              <a:t>&gt;∈t(R)</a:t>
            </a:r>
            <a:r>
              <a:rPr kumimoji="1" lang="zh-CN" altLang="en-US" dirty="0"/>
              <a:t>，</a:t>
            </a:r>
            <a:r>
              <a:rPr kumimoji="1" lang="en-US" altLang="zh-CN" dirty="0"/>
              <a:t>&lt;</a:t>
            </a:r>
            <a:r>
              <a:rPr kumimoji="1" lang="en-US" altLang="zh-CN" dirty="0" err="1"/>
              <a:t>c,b</a:t>
            </a:r>
            <a:r>
              <a:rPr kumimoji="1" lang="en-US" altLang="zh-CN" dirty="0"/>
              <a:t>&gt;∈t(R)</a:t>
            </a:r>
            <a:r>
              <a:rPr kumimoji="1" lang="zh-CN" altLang="en-US" dirty="0"/>
              <a:t>，由</a:t>
            </a:r>
            <a:r>
              <a:rPr kumimoji="1" lang="en-US" altLang="zh-CN" dirty="0"/>
              <a:t>t(R)</a:t>
            </a:r>
            <a:r>
              <a:rPr kumimoji="1" lang="zh-CN" altLang="en-US" dirty="0"/>
              <a:t>可传递，所以</a:t>
            </a:r>
            <a:r>
              <a:rPr kumimoji="1" lang="en-US" altLang="zh-CN" dirty="0"/>
              <a:t>&lt;</a:t>
            </a:r>
            <a:r>
              <a:rPr kumimoji="1" lang="en-US" altLang="zh-CN" dirty="0" err="1"/>
              <a:t>a,b</a:t>
            </a:r>
            <a:r>
              <a:rPr kumimoji="1" lang="en-US" altLang="zh-CN" dirty="0"/>
              <a:t>&gt;∈t(R)</a:t>
            </a:r>
            <a:r>
              <a:rPr kumimoji="1" lang="zh-CN" altLang="en-US" dirty="0"/>
              <a:t>，</a:t>
            </a:r>
          </a:p>
          <a:p>
            <a:pPr marL="0" indent="0">
              <a:buNone/>
            </a:pPr>
            <a:r>
              <a:rPr kumimoji="1" lang="zh-CN" altLang="en-US" dirty="0"/>
              <a:t>即有：</a:t>
            </a:r>
            <a:r>
              <a:rPr kumimoji="1" lang="en-US" altLang="zh-CN" dirty="0"/>
              <a:t>R</a:t>
            </a:r>
            <a:r>
              <a:rPr kumimoji="1" lang="en-US" altLang="zh-CN" baseline="30000" dirty="0"/>
              <a:t>k+1</a:t>
            </a:r>
            <a:r>
              <a:rPr kumimoji="1" lang="en-US" altLang="zh-CN" dirty="0">
                <a:sym typeface="Symbol" panose="05050102010706020507" pitchFamily="18" charset="2"/>
              </a:rPr>
              <a:t></a:t>
            </a:r>
            <a:r>
              <a:rPr kumimoji="1" lang="en-US" altLang="zh-CN" dirty="0"/>
              <a:t>t(R)</a:t>
            </a:r>
            <a:r>
              <a:rPr kumimoji="1" lang="zh-CN" altLang="en-US" dirty="0"/>
              <a:t>。</a:t>
            </a:r>
          </a:p>
          <a:p>
            <a:pPr marL="0" indent="0">
              <a:buNone/>
            </a:pPr>
            <a:r>
              <a:rPr kumimoji="1" lang="zh-CN" altLang="en-US" dirty="0"/>
              <a:t>由归纳法知，对任意有的</a:t>
            </a:r>
            <a:r>
              <a:rPr kumimoji="1" lang="en-US" altLang="zh-CN" dirty="0" err="1"/>
              <a:t>i∈N</a:t>
            </a:r>
            <a:r>
              <a:rPr kumimoji="1" lang="en-US" altLang="zh-CN" dirty="0"/>
              <a:t>+</a:t>
            </a:r>
            <a:r>
              <a:rPr kumimoji="1" lang="zh-CN" altLang="en-US" dirty="0"/>
              <a:t>，有</a:t>
            </a:r>
            <a:r>
              <a:rPr kumimoji="1" lang="en-US" altLang="zh-CN" dirty="0" err="1"/>
              <a:t>R</a:t>
            </a:r>
            <a:r>
              <a:rPr kumimoji="1" lang="en-US" altLang="zh-CN" baseline="30000" dirty="0" err="1"/>
              <a:t>i</a:t>
            </a:r>
            <a:r>
              <a:rPr kumimoji="1" lang="en-US" altLang="zh-CN" dirty="0" err="1">
                <a:sym typeface="Symbol" panose="05050102010706020507" pitchFamily="18" charset="2"/>
              </a:rPr>
              <a:t></a:t>
            </a:r>
            <a:r>
              <a:rPr kumimoji="1" lang="en-US" altLang="zh-CN" dirty="0" err="1"/>
              <a:t>t</a:t>
            </a:r>
            <a:r>
              <a:rPr kumimoji="1" lang="en-US" altLang="zh-CN" dirty="0"/>
              <a:t>(R)</a:t>
            </a:r>
            <a:r>
              <a:rPr kumimoji="1" lang="zh-CN" altLang="en-US" dirty="0"/>
              <a:t>。</a:t>
            </a:r>
          </a:p>
          <a:p>
            <a:pPr marL="0" indent="0">
              <a:buNone/>
            </a:pPr>
            <a:r>
              <a:rPr kumimoji="1" lang="zh-CN" altLang="en-US" dirty="0"/>
              <a:t>所以	    </a:t>
            </a:r>
            <a:r>
              <a:rPr kumimoji="1" lang="zh-CN" altLang="en-US" dirty="0">
                <a:sym typeface="Symbol" panose="05050102010706020507" pitchFamily="18" charset="2"/>
              </a:rPr>
              <a:t></a:t>
            </a:r>
            <a:r>
              <a:rPr kumimoji="1" lang="en-US" altLang="zh-CN" dirty="0"/>
              <a:t>t(R)</a:t>
            </a:r>
            <a:r>
              <a:rPr kumimoji="1" lang="zh-CN" altLang="en-US" dirty="0"/>
              <a:t>。</a:t>
            </a:r>
          </a:p>
        </p:txBody>
      </p:sp>
      <p:sp>
        <p:nvSpPr>
          <p:cNvPr id="1619976" name="Rectangle 8"/>
          <p:cNvSpPr>
            <a:spLocks noChangeArrowheads="1"/>
          </p:cNvSpPr>
          <p:nvPr/>
        </p:nvSpPr>
        <p:spPr bwMode="auto">
          <a:xfrm>
            <a:off x="328598" y="4187771"/>
            <a:ext cx="8625296" cy="17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00FF00"/>
              </a:buClr>
              <a:buFont typeface="Wingdings" panose="05000000000000000000" pitchFamily="2" charset="2"/>
              <a:buNone/>
            </a:pPr>
            <a:r>
              <a:rPr kumimoji="1" lang="zh-CN" altLang="en-US" sz="2400" dirty="0">
                <a:latin typeface="+mn-ea"/>
                <a:ea typeface="+mn-ea"/>
              </a:rPr>
              <a:t>由</a:t>
            </a:r>
            <a:r>
              <a:rPr kumimoji="1" lang="en-US" altLang="zh-CN" sz="2400" dirty="0">
                <a:latin typeface="+mn-ea"/>
                <a:ea typeface="+mn-ea"/>
              </a:rPr>
              <a:t>1)</a:t>
            </a:r>
            <a:r>
              <a:rPr kumimoji="1" lang="zh-CN" altLang="en-US" sz="2400" dirty="0">
                <a:latin typeface="+mn-ea"/>
                <a:ea typeface="+mn-ea"/>
              </a:rPr>
              <a:t>、</a:t>
            </a:r>
            <a:r>
              <a:rPr kumimoji="1" lang="en-US" altLang="zh-CN" sz="2400" dirty="0">
                <a:latin typeface="+mn-ea"/>
                <a:ea typeface="+mn-ea"/>
              </a:rPr>
              <a:t>2)</a:t>
            </a:r>
            <a:r>
              <a:rPr kumimoji="1" lang="zh-CN" altLang="en-US" sz="2400" dirty="0">
                <a:latin typeface="+mn-ea"/>
                <a:ea typeface="+mn-ea"/>
              </a:rPr>
              <a:t>知：</a:t>
            </a:r>
            <a:r>
              <a:rPr kumimoji="1" lang="en-US" altLang="zh-CN" sz="2400" dirty="0">
                <a:latin typeface="+mn-ea"/>
                <a:ea typeface="+mn-ea"/>
              </a:rPr>
              <a:t>t(R)</a:t>
            </a:r>
            <a:r>
              <a:rPr kumimoji="1" lang="zh-CN" altLang="en-US" sz="2400" dirty="0">
                <a:latin typeface="+mn-ea"/>
                <a:ea typeface="+mn-ea"/>
              </a:rPr>
              <a:t>＝        。</a:t>
            </a:r>
          </a:p>
          <a:p>
            <a:pPr algn="l" eaLnBrk="1" hangingPunct="1">
              <a:lnSpc>
                <a:spcPct val="150000"/>
              </a:lnSpc>
              <a:buClr>
                <a:srgbClr val="00FF00"/>
              </a:buClr>
              <a:buFont typeface="Wingdings" panose="05000000000000000000" pitchFamily="2" charset="2"/>
              <a:buNone/>
            </a:pPr>
            <a:r>
              <a:rPr kumimoji="1" lang="zh-CN" altLang="en-US" sz="2400" dirty="0">
                <a:latin typeface="+mn-ea"/>
                <a:ea typeface="+mn-ea"/>
              </a:rPr>
              <a:t>当</a:t>
            </a:r>
            <a:r>
              <a:rPr kumimoji="1" lang="en-US" altLang="zh-CN" sz="2400" dirty="0">
                <a:latin typeface="+mn-ea"/>
                <a:ea typeface="+mn-ea"/>
              </a:rPr>
              <a:t>|A|</a:t>
            </a:r>
            <a:r>
              <a:rPr kumimoji="1" lang="zh-CN" altLang="en-US" sz="2400" dirty="0">
                <a:latin typeface="+mn-ea"/>
                <a:ea typeface="+mn-ea"/>
              </a:rPr>
              <a:t>＝</a:t>
            </a:r>
            <a:r>
              <a:rPr kumimoji="1" lang="en-US" altLang="zh-CN" sz="2400" dirty="0">
                <a:latin typeface="+mn-ea"/>
                <a:ea typeface="+mn-ea"/>
              </a:rPr>
              <a:t>n</a:t>
            </a:r>
            <a:r>
              <a:rPr kumimoji="1" lang="zh-CN" altLang="en-US" sz="2400" dirty="0">
                <a:latin typeface="+mn-ea"/>
                <a:ea typeface="+mn-ea"/>
              </a:rPr>
              <a:t>时，由定理</a:t>
            </a:r>
            <a:r>
              <a:rPr kumimoji="1" lang="en-US" altLang="zh-CN" sz="2400" dirty="0">
                <a:latin typeface="+mn-ea"/>
                <a:ea typeface="+mn-ea"/>
              </a:rPr>
              <a:t>4.8</a:t>
            </a:r>
            <a:r>
              <a:rPr kumimoji="1" lang="zh-CN" altLang="en-US" sz="2400" dirty="0">
                <a:latin typeface="+mn-ea"/>
                <a:ea typeface="+mn-ea"/>
              </a:rPr>
              <a:t>知：      ＝       。所以，</a:t>
            </a:r>
          </a:p>
          <a:p>
            <a:pPr algn="l" eaLnBrk="1" hangingPunct="1">
              <a:lnSpc>
                <a:spcPct val="150000"/>
              </a:lnSpc>
              <a:spcBef>
                <a:spcPct val="0"/>
              </a:spcBef>
              <a:buClr>
                <a:srgbClr val="00FF00"/>
              </a:buClr>
              <a:buFont typeface="Wingdings" panose="05000000000000000000" pitchFamily="2" charset="2"/>
              <a:buNone/>
            </a:pPr>
            <a:r>
              <a:rPr kumimoji="1" lang="en-US" altLang="zh-CN" sz="2400" dirty="0">
                <a:latin typeface="+mn-ea"/>
                <a:ea typeface="+mn-ea"/>
              </a:rPr>
              <a:t>t(R)</a:t>
            </a:r>
            <a:r>
              <a:rPr kumimoji="1" lang="zh-CN" altLang="en-US" sz="2400" dirty="0">
                <a:latin typeface="+mn-ea"/>
                <a:ea typeface="+mn-ea"/>
              </a:rPr>
              <a:t>＝     </a:t>
            </a:r>
          </a:p>
        </p:txBody>
      </p:sp>
      <p:graphicFrame>
        <p:nvGraphicFramePr>
          <p:cNvPr id="1619977" name="Object 9"/>
          <p:cNvGraphicFramePr>
            <a:graphicFrameLocks noChangeAspect="1"/>
          </p:cNvGraphicFramePr>
          <p:nvPr>
            <p:extLst>
              <p:ext uri="{D42A27DB-BD31-4B8C-83A1-F6EECF244321}">
                <p14:modId xmlns:p14="http://schemas.microsoft.com/office/powerpoint/2010/main" val="1207049706"/>
              </p:ext>
            </p:extLst>
          </p:nvPr>
        </p:nvGraphicFramePr>
        <p:xfrm>
          <a:off x="3126223" y="4187771"/>
          <a:ext cx="589775" cy="687067"/>
        </p:xfrm>
        <a:graphic>
          <a:graphicData uri="http://schemas.openxmlformats.org/presentationml/2006/ole">
            <mc:AlternateContent xmlns:mc="http://schemas.openxmlformats.org/markup-compatibility/2006">
              <mc:Choice xmlns:v="urn:schemas-microsoft-com:vml" Requires="v">
                <p:oleObj spid="_x0000_s65084" name="Equation" r:id="rId4" imgW="444240" imgH="495000" progId="Equation.3">
                  <p:embed/>
                </p:oleObj>
              </mc:Choice>
              <mc:Fallback>
                <p:oleObj name="Equation" r:id="rId4" imgW="444240" imgH="495000" progId="Equation.3">
                  <p:embed/>
                  <p:pic>
                    <p:nvPicPr>
                      <p:cNvPr id="161997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6223" y="4187771"/>
                        <a:ext cx="589775" cy="687067"/>
                      </a:xfrm>
                      <a:prstGeom prst="rect">
                        <a:avLst/>
                      </a:prstGeom>
                      <a:noFill/>
                      <a:ln>
                        <a:noFill/>
                      </a:ln>
                      <a:extLst/>
                    </p:spPr>
                  </p:pic>
                </p:oleObj>
              </mc:Fallback>
            </mc:AlternateContent>
          </a:graphicData>
        </a:graphic>
      </p:graphicFrame>
      <p:graphicFrame>
        <p:nvGraphicFramePr>
          <p:cNvPr id="1619978" name="Object 10"/>
          <p:cNvGraphicFramePr>
            <a:graphicFrameLocks noChangeAspect="1"/>
          </p:cNvGraphicFramePr>
          <p:nvPr>
            <p:extLst>
              <p:ext uri="{D42A27DB-BD31-4B8C-83A1-F6EECF244321}">
                <p14:modId xmlns:p14="http://schemas.microsoft.com/office/powerpoint/2010/main" val="3736508274"/>
              </p:ext>
            </p:extLst>
          </p:nvPr>
        </p:nvGraphicFramePr>
        <p:xfrm>
          <a:off x="4127982" y="4705700"/>
          <a:ext cx="690722" cy="802636"/>
        </p:xfrm>
        <a:graphic>
          <a:graphicData uri="http://schemas.openxmlformats.org/presentationml/2006/ole">
            <mc:AlternateContent xmlns:mc="http://schemas.openxmlformats.org/markup-compatibility/2006">
              <mc:Choice xmlns:v="urn:schemas-microsoft-com:vml" Requires="v">
                <p:oleObj spid="_x0000_s65085" name="Equation" r:id="rId6" imgW="444240" imgH="495000" progId="Equation.3">
                  <p:embed/>
                </p:oleObj>
              </mc:Choice>
              <mc:Fallback>
                <p:oleObj name="Equation" r:id="rId6" imgW="444240" imgH="495000" progId="Equation.3">
                  <p:embed/>
                  <p:pic>
                    <p:nvPicPr>
                      <p:cNvPr id="161997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7982" y="4705700"/>
                        <a:ext cx="690722" cy="802636"/>
                      </a:xfrm>
                      <a:prstGeom prst="rect">
                        <a:avLst/>
                      </a:prstGeom>
                      <a:noFill/>
                      <a:ln>
                        <a:noFill/>
                      </a:ln>
                      <a:extLst/>
                    </p:spPr>
                  </p:pic>
                </p:oleObj>
              </mc:Fallback>
            </mc:AlternateContent>
          </a:graphicData>
        </a:graphic>
      </p:graphicFrame>
      <p:graphicFrame>
        <p:nvGraphicFramePr>
          <p:cNvPr id="1619979" name="Object 11"/>
          <p:cNvGraphicFramePr>
            <a:graphicFrameLocks noChangeAspect="1"/>
          </p:cNvGraphicFramePr>
          <p:nvPr>
            <p:extLst>
              <p:ext uri="{D42A27DB-BD31-4B8C-83A1-F6EECF244321}">
                <p14:modId xmlns:p14="http://schemas.microsoft.com/office/powerpoint/2010/main" val="3564816587"/>
              </p:ext>
            </p:extLst>
          </p:nvPr>
        </p:nvGraphicFramePr>
        <p:xfrm>
          <a:off x="5052897" y="4737757"/>
          <a:ext cx="689134" cy="738243"/>
        </p:xfrm>
        <a:graphic>
          <a:graphicData uri="http://schemas.openxmlformats.org/presentationml/2006/ole">
            <mc:AlternateContent xmlns:mc="http://schemas.openxmlformats.org/markup-compatibility/2006">
              <mc:Choice xmlns:v="urn:schemas-microsoft-com:vml" Requires="v">
                <p:oleObj spid="_x0000_s65086" name="Equation" r:id="rId8" imgW="444240" imgH="495000" progId="Equation.3">
                  <p:embed/>
                </p:oleObj>
              </mc:Choice>
              <mc:Fallback>
                <p:oleObj name="Equation" r:id="rId8" imgW="444240" imgH="495000" progId="Equation.3">
                  <p:embed/>
                  <p:pic>
                    <p:nvPicPr>
                      <p:cNvPr id="161997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2897" y="4737757"/>
                        <a:ext cx="689134" cy="738243"/>
                      </a:xfrm>
                      <a:prstGeom prst="rect">
                        <a:avLst/>
                      </a:prstGeom>
                      <a:noFill/>
                      <a:ln>
                        <a:noFill/>
                      </a:ln>
                      <a:extLst/>
                    </p:spPr>
                  </p:pic>
                </p:oleObj>
              </mc:Fallback>
            </mc:AlternateContent>
          </a:graphicData>
        </a:graphic>
      </p:graphicFrame>
      <p:graphicFrame>
        <p:nvGraphicFramePr>
          <p:cNvPr id="1619980" name="Object 12"/>
          <p:cNvGraphicFramePr>
            <a:graphicFrameLocks noChangeAspect="1"/>
          </p:cNvGraphicFramePr>
          <p:nvPr>
            <p:extLst>
              <p:ext uri="{D42A27DB-BD31-4B8C-83A1-F6EECF244321}">
                <p14:modId xmlns:p14="http://schemas.microsoft.com/office/powerpoint/2010/main" val="1879382096"/>
              </p:ext>
            </p:extLst>
          </p:nvPr>
        </p:nvGraphicFramePr>
        <p:xfrm>
          <a:off x="1218530" y="5225297"/>
          <a:ext cx="690723" cy="834395"/>
        </p:xfrm>
        <a:graphic>
          <a:graphicData uri="http://schemas.openxmlformats.org/presentationml/2006/ole">
            <mc:AlternateContent xmlns:mc="http://schemas.openxmlformats.org/markup-compatibility/2006">
              <mc:Choice xmlns:v="urn:schemas-microsoft-com:vml" Requires="v">
                <p:oleObj spid="_x0000_s65087" name="Equation" r:id="rId10" imgW="444240" imgH="495000" progId="Equation.3">
                  <p:embed/>
                </p:oleObj>
              </mc:Choice>
              <mc:Fallback>
                <p:oleObj name="Equation" r:id="rId10" imgW="444240" imgH="495000" progId="Equation.3">
                  <p:embed/>
                  <p:pic>
                    <p:nvPicPr>
                      <p:cNvPr id="161998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8530" y="5225297"/>
                        <a:ext cx="690723" cy="834395"/>
                      </a:xfrm>
                      <a:prstGeom prst="rect">
                        <a:avLst/>
                      </a:prstGeom>
                      <a:noFill/>
                      <a:ln>
                        <a:noFill/>
                      </a:ln>
                      <a:extLst/>
                    </p:spPr>
                  </p:pic>
                </p:oleObj>
              </mc:Fallback>
            </mc:AlternateContent>
          </a:graphicData>
        </a:graphic>
      </p:graphicFrame>
      <p:graphicFrame>
        <p:nvGraphicFramePr>
          <p:cNvPr id="1619971" name="Object 3"/>
          <p:cNvGraphicFramePr>
            <a:graphicFrameLocks noGrp="1" noChangeAspect="1"/>
          </p:cNvGraphicFramePr>
          <p:nvPr>
            <p:ph sz="half" idx="2"/>
            <p:extLst>
              <p:ext uri="{D42A27DB-BD31-4B8C-83A1-F6EECF244321}">
                <p14:modId xmlns:p14="http://schemas.microsoft.com/office/powerpoint/2010/main" val="3417973186"/>
              </p:ext>
            </p:extLst>
          </p:nvPr>
        </p:nvGraphicFramePr>
        <p:xfrm>
          <a:off x="1084906" y="3131412"/>
          <a:ext cx="788042" cy="788041"/>
        </p:xfrm>
        <a:graphic>
          <a:graphicData uri="http://schemas.openxmlformats.org/presentationml/2006/ole">
            <mc:AlternateContent xmlns:mc="http://schemas.openxmlformats.org/markup-compatibility/2006">
              <mc:Choice xmlns:v="urn:schemas-microsoft-com:vml" Requires="v">
                <p:oleObj spid="_x0000_s65088" name="Equation" r:id="rId12" imgW="444240" imgH="495000" progId="Equation.DSMT4">
                  <p:embed/>
                </p:oleObj>
              </mc:Choice>
              <mc:Fallback>
                <p:oleObj name="Equation" r:id="rId12" imgW="444240" imgH="495000" progId="Equation.DSMT4">
                  <p:embed/>
                  <p:pic>
                    <p:nvPicPr>
                      <p:cNvPr id="1619971" name="Object 3"/>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4906" y="3131412"/>
                        <a:ext cx="788042" cy="78804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397352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9973">
                                            <p:txEl>
                                              <p:pRg st="0" end="0"/>
                                            </p:txEl>
                                          </p:spTgt>
                                        </p:tgtEl>
                                        <p:attrNameLst>
                                          <p:attrName>style.visibility</p:attrName>
                                        </p:attrNameLst>
                                      </p:cBhvr>
                                      <p:to>
                                        <p:strVal val="visible"/>
                                      </p:to>
                                    </p:set>
                                    <p:anim calcmode="lin" valueType="num">
                                      <p:cBhvr additive="base">
                                        <p:cTn id="7" dur="500" fill="hold"/>
                                        <p:tgtEl>
                                          <p:spTgt spid="16199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99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9973">
                                            <p:txEl>
                                              <p:pRg st="1" end="1"/>
                                            </p:txEl>
                                          </p:spTgt>
                                        </p:tgtEl>
                                        <p:attrNameLst>
                                          <p:attrName>style.visibility</p:attrName>
                                        </p:attrNameLst>
                                      </p:cBhvr>
                                      <p:to>
                                        <p:strVal val="visible"/>
                                      </p:to>
                                    </p:set>
                                    <p:anim calcmode="lin" valueType="num">
                                      <p:cBhvr additive="base">
                                        <p:cTn id="13" dur="500" fill="hold"/>
                                        <p:tgtEl>
                                          <p:spTgt spid="16199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99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9973">
                                            <p:txEl>
                                              <p:pRg st="2" end="2"/>
                                            </p:txEl>
                                          </p:spTgt>
                                        </p:tgtEl>
                                        <p:attrNameLst>
                                          <p:attrName>style.visibility</p:attrName>
                                        </p:attrNameLst>
                                      </p:cBhvr>
                                      <p:to>
                                        <p:strVal val="visible"/>
                                      </p:to>
                                    </p:set>
                                    <p:anim calcmode="lin" valueType="num">
                                      <p:cBhvr additive="base">
                                        <p:cTn id="19" dur="500" fill="hold"/>
                                        <p:tgtEl>
                                          <p:spTgt spid="161997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99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19973">
                                            <p:txEl>
                                              <p:pRg st="3" end="3"/>
                                            </p:txEl>
                                          </p:spTgt>
                                        </p:tgtEl>
                                        <p:attrNameLst>
                                          <p:attrName>style.visibility</p:attrName>
                                        </p:attrNameLst>
                                      </p:cBhvr>
                                      <p:to>
                                        <p:strVal val="visible"/>
                                      </p:to>
                                    </p:set>
                                    <p:anim calcmode="lin" valueType="num">
                                      <p:cBhvr additive="base">
                                        <p:cTn id="25" dur="500" fill="hold"/>
                                        <p:tgtEl>
                                          <p:spTgt spid="161997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997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19971"/>
                                        </p:tgtEl>
                                        <p:attrNameLst>
                                          <p:attrName>style.visibility</p:attrName>
                                        </p:attrNameLst>
                                      </p:cBhvr>
                                      <p:to>
                                        <p:strVal val="visible"/>
                                      </p:to>
                                    </p:set>
                                    <p:anim calcmode="lin" valueType="num">
                                      <p:cBhvr additive="base">
                                        <p:cTn id="29" dur="500" fill="hold"/>
                                        <p:tgtEl>
                                          <p:spTgt spid="1619971"/>
                                        </p:tgtEl>
                                        <p:attrNameLst>
                                          <p:attrName>ppt_x</p:attrName>
                                        </p:attrNameLst>
                                      </p:cBhvr>
                                      <p:tavLst>
                                        <p:tav tm="0">
                                          <p:val>
                                            <p:strVal val="#ppt_x"/>
                                          </p:val>
                                        </p:tav>
                                        <p:tav tm="100000">
                                          <p:val>
                                            <p:strVal val="#ppt_x"/>
                                          </p:val>
                                        </p:tav>
                                      </p:tavLst>
                                    </p:anim>
                                    <p:anim calcmode="lin" valueType="num">
                                      <p:cBhvr additive="base">
                                        <p:cTn id="30" dur="500" fill="hold"/>
                                        <p:tgtEl>
                                          <p:spTgt spid="161997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19976">
                                            <p:txEl>
                                              <p:pRg st="0" end="0"/>
                                            </p:txEl>
                                          </p:spTgt>
                                        </p:tgtEl>
                                        <p:attrNameLst>
                                          <p:attrName>style.visibility</p:attrName>
                                        </p:attrNameLst>
                                      </p:cBhvr>
                                      <p:to>
                                        <p:strVal val="visible"/>
                                      </p:to>
                                    </p:set>
                                    <p:anim calcmode="lin" valueType="num">
                                      <p:cBhvr additive="base">
                                        <p:cTn id="35" dur="500" fill="hold"/>
                                        <p:tgtEl>
                                          <p:spTgt spid="161997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1997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19977"/>
                                        </p:tgtEl>
                                        <p:attrNameLst>
                                          <p:attrName>style.visibility</p:attrName>
                                        </p:attrNameLst>
                                      </p:cBhvr>
                                      <p:to>
                                        <p:strVal val="visible"/>
                                      </p:to>
                                    </p:set>
                                    <p:anim calcmode="lin" valueType="num">
                                      <p:cBhvr additive="base">
                                        <p:cTn id="39" dur="500" fill="hold"/>
                                        <p:tgtEl>
                                          <p:spTgt spid="1619977"/>
                                        </p:tgtEl>
                                        <p:attrNameLst>
                                          <p:attrName>ppt_x</p:attrName>
                                        </p:attrNameLst>
                                      </p:cBhvr>
                                      <p:tavLst>
                                        <p:tav tm="0">
                                          <p:val>
                                            <p:strVal val="#ppt_x"/>
                                          </p:val>
                                        </p:tav>
                                        <p:tav tm="100000">
                                          <p:val>
                                            <p:strVal val="#ppt_x"/>
                                          </p:val>
                                        </p:tav>
                                      </p:tavLst>
                                    </p:anim>
                                    <p:anim calcmode="lin" valueType="num">
                                      <p:cBhvr additive="base">
                                        <p:cTn id="40" dur="500" fill="hold"/>
                                        <p:tgtEl>
                                          <p:spTgt spid="1619977"/>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19976">
                                            <p:txEl>
                                              <p:pRg st="1" end="1"/>
                                            </p:txEl>
                                          </p:spTgt>
                                        </p:tgtEl>
                                        <p:attrNameLst>
                                          <p:attrName>style.visibility</p:attrName>
                                        </p:attrNameLst>
                                      </p:cBhvr>
                                      <p:to>
                                        <p:strVal val="visible"/>
                                      </p:to>
                                    </p:set>
                                    <p:anim calcmode="lin" valueType="num">
                                      <p:cBhvr additive="base">
                                        <p:cTn id="45" dur="500" fill="hold"/>
                                        <p:tgtEl>
                                          <p:spTgt spid="161997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19976">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19978"/>
                                        </p:tgtEl>
                                        <p:attrNameLst>
                                          <p:attrName>style.visibility</p:attrName>
                                        </p:attrNameLst>
                                      </p:cBhvr>
                                      <p:to>
                                        <p:strVal val="visible"/>
                                      </p:to>
                                    </p:set>
                                    <p:anim calcmode="lin" valueType="num">
                                      <p:cBhvr additive="base">
                                        <p:cTn id="49" dur="500" fill="hold"/>
                                        <p:tgtEl>
                                          <p:spTgt spid="1619978"/>
                                        </p:tgtEl>
                                        <p:attrNameLst>
                                          <p:attrName>ppt_x</p:attrName>
                                        </p:attrNameLst>
                                      </p:cBhvr>
                                      <p:tavLst>
                                        <p:tav tm="0">
                                          <p:val>
                                            <p:strVal val="#ppt_x"/>
                                          </p:val>
                                        </p:tav>
                                        <p:tav tm="100000">
                                          <p:val>
                                            <p:strVal val="#ppt_x"/>
                                          </p:val>
                                        </p:tav>
                                      </p:tavLst>
                                    </p:anim>
                                    <p:anim calcmode="lin" valueType="num">
                                      <p:cBhvr additive="base">
                                        <p:cTn id="50" dur="500" fill="hold"/>
                                        <p:tgtEl>
                                          <p:spTgt spid="161997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19979"/>
                                        </p:tgtEl>
                                        <p:attrNameLst>
                                          <p:attrName>style.visibility</p:attrName>
                                        </p:attrNameLst>
                                      </p:cBhvr>
                                      <p:to>
                                        <p:strVal val="visible"/>
                                      </p:to>
                                    </p:set>
                                    <p:anim calcmode="lin" valueType="num">
                                      <p:cBhvr additive="base">
                                        <p:cTn id="53" dur="500" fill="hold"/>
                                        <p:tgtEl>
                                          <p:spTgt spid="1619979"/>
                                        </p:tgtEl>
                                        <p:attrNameLst>
                                          <p:attrName>ppt_x</p:attrName>
                                        </p:attrNameLst>
                                      </p:cBhvr>
                                      <p:tavLst>
                                        <p:tav tm="0">
                                          <p:val>
                                            <p:strVal val="#ppt_x"/>
                                          </p:val>
                                        </p:tav>
                                        <p:tav tm="100000">
                                          <p:val>
                                            <p:strVal val="#ppt_x"/>
                                          </p:val>
                                        </p:tav>
                                      </p:tavLst>
                                    </p:anim>
                                    <p:anim calcmode="lin" valueType="num">
                                      <p:cBhvr additive="base">
                                        <p:cTn id="54" dur="500" fill="hold"/>
                                        <p:tgtEl>
                                          <p:spTgt spid="1619979"/>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19976">
                                            <p:txEl>
                                              <p:pRg st="2" end="2"/>
                                            </p:txEl>
                                          </p:spTgt>
                                        </p:tgtEl>
                                        <p:attrNameLst>
                                          <p:attrName>style.visibility</p:attrName>
                                        </p:attrNameLst>
                                      </p:cBhvr>
                                      <p:to>
                                        <p:strVal val="visible"/>
                                      </p:to>
                                    </p:set>
                                    <p:anim calcmode="lin" valueType="num">
                                      <p:cBhvr additive="base">
                                        <p:cTn id="59" dur="500" fill="hold"/>
                                        <p:tgtEl>
                                          <p:spTgt spid="1619976">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9976">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19980"/>
                                        </p:tgtEl>
                                        <p:attrNameLst>
                                          <p:attrName>style.visibility</p:attrName>
                                        </p:attrNameLst>
                                      </p:cBhvr>
                                      <p:to>
                                        <p:strVal val="visible"/>
                                      </p:to>
                                    </p:set>
                                    <p:anim calcmode="lin" valueType="num">
                                      <p:cBhvr additive="base">
                                        <p:cTn id="63" dur="500" fill="hold"/>
                                        <p:tgtEl>
                                          <p:spTgt spid="1619980"/>
                                        </p:tgtEl>
                                        <p:attrNameLst>
                                          <p:attrName>ppt_x</p:attrName>
                                        </p:attrNameLst>
                                      </p:cBhvr>
                                      <p:tavLst>
                                        <p:tav tm="0">
                                          <p:val>
                                            <p:strVal val="#ppt_x"/>
                                          </p:val>
                                        </p:tav>
                                        <p:tav tm="100000">
                                          <p:val>
                                            <p:strVal val="#ppt_x"/>
                                          </p:val>
                                        </p:tav>
                                      </p:tavLst>
                                    </p:anim>
                                    <p:anim calcmode="lin" valueType="num">
                                      <p:cBhvr additive="base">
                                        <p:cTn id="64" dur="500" fill="hold"/>
                                        <p:tgtEl>
                                          <p:spTgt spid="1619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3" grpId="0" build="p"/>
      <p:bldP spid="1619976" grpId="0" build="p"/>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1" name="Rectangle 2"/>
          <p:cNvSpPr>
            <a:spLocks noGrp="1" noChangeArrowheads="1"/>
          </p:cNvSpPr>
          <p:nvPr>
            <p:ph type="body" idx="1"/>
          </p:nvPr>
        </p:nvSpPr>
        <p:spPr>
          <a:xfrm>
            <a:off x="460375" y="1089064"/>
            <a:ext cx="11353800" cy="1502529"/>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4.31  </a:t>
            </a:r>
            <a:r>
              <a:rPr lang="zh-CN" altLang="zh-CN" dirty="0"/>
              <a:t>设</a:t>
            </a:r>
            <a:r>
              <a:rPr lang="en-US" altLang="zh-CN" dirty="0"/>
              <a:t>A</a:t>
            </a:r>
            <a:r>
              <a:rPr lang="zh-CN" altLang="zh-CN" dirty="0"/>
              <a:t>＝</a:t>
            </a:r>
            <a:r>
              <a:rPr lang="en-US" altLang="zh-CN"/>
              <a:t>{a,b,c}</a:t>
            </a:r>
            <a:r>
              <a:rPr lang="zh-CN" altLang="zh-CN"/>
              <a:t>，</a:t>
            </a:r>
            <a:r>
              <a:rPr lang="en-US" altLang="zh-CN"/>
              <a:t>R</a:t>
            </a:r>
            <a:r>
              <a:rPr lang="zh-CN" altLang="zh-CN" dirty="0"/>
              <a:t>＝</a:t>
            </a:r>
            <a:r>
              <a:rPr lang="en-US" altLang="zh-CN"/>
              <a:t>{&lt;a,a&gt;,&lt;a,b&gt;,&lt;b,c&gt;,&lt;c,b</a:t>
            </a:r>
            <a:r>
              <a:rPr lang="en-US" altLang="zh-CN" dirty="0"/>
              <a:t>&gt;}</a:t>
            </a:r>
            <a:r>
              <a:rPr lang="zh-CN" altLang="zh-CN" dirty="0"/>
              <a:t>是</a:t>
            </a:r>
            <a:r>
              <a:rPr lang="en-US" altLang="zh-CN" dirty="0"/>
              <a:t>A</a:t>
            </a:r>
            <a:r>
              <a:rPr lang="zh-CN" altLang="zh-CN" dirty="0"/>
              <a:t>上的关系。</a:t>
            </a:r>
            <a:endParaRPr lang="en-US" altLang="zh-CN" dirty="0"/>
          </a:p>
          <a:p>
            <a:pPr marL="0" indent="0">
              <a:lnSpc>
                <a:spcPct val="150000"/>
              </a:lnSpc>
              <a:buNone/>
            </a:pPr>
            <a:r>
              <a:rPr lang="en-US" altLang="zh-CN" dirty="0"/>
              <a:t>            </a:t>
            </a:r>
            <a:r>
              <a:rPr lang="zh-CN" altLang="zh-CN" dirty="0"/>
              <a:t>计算</a:t>
            </a:r>
            <a:r>
              <a:rPr lang="en-US" altLang="zh-CN" dirty="0"/>
              <a:t>r(</a:t>
            </a:r>
            <a:r>
              <a:rPr lang="en-US" altLang="zh-CN"/>
              <a:t>R)</a:t>
            </a:r>
            <a:r>
              <a:rPr lang="zh-CN" altLang="zh-CN"/>
              <a:t>，</a:t>
            </a:r>
            <a:r>
              <a:rPr lang="en-US" altLang="zh-CN"/>
              <a:t>s</a:t>
            </a:r>
            <a:r>
              <a:rPr lang="en-US" altLang="zh-CN" dirty="0"/>
              <a:t>(</a:t>
            </a:r>
            <a:r>
              <a:rPr lang="en-US" altLang="zh-CN"/>
              <a:t>R)</a:t>
            </a:r>
            <a:r>
              <a:rPr lang="zh-CN" altLang="zh-CN"/>
              <a:t>，</a:t>
            </a:r>
            <a:r>
              <a:rPr lang="en-US" altLang="zh-CN"/>
              <a:t>t</a:t>
            </a:r>
            <a:r>
              <a:rPr lang="en-US" altLang="zh-CN" dirty="0"/>
              <a:t>(R)</a:t>
            </a:r>
            <a:r>
              <a:rPr lang="zh-CN" altLang="zh-CN" dirty="0"/>
              <a:t>。</a:t>
            </a:r>
          </a:p>
        </p:txBody>
      </p:sp>
      <p:sp>
        <p:nvSpPr>
          <p:cNvPr id="293892" name="Rectangle 3"/>
          <p:cNvSpPr>
            <a:spLocks noGrp="1" noChangeArrowheads="1"/>
          </p:cNvSpPr>
          <p:nvPr>
            <p:ph type="title"/>
          </p:nvPr>
        </p:nvSpPr>
        <p:spPr/>
        <p:txBody>
          <a:bodyPr/>
          <a:lstStyle/>
          <a:p>
            <a:pPr eaLnBrk="1" hangingPunct="1"/>
            <a:r>
              <a:rPr lang="zh-CN" altLang="en-US" dirty="0"/>
              <a:t>例</a:t>
            </a:r>
            <a:r>
              <a:rPr lang="en-US" altLang="zh-CN" dirty="0"/>
              <a:t>4.31 </a:t>
            </a:r>
          </a:p>
        </p:txBody>
      </p:sp>
      <p:sp>
        <p:nvSpPr>
          <p:cNvPr id="1622020" name="Rectangle 4"/>
          <p:cNvSpPr>
            <a:spLocks noChangeArrowheads="1"/>
          </p:cNvSpPr>
          <p:nvPr/>
        </p:nvSpPr>
        <p:spPr bwMode="auto">
          <a:xfrm>
            <a:off x="612775" y="2362994"/>
            <a:ext cx="9601200" cy="154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30000"/>
              </a:lnSpc>
              <a:spcBef>
                <a:spcPct val="0"/>
              </a:spcBef>
              <a:buClr>
                <a:srgbClr val="00FF00"/>
              </a:buClr>
              <a:buFont typeface="Wingdings" panose="05000000000000000000" pitchFamily="2" charset="2"/>
              <a:buNone/>
            </a:pPr>
            <a:r>
              <a:rPr kumimoji="1" lang="zh-CN" altLang="en-US" sz="2400" dirty="0">
                <a:solidFill>
                  <a:srgbClr val="C00000"/>
                </a:solidFill>
                <a:latin typeface="+mn-ea"/>
                <a:ea typeface="+mn-ea"/>
              </a:rPr>
              <a:t>解</a:t>
            </a:r>
            <a:r>
              <a:rPr kumimoji="1" lang="zh-CN" altLang="en-US" sz="2400" dirty="0">
                <a:solidFill>
                  <a:srgbClr val="FF0000"/>
                </a:solidFill>
                <a:latin typeface="+mn-ea"/>
                <a:ea typeface="+mn-ea"/>
              </a:rPr>
              <a:t>  </a:t>
            </a:r>
            <a:r>
              <a:rPr kumimoji="1" lang="en-US" altLang="zh-CN" sz="2400" dirty="0">
                <a:solidFill>
                  <a:srgbClr val="0000CC"/>
                </a:solidFill>
                <a:latin typeface="+mn-ea"/>
                <a:ea typeface="+mn-ea"/>
              </a:rPr>
              <a:t>r(R)</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R∪I</a:t>
            </a:r>
            <a:r>
              <a:rPr kumimoji="1" lang="en-US" altLang="zh-CN" sz="2400" baseline="-25000" dirty="0">
                <a:solidFill>
                  <a:srgbClr val="0000CC"/>
                </a:solidFill>
                <a:latin typeface="+mn-ea"/>
                <a:ea typeface="+mn-ea"/>
              </a:rPr>
              <a:t>A</a:t>
            </a:r>
          </a:p>
          <a:p>
            <a:pPr marL="0" indent="0">
              <a:buNone/>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a,b</a:t>
            </a:r>
            <a:r>
              <a:rPr lang="en-US" altLang="zh-CN" sz="2400" dirty="0">
                <a:latin typeface="+mn-ea"/>
                <a:ea typeface="+mn-ea"/>
              </a:rPr>
              <a:t>&gt;,&lt;</a:t>
            </a:r>
            <a:r>
              <a:rPr lang="en-US" altLang="zh-CN" sz="2400" dirty="0" err="1">
                <a:latin typeface="+mn-ea"/>
                <a:ea typeface="+mn-ea"/>
              </a:rPr>
              <a:t>b,c</a:t>
            </a:r>
            <a:r>
              <a:rPr lang="en-US" altLang="zh-CN" sz="2400" dirty="0">
                <a:latin typeface="+mn-ea"/>
                <a:ea typeface="+mn-ea"/>
              </a:rPr>
              <a:t>&gt;,&lt;</a:t>
            </a:r>
            <a:r>
              <a:rPr lang="en-US" altLang="zh-CN" sz="2400" dirty="0" err="1">
                <a:latin typeface="+mn-ea"/>
                <a:ea typeface="+mn-ea"/>
              </a:rPr>
              <a:t>c,b</a:t>
            </a:r>
            <a:r>
              <a:rPr lang="en-US" altLang="zh-CN" sz="2400" dirty="0">
                <a:latin typeface="+mn-ea"/>
                <a:ea typeface="+mn-ea"/>
              </a:rPr>
              <a:t>&gt;}</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b,b</a:t>
            </a:r>
            <a:r>
              <a:rPr lang="en-US" altLang="zh-CN" sz="2400" dirty="0">
                <a:latin typeface="+mn-ea"/>
                <a:ea typeface="+mn-ea"/>
              </a:rPr>
              <a:t>&gt;,&lt;</a:t>
            </a:r>
            <a:r>
              <a:rPr lang="en-US" altLang="zh-CN" sz="2400" dirty="0" err="1">
                <a:latin typeface="+mn-ea"/>
                <a:ea typeface="+mn-ea"/>
              </a:rPr>
              <a:t>c,c</a:t>
            </a:r>
            <a:r>
              <a:rPr lang="en-US" altLang="zh-CN" sz="2400" dirty="0">
                <a:latin typeface="+mn-ea"/>
                <a:ea typeface="+mn-ea"/>
              </a:rPr>
              <a:t>&gt;}</a:t>
            </a:r>
            <a:endParaRPr lang="zh-CN" altLang="zh-CN" sz="2400" dirty="0">
              <a:latin typeface="+mn-ea"/>
              <a:ea typeface="+mn-ea"/>
            </a:endParaRPr>
          </a:p>
          <a:p>
            <a:pPr marL="0" indent="0">
              <a:buNone/>
            </a:pPr>
            <a:r>
              <a:rPr lang="en-US" altLang="zh-CN" sz="2400" dirty="0">
                <a:latin typeface="+mn-ea"/>
                <a:ea typeface="+mn-ea"/>
              </a:rPr>
              <a:t>        </a:t>
            </a:r>
            <a:r>
              <a:rPr lang="zh-CN" altLang="zh-CN" sz="2400" dirty="0">
                <a:latin typeface="+mn-ea"/>
                <a:ea typeface="+mn-ea"/>
              </a:rPr>
              <a:t>＝</a:t>
            </a:r>
            <a:r>
              <a:rPr lang="en-US" altLang="zh-CN" sz="2400" dirty="0">
                <a:latin typeface="+mn-ea"/>
                <a:ea typeface="+mn-ea"/>
              </a:rPr>
              <a:t>{&lt;</a:t>
            </a:r>
            <a:r>
              <a:rPr lang="en-US" altLang="zh-CN" sz="2400" dirty="0" err="1">
                <a:latin typeface="+mn-ea"/>
                <a:ea typeface="+mn-ea"/>
              </a:rPr>
              <a:t>a,a</a:t>
            </a:r>
            <a:r>
              <a:rPr lang="en-US" altLang="zh-CN" sz="2400" dirty="0">
                <a:latin typeface="+mn-ea"/>
                <a:ea typeface="+mn-ea"/>
              </a:rPr>
              <a:t>&gt;,&lt;</a:t>
            </a:r>
            <a:r>
              <a:rPr lang="en-US" altLang="zh-CN" sz="2400" dirty="0" err="1">
                <a:latin typeface="+mn-ea"/>
                <a:ea typeface="+mn-ea"/>
              </a:rPr>
              <a:t>b,b</a:t>
            </a:r>
            <a:r>
              <a:rPr lang="en-US" altLang="zh-CN" sz="2400" dirty="0">
                <a:latin typeface="+mn-ea"/>
                <a:ea typeface="+mn-ea"/>
              </a:rPr>
              <a:t>&gt;,&lt;</a:t>
            </a:r>
            <a:r>
              <a:rPr lang="en-US" altLang="zh-CN" sz="2400" dirty="0" err="1">
                <a:latin typeface="+mn-ea"/>
                <a:ea typeface="+mn-ea"/>
              </a:rPr>
              <a:t>c,c</a:t>
            </a:r>
            <a:r>
              <a:rPr lang="en-US" altLang="zh-CN" sz="2400" dirty="0">
                <a:latin typeface="+mn-ea"/>
                <a:ea typeface="+mn-ea"/>
              </a:rPr>
              <a:t>&gt;,&lt;</a:t>
            </a:r>
            <a:r>
              <a:rPr lang="en-US" altLang="zh-CN" sz="2400" dirty="0" err="1">
                <a:latin typeface="+mn-ea"/>
                <a:ea typeface="+mn-ea"/>
              </a:rPr>
              <a:t>a,b</a:t>
            </a:r>
            <a:r>
              <a:rPr lang="en-US" altLang="zh-CN" sz="2400" dirty="0">
                <a:latin typeface="+mn-ea"/>
                <a:ea typeface="+mn-ea"/>
              </a:rPr>
              <a:t>&gt;,&lt;</a:t>
            </a:r>
            <a:r>
              <a:rPr lang="en-US" altLang="zh-CN" sz="2400" dirty="0" err="1">
                <a:latin typeface="+mn-ea"/>
                <a:ea typeface="+mn-ea"/>
              </a:rPr>
              <a:t>b,c</a:t>
            </a:r>
            <a:r>
              <a:rPr lang="en-US" altLang="zh-CN" sz="2400" dirty="0">
                <a:latin typeface="+mn-ea"/>
                <a:ea typeface="+mn-ea"/>
              </a:rPr>
              <a:t>&gt;,&lt;</a:t>
            </a:r>
            <a:r>
              <a:rPr lang="en-US" altLang="zh-CN" sz="2400" dirty="0" err="1">
                <a:latin typeface="+mn-ea"/>
                <a:ea typeface="+mn-ea"/>
              </a:rPr>
              <a:t>c,b</a:t>
            </a:r>
            <a:r>
              <a:rPr lang="en-US" altLang="zh-CN" sz="2400" dirty="0">
                <a:latin typeface="+mn-ea"/>
                <a:ea typeface="+mn-ea"/>
              </a:rPr>
              <a:t>&gt;}</a:t>
            </a:r>
            <a:r>
              <a:rPr kumimoji="1" lang="en-US" altLang="zh-CN" sz="2400" dirty="0">
                <a:latin typeface="+mn-ea"/>
                <a:ea typeface="+mn-ea"/>
              </a:rPr>
              <a:t>	</a:t>
            </a:r>
            <a:endParaRPr kumimoji="1" lang="zh-CN" altLang="en-US" sz="2400" dirty="0">
              <a:latin typeface="+mn-ea"/>
              <a:ea typeface="+mn-ea"/>
            </a:endParaRPr>
          </a:p>
        </p:txBody>
      </p:sp>
    </p:spTree>
    <p:extLst>
      <p:ext uri="{BB962C8B-B14F-4D97-AF65-F5344CB8AC3E}">
        <p14:creationId xmlns:p14="http://schemas.microsoft.com/office/powerpoint/2010/main" val="79746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2020"/>
                                        </p:tgtEl>
                                        <p:attrNameLst>
                                          <p:attrName>style.visibility</p:attrName>
                                        </p:attrNameLst>
                                      </p:cBhvr>
                                      <p:to>
                                        <p:strVal val="visible"/>
                                      </p:to>
                                    </p:set>
                                    <p:anim calcmode="lin" valueType="num">
                                      <p:cBhvr additive="base">
                                        <p:cTn id="7" dur="500" fill="hold"/>
                                        <p:tgtEl>
                                          <p:spTgt spid="1622020"/>
                                        </p:tgtEl>
                                        <p:attrNameLst>
                                          <p:attrName>ppt_x</p:attrName>
                                        </p:attrNameLst>
                                      </p:cBhvr>
                                      <p:tavLst>
                                        <p:tav tm="0">
                                          <p:val>
                                            <p:strVal val="0-#ppt_w/2"/>
                                          </p:val>
                                        </p:tav>
                                        <p:tav tm="100000">
                                          <p:val>
                                            <p:strVal val="#ppt_x"/>
                                          </p:val>
                                        </p:tav>
                                      </p:tavLst>
                                    </p:anim>
                                    <p:anim calcmode="lin" valueType="num">
                                      <p:cBhvr additive="base">
                                        <p:cTn id="8" dur="500" fill="hold"/>
                                        <p:tgtEl>
                                          <p:spTgt spid="162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020"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0"/>
            <a:ext cx="11506200" cy="4849347"/>
          </a:xfrm>
        </p:spPr>
        <p:txBody>
          <a:bodyPr/>
          <a:lstStyle/>
          <a:p>
            <a:pPr marL="0" indent="0">
              <a:lnSpc>
                <a:spcPct val="150000"/>
              </a:lnSpc>
              <a:buNone/>
            </a:pPr>
            <a:r>
              <a:rPr lang="en-US" altLang="zh-CN" dirty="0">
                <a:solidFill>
                  <a:srgbClr val="FF0000"/>
                </a:solidFill>
              </a:rPr>
              <a:t>s(R)</a:t>
            </a:r>
            <a:r>
              <a:rPr kumimoji="1" lang="zh-CN" altLang="en-US" sz="2800" dirty="0">
                <a:solidFill>
                  <a:srgbClr val="0000CC"/>
                </a:solidFill>
              </a:rPr>
              <a:t> ＝ </a:t>
            </a:r>
            <a:r>
              <a:rPr lang="en-US" altLang="zh-CN" dirty="0">
                <a:solidFill>
                  <a:srgbClr val="FF0000"/>
                </a:solidFill>
              </a:rPr>
              <a:t>R∪R</a:t>
            </a:r>
            <a:r>
              <a:rPr lang="en-US" altLang="zh-CN" baseline="30000" dirty="0">
                <a:solidFill>
                  <a:srgbClr val="FF0000"/>
                </a:solidFill>
              </a:rPr>
              <a:t>-1</a:t>
            </a:r>
          </a:p>
          <a:p>
            <a:pPr marL="0" indent="0">
              <a:lnSpc>
                <a:spcPct val="150000"/>
              </a:lnSpc>
              <a:buNone/>
            </a:pPr>
            <a:r>
              <a:rPr lang="zh-CN" altLang="en-US" baseline="30000" dirty="0"/>
              <a:t>            </a:t>
            </a:r>
            <a:r>
              <a:rPr kumimoji="1" lang="zh-CN" altLang="en-US" sz="2800" dirty="0">
                <a:solidFill>
                  <a:srgbClr val="0000CC"/>
                </a:solidFill>
              </a:rPr>
              <a:t>＝</a:t>
            </a:r>
            <a:r>
              <a:rPr lang="en-US" altLang="zh-CN"/>
              <a:t>{&lt;a,a&gt;,&lt;a,b&gt;,&lt;b,c&gt;,&lt;c,b</a:t>
            </a:r>
            <a:r>
              <a:rPr lang="en-US" altLang="zh-CN" dirty="0"/>
              <a:t>&gt;}</a:t>
            </a:r>
            <a:r>
              <a:rPr lang="zh-CN" altLang="zh-CN" dirty="0"/>
              <a:t>∪</a:t>
            </a:r>
            <a:r>
              <a:rPr lang="en-US" altLang="zh-CN"/>
              <a:t>{&lt;a,a&gt;,&lt;b,a&gt;,&lt;b,c&gt;,&lt;c,b</a:t>
            </a:r>
            <a:r>
              <a:rPr lang="en-US" altLang="zh-CN" dirty="0"/>
              <a:t>&gt;}</a:t>
            </a:r>
            <a:endParaRPr lang="zh-CN" altLang="zh-CN" dirty="0"/>
          </a:p>
          <a:p>
            <a:pPr marL="0" indent="0">
              <a:lnSpc>
                <a:spcPct val="150000"/>
              </a:lnSpc>
              <a:buNone/>
            </a:pPr>
            <a:r>
              <a:rPr kumimoji="1" lang="en-US" altLang="zh-CN" sz="2800" dirty="0">
                <a:solidFill>
                  <a:srgbClr val="0000CC"/>
                </a:solidFill>
              </a:rPr>
              <a:t>       </a:t>
            </a:r>
            <a:r>
              <a:rPr kumimoji="1" lang="zh-CN" altLang="en-US" sz="2800" dirty="0">
                <a:solidFill>
                  <a:srgbClr val="0000CC"/>
                </a:solidFill>
              </a:rPr>
              <a:t>＝</a:t>
            </a:r>
            <a:r>
              <a:rPr lang="en-US" altLang="zh-CN"/>
              <a:t>{&lt;a,a&gt;,&lt;a,b&gt;,&lt;b,a&gt;,&lt;b,c&gt;,&lt;c,b</a:t>
            </a:r>
            <a:r>
              <a:rPr lang="en-US" altLang="zh-CN" dirty="0"/>
              <a:t>&gt;}</a:t>
            </a:r>
            <a:endParaRPr lang="zh-CN" altLang="zh-CN" dirty="0"/>
          </a:p>
          <a:p>
            <a:pPr marL="0" indent="0">
              <a:lnSpc>
                <a:spcPct val="150000"/>
              </a:lnSpc>
              <a:buNone/>
            </a:pPr>
            <a:r>
              <a:rPr lang="zh-CN" altLang="zh-CN" dirty="0"/>
              <a:t>因为</a:t>
            </a:r>
            <a:r>
              <a:rPr lang="en-US" altLang="zh-CN" dirty="0"/>
              <a:t>R</a:t>
            </a:r>
            <a:r>
              <a:rPr lang="en-US" altLang="zh-CN" baseline="30000" dirty="0"/>
              <a:t>2</a:t>
            </a:r>
            <a:r>
              <a:rPr lang="zh-CN" altLang="zh-CN" dirty="0"/>
              <a:t>＝</a:t>
            </a:r>
            <a:r>
              <a:rPr lang="en-US" altLang="zh-CN"/>
              <a:t>{&lt;a,a&gt;,&lt;a,b&gt;,&lt;a,c&gt;,&lt;b,b&gt;,&lt;c,c</a:t>
            </a:r>
            <a:r>
              <a:rPr lang="en-US" altLang="zh-CN" dirty="0"/>
              <a:t>&gt;}</a:t>
            </a:r>
            <a:endParaRPr lang="zh-CN" altLang="zh-CN" dirty="0"/>
          </a:p>
          <a:p>
            <a:pPr marL="0" indent="0">
              <a:lnSpc>
                <a:spcPct val="150000"/>
              </a:lnSpc>
              <a:buNone/>
            </a:pPr>
            <a:r>
              <a:rPr lang="en-US" altLang="zh-CN" dirty="0"/>
              <a:t>       R</a:t>
            </a:r>
            <a:r>
              <a:rPr lang="en-US" altLang="zh-CN" baseline="30000" dirty="0"/>
              <a:t>3</a:t>
            </a:r>
            <a:r>
              <a:rPr lang="zh-CN" altLang="zh-CN" dirty="0"/>
              <a:t>＝</a:t>
            </a:r>
            <a:r>
              <a:rPr lang="en-US" altLang="zh-CN"/>
              <a:t>{&lt;a,a&gt;,&lt;a,b&gt;,&lt;a,c&gt;,&lt;b,c&gt;,&lt;c,b</a:t>
            </a:r>
            <a:r>
              <a:rPr lang="en-US" altLang="zh-CN" dirty="0"/>
              <a:t>&gt;}</a:t>
            </a:r>
            <a:endParaRPr lang="zh-CN" altLang="zh-CN" dirty="0"/>
          </a:p>
          <a:p>
            <a:pPr marL="0" indent="0">
              <a:lnSpc>
                <a:spcPct val="150000"/>
              </a:lnSpc>
              <a:buNone/>
            </a:pPr>
            <a:r>
              <a:rPr lang="en-US" altLang="zh-CN" dirty="0"/>
              <a:t>t(R)</a:t>
            </a:r>
            <a:r>
              <a:rPr lang="zh-CN" altLang="zh-CN" dirty="0"/>
              <a:t>＝</a:t>
            </a:r>
            <a:r>
              <a:rPr lang="en-US" altLang="zh-CN" dirty="0"/>
              <a:t>R</a:t>
            </a:r>
            <a:r>
              <a:rPr lang="en-US" altLang="zh-CN" baseline="30000" dirty="0"/>
              <a:t>1</a:t>
            </a:r>
            <a:r>
              <a:rPr lang="zh-CN" altLang="zh-CN" dirty="0"/>
              <a:t>∪</a:t>
            </a:r>
            <a:r>
              <a:rPr lang="en-US" altLang="zh-CN" dirty="0"/>
              <a:t>R</a:t>
            </a:r>
            <a:r>
              <a:rPr lang="en-US" altLang="zh-CN" baseline="30000" dirty="0"/>
              <a:t>2</a:t>
            </a:r>
            <a:r>
              <a:rPr lang="zh-CN" altLang="zh-CN" dirty="0"/>
              <a:t>∪</a:t>
            </a:r>
            <a:r>
              <a:rPr lang="en-US" altLang="zh-CN" dirty="0"/>
              <a:t>R</a:t>
            </a:r>
            <a:r>
              <a:rPr lang="en-US" altLang="zh-CN" baseline="30000" dirty="0"/>
              <a:t>3</a:t>
            </a:r>
            <a:endParaRPr lang="zh-CN" altLang="zh-CN" dirty="0"/>
          </a:p>
          <a:p>
            <a:pPr marL="0" indent="0">
              <a:lnSpc>
                <a:spcPct val="150000"/>
              </a:lnSpc>
              <a:buNone/>
            </a:pPr>
            <a:r>
              <a:rPr lang="en-US" altLang="zh-CN" dirty="0"/>
              <a:t>      </a:t>
            </a:r>
            <a:r>
              <a:rPr lang="zh-CN" altLang="zh-CN" dirty="0"/>
              <a:t>＝</a:t>
            </a:r>
            <a:r>
              <a:rPr lang="en-US" altLang="zh-CN"/>
              <a:t>{&lt;a,a&gt;,&lt;b,b&gt;,&lt;c,c&gt;,&lt;a,b&gt;,&lt;b,c&gt;,&lt;c,b&gt;,&lt;a,c</a:t>
            </a:r>
            <a:r>
              <a:rPr lang="en-US" altLang="zh-CN" dirty="0"/>
              <a:t>&gt;}</a:t>
            </a:r>
            <a:endParaRPr lang="zh-CN" altLang="zh-CN"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4.31 </a:t>
            </a:r>
            <a:r>
              <a:rPr lang="zh-CN" altLang="en-US" dirty="0"/>
              <a:t>（续）</a:t>
            </a:r>
            <a:r>
              <a:rPr lang="en-US" altLang="zh-CN" dirty="0"/>
              <a:t> </a:t>
            </a:r>
          </a:p>
        </p:txBody>
      </p:sp>
    </p:spTree>
    <p:extLst>
      <p:ext uri="{BB962C8B-B14F-4D97-AF65-F5344CB8AC3E}">
        <p14:creationId xmlns:p14="http://schemas.microsoft.com/office/powerpoint/2010/main" val="9254008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4067">
                                            <p:txEl>
                                              <p:pRg st="1" end="1"/>
                                            </p:txEl>
                                          </p:spTgt>
                                        </p:tgtEl>
                                        <p:attrNameLst>
                                          <p:attrName>style.visibility</p:attrName>
                                        </p:attrNameLst>
                                      </p:cBhvr>
                                      <p:to>
                                        <p:strVal val="visible"/>
                                      </p:to>
                                    </p:set>
                                    <p:anim calcmode="lin" valueType="num">
                                      <p:cBhvr additive="base">
                                        <p:cTn id="13" dur="500" fill="hold"/>
                                        <p:tgtEl>
                                          <p:spTgt spid="162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4067">
                                            <p:txEl>
                                              <p:pRg st="2" end="2"/>
                                            </p:txEl>
                                          </p:spTgt>
                                        </p:tgtEl>
                                        <p:attrNameLst>
                                          <p:attrName>style.visibility</p:attrName>
                                        </p:attrNameLst>
                                      </p:cBhvr>
                                      <p:to>
                                        <p:strVal val="visible"/>
                                      </p:to>
                                    </p:set>
                                    <p:anim calcmode="lin" valueType="num">
                                      <p:cBhvr additive="base">
                                        <p:cTn id="19" dur="500" fill="hold"/>
                                        <p:tgtEl>
                                          <p:spTgt spid="162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624067">
                                            <p:txEl>
                                              <p:pRg st="3" end="3"/>
                                            </p:txEl>
                                          </p:spTgt>
                                        </p:tgtEl>
                                        <p:attrNameLst>
                                          <p:attrName>style.visibility</p:attrName>
                                        </p:attrNameLst>
                                      </p:cBhvr>
                                      <p:to>
                                        <p:strVal val="visible"/>
                                      </p:to>
                                    </p:set>
                                    <p:animEffect transition="in" filter="randombar(horizontal)">
                                      <p:cBhvr>
                                        <p:cTn id="25" dur="500"/>
                                        <p:tgtEl>
                                          <p:spTgt spid="162406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624067">
                                            <p:txEl>
                                              <p:pRg st="4" end="4"/>
                                            </p:txEl>
                                          </p:spTgt>
                                        </p:tgtEl>
                                        <p:attrNameLst>
                                          <p:attrName>style.visibility</p:attrName>
                                        </p:attrNameLst>
                                      </p:cBhvr>
                                      <p:to>
                                        <p:strVal val="visible"/>
                                      </p:to>
                                    </p:set>
                                    <p:animEffect transition="in" filter="randombar(horizontal)">
                                      <p:cBhvr>
                                        <p:cTn id="30" dur="500"/>
                                        <p:tgtEl>
                                          <p:spTgt spid="162406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624067">
                                            <p:txEl>
                                              <p:pRg st="5" end="5"/>
                                            </p:txEl>
                                          </p:spTgt>
                                        </p:tgtEl>
                                        <p:attrNameLst>
                                          <p:attrName>style.visibility</p:attrName>
                                        </p:attrNameLst>
                                      </p:cBhvr>
                                      <p:to>
                                        <p:strVal val="visible"/>
                                      </p:to>
                                    </p:set>
                                    <p:animEffect transition="in" filter="randombar(horizontal)">
                                      <p:cBhvr>
                                        <p:cTn id="35" dur="500"/>
                                        <p:tgtEl>
                                          <p:spTgt spid="16240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624067">
                                            <p:txEl>
                                              <p:pRg st="6" end="6"/>
                                            </p:txEl>
                                          </p:spTgt>
                                        </p:tgtEl>
                                        <p:attrNameLst>
                                          <p:attrName>style.visibility</p:attrName>
                                        </p:attrNameLst>
                                      </p:cBhvr>
                                      <p:to>
                                        <p:strVal val="visible"/>
                                      </p:to>
                                    </p:set>
                                    <p:animEffect transition="in" filter="randombar(horizontal)">
                                      <p:cBhvr>
                                        <p:cTn id="40" dur="500"/>
                                        <p:tgtEl>
                                          <p:spTgt spid="1624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build="p" autoUpdateAnimBg="0" advAuto="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21342"/>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
        <p:nvSpPr>
          <p:cNvPr id="55" name="TextBox 1">
            <a:extLst>
              <a:ext uri="{FF2B5EF4-FFF2-40B4-BE49-F238E27FC236}">
                <a16:creationId xmlns:a16="http://schemas.microsoft.com/office/drawing/2014/main" id="{5D2AC00A-51A7-407A-84B3-4AC353EB349D}"/>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8C05379E-EA17-4B2B-B128-E7A47539A376}"/>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3724896527"/>
      </p:ext>
    </p:extLst>
  </p:cSld>
  <p:clrMapOvr>
    <a:masterClrMapping/>
  </p:clrMapOvr>
  <p:transition spd="slow">
    <p:push dir="u"/>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3567674"/>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4.32  </a:t>
            </a:r>
            <a:r>
              <a:rPr lang="zh-CN" altLang="en-US" dirty="0"/>
              <a:t>某电视台，拟制定一项为时半小时的节目，其中包含戏剧，音乐与广告，每项节目都定为五分钟的倍数，试求：</a:t>
            </a:r>
          </a:p>
          <a:p>
            <a:pPr marL="0" indent="0">
              <a:lnSpc>
                <a:spcPct val="150000"/>
              </a:lnSpc>
              <a:buNone/>
            </a:pPr>
            <a:r>
              <a:rPr lang="zh-CN" altLang="en-US" dirty="0"/>
              <a:t>（</a:t>
            </a:r>
            <a:r>
              <a:rPr lang="en-US" altLang="zh-CN" dirty="0"/>
              <a:t>1</a:t>
            </a:r>
            <a:r>
              <a:rPr lang="zh-CN" altLang="en-US" dirty="0"/>
              <a:t>）各种时间分配情况的集合；</a:t>
            </a:r>
          </a:p>
          <a:p>
            <a:pPr marL="0" indent="0">
              <a:lnSpc>
                <a:spcPct val="150000"/>
              </a:lnSpc>
              <a:buNone/>
            </a:pPr>
            <a:r>
              <a:rPr lang="zh-CN" altLang="en-US" dirty="0"/>
              <a:t>（</a:t>
            </a:r>
            <a:r>
              <a:rPr lang="en-US" altLang="zh-CN" dirty="0"/>
              <a:t>2</a:t>
            </a:r>
            <a:r>
              <a:rPr lang="zh-CN" altLang="en-US" dirty="0"/>
              <a:t>）戏剧所分配的时间较音乐多的集合；</a:t>
            </a:r>
          </a:p>
          <a:p>
            <a:pPr marL="0" indent="0">
              <a:lnSpc>
                <a:spcPct val="150000"/>
              </a:lnSpc>
              <a:buNone/>
            </a:pPr>
            <a:r>
              <a:rPr lang="zh-CN" altLang="en-US" dirty="0"/>
              <a:t>（</a:t>
            </a:r>
            <a:r>
              <a:rPr lang="en-US" altLang="zh-CN" dirty="0"/>
              <a:t>3</a:t>
            </a:r>
            <a:r>
              <a:rPr lang="zh-CN" altLang="en-US" dirty="0"/>
              <a:t>）广告所分配的时间与音乐或戏剧所分配的时间相等的集合；</a:t>
            </a:r>
          </a:p>
          <a:p>
            <a:pPr marL="0" indent="0">
              <a:lnSpc>
                <a:spcPct val="150000"/>
              </a:lnSpc>
              <a:buNone/>
            </a:pPr>
            <a:r>
              <a:rPr lang="zh-CN" altLang="en-US" dirty="0"/>
              <a:t>（</a:t>
            </a:r>
            <a:r>
              <a:rPr lang="en-US" altLang="zh-CN" dirty="0"/>
              <a:t>4</a:t>
            </a:r>
            <a:r>
              <a:rPr lang="zh-CN" altLang="en-US" dirty="0"/>
              <a:t>）音乐所分配的时间恰为五分钟的集合。</a:t>
            </a:r>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r>
              <a:rPr lang="en-US" altLang="zh-CN" dirty="0"/>
              <a:t>4.5.1  </a:t>
            </a:r>
            <a:r>
              <a:rPr lang="zh-CN" altLang="en-US" dirty="0"/>
              <a:t>二元关系及表示的应用</a:t>
            </a:r>
            <a:endParaRPr lang="en-US" altLang="zh-CN" dirty="0"/>
          </a:p>
        </p:txBody>
      </p:sp>
    </p:spTree>
    <p:extLst>
      <p:ext uri="{BB962C8B-B14F-4D97-AF65-F5344CB8AC3E}">
        <p14:creationId xmlns:p14="http://schemas.microsoft.com/office/powerpoint/2010/main" val="1530452598"/>
      </p:ext>
    </p:extLst>
  </p:cSld>
  <p:clrMapOvr>
    <a:masterClrMapping/>
  </p:clrMapOvr>
  <p:transition>
    <p:random/>
  </p:transition>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5244074"/>
          </a:xfrm>
        </p:spPr>
        <p:txBody>
          <a:bodyPr>
            <a:normAutofit/>
          </a:bodyPr>
          <a:lstStyle/>
          <a:p>
            <a:pPr marL="0" indent="0">
              <a:lnSpc>
                <a:spcPct val="150000"/>
              </a:lnSpc>
              <a:buNone/>
            </a:pPr>
            <a:r>
              <a:rPr lang="zh-CN" altLang="zh-CN" dirty="0">
                <a:solidFill>
                  <a:srgbClr val="C00000"/>
                </a:solidFill>
              </a:rPr>
              <a:t>解 </a:t>
            </a:r>
            <a:r>
              <a:rPr lang="zh-CN" altLang="zh-CN" dirty="0"/>
              <a:t> （</a:t>
            </a:r>
            <a:r>
              <a:rPr lang="en-US" altLang="zh-CN" dirty="0"/>
              <a:t>1</a:t>
            </a:r>
            <a:r>
              <a:rPr lang="zh-CN" altLang="zh-CN" dirty="0"/>
              <a:t>） 各种时间分配情况的集合为：</a:t>
            </a:r>
          </a:p>
          <a:p>
            <a:pPr marL="0" indent="0">
              <a:lnSpc>
                <a:spcPct val="150000"/>
              </a:lnSpc>
              <a:buNone/>
            </a:pPr>
            <a:r>
              <a:rPr lang="en-US" altLang="zh-CN" dirty="0"/>
              <a:t>               T</a:t>
            </a:r>
            <a:r>
              <a:rPr lang="en-US" altLang="zh-CN"/>
              <a:t>={&lt;5,5,20&gt;,&lt;5,10,15&gt;,&lt;5,15,10&gt;,&lt;5,20,5&gt;,&lt;10,5,15&gt;,</a:t>
            </a:r>
            <a:endParaRPr lang="en-US" altLang="zh-CN" dirty="0"/>
          </a:p>
          <a:p>
            <a:pPr marL="0" indent="0">
              <a:lnSpc>
                <a:spcPct val="150000"/>
              </a:lnSpc>
              <a:buNone/>
            </a:pPr>
            <a:r>
              <a:rPr lang="en-US" altLang="zh-CN" dirty="0"/>
              <a:t>	      </a:t>
            </a:r>
            <a:r>
              <a:rPr lang="en-US" altLang="zh-CN"/>
              <a:t>&lt;10,10,10&gt;, &lt;10,15,5&gt;,&lt;15,5,10&gt;,&lt;15,10,5&gt;,&lt;20,5,5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2</a:t>
            </a:r>
            <a:r>
              <a:rPr lang="zh-CN" altLang="zh-CN" dirty="0"/>
              <a:t>）戏剧所分配的时间大于音乐所分配时间的集合为：</a:t>
            </a:r>
          </a:p>
          <a:p>
            <a:pPr marL="0" indent="0">
              <a:lnSpc>
                <a:spcPct val="150000"/>
              </a:lnSpc>
              <a:buNone/>
            </a:pPr>
            <a:r>
              <a:rPr lang="en-US" altLang="zh-CN" dirty="0"/>
              <a:t>       	 D</a:t>
            </a:r>
            <a:r>
              <a:rPr lang="en-US" altLang="zh-CN"/>
              <a:t>={&lt;10,5,15&gt;,&lt;15,5,10&gt;,&lt;15,10,5&gt;,&lt;20,5,5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3</a:t>
            </a:r>
            <a:r>
              <a:rPr lang="zh-CN" altLang="zh-CN" dirty="0"/>
              <a:t>）广告分配的时间与音乐或戏剧所分配的时间相等的集合：</a:t>
            </a:r>
          </a:p>
          <a:p>
            <a:pPr marL="0" indent="0">
              <a:lnSpc>
                <a:spcPct val="150000"/>
              </a:lnSpc>
              <a:buNone/>
            </a:pPr>
            <a:r>
              <a:rPr lang="en-US" altLang="zh-CN" dirty="0"/>
              <a:t>      	 S</a:t>
            </a:r>
            <a:r>
              <a:rPr lang="en-US" altLang="zh-CN"/>
              <a:t>={&lt;5,20,5&gt;,&lt;10,10,10&gt;,&lt;20,5,5</a:t>
            </a:r>
            <a:r>
              <a:rPr lang="en-US" altLang="zh-CN" dirty="0"/>
              <a:t>&gt;}</a:t>
            </a:r>
            <a:endParaRPr lang="zh-CN" altLang="zh-CN" dirty="0"/>
          </a:p>
          <a:p>
            <a:pPr marL="0" indent="0">
              <a:lnSpc>
                <a:spcPct val="150000"/>
              </a:lnSpc>
              <a:buNone/>
            </a:pPr>
            <a:r>
              <a:rPr lang="en-US" altLang="zh-CN" dirty="0"/>
              <a:t>     </a:t>
            </a:r>
            <a:r>
              <a:rPr lang="zh-CN" altLang="zh-CN" dirty="0"/>
              <a:t>（</a:t>
            </a:r>
            <a:r>
              <a:rPr lang="en-US" altLang="zh-CN" dirty="0"/>
              <a:t>4</a:t>
            </a:r>
            <a:r>
              <a:rPr lang="zh-CN" altLang="zh-CN" dirty="0"/>
              <a:t>）音乐所分配的时间恰为五分钟的集合：</a:t>
            </a:r>
            <a:r>
              <a:rPr lang="en-US" altLang="zh-CN" dirty="0"/>
              <a:t>	M</a:t>
            </a:r>
            <a:r>
              <a:rPr lang="en-US" altLang="zh-CN"/>
              <a:t>={&lt;5,5,20&gt;,&lt;10,5,15&gt;,&lt;15,5,10&gt;,&lt;20,5,5</a:t>
            </a:r>
            <a:r>
              <a:rPr lang="en-US" altLang="zh-CN" dirty="0"/>
              <a:t>&gt;}</a:t>
            </a: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4.32  </a:t>
            </a:r>
            <a:r>
              <a:rPr lang="zh-CN" altLang="en-US" dirty="0"/>
              <a:t>解</a:t>
            </a:r>
            <a:r>
              <a:rPr lang="en-US" altLang="zh-CN" dirty="0"/>
              <a:t> </a:t>
            </a:r>
          </a:p>
        </p:txBody>
      </p:sp>
    </p:spTree>
    <p:extLst>
      <p:ext uri="{BB962C8B-B14F-4D97-AF65-F5344CB8AC3E}">
        <p14:creationId xmlns:p14="http://schemas.microsoft.com/office/powerpoint/2010/main" val="335801845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4067">
                                            <p:txEl>
                                              <p:pRg st="1" end="1"/>
                                            </p:txEl>
                                          </p:spTgt>
                                        </p:tgtEl>
                                        <p:attrNameLst>
                                          <p:attrName>style.visibility</p:attrName>
                                        </p:attrNameLst>
                                      </p:cBhvr>
                                      <p:to>
                                        <p:strVal val="visible"/>
                                      </p:to>
                                    </p:set>
                                    <p:anim calcmode="lin" valueType="num">
                                      <p:cBhvr additive="base">
                                        <p:cTn id="13" dur="500" fill="hold"/>
                                        <p:tgtEl>
                                          <p:spTgt spid="162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4067">
                                            <p:txEl>
                                              <p:pRg st="2" end="2"/>
                                            </p:txEl>
                                          </p:spTgt>
                                        </p:tgtEl>
                                        <p:attrNameLst>
                                          <p:attrName>style.visibility</p:attrName>
                                        </p:attrNameLst>
                                      </p:cBhvr>
                                      <p:to>
                                        <p:strVal val="visible"/>
                                      </p:to>
                                    </p:set>
                                    <p:anim calcmode="lin" valueType="num">
                                      <p:cBhvr additive="base">
                                        <p:cTn id="19" dur="500" fill="hold"/>
                                        <p:tgtEl>
                                          <p:spTgt spid="1624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4067">
                                            <p:txEl>
                                              <p:pRg st="3" end="3"/>
                                            </p:txEl>
                                          </p:spTgt>
                                        </p:tgtEl>
                                        <p:attrNameLst>
                                          <p:attrName>style.visibility</p:attrName>
                                        </p:attrNameLst>
                                      </p:cBhvr>
                                      <p:to>
                                        <p:strVal val="visible"/>
                                      </p:to>
                                    </p:set>
                                    <p:anim calcmode="lin" valueType="num">
                                      <p:cBhvr additive="base">
                                        <p:cTn id="25" dur="500" fill="hold"/>
                                        <p:tgtEl>
                                          <p:spTgt spid="1624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4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4067">
                                            <p:txEl>
                                              <p:pRg st="4" end="4"/>
                                            </p:txEl>
                                          </p:spTgt>
                                        </p:tgtEl>
                                        <p:attrNameLst>
                                          <p:attrName>style.visibility</p:attrName>
                                        </p:attrNameLst>
                                      </p:cBhvr>
                                      <p:to>
                                        <p:strVal val="visible"/>
                                      </p:to>
                                    </p:set>
                                    <p:anim calcmode="lin" valueType="num">
                                      <p:cBhvr additive="base">
                                        <p:cTn id="31" dur="500" fill="hold"/>
                                        <p:tgtEl>
                                          <p:spTgt spid="1624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24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24067">
                                            <p:txEl>
                                              <p:pRg st="5" end="5"/>
                                            </p:txEl>
                                          </p:spTgt>
                                        </p:tgtEl>
                                        <p:attrNameLst>
                                          <p:attrName>style.visibility</p:attrName>
                                        </p:attrNameLst>
                                      </p:cBhvr>
                                      <p:to>
                                        <p:strVal val="visible"/>
                                      </p:to>
                                    </p:set>
                                    <p:anim calcmode="lin" valueType="num">
                                      <p:cBhvr additive="base">
                                        <p:cTn id="37" dur="500" fill="hold"/>
                                        <p:tgtEl>
                                          <p:spTgt spid="1624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4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4067">
                                            <p:txEl>
                                              <p:pRg st="6" end="6"/>
                                            </p:txEl>
                                          </p:spTgt>
                                        </p:tgtEl>
                                        <p:attrNameLst>
                                          <p:attrName>style.visibility</p:attrName>
                                        </p:attrNameLst>
                                      </p:cBhvr>
                                      <p:to>
                                        <p:strVal val="visible"/>
                                      </p:to>
                                    </p:set>
                                    <p:anim calcmode="lin" valueType="num">
                                      <p:cBhvr additive="base">
                                        <p:cTn id="43" dur="500" fill="hold"/>
                                        <p:tgtEl>
                                          <p:spTgt spid="1624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2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24067">
                                            <p:txEl>
                                              <p:pRg st="7" end="7"/>
                                            </p:txEl>
                                          </p:spTgt>
                                        </p:tgtEl>
                                        <p:attrNameLst>
                                          <p:attrName>style.visibility</p:attrName>
                                        </p:attrNameLst>
                                      </p:cBhvr>
                                      <p:to>
                                        <p:strVal val="visible"/>
                                      </p:to>
                                    </p:set>
                                    <p:anim calcmode="lin" valueType="num">
                                      <p:cBhvr additive="base">
                                        <p:cTn id="49" dur="500" fill="hold"/>
                                        <p:tgtEl>
                                          <p:spTgt spid="16240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240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build="p" autoUpdateAnimBg="0" advAuto="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1"/>
            <a:ext cx="11506200" cy="3491473"/>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4.33  </a:t>
            </a:r>
            <a:r>
              <a:rPr lang="zh-CN" altLang="zh-CN" dirty="0"/>
              <a:t>假设点</a:t>
            </a:r>
            <a:r>
              <a:rPr lang="en-US" altLang="zh-CN" dirty="0" err="1"/>
              <a:t>i</a:t>
            </a:r>
            <a:r>
              <a:rPr lang="zh-CN" altLang="zh-CN" dirty="0"/>
              <a:t>和</a:t>
            </a:r>
            <a:r>
              <a:rPr lang="en-US" altLang="zh-CN" dirty="0"/>
              <a:t>j</a:t>
            </a:r>
            <a:r>
              <a:rPr lang="zh-CN" altLang="zh-CN" dirty="0"/>
              <a:t>之间存在路径当且仅当从结点</a:t>
            </a:r>
            <a:r>
              <a:rPr lang="en-US" altLang="zh-CN" dirty="0" err="1"/>
              <a:t>i</a:t>
            </a:r>
            <a:r>
              <a:rPr lang="zh-CN" altLang="zh-CN" dirty="0"/>
              <a:t>通过图中的边能够到达结点</a:t>
            </a:r>
            <a:r>
              <a:rPr lang="en-US" altLang="zh-CN" dirty="0"/>
              <a:t>j</a:t>
            </a:r>
            <a:r>
              <a:rPr lang="zh-CN" altLang="zh-CN" dirty="0"/>
              <a:t>，其中点</a:t>
            </a:r>
            <a:r>
              <a:rPr lang="en-US" altLang="zh-CN" dirty="0" err="1"/>
              <a:t>i</a:t>
            </a:r>
            <a:r>
              <a:rPr lang="zh-CN" altLang="zh-CN" dirty="0"/>
              <a:t>到点</a:t>
            </a:r>
            <a:r>
              <a:rPr lang="en-US" altLang="zh-CN" dirty="0"/>
              <a:t>j</a:t>
            </a:r>
            <a:r>
              <a:rPr lang="zh-CN" altLang="zh-CN" dirty="0"/>
              <a:t>的路上边的数目称为该条路径的长度。试在</a:t>
            </a:r>
            <a:r>
              <a:rPr lang="zh-CN" altLang="en-US" dirty="0"/>
              <a:t>下图</a:t>
            </a:r>
            <a:r>
              <a:rPr lang="zh-CN" altLang="zh-CN" dirty="0"/>
              <a:t>中</a:t>
            </a:r>
            <a:r>
              <a:rPr lang="zh-CN" altLang="en-US" dirty="0"/>
              <a:t>求</a:t>
            </a:r>
            <a:endParaRPr lang="en-US" altLang="zh-CN" dirty="0"/>
          </a:p>
          <a:p>
            <a:pPr marL="0" indent="0">
              <a:lnSpc>
                <a:spcPct val="150000"/>
              </a:lnSpc>
              <a:buNone/>
            </a:pPr>
            <a:r>
              <a:rPr lang="zh-CN" altLang="zh-CN" dirty="0"/>
              <a:t>（</a:t>
            </a:r>
            <a:r>
              <a:rPr lang="en-US" altLang="zh-CN" dirty="0"/>
              <a:t>1</a:t>
            </a:r>
            <a:r>
              <a:rPr lang="zh-CN" altLang="zh-CN" dirty="0"/>
              <a:t>）从点</a:t>
            </a:r>
            <a:r>
              <a:rPr lang="en-US" altLang="zh-CN" dirty="0"/>
              <a:t>c</a:t>
            </a:r>
            <a:r>
              <a:rPr lang="zh-CN" altLang="zh-CN" dirty="0"/>
              <a:t>开始的长度为</a:t>
            </a:r>
            <a:r>
              <a:rPr lang="en-US" altLang="zh-CN" dirty="0"/>
              <a:t>1</a:t>
            </a:r>
            <a:r>
              <a:rPr lang="zh-CN" altLang="zh-CN" dirty="0"/>
              <a:t>的所有路径；</a:t>
            </a:r>
          </a:p>
          <a:p>
            <a:pPr marL="0" indent="0">
              <a:lnSpc>
                <a:spcPct val="150000"/>
              </a:lnSpc>
              <a:buNone/>
            </a:pPr>
            <a:r>
              <a:rPr lang="zh-CN" altLang="zh-CN" dirty="0"/>
              <a:t>（</a:t>
            </a:r>
            <a:r>
              <a:rPr lang="en-US" altLang="zh-CN" dirty="0"/>
              <a:t>2</a:t>
            </a:r>
            <a:r>
              <a:rPr lang="zh-CN" altLang="zh-CN" dirty="0"/>
              <a:t>）从点</a:t>
            </a:r>
            <a:r>
              <a:rPr lang="en-US" altLang="zh-CN" dirty="0"/>
              <a:t>c</a:t>
            </a:r>
            <a:r>
              <a:rPr lang="zh-CN" altLang="zh-CN" dirty="0"/>
              <a:t>开始的长度为</a:t>
            </a:r>
            <a:r>
              <a:rPr lang="en-US" altLang="zh-CN" dirty="0"/>
              <a:t>2</a:t>
            </a:r>
            <a:r>
              <a:rPr lang="zh-CN" altLang="zh-CN" dirty="0"/>
              <a:t>的所有路径；</a:t>
            </a:r>
          </a:p>
          <a:p>
            <a:pPr marL="0" indent="0">
              <a:lnSpc>
                <a:spcPct val="150000"/>
              </a:lnSpc>
              <a:buNone/>
            </a:pPr>
            <a:r>
              <a:rPr lang="zh-CN" altLang="zh-CN" dirty="0"/>
              <a:t>（</a:t>
            </a:r>
            <a:r>
              <a:rPr lang="en-US" altLang="zh-CN" dirty="0"/>
              <a:t>3</a:t>
            </a:r>
            <a:r>
              <a:rPr lang="zh-CN" altLang="zh-CN" dirty="0"/>
              <a:t>）图中所有长度为</a:t>
            </a:r>
            <a:r>
              <a:rPr lang="en-US" altLang="zh-CN" dirty="0"/>
              <a:t>2</a:t>
            </a:r>
            <a:r>
              <a:rPr lang="zh-CN" altLang="zh-CN" dirty="0"/>
              <a:t>的路径条数。</a:t>
            </a:r>
          </a:p>
          <a:p>
            <a:pPr marL="0" indent="0">
              <a:lnSpc>
                <a:spcPct val="150000"/>
              </a:lnSpc>
              <a:buNone/>
            </a:pP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4.33 </a:t>
            </a:r>
          </a:p>
        </p:txBody>
      </p:sp>
      <p:grpSp>
        <p:nvGrpSpPr>
          <p:cNvPr id="30" name="Group 29">
            <a:extLst>
              <a:ext uri="{FF2B5EF4-FFF2-40B4-BE49-F238E27FC236}">
                <a16:creationId xmlns:a16="http://schemas.microsoft.com/office/drawing/2014/main" id="{963B6339-BA65-4F23-A91E-86FD7DF75E53}"/>
              </a:ext>
            </a:extLst>
          </p:cNvPr>
          <p:cNvGrpSpPr>
            <a:grpSpLocks/>
          </p:cNvGrpSpPr>
          <p:nvPr/>
        </p:nvGrpSpPr>
        <p:grpSpPr bwMode="auto">
          <a:xfrm>
            <a:off x="8461375" y="2210594"/>
            <a:ext cx="2463800" cy="2613025"/>
            <a:chOff x="3959" y="1779"/>
            <a:chExt cx="1552" cy="1646"/>
          </a:xfrm>
        </p:grpSpPr>
        <p:sp>
          <p:nvSpPr>
            <p:cNvPr id="31" name="Arc 5">
              <a:extLst>
                <a:ext uri="{FF2B5EF4-FFF2-40B4-BE49-F238E27FC236}">
                  <a16:creationId xmlns:a16="http://schemas.microsoft.com/office/drawing/2014/main" id="{8679FB80-3800-41E5-8D21-78B7E96C912D}"/>
                </a:ext>
              </a:extLst>
            </p:cNvPr>
            <p:cNvSpPr>
              <a:spLocks/>
            </p:cNvSpPr>
            <p:nvPr/>
          </p:nvSpPr>
          <p:spPr bwMode="auto">
            <a:xfrm rot="3431903" flipH="1">
              <a:off x="4013" y="3084"/>
              <a:ext cx="291" cy="39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52"/>
                    <a:pt x="7758" y="1893"/>
                    <a:pt x="18279" y="2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52"/>
                    <a:pt x="7758" y="1893"/>
                    <a:pt x="18279" y="256"/>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6">
              <a:extLst>
                <a:ext uri="{FF2B5EF4-FFF2-40B4-BE49-F238E27FC236}">
                  <a16:creationId xmlns:a16="http://schemas.microsoft.com/office/drawing/2014/main" id="{0E736677-DAE4-4490-BB10-C50EFAD797E5}"/>
                </a:ext>
              </a:extLst>
            </p:cNvPr>
            <p:cNvSpPr>
              <a:spLocks/>
            </p:cNvSpPr>
            <p:nvPr/>
          </p:nvSpPr>
          <p:spPr bwMode="auto">
            <a:xfrm>
              <a:off x="4724" y="2112"/>
              <a:ext cx="55" cy="617"/>
            </a:xfrm>
            <a:custGeom>
              <a:avLst/>
              <a:gdLst>
                <a:gd name="T0" fmla="*/ 0 w 48"/>
                <a:gd name="T1" fmla="*/ 21 h 720"/>
                <a:gd name="T2" fmla="*/ 1050 w 48"/>
                <a:gd name="T3" fmla="*/ 11 h 720"/>
                <a:gd name="T4" fmla="*/ 330 w 48"/>
                <a:gd name="T5" fmla="*/ 0 h 720"/>
                <a:gd name="T6" fmla="*/ 0 60000 65536"/>
                <a:gd name="T7" fmla="*/ 0 60000 65536"/>
                <a:gd name="T8" fmla="*/ 0 60000 65536"/>
                <a:gd name="T9" fmla="*/ 0 w 48"/>
                <a:gd name="T10" fmla="*/ 0 h 720"/>
                <a:gd name="T11" fmla="*/ 48 w 48"/>
                <a:gd name="T12" fmla="*/ 720 h 720"/>
              </a:gdLst>
              <a:ahLst/>
              <a:cxnLst>
                <a:cxn ang="T6">
                  <a:pos x="T0" y="T1"/>
                </a:cxn>
                <a:cxn ang="T7">
                  <a:pos x="T2" y="T3"/>
                </a:cxn>
                <a:cxn ang="T8">
                  <a:pos x="T4" y="T5"/>
                </a:cxn>
              </a:cxnLst>
              <a:rect l="T9" t="T10" r="T11" b="T12"/>
              <a:pathLst>
                <a:path w="48" h="720">
                  <a:moveTo>
                    <a:pt x="0" y="720"/>
                  </a:moveTo>
                  <a:cubicBezTo>
                    <a:pt x="7" y="668"/>
                    <a:pt x="42" y="525"/>
                    <a:pt x="45" y="405"/>
                  </a:cubicBezTo>
                  <a:cubicBezTo>
                    <a:pt x="48" y="285"/>
                    <a:pt x="21" y="84"/>
                    <a:pt x="15"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7">
              <a:extLst>
                <a:ext uri="{FF2B5EF4-FFF2-40B4-BE49-F238E27FC236}">
                  <a16:creationId xmlns:a16="http://schemas.microsoft.com/office/drawing/2014/main" id="{E9DB34C3-FFC0-43CC-BD09-EAAB948501E4}"/>
                </a:ext>
              </a:extLst>
            </p:cNvPr>
            <p:cNvSpPr>
              <a:spLocks/>
            </p:cNvSpPr>
            <p:nvPr/>
          </p:nvSpPr>
          <p:spPr bwMode="auto">
            <a:xfrm>
              <a:off x="4583" y="2099"/>
              <a:ext cx="141" cy="643"/>
            </a:xfrm>
            <a:custGeom>
              <a:avLst/>
              <a:gdLst>
                <a:gd name="T0" fmla="*/ 2986 w 122"/>
                <a:gd name="T1" fmla="*/ 0 h 750"/>
                <a:gd name="T2" fmla="*/ 2 w 122"/>
                <a:gd name="T3" fmla="*/ 13 h 750"/>
                <a:gd name="T4" fmla="*/ 3398 w 122"/>
                <a:gd name="T5" fmla="*/ 21 h 750"/>
                <a:gd name="T6" fmla="*/ 0 60000 65536"/>
                <a:gd name="T7" fmla="*/ 0 60000 65536"/>
                <a:gd name="T8" fmla="*/ 0 60000 65536"/>
                <a:gd name="T9" fmla="*/ 0 w 122"/>
                <a:gd name="T10" fmla="*/ 0 h 750"/>
                <a:gd name="T11" fmla="*/ 122 w 122"/>
                <a:gd name="T12" fmla="*/ 750 h 750"/>
              </a:gdLst>
              <a:ahLst/>
              <a:cxnLst>
                <a:cxn ang="T6">
                  <a:pos x="T0" y="T1"/>
                </a:cxn>
                <a:cxn ang="T7">
                  <a:pos x="T2" y="T3"/>
                </a:cxn>
                <a:cxn ang="T8">
                  <a:pos x="T4" y="T5"/>
                </a:cxn>
              </a:cxnLst>
              <a:rect l="T9" t="T10" r="T11" b="T12"/>
              <a:pathLst>
                <a:path w="122" h="750">
                  <a:moveTo>
                    <a:pt x="107" y="0"/>
                  </a:moveTo>
                  <a:cubicBezTo>
                    <a:pt x="90" y="70"/>
                    <a:pt x="0" y="295"/>
                    <a:pt x="2" y="420"/>
                  </a:cubicBezTo>
                  <a:cubicBezTo>
                    <a:pt x="4" y="545"/>
                    <a:pt x="97" y="681"/>
                    <a:pt x="122" y="75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8">
              <a:extLst>
                <a:ext uri="{FF2B5EF4-FFF2-40B4-BE49-F238E27FC236}">
                  <a16:creationId xmlns:a16="http://schemas.microsoft.com/office/drawing/2014/main" id="{70948E59-FE9A-41CF-88AC-269794B336CD}"/>
                </a:ext>
              </a:extLst>
            </p:cNvPr>
            <p:cNvSpPr>
              <a:spLocks/>
            </p:cNvSpPr>
            <p:nvPr/>
          </p:nvSpPr>
          <p:spPr bwMode="auto">
            <a:xfrm>
              <a:off x="4362" y="2767"/>
              <a:ext cx="362" cy="386"/>
            </a:xfrm>
            <a:custGeom>
              <a:avLst/>
              <a:gdLst>
                <a:gd name="T0" fmla="*/ 7708 w 315"/>
                <a:gd name="T1" fmla="*/ 0 h 450"/>
                <a:gd name="T2" fmla="*/ 0 w 315"/>
                <a:gd name="T3" fmla="*/ 13 h 450"/>
                <a:gd name="T4" fmla="*/ 0 60000 65536"/>
                <a:gd name="T5" fmla="*/ 0 60000 65536"/>
                <a:gd name="T6" fmla="*/ 0 w 315"/>
                <a:gd name="T7" fmla="*/ 0 h 450"/>
                <a:gd name="T8" fmla="*/ 315 w 315"/>
                <a:gd name="T9" fmla="*/ 450 h 450"/>
              </a:gdLst>
              <a:ahLst/>
              <a:cxnLst>
                <a:cxn ang="T4">
                  <a:pos x="T0" y="T1"/>
                </a:cxn>
                <a:cxn ang="T5">
                  <a:pos x="T2" y="T3"/>
                </a:cxn>
              </a:cxnLst>
              <a:rect l="T6" t="T7" r="T8" b="T9"/>
              <a:pathLst>
                <a:path w="315" h="450">
                  <a:moveTo>
                    <a:pt x="315" y="0"/>
                  </a:moveTo>
                  <a:cubicBezTo>
                    <a:pt x="263" y="75"/>
                    <a:pt x="66" y="356"/>
                    <a:pt x="0" y="45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9">
              <a:extLst>
                <a:ext uri="{FF2B5EF4-FFF2-40B4-BE49-F238E27FC236}">
                  <a16:creationId xmlns:a16="http://schemas.microsoft.com/office/drawing/2014/main" id="{B630E9E8-33D5-4817-A515-E0AE6EF1C314}"/>
                </a:ext>
              </a:extLst>
            </p:cNvPr>
            <p:cNvSpPr>
              <a:spLocks/>
            </p:cNvSpPr>
            <p:nvPr/>
          </p:nvSpPr>
          <p:spPr bwMode="auto">
            <a:xfrm>
              <a:off x="4724" y="2780"/>
              <a:ext cx="483" cy="373"/>
            </a:xfrm>
            <a:custGeom>
              <a:avLst/>
              <a:gdLst>
                <a:gd name="T0" fmla="*/ 10459 w 420"/>
                <a:gd name="T1" fmla="*/ 13 h 435"/>
                <a:gd name="T2" fmla="*/ 0 w 420"/>
                <a:gd name="T3" fmla="*/ 0 h 435"/>
                <a:gd name="T4" fmla="*/ 0 60000 65536"/>
                <a:gd name="T5" fmla="*/ 0 60000 65536"/>
                <a:gd name="T6" fmla="*/ 0 w 420"/>
                <a:gd name="T7" fmla="*/ 0 h 435"/>
                <a:gd name="T8" fmla="*/ 420 w 420"/>
                <a:gd name="T9" fmla="*/ 435 h 435"/>
              </a:gdLst>
              <a:ahLst/>
              <a:cxnLst>
                <a:cxn ang="T4">
                  <a:pos x="T0" y="T1"/>
                </a:cxn>
                <a:cxn ang="T5">
                  <a:pos x="T2" y="T3"/>
                </a:cxn>
              </a:cxnLst>
              <a:rect l="T6" t="T7" r="T8" b="T9"/>
              <a:pathLst>
                <a:path w="420" h="435">
                  <a:moveTo>
                    <a:pt x="420" y="435"/>
                  </a:moveTo>
                  <a:cubicBezTo>
                    <a:pt x="350" y="363"/>
                    <a:pt x="87" y="91"/>
                    <a:pt x="0"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Text Box 10">
              <a:extLst>
                <a:ext uri="{FF2B5EF4-FFF2-40B4-BE49-F238E27FC236}">
                  <a16:creationId xmlns:a16="http://schemas.microsoft.com/office/drawing/2014/main" id="{1AC29F81-112F-49D3-A0A0-4FB74D0090B0}"/>
                </a:ext>
              </a:extLst>
            </p:cNvPr>
            <p:cNvSpPr txBox="1">
              <a:spLocks noChangeArrowheads="1"/>
            </p:cNvSpPr>
            <p:nvPr/>
          </p:nvSpPr>
          <p:spPr bwMode="auto">
            <a:xfrm>
              <a:off x="4801" y="2567"/>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37" name="Text Box 11">
              <a:extLst>
                <a:ext uri="{FF2B5EF4-FFF2-40B4-BE49-F238E27FC236}">
                  <a16:creationId xmlns:a16="http://schemas.microsoft.com/office/drawing/2014/main" id="{3364B0DA-60CF-43BF-9057-69AA856714AC}"/>
                </a:ext>
              </a:extLst>
            </p:cNvPr>
            <p:cNvSpPr txBox="1">
              <a:spLocks noChangeArrowheads="1"/>
            </p:cNvSpPr>
            <p:nvPr/>
          </p:nvSpPr>
          <p:spPr bwMode="auto">
            <a:xfrm>
              <a:off x="4133" y="3090"/>
              <a:ext cx="1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38" name="Freeform 12">
              <a:extLst>
                <a:ext uri="{FF2B5EF4-FFF2-40B4-BE49-F238E27FC236}">
                  <a16:creationId xmlns:a16="http://schemas.microsoft.com/office/drawing/2014/main" id="{B6712623-B09E-4650-9D4E-9A9506CD491B}"/>
                </a:ext>
              </a:extLst>
            </p:cNvPr>
            <p:cNvSpPr>
              <a:spLocks/>
            </p:cNvSpPr>
            <p:nvPr/>
          </p:nvSpPr>
          <p:spPr bwMode="auto">
            <a:xfrm>
              <a:off x="4137" y="2652"/>
              <a:ext cx="190" cy="501"/>
            </a:xfrm>
            <a:custGeom>
              <a:avLst/>
              <a:gdLst>
                <a:gd name="T0" fmla="*/ 0 w 165"/>
                <a:gd name="T1" fmla="*/ 0 h 585"/>
                <a:gd name="T2" fmla="*/ 4231 w 165"/>
                <a:gd name="T3" fmla="*/ 17 h 585"/>
                <a:gd name="T4" fmla="*/ 0 60000 65536"/>
                <a:gd name="T5" fmla="*/ 0 60000 65536"/>
                <a:gd name="T6" fmla="*/ 0 w 165"/>
                <a:gd name="T7" fmla="*/ 0 h 585"/>
                <a:gd name="T8" fmla="*/ 165 w 165"/>
                <a:gd name="T9" fmla="*/ 585 h 585"/>
              </a:gdLst>
              <a:ahLst/>
              <a:cxnLst>
                <a:cxn ang="T4">
                  <a:pos x="T0" y="T1"/>
                </a:cxn>
                <a:cxn ang="T5">
                  <a:pos x="T2" y="T3"/>
                </a:cxn>
              </a:cxnLst>
              <a:rect l="T6" t="T7" r="T8" b="T9"/>
              <a:pathLst>
                <a:path w="165" h="585">
                  <a:moveTo>
                    <a:pt x="0" y="0"/>
                  </a:moveTo>
                  <a:cubicBezTo>
                    <a:pt x="28" y="100"/>
                    <a:pt x="131" y="463"/>
                    <a:pt x="165" y="585"/>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Text Box 13">
              <a:extLst>
                <a:ext uri="{FF2B5EF4-FFF2-40B4-BE49-F238E27FC236}">
                  <a16:creationId xmlns:a16="http://schemas.microsoft.com/office/drawing/2014/main" id="{E1259DC2-0F2E-43F8-8F0A-17F61912CF9C}"/>
                </a:ext>
              </a:extLst>
            </p:cNvPr>
            <p:cNvSpPr txBox="1">
              <a:spLocks noChangeArrowheads="1"/>
            </p:cNvSpPr>
            <p:nvPr/>
          </p:nvSpPr>
          <p:spPr bwMode="auto">
            <a:xfrm>
              <a:off x="4680" y="1779"/>
              <a:ext cx="1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40" name="Text Box 14">
              <a:extLst>
                <a:ext uri="{FF2B5EF4-FFF2-40B4-BE49-F238E27FC236}">
                  <a16:creationId xmlns:a16="http://schemas.microsoft.com/office/drawing/2014/main" id="{1FAB2111-C425-4599-9D4B-57316DF8876C}"/>
                </a:ext>
              </a:extLst>
            </p:cNvPr>
            <p:cNvSpPr txBox="1">
              <a:spLocks noChangeArrowheads="1"/>
            </p:cNvSpPr>
            <p:nvPr/>
          </p:nvSpPr>
          <p:spPr bwMode="auto">
            <a:xfrm>
              <a:off x="5312" y="3043"/>
              <a:ext cx="16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f</a:t>
              </a:r>
            </a:p>
          </p:txBody>
        </p:sp>
        <p:sp>
          <p:nvSpPr>
            <p:cNvPr id="41" name="Freeform 15">
              <a:extLst>
                <a:ext uri="{FF2B5EF4-FFF2-40B4-BE49-F238E27FC236}">
                  <a16:creationId xmlns:a16="http://schemas.microsoft.com/office/drawing/2014/main" id="{FEF9EBF3-F12A-4AA2-9301-24AEF9E0CE07}"/>
                </a:ext>
              </a:extLst>
            </p:cNvPr>
            <p:cNvSpPr>
              <a:spLocks/>
            </p:cNvSpPr>
            <p:nvPr/>
          </p:nvSpPr>
          <p:spPr bwMode="auto">
            <a:xfrm>
              <a:off x="4137" y="2074"/>
              <a:ext cx="587" cy="552"/>
            </a:xfrm>
            <a:custGeom>
              <a:avLst/>
              <a:gdLst>
                <a:gd name="T0" fmla="*/ 0 w 510"/>
                <a:gd name="T1" fmla="*/ 18 h 645"/>
                <a:gd name="T2" fmla="*/ 12947 w 510"/>
                <a:gd name="T3" fmla="*/ 0 h 645"/>
                <a:gd name="T4" fmla="*/ 0 60000 65536"/>
                <a:gd name="T5" fmla="*/ 0 60000 65536"/>
                <a:gd name="T6" fmla="*/ 0 w 510"/>
                <a:gd name="T7" fmla="*/ 0 h 645"/>
                <a:gd name="T8" fmla="*/ 510 w 510"/>
                <a:gd name="T9" fmla="*/ 645 h 645"/>
              </a:gdLst>
              <a:ahLst/>
              <a:cxnLst>
                <a:cxn ang="T4">
                  <a:pos x="T0" y="T1"/>
                </a:cxn>
                <a:cxn ang="T5">
                  <a:pos x="T2" y="T3"/>
                </a:cxn>
              </a:cxnLst>
              <a:rect l="T6" t="T7" r="T8" b="T9"/>
              <a:pathLst>
                <a:path w="510" h="645">
                  <a:moveTo>
                    <a:pt x="0" y="645"/>
                  </a:moveTo>
                  <a:cubicBezTo>
                    <a:pt x="87" y="538"/>
                    <a:pt x="404" y="135"/>
                    <a:pt x="510" y="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16">
              <a:extLst>
                <a:ext uri="{FF2B5EF4-FFF2-40B4-BE49-F238E27FC236}">
                  <a16:creationId xmlns:a16="http://schemas.microsoft.com/office/drawing/2014/main" id="{DB244B42-8DBC-4984-B852-064977A829AE}"/>
                </a:ext>
              </a:extLst>
            </p:cNvPr>
            <p:cNvSpPr>
              <a:spLocks/>
            </p:cNvSpPr>
            <p:nvPr/>
          </p:nvSpPr>
          <p:spPr bwMode="auto">
            <a:xfrm>
              <a:off x="4756" y="2091"/>
              <a:ext cx="562" cy="527"/>
            </a:xfrm>
            <a:custGeom>
              <a:avLst/>
              <a:gdLst>
                <a:gd name="T0" fmla="*/ 0 w 510"/>
                <a:gd name="T1" fmla="*/ 0 h 615"/>
                <a:gd name="T2" fmla="*/ 4762 w 510"/>
                <a:gd name="T3" fmla="*/ 18 h 615"/>
                <a:gd name="T4" fmla="*/ 0 60000 65536"/>
                <a:gd name="T5" fmla="*/ 0 60000 65536"/>
                <a:gd name="T6" fmla="*/ 0 w 510"/>
                <a:gd name="T7" fmla="*/ 0 h 615"/>
                <a:gd name="T8" fmla="*/ 510 w 510"/>
                <a:gd name="T9" fmla="*/ 615 h 615"/>
              </a:gdLst>
              <a:ahLst/>
              <a:cxnLst>
                <a:cxn ang="T4">
                  <a:pos x="T0" y="T1"/>
                </a:cxn>
                <a:cxn ang="T5">
                  <a:pos x="T2" y="T3"/>
                </a:cxn>
              </a:cxnLst>
              <a:rect l="T6" t="T7" r="T8" b="T9"/>
              <a:pathLst>
                <a:path w="510" h="615">
                  <a:moveTo>
                    <a:pt x="0" y="0"/>
                  </a:moveTo>
                  <a:cubicBezTo>
                    <a:pt x="85" y="102"/>
                    <a:pt x="404" y="487"/>
                    <a:pt x="510" y="615"/>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Text Box 17">
              <a:extLst>
                <a:ext uri="{FF2B5EF4-FFF2-40B4-BE49-F238E27FC236}">
                  <a16:creationId xmlns:a16="http://schemas.microsoft.com/office/drawing/2014/main" id="{B82A1FD7-13FB-4A21-A20D-F24E7731722B}"/>
                </a:ext>
              </a:extLst>
            </p:cNvPr>
            <p:cNvSpPr txBox="1">
              <a:spLocks noChangeArrowheads="1"/>
            </p:cNvSpPr>
            <p:nvPr/>
          </p:nvSpPr>
          <p:spPr bwMode="auto">
            <a:xfrm>
              <a:off x="3959" y="2501"/>
              <a:ext cx="1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44" name="Text Box 18">
              <a:extLst>
                <a:ext uri="{FF2B5EF4-FFF2-40B4-BE49-F238E27FC236}">
                  <a16:creationId xmlns:a16="http://schemas.microsoft.com/office/drawing/2014/main" id="{2EBE0B68-DA41-4C14-BBE9-C02786D92F21}"/>
                </a:ext>
              </a:extLst>
            </p:cNvPr>
            <p:cNvSpPr txBox="1">
              <a:spLocks noChangeArrowheads="1"/>
            </p:cNvSpPr>
            <p:nvPr/>
          </p:nvSpPr>
          <p:spPr bwMode="auto">
            <a:xfrm>
              <a:off x="5393" y="2508"/>
              <a:ext cx="1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e</a:t>
              </a:r>
            </a:p>
          </p:txBody>
        </p:sp>
        <p:sp>
          <p:nvSpPr>
            <p:cNvPr id="45" name="Freeform 19">
              <a:extLst>
                <a:ext uri="{FF2B5EF4-FFF2-40B4-BE49-F238E27FC236}">
                  <a16:creationId xmlns:a16="http://schemas.microsoft.com/office/drawing/2014/main" id="{6B6DAF9E-AD7E-43D7-BB0E-49D25D401E16}"/>
                </a:ext>
              </a:extLst>
            </p:cNvPr>
            <p:cNvSpPr>
              <a:spLocks/>
            </p:cNvSpPr>
            <p:nvPr/>
          </p:nvSpPr>
          <p:spPr bwMode="auto">
            <a:xfrm>
              <a:off x="4344" y="3164"/>
              <a:ext cx="845" cy="1"/>
            </a:xfrm>
            <a:custGeom>
              <a:avLst/>
              <a:gdLst>
                <a:gd name="T0" fmla="*/ 0 w 735"/>
                <a:gd name="T1" fmla="*/ 1 h 2"/>
                <a:gd name="T2" fmla="*/ 18167 w 735"/>
                <a:gd name="T3" fmla="*/ 1 h 2"/>
                <a:gd name="T4" fmla="*/ 0 60000 65536"/>
                <a:gd name="T5" fmla="*/ 0 60000 65536"/>
                <a:gd name="T6" fmla="*/ 0 w 735"/>
                <a:gd name="T7" fmla="*/ 0 h 2"/>
                <a:gd name="T8" fmla="*/ 735 w 735"/>
                <a:gd name="T9" fmla="*/ 2 h 2"/>
              </a:gdLst>
              <a:ahLst/>
              <a:cxnLst>
                <a:cxn ang="T4">
                  <a:pos x="T0" y="T1"/>
                </a:cxn>
                <a:cxn ang="T5">
                  <a:pos x="T2" y="T3"/>
                </a:cxn>
              </a:cxnLst>
              <a:rect l="T6" t="T7" r="T8" b="T9"/>
              <a:pathLst>
                <a:path w="735" h="2">
                  <a:moveTo>
                    <a:pt x="0" y="2"/>
                  </a:moveTo>
                  <a:cubicBezTo>
                    <a:pt x="122" y="0"/>
                    <a:pt x="582" y="2"/>
                    <a:pt x="735" y="2"/>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20">
              <a:extLst>
                <a:ext uri="{FF2B5EF4-FFF2-40B4-BE49-F238E27FC236}">
                  <a16:creationId xmlns:a16="http://schemas.microsoft.com/office/drawing/2014/main" id="{2DB2B615-E027-49CB-9EE2-13B3C8F3FAB1}"/>
                </a:ext>
              </a:extLst>
            </p:cNvPr>
            <p:cNvSpPr>
              <a:spLocks/>
            </p:cNvSpPr>
            <p:nvPr/>
          </p:nvSpPr>
          <p:spPr bwMode="auto">
            <a:xfrm>
              <a:off x="5207" y="2665"/>
              <a:ext cx="103" cy="488"/>
            </a:xfrm>
            <a:custGeom>
              <a:avLst/>
              <a:gdLst>
                <a:gd name="T0" fmla="*/ 2010 w 90"/>
                <a:gd name="T1" fmla="*/ 0 h 570"/>
                <a:gd name="T2" fmla="*/ 0 w 90"/>
                <a:gd name="T3" fmla="*/ 15 h 570"/>
                <a:gd name="T4" fmla="*/ 0 60000 65536"/>
                <a:gd name="T5" fmla="*/ 0 60000 65536"/>
                <a:gd name="T6" fmla="*/ 0 w 90"/>
                <a:gd name="T7" fmla="*/ 0 h 570"/>
                <a:gd name="T8" fmla="*/ 90 w 90"/>
                <a:gd name="T9" fmla="*/ 570 h 570"/>
              </a:gdLst>
              <a:ahLst/>
              <a:cxnLst>
                <a:cxn ang="T4">
                  <a:pos x="T0" y="T1"/>
                </a:cxn>
                <a:cxn ang="T5">
                  <a:pos x="T2" y="T3"/>
                </a:cxn>
              </a:cxnLst>
              <a:rect l="T6" t="T7" r="T8" b="T9"/>
              <a:pathLst>
                <a:path w="90" h="570">
                  <a:moveTo>
                    <a:pt x="90" y="0"/>
                  </a:moveTo>
                  <a:cubicBezTo>
                    <a:pt x="73" y="95"/>
                    <a:pt x="19" y="451"/>
                    <a:pt x="0" y="570"/>
                  </a:cubicBez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Oval 22">
              <a:extLst>
                <a:ext uri="{FF2B5EF4-FFF2-40B4-BE49-F238E27FC236}">
                  <a16:creationId xmlns:a16="http://schemas.microsoft.com/office/drawing/2014/main" id="{DDCA5FF8-97D0-4E3D-B323-E4FF66C733B4}"/>
                </a:ext>
              </a:extLst>
            </p:cNvPr>
            <p:cNvSpPr>
              <a:spLocks noChangeArrowheads="1"/>
            </p:cNvSpPr>
            <p:nvPr/>
          </p:nvSpPr>
          <p:spPr bwMode="auto">
            <a:xfrm>
              <a:off x="4697" y="2021"/>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9" name="Oval 23">
              <a:extLst>
                <a:ext uri="{FF2B5EF4-FFF2-40B4-BE49-F238E27FC236}">
                  <a16:creationId xmlns:a16="http://schemas.microsoft.com/office/drawing/2014/main" id="{5F0ED042-9F0B-44C9-8A2A-365BD810AA53}"/>
                </a:ext>
              </a:extLst>
            </p:cNvPr>
            <p:cNvSpPr>
              <a:spLocks noChangeArrowheads="1"/>
            </p:cNvSpPr>
            <p:nvPr/>
          </p:nvSpPr>
          <p:spPr bwMode="auto">
            <a:xfrm>
              <a:off x="4102" y="2616"/>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0" name="Oval 24">
              <a:extLst>
                <a:ext uri="{FF2B5EF4-FFF2-40B4-BE49-F238E27FC236}">
                  <a16:creationId xmlns:a16="http://schemas.microsoft.com/office/drawing/2014/main" id="{FAAB34F7-D481-4EE6-A68C-CB5A26981F74}"/>
                </a:ext>
              </a:extLst>
            </p:cNvPr>
            <p:cNvSpPr>
              <a:spLocks noChangeArrowheads="1"/>
            </p:cNvSpPr>
            <p:nvPr/>
          </p:nvSpPr>
          <p:spPr bwMode="auto">
            <a:xfrm>
              <a:off x="5276" y="2628"/>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1" name="Oval 25">
              <a:extLst>
                <a:ext uri="{FF2B5EF4-FFF2-40B4-BE49-F238E27FC236}">
                  <a16:creationId xmlns:a16="http://schemas.microsoft.com/office/drawing/2014/main" id="{F82F9637-55CF-4E15-BB22-11AAFFA7E2A9}"/>
                </a:ext>
              </a:extLst>
            </p:cNvPr>
            <p:cNvSpPr>
              <a:spLocks noChangeArrowheads="1"/>
            </p:cNvSpPr>
            <p:nvPr/>
          </p:nvSpPr>
          <p:spPr bwMode="auto">
            <a:xfrm>
              <a:off x="4689" y="2729"/>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2" name="Oval 26">
              <a:extLst>
                <a:ext uri="{FF2B5EF4-FFF2-40B4-BE49-F238E27FC236}">
                  <a16:creationId xmlns:a16="http://schemas.microsoft.com/office/drawing/2014/main" id="{87C34A7C-FD91-4B8A-B629-72667E1E62DD}"/>
                </a:ext>
              </a:extLst>
            </p:cNvPr>
            <p:cNvSpPr>
              <a:spLocks noChangeArrowheads="1"/>
            </p:cNvSpPr>
            <p:nvPr/>
          </p:nvSpPr>
          <p:spPr bwMode="auto">
            <a:xfrm>
              <a:off x="4309" y="3135"/>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53" name="Oval 27">
              <a:extLst>
                <a:ext uri="{FF2B5EF4-FFF2-40B4-BE49-F238E27FC236}">
                  <a16:creationId xmlns:a16="http://schemas.microsoft.com/office/drawing/2014/main" id="{D7BC3151-633F-46A3-8911-D176DD2B26AF}"/>
                </a:ext>
              </a:extLst>
            </p:cNvPr>
            <p:cNvSpPr>
              <a:spLocks noChangeArrowheads="1"/>
            </p:cNvSpPr>
            <p:nvPr/>
          </p:nvSpPr>
          <p:spPr bwMode="auto">
            <a:xfrm>
              <a:off x="5189" y="3135"/>
              <a:ext cx="91" cy="91"/>
            </a:xfrm>
            <a:prstGeom prst="ellipse">
              <a:avLst/>
            </a:prstGeom>
            <a:solidFill>
              <a:srgbClr val="FFFFFF"/>
            </a:solidFill>
            <a:ln w="31750" algn="ctr">
              <a:solidFill>
                <a:srgbClr val="0000FF"/>
              </a:solidFill>
              <a:round/>
              <a:headEnd/>
              <a:tailEnd type="none" w="sm" len="me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extLst>
      <p:ext uri="{BB962C8B-B14F-4D97-AF65-F5344CB8AC3E}">
        <p14:creationId xmlns:p14="http://schemas.microsoft.com/office/powerpoint/2010/main" val="1725570456"/>
      </p:ext>
    </p:extLst>
  </p:cSld>
  <p:clrMapOvr>
    <a:masterClrMapping/>
  </p:clrMapOvr>
  <p:transition>
    <p:random/>
  </p:transition>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1005120"/>
            <a:ext cx="11506200" cy="5854467"/>
          </a:xfrm>
        </p:spPr>
        <p:txBody>
          <a:bodyPr>
            <a:noAutofit/>
          </a:bodyPr>
          <a:lstStyle/>
          <a:p>
            <a:pPr marL="0" indent="0">
              <a:lnSpc>
                <a:spcPct val="150000"/>
              </a:lnSpc>
              <a:buNone/>
            </a:pPr>
            <a:r>
              <a:rPr lang="zh-CN" altLang="zh-CN" dirty="0">
                <a:solidFill>
                  <a:srgbClr val="C00000"/>
                </a:solidFill>
              </a:rPr>
              <a:t>解</a:t>
            </a:r>
            <a:r>
              <a:rPr lang="en-US" altLang="zh-CN" dirty="0">
                <a:solidFill>
                  <a:srgbClr val="C00000"/>
                </a:solidFill>
              </a:rPr>
              <a:t>   </a:t>
            </a:r>
            <a:r>
              <a:rPr lang="zh-CN" altLang="zh-CN" dirty="0"/>
              <a:t>首先写出图</a:t>
            </a:r>
            <a:r>
              <a:rPr lang="en-US" altLang="zh-CN" dirty="0"/>
              <a:t>4.12</a:t>
            </a:r>
            <a:r>
              <a:rPr lang="zh-CN" altLang="zh-CN" dirty="0"/>
              <a:t>的关系矩阵</a:t>
            </a:r>
            <a:r>
              <a:rPr lang="en-US" altLang="zh-CN" dirty="0"/>
              <a:t>A</a:t>
            </a:r>
            <a:r>
              <a:rPr lang="zh-CN" altLang="zh-CN" dirty="0"/>
              <a:t>，并计算</a:t>
            </a:r>
            <a:r>
              <a:rPr lang="en-US" altLang="zh-CN" dirty="0"/>
              <a:t>M=(</a:t>
            </a:r>
            <a:r>
              <a:rPr lang="en-US" altLang="zh-CN" dirty="0" err="1"/>
              <a:t>m</a:t>
            </a:r>
            <a:r>
              <a:rPr lang="en-US" altLang="zh-CN" baseline="-25000" dirty="0" err="1"/>
              <a:t>ij</a:t>
            </a:r>
            <a:r>
              <a:rPr lang="en-US" altLang="zh-CN" dirty="0"/>
              <a:t>)=A×A</a:t>
            </a:r>
            <a:r>
              <a:rPr lang="zh-CN" altLang="zh-CN" dirty="0"/>
              <a:t>，即</a:t>
            </a: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r>
              <a:rPr lang="zh-CN" altLang="en-US" dirty="0"/>
              <a:t>（</a:t>
            </a:r>
            <a:r>
              <a:rPr lang="en-US" altLang="zh-CN" dirty="0"/>
              <a:t>1</a:t>
            </a:r>
            <a:r>
              <a:rPr lang="zh-CN" altLang="en-US" dirty="0"/>
              <a:t>）由关系矩阵</a:t>
            </a:r>
            <a:r>
              <a:rPr lang="en-US" altLang="zh-CN" dirty="0"/>
              <a:t>A</a:t>
            </a:r>
            <a:r>
              <a:rPr lang="zh-CN" altLang="en-US" dirty="0"/>
              <a:t>可知，从点</a:t>
            </a:r>
            <a:r>
              <a:rPr lang="en-US" altLang="zh-CN" dirty="0"/>
              <a:t>c</a:t>
            </a:r>
            <a:r>
              <a:rPr lang="zh-CN" altLang="en-US" dirty="0"/>
              <a:t>开始的长度为</a:t>
            </a:r>
            <a:r>
              <a:rPr lang="en-US" altLang="zh-CN" dirty="0"/>
              <a:t>1</a:t>
            </a:r>
            <a:r>
              <a:rPr lang="zh-CN" altLang="en-US" dirty="0"/>
              <a:t>的所有路径为： </a:t>
            </a:r>
            <a:r>
              <a:rPr lang="en-US" altLang="zh-CN" dirty="0"/>
              <a:t>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d</a:t>
            </a:r>
            <a:r>
              <a:rPr lang="zh-CN" altLang="en-US" dirty="0"/>
              <a:t>和 </a:t>
            </a:r>
            <a:r>
              <a:rPr lang="en-US" altLang="zh-CN" dirty="0"/>
              <a:t>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e.</a:t>
            </a:r>
            <a:r>
              <a:rPr lang="zh-CN" altLang="en-US" dirty="0"/>
              <a:t> </a:t>
            </a:r>
          </a:p>
          <a:p>
            <a:pPr marL="0" indent="0">
              <a:lnSpc>
                <a:spcPct val="150000"/>
              </a:lnSpc>
              <a:buNone/>
            </a:pPr>
            <a:r>
              <a:rPr lang="zh-CN" altLang="en-US" dirty="0"/>
              <a:t>（</a:t>
            </a:r>
            <a:r>
              <a:rPr lang="en-US" altLang="zh-CN" dirty="0"/>
              <a:t>2</a:t>
            </a:r>
            <a:r>
              <a:rPr lang="zh-CN" altLang="en-US" dirty="0"/>
              <a:t>）由矩阵的计算规则可知，</a:t>
            </a:r>
            <a:r>
              <a:rPr lang="en-US" altLang="zh-CN" dirty="0"/>
              <a:t>m</a:t>
            </a:r>
            <a:r>
              <a:rPr lang="en-US" altLang="zh-CN" baseline="-25000" dirty="0"/>
              <a:t>32</a:t>
            </a:r>
            <a:r>
              <a:rPr lang="en-US" altLang="zh-CN" dirty="0"/>
              <a:t>=m</a:t>
            </a:r>
            <a:r>
              <a:rPr lang="en-US" altLang="zh-CN" baseline="-25000" dirty="0"/>
              <a:t>33</a:t>
            </a:r>
            <a:r>
              <a:rPr lang="en-US" altLang="zh-CN" dirty="0"/>
              <a:t>=m</a:t>
            </a:r>
            <a:r>
              <a:rPr lang="en-US" altLang="zh-CN" baseline="-25000" dirty="0"/>
              <a:t>36</a:t>
            </a:r>
            <a:r>
              <a:rPr lang="en-US" altLang="zh-CN" dirty="0"/>
              <a:t>=1,</a:t>
            </a:r>
            <a:r>
              <a:rPr lang="zh-CN" altLang="en-US" dirty="0"/>
              <a:t> 从而从</a:t>
            </a:r>
            <a:r>
              <a:rPr lang="en-US" altLang="zh-CN" dirty="0"/>
              <a:t>c</a:t>
            </a:r>
            <a:r>
              <a:rPr lang="zh-CN" altLang="en-US" dirty="0"/>
              <a:t>开始的长度为</a:t>
            </a:r>
            <a:r>
              <a:rPr lang="en-US" altLang="zh-CN" dirty="0"/>
              <a:t>2</a:t>
            </a:r>
            <a:r>
              <a:rPr lang="zh-CN" altLang="en-US" dirty="0"/>
              <a:t>的所有路径有</a:t>
            </a:r>
            <a:r>
              <a:rPr lang="en-US" altLang="zh-CN" dirty="0"/>
              <a:t>3</a:t>
            </a:r>
            <a:r>
              <a:rPr lang="zh-CN" altLang="en-US" dirty="0"/>
              <a:t>条，分别为</a:t>
            </a:r>
            <a:r>
              <a:rPr lang="en-US" altLang="zh-CN" dirty="0" err="1"/>
              <a:t>c→d→b</a:t>
            </a:r>
            <a:r>
              <a:rPr lang="zh-CN" altLang="en-US" dirty="0"/>
              <a:t>，</a:t>
            </a:r>
            <a:r>
              <a:rPr lang="en-US" altLang="zh-CN" dirty="0" err="1"/>
              <a:t>c→d→c</a:t>
            </a:r>
            <a:r>
              <a:rPr lang="zh-CN" altLang="en-US" dirty="0"/>
              <a:t>和 </a:t>
            </a:r>
            <a:r>
              <a:rPr lang="en-US" altLang="zh-CN" dirty="0" err="1"/>
              <a:t>c→e→f</a:t>
            </a:r>
            <a:r>
              <a:rPr lang="zh-CN" altLang="en-US" dirty="0"/>
              <a:t>共三条</a:t>
            </a:r>
            <a:r>
              <a:rPr lang="en-US" altLang="zh-CN" dirty="0"/>
              <a:t>.</a:t>
            </a:r>
            <a:endParaRPr lang="zh-CN" altLang="en-US" dirty="0"/>
          </a:p>
          <a:p>
            <a:pPr marL="0" indent="0">
              <a:lnSpc>
                <a:spcPct val="150000"/>
              </a:lnSpc>
              <a:buNone/>
            </a:pPr>
            <a:r>
              <a:rPr lang="zh-CN" altLang="en-US" dirty="0"/>
              <a:t>（</a:t>
            </a:r>
            <a:r>
              <a:rPr lang="en-US" altLang="zh-CN" dirty="0"/>
              <a:t>3</a:t>
            </a:r>
            <a:r>
              <a:rPr lang="zh-CN" altLang="en-US" dirty="0"/>
              <a:t>）由</a:t>
            </a:r>
            <a:r>
              <a:rPr lang="en-US" altLang="zh-CN" dirty="0"/>
              <a:t>A×A</a:t>
            </a:r>
            <a:r>
              <a:rPr lang="zh-CN" altLang="en-US" dirty="0"/>
              <a:t>可知，</a:t>
            </a:r>
            <a:r>
              <a:rPr lang="en-US" altLang="zh-CN" dirty="0"/>
              <a:t>A×A</a:t>
            </a:r>
            <a:r>
              <a:rPr lang="zh-CN" altLang="en-US" dirty="0"/>
              <a:t>中共有</a:t>
            </a:r>
            <a:r>
              <a:rPr lang="en-US" altLang="zh-CN" dirty="0"/>
              <a:t>17</a:t>
            </a:r>
            <a:r>
              <a:rPr lang="zh-CN" altLang="en-US" dirty="0"/>
              <a:t>个</a:t>
            </a:r>
            <a:r>
              <a:rPr lang="en-US" altLang="zh-CN" dirty="0"/>
              <a:t>1</a:t>
            </a:r>
            <a:r>
              <a:rPr lang="zh-CN" altLang="en-US" dirty="0"/>
              <a:t>，即图中所有长度为</a:t>
            </a:r>
            <a:r>
              <a:rPr lang="en-US" altLang="zh-CN" dirty="0"/>
              <a:t>2</a:t>
            </a:r>
            <a:r>
              <a:rPr lang="zh-CN" altLang="en-US" dirty="0"/>
              <a:t>的路径条数有</a:t>
            </a:r>
            <a:r>
              <a:rPr lang="en-US" altLang="zh-CN" dirty="0"/>
              <a:t>17</a:t>
            </a:r>
            <a:r>
              <a:rPr lang="zh-CN" altLang="en-US" dirty="0"/>
              <a:t>条。</a:t>
            </a:r>
          </a:p>
          <a:p>
            <a:pPr marL="0" indent="0">
              <a:lnSpc>
                <a:spcPct val="150000"/>
              </a:lnSpc>
              <a:buNone/>
            </a:pPr>
            <a:endParaRPr lang="zh-CN" altLang="en-US" dirty="0"/>
          </a:p>
        </p:txBody>
      </p:sp>
      <p:sp>
        <p:nvSpPr>
          <p:cNvPr id="6" name="Rectangle 3">
            <a:extLst>
              <a:ext uri="{FF2B5EF4-FFF2-40B4-BE49-F238E27FC236}">
                <a16:creationId xmlns:a16="http://schemas.microsoft.com/office/drawing/2014/main" id="{E9E211B5-85A0-4169-A156-135BB518ADD1}"/>
              </a:ext>
            </a:extLst>
          </p:cNvPr>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4.33</a:t>
            </a:r>
            <a:r>
              <a:rPr lang="zh-CN" altLang="en-US" dirty="0"/>
              <a:t>（续）</a:t>
            </a:r>
            <a:r>
              <a:rPr lang="en-US" altLang="zh-CN" dirty="0"/>
              <a:t> </a:t>
            </a:r>
          </a:p>
        </p:txBody>
      </p:sp>
      <p:grpSp>
        <p:nvGrpSpPr>
          <p:cNvPr id="2" name="Group 2">
            <a:extLst>
              <a:ext uri="{FF2B5EF4-FFF2-40B4-BE49-F238E27FC236}">
                <a16:creationId xmlns:a16="http://schemas.microsoft.com/office/drawing/2014/main" id="{9109ED9C-BAF2-4595-9F10-E21EB96CD858}"/>
              </a:ext>
            </a:extLst>
          </p:cNvPr>
          <p:cNvGrpSpPr>
            <a:grpSpLocks/>
          </p:cNvGrpSpPr>
          <p:nvPr/>
        </p:nvGrpSpPr>
        <p:grpSpPr bwMode="auto">
          <a:xfrm>
            <a:off x="969403" y="1753394"/>
            <a:ext cx="3986772" cy="2514600"/>
            <a:chOff x="3295" y="9835"/>
            <a:chExt cx="2092" cy="2236"/>
          </a:xfrm>
        </p:grpSpPr>
        <p:graphicFrame>
          <p:nvGraphicFramePr>
            <p:cNvPr id="3" name="对象 2">
              <a:extLst>
                <a:ext uri="{FF2B5EF4-FFF2-40B4-BE49-F238E27FC236}">
                  <a16:creationId xmlns:a16="http://schemas.microsoft.com/office/drawing/2014/main" id="{713DAB31-4D20-4D80-9B23-F39B515C6B87}"/>
                </a:ext>
              </a:extLst>
            </p:cNvPr>
            <p:cNvGraphicFramePr>
              <a:graphicFrameLocks noChangeAspect="1"/>
            </p:cNvGraphicFramePr>
            <p:nvPr>
              <p:extLst>
                <p:ext uri="{D42A27DB-BD31-4B8C-83A1-F6EECF244321}">
                  <p14:modId xmlns:p14="http://schemas.microsoft.com/office/powerpoint/2010/main" val="490674339"/>
                </p:ext>
              </p:extLst>
            </p:nvPr>
          </p:nvGraphicFramePr>
          <p:xfrm>
            <a:off x="3933" y="9835"/>
            <a:ext cx="1454" cy="2236"/>
          </p:xfrm>
          <a:graphic>
            <a:graphicData uri="http://schemas.openxmlformats.org/presentationml/2006/ole">
              <mc:AlternateContent xmlns:mc="http://schemas.openxmlformats.org/markup-compatibility/2006">
                <mc:Choice xmlns:v="urn:schemas-microsoft-com:vml" Requires="v">
                  <p:oleObj spid="_x0000_s271646" name="Equation" r:id="rId4" imgW="927000" imgH="1422360" progId="Equation.DSMT4">
                    <p:embed/>
                  </p:oleObj>
                </mc:Choice>
                <mc:Fallback>
                  <p:oleObj name="Equation" r:id="rId4" imgW="927000" imgH="14223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 y="9835"/>
                          <a:ext cx="1454" cy="2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a16="http://schemas.microsoft.com/office/drawing/2014/main" id="{EA1D0E7C-33C3-4714-A80B-D8DC57F9A492}"/>
                </a:ext>
              </a:extLst>
            </p:cNvPr>
            <p:cNvGraphicFramePr>
              <a:graphicFrameLocks noChangeAspect="1"/>
            </p:cNvGraphicFramePr>
            <p:nvPr>
              <p:extLst>
                <p:ext uri="{D42A27DB-BD31-4B8C-83A1-F6EECF244321}">
                  <p14:modId xmlns:p14="http://schemas.microsoft.com/office/powerpoint/2010/main" val="630383992"/>
                </p:ext>
              </p:extLst>
            </p:nvPr>
          </p:nvGraphicFramePr>
          <p:xfrm>
            <a:off x="3295" y="10214"/>
            <a:ext cx="638" cy="1853"/>
          </p:xfrm>
          <a:graphic>
            <a:graphicData uri="http://schemas.openxmlformats.org/presentationml/2006/ole">
              <mc:AlternateContent xmlns:mc="http://schemas.openxmlformats.org/markup-compatibility/2006">
                <mc:Choice xmlns:v="urn:schemas-microsoft-com:vml" Requires="v">
                  <p:oleObj spid="_x0000_s271647" name="Equation" r:id="rId6" imgW="406080" imgH="1180800" progId="Equation.DSMT4">
                    <p:embed/>
                  </p:oleObj>
                </mc:Choice>
                <mc:Fallback>
                  <p:oleObj name="Equation" r:id="rId6" imgW="406080" imgH="1180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5" y="10214"/>
                          <a:ext cx="638" cy="1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5">
            <a:extLst>
              <a:ext uri="{FF2B5EF4-FFF2-40B4-BE49-F238E27FC236}">
                <a16:creationId xmlns:a16="http://schemas.microsoft.com/office/drawing/2014/main" id="{A95B2ACC-F891-4112-BCFE-BDD045F70747}"/>
              </a:ext>
            </a:extLst>
          </p:cNvPr>
          <p:cNvGrpSpPr>
            <a:grpSpLocks/>
          </p:cNvGrpSpPr>
          <p:nvPr/>
        </p:nvGrpSpPr>
        <p:grpSpPr bwMode="auto">
          <a:xfrm>
            <a:off x="5870575" y="1753394"/>
            <a:ext cx="3505200" cy="2510101"/>
            <a:chOff x="5293" y="2652"/>
            <a:chExt cx="2743" cy="2236"/>
          </a:xfrm>
        </p:grpSpPr>
        <p:graphicFrame>
          <p:nvGraphicFramePr>
            <p:cNvPr id="7" name="对象 6">
              <a:extLst>
                <a:ext uri="{FF2B5EF4-FFF2-40B4-BE49-F238E27FC236}">
                  <a16:creationId xmlns:a16="http://schemas.microsoft.com/office/drawing/2014/main" id="{1082328E-CAB6-4D4A-8AB5-1ABE19559AD6}"/>
                </a:ext>
              </a:extLst>
            </p:cNvPr>
            <p:cNvGraphicFramePr>
              <a:graphicFrameLocks noChangeAspect="1"/>
            </p:cNvGraphicFramePr>
            <p:nvPr/>
          </p:nvGraphicFramePr>
          <p:xfrm>
            <a:off x="6582" y="2652"/>
            <a:ext cx="1454" cy="2236"/>
          </p:xfrm>
          <a:graphic>
            <a:graphicData uri="http://schemas.openxmlformats.org/presentationml/2006/ole">
              <mc:AlternateContent xmlns:mc="http://schemas.openxmlformats.org/markup-compatibility/2006">
                <mc:Choice xmlns:v="urn:schemas-microsoft-com:vml" Requires="v">
                  <p:oleObj spid="_x0000_s271648" name="Equation" r:id="rId8" imgW="939600" imgH="1422360" progId="Equation.DSMT4">
                    <p:embed/>
                  </p:oleObj>
                </mc:Choice>
                <mc:Fallback>
                  <p:oleObj name="Equation" r:id="rId8" imgW="939600" imgH="142236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2" y="2652"/>
                          <a:ext cx="1454" cy="2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9DDE0530-11CC-4D80-B9E3-8E03C351F816}"/>
                </a:ext>
              </a:extLst>
            </p:cNvPr>
            <p:cNvGraphicFramePr>
              <a:graphicFrameLocks noChangeAspect="1"/>
            </p:cNvGraphicFramePr>
            <p:nvPr/>
          </p:nvGraphicFramePr>
          <p:xfrm>
            <a:off x="5293" y="3054"/>
            <a:ext cx="1303" cy="1814"/>
          </p:xfrm>
          <a:graphic>
            <a:graphicData uri="http://schemas.openxmlformats.org/presentationml/2006/ole">
              <mc:AlternateContent xmlns:mc="http://schemas.openxmlformats.org/markup-compatibility/2006">
                <mc:Choice xmlns:v="urn:schemas-microsoft-com:vml" Requires="v">
                  <p:oleObj spid="_x0000_s271649" name="Equation" r:id="rId10" imgW="863280" imgH="1180800" progId="Equation.DSMT4">
                    <p:embed/>
                  </p:oleObj>
                </mc:Choice>
                <mc:Fallback>
                  <p:oleObj name="Equation" r:id="rId10" imgW="863280" imgH="11808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3" y="3054"/>
                          <a:ext cx="1303" cy="1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2044473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4067">
                                            <p:txEl>
                                              <p:pRg st="0" end="0"/>
                                            </p:txEl>
                                          </p:spTgt>
                                        </p:tgtEl>
                                        <p:attrNameLst>
                                          <p:attrName>style.visibility</p:attrName>
                                        </p:attrNameLst>
                                      </p:cBhvr>
                                      <p:to>
                                        <p:strVal val="visible"/>
                                      </p:to>
                                    </p:set>
                                    <p:anim calcmode="lin" valueType="num">
                                      <p:cBhvr additive="base">
                                        <p:cTn id="7"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24067">
                                            <p:txEl>
                                              <p:pRg st="6" end="6"/>
                                            </p:txEl>
                                          </p:spTgt>
                                        </p:tgtEl>
                                        <p:attrNameLst>
                                          <p:attrName>style.visibility</p:attrName>
                                        </p:attrNameLst>
                                      </p:cBhvr>
                                      <p:to>
                                        <p:strVal val="visible"/>
                                      </p:to>
                                    </p:set>
                                    <p:anim calcmode="lin" valueType="num">
                                      <p:cBhvr additive="base">
                                        <p:cTn id="23" dur="500" fill="hold"/>
                                        <p:tgtEl>
                                          <p:spTgt spid="1624067">
                                            <p:txEl>
                                              <p:pRg st="6" end="6"/>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4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4067">
                                            <p:txEl>
                                              <p:pRg st="7" end="7"/>
                                            </p:txEl>
                                          </p:spTgt>
                                        </p:tgtEl>
                                        <p:attrNameLst>
                                          <p:attrName>style.visibility</p:attrName>
                                        </p:attrNameLst>
                                      </p:cBhvr>
                                      <p:to>
                                        <p:strVal val="visible"/>
                                      </p:to>
                                    </p:set>
                                    <p:anim calcmode="lin" valueType="num">
                                      <p:cBhvr additive="base">
                                        <p:cTn id="29" dur="500" fill="hold"/>
                                        <p:tgtEl>
                                          <p:spTgt spid="1624067">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40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624067">
                                            <p:txEl>
                                              <p:pRg st="8" end="8"/>
                                            </p:txEl>
                                          </p:spTgt>
                                        </p:tgtEl>
                                        <p:attrNameLst>
                                          <p:attrName>style.visibility</p:attrName>
                                        </p:attrNameLst>
                                      </p:cBhvr>
                                      <p:to>
                                        <p:strVal val="visible"/>
                                      </p:to>
                                    </p:set>
                                    <p:anim calcmode="lin" valueType="num">
                                      <p:cBhvr additive="base">
                                        <p:cTn id="35" dur="500" fill="hold"/>
                                        <p:tgtEl>
                                          <p:spTgt spid="1624067">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2406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067" grpId="0" uiExpand="1" build="p" autoUpdateAnimBg="0" advAuto="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805592EB-C90B-4341-AA4E-B3E5AA3A1328}"/>
              </a:ext>
            </a:extLst>
          </p:cNvPr>
          <p:cNvSpPr>
            <a:spLocks noGrp="1" noChangeArrowheads="1"/>
          </p:cNvSpPr>
          <p:nvPr>
            <p:ph type="title"/>
          </p:nvPr>
        </p:nvSpPr>
        <p:spPr>
          <a:xfrm>
            <a:off x="836717" y="295691"/>
            <a:ext cx="10758267" cy="585924"/>
          </a:xfrm>
        </p:spPr>
        <p:txBody>
          <a:bodyPr/>
          <a:lstStyle/>
          <a:p>
            <a:pPr eaLnBrk="1" hangingPunct="1"/>
            <a:r>
              <a:rPr lang="zh-CN" altLang="en-US" dirty="0"/>
              <a:t>例</a:t>
            </a:r>
            <a:r>
              <a:rPr lang="en-US" altLang="zh-CN" dirty="0"/>
              <a:t>4.34</a:t>
            </a:r>
            <a:endParaRPr lang="zh-CN" altLang="en-US" dirty="0"/>
          </a:p>
        </p:txBody>
      </p:sp>
      <p:sp>
        <p:nvSpPr>
          <p:cNvPr id="97284" name="Rectangle 3">
            <a:extLst>
              <a:ext uri="{FF2B5EF4-FFF2-40B4-BE49-F238E27FC236}">
                <a16:creationId xmlns:a16="http://schemas.microsoft.com/office/drawing/2014/main" id="{E00424DD-B662-4577-AF2E-1F050B621050}"/>
              </a:ext>
            </a:extLst>
          </p:cNvPr>
          <p:cNvSpPr>
            <a:spLocks noGrp="1" noChangeArrowheads="1"/>
          </p:cNvSpPr>
          <p:nvPr>
            <p:ph type="body" sz="half" idx="1"/>
          </p:nvPr>
        </p:nvSpPr>
        <p:spPr>
          <a:xfrm>
            <a:off x="384174" y="925243"/>
            <a:ext cx="11582401" cy="4708027"/>
          </a:xfrm>
        </p:spPr>
        <p:txBody>
          <a:bodyPr>
            <a:normAutofit/>
          </a:bodyPr>
          <a:lstStyle/>
          <a:p>
            <a:pPr marL="0" indent="0">
              <a:spcBef>
                <a:spcPct val="0"/>
              </a:spcBef>
              <a:buNone/>
            </a:pPr>
            <a:r>
              <a:rPr lang="zh-CN" altLang="en-US" dirty="0">
                <a:solidFill>
                  <a:srgbClr val="C00000"/>
                </a:solidFill>
              </a:rPr>
              <a:t>例</a:t>
            </a:r>
            <a:r>
              <a:rPr lang="en-US" altLang="zh-CN" dirty="0">
                <a:solidFill>
                  <a:srgbClr val="C00000"/>
                </a:solidFill>
              </a:rPr>
              <a:t>4.34  </a:t>
            </a:r>
            <a:r>
              <a:rPr lang="zh-CN" altLang="en-US" dirty="0"/>
              <a:t>设集合</a:t>
            </a:r>
            <a:r>
              <a:rPr lang="en-US" altLang="zh-CN" dirty="0"/>
              <a:t>A = {</a:t>
            </a:r>
            <a:r>
              <a:rPr lang="zh-CN" altLang="en-US" dirty="0"/>
              <a:t>张红，李明，王强，程飞，赵伟</a:t>
            </a:r>
            <a:r>
              <a:rPr lang="en-US" altLang="zh-CN" dirty="0"/>
              <a:t>}</a:t>
            </a:r>
            <a:r>
              <a:rPr lang="zh-CN" altLang="en-US" dirty="0"/>
              <a:t>，</a:t>
            </a:r>
            <a:r>
              <a:rPr lang="en-US" altLang="zh-CN" dirty="0"/>
              <a:t>B = {</a:t>
            </a:r>
            <a:r>
              <a:rPr lang="zh-CN" altLang="en-US" dirty="0"/>
              <a:t>离散数学，操作系统，计算机科学，算法分析，组合数学</a:t>
            </a:r>
            <a:r>
              <a:rPr lang="en-US" altLang="zh-CN" dirty="0"/>
              <a:t>}</a:t>
            </a:r>
            <a:r>
              <a:rPr lang="zh-CN" altLang="en-US" dirty="0"/>
              <a:t>，</a:t>
            </a:r>
            <a:endParaRPr lang="en-US" altLang="zh-CN" dirty="0"/>
          </a:p>
          <a:p>
            <a:pPr marL="0" indent="0">
              <a:spcBef>
                <a:spcPct val="0"/>
              </a:spcBef>
              <a:buNone/>
            </a:pPr>
            <a:r>
              <a:rPr lang="en-US" altLang="zh-CN" dirty="0"/>
              <a:t>R = &lt;</a:t>
            </a:r>
            <a:r>
              <a:rPr lang="zh-CN" altLang="en-US" dirty="0"/>
              <a:t>张红，离散数学</a:t>
            </a:r>
            <a:r>
              <a:rPr lang="en-US" altLang="zh-CN" dirty="0"/>
              <a:t>&gt;</a:t>
            </a:r>
            <a:r>
              <a:rPr lang="zh-CN" altLang="en-US" dirty="0"/>
              <a:t>，</a:t>
            </a:r>
            <a:r>
              <a:rPr lang="en-US" altLang="zh-CN" dirty="0"/>
              <a:t>&lt;</a:t>
            </a:r>
            <a:r>
              <a:rPr lang="zh-CN" altLang="en-US" dirty="0"/>
              <a:t>李明，组合数学</a:t>
            </a:r>
            <a:r>
              <a:rPr lang="en-US" altLang="zh-CN" dirty="0"/>
              <a:t>&gt;</a:t>
            </a:r>
            <a:r>
              <a:rPr lang="zh-CN" altLang="en-US" dirty="0"/>
              <a:t>，</a:t>
            </a:r>
            <a:endParaRPr lang="en-US" altLang="zh-CN" dirty="0"/>
          </a:p>
          <a:p>
            <a:pPr marL="0" indent="0">
              <a:spcBef>
                <a:spcPct val="0"/>
              </a:spcBef>
              <a:buNone/>
            </a:pPr>
            <a:r>
              <a:rPr lang="en-US" altLang="zh-CN" dirty="0"/>
              <a:t>&lt;</a:t>
            </a:r>
            <a:r>
              <a:rPr lang="zh-CN" altLang="en-US" dirty="0"/>
              <a:t>王强，操作系统</a:t>
            </a:r>
            <a:r>
              <a:rPr lang="en-US" altLang="zh-CN" dirty="0"/>
              <a:t>&gt;</a:t>
            </a:r>
            <a:r>
              <a:rPr lang="zh-CN" altLang="en-US" dirty="0"/>
              <a:t>，</a:t>
            </a:r>
            <a:r>
              <a:rPr lang="en-US" altLang="zh-CN" dirty="0"/>
              <a:t>&lt;</a:t>
            </a:r>
            <a:r>
              <a:rPr lang="zh-CN" altLang="en-US" dirty="0"/>
              <a:t>程飞，操作系统</a:t>
            </a:r>
            <a:r>
              <a:rPr lang="en-US" altLang="zh-CN" dirty="0"/>
              <a:t>&gt;</a:t>
            </a:r>
            <a:r>
              <a:rPr lang="zh-CN" altLang="en-US" dirty="0"/>
              <a:t>，</a:t>
            </a:r>
            <a:endParaRPr lang="en-US" altLang="zh-CN" dirty="0"/>
          </a:p>
          <a:p>
            <a:pPr marL="0" indent="0">
              <a:spcBef>
                <a:spcPct val="0"/>
              </a:spcBef>
              <a:buNone/>
            </a:pPr>
            <a:r>
              <a:rPr lang="en-US" altLang="zh-CN" dirty="0"/>
              <a:t>&lt;</a:t>
            </a:r>
            <a:r>
              <a:rPr lang="zh-CN" altLang="en-US" dirty="0"/>
              <a:t>赵伟，计算机科学</a:t>
            </a:r>
            <a:r>
              <a:rPr lang="en-US" altLang="zh-CN" dirty="0"/>
              <a:t>&gt;</a:t>
            </a:r>
            <a:r>
              <a:rPr lang="zh-CN" altLang="en-US" dirty="0"/>
              <a:t>，</a:t>
            </a:r>
            <a:r>
              <a:rPr lang="en-US" altLang="zh-CN" dirty="0"/>
              <a:t>&lt;</a:t>
            </a:r>
            <a:r>
              <a:rPr lang="zh-CN" altLang="en-US" dirty="0"/>
              <a:t>张红，算法分析</a:t>
            </a:r>
            <a:r>
              <a:rPr lang="en-US" altLang="zh-CN" dirty="0"/>
              <a:t>&gt;}</a:t>
            </a:r>
          </a:p>
          <a:p>
            <a:pPr marL="0" indent="0">
              <a:spcBef>
                <a:spcPct val="0"/>
              </a:spcBef>
              <a:buNone/>
            </a:pPr>
            <a:r>
              <a:rPr lang="zh-CN" altLang="zh-CN" dirty="0"/>
              <a:t>表示学生选课情况，</a:t>
            </a:r>
            <a:r>
              <a:rPr lang="zh-CN" altLang="en-US" dirty="0">
                <a:solidFill>
                  <a:srgbClr val="0000CC"/>
                </a:solidFill>
              </a:rPr>
              <a:t>试用表的形式表示关系</a:t>
            </a:r>
            <a:r>
              <a:rPr lang="en-US" altLang="zh-CN" dirty="0">
                <a:solidFill>
                  <a:srgbClr val="0000CC"/>
                </a:solidFill>
              </a:rPr>
              <a:t>R</a:t>
            </a:r>
            <a:r>
              <a:rPr lang="zh-CN" altLang="en-US" dirty="0">
                <a:solidFill>
                  <a:srgbClr val="0000CC"/>
                </a:solidFill>
              </a:rPr>
              <a:t>。</a:t>
            </a:r>
          </a:p>
          <a:p>
            <a:pPr marL="0" indent="0">
              <a:spcBef>
                <a:spcPct val="0"/>
              </a:spcBef>
              <a:buNone/>
            </a:pPr>
            <a:r>
              <a:rPr lang="zh-CN" altLang="en-US" dirty="0">
                <a:solidFill>
                  <a:srgbClr val="C00000"/>
                </a:solidFill>
              </a:rPr>
              <a:t>解</a:t>
            </a:r>
            <a:r>
              <a:rPr lang="zh-CN" altLang="en-US" dirty="0">
                <a:solidFill>
                  <a:srgbClr val="FF0000"/>
                </a:solidFill>
              </a:rPr>
              <a:t> </a:t>
            </a:r>
            <a:r>
              <a:rPr lang="zh-CN" altLang="en-US" dirty="0"/>
              <a:t> 关系</a:t>
            </a:r>
            <a:r>
              <a:rPr lang="en-US" altLang="zh-CN" dirty="0"/>
              <a:t>R</a:t>
            </a:r>
            <a:r>
              <a:rPr lang="zh-CN" altLang="en-US" dirty="0"/>
              <a:t>的表表示如右表所示。</a:t>
            </a:r>
          </a:p>
        </p:txBody>
      </p:sp>
      <p:graphicFrame>
        <p:nvGraphicFramePr>
          <p:cNvPr id="1431556" name="Group 4">
            <a:extLst>
              <a:ext uri="{FF2B5EF4-FFF2-40B4-BE49-F238E27FC236}">
                <a16:creationId xmlns:a16="http://schemas.microsoft.com/office/drawing/2014/main" id="{657DDA3F-2EE1-4216-BCE9-E6C14B7736BC}"/>
              </a:ext>
            </a:extLst>
          </p:cNvPr>
          <p:cNvGraphicFramePr>
            <a:graphicFrameLocks noGrp="1"/>
          </p:cNvGraphicFramePr>
          <p:nvPr>
            <p:ph sz="half" idx="2"/>
            <p:extLst>
              <p:ext uri="{D42A27DB-BD31-4B8C-83A1-F6EECF244321}">
                <p14:modId xmlns:p14="http://schemas.microsoft.com/office/powerpoint/2010/main" val="4200945159"/>
              </p:ext>
            </p:extLst>
          </p:nvPr>
        </p:nvGraphicFramePr>
        <p:xfrm>
          <a:off x="7470775" y="2058194"/>
          <a:ext cx="3956966" cy="2987936"/>
        </p:xfrm>
        <a:graphic>
          <a:graphicData uri="http://schemas.openxmlformats.org/drawingml/2006/table">
            <a:tbl>
              <a:tblPr/>
              <a:tblGrid>
                <a:gridCol w="1273470">
                  <a:extLst>
                    <a:ext uri="{9D8B030D-6E8A-4147-A177-3AD203B41FA5}">
                      <a16:colId xmlns:a16="http://schemas.microsoft.com/office/drawing/2014/main" val="20000"/>
                    </a:ext>
                  </a:extLst>
                </a:gridCol>
                <a:gridCol w="2683496">
                  <a:extLst>
                    <a:ext uri="{9D8B030D-6E8A-4147-A177-3AD203B41FA5}">
                      <a16:colId xmlns:a16="http://schemas.microsoft.com/office/drawing/2014/main" val="20001"/>
                    </a:ext>
                  </a:extLst>
                </a:gridCol>
              </a:tblGrid>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学生</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课程</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张红</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离散数学</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李明</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组合数学</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王强</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操作系统</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程飞</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操作系统</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赵伟</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a:ln>
                            <a:noFill/>
                          </a:ln>
                          <a:solidFill>
                            <a:srgbClr val="0000CC"/>
                          </a:solidFill>
                          <a:effectLst/>
                          <a:latin typeface="Times New Roman" pitchFamily="18" charset="0"/>
                          <a:ea typeface="黑体" pitchFamily="2" charset="-122"/>
                          <a:cs typeface="Times New Roman" pitchFamily="18" charset="0"/>
                        </a:rPr>
                        <a:t>计算机科学</a:t>
                      </a:r>
                      <a:endParaRPr kumimoji="1" lang="zh-CN" altLang="en-US" sz="2200" b="1" i="0" u="none" strike="noStrike" cap="none" normalizeH="0" baseline="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5"/>
                  </a:ext>
                </a:extLst>
              </a:tr>
              <a:tr h="4268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张红</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zh-CN" altLang="en-US" sz="2200" b="1" i="0" u="none" strike="noStrike" cap="none" normalizeH="0" baseline="0" dirty="0">
                          <a:ln>
                            <a:noFill/>
                          </a:ln>
                          <a:solidFill>
                            <a:srgbClr val="0000CC"/>
                          </a:solidFill>
                          <a:effectLst/>
                          <a:latin typeface="Times New Roman" pitchFamily="18" charset="0"/>
                          <a:ea typeface="黑体" pitchFamily="2" charset="-122"/>
                          <a:cs typeface="Times New Roman" pitchFamily="18" charset="0"/>
                        </a:rPr>
                        <a:t>算法分析</a:t>
                      </a:r>
                      <a:endParaRPr kumimoji="1" lang="zh-CN" altLang="en-US" sz="2200" b="1" i="0" u="none" strike="noStrike" cap="none" normalizeH="0" baseline="0" dirty="0">
                        <a:ln>
                          <a:noFill/>
                        </a:ln>
                        <a:solidFill>
                          <a:srgbClr val="0000CC"/>
                        </a:solidFill>
                        <a:effectLst/>
                        <a:latin typeface="Times New Roman" pitchFamily="18" charset="0"/>
                        <a:ea typeface="黑体" pitchFamily="2" charset="-122"/>
                      </a:endParaRPr>
                    </a:p>
                  </a:txBody>
                  <a:tcPr marL="91461" marR="91461"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284">
                                            <p:txEl>
                                              <p:pRg st="5" end="5"/>
                                            </p:txEl>
                                          </p:spTgt>
                                        </p:tgtEl>
                                        <p:attrNameLst>
                                          <p:attrName>style.visibility</p:attrName>
                                        </p:attrNameLst>
                                      </p:cBhvr>
                                      <p:to>
                                        <p:strVal val="visible"/>
                                      </p:to>
                                    </p:set>
                                    <p:anim calcmode="lin" valueType="num">
                                      <p:cBhvr>
                                        <p:cTn id="7" dur="500" fill="hold"/>
                                        <p:tgtEl>
                                          <p:spTgt spid="97284">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97284">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97284">
                                            <p:txEl>
                                              <p:pRg st="5" end="5"/>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431556"/>
                                        </p:tgtEl>
                                        <p:attrNameLst>
                                          <p:attrName>style.visibility</p:attrName>
                                        </p:attrNameLst>
                                      </p:cBhvr>
                                      <p:to>
                                        <p:strVal val="visible"/>
                                      </p:to>
                                    </p:set>
                                    <p:animEffect transition="in" filter="diamond(in)">
                                      <p:cBhvr>
                                        <p:cTn id="14" dur="20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a:extLst>
              <a:ext uri="{FF2B5EF4-FFF2-40B4-BE49-F238E27FC236}">
                <a16:creationId xmlns:a16="http://schemas.microsoft.com/office/drawing/2014/main" id="{E00424DD-B662-4577-AF2E-1F050B621050}"/>
              </a:ext>
            </a:extLst>
          </p:cNvPr>
          <p:cNvSpPr>
            <a:spLocks noGrp="1" noChangeArrowheads="1"/>
          </p:cNvSpPr>
          <p:nvPr>
            <p:ph type="body" sz="half" idx="1"/>
          </p:nvPr>
        </p:nvSpPr>
        <p:spPr>
          <a:xfrm>
            <a:off x="384174" y="925243"/>
            <a:ext cx="11582401" cy="4708027"/>
          </a:xfrm>
        </p:spPr>
        <p:txBody>
          <a:bodyPr>
            <a:normAutofit/>
          </a:bodyPr>
          <a:lstStyle/>
          <a:p>
            <a:pPr marL="0" indent="0">
              <a:buNone/>
            </a:pPr>
            <a:r>
              <a:rPr lang="zh-CN" altLang="zh-CN" dirty="0">
                <a:solidFill>
                  <a:srgbClr val="C00000"/>
                </a:solidFill>
              </a:rPr>
              <a:t>例</a:t>
            </a:r>
            <a:r>
              <a:rPr lang="en-US" altLang="zh-CN" dirty="0">
                <a:solidFill>
                  <a:srgbClr val="C00000"/>
                </a:solidFill>
              </a:rPr>
              <a:t>4.35  </a:t>
            </a:r>
            <a:r>
              <a:rPr lang="zh-CN" altLang="zh-CN" dirty="0"/>
              <a:t>设集合</a:t>
            </a:r>
            <a:r>
              <a:rPr lang="en-US" altLang="zh-CN" dirty="0"/>
              <a:t>A</a:t>
            </a:r>
            <a:r>
              <a:rPr lang="en-US" altLang="zh-CN"/>
              <a:t>={A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4</a:t>
            </a:r>
            <a:r>
              <a:rPr lang="en-US" altLang="zh-CN" dirty="0"/>
              <a:t>}</a:t>
            </a:r>
            <a:r>
              <a:rPr lang="zh-CN" altLang="zh-CN" dirty="0"/>
              <a:t>表示学生姓名</a:t>
            </a:r>
            <a:r>
              <a:rPr lang="zh-CN" altLang="zh-CN"/>
              <a:t>的集合，</a:t>
            </a:r>
            <a:r>
              <a:rPr lang="en-US" altLang="zh-CN"/>
              <a:t>B={B</a:t>
            </a:r>
            <a:r>
              <a:rPr lang="en-US" altLang="zh-CN" baseline="-25000"/>
              <a:t>1</a:t>
            </a:r>
            <a:r>
              <a:rPr lang="en-US" altLang="zh-CN"/>
              <a:t>,B</a:t>
            </a:r>
            <a:r>
              <a:rPr lang="en-US" altLang="zh-CN" baseline="-25000"/>
              <a:t>2</a:t>
            </a:r>
            <a:r>
              <a:rPr lang="en-US" altLang="zh-CN"/>
              <a:t>,B</a:t>
            </a:r>
            <a:r>
              <a:rPr lang="en-US" altLang="zh-CN" baseline="-25000"/>
              <a:t>3</a:t>
            </a:r>
            <a:r>
              <a:rPr lang="en-US" altLang="zh-CN"/>
              <a:t>,B</a:t>
            </a:r>
            <a:r>
              <a:rPr lang="en-US" altLang="zh-CN" baseline="-25000"/>
              <a:t>4</a:t>
            </a:r>
            <a:r>
              <a:rPr lang="en-US" altLang="zh-CN" dirty="0"/>
              <a:t>}</a:t>
            </a:r>
            <a:r>
              <a:rPr lang="zh-CN" altLang="zh-CN" dirty="0"/>
              <a:t>表示学生学号</a:t>
            </a:r>
            <a:r>
              <a:rPr lang="zh-CN" altLang="zh-CN"/>
              <a:t>的集合，</a:t>
            </a:r>
            <a:r>
              <a:rPr lang="en-US" altLang="zh-CN"/>
              <a:t>C={C</a:t>
            </a:r>
            <a:r>
              <a:rPr lang="en-US" altLang="zh-CN" baseline="-25000"/>
              <a:t>1</a:t>
            </a:r>
            <a:r>
              <a:rPr lang="en-US" altLang="zh-CN"/>
              <a:t>,C</a:t>
            </a:r>
            <a:r>
              <a:rPr lang="en-US" altLang="zh-CN" baseline="-25000"/>
              <a:t>2</a:t>
            </a:r>
            <a:r>
              <a:rPr lang="en-US" altLang="zh-CN"/>
              <a:t>,C</a:t>
            </a:r>
            <a:r>
              <a:rPr lang="en-US" altLang="zh-CN" baseline="-25000"/>
              <a:t>3</a:t>
            </a:r>
            <a:r>
              <a:rPr lang="en-US" altLang="zh-CN"/>
              <a:t>,C</a:t>
            </a:r>
            <a:r>
              <a:rPr lang="en-US" altLang="zh-CN" baseline="-25000"/>
              <a:t>4</a:t>
            </a:r>
            <a:r>
              <a:rPr lang="en-US" altLang="zh-CN" dirty="0"/>
              <a:t>}</a:t>
            </a:r>
            <a:r>
              <a:rPr lang="zh-CN" altLang="zh-CN" dirty="0"/>
              <a:t>表示课程</a:t>
            </a:r>
            <a:r>
              <a:rPr lang="zh-CN" altLang="zh-CN"/>
              <a:t>的集合，</a:t>
            </a:r>
            <a:r>
              <a:rPr lang="en-US" altLang="zh-CN"/>
              <a:t>D={D</a:t>
            </a:r>
            <a:r>
              <a:rPr lang="en-US" altLang="zh-CN" baseline="-25000"/>
              <a:t>1</a:t>
            </a:r>
            <a:r>
              <a:rPr lang="en-US" altLang="zh-CN"/>
              <a:t>,D</a:t>
            </a:r>
            <a:r>
              <a:rPr lang="en-US" altLang="zh-CN" baseline="-25000"/>
              <a:t>2</a:t>
            </a:r>
            <a:r>
              <a:rPr lang="en-US" altLang="zh-CN"/>
              <a:t>,D</a:t>
            </a:r>
            <a:r>
              <a:rPr lang="en-US" altLang="zh-CN" baseline="-25000"/>
              <a:t>3</a:t>
            </a:r>
            <a:r>
              <a:rPr lang="en-US" altLang="zh-CN"/>
              <a:t>,D</a:t>
            </a:r>
            <a:r>
              <a:rPr lang="en-US" altLang="zh-CN" baseline="-25000"/>
              <a:t>4</a:t>
            </a:r>
            <a:r>
              <a:rPr lang="en-US" altLang="zh-CN" dirty="0"/>
              <a:t>}</a:t>
            </a:r>
            <a:r>
              <a:rPr lang="zh-CN" altLang="zh-CN" dirty="0"/>
              <a:t>表示学生课程得分</a:t>
            </a:r>
            <a:r>
              <a:rPr lang="zh-CN" altLang="zh-CN"/>
              <a:t>的集合，</a:t>
            </a:r>
            <a:r>
              <a:rPr lang="en-US" altLang="zh-CN"/>
              <a:t>R={&lt;A</a:t>
            </a:r>
            <a:r>
              <a:rPr lang="en-US" altLang="zh-CN" baseline="-25000"/>
              <a:t>1</a:t>
            </a:r>
            <a:r>
              <a:rPr lang="en-US" altLang="zh-CN"/>
              <a:t>,B</a:t>
            </a:r>
            <a:r>
              <a:rPr lang="en-US" altLang="zh-CN" baseline="-25000"/>
              <a:t>1</a:t>
            </a:r>
            <a:r>
              <a:rPr lang="en-US" altLang="zh-CN"/>
              <a:t>,C</a:t>
            </a:r>
            <a:r>
              <a:rPr lang="en-US" altLang="zh-CN" baseline="-25000"/>
              <a:t>1</a:t>
            </a:r>
            <a:r>
              <a:rPr lang="en-US" altLang="zh-CN"/>
              <a:t>,D</a:t>
            </a:r>
            <a:r>
              <a:rPr lang="en-US" altLang="zh-CN" baseline="-25000"/>
              <a:t>2</a:t>
            </a:r>
            <a:r>
              <a:rPr lang="en-US" altLang="zh-CN"/>
              <a:t>&gt;,&lt;A</a:t>
            </a:r>
            <a:r>
              <a:rPr lang="en-US" altLang="zh-CN" baseline="-25000"/>
              <a:t>2</a:t>
            </a:r>
            <a:r>
              <a:rPr lang="en-US" altLang="zh-CN"/>
              <a:t>,B</a:t>
            </a:r>
            <a:r>
              <a:rPr lang="en-US" altLang="zh-CN" baseline="-25000"/>
              <a:t>2</a:t>
            </a:r>
            <a:r>
              <a:rPr lang="en-US" altLang="zh-CN"/>
              <a:t>,C</a:t>
            </a:r>
            <a:r>
              <a:rPr lang="en-US" altLang="zh-CN" baseline="-25000"/>
              <a:t>2</a:t>
            </a:r>
            <a:r>
              <a:rPr lang="en-US" altLang="zh-CN"/>
              <a:t>,D</a:t>
            </a:r>
            <a:r>
              <a:rPr lang="en-US" altLang="zh-CN" baseline="-25000"/>
              <a:t>1</a:t>
            </a:r>
            <a:r>
              <a:rPr lang="en-US" altLang="zh-CN"/>
              <a:t>&gt;,&lt;A</a:t>
            </a:r>
            <a:r>
              <a:rPr lang="en-US" altLang="zh-CN" baseline="-25000"/>
              <a:t>3</a:t>
            </a:r>
            <a:r>
              <a:rPr lang="en-US" altLang="zh-CN"/>
              <a:t>,B</a:t>
            </a:r>
            <a:r>
              <a:rPr lang="en-US" altLang="zh-CN" baseline="-25000"/>
              <a:t>3</a:t>
            </a:r>
            <a:r>
              <a:rPr lang="en-US" altLang="zh-CN"/>
              <a:t>,C</a:t>
            </a:r>
            <a:r>
              <a:rPr lang="en-US" altLang="zh-CN" baseline="-25000"/>
              <a:t>3</a:t>
            </a:r>
            <a:r>
              <a:rPr lang="en-US" altLang="zh-CN"/>
              <a:t>,D</a:t>
            </a:r>
            <a:r>
              <a:rPr lang="en-US" altLang="zh-CN" baseline="-25000"/>
              <a:t>3</a:t>
            </a:r>
            <a:r>
              <a:rPr lang="en-US" altLang="zh-CN"/>
              <a:t>&gt;,&lt;A</a:t>
            </a:r>
            <a:r>
              <a:rPr lang="en-US" altLang="zh-CN" baseline="-25000"/>
              <a:t>4</a:t>
            </a:r>
            <a:r>
              <a:rPr lang="en-US" altLang="zh-CN"/>
              <a:t>,B</a:t>
            </a:r>
            <a:r>
              <a:rPr lang="en-US" altLang="zh-CN" baseline="-25000"/>
              <a:t>4</a:t>
            </a:r>
            <a:r>
              <a:rPr lang="en-US" altLang="zh-CN"/>
              <a:t>,C</a:t>
            </a:r>
            <a:r>
              <a:rPr lang="en-US" altLang="zh-CN" baseline="-25000"/>
              <a:t>4</a:t>
            </a:r>
            <a:r>
              <a:rPr lang="en-US" altLang="zh-CN"/>
              <a:t>,D</a:t>
            </a:r>
            <a:r>
              <a:rPr lang="en-US" altLang="zh-CN" baseline="-25000"/>
              <a:t>4</a:t>
            </a:r>
            <a:r>
              <a:rPr lang="en-US" altLang="zh-CN" dirty="0"/>
              <a:t>&gt;}</a:t>
            </a:r>
            <a:r>
              <a:rPr lang="zh-CN" altLang="zh-CN" dirty="0"/>
              <a:t>表示学生的选课及课程得分情况。试用表的形式表示关系</a:t>
            </a:r>
            <a:r>
              <a:rPr lang="en-US" altLang="zh-CN" dirty="0"/>
              <a:t>R</a:t>
            </a:r>
            <a:r>
              <a:rPr lang="zh-CN" altLang="zh-CN" dirty="0"/>
              <a:t>。</a:t>
            </a:r>
          </a:p>
        </p:txBody>
      </p:sp>
      <p:graphicFrame>
        <p:nvGraphicFramePr>
          <p:cNvPr id="1431556" name="Group 4">
            <a:extLst>
              <a:ext uri="{FF2B5EF4-FFF2-40B4-BE49-F238E27FC236}">
                <a16:creationId xmlns:a16="http://schemas.microsoft.com/office/drawing/2014/main" id="{657DDA3F-2EE1-4216-BCE9-E6C14B7736BC}"/>
              </a:ext>
            </a:extLst>
          </p:cNvPr>
          <p:cNvGraphicFramePr>
            <a:graphicFrameLocks noGrp="1"/>
          </p:cNvGraphicFramePr>
          <p:nvPr>
            <p:ph sz="half" idx="2"/>
            <p:extLst>
              <p:ext uri="{D42A27DB-BD31-4B8C-83A1-F6EECF244321}">
                <p14:modId xmlns:p14="http://schemas.microsoft.com/office/powerpoint/2010/main" val="3670343169"/>
              </p:ext>
            </p:extLst>
          </p:nvPr>
        </p:nvGraphicFramePr>
        <p:xfrm>
          <a:off x="5220443" y="3413510"/>
          <a:ext cx="5069731" cy="2759485"/>
        </p:xfrm>
        <a:graphic>
          <a:graphicData uri="http://schemas.openxmlformats.org/drawingml/2006/table">
            <a:tbl>
              <a:tblPr/>
              <a:tblGrid>
                <a:gridCol w="1631591">
                  <a:extLst>
                    <a:ext uri="{9D8B030D-6E8A-4147-A177-3AD203B41FA5}">
                      <a16:colId xmlns:a16="http://schemas.microsoft.com/office/drawing/2014/main" val="20000"/>
                    </a:ext>
                  </a:extLst>
                </a:gridCol>
                <a:gridCol w="1146047">
                  <a:extLst>
                    <a:ext uri="{9D8B030D-6E8A-4147-A177-3AD203B41FA5}">
                      <a16:colId xmlns:a16="http://schemas.microsoft.com/office/drawing/2014/main" val="20001"/>
                    </a:ext>
                  </a:extLst>
                </a:gridCol>
                <a:gridCol w="1146046">
                  <a:extLst>
                    <a:ext uri="{9D8B030D-6E8A-4147-A177-3AD203B41FA5}">
                      <a16:colId xmlns:a16="http://schemas.microsoft.com/office/drawing/2014/main" val="2069635817"/>
                    </a:ext>
                  </a:extLst>
                </a:gridCol>
                <a:gridCol w="1146047">
                  <a:extLst>
                    <a:ext uri="{9D8B030D-6E8A-4147-A177-3AD203B41FA5}">
                      <a16:colId xmlns:a16="http://schemas.microsoft.com/office/drawing/2014/main" val="3731209679"/>
                    </a:ext>
                  </a:extLst>
                </a:gridCol>
              </a:tblGrid>
              <a:tr h="551897">
                <a:tc>
                  <a:txBody>
                    <a:bodyPr/>
                    <a:lstStyle/>
                    <a:p>
                      <a:pPr algn="ctr">
                        <a:spcAft>
                          <a:spcPts val="0"/>
                        </a:spcAft>
                      </a:pPr>
                      <a:r>
                        <a:rPr lang="zh-CN" sz="2400" b="1" kern="100" dirty="0">
                          <a:effectLst/>
                          <a:latin typeface="+mn-ea"/>
                          <a:ea typeface="+mn-ea"/>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课程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zh-CN" sz="2400" b="1" kern="100">
                          <a:effectLst/>
                          <a:latin typeface="+mn-ea"/>
                          <a:ea typeface="+mn-ea"/>
                        </a:rPr>
                        <a:t>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1</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1</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1</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2</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2</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2</a:t>
                      </a:r>
                      <a:r>
                        <a:rPr lang="en-US" sz="2400" b="1" kern="100">
                          <a:effectLst/>
                          <a:latin typeface="+mn-ea"/>
                          <a:ea typeface="+mn-ea"/>
                        </a:rPr>
                        <a:t> </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dirty="0">
                          <a:effectLst/>
                          <a:latin typeface="+mn-ea"/>
                          <a:ea typeface="+mn-ea"/>
                        </a:rPr>
                        <a:t>C</a:t>
                      </a:r>
                      <a:r>
                        <a:rPr lang="en-US" sz="2400" b="1" kern="100" baseline="-25000" dirty="0">
                          <a:effectLst/>
                          <a:latin typeface="+mn-ea"/>
                          <a:ea typeface="+mn-ea"/>
                        </a:rPr>
                        <a:t>2</a:t>
                      </a:r>
                      <a:endParaRPr lang="zh-CN" sz="240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1</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D</a:t>
                      </a:r>
                      <a:r>
                        <a:rPr lang="en-US" sz="2400" b="1" kern="100" baseline="-25000">
                          <a:effectLst/>
                          <a:latin typeface="+mn-ea"/>
                          <a:ea typeface="+mn-ea"/>
                        </a:rPr>
                        <a:t>3</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551897">
                <a:tc>
                  <a:txBody>
                    <a:bodyPr/>
                    <a:lstStyle/>
                    <a:p>
                      <a:pPr algn="ctr">
                        <a:spcAft>
                          <a:spcPts val="0"/>
                        </a:spcAft>
                      </a:pPr>
                      <a:r>
                        <a:rPr lang="en-US" sz="2400" b="1" kern="100">
                          <a:effectLst/>
                          <a:latin typeface="+mn-ea"/>
                          <a:ea typeface="+mn-ea"/>
                        </a:rPr>
                        <a:t>A</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B</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a:effectLst/>
                          <a:latin typeface="+mn-ea"/>
                          <a:ea typeface="+mn-ea"/>
                        </a:rPr>
                        <a:t>C</a:t>
                      </a:r>
                      <a:r>
                        <a:rPr lang="en-US" sz="2400" b="1" kern="100" baseline="-25000">
                          <a:effectLst/>
                          <a:latin typeface="+mn-ea"/>
                          <a:ea typeface="+mn-ea"/>
                        </a:rPr>
                        <a:t>4</a:t>
                      </a:r>
                      <a:endParaRPr lang="zh-CN" sz="2400" b="1" kern="10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algn="ctr">
                        <a:spcAft>
                          <a:spcPts val="0"/>
                        </a:spcAft>
                      </a:pPr>
                      <a:r>
                        <a:rPr lang="en-US" sz="2400" b="1" kern="100" dirty="0">
                          <a:effectLst/>
                          <a:latin typeface="+mn-ea"/>
                          <a:ea typeface="+mn-ea"/>
                        </a:rPr>
                        <a:t>D</a:t>
                      </a:r>
                      <a:r>
                        <a:rPr lang="en-US" sz="2400" b="1" kern="100" baseline="-25000" dirty="0">
                          <a:effectLst/>
                          <a:latin typeface="+mn-ea"/>
                          <a:ea typeface="+mn-ea"/>
                        </a:rPr>
                        <a:t>4</a:t>
                      </a:r>
                      <a:endParaRPr lang="zh-CN" sz="2400" b="1" kern="100" dirty="0">
                        <a:effectLst/>
                        <a:latin typeface="+mn-ea"/>
                        <a:ea typeface="+mn-e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
        <p:nvSpPr>
          <p:cNvPr id="2" name="矩形 1">
            <a:extLst>
              <a:ext uri="{FF2B5EF4-FFF2-40B4-BE49-F238E27FC236}">
                <a16:creationId xmlns:a16="http://schemas.microsoft.com/office/drawing/2014/main" id="{AD381771-A974-4538-8852-C8DBE370C2BB}"/>
              </a:ext>
            </a:extLst>
          </p:cNvPr>
          <p:cNvSpPr/>
          <p:nvPr/>
        </p:nvSpPr>
        <p:spPr>
          <a:xfrm>
            <a:off x="420929" y="3279256"/>
            <a:ext cx="4578497" cy="461665"/>
          </a:xfrm>
          <a:prstGeom prst="rect">
            <a:avLst/>
          </a:prstGeom>
        </p:spPr>
        <p:txBody>
          <a:bodyPr wrap="none">
            <a:spAutoFit/>
          </a:bodyPr>
          <a:lstStyle/>
          <a:p>
            <a:pPr>
              <a:spcBef>
                <a:spcPct val="0"/>
              </a:spcBef>
            </a:pPr>
            <a:r>
              <a:rPr lang="zh-CN" altLang="en-US" b="1" dirty="0">
                <a:solidFill>
                  <a:srgbClr val="C00000"/>
                </a:solidFill>
                <a:latin typeface="+mn-ea"/>
              </a:rPr>
              <a:t>解</a:t>
            </a:r>
            <a:r>
              <a:rPr lang="zh-CN" altLang="en-US" b="1" dirty="0">
                <a:solidFill>
                  <a:srgbClr val="FF0000"/>
                </a:solidFill>
                <a:latin typeface="+mn-ea"/>
              </a:rPr>
              <a:t> </a:t>
            </a:r>
            <a:r>
              <a:rPr lang="zh-CN" altLang="en-US" b="1" dirty="0">
                <a:latin typeface="+mn-ea"/>
              </a:rPr>
              <a:t> 关系</a:t>
            </a:r>
            <a:r>
              <a:rPr lang="en-US" altLang="zh-CN" b="1" dirty="0">
                <a:latin typeface="+mn-ea"/>
              </a:rPr>
              <a:t>R</a:t>
            </a:r>
            <a:r>
              <a:rPr lang="zh-CN" altLang="en-US" b="1" dirty="0">
                <a:latin typeface="+mn-ea"/>
              </a:rPr>
              <a:t>的表表示如右表所示。</a:t>
            </a:r>
          </a:p>
        </p:txBody>
      </p:sp>
      <p:sp>
        <p:nvSpPr>
          <p:cNvPr id="3" name="标题 2">
            <a:extLst>
              <a:ext uri="{FF2B5EF4-FFF2-40B4-BE49-F238E27FC236}">
                <a16:creationId xmlns:a16="http://schemas.microsoft.com/office/drawing/2014/main" id="{C22E812D-6333-4706-8871-F3C8DA50E9B7}"/>
              </a:ext>
            </a:extLst>
          </p:cNvPr>
          <p:cNvSpPr>
            <a:spLocks noGrp="1"/>
          </p:cNvSpPr>
          <p:nvPr>
            <p:ph type="title"/>
          </p:nvPr>
        </p:nvSpPr>
        <p:spPr>
          <a:xfrm>
            <a:off x="796240" y="272955"/>
            <a:ext cx="10758267" cy="585924"/>
          </a:xfrm>
        </p:spPr>
        <p:txBody>
          <a:bodyPr/>
          <a:lstStyle/>
          <a:p>
            <a:r>
              <a:rPr lang="zh-CN" altLang="en-US" dirty="0"/>
              <a:t>例</a:t>
            </a:r>
            <a:r>
              <a:rPr lang="en-US" altLang="zh-CN" dirty="0"/>
              <a:t>4.35</a:t>
            </a:r>
            <a:endParaRPr lang="zh-CN" altLang="en-US" dirty="0"/>
          </a:p>
        </p:txBody>
      </p:sp>
    </p:spTree>
    <p:extLst>
      <p:ext uri="{BB962C8B-B14F-4D97-AF65-F5344CB8AC3E}">
        <p14:creationId xmlns:p14="http://schemas.microsoft.com/office/powerpoint/2010/main" val="25755635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31556"/>
                                        </p:tgtEl>
                                        <p:attrNameLst>
                                          <p:attrName>style.visibility</p:attrName>
                                        </p:attrNameLst>
                                      </p:cBhvr>
                                      <p:to>
                                        <p:strVal val="visible"/>
                                      </p:to>
                                    </p:set>
                                    <p:animEffect transition="in" filter="diamond(in)">
                                      <p:cBhvr>
                                        <p:cTn id="12" dur="2000"/>
                                        <p:tgtEl>
                                          <p:spTgt spid="143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a:t>序偶的定义</a:t>
            </a:r>
          </a:p>
        </p:txBody>
      </p:sp>
      <p:sp>
        <p:nvSpPr>
          <p:cNvPr id="1357828" name="Rectangle 4">
            <a:extLst>
              <a:ext uri="{FF2B5EF4-FFF2-40B4-BE49-F238E27FC236}">
                <a16:creationId xmlns:a16="http://schemas.microsoft.com/office/drawing/2014/main" id="{332EC8DD-E835-4D1E-B519-A65207623627}"/>
              </a:ext>
            </a:extLst>
          </p:cNvPr>
          <p:cNvSpPr>
            <a:spLocks noChangeArrowheads="1"/>
          </p:cNvSpPr>
          <p:nvPr/>
        </p:nvSpPr>
        <p:spPr bwMode="auto">
          <a:xfrm>
            <a:off x="231775" y="1143794"/>
            <a:ext cx="11279868" cy="1669438"/>
          </a:xfrm>
          <a:prstGeom prst="rect">
            <a:avLst/>
          </a:prstGeom>
          <a:noFill/>
          <a:ln w="9525">
            <a:noFill/>
            <a:miter lim="800000"/>
            <a:headEnd/>
            <a:tailEnd/>
          </a:ln>
          <a:effectLst/>
        </p:spPr>
        <p:txBody>
          <a:bodyPr wrap="square" lIns="36008" tIns="36008" rIns="36008" bIns="36008">
            <a:spAutoFit/>
          </a:bodyPr>
          <a:lstStyle/>
          <a:p>
            <a:pPr marL="342969" indent="-342969" algn="just">
              <a:lnSpc>
                <a:spcPct val="150000"/>
              </a:lnSpc>
              <a:spcBef>
                <a:spcPct val="50000"/>
              </a:spcBef>
              <a:buClr>
                <a:srgbClr val="00FF00"/>
              </a:buClr>
              <a:buFont typeface="Wingdings" pitchFamily="2" charset="2"/>
              <a:buChar char="§"/>
              <a:defRPr/>
            </a:pPr>
            <a:r>
              <a:rPr kumimoji="1" lang="zh-CN" altLang="en-US" b="1" dirty="0">
                <a:solidFill>
                  <a:srgbClr val="C00000"/>
                </a:solidFill>
                <a:effectLst>
                  <a:outerShdw blurRad="38100" dist="38100" dir="2700000" algn="tl">
                    <a:srgbClr val="000000"/>
                  </a:outerShdw>
                </a:effectLst>
                <a:latin typeface="+mn-ea"/>
              </a:rPr>
              <a:t>定义</a:t>
            </a:r>
            <a:r>
              <a:rPr kumimoji="1" lang="en-US" altLang="zh-CN" b="1" dirty="0">
                <a:solidFill>
                  <a:srgbClr val="C00000"/>
                </a:solidFill>
                <a:effectLst>
                  <a:outerShdw blurRad="38100" dist="38100" dir="2700000" algn="tl">
                    <a:srgbClr val="000000"/>
                  </a:outerShdw>
                </a:effectLst>
                <a:latin typeface="+mn-ea"/>
              </a:rPr>
              <a:t>4.1</a:t>
            </a:r>
            <a:r>
              <a:rPr kumimoji="1" lang="zh-CN" altLang="en-US" b="1" dirty="0">
                <a:latin typeface="+mn-ea"/>
              </a:rPr>
              <a:t>　</a:t>
            </a:r>
            <a:r>
              <a:rPr kumimoji="1" lang="zh-CN" altLang="en-US" b="1" dirty="0">
                <a:solidFill>
                  <a:srgbClr val="000000"/>
                </a:solidFill>
                <a:latin typeface="+mn-ea"/>
              </a:rPr>
              <a:t>由两个</a:t>
            </a:r>
            <a:r>
              <a:rPr kumimoji="1" lang="zh-CN" altLang="en-US" b="1">
                <a:solidFill>
                  <a:srgbClr val="000000"/>
                </a:solidFill>
                <a:latin typeface="+mn-ea"/>
              </a:rPr>
              <a:t>元素</a:t>
            </a:r>
            <a:r>
              <a:rPr kumimoji="1" lang="en-US" altLang="zh-CN" b="1">
                <a:solidFill>
                  <a:srgbClr val="000000"/>
                </a:solidFill>
                <a:latin typeface="+mn-ea"/>
              </a:rPr>
              <a:t>x</a:t>
            </a:r>
            <a:r>
              <a:rPr kumimoji="1" lang="zh-CN" altLang="en-US" b="1">
                <a:solidFill>
                  <a:srgbClr val="000000"/>
                </a:solidFill>
                <a:latin typeface="+mn-ea"/>
              </a:rPr>
              <a:t>，</a:t>
            </a:r>
            <a:r>
              <a:rPr kumimoji="1" lang="en-US" altLang="zh-CN" b="1">
                <a:solidFill>
                  <a:srgbClr val="000000"/>
                </a:solidFill>
                <a:latin typeface="+mn-ea"/>
              </a:rPr>
              <a:t>y</a:t>
            </a:r>
            <a:r>
              <a:rPr kumimoji="1" lang="zh-CN" altLang="en-US" b="1" dirty="0">
                <a:solidFill>
                  <a:srgbClr val="000000"/>
                </a:solidFill>
                <a:latin typeface="+mn-ea"/>
              </a:rPr>
              <a:t>按照一定的次序组成的二元组被称为</a:t>
            </a:r>
            <a:r>
              <a:rPr kumimoji="1" lang="zh-CN" altLang="en-US" b="1" dirty="0">
                <a:solidFill>
                  <a:srgbClr val="3333FF"/>
                </a:solidFill>
                <a:latin typeface="+mn-ea"/>
              </a:rPr>
              <a:t>有</a:t>
            </a:r>
            <a:r>
              <a:rPr kumimoji="1" lang="zh-CN" altLang="en-US" b="1">
                <a:solidFill>
                  <a:srgbClr val="3333FF"/>
                </a:solidFill>
                <a:latin typeface="+mn-ea"/>
              </a:rPr>
              <a:t>序偶对</a:t>
            </a:r>
            <a:r>
              <a:rPr kumimoji="1" lang="zh-CN" altLang="en-US" b="1">
                <a:solidFill>
                  <a:srgbClr val="000000"/>
                </a:solidFill>
                <a:latin typeface="+mn-ea"/>
              </a:rPr>
              <a:t>，简称</a:t>
            </a:r>
            <a:r>
              <a:rPr kumimoji="1" lang="zh-CN" altLang="en-US" b="1" dirty="0">
                <a:solidFill>
                  <a:srgbClr val="3333FF"/>
                </a:solidFill>
                <a:latin typeface="+mn-ea"/>
              </a:rPr>
              <a:t>序偶</a:t>
            </a:r>
            <a:r>
              <a:rPr kumimoji="1" lang="en-US" altLang="zh-CN" b="1" dirty="0">
                <a:solidFill>
                  <a:srgbClr val="000000"/>
                </a:solidFill>
                <a:latin typeface="+mn-ea"/>
              </a:rPr>
              <a:t>(Ordered </a:t>
            </a:r>
            <a:r>
              <a:rPr kumimoji="1" lang="en-US" altLang="zh-CN" b="1">
                <a:solidFill>
                  <a:srgbClr val="000000"/>
                </a:solidFill>
                <a:latin typeface="+mn-ea"/>
              </a:rPr>
              <a:t>Couple)</a:t>
            </a:r>
            <a:r>
              <a:rPr kumimoji="1" lang="zh-CN" altLang="en-US" b="1">
                <a:solidFill>
                  <a:srgbClr val="000000"/>
                </a:solidFill>
                <a:latin typeface="+mn-ea"/>
              </a:rPr>
              <a:t>，</a:t>
            </a:r>
            <a:r>
              <a:rPr kumimoji="1" lang="zh-CN" altLang="en-US" b="1">
                <a:solidFill>
                  <a:srgbClr val="3333FF"/>
                </a:solidFill>
                <a:latin typeface="+mn-ea"/>
              </a:rPr>
              <a:t>记</a:t>
            </a:r>
            <a:r>
              <a:rPr kumimoji="1" lang="zh-CN" altLang="en-US" b="1" dirty="0">
                <a:solidFill>
                  <a:srgbClr val="3333FF"/>
                </a:solidFill>
                <a:latin typeface="+mn-ea"/>
              </a:rPr>
              <a:t>作</a:t>
            </a:r>
            <a:r>
              <a:rPr kumimoji="1" lang="en-US" altLang="zh-CN" b="1">
                <a:solidFill>
                  <a:srgbClr val="3333FF"/>
                </a:solidFill>
                <a:latin typeface="+mn-ea"/>
              </a:rPr>
              <a:t>&lt;x,y&gt;</a:t>
            </a:r>
            <a:r>
              <a:rPr kumimoji="1" lang="zh-CN" altLang="en-US" b="1">
                <a:solidFill>
                  <a:srgbClr val="000000"/>
                </a:solidFill>
                <a:latin typeface="+mn-ea"/>
              </a:rPr>
              <a:t>，其中，称</a:t>
            </a:r>
            <a:r>
              <a:rPr kumimoji="1" lang="en-US" altLang="zh-CN" b="1" dirty="0">
                <a:solidFill>
                  <a:srgbClr val="000000"/>
                </a:solidFill>
                <a:latin typeface="+mn-ea"/>
              </a:rPr>
              <a:t>x</a:t>
            </a:r>
            <a:r>
              <a:rPr kumimoji="1" lang="zh-CN" altLang="en-US" b="1" dirty="0">
                <a:solidFill>
                  <a:srgbClr val="000000"/>
                </a:solidFill>
                <a:latin typeface="+mn-ea"/>
              </a:rPr>
              <a:t>为</a:t>
            </a:r>
            <a:r>
              <a:rPr kumimoji="1" lang="en-US" altLang="zh-CN" b="1">
                <a:solidFill>
                  <a:srgbClr val="000000"/>
                </a:solidFill>
                <a:latin typeface="+mn-ea"/>
              </a:rPr>
              <a:t>&lt;x,y</a:t>
            </a:r>
            <a:r>
              <a:rPr kumimoji="1" lang="en-US" altLang="zh-CN" b="1" dirty="0">
                <a:solidFill>
                  <a:srgbClr val="000000"/>
                </a:solidFill>
                <a:latin typeface="+mn-ea"/>
              </a:rPr>
              <a:t>&gt;</a:t>
            </a:r>
            <a:r>
              <a:rPr kumimoji="1" lang="zh-CN" altLang="en-US" b="1" dirty="0">
                <a:solidFill>
                  <a:srgbClr val="000000"/>
                </a:solidFill>
                <a:latin typeface="+mn-ea"/>
              </a:rPr>
              <a:t>的</a:t>
            </a:r>
            <a:r>
              <a:rPr kumimoji="1" lang="zh-CN" altLang="en-US" b="1">
                <a:solidFill>
                  <a:srgbClr val="000000"/>
                </a:solidFill>
                <a:latin typeface="+mn-ea"/>
              </a:rPr>
              <a:t>第一元素，</a:t>
            </a:r>
            <a:r>
              <a:rPr kumimoji="1" lang="en-US" altLang="zh-CN" b="1">
                <a:solidFill>
                  <a:srgbClr val="000000"/>
                </a:solidFill>
                <a:latin typeface="+mn-ea"/>
              </a:rPr>
              <a:t>y</a:t>
            </a:r>
            <a:r>
              <a:rPr kumimoji="1" lang="zh-CN" altLang="en-US" b="1" dirty="0">
                <a:solidFill>
                  <a:srgbClr val="000000"/>
                </a:solidFill>
                <a:latin typeface="+mn-ea"/>
              </a:rPr>
              <a:t>为</a:t>
            </a:r>
            <a:r>
              <a:rPr kumimoji="1" lang="en-US" altLang="zh-CN" b="1">
                <a:solidFill>
                  <a:srgbClr val="000000"/>
                </a:solidFill>
                <a:latin typeface="+mn-ea"/>
              </a:rPr>
              <a:t>&lt;x,y</a:t>
            </a:r>
            <a:r>
              <a:rPr kumimoji="1" lang="en-US" altLang="zh-CN" b="1" dirty="0">
                <a:solidFill>
                  <a:srgbClr val="000000"/>
                </a:solidFill>
                <a:latin typeface="+mn-ea"/>
              </a:rPr>
              <a:t>&gt;</a:t>
            </a:r>
            <a:r>
              <a:rPr kumimoji="1" lang="zh-CN" altLang="en-US" b="1" dirty="0">
                <a:solidFill>
                  <a:srgbClr val="000000"/>
                </a:solidFill>
                <a:latin typeface="+mn-ea"/>
              </a:rPr>
              <a:t>的第二元素。</a:t>
            </a:r>
          </a:p>
        </p:txBody>
      </p:sp>
      <p:sp>
        <p:nvSpPr>
          <p:cNvPr id="6" name="Rectangle 3"/>
          <p:cNvSpPr txBox="1">
            <a:spLocks noChangeArrowheads="1"/>
          </p:cNvSpPr>
          <p:nvPr/>
        </p:nvSpPr>
        <p:spPr>
          <a:xfrm>
            <a:off x="536575" y="3147985"/>
            <a:ext cx="9677400" cy="151547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1200"/>
              </a:spcBef>
              <a:buNone/>
            </a:pPr>
            <a:r>
              <a:rPr lang="zh-CN" altLang="en-US" dirty="0">
                <a:solidFill>
                  <a:schemeClr val="tx1"/>
                </a:solidFill>
              </a:rPr>
              <a:t>例如：</a:t>
            </a:r>
            <a:r>
              <a:rPr lang="zh-CN" altLang="zh-CN" dirty="0">
                <a:solidFill>
                  <a:schemeClr val="tx1"/>
                </a:solidFill>
              </a:rPr>
              <a:t>中国的首都是北京</a:t>
            </a:r>
            <a:r>
              <a:rPr lang="en-US" altLang="zh-CN" dirty="0">
                <a:solidFill>
                  <a:schemeClr val="tx1"/>
                </a:solidFill>
              </a:rPr>
              <a:t> </a:t>
            </a:r>
            <a:r>
              <a:rPr lang="zh-CN" altLang="en-US" dirty="0">
                <a:solidFill>
                  <a:schemeClr val="tx1"/>
                </a:solidFill>
              </a:rPr>
              <a:t>的序偶表示为：</a:t>
            </a:r>
          </a:p>
          <a:p>
            <a:pPr marL="0" indent="0">
              <a:lnSpc>
                <a:spcPct val="150000"/>
              </a:lnSpc>
              <a:spcBef>
                <a:spcPts val="1200"/>
              </a:spcBef>
              <a:buNone/>
            </a:pPr>
            <a:r>
              <a:rPr lang="zh-CN" altLang="en-US" dirty="0">
                <a:solidFill>
                  <a:schemeClr val="tx1"/>
                </a:solidFill>
              </a:rPr>
              <a:t>          李玲是李华的女儿 的序偶表示为：</a:t>
            </a:r>
          </a:p>
          <a:p>
            <a:pPr marL="0" indent="0">
              <a:lnSpc>
                <a:spcPct val="150000"/>
              </a:lnSpc>
              <a:spcBef>
                <a:spcPts val="1200"/>
              </a:spcBef>
              <a:buFont typeface="Wingdings" pitchFamily="2" charset="2"/>
              <a:buNone/>
            </a:pPr>
            <a:endParaRPr lang="zh-CN" altLang="en-US" dirty="0">
              <a:solidFill>
                <a:schemeClr val="tx1"/>
              </a:solidFill>
            </a:endParaRPr>
          </a:p>
        </p:txBody>
      </p:sp>
      <p:sp>
        <p:nvSpPr>
          <p:cNvPr id="7" name="Rectangle 4"/>
          <p:cNvSpPr>
            <a:spLocks noChangeArrowheads="1"/>
          </p:cNvSpPr>
          <p:nvPr/>
        </p:nvSpPr>
        <p:spPr bwMode="auto">
          <a:xfrm>
            <a:off x="6364061" y="3839035"/>
            <a:ext cx="23622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1200"/>
              </a:spcBef>
              <a:buNone/>
            </a:pPr>
            <a:r>
              <a:rPr lang="en-US" altLang="zh-CN" sz="2400">
                <a:solidFill>
                  <a:srgbClr val="7030A0"/>
                </a:solidFill>
                <a:latin typeface="+mn-ea"/>
                <a:ea typeface="+mn-ea"/>
              </a:rPr>
              <a:t>&lt;</a:t>
            </a:r>
            <a:r>
              <a:rPr lang="zh-CN" altLang="en-US" sz="2400">
                <a:solidFill>
                  <a:srgbClr val="7030A0"/>
                </a:solidFill>
                <a:latin typeface="+mn-ea"/>
                <a:ea typeface="+mn-ea"/>
              </a:rPr>
              <a:t>李玲</a:t>
            </a:r>
            <a:r>
              <a:rPr lang="zh-CN" altLang="zh-CN" sz="2400" b="0">
                <a:solidFill>
                  <a:srgbClr val="7030A0"/>
                </a:solidFill>
                <a:latin typeface="Arial"/>
                <a:ea typeface="微软雅黑"/>
              </a:rPr>
              <a:t>，</a:t>
            </a:r>
            <a:r>
              <a:rPr lang="zh-CN" altLang="en-US" sz="2400">
                <a:solidFill>
                  <a:srgbClr val="7030A0"/>
                </a:solidFill>
                <a:latin typeface="+mn-ea"/>
                <a:ea typeface="+mn-ea"/>
              </a:rPr>
              <a:t>李华</a:t>
            </a:r>
            <a:r>
              <a:rPr lang="en-US" altLang="zh-CN" sz="2400" dirty="0">
                <a:solidFill>
                  <a:srgbClr val="7030A0"/>
                </a:solidFill>
                <a:latin typeface="+mn-ea"/>
                <a:ea typeface="+mn-ea"/>
              </a:rPr>
              <a:t>&gt;</a:t>
            </a:r>
            <a:endParaRPr lang="zh-CN" altLang="en-US" sz="2400" dirty="0">
              <a:solidFill>
                <a:srgbClr val="7030A0"/>
              </a:solidFill>
              <a:latin typeface="+mn-ea"/>
              <a:ea typeface="+mn-ea"/>
            </a:endParaRPr>
          </a:p>
        </p:txBody>
      </p:sp>
      <p:sp>
        <p:nvSpPr>
          <p:cNvPr id="2" name="矩形 1"/>
          <p:cNvSpPr/>
          <p:nvPr/>
        </p:nvSpPr>
        <p:spPr>
          <a:xfrm>
            <a:off x="6364061" y="3286715"/>
            <a:ext cx="2082621" cy="461665"/>
          </a:xfrm>
          <a:prstGeom prst="rect">
            <a:avLst/>
          </a:prstGeom>
        </p:spPr>
        <p:txBody>
          <a:bodyPr wrap="none">
            <a:spAutoFit/>
          </a:bodyPr>
          <a:lstStyle/>
          <a:p>
            <a:r>
              <a:rPr lang="en-US" altLang="zh-CN" b="1">
                <a:solidFill>
                  <a:srgbClr val="7030A0"/>
                </a:solidFill>
              </a:rPr>
              <a:t>&lt;</a:t>
            </a:r>
            <a:r>
              <a:rPr lang="zh-CN" altLang="zh-CN" b="1">
                <a:solidFill>
                  <a:srgbClr val="7030A0"/>
                </a:solidFill>
              </a:rPr>
              <a:t>中国</a:t>
            </a:r>
            <a:r>
              <a:rPr lang="zh-CN" altLang="zh-CN">
                <a:solidFill>
                  <a:srgbClr val="7030A0"/>
                </a:solidFill>
              </a:rPr>
              <a:t>，</a:t>
            </a:r>
            <a:r>
              <a:rPr lang="zh-CN" altLang="zh-CN" b="1">
                <a:solidFill>
                  <a:srgbClr val="7030A0"/>
                </a:solidFill>
              </a:rPr>
              <a:t>北京</a:t>
            </a:r>
            <a:r>
              <a:rPr lang="en-US" altLang="zh-CN" b="1" dirty="0">
                <a:solidFill>
                  <a:srgbClr val="7030A0"/>
                </a:solidFill>
              </a:rPr>
              <a:t>&gt;</a:t>
            </a:r>
            <a:endParaRPr lang="zh-CN" altLang="en-US" b="1" dirty="0">
              <a:solidFill>
                <a:srgbClr val="7030A0"/>
              </a:solidFill>
            </a:endParaRPr>
          </a:p>
        </p:txBody>
      </p:sp>
      <p:sp>
        <p:nvSpPr>
          <p:cNvPr id="10" name="Rectangle 4">
            <a:extLst>
              <a:ext uri="{FF2B5EF4-FFF2-40B4-BE49-F238E27FC236}">
                <a16:creationId xmlns:a16="http://schemas.microsoft.com/office/drawing/2014/main" id="{DEE5BF37-1F8F-4AB6-A1E0-BE0816C6DFED}"/>
              </a:ext>
            </a:extLst>
          </p:cNvPr>
          <p:cNvSpPr>
            <a:spLocks noChangeArrowheads="1"/>
          </p:cNvSpPr>
          <p:nvPr/>
        </p:nvSpPr>
        <p:spPr bwMode="auto">
          <a:xfrm>
            <a:off x="536575" y="4998210"/>
            <a:ext cx="11430000" cy="1567872"/>
          </a:xfrm>
          <a:prstGeom prst="rect">
            <a:avLst/>
          </a:prstGeom>
          <a:solidFill>
            <a:schemeClr val="accent5">
              <a:lumMod val="40000"/>
              <a:lumOff val="60000"/>
            </a:schemeClr>
          </a:solidFill>
          <a:ln>
            <a:noFill/>
          </a:ln>
          <a:extLst/>
        </p:spPr>
        <p:txBody>
          <a:bodyPr wrap="square"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0" indent="0" algn="l" eaLnBrk="1" hangingPunct="1">
              <a:lnSpc>
                <a:spcPct val="140000"/>
              </a:lnSpc>
              <a:spcBef>
                <a:spcPct val="0"/>
              </a:spcBef>
              <a:buClr>
                <a:srgbClr val="800080"/>
              </a:buClr>
              <a:buNone/>
            </a:pPr>
            <a:r>
              <a:rPr kumimoji="1" lang="zh-CN" altLang="en-US" sz="2400" dirty="0">
                <a:solidFill>
                  <a:srgbClr val="C00000"/>
                </a:solidFill>
                <a:latin typeface="+mn-ea"/>
                <a:ea typeface="+mn-ea"/>
              </a:rPr>
              <a:t>注意： </a:t>
            </a:r>
            <a:r>
              <a:rPr kumimoji="1" lang="zh-CN" altLang="en-US" sz="2400" dirty="0">
                <a:latin typeface="+mn-ea"/>
                <a:ea typeface="+mn-ea"/>
              </a:rPr>
              <a:t>（</a:t>
            </a:r>
            <a:r>
              <a:rPr kumimoji="1" lang="en-US" altLang="zh-CN" sz="2400" dirty="0">
                <a:latin typeface="+mn-ea"/>
                <a:ea typeface="+mn-ea"/>
              </a:rPr>
              <a:t>1</a:t>
            </a:r>
            <a:r>
              <a:rPr kumimoji="1" lang="zh-CN" altLang="en-US" sz="2400" dirty="0">
                <a:latin typeface="+mn-ea"/>
                <a:ea typeface="+mn-ea"/>
              </a:rPr>
              <a:t>）序偶可以看作是具有两个元素的集合；</a:t>
            </a:r>
          </a:p>
          <a:p>
            <a:pPr marL="0" indent="0" algn="l" eaLnBrk="1" hangingPunct="1">
              <a:lnSpc>
                <a:spcPct val="140000"/>
              </a:lnSpc>
              <a:spcBef>
                <a:spcPct val="0"/>
              </a:spcBef>
              <a:buClr>
                <a:srgbClr val="800080"/>
              </a:buClr>
              <a:buNone/>
            </a:pPr>
            <a:r>
              <a:rPr kumimoji="1" lang="zh-CN" altLang="en-US" sz="2400" dirty="0">
                <a:latin typeface="+mn-ea"/>
                <a:ea typeface="+mn-ea"/>
              </a:rPr>
              <a:t>           （</a:t>
            </a:r>
            <a:r>
              <a:rPr kumimoji="1" lang="en-US" altLang="zh-CN" sz="2400" dirty="0">
                <a:latin typeface="+mn-ea"/>
                <a:ea typeface="+mn-ea"/>
              </a:rPr>
              <a:t>2</a:t>
            </a:r>
            <a:r>
              <a:rPr kumimoji="1" lang="zh-CN" altLang="en-US" sz="2400" dirty="0">
                <a:latin typeface="+mn-ea"/>
                <a:ea typeface="+mn-ea"/>
              </a:rPr>
              <a:t>）序偶中的两个元素具有</a:t>
            </a:r>
            <a:r>
              <a:rPr kumimoji="1" lang="zh-CN" altLang="en-US" sz="2400" dirty="0">
                <a:solidFill>
                  <a:srgbClr val="0000FF"/>
                </a:solidFill>
                <a:latin typeface="+mn-ea"/>
                <a:ea typeface="+mn-ea"/>
              </a:rPr>
              <a:t>确定的次序</a:t>
            </a:r>
            <a:r>
              <a:rPr kumimoji="1" lang="zh-CN" altLang="en-US" sz="2400" dirty="0">
                <a:solidFill>
                  <a:schemeClr val="tx1"/>
                </a:solidFill>
                <a:latin typeface="+mn-ea"/>
                <a:ea typeface="+mn-ea"/>
              </a:rPr>
              <a:t>。</a:t>
            </a:r>
            <a:endParaRPr kumimoji="1" lang="en-US" altLang="zh-CN" sz="2400" dirty="0">
              <a:solidFill>
                <a:schemeClr val="tx1"/>
              </a:solidFill>
              <a:latin typeface="+mn-ea"/>
              <a:ea typeface="+mn-ea"/>
            </a:endParaRPr>
          </a:p>
          <a:p>
            <a:pPr marL="0" indent="0" algn="l" eaLnBrk="1" hangingPunct="1">
              <a:lnSpc>
                <a:spcPct val="140000"/>
              </a:lnSpc>
              <a:spcBef>
                <a:spcPct val="0"/>
              </a:spcBef>
              <a:buClr>
                <a:srgbClr val="800080"/>
              </a:buClr>
              <a:buNone/>
            </a:pPr>
            <a:r>
              <a:rPr kumimoji="1" lang="zh-CN" altLang="en-US" sz="2400" dirty="0">
                <a:latin typeface="+mn-ea"/>
                <a:ea typeface="+mn-ea"/>
              </a:rPr>
              <a:t>                    即</a:t>
            </a:r>
            <a:r>
              <a:rPr kumimoji="1" lang="zh-CN" altLang="en-US" sz="2400" noProof="1">
                <a:latin typeface="+mn-ea"/>
                <a:ea typeface="+mn-ea"/>
              </a:rPr>
              <a:t>&lt;</a:t>
            </a:r>
            <a:r>
              <a:rPr kumimoji="1" lang="en-US" altLang="en-US" sz="2400" dirty="0" err="1">
                <a:latin typeface="+mn-ea"/>
                <a:ea typeface="+mn-ea"/>
              </a:rPr>
              <a:t>a,b</a:t>
            </a:r>
            <a:r>
              <a:rPr kumimoji="1" lang="en-US" altLang="zh-CN" sz="2400" dirty="0">
                <a:latin typeface="+mn-ea"/>
                <a:ea typeface="+mn-ea"/>
              </a:rPr>
              <a:t>&gt;</a:t>
            </a:r>
            <a:r>
              <a:rPr kumimoji="1" lang="en-US" altLang="zh-CN" sz="2400" noProof="1">
                <a:solidFill>
                  <a:srgbClr val="FF0000"/>
                </a:solidFill>
                <a:latin typeface="+mn-ea"/>
                <a:ea typeface="+mn-ea"/>
              </a:rPr>
              <a:t>≠</a:t>
            </a:r>
            <a:r>
              <a:rPr kumimoji="1" lang="en-US" altLang="en-US" sz="2400" noProof="1">
                <a:latin typeface="+mn-ea"/>
                <a:ea typeface="+mn-ea"/>
              </a:rPr>
              <a:t>&lt;</a:t>
            </a:r>
            <a:r>
              <a:rPr kumimoji="1" lang="en-US" altLang="zh-CN" sz="2400" noProof="1">
                <a:latin typeface="+mn-ea"/>
                <a:ea typeface="+mn-ea"/>
              </a:rPr>
              <a:t>b</a:t>
            </a:r>
            <a:r>
              <a:rPr kumimoji="1" lang="en-US" altLang="en-US" sz="2400" dirty="0">
                <a:latin typeface="+mn-ea"/>
                <a:ea typeface="+mn-ea"/>
              </a:rPr>
              <a:t>,a</a:t>
            </a:r>
            <a:r>
              <a:rPr kumimoji="1" lang="en-US" altLang="zh-CN" sz="2400" dirty="0">
                <a:latin typeface="+mn-ea"/>
                <a:ea typeface="+mn-ea"/>
              </a:rPr>
              <a:t>&gt;，</a:t>
            </a:r>
            <a:r>
              <a:rPr kumimoji="1" lang="zh-CN" altLang="zh-CN" sz="2400" dirty="0">
                <a:solidFill>
                  <a:srgbClr val="FF0000"/>
                </a:solidFill>
                <a:latin typeface="+mn-ea"/>
                <a:ea typeface="+mn-ea"/>
              </a:rPr>
              <a:t>但</a:t>
            </a:r>
            <a:r>
              <a:rPr kumimoji="1" lang="en-US" altLang="zh-CN" sz="2400" dirty="0">
                <a:latin typeface="+mn-ea"/>
                <a:ea typeface="+mn-ea"/>
              </a:rPr>
              <a:t>{</a:t>
            </a:r>
            <a:r>
              <a:rPr kumimoji="1" lang="en-US" altLang="zh-CN" sz="2400" dirty="0" err="1">
                <a:latin typeface="+mn-ea"/>
                <a:ea typeface="+mn-ea"/>
              </a:rPr>
              <a:t>a,b</a:t>
            </a:r>
            <a:r>
              <a:rPr kumimoji="1" lang="en-US" altLang="zh-CN" sz="2400" dirty="0">
                <a:latin typeface="+mn-ea"/>
                <a:ea typeface="+mn-ea"/>
              </a:rPr>
              <a:t>}={</a:t>
            </a:r>
            <a:r>
              <a:rPr kumimoji="1" lang="en-US" altLang="zh-CN" sz="2400" dirty="0" err="1">
                <a:latin typeface="+mn-ea"/>
                <a:ea typeface="+mn-ea"/>
              </a:rPr>
              <a:t>b,a</a:t>
            </a:r>
            <a:r>
              <a:rPr kumimoji="1" lang="en-US" altLang="zh-CN" sz="2400" dirty="0">
                <a:latin typeface="+mn-ea"/>
                <a:ea typeface="+mn-ea"/>
              </a:rPr>
              <a:t>}</a:t>
            </a:r>
            <a:r>
              <a:rPr kumimoji="1" lang="zh-CN" altLang="en-US" sz="2400" dirty="0">
                <a:latin typeface="+mn-ea"/>
                <a:ea typeface="+mn-ea"/>
              </a:rPr>
              <a:t>。</a:t>
            </a:r>
          </a:p>
        </p:txBody>
      </p:sp>
    </p:spTree>
    <p:extLst>
      <p:ext uri="{BB962C8B-B14F-4D97-AF65-F5344CB8AC3E}">
        <p14:creationId xmlns:p14="http://schemas.microsoft.com/office/powerpoint/2010/main" val="4140801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7828">
                                            <p:txEl>
                                              <p:pRg st="0" end="0"/>
                                            </p:txEl>
                                          </p:spTgt>
                                        </p:tgtEl>
                                        <p:attrNameLst>
                                          <p:attrName>style.visibility</p:attrName>
                                        </p:attrNameLst>
                                      </p:cBhvr>
                                      <p:to>
                                        <p:strVal val="visible"/>
                                      </p:to>
                                    </p:set>
                                    <p:anim calcmode="lin" valueType="num">
                                      <p:cBhvr additive="base">
                                        <p:cTn id="7" dur="500" fill="hold"/>
                                        <p:tgtEl>
                                          <p:spTgt spid="13578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 calcmode="lin" valueType="num">
                                      <p:cBhvr additive="base">
                                        <p:cTn id="2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diamond(in)">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8" grpId="0" build="p" autoUpdateAnimBg="0"/>
      <p:bldP spid="6" grpId="0" uiExpand="1" build="p"/>
      <p:bldP spid="7" grpId="0" build="p"/>
      <p:bldP spid="2" grpId="0"/>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4067" name="Rectangle 3"/>
          <p:cNvSpPr>
            <a:spLocks noGrp="1" noChangeArrowheads="1"/>
          </p:cNvSpPr>
          <p:nvPr>
            <p:ph type="body" idx="1"/>
          </p:nvPr>
        </p:nvSpPr>
        <p:spPr>
          <a:xfrm>
            <a:off x="307975" y="881615"/>
            <a:ext cx="11430000" cy="2577073"/>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4.36  </a:t>
            </a:r>
            <a:r>
              <a:rPr lang="zh-CN" altLang="en-US" dirty="0"/>
              <a:t>设</a:t>
            </a:r>
            <a:r>
              <a:rPr lang="en-US" altLang="zh-CN" dirty="0"/>
              <a:t>A={18:00</a:t>
            </a:r>
            <a:r>
              <a:rPr lang="zh-CN" altLang="en-US" dirty="0"/>
              <a:t>，</a:t>
            </a:r>
            <a:r>
              <a:rPr lang="en-US" altLang="zh-CN" dirty="0"/>
              <a:t>18:30</a:t>
            </a:r>
            <a:r>
              <a:rPr lang="zh-CN" altLang="en-US" dirty="0"/>
              <a:t>，</a:t>
            </a:r>
            <a:r>
              <a:rPr lang="en-US" altLang="zh-CN" dirty="0"/>
              <a:t>19:00,</a:t>
            </a:r>
            <a:r>
              <a:rPr lang="en-US" altLang="zh-CN" dirty="0">
                <a:latin typeface="宋体" panose="02010600030101010101" pitchFamily="2" charset="-122"/>
                <a:ea typeface="宋体" panose="02010600030101010101" pitchFamily="2" charset="-122"/>
              </a:rPr>
              <a:t>…</a:t>
            </a:r>
            <a:r>
              <a:rPr lang="en-US" altLang="zh-CN" dirty="0"/>
              <a:t>,21:30,22:00}</a:t>
            </a:r>
            <a:r>
              <a:rPr lang="zh-CN" altLang="en-US" dirty="0"/>
              <a:t> 表示从</a:t>
            </a:r>
            <a:r>
              <a:rPr lang="en-US" altLang="zh-CN" dirty="0"/>
              <a:t>18:00</a:t>
            </a:r>
            <a:r>
              <a:rPr lang="zh-CN" altLang="en-US" dirty="0"/>
              <a:t>到</a:t>
            </a:r>
            <a:r>
              <a:rPr lang="en-US" altLang="zh-CN" dirty="0"/>
              <a:t>22:00</a:t>
            </a:r>
            <a:r>
              <a:rPr lang="zh-CN" altLang="en-US" dirty="0"/>
              <a:t>的间隔半小时的时刻集，</a:t>
            </a:r>
            <a:r>
              <a:rPr lang="en-US" altLang="zh-CN" dirty="0"/>
              <a:t>B={1,2,5,8}</a:t>
            </a:r>
            <a:r>
              <a:rPr lang="zh-CN" altLang="en-US" dirty="0"/>
              <a:t> 表示中央电视台四个电视频道集，</a:t>
            </a:r>
            <a:r>
              <a:rPr lang="en-US" altLang="zh-CN" dirty="0"/>
              <a:t>R</a:t>
            </a:r>
            <a:r>
              <a:rPr lang="en-US" altLang="zh-CN" baseline="-25000" dirty="0"/>
              <a:t>1</a:t>
            </a:r>
            <a:r>
              <a:rPr lang="zh-CN" altLang="zh-CN" dirty="0"/>
              <a:t>和</a:t>
            </a:r>
            <a:r>
              <a:rPr lang="en-US" altLang="zh-CN" dirty="0"/>
              <a:t>R</a:t>
            </a:r>
            <a:r>
              <a:rPr lang="en-US" altLang="zh-CN" baseline="-25000" dirty="0"/>
              <a:t>2</a:t>
            </a:r>
            <a:r>
              <a:rPr lang="zh-CN" altLang="en-US" dirty="0"/>
              <a:t>是从</a:t>
            </a:r>
            <a:r>
              <a:rPr lang="en-US" altLang="zh-CN" dirty="0"/>
              <a:t>A</a:t>
            </a:r>
            <a:r>
              <a:rPr lang="zh-CN" altLang="en-US" dirty="0"/>
              <a:t>到</a:t>
            </a:r>
            <a:r>
              <a:rPr lang="en-US" altLang="zh-CN" dirty="0"/>
              <a:t>B</a:t>
            </a:r>
            <a:r>
              <a:rPr lang="zh-CN" altLang="en-US" dirty="0"/>
              <a:t>的两个二元关系，试解释二元关系</a:t>
            </a:r>
            <a:r>
              <a:rPr lang="en-US" altLang="zh-CN" dirty="0"/>
              <a:t>R</a:t>
            </a:r>
            <a:r>
              <a:rPr lang="en-US" altLang="zh-CN" baseline="-25000" dirty="0"/>
              <a:t>1</a:t>
            </a:r>
            <a:r>
              <a:rPr lang="zh-CN" altLang="en-US" dirty="0"/>
              <a:t>，</a:t>
            </a:r>
            <a:r>
              <a:rPr lang="en-US" altLang="zh-CN" dirty="0"/>
              <a:t>R</a:t>
            </a:r>
            <a:r>
              <a:rPr lang="en-US" altLang="zh-CN" baseline="-25000" dirty="0"/>
              <a:t>2</a:t>
            </a:r>
            <a:r>
              <a:rPr lang="zh-CN" altLang="en-US" dirty="0"/>
              <a:t>，</a:t>
            </a:r>
            <a:r>
              <a:rPr lang="en-US" altLang="zh-CN" dirty="0"/>
              <a:t> R</a:t>
            </a:r>
            <a:r>
              <a:rPr lang="en-US" altLang="zh-CN" baseline="-25000" dirty="0"/>
              <a:t>1 </a:t>
            </a:r>
            <a:r>
              <a:rPr lang="en-US" altLang="zh-CN" dirty="0"/>
              <a:t>∪ R</a:t>
            </a:r>
            <a:r>
              <a:rPr lang="en-US" altLang="zh-CN" baseline="-25000" dirty="0"/>
              <a:t>2 </a:t>
            </a:r>
            <a:r>
              <a:rPr lang="zh-CN" altLang="en-US" dirty="0"/>
              <a:t>，</a:t>
            </a:r>
            <a:r>
              <a:rPr lang="en-US" altLang="zh-CN" dirty="0"/>
              <a:t> R</a:t>
            </a:r>
            <a:r>
              <a:rPr lang="en-US" altLang="zh-CN" baseline="-25000" dirty="0"/>
              <a:t>1 </a:t>
            </a:r>
            <a:r>
              <a:rPr lang="en-US" altLang="zh-CN" dirty="0"/>
              <a:t>∩ R</a:t>
            </a:r>
            <a:r>
              <a:rPr lang="en-US" altLang="zh-CN" baseline="-25000" dirty="0"/>
              <a:t>2 </a:t>
            </a:r>
            <a:r>
              <a:rPr lang="zh-CN" altLang="en-US" dirty="0"/>
              <a:t>，</a:t>
            </a:r>
            <a:r>
              <a:rPr lang="en-US" altLang="zh-CN" dirty="0"/>
              <a:t> R</a:t>
            </a:r>
            <a:r>
              <a:rPr lang="en-US" altLang="zh-CN" baseline="-25000" dirty="0"/>
              <a:t>1</a:t>
            </a:r>
            <a:r>
              <a:rPr lang="en-US" altLang="zh-CN" dirty="0"/>
              <a:t>⊕R</a:t>
            </a:r>
            <a:r>
              <a:rPr lang="en-US" altLang="zh-CN" baseline="-25000" dirty="0"/>
              <a:t>2</a:t>
            </a:r>
            <a:r>
              <a:rPr lang="zh-CN" altLang="en-US" dirty="0"/>
              <a:t>和</a:t>
            </a:r>
            <a:r>
              <a:rPr lang="en-US" altLang="zh-CN" dirty="0"/>
              <a:t>R</a:t>
            </a:r>
            <a:r>
              <a:rPr lang="en-US" altLang="zh-CN" baseline="-25000" dirty="0"/>
              <a:t>1</a:t>
            </a:r>
            <a:r>
              <a:rPr lang="en-US" altLang="zh-CN" dirty="0"/>
              <a:t>−R</a:t>
            </a:r>
            <a:r>
              <a:rPr lang="en-US" altLang="zh-CN" baseline="-25000" dirty="0"/>
              <a:t>2</a:t>
            </a:r>
            <a:r>
              <a:rPr lang="zh-CN" altLang="en-US" dirty="0"/>
              <a:t>的意义。</a:t>
            </a:r>
          </a:p>
        </p:txBody>
      </p:sp>
      <p:sp>
        <p:nvSpPr>
          <p:cNvPr id="7" name="Rectangle 2">
            <a:extLst>
              <a:ext uri="{FF2B5EF4-FFF2-40B4-BE49-F238E27FC236}">
                <a16:creationId xmlns:a16="http://schemas.microsoft.com/office/drawing/2014/main" id="{B77341C0-AB32-4CA0-9F5E-D03FBFE59228}"/>
              </a:ext>
            </a:extLst>
          </p:cNvPr>
          <p:cNvSpPr>
            <a:spLocks noGrp="1" noChangeArrowheads="1"/>
          </p:cNvSpPr>
          <p:nvPr>
            <p:ph type="title"/>
          </p:nvPr>
        </p:nvSpPr>
        <p:spPr>
          <a:xfrm>
            <a:off x="836717" y="295691"/>
            <a:ext cx="10758267" cy="585924"/>
          </a:xfrm>
        </p:spPr>
        <p:txBody>
          <a:bodyPr/>
          <a:lstStyle/>
          <a:p>
            <a:r>
              <a:rPr lang="zh-CN" altLang="en-US" dirty="0"/>
              <a:t>例</a:t>
            </a:r>
            <a:r>
              <a:rPr lang="en-US" altLang="zh-CN" dirty="0"/>
              <a:t>4.36</a:t>
            </a:r>
            <a:endParaRPr lang="zh-CN" altLang="en-US" dirty="0"/>
          </a:p>
        </p:txBody>
      </p:sp>
      <p:sp>
        <p:nvSpPr>
          <p:cNvPr id="17" name="Rectangle 3">
            <a:extLst>
              <a:ext uri="{FF2B5EF4-FFF2-40B4-BE49-F238E27FC236}">
                <a16:creationId xmlns:a16="http://schemas.microsoft.com/office/drawing/2014/main" id="{69C43D96-62F2-413A-8B77-6A1B97B43D71}"/>
              </a:ext>
            </a:extLst>
          </p:cNvPr>
          <p:cNvSpPr txBox="1">
            <a:spLocks noChangeArrowheads="1"/>
          </p:cNvSpPr>
          <p:nvPr/>
        </p:nvSpPr>
        <p:spPr>
          <a:xfrm>
            <a:off x="313733" y="3201194"/>
            <a:ext cx="11506200" cy="3832453"/>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zh-CN" dirty="0">
                <a:solidFill>
                  <a:srgbClr val="C00000"/>
                </a:solidFill>
              </a:rPr>
              <a:t>解 </a:t>
            </a:r>
            <a:r>
              <a:rPr lang="zh-CN" altLang="zh-CN" dirty="0"/>
              <a:t> </a:t>
            </a:r>
            <a:r>
              <a:rPr lang="zh-CN" altLang="en-US" dirty="0"/>
              <a:t> </a:t>
            </a:r>
            <a:r>
              <a:rPr lang="en-US" altLang="zh-CN" dirty="0"/>
              <a:t>A×B</a:t>
            </a:r>
            <a:r>
              <a:rPr lang="zh-CN" altLang="en-US" dirty="0"/>
              <a:t>表示在晚上九个时刻和四个电视频道所组成的电视节目表，</a:t>
            </a:r>
            <a:r>
              <a:rPr lang="en-US" altLang="zh-CN" dirty="0"/>
              <a:t> R</a:t>
            </a:r>
            <a:r>
              <a:rPr lang="en-US" altLang="zh-CN" baseline="-25000" dirty="0"/>
              <a:t>1</a:t>
            </a:r>
            <a:r>
              <a:rPr lang="zh-CN" altLang="zh-CN" dirty="0"/>
              <a:t>和</a:t>
            </a:r>
            <a:r>
              <a:rPr lang="en-US" altLang="zh-CN" dirty="0"/>
              <a:t>R</a:t>
            </a:r>
            <a:r>
              <a:rPr lang="en-US" altLang="zh-CN" baseline="-25000" dirty="0"/>
              <a:t>2</a:t>
            </a:r>
            <a:r>
              <a:rPr lang="zh-CN" altLang="en-US" dirty="0"/>
              <a:t>分别是 </a:t>
            </a:r>
            <a:r>
              <a:rPr lang="en-US" altLang="zh-CN" dirty="0"/>
              <a:t>A×B</a:t>
            </a:r>
            <a:r>
              <a:rPr lang="zh-CN" altLang="en-US" dirty="0"/>
              <a:t>的两个子集。</a:t>
            </a:r>
            <a:endParaRPr lang="en-US" altLang="zh-CN" dirty="0"/>
          </a:p>
          <a:p>
            <a:pPr marL="0" indent="0">
              <a:lnSpc>
                <a:spcPct val="150000"/>
              </a:lnSpc>
              <a:buNone/>
            </a:pPr>
            <a:r>
              <a:rPr lang="en-US" altLang="zh-CN" dirty="0"/>
              <a:t>      </a:t>
            </a:r>
            <a:r>
              <a:rPr lang="zh-CN" altLang="en-US" dirty="0"/>
              <a:t>如果</a:t>
            </a:r>
            <a:r>
              <a:rPr lang="en-US" altLang="zh-CN" dirty="0"/>
              <a:t>R</a:t>
            </a:r>
            <a:r>
              <a:rPr lang="en-US" altLang="zh-CN" baseline="-25000" dirty="0"/>
              <a:t>1</a:t>
            </a:r>
            <a:r>
              <a:rPr lang="zh-CN" altLang="en-US" dirty="0"/>
              <a:t>表示音乐节目播出的时间表，</a:t>
            </a:r>
            <a:r>
              <a:rPr lang="en-US" altLang="zh-CN" dirty="0"/>
              <a:t> R</a:t>
            </a:r>
            <a:r>
              <a:rPr lang="en-US" altLang="zh-CN" baseline="-25000" dirty="0"/>
              <a:t>2</a:t>
            </a:r>
            <a:r>
              <a:rPr lang="zh-CN" altLang="en-US" dirty="0"/>
              <a:t>表示戏曲节目的播出时间表，则</a:t>
            </a:r>
            <a:endParaRPr lang="en-US" altLang="zh-CN" dirty="0"/>
          </a:p>
          <a:p>
            <a:pPr marL="0" indent="0">
              <a:lnSpc>
                <a:spcPct val="150000"/>
              </a:lnSpc>
              <a:buNone/>
            </a:pPr>
            <a:r>
              <a:rPr lang="en-US" altLang="zh-CN" dirty="0"/>
              <a:t>      R</a:t>
            </a:r>
            <a:r>
              <a:rPr lang="en-US" altLang="zh-CN" baseline="-25000" dirty="0"/>
              <a:t>1 </a:t>
            </a:r>
            <a:r>
              <a:rPr lang="en-US" altLang="zh-CN" dirty="0"/>
              <a:t>∪ R</a:t>
            </a:r>
            <a:r>
              <a:rPr lang="en-US" altLang="zh-CN" baseline="-25000" dirty="0"/>
              <a:t>2</a:t>
            </a:r>
            <a:r>
              <a:rPr lang="zh-CN" altLang="en-US" dirty="0"/>
              <a:t>表示音乐或戏曲节目的播出时间表；</a:t>
            </a:r>
            <a:r>
              <a:rPr lang="en-US" altLang="zh-CN" dirty="0"/>
              <a:t> </a:t>
            </a:r>
          </a:p>
          <a:p>
            <a:pPr marL="0" indent="0">
              <a:lnSpc>
                <a:spcPct val="150000"/>
              </a:lnSpc>
              <a:buNone/>
            </a:pPr>
            <a:r>
              <a:rPr lang="en-US" altLang="zh-CN" dirty="0"/>
              <a:t>      R</a:t>
            </a:r>
            <a:r>
              <a:rPr lang="en-US" altLang="zh-CN" baseline="-25000" dirty="0"/>
              <a:t>1 </a:t>
            </a:r>
            <a:r>
              <a:rPr lang="en-US" altLang="zh-CN" dirty="0"/>
              <a:t>∩ R</a:t>
            </a:r>
            <a:r>
              <a:rPr lang="en-US" altLang="zh-CN" baseline="-25000" dirty="0"/>
              <a:t>2</a:t>
            </a:r>
            <a:r>
              <a:rPr lang="zh-CN" altLang="en-US" dirty="0"/>
              <a:t>表示音乐和戏曲一起播出的时间表；</a:t>
            </a:r>
            <a:r>
              <a:rPr lang="en-US" altLang="zh-CN" dirty="0"/>
              <a:t> </a:t>
            </a:r>
          </a:p>
          <a:p>
            <a:pPr marL="0" indent="0">
              <a:lnSpc>
                <a:spcPct val="150000"/>
              </a:lnSpc>
              <a:buNone/>
            </a:pPr>
            <a:r>
              <a:rPr lang="en-US" altLang="zh-CN" dirty="0"/>
              <a:t>      R</a:t>
            </a:r>
            <a:r>
              <a:rPr lang="en-US" altLang="zh-CN" baseline="-25000" dirty="0"/>
              <a:t>1</a:t>
            </a:r>
            <a:r>
              <a:rPr lang="en-US" altLang="zh-CN" dirty="0"/>
              <a:t>⊕R</a:t>
            </a:r>
            <a:r>
              <a:rPr lang="en-US" altLang="zh-CN" baseline="-25000" dirty="0"/>
              <a:t>2</a:t>
            </a:r>
            <a:r>
              <a:rPr lang="zh-CN" altLang="en-US" dirty="0"/>
              <a:t>表示音乐节目表以及戏曲节目表，但不是音乐和戏曲一起的节目表；</a:t>
            </a:r>
            <a:endParaRPr lang="en-US" altLang="zh-CN" dirty="0"/>
          </a:p>
          <a:p>
            <a:pPr marL="0" indent="0">
              <a:lnSpc>
                <a:spcPct val="150000"/>
              </a:lnSpc>
              <a:buNone/>
            </a:pPr>
            <a:r>
              <a:rPr lang="en-US" altLang="zh-CN" dirty="0"/>
              <a:t>      R</a:t>
            </a:r>
            <a:r>
              <a:rPr lang="en-US" altLang="zh-CN" baseline="-25000" dirty="0"/>
              <a:t>1</a:t>
            </a:r>
            <a:r>
              <a:rPr lang="en-US" altLang="zh-CN" dirty="0"/>
              <a:t>−R</a:t>
            </a:r>
            <a:r>
              <a:rPr lang="en-US" altLang="zh-CN" baseline="-25000" dirty="0"/>
              <a:t>2</a:t>
            </a:r>
            <a:r>
              <a:rPr lang="zh-CN" altLang="en-US" dirty="0"/>
              <a:t>表示不是戏曲时间的音乐节目时间表。</a:t>
            </a:r>
          </a:p>
        </p:txBody>
      </p:sp>
    </p:spTree>
    <p:extLst>
      <p:ext uri="{BB962C8B-B14F-4D97-AF65-F5344CB8AC3E}">
        <p14:creationId xmlns:p14="http://schemas.microsoft.com/office/powerpoint/2010/main" val="99864627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
                                            <p:txEl>
                                              <p:pRg st="4" end="4"/>
                                            </p:txEl>
                                          </p:spTgt>
                                        </p:tgtEl>
                                        <p:attrNameLst>
                                          <p:attrName>style.visibility</p:attrName>
                                        </p:attrNameLst>
                                      </p:cBhvr>
                                      <p:to>
                                        <p:strVal val="visible"/>
                                      </p:to>
                                    </p:set>
                                    <p:anim calcmode="lin" valueType="num">
                                      <p:cBhvr additive="base">
                                        <p:cTn id="31" dur="500" fill="hold"/>
                                        <p:tgtEl>
                                          <p:spTgt spid="1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 calcmode="lin" valueType="num">
                                      <p:cBhvr additive="base">
                                        <p:cTn id="37" dur="500" fill="hold"/>
                                        <p:tgtEl>
                                          <p:spTgt spid="1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advAuto="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a:extLst>
              <a:ext uri="{FF2B5EF4-FFF2-40B4-BE49-F238E27FC236}">
                <a16:creationId xmlns:a16="http://schemas.microsoft.com/office/drawing/2014/main" id="{078DD2CA-2C3B-42C2-AB78-6EFF91A14FBE}"/>
              </a:ext>
            </a:extLst>
          </p:cNvPr>
          <p:cNvSpPr>
            <a:spLocks noGrp="1" noChangeArrowheads="1"/>
          </p:cNvSpPr>
          <p:nvPr>
            <p:ph type="title"/>
          </p:nvPr>
        </p:nvSpPr>
        <p:spPr>
          <a:xfrm>
            <a:off x="737508" y="259616"/>
            <a:ext cx="10758267" cy="585924"/>
          </a:xfrm>
        </p:spPr>
        <p:txBody>
          <a:bodyPr/>
          <a:lstStyle/>
          <a:p>
            <a:pPr eaLnBrk="1" hangingPunct="1"/>
            <a:r>
              <a:rPr lang="zh-CN" altLang="en-US" dirty="0"/>
              <a:t>例</a:t>
            </a:r>
            <a:r>
              <a:rPr lang="en-US" altLang="zh-CN" dirty="0"/>
              <a:t>4.37</a:t>
            </a:r>
            <a:endParaRPr lang="zh-CN" altLang="en-US" dirty="0"/>
          </a:p>
        </p:txBody>
      </p:sp>
      <p:sp>
        <p:nvSpPr>
          <p:cNvPr id="187396" name="Rectangle 3">
            <a:extLst>
              <a:ext uri="{FF2B5EF4-FFF2-40B4-BE49-F238E27FC236}">
                <a16:creationId xmlns:a16="http://schemas.microsoft.com/office/drawing/2014/main" id="{65626734-9C46-4FFF-80E0-4A369831F16F}"/>
              </a:ext>
            </a:extLst>
          </p:cNvPr>
          <p:cNvSpPr>
            <a:spLocks noGrp="1" noChangeArrowheads="1"/>
          </p:cNvSpPr>
          <p:nvPr>
            <p:ph type="body" sz="half" idx="1"/>
          </p:nvPr>
        </p:nvSpPr>
        <p:spPr>
          <a:xfrm>
            <a:off x="459363" y="1024173"/>
            <a:ext cx="11431011" cy="1630739"/>
          </a:xfrm>
        </p:spPr>
        <p:txBody>
          <a:bodyPr/>
          <a:lstStyle/>
          <a:p>
            <a:pPr marL="0" indent="0">
              <a:buNone/>
            </a:pPr>
            <a:r>
              <a:rPr lang="zh-CN" altLang="en-US" dirty="0">
                <a:solidFill>
                  <a:srgbClr val="C00000"/>
                </a:solidFill>
              </a:rPr>
              <a:t>例</a:t>
            </a:r>
            <a:r>
              <a:rPr lang="en-US" altLang="zh-CN" dirty="0">
                <a:solidFill>
                  <a:srgbClr val="C00000"/>
                </a:solidFill>
              </a:rPr>
              <a:t>4.37   </a:t>
            </a:r>
            <a:r>
              <a:rPr lang="zh-CN" altLang="en-US" dirty="0"/>
              <a:t>设有关系</a:t>
            </a:r>
            <a:r>
              <a:rPr lang="en-US" altLang="zh-CN" dirty="0"/>
              <a:t>R</a:t>
            </a:r>
            <a:r>
              <a:rPr lang="zh-CN" altLang="en-US" dirty="0"/>
              <a:t>和</a:t>
            </a:r>
            <a:r>
              <a:rPr lang="en-US" altLang="zh-CN" dirty="0"/>
              <a:t>S</a:t>
            </a:r>
            <a:r>
              <a:rPr lang="zh-CN" altLang="en-US" dirty="0"/>
              <a:t>分别如表</a:t>
            </a:r>
            <a:r>
              <a:rPr lang="en-US" altLang="zh-CN" dirty="0"/>
              <a:t>4.5</a:t>
            </a:r>
            <a:r>
              <a:rPr lang="zh-CN" altLang="en-US" dirty="0"/>
              <a:t>和表</a:t>
            </a:r>
            <a:r>
              <a:rPr lang="en-US" altLang="zh-CN" dirty="0"/>
              <a:t>4.6</a:t>
            </a:r>
            <a:r>
              <a:rPr lang="zh-CN" altLang="en-US" dirty="0"/>
              <a:t>所示，现在</a:t>
            </a:r>
            <a:r>
              <a:rPr lang="zh-CN" altLang="en-US" dirty="0">
                <a:solidFill>
                  <a:srgbClr val="0000CC"/>
                </a:solidFill>
              </a:rPr>
              <a:t>在</a:t>
            </a:r>
            <a:r>
              <a:rPr lang="en-US" altLang="zh-CN" dirty="0">
                <a:solidFill>
                  <a:srgbClr val="0000CC"/>
                </a:solidFill>
              </a:rPr>
              <a:t>R</a:t>
            </a:r>
            <a:r>
              <a:rPr lang="zh-CN" altLang="en-US" dirty="0">
                <a:solidFill>
                  <a:srgbClr val="0000CC"/>
                </a:solidFill>
              </a:rPr>
              <a:t>中增加关系</a:t>
            </a:r>
            <a:r>
              <a:rPr lang="en-US" altLang="zh-CN" dirty="0">
                <a:solidFill>
                  <a:srgbClr val="0000CC"/>
                </a:solidFill>
              </a:rPr>
              <a:t>S</a:t>
            </a:r>
            <a:r>
              <a:rPr lang="zh-CN" altLang="en-US" dirty="0">
                <a:solidFill>
                  <a:srgbClr val="0000CC"/>
                </a:solidFill>
              </a:rPr>
              <a:t>中的所有元组</a:t>
            </a:r>
            <a:r>
              <a:rPr lang="zh-CN" altLang="en-US" dirty="0"/>
              <a:t>，试求增加后的关系。</a:t>
            </a:r>
          </a:p>
        </p:txBody>
      </p:sp>
      <p:graphicFrame>
        <p:nvGraphicFramePr>
          <p:cNvPr id="1515570" name="Group 50">
            <a:extLst>
              <a:ext uri="{FF2B5EF4-FFF2-40B4-BE49-F238E27FC236}">
                <a16:creationId xmlns:a16="http://schemas.microsoft.com/office/drawing/2014/main" id="{9C924207-D8A7-4604-8612-98E7B22E5D8E}"/>
              </a:ext>
            </a:extLst>
          </p:cNvPr>
          <p:cNvGraphicFramePr>
            <a:graphicFrameLocks noGrp="1"/>
          </p:cNvGraphicFramePr>
          <p:nvPr>
            <p:ph sz="quarter" idx="2"/>
            <p:extLst>
              <p:ext uri="{D42A27DB-BD31-4B8C-83A1-F6EECF244321}">
                <p14:modId xmlns:p14="http://schemas.microsoft.com/office/powerpoint/2010/main" val="2124936369"/>
              </p:ext>
            </p:extLst>
          </p:nvPr>
        </p:nvGraphicFramePr>
        <p:xfrm>
          <a:off x="4491688" y="3709258"/>
          <a:ext cx="2673969" cy="2073756"/>
        </p:xfrm>
        <a:graphic>
          <a:graphicData uri="http://schemas.openxmlformats.org/drawingml/2006/table">
            <a:tbl>
              <a:tblPr/>
              <a:tblGrid>
                <a:gridCol w="890793">
                  <a:extLst>
                    <a:ext uri="{9D8B030D-6E8A-4147-A177-3AD203B41FA5}">
                      <a16:colId xmlns:a16="http://schemas.microsoft.com/office/drawing/2014/main" val="20000"/>
                    </a:ext>
                  </a:extLst>
                </a:gridCol>
                <a:gridCol w="892382">
                  <a:extLst>
                    <a:ext uri="{9D8B030D-6E8A-4147-A177-3AD203B41FA5}">
                      <a16:colId xmlns:a16="http://schemas.microsoft.com/office/drawing/2014/main" val="20001"/>
                    </a:ext>
                  </a:extLst>
                </a:gridCol>
                <a:gridCol w="890794">
                  <a:extLst>
                    <a:ext uri="{9D8B030D-6E8A-4147-A177-3AD203B41FA5}">
                      <a16:colId xmlns:a16="http://schemas.microsoft.com/office/drawing/2014/main" val="20002"/>
                    </a:ext>
                  </a:extLst>
                </a:gridCol>
              </a:tblGrid>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15569" name="Group 49">
            <a:extLst>
              <a:ext uri="{FF2B5EF4-FFF2-40B4-BE49-F238E27FC236}">
                <a16:creationId xmlns:a16="http://schemas.microsoft.com/office/drawing/2014/main" id="{0251C1A4-A011-4A92-8CE2-D2DAE4207690}"/>
              </a:ext>
            </a:extLst>
          </p:cNvPr>
          <p:cNvGraphicFramePr>
            <a:graphicFrameLocks noGrp="1"/>
          </p:cNvGraphicFramePr>
          <p:nvPr>
            <p:ph sz="quarter" idx="3"/>
            <p:extLst>
              <p:ext uri="{D42A27DB-BD31-4B8C-83A1-F6EECF244321}">
                <p14:modId xmlns:p14="http://schemas.microsoft.com/office/powerpoint/2010/main" val="2006627409"/>
              </p:ext>
            </p:extLst>
          </p:nvPr>
        </p:nvGraphicFramePr>
        <p:xfrm>
          <a:off x="972974" y="3702907"/>
          <a:ext cx="2699374" cy="2073756"/>
        </p:xfrm>
        <a:graphic>
          <a:graphicData uri="http://schemas.openxmlformats.org/drawingml/2006/table">
            <a:tbl>
              <a:tblPr/>
              <a:tblGrid>
                <a:gridCol w="900320">
                  <a:extLst>
                    <a:ext uri="{9D8B030D-6E8A-4147-A177-3AD203B41FA5}">
                      <a16:colId xmlns:a16="http://schemas.microsoft.com/office/drawing/2014/main" val="20000"/>
                    </a:ext>
                  </a:extLst>
                </a:gridCol>
                <a:gridCol w="898733">
                  <a:extLst>
                    <a:ext uri="{9D8B030D-6E8A-4147-A177-3AD203B41FA5}">
                      <a16:colId xmlns:a16="http://schemas.microsoft.com/office/drawing/2014/main" val="20001"/>
                    </a:ext>
                  </a:extLst>
                </a:gridCol>
                <a:gridCol w="900321">
                  <a:extLst>
                    <a:ext uri="{9D8B030D-6E8A-4147-A177-3AD203B41FA5}">
                      <a16:colId xmlns:a16="http://schemas.microsoft.com/office/drawing/2014/main" val="20002"/>
                    </a:ext>
                  </a:extLst>
                </a:gridCol>
              </a:tblGrid>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B</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439">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5</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6</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p>
                  </a:txBody>
                  <a:tcPr marL="91461" marR="91461"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5568" name="Text Box 48">
            <a:extLst>
              <a:ext uri="{FF2B5EF4-FFF2-40B4-BE49-F238E27FC236}">
                <a16:creationId xmlns:a16="http://schemas.microsoft.com/office/drawing/2014/main" id="{7B9063BA-9F04-41AA-A767-860EC7083100}"/>
              </a:ext>
            </a:extLst>
          </p:cNvPr>
          <p:cNvSpPr txBox="1">
            <a:spLocks noChangeArrowheads="1"/>
          </p:cNvSpPr>
          <p:nvPr/>
        </p:nvSpPr>
        <p:spPr bwMode="auto">
          <a:xfrm>
            <a:off x="1679575" y="3201141"/>
            <a:ext cx="9816200"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rPr>
              <a:t>表</a:t>
            </a:r>
            <a:r>
              <a:rPr lang="en-US" altLang="zh-CN" sz="2400" dirty="0">
                <a:solidFill>
                  <a:srgbClr val="FF0000"/>
                </a:solidFill>
              </a:rPr>
              <a:t>4.5                    </a:t>
            </a:r>
            <a:r>
              <a:rPr lang="zh-CN" altLang="en-US" sz="2400" dirty="0">
                <a:solidFill>
                  <a:srgbClr val="FF0000"/>
                </a:solidFill>
              </a:rPr>
              <a:t>表</a:t>
            </a:r>
            <a:r>
              <a:rPr lang="en-US" altLang="zh-CN" sz="2400" dirty="0">
                <a:solidFill>
                  <a:srgbClr val="FF0000"/>
                </a:solidFill>
              </a:rPr>
              <a:t>4.6                     </a:t>
            </a:r>
            <a:r>
              <a:rPr lang="zh-CN" altLang="en-US" sz="2400" dirty="0">
                <a:solidFill>
                  <a:srgbClr val="FF0000"/>
                </a:solidFill>
              </a:rPr>
              <a:t>表</a:t>
            </a:r>
            <a:r>
              <a:rPr lang="en-US" altLang="zh-CN" sz="2400" dirty="0">
                <a:solidFill>
                  <a:srgbClr val="FF0000"/>
                </a:solidFill>
              </a:rPr>
              <a:t>4.7</a:t>
            </a:r>
          </a:p>
        </p:txBody>
      </p:sp>
      <p:sp>
        <p:nvSpPr>
          <p:cNvPr id="2" name="矩形 1">
            <a:extLst>
              <a:ext uri="{FF2B5EF4-FFF2-40B4-BE49-F238E27FC236}">
                <a16:creationId xmlns:a16="http://schemas.microsoft.com/office/drawing/2014/main" id="{43BA6DB5-B41E-4E66-9A17-6C19CBDA52F0}"/>
              </a:ext>
            </a:extLst>
          </p:cNvPr>
          <p:cNvSpPr/>
          <p:nvPr/>
        </p:nvSpPr>
        <p:spPr>
          <a:xfrm>
            <a:off x="588393" y="2362049"/>
            <a:ext cx="11073382" cy="461665"/>
          </a:xfrm>
          <a:prstGeom prst="rect">
            <a:avLst/>
          </a:prstGeom>
        </p:spPr>
        <p:txBody>
          <a:bodyPr wrap="square">
            <a:spAutoFit/>
          </a:bodyPr>
          <a:lstStyle/>
          <a:p>
            <a:pPr algn="just">
              <a:spcAft>
                <a:spcPts val="0"/>
              </a:spcAft>
            </a:pPr>
            <a:r>
              <a:rPr lang="zh-CN" altLang="zh-CN" b="1" kern="1100" dirty="0">
                <a:solidFill>
                  <a:srgbClr val="C00000"/>
                </a:solidFill>
                <a:latin typeface="+mn-ea"/>
              </a:rPr>
              <a:t>解</a:t>
            </a:r>
            <a:r>
              <a:rPr lang="zh-CN" altLang="zh-CN" b="1" kern="1100" dirty="0">
                <a:latin typeface="+mn-ea"/>
              </a:rPr>
              <a:t>  </a:t>
            </a:r>
            <a:r>
              <a:rPr lang="en-US" altLang="zh-CN" b="1" kern="1100" dirty="0">
                <a:latin typeface="+mn-ea"/>
              </a:rPr>
              <a:t> </a:t>
            </a:r>
            <a:r>
              <a:rPr lang="zh-CN" altLang="zh-CN" b="1" kern="100" dirty="0">
                <a:latin typeface="+mn-ea"/>
              </a:rPr>
              <a:t>关系</a:t>
            </a:r>
            <a:r>
              <a:rPr lang="en-US" altLang="zh-CN" b="1" kern="100" dirty="0">
                <a:latin typeface="+mn-ea"/>
              </a:rPr>
              <a:t>R</a:t>
            </a:r>
            <a:r>
              <a:rPr lang="zh-CN" altLang="zh-CN" b="1" kern="100" dirty="0">
                <a:latin typeface="+mn-ea"/>
              </a:rPr>
              <a:t>增加</a:t>
            </a:r>
            <a:r>
              <a:rPr lang="en-US" altLang="zh-CN" b="1" kern="100" dirty="0">
                <a:latin typeface="+mn-ea"/>
              </a:rPr>
              <a:t>S</a:t>
            </a:r>
            <a:r>
              <a:rPr lang="zh-CN" altLang="zh-CN" b="1" kern="100" dirty="0">
                <a:latin typeface="+mn-ea"/>
              </a:rPr>
              <a:t>的元组后所构成的关系为</a:t>
            </a:r>
            <a:r>
              <a:rPr lang="en-US" altLang="zh-CN" b="1" kern="100" dirty="0">
                <a:latin typeface="+mn-ea"/>
              </a:rPr>
              <a:t>R</a:t>
            </a:r>
            <a:r>
              <a:rPr lang="zh-CN" altLang="zh-CN" b="1" kern="100">
                <a:latin typeface="+mn-ea"/>
                <a:cs typeface="宋体" panose="02010600030101010101" pitchFamily="2" charset="-122"/>
              </a:rPr>
              <a:t>∪</a:t>
            </a:r>
            <a:r>
              <a:rPr lang="en-US" altLang="zh-CN" b="1" kern="100">
                <a:latin typeface="+mn-ea"/>
              </a:rPr>
              <a:t>S</a:t>
            </a:r>
            <a:r>
              <a:rPr lang="zh-CN" altLang="zh-CN" b="1" kern="100">
                <a:latin typeface="+mn-ea"/>
              </a:rPr>
              <a:t>，见</a:t>
            </a:r>
            <a:r>
              <a:rPr lang="zh-CN" altLang="zh-CN" b="1" kern="100" dirty="0">
                <a:latin typeface="+mn-ea"/>
              </a:rPr>
              <a:t>表</a:t>
            </a:r>
            <a:r>
              <a:rPr lang="en-US" altLang="zh-CN" b="1" kern="100" dirty="0">
                <a:latin typeface="+mn-ea"/>
              </a:rPr>
              <a:t>4.7</a:t>
            </a:r>
            <a:r>
              <a:rPr lang="zh-CN" altLang="zh-CN" b="1" kern="100" dirty="0">
                <a:latin typeface="+mn-ea"/>
              </a:rPr>
              <a:t>。</a:t>
            </a:r>
          </a:p>
        </p:txBody>
      </p:sp>
      <p:graphicFrame>
        <p:nvGraphicFramePr>
          <p:cNvPr id="9" name="Group 35">
            <a:extLst>
              <a:ext uri="{FF2B5EF4-FFF2-40B4-BE49-F238E27FC236}">
                <a16:creationId xmlns:a16="http://schemas.microsoft.com/office/drawing/2014/main" id="{7AD14395-3444-4925-8C87-9431F55E5DB7}"/>
              </a:ext>
            </a:extLst>
          </p:cNvPr>
          <p:cNvGraphicFramePr>
            <a:graphicFrameLocks/>
          </p:cNvGraphicFramePr>
          <p:nvPr>
            <p:extLst>
              <p:ext uri="{D42A27DB-BD31-4B8C-83A1-F6EECF244321}">
                <p14:modId xmlns:p14="http://schemas.microsoft.com/office/powerpoint/2010/main" val="1105834305"/>
              </p:ext>
            </p:extLst>
          </p:nvPr>
        </p:nvGraphicFramePr>
        <p:xfrm>
          <a:off x="8526004" y="3695404"/>
          <a:ext cx="3016250" cy="3108348"/>
        </p:xfrm>
        <a:graphic>
          <a:graphicData uri="http://schemas.openxmlformats.org/drawingml/2006/table">
            <a:tbl>
              <a:tblPr/>
              <a:tblGrid>
                <a:gridCol w="1003300">
                  <a:extLst>
                    <a:ext uri="{9D8B030D-6E8A-4147-A177-3AD203B41FA5}">
                      <a16:colId xmlns:a16="http://schemas.microsoft.com/office/drawing/2014/main" val="20000"/>
                    </a:ext>
                  </a:extLst>
                </a:gridCol>
                <a:gridCol w="1001712">
                  <a:extLst>
                    <a:ext uri="{9D8B030D-6E8A-4147-A177-3AD203B41FA5}">
                      <a16:colId xmlns:a16="http://schemas.microsoft.com/office/drawing/2014/main" val="20001"/>
                    </a:ext>
                  </a:extLst>
                </a:gridCol>
                <a:gridCol w="1011238">
                  <a:extLst>
                    <a:ext uri="{9D8B030D-6E8A-4147-A177-3AD203B41FA5}">
                      <a16:colId xmlns:a16="http://schemas.microsoft.com/office/drawing/2014/main" val="20002"/>
                    </a:ext>
                  </a:extLst>
                </a:gridCol>
              </a:tblGrid>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tabLst>
                          <a:tab pos="4749800" algn="l"/>
                        </a:tabLst>
                        <a:defRPr sz="24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tabLst>
                          <a:tab pos="4749800" algn="l"/>
                        </a:tabLst>
                        <a:defRPr sz="2400" b="1">
                          <a:solidFill>
                            <a:srgbClr val="000000"/>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669" marB="456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68"/>
                                        </p:tgtEl>
                                        <p:attrNameLst>
                                          <p:attrName>style.visibility</p:attrName>
                                        </p:attrNameLst>
                                      </p:cBhvr>
                                      <p:to>
                                        <p:strVal val="visible"/>
                                      </p:to>
                                    </p:set>
                                    <p:anim calcmode="lin" valueType="num">
                                      <p:cBhvr additive="base">
                                        <p:cTn id="7" dur="500" fill="hold"/>
                                        <p:tgtEl>
                                          <p:spTgt spid="1515568"/>
                                        </p:tgtEl>
                                        <p:attrNameLst>
                                          <p:attrName>ppt_x</p:attrName>
                                        </p:attrNameLst>
                                      </p:cBhvr>
                                      <p:tavLst>
                                        <p:tav tm="0">
                                          <p:val>
                                            <p:strVal val="#ppt_x"/>
                                          </p:val>
                                        </p:tav>
                                        <p:tav tm="100000">
                                          <p:val>
                                            <p:strVal val="#ppt_x"/>
                                          </p:val>
                                        </p:tav>
                                      </p:tavLst>
                                    </p:anim>
                                    <p:anim calcmode="lin" valueType="num">
                                      <p:cBhvr additive="base">
                                        <p:cTn id="8" dur="500" fill="hold"/>
                                        <p:tgtEl>
                                          <p:spTgt spid="15155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515569"/>
                                        </p:tgtEl>
                                        <p:attrNameLst>
                                          <p:attrName>style.visibility</p:attrName>
                                        </p:attrNameLst>
                                      </p:cBhvr>
                                      <p:to>
                                        <p:strVal val="visible"/>
                                      </p:to>
                                    </p:set>
                                    <p:anim calcmode="lin" valueType="num">
                                      <p:cBhvr additive="base">
                                        <p:cTn id="12" dur="500" fill="hold"/>
                                        <p:tgtEl>
                                          <p:spTgt spid="1515569"/>
                                        </p:tgtEl>
                                        <p:attrNameLst>
                                          <p:attrName>ppt_x</p:attrName>
                                        </p:attrNameLst>
                                      </p:cBhvr>
                                      <p:tavLst>
                                        <p:tav tm="0">
                                          <p:val>
                                            <p:strVal val="#ppt_x"/>
                                          </p:val>
                                        </p:tav>
                                        <p:tav tm="100000">
                                          <p:val>
                                            <p:strVal val="#ppt_x"/>
                                          </p:val>
                                        </p:tav>
                                      </p:tavLst>
                                    </p:anim>
                                    <p:anim calcmode="lin" valueType="num">
                                      <p:cBhvr additive="base">
                                        <p:cTn id="13" dur="500" fill="hold"/>
                                        <p:tgtEl>
                                          <p:spTgt spid="151556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4" presetClass="entr" presetSubtype="16" fill="hold" nodeType="afterEffect">
                                  <p:stCondLst>
                                    <p:cond delay="0"/>
                                  </p:stCondLst>
                                  <p:childTnLst>
                                    <p:set>
                                      <p:cBhvr>
                                        <p:cTn id="16" dur="1" fill="hold">
                                          <p:stCondLst>
                                            <p:cond delay="0"/>
                                          </p:stCondLst>
                                        </p:cTn>
                                        <p:tgtEl>
                                          <p:spTgt spid="1515570"/>
                                        </p:tgtEl>
                                        <p:attrNameLst>
                                          <p:attrName>style.visibility</p:attrName>
                                        </p:attrNameLst>
                                      </p:cBhvr>
                                      <p:to>
                                        <p:strVal val="visible"/>
                                      </p:to>
                                    </p:set>
                                    <p:animEffect transition="in" filter="box(in)">
                                      <p:cBhvr>
                                        <p:cTn id="17" dur="500"/>
                                        <p:tgtEl>
                                          <p:spTgt spid="151557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8"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a:extLst>
              <a:ext uri="{FF2B5EF4-FFF2-40B4-BE49-F238E27FC236}">
                <a16:creationId xmlns:a16="http://schemas.microsoft.com/office/drawing/2014/main" id="{18F37D2A-4768-45F6-8B15-494A15B9B296}"/>
              </a:ext>
            </a:extLst>
          </p:cNvPr>
          <p:cNvSpPr>
            <a:spLocks noGrp="1" noChangeArrowheads="1"/>
          </p:cNvSpPr>
          <p:nvPr>
            <p:ph type="title"/>
          </p:nvPr>
        </p:nvSpPr>
        <p:spPr>
          <a:xfrm>
            <a:off x="832780" y="295344"/>
            <a:ext cx="10758267" cy="585924"/>
          </a:xfrm>
        </p:spPr>
        <p:txBody>
          <a:bodyPr/>
          <a:lstStyle/>
          <a:p>
            <a:pPr eaLnBrk="1" hangingPunct="1"/>
            <a:r>
              <a:rPr lang="zh-CN" altLang="en-US" dirty="0"/>
              <a:t>例</a:t>
            </a:r>
            <a:r>
              <a:rPr lang="en-US" altLang="zh-CN" dirty="0"/>
              <a:t>4.38</a:t>
            </a:r>
            <a:endParaRPr lang="zh-CN" altLang="en-US" dirty="0"/>
          </a:p>
        </p:txBody>
      </p:sp>
      <p:sp>
        <p:nvSpPr>
          <p:cNvPr id="1519619" name="Rectangle 3">
            <a:extLst>
              <a:ext uri="{FF2B5EF4-FFF2-40B4-BE49-F238E27FC236}">
                <a16:creationId xmlns:a16="http://schemas.microsoft.com/office/drawing/2014/main" id="{36A8A02D-B5A3-48BE-B5F4-7B88F859AAFA}"/>
              </a:ext>
            </a:extLst>
          </p:cNvPr>
          <p:cNvSpPr>
            <a:spLocks noGrp="1" noChangeArrowheads="1"/>
          </p:cNvSpPr>
          <p:nvPr>
            <p:ph type="body" sz="half" idx="1"/>
          </p:nvPr>
        </p:nvSpPr>
        <p:spPr>
          <a:xfrm>
            <a:off x="384175" y="881014"/>
            <a:ext cx="11430000" cy="2076931"/>
          </a:xfrm>
        </p:spPr>
        <p:txBody>
          <a:bodyPr>
            <a:normAutofit/>
          </a:bodyPr>
          <a:lstStyle/>
          <a:p>
            <a:pPr marL="0" indent="0">
              <a:buNone/>
            </a:pPr>
            <a:r>
              <a:rPr lang="zh-CN" altLang="en-US" dirty="0">
                <a:solidFill>
                  <a:srgbClr val="C00000"/>
                </a:solidFill>
              </a:rPr>
              <a:t>例</a:t>
            </a:r>
            <a:r>
              <a:rPr lang="en-US" altLang="zh-CN" dirty="0">
                <a:solidFill>
                  <a:srgbClr val="C00000"/>
                </a:solidFill>
              </a:rPr>
              <a:t>4.38  </a:t>
            </a:r>
            <a:r>
              <a:rPr lang="zh-CN" altLang="en-US" sz="2601" dirty="0"/>
              <a:t>设有关系</a:t>
            </a:r>
            <a:r>
              <a:rPr lang="en-US" altLang="zh-CN" sz="2601" dirty="0"/>
              <a:t>R</a:t>
            </a:r>
            <a:r>
              <a:rPr lang="zh-CN" altLang="en-US" sz="2601" dirty="0"/>
              <a:t>和</a:t>
            </a:r>
            <a:r>
              <a:rPr lang="en-US" altLang="zh-CN" sz="2601" dirty="0"/>
              <a:t>S</a:t>
            </a:r>
            <a:r>
              <a:rPr lang="zh-CN" altLang="en-US" sz="2601" dirty="0"/>
              <a:t>如表</a:t>
            </a:r>
            <a:r>
              <a:rPr lang="en-US" altLang="zh-CN" sz="2601" dirty="0"/>
              <a:t>4.8</a:t>
            </a:r>
            <a:r>
              <a:rPr lang="zh-CN" altLang="en-US" sz="2601" dirty="0"/>
              <a:t>和表</a:t>
            </a:r>
            <a:r>
              <a:rPr lang="en-US" altLang="zh-CN" sz="2601" dirty="0"/>
              <a:t>4.9</a:t>
            </a:r>
            <a:r>
              <a:rPr lang="zh-CN" altLang="en-US" sz="2601" dirty="0"/>
              <a:t>所示，现在在</a:t>
            </a:r>
            <a:r>
              <a:rPr lang="en-US" altLang="zh-CN" sz="2601" dirty="0"/>
              <a:t>R</a:t>
            </a:r>
            <a:r>
              <a:rPr lang="zh-CN" altLang="en-US" sz="2601" dirty="0"/>
              <a:t>中</a:t>
            </a:r>
            <a:r>
              <a:rPr lang="zh-CN" altLang="en-US" sz="2601" dirty="0">
                <a:solidFill>
                  <a:srgbClr val="0000CC"/>
                </a:solidFill>
              </a:rPr>
              <a:t>去掉关系</a:t>
            </a:r>
            <a:r>
              <a:rPr lang="en-US" altLang="zh-CN" sz="2601" dirty="0">
                <a:solidFill>
                  <a:srgbClr val="0000CC"/>
                </a:solidFill>
              </a:rPr>
              <a:t>S</a:t>
            </a:r>
            <a:r>
              <a:rPr lang="zh-CN" altLang="en-US" sz="2601" dirty="0">
                <a:solidFill>
                  <a:srgbClr val="0000CC"/>
                </a:solidFill>
              </a:rPr>
              <a:t>中所出现的元组</a:t>
            </a:r>
            <a:r>
              <a:rPr lang="zh-CN" altLang="en-US" sz="2601" dirty="0"/>
              <a:t>，试求去掉</a:t>
            </a:r>
            <a:r>
              <a:rPr lang="en-US" altLang="zh-CN" sz="2601" dirty="0"/>
              <a:t>S</a:t>
            </a:r>
            <a:r>
              <a:rPr lang="zh-CN" altLang="en-US" sz="2601" dirty="0"/>
              <a:t>后的关系。</a:t>
            </a:r>
          </a:p>
          <a:p>
            <a:pPr marL="0" indent="0">
              <a:buNone/>
            </a:pPr>
            <a:r>
              <a:rPr lang="zh-CN" altLang="en-US" sz="2601" dirty="0">
                <a:solidFill>
                  <a:srgbClr val="C00000"/>
                </a:solidFill>
              </a:rPr>
              <a:t>解</a:t>
            </a:r>
            <a:r>
              <a:rPr lang="zh-CN" altLang="en-US" sz="2601" dirty="0">
                <a:solidFill>
                  <a:srgbClr val="FF0000"/>
                </a:solidFill>
              </a:rPr>
              <a:t>   </a:t>
            </a:r>
            <a:r>
              <a:rPr lang="zh-CN" altLang="en-US" sz="2601" dirty="0"/>
              <a:t>关系</a:t>
            </a:r>
            <a:r>
              <a:rPr lang="en-US" altLang="zh-CN" sz="2601" dirty="0"/>
              <a:t>R</a:t>
            </a:r>
            <a:r>
              <a:rPr lang="zh-CN" altLang="en-US" sz="2601" dirty="0"/>
              <a:t>中除去</a:t>
            </a:r>
            <a:r>
              <a:rPr lang="en-US" altLang="zh-CN" sz="2601" dirty="0"/>
              <a:t>S</a:t>
            </a:r>
            <a:r>
              <a:rPr lang="zh-CN" altLang="en-US" sz="2601" dirty="0"/>
              <a:t>中所出现的元组后所得的关系</a:t>
            </a:r>
            <a:r>
              <a:rPr lang="en-US" altLang="zh-CN" sz="2601" dirty="0"/>
              <a:t>R-S</a:t>
            </a:r>
            <a:r>
              <a:rPr lang="zh-CN" altLang="en-US" sz="2601" dirty="0"/>
              <a:t>如表</a:t>
            </a:r>
            <a:r>
              <a:rPr lang="en-US" altLang="zh-CN" sz="2601" dirty="0"/>
              <a:t>4.10</a:t>
            </a:r>
            <a:r>
              <a:rPr lang="zh-CN" altLang="en-US" sz="2601" dirty="0"/>
              <a:t>所示。</a:t>
            </a:r>
          </a:p>
        </p:txBody>
      </p:sp>
      <p:graphicFrame>
        <p:nvGraphicFramePr>
          <p:cNvPr id="1519716" name="Group 100">
            <a:extLst>
              <a:ext uri="{FF2B5EF4-FFF2-40B4-BE49-F238E27FC236}">
                <a16:creationId xmlns:a16="http://schemas.microsoft.com/office/drawing/2014/main" id="{F138908B-8CF4-4C1B-A2C8-88D346692B83}"/>
              </a:ext>
            </a:extLst>
          </p:cNvPr>
          <p:cNvGraphicFramePr>
            <a:graphicFrameLocks noGrp="1"/>
          </p:cNvGraphicFramePr>
          <p:nvPr>
            <p:ph sz="half" idx="2"/>
            <p:extLst>
              <p:ext uri="{D42A27DB-BD31-4B8C-83A1-F6EECF244321}">
                <p14:modId xmlns:p14="http://schemas.microsoft.com/office/powerpoint/2010/main" val="3548797361"/>
              </p:ext>
            </p:extLst>
          </p:nvPr>
        </p:nvGraphicFramePr>
        <p:xfrm>
          <a:off x="2162128" y="3567687"/>
          <a:ext cx="7191453" cy="2121392"/>
        </p:xfrm>
        <a:graphic>
          <a:graphicData uri="http://schemas.openxmlformats.org/drawingml/2006/table">
            <a:tbl>
              <a:tblPr/>
              <a:tblGrid>
                <a:gridCol w="685959">
                  <a:extLst>
                    <a:ext uri="{9D8B030D-6E8A-4147-A177-3AD203B41FA5}">
                      <a16:colId xmlns:a16="http://schemas.microsoft.com/office/drawing/2014/main" val="20000"/>
                    </a:ext>
                  </a:extLst>
                </a:gridCol>
                <a:gridCol w="670080">
                  <a:extLst>
                    <a:ext uri="{9D8B030D-6E8A-4147-A177-3AD203B41FA5}">
                      <a16:colId xmlns:a16="http://schemas.microsoft.com/office/drawing/2014/main" val="20001"/>
                    </a:ext>
                  </a:extLst>
                </a:gridCol>
                <a:gridCol w="682783">
                  <a:extLst>
                    <a:ext uri="{9D8B030D-6E8A-4147-A177-3AD203B41FA5}">
                      <a16:colId xmlns:a16="http://schemas.microsoft.com/office/drawing/2014/main" val="20002"/>
                    </a:ext>
                  </a:extLst>
                </a:gridCol>
                <a:gridCol w="550991">
                  <a:extLst>
                    <a:ext uri="{9D8B030D-6E8A-4147-A177-3AD203B41FA5}">
                      <a16:colId xmlns:a16="http://schemas.microsoft.com/office/drawing/2014/main" val="20003"/>
                    </a:ext>
                  </a:extLst>
                </a:gridCol>
                <a:gridCol w="670080">
                  <a:extLst>
                    <a:ext uri="{9D8B030D-6E8A-4147-A177-3AD203B41FA5}">
                      <a16:colId xmlns:a16="http://schemas.microsoft.com/office/drawing/2014/main" val="20004"/>
                    </a:ext>
                  </a:extLst>
                </a:gridCol>
                <a:gridCol w="674843">
                  <a:extLst>
                    <a:ext uri="{9D8B030D-6E8A-4147-A177-3AD203B41FA5}">
                      <a16:colId xmlns:a16="http://schemas.microsoft.com/office/drawing/2014/main" val="20005"/>
                    </a:ext>
                  </a:extLst>
                </a:gridCol>
                <a:gridCol w="681196">
                  <a:extLst>
                    <a:ext uri="{9D8B030D-6E8A-4147-A177-3AD203B41FA5}">
                      <a16:colId xmlns:a16="http://schemas.microsoft.com/office/drawing/2014/main" val="20006"/>
                    </a:ext>
                  </a:extLst>
                </a:gridCol>
                <a:gridCol w="550990">
                  <a:extLst>
                    <a:ext uri="{9D8B030D-6E8A-4147-A177-3AD203B41FA5}">
                      <a16:colId xmlns:a16="http://schemas.microsoft.com/office/drawing/2014/main" val="20007"/>
                    </a:ext>
                  </a:extLst>
                </a:gridCol>
                <a:gridCol w="671668">
                  <a:extLst>
                    <a:ext uri="{9D8B030D-6E8A-4147-A177-3AD203B41FA5}">
                      <a16:colId xmlns:a16="http://schemas.microsoft.com/office/drawing/2014/main" val="20008"/>
                    </a:ext>
                  </a:extLst>
                </a:gridCol>
                <a:gridCol w="670080">
                  <a:extLst>
                    <a:ext uri="{9D8B030D-6E8A-4147-A177-3AD203B41FA5}">
                      <a16:colId xmlns:a16="http://schemas.microsoft.com/office/drawing/2014/main" val="20009"/>
                    </a:ext>
                  </a:extLst>
                </a:gridCol>
                <a:gridCol w="682783">
                  <a:extLst>
                    <a:ext uri="{9D8B030D-6E8A-4147-A177-3AD203B41FA5}">
                      <a16:colId xmlns:a16="http://schemas.microsoft.com/office/drawing/2014/main" val="20010"/>
                    </a:ext>
                  </a:extLst>
                </a:gridCol>
              </a:tblGrid>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A</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B</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3</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5</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6</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4</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5</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6</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8</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9</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34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a:ln>
                            <a:noFill/>
                          </a:ln>
                          <a:solidFill>
                            <a:schemeClr val="tx1"/>
                          </a:solidFill>
                          <a:effectLst/>
                          <a:latin typeface="黑体" pitchFamily="2" charset="-122"/>
                          <a:ea typeface="黑体" pitchFamily="2" charset="-122"/>
                          <a:cs typeface="Times New Roman" pitchFamily="18" charset="0"/>
                        </a:rPr>
                        <a:t>7</a:t>
                      </a:r>
                      <a:endParaRPr kumimoji="1" lang="en-US" altLang="zh-CN" sz="2400" b="1" i="0" u="none" strike="noStrike" cap="none" normalizeH="0" baseline="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8</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749800" algn="l"/>
                        </a:tabLst>
                      </a:pPr>
                      <a:r>
                        <a:rPr kumimoji="1" lang="en-US" altLang="zh-CN" sz="2400" b="1" i="0" u="none" strike="noStrike" cap="none" normalizeH="0" baseline="0" dirty="0">
                          <a:ln>
                            <a:noFill/>
                          </a:ln>
                          <a:solidFill>
                            <a:schemeClr val="tx1"/>
                          </a:solidFill>
                          <a:effectLst/>
                          <a:latin typeface="黑体" pitchFamily="2" charset="-122"/>
                          <a:ea typeface="黑体" pitchFamily="2" charset="-122"/>
                          <a:cs typeface="Times New Roman" pitchFamily="18" charset="0"/>
                        </a:rPr>
                        <a:t>9</a:t>
                      </a:r>
                      <a:endParaRPr kumimoji="1" lang="en-US" altLang="zh-CN" sz="2400" b="1" i="0" u="none" strike="noStrike" cap="none" normalizeH="0" baseline="0" dirty="0">
                        <a:ln>
                          <a:noFill/>
                        </a:ln>
                        <a:solidFill>
                          <a:schemeClr val="tx1"/>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tab pos="4749800" algn="l"/>
                        </a:tabLst>
                      </a:pPr>
                      <a:endParaRPr kumimoji="0" lang="zh-CN" altLang="en-US" sz="2400" b="1" i="0" u="none" strike="noStrike" cap="none" normalizeH="0" baseline="0" dirty="0">
                        <a:ln>
                          <a:noFill/>
                        </a:ln>
                        <a:solidFill>
                          <a:srgbClr val="000000"/>
                        </a:solidFill>
                        <a:effectLst/>
                        <a:latin typeface="黑体" pitchFamily="2" charset="-122"/>
                        <a:ea typeface="黑体" pitchFamily="2" charset="-122"/>
                      </a:endParaRPr>
                    </a:p>
                  </a:txBody>
                  <a:tcPr marL="91461" marR="91461" marT="45671" marB="4567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9682" name="Text Box 66">
            <a:extLst>
              <a:ext uri="{FF2B5EF4-FFF2-40B4-BE49-F238E27FC236}">
                <a16:creationId xmlns:a16="http://schemas.microsoft.com/office/drawing/2014/main" id="{31FA98AF-C98F-4A36-B51B-C0D172C196A3}"/>
              </a:ext>
            </a:extLst>
          </p:cNvPr>
          <p:cNvSpPr txBox="1">
            <a:spLocks noChangeArrowheads="1"/>
          </p:cNvSpPr>
          <p:nvPr/>
        </p:nvSpPr>
        <p:spPr bwMode="auto">
          <a:xfrm>
            <a:off x="2365375" y="2957945"/>
            <a:ext cx="7061247"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FF0000"/>
                </a:solidFill>
              </a:rPr>
              <a:t>  表</a:t>
            </a:r>
            <a:r>
              <a:rPr lang="en-US" altLang="zh-CN" sz="2400" dirty="0">
                <a:solidFill>
                  <a:srgbClr val="FF0000"/>
                </a:solidFill>
              </a:rPr>
              <a:t>4.5            </a:t>
            </a:r>
            <a:r>
              <a:rPr lang="zh-CN" altLang="en-US" sz="2400" dirty="0">
                <a:solidFill>
                  <a:srgbClr val="FF0000"/>
                </a:solidFill>
              </a:rPr>
              <a:t>表</a:t>
            </a:r>
            <a:r>
              <a:rPr lang="en-US" altLang="zh-CN" sz="2400" dirty="0">
                <a:solidFill>
                  <a:srgbClr val="FF0000"/>
                </a:solidFill>
              </a:rPr>
              <a:t>4.6            </a:t>
            </a:r>
            <a:r>
              <a:rPr lang="zh-CN" altLang="en-US" sz="2400" dirty="0">
                <a:solidFill>
                  <a:srgbClr val="FF0000"/>
                </a:solidFill>
              </a:rPr>
              <a:t>表</a:t>
            </a:r>
            <a:r>
              <a:rPr lang="en-US" altLang="zh-CN" sz="2400" dirty="0">
                <a:solidFill>
                  <a:srgbClr val="FF0000"/>
                </a:solidFill>
              </a:rPr>
              <a:t>4.7</a:t>
            </a:r>
            <a:endParaRPr lang="en-US" altLang="zh-CN" sz="2801" dirty="0">
              <a:solidFill>
                <a:srgbClr val="FF0000"/>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9619">
                                            <p:txEl>
                                              <p:pRg st="1" end="1"/>
                                            </p:txEl>
                                          </p:spTgt>
                                        </p:tgtEl>
                                        <p:attrNameLst>
                                          <p:attrName>style.visibility</p:attrName>
                                        </p:attrNameLst>
                                      </p:cBhvr>
                                      <p:to>
                                        <p:strVal val="visible"/>
                                      </p:to>
                                    </p:set>
                                    <p:anim calcmode="lin" valueType="num">
                                      <p:cBhvr additive="base">
                                        <p:cTn id="7" dur="500" fill="hold"/>
                                        <p:tgtEl>
                                          <p:spTgt spid="15196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9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9682"/>
                                        </p:tgtEl>
                                        <p:attrNameLst>
                                          <p:attrName>style.visibility</p:attrName>
                                        </p:attrNameLst>
                                      </p:cBhvr>
                                      <p:to>
                                        <p:strVal val="visible"/>
                                      </p:to>
                                    </p:set>
                                    <p:anim calcmode="lin" valueType="num">
                                      <p:cBhvr additive="base">
                                        <p:cTn id="13" dur="500" fill="hold"/>
                                        <p:tgtEl>
                                          <p:spTgt spid="1519682"/>
                                        </p:tgtEl>
                                        <p:attrNameLst>
                                          <p:attrName>ppt_x</p:attrName>
                                        </p:attrNameLst>
                                      </p:cBhvr>
                                      <p:tavLst>
                                        <p:tav tm="0">
                                          <p:val>
                                            <p:strVal val="#ppt_x"/>
                                          </p:val>
                                        </p:tav>
                                        <p:tav tm="100000">
                                          <p:val>
                                            <p:strVal val="#ppt_x"/>
                                          </p:val>
                                        </p:tav>
                                      </p:tavLst>
                                    </p:anim>
                                    <p:anim calcmode="lin" valueType="num">
                                      <p:cBhvr additive="base">
                                        <p:cTn id="14" dur="500" fill="hold"/>
                                        <p:tgtEl>
                                          <p:spTgt spid="1519682"/>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1519716"/>
                                        </p:tgtEl>
                                        <p:attrNameLst>
                                          <p:attrName>style.visibility</p:attrName>
                                        </p:attrNameLst>
                                      </p:cBhvr>
                                      <p:to>
                                        <p:strVal val="visible"/>
                                      </p:to>
                                    </p:set>
                                    <p:anim calcmode="lin" valueType="num">
                                      <p:cBhvr additive="base">
                                        <p:cTn id="18" dur="500" fill="hold"/>
                                        <p:tgtEl>
                                          <p:spTgt spid="1519716"/>
                                        </p:tgtEl>
                                        <p:attrNameLst>
                                          <p:attrName>ppt_x</p:attrName>
                                        </p:attrNameLst>
                                      </p:cBhvr>
                                      <p:tavLst>
                                        <p:tav tm="0">
                                          <p:val>
                                            <p:strVal val="#ppt_x"/>
                                          </p:val>
                                        </p:tav>
                                        <p:tav tm="100000">
                                          <p:val>
                                            <p:strVal val="#ppt_x"/>
                                          </p:val>
                                        </p:tav>
                                      </p:tavLst>
                                    </p:anim>
                                    <p:anim calcmode="lin" valueType="num">
                                      <p:cBhvr additive="base">
                                        <p:cTn id="19" dur="500" fill="hold"/>
                                        <p:tgtEl>
                                          <p:spTgt spid="151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19" grpId="0" build="p"/>
      <p:bldP spid="151968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68101"/>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4.6</a:t>
            </a:r>
          </a:p>
        </p:txBody>
      </p:sp>
      <p:sp>
        <p:nvSpPr>
          <p:cNvPr id="55" name="TextBox 1">
            <a:extLst>
              <a:ext uri="{FF2B5EF4-FFF2-40B4-BE49-F238E27FC236}">
                <a16:creationId xmlns:a16="http://schemas.microsoft.com/office/drawing/2014/main" id="{ACB19282-FC2F-4416-AA07-2E6C42F2F68E}"/>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F0592477-7B6A-4C01-8F59-FD919D7E7518}"/>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2635007166"/>
      </p:ext>
    </p:extLst>
  </p:cSld>
  <p:clrMapOvr>
    <a:masterClrMapping/>
  </p:clrMapOvr>
  <p:transition spd="slow">
    <p:push dir="u"/>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p>
          <a:p>
            <a:pPr marL="0" indent="0">
              <a:spcBef>
                <a:spcPct val="0"/>
              </a:spcBef>
              <a:buNone/>
            </a:pPr>
            <a:r>
              <a:rPr lang="en-US" altLang="zh-CN" noProof="1"/>
              <a:t>4.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8.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p>
          <a:p>
            <a:pPr marL="0" indent="0">
              <a:spcBef>
                <a:spcPct val="0"/>
              </a:spcBef>
              <a:buNone/>
            </a:pPr>
            <a:r>
              <a:rPr lang="en-US" altLang="zh-CN" noProof="1"/>
              <a:t>10.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13.        14.</a:t>
            </a:r>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25.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26. </a:t>
            </a:r>
            <a:r>
              <a:rPr lang="zh-CN" altLang="en-US" noProof="1"/>
              <a:t>（</a:t>
            </a:r>
            <a:r>
              <a:rPr lang="en-US" altLang="zh-CN" noProof="1"/>
              <a:t>a</a:t>
            </a:r>
            <a:r>
              <a:rPr lang="zh-CN" altLang="en-US" noProof="1"/>
              <a:t>）（</a:t>
            </a:r>
            <a:r>
              <a:rPr lang="en-US" altLang="zh-CN" noProof="1"/>
              <a:t>d</a:t>
            </a:r>
            <a:r>
              <a:rPr lang="zh-CN" altLang="en-US" noProof="1"/>
              <a:t>）（</a:t>
            </a:r>
            <a:r>
              <a:rPr lang="en-US" altLang="zh-CN" noProof="1"/>
              <a:t>g</a:t>
            </a:r>
            <a:r>
              <a:rPr lang="zh-CN" altLang="en-US" noProof="1"/>
              <a:t>）（</a:t>
            </a:r>
            <a:r>
              <a:rPr lang="en-US" altLang="zh-CN" noProof="1"/>
              <a:t>j</a:t>
            </a:r>
            <a:r>
              <a:rPr lang="zh-CN" altLang="en-US" noProof="1"/>
              <a:t>）</a:t>
            </a:r>
            <a:endParaRPr lang="en-US" altLang="zh-CN" noProof="1"/>
          </a:p>
          <a:p>
            <a:pPr marL="0" indent="0">
              <a:spcBef>
                <a:spcPct val="0"/>
              </a:spcBef>
              <a:buNone/>
            </a:pPr>
            <a:r>
              <a:rPr lang="en-US" altLang="zh-CN" noProof="1"/>
              <a:t>31. </a:t>
            </a:r>
            <a:r>
              <a:rPr lang="zh-CN" altLang="en-US" noProof="1"/>
              <a:t>（</a:t>
            </a:r>
            <a:r>
              <a:rPr lang="en-US" altLang="zh-CN" noProof="1"/>
              <a:t>a</a:t>
            </a:r>
            <a:r>
              <a:rPr lang="zh-CN" altLang="en-US" noProof="1"/>
              <a:t>）（</a:t>
            </a:r>
            <a:r>
              <a:rPr lang="en-US" altLang="zh-CN" noProof="1"/>
              <a:t>c</a:t>
            </a:r>
            <a:r>
              <a:rPr lang="zh-CN" altLang="en-US" noProof="1"/>
              <a:t>）（</a:t>
            </a:r>
            <a:r>
              <a:rPr lang="en-US" altLang="zh-CN" noProof="1"/>
              <a:t>e</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4484989" y="2635158"/>
            <a:ext cx="3152167" cy="76202"/>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17. </a:t>
            </a:r>
          </a:p>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22. </a:t>
            </a:r>
          </a:p>
          <a:p>
            <a:pPr marL="0" indent="0">
              <a:spcBef>
                <a:spcPct val="0"/>
              </a:spcBef>
              <a:buNone/>
            </a:pPr>
            <a:r>
              <a:rPr lang="en-US" altLang="zh-CN" noProof="1"/>
              <a:t>24.</a:t>
            </a:r>
          </a:p>
          <a:p>
            <a:pPr marL="0" indent="0">
              <a:spcBef>
                <a:spcPct val="0"/>
              </a:spcBef>
              <a:buNone/>
            </a:pP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65175" y="267386"/>
            <a:ext cx="7621764" cy="585924"/>
          </a:xfrm>
        </p:spPr>
        <p:txBody>
          <a:bodyPr/>
          <a:lstStyle/>
          <a:p>
            <a:pPr eaLnBrk="1" hangingPunct="1"/>
            <a:r>
              <a:rPr kumimoji="1" lang="zh-CN" altLang="en-US" dirty="0"/>
              <a:t>序偶相等</a:t>
            </a:r>
          </a:p>
        </p:txBody>
      </p:sp>
      <p:sp>
        <p:nvSpPr>
          <p:cNvPr id="1361923" name="Rectangle 3"/>
          <p:cNvSpPr>
            <a:spLocks noGrp="1" noChangeArrowheads="1"/>
          </p:cNvSpPr>
          <p:nvPr>
            <p:ph type="body" idx="1"/>
          </p:nvPr>
        </p:nvSpPr>
        <p:spPr>
          <a:xfrm>
            <a:off x="384175" y="1448594"/>
            <a:ext cx="11158414" cy="1375093"/>
          </a:xfrm>
        </p:spPr>
        <p:txBody>
          <a:bodyPr/>
          <a:lstStyle/>
          <a:p>
            <a:pPr marL="0" indent="0">
              <a:lnSpc>
                <a:spcPct val="140000"/>
              </a:lnSpc>
              <a:buNone/>
            </a:pPr>
            <a:r>
              <a:rPr lang="zh-CN" altLang="zh-CN" dirty="0">
                <a:solidFill>
                  <a:srgbClr val="C00000"/>
                </a:solidFill>
              </a:rPr>
              <a:t>定义</a:t>
            </a:r>
            <a:r>
              <a:rPr lang="en-US" altLang="zh-CN" dirty="0">
                <a:solidFill>
                  <a:srgbClr val="C00000"/>
                </a:solidFill>
              </a:rPr>
              <a:t>4.2 </a:t>
            </a:r>
            <a:r>
              <a:rPr lang="zh-CN" altLang="en-US" dirty="0"/>
              <a:t>给定序偶</a:t>
            </a:r>
            <a:r>
              <a:rPr lang="en-US" altLang="zh-CN" dirty="0"/>
              <a:t>&lt;</a:t>
            </a:r>
            <a:r>
              <a:rPr lang="en-US" altLang="zh-CN" dirty="0" err="1"/>
              <a:t>a,b</a:t>
            </a:r>
            <a:r>
              <a:rPr lang="en-US" altLang="zh-CN" dirty="0"/>
              <a:t>&gt;</a:t>
            </a:r>
            <a:r>
              <a:rPr lang="zh-CN" altLang="en-US" dirty="0"/>
              <a:t>和</a:t>
            </a:r>
            <a:r>
              <a:rPr lang="en-US" altLang="zh-CN" dirty="0"/>
              <a:t>&lt;</a:t>
            </a:r>
            <a:r>
              <a:rPr lang="en-US" altLang="zh-CN" dirty="0" err="1"/>
              <a:t>c,d</a:t>
            </a:r>
            <a:r>
              <a:rPr lang="en-US" altLang="zh-CN" dirty="0"/>
              <a:t>&gt;</a:t>
            </a:r>
            <a:r>
              <a:rPr lang="zh-CN" altLang="en-US" dirty="0"/>
              <a:t>，</a:t>
            </a:r>
          </a:p>
          <a:p>
            <a:pPr marL="0" indent="0" algn="ctr">
              <a:lnSpc>
                <a:spcPct val="140000"/>
              </a:lnSpc>
              <a:buNone/>
            </a:pPr>
            <a:r>
              <a:rPr lang="en-US" altLang="zh-CN" dirty="0"/>
              <a:t>&lt;</a:t>
            </a:r>
            <a:r>
              <a:rPr lang="en-US" altLang="zh-CN" dirty="0" err="1"/>
              <a:t>a,b</a:t>
            </a:r>
            <a:r>
              <a:rPr lang="en-US" altLang="zh-CN" dirty="0"/>
              <a:t>&gt;=&lt;</a:t>
            </a:r>
            <a:r>
              <a:rPr lang="en-US" altLang="zh-CN" dirty="0" err="1"/>
              <a:t>c,d</a:t>
            </a:r>
            <a:r>
              <a:rPr lang="en-US" altLang="zh-CN" dirty="0"/>
              <a:t>&gt; </a:t>
            </a:r>
            <a:r>
              <a:rPr lang="en-US" altLang="zh-CN" dirty="0">
                <a:solidFill>
                  <a:srgbClr val="0000FF"/>
                </a:solidFill>
                <a:latin typeface="MS UI Gothic" panose="020B0600070205080204" pitchFamily="34" charset="-128"/>
                <a:ea typeface="MS UI Gothic" panose="020B0600070205080204" pitchFamily="34" charset="-128"/>
              </a:rPr>
              <a:t>⇔</a:t>
            </a:r>
            <a:r>
              <a:rPr lang="en-US" altLang="zh-CN" dirty="0">
                <a:latin typeface="MS UI Gothic" panose="020B0600070205080204" pitchFamily="34" charset="-128"/>
                <a:ea typeface="MS UI Gothic" panose="020B0600070205080204" pitchFamily="34" charset="-128"/>
              </a:rPr>
              <a:t> </a:t>
            </a:r>
            <a:r>
              <a:rPr lang="en-US" altLang="zh-CN" dirty="0"/>
              <a:t>a=c</a:t>
            </a:r>
            <a:r>
              <a:rPr lang="zh-CN" altLang="en-US" dirty="0"/>
              <a:t>且</a:t>
            </a:r>
            <a:r>
              <a:rPr lang="en-US" altLang="zh-CN" dirty="0"/>
              <a:t>b=d</a:t>
            </a:r>
            <a:r>
              <a:rPr lang="zh-CN" altLang="en-US" dirty="0"/>
              <a:t>。</a:t>
            </a:r>
          </a:p>
        </p:txBody>
      </p:sp>
      <p:sp>
        <p:nvSpPr>
          <p:cNvPr id="2" name="矩形 1"/>
          <p:cNvSpPr/>
          <p:nvPr/>
        </p:nvSpPr>
        <p:spPr>
          <a:xfrm>
            <a:off x="384175" y="2972594"/>
            <a:ext cx="10744200" cy="581057"/>
          </a:xfrm>
          <a:prstGeom prst="rect">
            <a:avLst/>
          </a:prstGeom>
        </p:spPr>
        <p:txBody>
          <a:bodyPr wrap="square">
            <a:spAutoFit/>
          </a:bodyPr>
          <a:lstStyle/>
          <a:p>
            <a:pPr>
              <a:lnSpc>
                <a:spcPct val="150000"/>
              </a:lnSpc>
            </a:pPr>
            <a:r>
              <a:rPr lang="zh-CN" altLang="en-US" b="1" dirty="0">
                <a:solidFill>
                  <a:srgbClr val="C00000"/>
                </a:solidFill>
                <a:latin typeface="+mn-ea"/>
              </a:rPr>
              <a:t>例</a:t>
            </a:r>
            <a:r>
              <a:rPr lang="en-US" altLang="zh-CN" b="1" dirty="0">
                <a:solidFill>
                  <a:srgbClr val="C00000"/>
                </a:solidFill>
                <a:latin typeface="+mn-ea"/>
              </a:rPr>
              <a:t>4.1  </a:t>
            </a:r>
            <a:r>
              <a:rPr lang="en-US" altLang="zh-CN" b="1" dirty="0">
                <a:latin typeface="+mn-ea"/>
              </a:rPr>
              <a:t>x</a:t>
            </a:r>
            <a:r>
              <a:rPr lang="zh-CN" altLang="en-US" b="1" dirty="0">
                <a:latin typeface="+mn-ea"/>
              </a:rPr>
              <a:t>，</a:t>
            </a:r>
            <a:r>
              <a:rPr lang="en-US" altLang="zh-CN" b="1" dirty="0">
                <a:latin typeface="+mn-ea"/>
              </a:rPr>
              <a:t>y</a:t>
            </a:r>
            <a:r>
              <a:rPr lang="zh-CN" altLang="en-US" b="1" dirty="0">
                <a:latin typeface="+mn-ea"/>
              </a:rPr>
              <a:t>取何值时，序偶</a:t>
            </a:r>
            <a:r>
              <a:rPr lang="en-US" altLang="zh-CN" b="1" dirty="0">
                <a:latin typeface="+mn-ea"/>
              </a:rPr>
              <a:t>&lt;x+y,4&gt;</a:t>
            </a:r>
            <a:r>
              <a:rPr lang="zh-CN" altLang="en-US" b="1" dirty="0">
                <a:latin typeface="+mn-ea"/>
              </a:rPr>
              <a:t>与</a:t>
            </a:r>
            <a:r>
              <a:rPr lang="en-US" altLang="zh-CN" b="1" dirty="0">
                <a:latin typeface="+mn-ea"/>
              </a:rPr>
              <a:t>&lt;5,2x-y&gt;</a:t>
            </a:r>
            <a:r>
              <a:rPr lang="zh-CN" altLang="en-US" b="1" dirty="0">
                <a:latin typeface="+mn-ea"/>
              </a:rPr>
              <a:t>相等？</a:t>
            </a:r>
          </a:p>
        </p:txBody>
      </p:sp>
      <p:grpSp>
        <p:nvGrpSpPr>
          <p:cNvPr id="5" name="组合 4">
            <a:extLst>
              <a:ext uri="{FF2B5EF4-FFF2-40B4-BE49-F238E27FC236}">
                <a16:creationId xmlns:a16="http://schemas.microsoft.com/office/drawing/2014/main" id="{46086188-F813-4CF4-932F-0084C97C7A8C}"/>
              </a:ext>
            </a:extLst>
          </p:cNvPr>
          <p:cNvGrpSpPr/>
          <p:nvPr/>
        </p:nvGrpSpPr>
        <p:grpSpPr>
          <a:xfrm>
            <a:off x="441171" y="3517605"/>
            <a:ext cx="5581804" cy="1689052"/>
            <a:chOff x="441171" y="3517605"/>
            <a:chExt cx="5581804" cy="1689052"/>
          </a:xfrm>
        </p:grpSpPr>
        <p:sp>
          <p:nvSpPr>
            <p:cNvPr id="9" name="矩形 8">
              <a:extLst>
                <a:ext uri="{FF2B5EF4-FFF2-40B4-BE49-F238E27FC236}">
                  <a16:creationId xmlns:a16="http://schemas.microsoft.com/office/drawing/2014/main" id="{E35C6B23-84CC-43B4-AE33-9B2152753A05}"/>
                </a:ext>
              </a:extLst>
            </p:cNvPr>
            <p:cNvSpPr/>
            <p:nvPr/>
          </p:nvSpPr>
          <p:spPr>
            <a:xfrm>
              <a:off x="441171" y="3517605"/>
              <a:ext cx="5581804" cy="1689052"/>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根据定义</a:t>
              </a:r>
              <a:r>
                <a:rPr lang="en-US" altLang="zh-CN" b="1" dirty="0">
                  <a:latin typeface="+mn-ea"/>
                </a:rPr>
                <a:t>4.2</a:t>
              </a:r>
              <a:r>
                <a:rPr lang="zh-CN" altLang="en-US" b="1" dirty="0">
                  <a:latin typeface="+mn-ea"/>
                </a:rPr>
                <a:t>，有</a:t>
              </a:r>
              <a:endParaRPr lang="en-US" altLang="zh-CN" b="1" dirty="0">
                <a:latin typeface="+mn-ea"/>
              </a:endParaRPr>
            </a:p>
            <a:p>
              <a:pPr>
                <a:lnSpc>
                  <a:spcPct val="150000"/>
                </a:lnSpc>
              </a:pPr>
              <a:r>
                <a:rPr lang="en-US" altLang="zh-CN" b="1" dirty="0">
                  <a:latin typeface="+mn-ea"/>
                </a:rPr>
                <a:t>           </a:t>
              </a:r>
              <a:r>
                <a:rPr lang="en-US" altLang="zh-CN" b="1" dirty="0" err="1">
                  <a:latin typeface="+mn-ea"/>
                </a:rPr>
                <a:t>x+y</a:t>
              </a:r>
              <a:r>
                <a:rPr lang="zh-CN" altLang="en-US" b="1" dirty="0">
                  <a:latin typeface="+mn-ea"/>
                </a:rPr>
                <a:t>＝</a:t>
              </a:r>
              <a:r>
                <a:rPr lang="en-US" altLang="zh-CN" b="1" dirty="0">
                  <a:latin typeface="+mn-ea"/>
                </a:rPr>
                <a:t>5</a:t>
              </a:r>
            </a:p>
            <a:p>
              <a:pPr>
                <a:lnSpc>
                  <a:spcPct val="150000"/>
                </a:lnSpc>
              </a:pPr>
              <a:r>
                <a:rPr lang="en-US" altLang="zh-CN" b="1" dirty="0">
                  <a:latin typeface="+mn-ea"/>
                </a:rPr>
                <a:t>           2x-y</a:t>
              </a:r>
              <a:r>
                <a:rPr lang="zh-CN" altLang="en-US" b="1" dirty="0">
                  <a:latin typeface="+mn-ea"/>
                </a:rPr>
                <a:t>＝</a:t>
              </a:r>
              <a:r>
                <a:rPr lang="en-US" altLang="zh-CN" b="1" dirty="0">
                  <a:latin typeface="+mn-ea"/>
                </a:rPr>
                <a:t>4</a:t>
              </a:r>
            </a:p>
          </p:txBody>
        </p:sp>
        <p:sp>
          <p:nvSpPr>
            <p:cNvPr id="4" name="左大括号 3">
              <a:extLst>
                <a:ext uri="{FF2B5EF4-FFF2-40B4-BE49-F238E27FC236}">
                  <a16:creationId xmlns:a16="http://schemas.microsoft.com/office/drawing/2014/main" id="{943AAECF-8094-40F9-B57B-CF71A5FE876F}"/>
                </a:ext>
              </a:extLst>
            </p:cNvPr>
            <p:cNvSpPr/>
            <p:nvPr/>
          </p:nvSpPr>
          <p:spPr>
            <a:xfrm>
              <a:off x="1086600" y="4362131"/>
              <a:ext cx="304800" cy="757913"/>
            </a:xfrm>
            <a:prstGeom prst="leftBrace">
              <a:avLst/>
            </a:prstGeom>
            <a:ln w="5080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160ADD9B-4621-47C4-89B3-5506392824FD}"/>
              </a:ext>
            </a:extLst>
          </p:cNvPr>
          <p:cNvSpPr/>
          <p:nvPr/>
        </p:nvSpPr>
        <p:spPr>
          <a:xfrm>
            <a:off x="441171" y="5258594"/>
            <a:ext cx="8477404" cy="1135054"/>
          </a:xfrm>
          <a:prstGeom prst="rect">
            <a:avLst/>
          </a:prstGeom>
        </p:spPr>
        <p:txBody>
          <a:bodyPr wrap="square">
            <a:spAutoFit/>
          </a:bodyPr>
          <a:lstStyle/>
          <a:p>
            <a:pPr>
              <a:lnSpc>
                <a:spcPct val="150000"/>
              </a:lnSpc>
            </a:pPr>
            <a:r>
              <a:rPr lang="zh-CN" altLang="en-US" b="1" dirty="0">
                <a:latin typeface="+mn-ea"/>
              </a:rPr>
              <a:t>解此二元一次方程组得</a:t>
            </a:r>
            <a:r>
              <a:rPr lang="en-US" altLang="zh-CN" b="1" dirty="0">
                <a:latin typeface="+mn-ea"/>
              </a:rPr>
              <a:t>x=3</a:t>
            </a:r>
            <a:r>
              <a:rPr lang="zh-CN" altLang="en-US" b="1" dirty="0">
                <a:latin typeface="+mn-ea"/>
              </a:rPr>
              <a:t>，</a:t>
            </a:r>
            <a:r>
              <a:rPr lang="en-US" altLang="zh-CN" b="1" dirty="0">
                <a:latin typeface="+mn-ea"/>
              </a:rPr>
              <a:t>y=2</a:t>
            </a:r>
            <a:r>
              <a:rPr lang="zh-CN" altLang="en-US" b="1" dirty="0">
                <a:latin typeface="+mn-ea"/>
              </a:rPr>
              <a:t>。</a:t>
            </a:r>
            <a:endParaRPr lang="en-US" altLang="zh-CN" b="1" dirty="0">
              <a:latin typeface="+mn-ea"/>
            </a:endParaRPr>
          </a:p>
          <a:p>
            <a:pPr>
              <a:lnSpc>
                <a:spcPct val="150000"/>
              </a:lnSpc>
            </a:pPr>
            <a:r>
              <a:rPr lang="zh-CN" altLang="en-US" b="1" dirty="0">
                <a:latin typeface="+mn-ea"/>
              </a:rPr>
              <a:t>即当</a:t>
            </a:r>
            <a:r>
              <a:rPr lang="en-US" altLang="zh-CN" b="1" dirty="0">
                <a:latin typeface="+mn-ea"/>
              </a:rPr>
              <a:t>x=3</a:t>
            </a:r>
            <a:r>
              <a:rPr lang="zh-CN" altLang="en-US" b="1" dirty="0">
                <a:latin typeface="+mn-ea"/>
              </a:rPr>
              <a:t>，</a:t>
            </a:r>
            <a:r>
              <a:rPr lang="en-US" altLang="zh-CN" b="1" dirty="0">
                <a:latin typeface="+mn-ea"/>
              </a:rPr>
              <a:t>y=2</a:t>
            </a:r>
            <a:r>
              <a:rPr lang="zh-CN" altLang="en-US" b="1" dirty="0">
                <a:latin typeface="+mn-ea"/>
              </a:rPr>
              <a:t>时，序偶</a:t>
            </a:r>
            <a:r>
              <a:rPr lang="en-US" altLang="zh-CN" b="1" dirty="0">
                <a:latin typeface="+mn-ea"/>
              </a:rPr>
              <a:t>&lt;</a:t>
            </a:r>
            <a:r>
              <a:rPr lang="en-US" altLang="zh-CN" b="1" dirty="0" err="1">
                <a:latin typeface="+mn-ea"/>
              </a:rPr>
              <a:t>x+y</a:t>
            </a:r>
            <a:r>
              <a:rPr lang="zh-CN" altLang="en-US" b="1" dirty="0">
                <a:latin typeface="+mn-ea"/>
              </a:rPr>
              <a:t>，</a:t>
            </a:r>
            <a:r>
              <a:rPr lang="en-US" altLang="zh-CN" b="1" dirty="0">
                <a:latin typeface="+mn-ea"/>
              </a:rPr>
              <a:t>4&gt;</a:t>
            </a:r>
            <a:r>
              <a:rPr lang="zh-CN" altLang="en-US" b="1" dirty="0">
                <a:latin typeface="+mn-ea"/>
              </a:rPr>
              <a:t>与</a:t>
            </a:r>
            <a:r>
              <a:rPr lang="en-US" altLang="zh-CN" b="1" dirty="0">
                <a:latin typeface="+mn-ea"/>
              </a:rPr>
              <a:t>&lt;5</a:t>
            </a:r>
            <a:r>
              <a:rPr lang="zh-CN" altLang="en-US" b="1" dirty="0">
                <a:latin typeface="+mn-ea"/>
              </a:rPr>
              <a:t>，</a:t>
            </a:r>
            <a:r>
              <a:rPr lang="en-US" altLang="zh-CN" b="1" dirty="0">
                <a:latin typeface="+mn-ea"/>
              </a:rPr>
              <a:t>2x-y&gt;</a:t>
            </a:r>
            <a:r>
              <a:rPr lang="zh-CN" altLang="en-US" b="1" dirty="0">
                <a:latin typeface="+mn-ea"/>
              </a:rPr>
              <a:t>相等。</a:t>
            </a:r>
          </a:p>
        </p:txBody>
      </p:sp>
    </p:spTree>
    <p:extLst>
      <p:ext uri="{BB962C8B-B14F-4D97-AF65-F5344CB8AC3E}">
        <p14:creationId xmlns:p14="http://schemas.microsoft.com/office/powerpoint/2010/main" val="37941179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23">
                                            <p:txEl>
                                              <p:pRg st="0" end="0"/>
                                            </p:txEl>
                                          </p:spTgt>
                                        </p:tgtEl>
                                        <p:attrNameLst>
                                          <p:attrName>style.visibility</p:attrName>
                                        </p:attrNameLst>
                                      </p:cBhvr>
                                      <p:to>
                                        <p:strVal val="visible"/>
                                      </p:to>
                                    </p:set>
                                    <p:anim calcmode="lin" valueType="num">
                                      <p:cBhvr additive="base">
                                        <p:cTn id="7" dur="500" fill="hold"/>
                                        <p:tgtEl>
                                          <p:spTgt spid="136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2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61923">
                                            <p:txEl>
                                              <p:pRg st="1" end="1"/>
                                            </p:txEl>
                                          </p:spTgt>
                                        </p:tgtEl>
                                        <p:attrNameLst>
                                          <p:attrName>style.visibility</p:attrName>
                                        </p:attrNameLst>
                                      </p:cBhvr>
                                      <p:to>
                                        <p:strVal val="visible"/>
                                      </p:to>
                                    </p:set>
                                    <p:anim calcmode="lin" valueType="num">
                                      <p:cBhvr additive="base">
                                        <p:cTn id="12" dur="500" fill="hold"/>
                                        <p:tgtEl>
                                          <p:spTgt spid="13619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6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heel(1)">
                                      <p:cBhvr>
                                        <p:cTn id="18" dur="20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23" grpId="0" build="p" autoUpdateAnimBg="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3975" name="Rectangle 7"/>
          <p:cNvSpPr>
            <a:spLocks noChangeArrowheads="1"/>
          </p:cNvSpPr>
          <p:nvPr/>
        </p:nvSpPr>
        <p:spPr bwMode="auto">
          <a:xfrm>
            <a:off x="7178845" y="3416678"/>
            <a:ext cx="46482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buNone/>
            </a:pPr>
            <a:r>
              <a:rPr lang="en-US" altLang="zh-CN" sz="2400" dirty="0">
                <a:solidFill>
                  <a:srgbClr val="3333FF"/>
                </a:solidFill>
                <a:latin typeface="+mn-ea"/>
                <a:ea typeface="+mn-ea"/>
              </a:rPr>
              <a:t>&lt;</a:t>
            </a:r>
            <a:r>
              <a:rPr lang="zh-CN" altLang="en-US" sz="2400" dirty="0">
                <a:solidFill>
                  <a:srgbClr val="3333FF"/>
                </a:solidFill>
                <a:latin typeface="+mn-ea"/>
                <a:ea typeface="+mn-ea"/>
              </a:rPr>
              <a:t>中国</a:t>
            </a:r>
            <a:r>
              <a:rPr lang="en-US" altLang="zh-CN" sz="2400" dirty="0">
                <a:solidFill>
                  <a:srgbClr val="3333FF"/>
                </a:solidFill>
                <a:latin typeface="+mn-ea"/>
                <a:ea typeface="+mn-ea"/>
              </a:rPr>
              <a:t>,</a:t>
            </a:r>
            <a:r>
              <a:rPr lang="zh-CN" altLang="zh-CN" sz="2400" dirty="0">
                <a:solidFill>
                  <a:srgbClr val="3333FF"/>
                </a:solidFill>
                <a:latin typeface="+mn-ea"/>
                <a:ea typeface="+mn-ea"/>
              </a:rPr>
              <a:t>北京</a:t>
            </a:r>
            <a:r>
              <a:rPr lang="zh-CN" altLang="en-US" sz="2400" dirty="0">
                <a:solidFill>
                  <a:srgbClr val="3333FF"/>
                </a:solidFill>
                <a:latin typeface="+mn-ea"/>
                <a:ea typeface="+mn-ea"/>
              </a:rPr>
              <a:t>，</a:t>
            </a:r>
            <a:r>
              <a:rPr lang="zh-CN" altLang="zh-CN" sz="2400" dirty="0">
                <a:solidFill>
                  <a:srgbClr val="3333FF"/>
                </a:solidFill>
                <a:latin typeface="+mn-ea"/>
                <a:ea typeface="+mn-ea"/>
              </a:rPr>
              <a:t>天安门广场</a:t>
            </a:r>
            <a:r>
              <a:rPr lang="en-US" altLang="zh-CN" sz="2400" dirty="0">
                <a:solidFill>
                  <a:srgbClr val="3333FF"/>
                </a:solidFill>
                <a:latin typeface="+mn-ea"/>
                <a:ea typeface="+mn-ea"/>
              </a:rPr>
              <a:t>&gt;</a:t>
            </a:r>
          </a:p>
        </p:txBody>
      </p:sp>
      <p:sp>
        <p:nvSpPr>
          <p:cNvPr id="1363974" name="Rectangle 6"/>
          <p:cNvSpPr>
            <a:spLocks noChangeArrowheads="1"/>
          </p:cNvSpPr>
          <p:nvPr/>
        </p:nvSpPr>
        <p:spPr bwMode="auto">
          <a:xfrm>
            <a:off x="397905" y="4513009"/>
            <a:ext cx="10855456" cy="111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3333FF"/>
              </a:buClr>
              <a:buFont typeface="Wingdings" panose="05000000000000000000" pitchFamily="2" charset="2"/>
              <a:buChar char="Ø"/>
            </a:pPr>
            <a:r>
              <a:rPr kumimoji="1" lang="zh-CN" altLang="en-US" sz="2400" dirty="0">
                <a:latin typeface="+mn-ea"/>
                <a:ea typeface="+mn-ea"/>
              </a:rPr>
              <a:t>给定</a:t>
            </a:r>
            <a:r>
              <a:rPr kumimoji="1" lang="en-US" altLang="zh-CN" sz="2400" dirty="0">
                <a:latin typeface="+mn-ea"/>
                <a:ea typeface="+mn-ea"/>
              </a:rPr>
              <a:t>n</a:t>
            </a:r>
            <a:r>
              <a:rPr kumimoji="1" lang="zh-CN" altLang="en-US" sz="2400" dirty="0">
                <a:latin typeface="+mn-ea"/>
                <a:ea typeface="+mn-ea"/>
              </a:rPr>
              <a:t>重有序组</a:t>
            </a:r>
            <a:r>
              <a:rPr kumimoji="1" lang="en-US" altLang="zh-CN" sz="2400" dirty="0">
                <a:latin typeface="+mn-ea"/>
                <a:ea typeface="+mn-ea"/>
              </a:rPr>
              <a:t>&lt;a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&gt;</a:t>
            </a:r>
            <a:r>
              <a:rPr kumimoji="1" lang="zh-CN" altLang="en-US" sz="2400" dirty="0">
                <a:latin typeface="+mn-ea"/>
                <a:ea typeface="+mn-ea"/>
              </a:rPr>
              <a:t>和</a:t>
            </a:r>
            <a:r>
              <a:rPr kumimoji="1" lang="en-US" altLang="zh-CN" sz="2400" dirty="0">
                <a:latin typeface="+mn-ea"/>
                <a:ea typeface="+mn-ea"/>
              </a:rPr>
              <a:t>&lt;b</a:t>
            </a:r>
            <a:r>
              <a:rPr kumimoji="1" lang="en-US" altLang="zh-CN" sz="2400" baseline="-25000" dirty="0">
                <a:latin typeface="+mn-ea"/>
                <a:ea typeface="+mn-ea"/>
              </a:rPr>
              <a:t>1</a:t>
            </a:r>
            <a:r>
              <a:rPr kumimoji="1" lang="en-US" altLang="zh-CN" sz="2400" dirty="0">
                <a:latin typeface="+mn-ea"/>
                <a:ea typeface="+mn-ea"/>
              </a:rPr>
              <a:t>,b</a:t>
            </a:r>
            <a:r>
              <a:rPr kumimoji="1" lang="en-US" altLang="zh-CN" sz="2400" baseline="-25000" dirty="0">
                <a:latin typeface="+mn-ea"/>
                <a:ea typeface="+mn-ea"/>
              </a:rPr>
              <a:t>2</a:t>
            </a:r>
            <a:r>
              <a:rPr kumimoji="1" lang="en-US" altLang="zh-CN" sz="2400" dirty="0">
                <a:latin typeface="+mn-ea"/>
                <a:ea typeface="+mn-ea"/>
              </a:rPr>
              <a:t>,…,b</a:t>
            </a:r>
            <a:r>
              <a:rPr kumimoji="1" lang="en-US" altLang="zh-CN" sz="2400" baseline="-25000" dirty="0">
                <a:latin typeface="+mn-ea"/>
                <a:ea typeface="+mn-ea"/>
              </a:rPr>
              <a:t>n</a:t>
            </a:r>
            <a:r>
              <a:rPr kumimoji="1" lang="en-US" altLang="zh-CN" sz="2400" dirty="0">
                <a:latin typeface="+mn-ea"/>
                <a:ea typeface="+mn-ea"/>
              </a:rPr>
              <a:t>&gt;</a:t>
            </a:r>
            <a:r>
              <a:rPr kumimoji="1" lang="zh-CN" altLang="en-US" sz="2400" dirty="0">
                <a:latin typeface="+mn-ea"/>
                <a:ea typeface="+mn-ea"/>
              </a:rPr>
              <a:t>。</a:t>
            </a:r>
          </a:p>
          <a:p>
            <a:pPr algn="ctr" eaLnBrk="1" hangingPunct="1">
              <a:lnSpc>
                <a:spcPct val="150000"/>
              </a:lnSpc>
              <a:spcBef>
                <a:spcPct val="0"/>
              </a:spcBef>
              <a:buClr>
                <a:srgbClr val="3333FF"/>
              </a:buClr>
              <a:buFont typeface="Wingdings" panose="05000000000000000000" pitchFamily="2" charset="2"/>
              <a:buChar char="Ø"/>
            </a:pPr>
            <a:r>
              <a:rPr kumimoji="1" lang="en-US" altLang="zh-CN" sz="2400" dirty="0">
                <a:solidFill>
                  <a:srgbClr val="0000FF"/>
                </a:solidFill>
                <a:latin typeface="+mn-ea"/>
                <a:ea typeface="+mn-ea"/>
              </a:rPr>
              <a:t>&lt;a</a:t>
            </a:r>
            <a:r>
              <a:rPr kumimoji="1" lang="en-US" altLang="zh-CN" sz="2400" baseline="-25000" dirty="0">
                <a:solidFill>
                  <a:srgbClr val="0000FF"/>
                </a:solidFill>
                <a:latin typeface="+mn-ea"/>
                <a:ea typeface="+mn-ea"/>
              </a:rPr>
              <a:t>1</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2</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n</a:t>
            </a:r>
            <a:r>
              <a:rPr kumimoji="1" lang="en-US" altLang="zh-CN" sz="2400" dirty="0">
                <a:solidFill>
                  <a:srgbClr val="0000FF"/>
                </a:solidFill>
                <a:latin typeface="+mn-ea"/>
                <a:ea typeface="+mn-ea"/>
              </a:rPr>
              <a:t>&gt;=&lt;b</a:t>
            </a:r>
            <a:r>
              <a:rPr kumimoji="1" lang="en-US" altLang="zh-CN" sz="2400" baseline="-25000" dirty="0">
                <a:solidFill>
                  <a:srgbClr val="0000FF"/>
                </a:solidFill>
                <a:latin typeface="+mn-ea"/>
                <a:ea typeface="+mn-ea"/>
              </a:rPr>
              <a:t>1</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2</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n</a:t>
            </a:r>
            <a:r>
              <a:rPr kumimoji="1" lang="en-US" altLang="zh-CN" sz="2400" dirty="0">
                <a:solidFill>
                  <a:srgbClr val="0000FF"/>
                </a:solidFill>
                <a:latin typeface="+mn-ea"/>
                <a:ea typeface="+mn-ea"/>
              </a:rPr>
              <a:t>&gt;</a:t>
            </a:r>
            <a:r>
              <a:rPr lang="en-US" altLang="zh-CN" sz="2400" dirty="0">
                <a:solidFill>
                  <a:srgbClr val="C00000"/>
                </a:solidFill>
                <a:latin typeface="+mn-ea"/>
                <a:ea typeface="+mn-ea"/>
              </a:rPr>
              <a:t>⇔</a:t>
            </a:r>
            <a:r>
              <a:rPr kumimoji="1" lang="en-US" altLang="zh-CN" sz="2400" dirty="0">
                <a:solidFill>
                  <a:srgbClr val="0000FF"/>
                </a:solidFill>
                <a:latin typeface="+mn-ea"/>
                <a:ea typeface="+mn-ea"/>
              </a:rPr>
              <a:t>a</a:t>
            </a:r>
            <a:r>
              <a:rPr kumimoji="1" lang="en-US" altLang="zh-CN" sz="2400" baseline="-25000" dirty="0">
                <a:solidFill>
                  <a:srgbClr val="0000FF"/>
                </a:solidFill>
                <a:latin typeface="+mn-ea"/>
                <a:ea typeface="+mn-ea"/>
              </a:rPr>
              <a:t>i</a:t>
            </a:r>
            <a:r>
              <a:rPr kumimoji="1" lang="en-US" altLang="zh-CN" sz="2400" dirty="0">
                <a:solidFill>
                  <a:srgbClr val="0000FF"/>
                </a:solidFill>
                <a:latin typeface="+mn-ea"/>
                <a:ea typeface="+mn-ea"/>
              </a:rPr>
              <a:t>=b</a:t>
            </a:r>
            <a:r>
              <a:rPr kumimoji="1" lang="en-US" altLang="zh-CN" sz="2400" baseline="-25000" dirty="0">
                <a:solidFill>
                  <a:srgbClr val="0000FF"/>
                </a:solidFill>
                <a:latin typeface="+mn-ea"/>
                <a:ea typeface="+mn-ea"/>
              </a:rPr>
              <a:t>i</a:t>
            </a:r>
            <a:r>
              <a:rPr kumimoji="1" lang="en-US" altLang="zh-CN" sz="2400" dirty="0">
                <a:solidFill>
                  <a:srgbClr val="0000FF"/>
                </a:solidFill>
                <a:latin typeface="+mn-ea"/>
                <a:ea typeface="+mn-ea"/>
              </a:rPr>
              <a:t>(</a:t>
            </a:r>
            <a:r>
              <a:rPr kumimoji="1" lang="en-US" altLang="zh-CN" sz="2400" dirty="0" err="1">
                <a:solidFill>
                  <a:srgbClr val="0000FF"/>
                </a:solidFill>
                <a:latin typeface="+mn-ea"/>
                <a:ea typeface="+mn-ea"/>
              </a:rPr>
              <a:t>i</a:t>
            </a:r>
            <a:r>
              <a:rPr kumimoji="1" lang="en-US" altLang="zh-CN" sz="2400" dirty="0">
                <a:solidFill>
                  <a:srgbClr val="0000FF"/>
                </a:solidFill>
                <a:latin typeface="+mn-ea"/>
                <a:ea typeface="+mn-ea"/>
              </a:rPr>
              <a:t>=1,2,…,n)</a:t>
            </a:r>
            <a:endParaRPr kumimoji="1" lang="zh-CN" altLang="zh-CN" sz="2400" dirty="0">
              <a:solidFill>
                <a:srgbClr val="0000FF"/>
              </a:solidFill>
              <a:latin typeface="+mn-ea"/>
              <a:ea typeface="+mn-ea"/>
            </a:endParaRPr>
          </a:p>
        </p:txBody>
      </p:sp>
      <p:sp>
        <p:nvSpPr>
          <p:cNvPr id="23557"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序偶思想的推广</a:t>
            </a:r>
          </a:p>
        </p:txBody>
      </p:sp>
      <p:sp>
        <p:nvSpPr>
          <p:cNvPr id="1363971" name="Rectangle 3"/>
          <p:cNvSpPr>
            <a:spLocks noChangeArrowheads="1"/>
          </p:cNvSpPr>
          <p:nvPr/>
        </p:nvSpPr>
        <p:spPr bwMode="auto">
          <a:xfrm>
            <a:off x="378105" y="1847619"/>
            <a:ext cx="11436070" cy="111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marL="342900" indent="-342900" eaLnBrk="1" hangingPunct="1">
              <a:lnSpc>
                <a:spcPct val="150000"/>
              </a:lnSpc>
              <a:spcBef>
                <a:spcPct val="50000"/>
              </a:spcBef>
              <a:buClr>
                <a:srgbClr val="3333FF"/>
              </a:buClr>
              <a:buFont typeface="Wingdings" panose="05000000000000000000" pitchFamily="2" charset="2"/>
              <a:buChar char="Ø"/>
            </a:pPr>
            <a:r>
              <a:rPr kumimoji="1" lang="zh-CN" altLang="en-US" sz="2400" noProof="1">
                <a:latin typeface="+mn-ea"/>
                <a:ea typeface="+mn-ea"/>
              </a:rPr>
              <a:t>由</a:t>
            </a:r>
            <a:r>
              <a:rPr kumimoji="1" lang="en-US" altLang="zh-CN" sz="2400" dirty="0">
                <a:latin typeface="+mn-ea"/>
                <a:ea typeface="+mn-ea"/>
              </a:rPr>
              <a:t>n</a:t>
            </a:r>
            <a:r>
              <a:rPr kumimoji="1" lang="zh-CN" altLang="en-US" sz="2400" noProof="1">
                <a:latin typeface="+mn-ea"/>
                <a:ea typeface="+mn-ea"/>
              </a:rPr>
              <a:t>个元素</a:t>
            </a:r>
            <a:r>
              <a:rPr kumimoji="1" lang="en-US" altLang="zh-CN" sz="2400" noProof="1">
                <a:latin typeface="+mn-ea"/>
                <a:ea typeface="+mn-ea"/>
              </a:rPr>
              <a: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3</a:t>
            </a:r>
            <a:r>
              <a:rPr kumimoji="1" lang="en-US" altLang="zh-CN" sz="2400" dirty="0">
                <a:latin typeface="+mn-ea"/>
                <a:ea typeface="+mn-ea"/>
              </a:rPr>
              <a:t>,…,a</a:t>
            </a:r>
            <a:r>
              <a:rPr kumimoji="1" lang="en-US" altLang="zh-CN" sz="2400" baseline="-25000" dirty="0">
                <a:latin typeface="+mn-ea"/>
                <a:ea typeface="+mn-ea"/>
              </a:rPr>
              <a:t>n</a:t>
            </a:r>
            <a:r>
              <a:rPr kumimoji="1" lang="zh-CN" altLang="en-US" sz="2400" dirty="0">
                <a:latin typeface="+mn-ea"/>
                <a:ea typeface="+mn-ea"/>
              </a:rPr>
              <a:t>按照一定次序组成的</a:t>
            </a:r>
            <a:r>
              <a:rPr kumimoji="1" lang="en-US" altLang="zh-CN" sz="2400" dirty="0">
                <a:latin typeface="+mn-ea"/>
                <a:ea typeface="+mn-ea"/>
              </a:rPr>
              <a:t>n</a:t>
            </a:r>
            <a:r>
              <a:rPr kumimoji="1" lang="zh-CN" altLang="en-US" sz="2400" dirty="0">
                <a:latin typeface="+mn-ea"/>
                <a:ea typeface="+mn-ea"/>
              </a:rPr>
              <a:t>元组称为</a:t>
            </a:r>
            <a:r>
              <a:rPr kumimoji="1" lang="en-US" altLang="zh-CN" sz="2400" dirty="0">
                <a:solidFill>
                  <a:srgbClr val="0000CC"/>
                </a:solidFill>
                <a:latin typeface="+mn-ea"/>
                <a:ea typeface="+mn-ea"/>
              </a:rPr>
              <a:t>n</a:t>
            </a:r>
            <a:r>
              <a:rPr kumimoji="1" lang="zh-CN" altLang="en-US" sz="2400" dirty="0">
                <a:solidFill>
                  <a:srgbClr val="0000CC"/>
                </a:solidFill>
                <a:latin typeface="+mn-ea"/>
                <a:ea typeface="+mn-ea"/>
              </a:rPr>
              <a:t>重有序组</a:t>
            </a:r>
            <a:r>
              <a:rPr kumimoji="1" lang="en-US" altLang="zh-CN" sz="2400" dirty="0">
                <a:solidFill>
                  <a:srgbClr val="3333FF"/>
                </a:solidFill>
                <a:latin typeface="+mn-ea"/>
                <a:ea typeface="+mn-ea"/>
              </a:rPr>
              <a:t>(n-Type)(Vector)</a:t>
            </a:r>
            <a:r>
              <a:rPr kumimoji="1" lang="zh-CN" altLang="en-US" sz="2400" dirty="0">
                <a:solidFill>
                  <a:schemeClr val="tx1"/>
                </a:solidFill>
                <a:latin typeface="+mn-ea"/>
                <a:ea typeface="+mn-ea"/>
              </a:rPr>
              <a:t>，</a:t>
            </a:r>
            <a:r>
              <a:rPr kumimoji="1" lang="zh-CN" altLang="en-US" sz="2400" dirty="0">
                <a:latin typeface="+mn-ea"/>
                <a:ea typeface="+mn-ea"/>
              </a:rPr>
              <a:t>记作：</a:t>
            </a:r>
            <a:r>
              <a:rPr kumimoji="1" lang="en-US" altLang="zh-CN" sz="2400" dirty="0">
                <a:latin typeface="+mn-ea"/>
                <a:ea typeface="+mn-ea"/>
              </a:rPr>
              <a:t>&lt;a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&gt;</a:t>
            </a:r>
            <a:endParaRPr kumimoji="1" lang="zh-CN" altLang="en-US" sz="2400" dirty="0">
              <a:latin typeface="+mn-ea"/>
              <a:ea typeface="+mn-ea"/>
            </a:endParaRPr>
          </a:p>
        </p:txBody>
      </p:sp>
      <p:sp>
        <p:nvSpPr>
          <p:cNvPr id="1363972" name="Rectangle 4">
            <a:extLst>
              <a:ext uri="{FF2B5EF4-FFF2-40B4-BE49-F238E27FC236}">
                <a16:creationId xmlns:a16="http://schemas.microsoft.com/office/drawing/2014/main" id="{D4A680AE-10D3-4BEB-AC1C-6F025A7E0C4D}"/>
              </a:ext>
            </a:extLst>
          </p:cNvPr>
          <p:cNvSpPr>
            <a:spLocks noGrp="1" noChangeArrowheads="1"/>
          </p:cNvSpPr>
          <p:nvPr>
            <p:ph type="body" idx="1"/>
          </p:nvPr>
        </p:nvSpPr>
        <p:spPr>
          <a:xfrm>
            <a:off x="370600" y="3414932"/>
            <a:ext cx="4273270" cy="646205"/>
          </a:xfrm>
        </p:spPr>
        <p:txBody>
          <a:bodyPr>
            <a:normAutofit/>
          </a:bodyPr>
          <a:lstStyle/>
          <a:p>
            <a:pPr marL="0" indent="0">
              <a:buNone/>
              <a:defRPr/>
            </a:pPr>
            <a:r>
              <a:rPr lang="zh-CN" altLang="en-US" dirty="0">
                <a:solidFill>
                  <a:srgbClr val="C00000"/>
                </a:solidFill>
              </a:rPr>
              <a:t>例如</a:t>
            </a:r>
            <a:r>
              <a:rPr lang="zh-CN" altLang="en-US" dirty="0">
                <a:solidFill>
                  <a:srgbClr val="FF0000"/>
                </a:solidFill>
              </a:rPr>
              <a:t>     </a:t>
            </a:r>
            <a:r>
              <a:rPr lang="zh-CN" altLang="zh-CN" dirty="0"/>
              <a:t>中国北京天安门广场</a:t>
            </a:r>
            <a:endParaRPr lang="zh-CN" altLang="en-US" dirty="0"/>
          </a:p>
        </p:txBody>
      </p:sp>
      <p:sp>
        <p:nvSpPr>
          <p:cNvPr id="2" name="矩形 1">
            <a:extLst>
              <a:ext uri="{FF2B5EF4-FFF2-40B4-BE49-F238E27FC236}">
                <a16:creationId xmlns:a16="http://schemas.microsoft.com/office/drawing/2014/main" id="{BB03817B-5209-40C0-B8E1-FCED77CEF51A}"/>
              </a:ext>
            </a:extLst>
          </p:cNvPr>
          <p:cNvSpPr/>
          <p:nvPr/>
        </p:nvSpPr>
        <p:spPr>
          <a:xfrm>
            <a:off x="4227642" y="3347883"/>
            <a:ext cx="3126177" cy="580415"/>
          </a:xfrm>
          <a:prstGeom prst="rect">
            <a:avLst/>
          </a:prstGeom>
        </p:spPr>
        <p:txBody>
          <a:bodyPr wrap="none">
            <a:spAutoFit/>
          </a:bodyPr>
          <a:lstStyle/>
          <a:p>
            <a:pPr>
              <a:lnSpc>
                <a:spcPct val="150000"/>
              </a:lnSpc>
              <a:spcBef>
                <a:spcPts val="1200"/>
              </a:spcBef>
            </a:pPr>
            <a:r>
              <a:rPr lang="zh-CN" altLang="en-US" b="1" dirty="0">
                <a:latin typeface="+mn-ea"/>
              </a:rPr>
              <a:t>的</a:t>
            </a:r>
            <a:r>
              <a:rPr lang="en-US" altLang="zh-CN" b="1" dirty="0">
                <a:latin typeface="+mn-ea"/>
              </a:rPr>
              <a:t>3</a:t>
            </a:r>
            <a:r>
              <a:rPr lang="zh-CN" altLang="en-US" b="1" dirty="0">
                <a:latin typeface="+mn-ea"/>
              </a:rPr>
              <a:t>重有序组表示为：</a:t>
            </a:r>
          </a:p>
        </p:txBody>
      </p:sp>
      <p:sp>
        <p:nvSpPr>
          <p:cNvPr id="3" name="矩形 2">
            <a:extLst>
              <a:ext uri="{FF2B5EF4-FFF2-40B4-BE49-F238E27FC236}">
                <a16:creationId xmlns:a16="http://schemas.microsoft.com/office/drawing/2014/main" id="{FBD979AF-61E6-4DAC-AF06-E4BA8764179B}"/>
              </a:ext>
            </a:extLst>
          </p:cNvPr>
          <p:cNvSpPr/>
          <p:nvPr/>
        </p:nvSpPr>
        <p:spPr>
          <a:xfrm>
            <a:off x="350800" y="1127333"/>
            <a:ext cx="1842171" cy="523220"/>
          </a:xfrm>
          <a:prstGeom prst="rect">
            <a:avLst/>
          </a:prstGeom>
        </p:spPr>
        <p:txBody>
          <a:bodyPr wrap="none">
            <a:spAutoFit/>
          </a:bodyPr>
          <a:lstStyle/>
          <a:p>
            <a:r>
              <a:rPr kumimoji="1" lang="en-US" altLang="zh-CN" sz="2800" b="1" dirty="0">
                <a:solidFill>
                  <a:srgbClr val="0000CC"/>
                </a:solidFill>
                <a:latin typeface="+mn-ea"/>
              </a:rPr>
              <a:t>n</a:t>
            </a:r>
            <a:r>
              <a:rPr kumimoji="1" lang="zh-CN" altLang="en-US" sz="2800" b="1" dirty="0">
                <a:solidFill>
                  <a:srgbClr val="0000CC"/>
                </a:solidFill>
                <a:latin typeface="+mn-ea"/>
              </a:rPr>
              <a:t>重有序组</a:t>
            </a:r>
            <a:endParaRPr lang="zh-CN" altLang="en-US" b="1" dirty="0">
              <a:latin typeface="+mn-ea"/>
            </a:endParaRPr>
          </a:p>
        </p:txBody>
      </p:sp>
    </p:spTree>
    <p:extLst>
      <p:ext uri="{BB962C8B-B14F-4D97-AF65-F5344CB8AC3E}">
        <p14:creationId xmlns:p14="http://schemas.microsoft.com/office/powerpoint/2010/main" val="88586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3971"/>
                                        </p:tgtEl>
                                        <p:attrNameLst>
                                          <p:attrName>style.visibility</p:attrName>
                                        </p:attrNameLst>
                                      </p:cBhvr>
                                      <p:to>
                                        <p:strVal val="visible"/>
                                      </p:to>
                                    </p:set>
                                    <p:anim calcmode="lin" valueType="num">
                                      <p:cBhvr additive="base">
                                        <p:cTn id="7" dur="500" fill="hold"/>
                                        <p:tgtEl>
                                          <p:spTgt spid="1363971"/>
                                        </p:tgtEl>
                                        <p:attrNameLst>
                                          <p:attrName>ppt_x</p:attrName>
                                        </p:attrNameLst>
                                      </p:cBhvr>
                                      <p:tavLst>
                                        <p:tav tm="0">
                                          <p:val>
                                            <p:strVal val="0-#ppt_w/2"/>
                                          </p:val>
                                        </p:tav>
                                        <p:tav tm="100000">
                                          <p:val>
                                            <p:strVal val="#ppt_x"/>
                                          </p:val>
                                        </p:tav>
                                      </p:tavLst>
                                    </p:anim>
                                    <p:anim calcmode="lin" valueType="num">
                                      <p:cBhvr additive="base">
                                        <p:cTn id="8" dur="500" fill="hold"/>
                                        <p:tgtEl>
                                          <p:spTgt spid="1363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3972">
                                            <p:txEl>
                                              <p:pRg st="0" end="0"/>
                                            </p:txEl>
                                          </p:spTgt>
                                        </p:tgtEl>
                                        <p:attrNameLst>
                                          <p:attrName>style.visibility</p:attrName>
                                        </p:attrNameLst>
                                      </p:cBhvr>
                                      <p:to>
                                        <p:strVal val="visible"/>
                                      </p:to>
                                    </p:set>
                                    <p:anim calcmode="lin" valueType="num">
                                      <p:cBhvr additive="base">
                                        <p:cTn id="13" dur="500" fill="hold"/>
                                        <p:tgtEl>
                                          <p:spTgt spid="136397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39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63975">
                                            <p:txEl>
                                              <p:pRg st="0" end="0"/>
                                            </p:txEl>
                                          </p:spTgt>
                                        </p:tgtEl>
                                        <p:attrNameLst>
                                          <p:attrName>style.visibility</p:attrName>
                                        </p:attrNameLst>
                                      </p:cBhvr>
                                      <p:to>
                                        <p:strVal val="visible"/>
                                      </p:to>
                                    </p:set>
                                    <p:anim calcmode="lin" valueType="num">
                                      <p:cBhvr additive="base">
                                        <p:cTn id="24" dur="500" fill="hold"/>
                                        <p:tgtEl>
                                          <p:spTgt spid="136397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63975">
                                            <p:txEl>
                                              <p:pRg st="0" end="0"/>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1363974">
                                            <p:txEl>
                                              <p:pRg st="0" end="0"/>
                                            </p:txEl>
                                          </p:spTgt>
                                        </p:tgtEl>
                                        <p:attrNameLst>
                                          <p:attrName>style.visibility</p:attrName>
                                        </p:attrNameLst>
                                      </p:cBhvr>
                                      <p:to>
                                        <p:strVal val="visible"/>
                                      </p:to>
                                    </p:set>
                                    <p:anim calcmode="lin" valueType="num">
                                      <p:cBhvr additive="base">
                                        <p:cTn id="29" dur="500" fill="hold"/>
                                        <p:tgtEl>
                                          <p:spTgt spid="136397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63974">
                                            <p:txEl>
                                              <p:pRg st="0" end="0"/>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1363974">
                                            <p:txEl>
                                              <p:pRg st="1" end="1"/>
                                            </p:txEl>
                                          </p:spTgt>
                                        </p:tgtEl>
                                        <p:attrNameLst>
                                          <p:attrName>style.visibility</p:attrName>
                                        </p:attrNameLst>
                                      </p:cBhvr>
                                      <p:to>
                                        <p:strVal val="visible"/>
                                      </p:to>
                                    </p:set>
                                    <p:anim calcmode="lin" valueType="num">
                                      <p:cBhvr additive="base">
                                        <p:cTn id="34" dur="500" fill="hold"/>
                                        <p:tgtEl>
                                          <p:spTgt spid="1363974">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39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5" grpId="0" build="p"/>
      <p:bldP spid="1363974" grpId="0" build="p"/>
      <p:bldP spid="1363971" grpId="0" autoUpdateAnimBg="0"/>
      <p:bldP spid="1363972"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noProof="1">
                <a:latin typeface="宋体" panose="02010600030101010101" pitchFamily="2" charset="-122"/>
              </a:rPr>
              <a:t>笛卡尔乘积</a:t>
            </a:r>
            <a:endParaRPr lang="zh-CN" altLang="en-US">
              <a:latin typeface="宋体" panose="02010600030101010101" pitchFamily="2" charset="-122"/>
            </a:endParaRPr>
          </a:p>
        </p:txBody>
      </p:sp>
      <p:sp>
        <p:nvSpPr>
          <p:cNvPr id="1366019" name="Rectangle 3"/>
          <p:cNvSpPr>
            <a:spLocks noChangeArrowheads="1"/>
          </p:cNvSpPr>
          <p:nvPr/>
        </p:nvSpPr>
        <p:spPr bwMode="auto">
          <a:xfrm>
            <a:off x="476280" y="1067594"/>
            <a:ext cx="11506200" cy="174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00FF00"/>
              </a:buClr>
              <a:buFont typeface="Wingdings" panose="05000000000000000000" pitchFamily="2" charset="2"/>
              <a:buNone/>
            </a:pPr>
            <a:r>
              <a:rPr kumimoji="1" lang="zh-CN" altLang="en-US" sz="2400" dirty="0">
                <a:solidFill>
                  <a:srgbClr val="C00000"/>
                </a:solidFill>
                <a:latin typeface="+mn-ea"/>
                <a:ea typeface="+mn-ea"/>
              </a:rPr>
              <a:t>定义</a:t>
            </a:r>
            <a:r>
              <a:rPr kumimoji="1" lang="en-US" altLang="zh-CN" sz="2400" dirty="0">
                <a:solidFill>
                  <a:srgbClr val="C00000"/>
                </a:solidFill>
                <a:latin typeface="+mn-ea"/>
                <a:ea typeface="+mn-ea"/>
              </a:rPr>
              <a:t>4.3 </a:t>
            </a:r>
            <a:r>
              <a:rPr kumimoji="1" lang="zh-CN" altLang="en-US" sz="2400" dirty="0">
                <a:latin typeface="+mn-ea"/>
                <a:ea typeface="+mn-ea"/>
              </a:rPr>
              <a:t>设</a:t>
            </a:r>
            <a:r>
              <a:rPr kumimoji="1" lang="en-US" altLang="zh-CN" sz="2400" dirty="0">
                <a:latin typeface="+mn-ea"/>
                <a:ea typeface="+mn-ea"/>
              </a:rPr>
              <a:t>A</a:t>
            </a:r>
            <a:r>
              <a:rPr kumimoji="1" lang="zh-CN" altLang="en-US" sz="2400" dirty="0">
                <a:latin typeface="+mn-ea"/>
                <a:ea typeface="+mn-ea"/>
              </a:rPr>
              <a:t>，</a:t>
            </a:r>
            <a:r>
              <a:rPr kumimoji="1" lang="en-US" altLang="zh-CN" sz="2400" dirty="0">
                <a:latin typeface="+mn-ea"/>
                <a:ea typeface="+mn-ea"/>
              </a:rPr>
              <a:t>B</a:t>
            </a:r>
            <a:r>
              <a:rPr kumimoji="1" lang="zh-CN" altLang="en-US" sz="2400" dirty="0">
                <a:latin typeface="+mn-ea"/>
                <a:ea typeface="+mn-ea"/>
              </a:rPr>
              <a:t>是两个集合，称集合：</a:t>
            </a:r>
          </a:p>
          <a:p>
            <a:pPr algn="ctr" eaLnBrk="1" hangingPunct="1">
              <a:lnSpc>
                <a:spcPct val="150000"/>
              </a:lnSpc>
              <a:buClr>
                <a:srgbClr val="00FF00"/>
              </a:buClr>
              <a:buFont typeface="Wingdings" panose="05000000000000000000" pitchFamily="2" charset="2"/>
              <a:buNone/>
            </a:pPr>
            <a:r>
              <a:rPr kumimoji="1" lang="en-US" altLang="zh-CN" sz="2400" dirty="0">
                <a:solidFill>
                  <a:srgbClr val="0000CC"/>
                </a:solidFill>
                <a:latin typeface="+mn-ea"/>
                <a:ea typeface="+mn-ea"/>
              </a:rPr>
              <a:t>A×B</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{&lt;</a:t>
            </a:r>
            <a:r>
              <a:rPr kumimoji="1" lang="en-US" altLang="zh-CN" sz="2400" dirty="0" err="1">
                <a:solidFill>
                  <a:srgbClr val="0000CC"/>
                </a:solidFill>
                <a:latin typeface="+mn-ea"/>
                <a:ea typeface="+mn-ea"/>
              </a:rPr>
              <a:t>x,y</a:t>
            </a:r>
            <a:r>
              <a:rPr kumimoji="1" lang="en-US" altLang="zh-CN" sz="2400" dirty="0">
                <a:solidFill>
                  <a:srgbClr val="0000CC"/>
                </a:solidFill>
                <a:latin typeface="+mn-ea"/>
                <a:ea typeface="+mn-ea"/>
              </a:rPr>
              <a:t>&gt;|(x∈</a:t>
            </a:r>
            <a:r>
              <a:rPr kumimoji="1" lang="en-US" altLang="zh-CN" sz="2400" noProof="1">
                <a:solidFill>
                  <a:srgbClr val="0000CC"/>
                </a:solidFill>
                <a:latin typeface="+mn-ea"/>
                <a:ea typeface="+mn-ea"/>
              </a:rPr>
              <a:t>A)∧(y</a:t>
            </a:r>
            <a:r>
              <a:rPr kumimoji="1" lang="en-US" altLang="zh-CN" sz="2400" dirty="0">
                <a:solidFill>
                  <a:srgbClr val="0000CC"/>
                </a:solidFill>
                <a:latin typeface="+mn-ea"/>
                <a:ea typeface="+mn-ea"/>
              </a:rPr>
              <a:t>∈</a:t>
            </a:r>
            <a:r>
              <a:rPr kumimoji="1" lang="en-US" altLang="zh-CN" sz="2400" noProof="1">
                <a:solidFill>
                  <a:srgbClr val="0000CC"/>
                </a:solidFill>
                <a:latin typeface="+mn-ea"/>
                <a:ea typeface="+mn-ea"/>
              </a:rPr>
              <a:t>B)}                      </a:t>
            </a:r>
            <a:r>
              <a:rPr kumimoji="1" lang="zh-CN" altLang="en-US" sz="2400" noProof="1">
                <a:solidFill>
                  <a:srgbClr val="0000CC"/>
                </a:solidFill>
                <a:latin typeface="+mn-ea"/>
                <a:ea typeface="+mn-ea"/>
              </a:rPr>
              <a:t>（</a:t>
            </a:r>
            <a:r>
              <a:rPr kumimoji="1" lang="en-US" altLang="zh-CN" sz="2400" noProof="1">
                <a:solidFill>
                  <a:srgbClr val="0000CC"/>
                </a:solidFill>
                <a:latin typeface="+mn-ea"/>
                <a:ea typeface="+mn-ea"/>
              </a:rPr>
              <a:t>4-1</a:t>
            </a:r>
            <a:r>
              <a:rPr kumimoji="1" lang="zh-CN" altLang="en-US" sz="2400" noProof="1">
                <a:solidFill>
                  <a:srgbClr val="0000CC"/>
                </a:solidFill>
                <a:latin typeface="+mn-ea"/>
                <a:ea typeface="+mn-ea"/>
              </a:rPr>
              <a:t>）</a:t>
            </a:r>
            <a:endParaRPr kumimoji="1" lang="en-US" altLang="zh-CN" sz="2400" dirty="0">
              <a:solidFill>
                <a:srgbClr val="0000CC"/>
              </a:solidFill>
              <a:latin typeface="+mn-ea"/>
              <a:ea typeface="+mn-ea"/>
            </a:endParaRPr>
          </a:p>
          <a:p>
            <a:pPr algn="l">
              <a:lnSpc>
                <a:spcPct val="150000"/>
              </a:lnSpc>
              <a:spcBef>
                <a:spcPct val="0"/>
              </a:spcBef>
              <a:buClr>
                <a:srgbClr val="00FF00"/>
              </a:buClr>
              <a:buNone/>
            </a:pPr>
            <a:r>
              <a:rPr kumimoji="1" lang="zh-CN" altLang="en-US" sz="2400" noProof="1">
                <a:latin typeface="+mn-ea"/>
                <a:ea typeface="+mn-ea"/>
              </a:rPr>
              <a:t>为</a:t>
            </a:r>
            <a:r>
              <a:rPr kumimoji="1" lang="en-US" altLang="zh-CN" sz="2400" dirty="0" err="1">
                <a:latin typeface="+mn-ea"/>
                <a:ea typeface="+mn-ea"/>
              </a:rPr>
              <a:t>集合</a:t>
            </a:r>
            <a:r>
              <a:rPr kumimoji="1" lang="en-US" altLang="zh-CN" sz="2400" noProof="1">
                <a:latin typeface="+mn-ea"/>
                <a:ea typeface="+mn-ea"/>
              </a:rPr>
              <a:t>A</a:t>
            </a:r>
            <a:r>
              <a:rPr kumimoji="1" lang="zh-CN" altLang="en-US" sz="2400" dirty="0">
                <a:latin typeface="+mn-ea"/>
                <a:ea typeface="+mn-ea"/>
              </a:rPr>
              <a:t>与</a:t>
            </a:r>
            <a:r>
              <a:rPr kumimoji="1" lang="en-US" altLang="zh-CN" sz="2400" noProof="1">
                <a:latin typeface="+mn-ea"/>
                <a:ea typeface="+mn-ea"/>
              </a:rPr>
              <a:t>B</a:t>
            </a:r>
            <a:r>
              <a:rPr kumimoji="1" lang="zh-CN" altLang="en-US" sz="2400" noProof="1">
                <a:latin typeface="+mn-ea"/>
                <a:ea typeface="+mn-ea"/>
              </a:rPr>
              <a:t>的</a:t>
            </a:r>
            <a:r>
              <a:rPr kumimoji="1" lang="zh-CN" altLang="en-US" sz="2400" noProof="1">
                <a:solidFill>
                  <a:srgbClr val="3333FF"/>
                </a:solidFill>
                <a:latin typeface="+mn-ea"/>
                <a:ea typeface="+mn-ea"/>
              </a:rPr>
              <a:t>笛卡尔积</a:t>
            </a:r>
            <a:r>
              <a:rPr kumimoji="1" lang="es-ES" altLang="zh-CN" sz="2400" dirty="0">
                <a:latin typeface="+mn-ea"/>
                <a:ea typeface="+mn-ea"/>
              </a:rPr>
              <a:t>(</a:t>
            </a:r>
            <a:r>
              <a:rPr kumimoji="1" lang="en-US" altLang="zh-CN" sz="2400" dirty="0">
                <a:latin typeface="+mn-ea"/>
                <a:ea typeface="+mn-ea"/>
              </a:rPr>
              <a:t>Cartesian </a:t>
            </a:r>
            <a:r>
              <a:rPr kumimoji="1" lang="es-ES" altLang="zh-CN" sz="2400" dirty="0">
                <a:latin typeface="+mn-ea"/>
                <a:ea typeface="+mn-ea"/>
              </a:rPr>
              <a:t>Product)</a:t>
            </a:r>
            <a:r>
              <a:rPr kumimoji="1" lang="zh-CN" altLang="en-US" sz="2400" dirty="0">
                <a:latin typeface="+mn-ea"/>
                <a:ea typeface="+mn-ea"/>
              </a:rPr>
              <a:t>。</a:t>
            </a:r>
            <a:endParaRPr kumimoji="1" lang="zh-CN" altLang="zh-CN" sz="2400" noProof="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366020" name="Rectangle 4"/>
              <p:cNvSpPr>
                <a:spLocks noChangeArrowheads="1"/>
              </p:cNvSpPr>
              <p:nvPr/>
            </p:nvSpPr>
            <p:spPr bwMode="auto">
              <a:xfrm>
                <a:off x="476280" y="3277394"/>
                <a:ext cx="11506200" cy="3415445"/>
              </a:xfrm>
              <a:prstGeom prst="rect">
                <a:avLst/>
              </a:prstGeom>
              <a:solidFill>
                <a:srgbClr val="1157AB"/>
              </a:solidFill>
              <a:ln>
                <a:noFill/>
              </a:ln>
              <a:extLst/>
            </p:spPr>
            <p:txBody>
              <a:bodyPr anchor="ct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kumimoji="1" lang="zh-CN" altLang="en-US" sz="2400" dirty="0">
                    <a:solidFill>
                      <a:schemeClr val="bg1"/>
                    </a:solidFill>
                    <a:latin typeface="+mn-ea"/>
                    <a:ea typeface="+mn-ea"/>
                  </a:rPr>
                  <a:t>注意</a:t>
                </a:r>
                <a:r>
                  <a:rPr kumimoji="1" lang="en-US" altLang="zh-CN" sz="2400" dirty="0">
                    <a:solidFill>
                      <a:schemeClr val="bg1"/>
                    </a:solidFill>
                    <a:latin typeface="+mn-ea"/>
                    <a:ea typeface="+mn-ea"/>
                  </a:rPr>
                  <a:t>—</a:t>
                </a:r>
                <a:r>
                  <a:rPr kumimoji="1" lang="zh-CN" altLang="en-US" sz="2400" dirty="0">
                    <a:solidFill>
                      <a:schemeClr val="bg1"/>
                    </a:solidFill>
                    <a:latin typeface="+mn-ea"/>
                    <a:ea typeface="+mn-ea"/>
                  </a:rPr>
                  <a:t>笛卡尔积的计算及性质</a:t>
                </a: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1</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与</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的笛卡尔积是以序偶为元素的集合</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2</a:t>
                </a:r>
                <a:r>
                  <a:rPr kumimoji="1" lang="zh-CN" altLang="en-US" sz="2400" dirty="0">
                    <a:solidFill>
                      <a:schemeClr val="bg1"/>
                    </a:solidFill>
                    <a:latin typeface="+mn-ea"/>
                    <a:ea typeface="+mn-ea"/>
                  </a:rPr>
                  <a:t>）序偶的第一元素遍历</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中的元素，第二元素遍历</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中的元素</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3</a:t>
                </a:r>
                <a:r>
                  <a:rPr kumimoji="1" lang="zh-CN" altLang="en-US" sz="2400" dirty="0">
                    <a:solidFill>
                      <a:schemeClr val="bg1"/>
                    </a:solidFill>
                    <a:latin typeface="+mn-ea"/>
                    <a:ea typeface="+mn-ea"/>
                  </a:rPr>
                  <a:t>）当集合</a:t>
                </a:r>
                <a:r>
                  <a:rPr kumimoji="1" lang="en-US" altLang="zh-CN" sz="2400" dirty="0">
                    <a:solidFill>
                      <a:schemeClr val="bg1"/>
                    </a:solidFill>
                    <a:latin typeface="+mn-ea"/>
                    <a:ea typeface="+mn-ea"/>
                  </a:rPr>
                  <a:t>A</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B</a:t>
                </a:r>
                <a:r>
                  <a:rPr kumimoji="1" lang="zh-CN" altLang="en-US" sz="2400" dirty="0">
                    <a:solidFill>
                      <a:schemeClr val="bg1"/>
                    </a:solidFill>
                    <a:latin typeface="+mn-ea"/>
                    <a:ea typeface="+mn-ea"/>
                  </a:rPr>
                  <a:t>都是有限集时，</a:t>
                </a:r>
                <a:r>
                  <a:rPr kumimoji="1" lang="en-US" altLang="zh-CN" sz="2400" dirty="0">
                    <a:solidFill>
                      <a:schemeClr val="bg1"/>
                    </a:solidFill>
                    <a:latin typeface="+mn-ea"/>
                    <a:ea typeface="+mn-ea"/>
                  </a:rPr>
                  <a:t>|A×B|</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|B×A|</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|A|×|B|.</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4</a:t>
                </a:r>
                <a:r>
                  <a:rPr kumimoji="1" lang="zh-CN" altLang="en-US" sz="2400" dirty="0">
                    <a:solidFill>
                      <a:schemeClr val="bg1"/>
                    </a:solidFill>
                    <a:latin typeface="+mn-ea"/>
                    <a:ea typeface="+mn-ea"/>
                  </a:rPr>
                  <a:t>）两个集合的笛卡尔积不满足交换律</a:t>
                </a:r>
                <a:r>
                  <a:rPr kumimoji="1" lang="en-US" altLang="zh-CN" sz="2400" dirty="0">
                    <a:solidFill>
                      <a:schemeClr val="bg1"/>
                    </a:solidFill>
                    <a:latin typeface="+mn-ea"/>
                    <a:ea typeface="+mn-ea"/>
                  </a:rPr>
                  <a:t>.</a:t>
                </a:r>
                <a:endParaRPr kumimoji="1" lang="zh-CN" altLang="en-US" sz="2400" dirty="0">
                  <a:solidFill>
                    <a:schemeClr val="bg1"/>
                  </a:solidFill>
                  <a:latin typeface="+mn-ea"/>
                  <a:ea typeface="+mn-ea"/>
                </a:endParaRPr>
              </a:p>
              <a:p>
                <a:pPr algn="l">
                  <a:lnSpc>
                    <a:spcPct val="150000"/>
                  </a:lnSpc>
                  <a:spcBef>
                    <a:spcPct val="0"/>
                  </a:spcBef>
                  <a:buClrTx/>
                  <a:buNone/>
                </a:pP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5</a:t>
                </a:r>
                <a:r>
                  <a:rPr kumimoji="1" lang="zh-CN" altLang="en-US" sz="2400" dirty="0">
                    <a:solidFill>
                      <a:schemeClr val="bg1"/>
                    </a:solidFill>
                    <a:latin typeface="+mn-ea"/>
                    <a:ea typeface="+mn-ea"/>
                  </a:rPr>
                  <a:t>）</a:t>
                </a:r>
                <a:r>
                  <a:rPr kumimoji="1" lang="en-US" altLang="zh-CN" sz="2400" dirty="0">
                    <a:solidFill>
                      <a:schemeClr val="bg1"/>
                    </a:solidFill>
                    <a:latin typeface="Arial" panose="020B0604020202020204" pitchFamily="34" charset="0"/>
                  </a:rPr>
                  <a:t>A×B=Φ</a:t>
                </a:r>
                <a14:m>
                  <m:oMath xmlns:m="http://schemas.openxmlformats.org/officeDocument/2006/math">
                    <m:r>
                      <a:rPr kumimoji="1" lang="en-US" altLang="zh-CN" sz="2400" i="1" smtClean="0">
                        <a:solidFill>
                          <a:schemeClr val="bg1"/>
                        </a:solidFill>
                        <a:latin typeface="Cambria Math" panose="02040503050406030204" pitchFamily="18" charset="0"/>
                        <a:ea typeface="Cambria Math" panose="02040503050406030204" pitchFamily="18" charset="0"/>
                      </a:rPr>
                      <m:t>⟺</m:t>
                    </m:r>
                  </m:oMath>
                </a14:m>
                <a:r>
                  <a:rPr kumimoji="1" lang="en-US" altLang="zh-CN" sz="2400" dirty="0">
                    <a:solidFill>
                      <a:schemeClr val="bg1"/>
                    </a:solidFill>
                    <a:latin typeface="Arial" panose="020B0604020202020204" pitchFamily="34" charset="0"/>
                  </a:rPr>
                  <a:t>A=Φ</a:t>
                </a:r>
                <a:r>
                  <a:rPr kumimoji="1" lang="zh-CN" altLang="en-US" sz="2400" dirty="0">
                    <a:solidFill>
                      <a:schemeClr val="bg1"/>
                    </a:solidFill>
                    <a:latin typeface="Arial" panose="020B0604020202020204" pitchFamily="34" charset="0"/>
                  </a:rPr>
                  <a:t>或者</a:t>
                </a:r>
                <a:r>
                  <a:rPr kumimoji="1" lang="en-US" altLang="zh-CN" sz="2400" dirty="0">
                    <a:solidFill>
                      <a:schemeClr val="bg1"/>
                    </a:solidFill>
                    <a:latin typeface="Arial" panose="020B0604020202020204" pitchFamily="34" charset="0"/>
                  </a:rPr>
                  <a:t>B=Φ</a:t>
                </a:r>
                <a:r>
                  <a:rPr kumimoji="1" lang="zh-CN" altLang="en-US" sz="2400" dirty="0">
                    <a:solidFill>
                      <a:schemeClr val="bg1"/>
                    </a:solidFill>
                    <a:latin typeface="+mn-ea"/>
                    <a:ea typeface="+mn-ea"/>
                  </a:rPr>
                  <a:t>。</a:t>
                </a:r>
              </a:p>
            </p:txBody>
          </p:sp>
        </mc:Choice>
        <mc:Fallback xmlns="">
          <p:sp>
            <p:nvSpPr>
              <p:cNvPr id="1366020" name="Rectangle 4"/>
              <p:cNvSpPr>
                <a:spLocks noRot="1" noChangeAspect="1" noMove="1" noResize="1" noEditPoints="1" noAdjustHandles="1" noChangeArrowheads="1" noChangeShapeType="1" noTextEdit="1"/>
              </p:cNvSpPr>
              <p:nvPr/>
            </p:nvSpPr>
            <p:spPr bwMode="auto">
              <a:xfrm>
                <a:off x="476280" y="3277394"/>
                <a:ext cx="11506200" cy="3415445"/>
              </a:xfrm>
              <a:prstGeom prst="rect">
                <a:avLst/>
              </a:prstGeom>
              <a:blipFill>
                <a:blip r:embed="rId3"/>
                <a:stretch>
                  <a:fillRect l="-794" b="-2857"/>
                </a:stretch>
              </a:blipFill>
              <a:ln>
                <a:noFill/>
              </a:ln>
              <a:extLst/>
            </p:spPr>
            <p:txBody>
              <a:bodyPr/>
              <a:lstStyle/>
              <a:p>
                <a:r>
                  <a:rPr lang="zh-CN" altLang="en-US">
                    <a:noFill/>
                  </a:rPr>
                  <a:t> </a:t>
                </a:r>
              </a:p>
            </p:txBody>
          </p:sp>
        </mc:Fallback>
      </mc:AlternateContent>
    </p:spTree>
    <p:extLst>
      <p:ext uri="{BB962C8B-B14F-4D97-AF65-F5344CB8AC3E}">
        <p14:creationId xmlns:p14="http://schemas.microsoft.com/office/powerpoint/2010/main" val="62532731"/>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66019">
                                            <p:txEl>
                                              <p:pRg st="0" end="0"/>
                                            </p:txEl>
                                          </p:spTgt>
                                        </p:tgtEl>
                                        <p:attrNameLst>
                                          <p:attrName>style.visibility</p:attrName>
                                        </p:attrNameLst>
                                      </p:cBhvr>
                                      <p:to>
                                        <p:strVal val="visible"/>
                                      </p:to>
                                    </p:set>
                                    <p:animEffect transition="in" filter="wipe(up)">
                                      <p:cBhvr>
                                        <p:cTn id="7" dur="500"/>
                                        <p:tgtEl>
                                          <p:spTgt spid="13660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66019">
                                            <p:txEl>
                                              <p:pRg st="1" end="1"/>
                                            </p:txEl>
                                          </p:spTgt>
                                        </p:tgtEl>
                                        <p:attrNameLst>
                                          <p:attrName>style.visibility</p:attrName>
                                        </p:attrNameLst>
                                      </p:cBhvr>
                                      <p:to>
                                        <p:strVal val="visible"/>
                                      </p:to>
                                    </p:set>
                                    <p:animEffect transition="in" filter="wipe(up)">
                                      <p:cBhvr>
                                        <p:cTn id="11" dur="500"/>
                                        <p:tgtEl>
                                          <p:spTgt spid="13660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66019">
                                            <p:txEl>
                                              <p:pRg st="2" end="2"/>
                                            </p:txEl>
                                          </p:spTgt>
                                        </p:tgtEl>
                                        <p:attrNameLst>
                                          <p:attrName>style.visibility</p:attrName>
                                        </p:attrNameLst>
                                      </p:cBhvr>
                                      <p:to>
                                        <p:strVal val="visible"/>
                                      </p:to>
                                    </p:set>
                                    <p:animEffect transition="in" filter="wipe(up)">
                                      <p:cBhvr>
                                        <p:cTn id="15" dur="500"/>
                                        <p:tgtEl>
                                          <p:spTgt spid="13660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66020"/>
                                        </p:tgtEl>
                                        <p:attrNameLst>
                                          <p:attrName>style.visibility</p:attrName>
                                        </p:attrNameLst>
                                      </p:cBhvr>
                                      <p:to>
                                        <p:strVal val="visible"/>
                                      </p:to>
                                    </p:set>
                                    <p:animEffect transition="in" filter="circle(in)">
                                      <p:cBhvr>
                                        <p:cTn id="20" dur="2000"/>
                                        <p:tgtEl>
                                          <p:spTgt spid="136602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366020">
                                            <p:txEl>
                                              <p:pRg st="1" end="1"/>
                                            </p:txEl>
                                          </p:spTgt>
                                        </p:tgtEl>
                                        <p:attrNameLst>
                                          <p:attrName>style.visibility</p:attrName>
                                        </p:attrNameLst>
                                      </p:cBhvr>
                                      <p:to>
                                        <p:strVal val="visible"/>
                                      </p:to>
                                    </p:set>
                                    <p:animEffect transition="in" filter="circle(in)">
                                      <p:cBhvr>
                                        <p:cTn id="25" dur="2000"/>
                                        <p:tgtEl>
                                          <p:spTgt spid="136602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66020">
                                            <p:txEl>
                                              <p:pRg st="2" end="2"/>
                                            </p:txEl>
                                          </p:spTgt>
                                        </p:tgtEl>
                                        <p:attrNameLst>
                                          <p:attrName>style.visibility</p:attrName>
                                        </p:attrNameLst>
                                      </p:cBhvr>
                                      <p:to>
                                        <p:strVal val="visible"/>
                                      </p:to>
                                    </p:set>
                                    <p:animEffect transition="in" filter="fade">
                                      <p:cBhvr>
                                        <p:cTn id="30" dur="500"/>
                                        <p:tgtEl>
                                          <p:spTgt spid="136602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66020">
                                            <p:txEl>
                                              <p:pRg st="3" end="3"/>
                                            </p:txEl>
                                          </p:spTgt>
                                        </p:tgtEl>
                                        <p:attrNameLst>
                                          <p:attrName>style.visibility</p:attrName>
                                        </p:attrNameLst>
                                      </p:cBhvr>
                                      <p:to>
                                        <p:strVal val="visible"/>
                                      </p:to>
                                    </p:set>
                                    <p:anim calcmode="lin" valueType="num">
                                      <p:cBhvr additive="base">
                                        <p:cTn id="35" dur="500" fill="hold"/>
                                        <p:tgtEl>
                                          <p:spTgt spid="136602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660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66020">
                                            <p:txEl>
                                              <p:pRg st="4" end="4"/>
                                            </p:txEl>
                                          </p:spTgt>
                                        </p:tgtEl>
                                        <p:attrNameLst>
                                          <p:attrName>style.visibility</p:attrName>
                                        </p:attrNameLst>
                                      </p:cBhvr>
                                      <p:to>
                                        <p:strVal val="visible"/>
                                      </p:to>
                                    </p:set>
                                    <p:anim calcmode="lin" valueType="num">
                                      <p:cBhvr additive="base">
                                        <p:cTn id="41" dur="500" fill="hold"/>
                                        <p:tgtEl>
                                          <p:spTgt spid="1366020">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660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66020">
                                            <p:txEl>
                                              <p:pRg st="5" end="5"/>
                                            </p:txEl>
                                          </p:spTgt>
                                        </p:tgtEl>
                                        <p:attrNameLst>
                                          <p:attrName>style.visibility</p:attrName>
                                        </p:attrNameLst>
                                      </p:cBhvr>
                                      <p:to>
                                        <p:strVal val="visible"/>
                                      </p:to>
                                    </p:set>
                                    <p:animEffect transition="in" filter="fade">
                                      <p:cBhvr>
                                        <p:cTn id="47" dur="500"/>
                                        <p:tgtEl>
                                          <p:spTgt spid="13660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19" grpId="0" build="p" autoUpdateAnimBg="0"/>
      <p:bldP spid="13660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a:t>例</a:t>
            </a:r>
            <a:r>
              <a:rPr lang="en-US" altLang="zh-CN" dirty="0"/>
              <a:t>4.2</a:t>
            </a:r>
            <a:endParaRPr lang="zh-CN" altLang="en-US" dirty="0"/>
          </a:p>
        </p:txBody>
      </p:sp>
      <p:sp>
        <p:nvSpPr>
          <p:cNvPr id="1368067" name="Rectangle 3"/>
          <p:cNvSpPr>
            <a:spLocks noGrp="1" noChangeArrowheads="1"/>
          </p:cNvSpPr>
          <p:nvPr>
            <p:ph type="body" idx="1"/>
          </p:nvPr>
        </p:nvSpPr>
        <p:spPr>
          <a:xfrm>
            <a:off x="239712" y="1010678"/>
            <a:ext cx="11737975" cy="4838232"/>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  </a:t>
            </a:r>
            <a:r>
              <a:rPr lang="zh-CN" altLang="en-US" dirty="0"/>
              <a:t>设</a:t>
            </a:r>
            <a:r>
              <a:rPr lang="en-US" altLang="zh-CN" dirty="0"/>
              <a:t>A</a:t>
            </a:r>
            <a:r>
              <a:rPr lang="zh-CN" altLang="en-US" dirty="0"/>
              <a:t>＝</a:t>
            </a:r>
            <a:r>
              <a:rPr lang="en-US" altLang="zh-CN" dirty="0"/>
              <a:t>{a}</a:t>
            </a:r>
            <a:r>
              <a:rPr lang="zh-CN" altLang="en-US" dirty="0"/>
              <a:t>，</a:t>
            </a:r>
            <a:r>
              <a:rPr lang="en-US" altLang="zh-CN" dirty="0"/>
              <a:t>B</a:t>
            </a:r>
            <a:r>
              <a:rPr lang="zh-CN" altLang="en-US" dirty="0"/>
              <a:t>＝</a:t>
            </a:r>
            <a:r>
              <a:rPr lang="en-US" altLang="zh-CN" dirty="0"/>
              <a:t>P(A)</a:t>
            </a:r>
            <a:r>
              <a:rPr lang="zh-CN" altLang="en-US" dirty="0"/>
              <a:t>，</a:t>
            </a:r>
            <a:r>
              <a:rPr lang="en-US" altLang="zh-CN" dirty="0"/>
              <a:t>C=Φ</a:t>
            </a:r>
            <a:r>
              <a:rPr lang="zh-CN" altLang="en-US" dirty="0"/>
              <a:t>，</a:t>
            </a:r>
            <a:r>
              <a:rPr lang="en-US" altLang="zh-CN" dirty="0"/>
              <a:t>D={0,1,4}</a:t>
            </a:r>
            <a:r>
              <a:rPr lang="zh-CN" altLang="en-US" dirty="0"/>
              <a:t>，请分别写出下列笛卡儿积中的元素。</a:t>
            </a:r>
          </a:p>
          <a:p>
            <a:pPr marL="0" indent="0">
              <a:lnSpc>
                <a:spcPct val="150000"/>
              </a:lnSpc>
              <a:buNone/>
            </a:pPr>
            <a:r>
              <a:rPr lang="zh-CN" altLang="en-US" dirty="0"/>
              <a:t>（</a:t>
            </a:r>
            <a:r>
              <a:rPr lang="en-US" altLang="zh-CN" dirty="0"/>
              <a:t>1</a:t>
            </a:r>
            <a:r>
              <a:rPr lang="zh-CN" altLang="en-US" dirty="0"/>
              <a:t>）</a:t>
            </a:r>
            <a:r>
              <a:rPr lang="en-US" altLang="zh-CN" dirty="0"/>
              <a:t>A×B</a:t>
            </a:r>
            <a:r>
              <a:rPr lang="zh-CN" altLang="en-US" dirty="0"/>
              <a:t>，</a:t>
            </a:r>
            <a:r>
              <a:rPr lang="en-US" altLang="zh-CN" dirty="0"/>
              <a:t>B×A</a:t>
            </a:r>
            <a:r>
              <a:rPr lang="zh-CN" altLang="en-US" dirty="0"/>
              <a:t>。</a:t>
            </a:r>
            <a:endParaRPr lang="en-US" altLang="zh-CN" dirty="0"/>
          </a:p>
          <a:p>
            <a:pPr marL="0" indent="0">
              <a:lnSpc>
                <a:spcPct val="150000"/>
              </a:lnSpc>
              <a:buNone/>
            </a:pPr>
            <a:r>
              <a:rPr lang="zh-CN" altLang="en-US" dirty="0"/>
              <a:t>（</a:t>
            </a:r>
            <a:r>
              <a:rPr lang="en-US" altLang="zh-CN" dirty="0"/>
              <a:t>2</a:t>
            </a:r>
            <a:r>
              <a:rPr lang="zh-CN" altLang="en-US" dirty="0"/>
              <a:t>）</a:t>
            </a:r>
            <a:r>
              <a:rPr lang="en-US" altLang="zh-CN" dirty="0"/>
              <a:t>A×C</a:t>
            </a:r>
            <a:r>
              <a:rPr lang="zh-CN" altLang="en-US" dirty="0"/>
              <a:t>，</a:t>
            </a:r>
            <a:r>
              <a:rPr lang="en-US" altLang="zh-CN" dirty="0"/>
              <a:t>C×A</a:t>
            </a:r>
            <a:r>
              <a:rPr lang="zh-CN" altLang="en-US" dirty="0"/>
              <a:t>。</a:t>
            </a:r>
            <a:endParaRPr lang="zh-CN" altLang="pt-BR" dirty="0"/>
          </a:p>
          <a:p>
            <a:pPr marL="0" indent="0">
              <a:lnSpc>
                <a:spcPct val="150000"/>
              </a:lnSpc>
              <a:buNone/>
            </a:pPr>
            <a:r>
              <a:rPr lang="zh-CN" altLang="pt-BR" dirty="0"/>
              <a:t>（</a:t>
            </a:r>
            <a:r>
              <a:rPr lang="pt-BR" altLang="zh-CN" dirty="0"/>
              <a:t>3</a:t>
            </a:r>
            <a:r>
              <a:rPr lang="zh-CN" altLang="pt-BR" dirty="0"/>
              <a:t>）</a:t>
            </a:r>
            <a:r>
              <a:rPr lang="pt-BR" altLang="zh-CN" dirty="0"/>
              <a:t>A×(B×D)</a:t>
            </a:r>
            <a:r>
              <a:rPr lang="zh-CN" altLang="pt-BR" dirty="0"/>
              <a:t>，</a:t>
            </a:r>
            <a:r>
              <a:rPr lang="pt-BR" altLang="zh-CN" dirty="0"/>
              <a:t>(A×B)×D</a:t>
            </a:r>
            <a:r>
              <a:rPr lang="zh-CN" altLang="pt-BR" dirty="0"/>
              <a:t>。</a:t>
            </a:r>
          </a:p>
          <a:p>
            <a:pPr marL="0" indent="0">
              <a:lnSpc>
                <a:spcPct val="150000"/>
              </a:lnSpc>
              <a:spcBef>
                <a:spcPct val="50000"/>
              </a:spcBef>
              <a:buNone/>
            </a:pPr>
            <a:r>
              <a:rPr lang="zh-CN" altLang="en-US" dirty="0">
                <a:solidFill>
                  <a:srgbClr val="C00000"/>
                </a:solidFill>
              </a:rPr>
              <a:t>解 </a:t>
            </a:r>
            <a:r>
              <a:rPr lang="zh-CN" altLang="en-US" dirty="0">
                <a:solidFill>
                  <a:srgbClr val="FF0000"/>
                </a:solidFill>
              </a:rPr>
              <a:t> </a:t>
            </a:r>
            <a:r>
              <a:rPr lang="en-US" altLang="zh-CN" dirty="0"/>
              <a:t>B=P(A)={Φ</a:t>
            </a:r>
            <a:r>
              <a:rPr lang="zh-CN" altLang="en-US" dirty="0"/>
              <a:t>，</a:t>
            </a:r>
            <a:r>
              <a:rPr lang="en-US" altLang="zh-CN" dirty="0"/>
              <a:t>{a}}</a:t>
            </a:r>
            <a:r>
              <a:rPr lang="zh-CN" altLang="en-US" dirty="0"/>
              <a:t>，根据式（</a:t>
            </a:r>
            <a:r>
              <a:rPr lang="en-US" altLang="zh-CN" dirty="0"/>
              <a:t>4-1</a:t>
            </a:r>
            <a:r>
              <a:rPr lang="zh-CN" altLang="en-US" dirty="0"/>
              <a:t>），有</a:t>
            </a:r>
          </a:p>
          <a:p>
            <a:pPr marL="0" indent="0">
              <a:lnSpc>
                <a:spcPct val="150000"/>
              </a:lnSpc>
              <a:buNone/>
            </a:pPr>
            <a:r>
              <a:rPr lang="zh-CN" altLang="en-US" dirty="0"/>
              <a:t>（</a:t>
            </a:r>
            <a:r>
              <a:rPr lang="en-US" altLang="zh-CN" dirty="0"/>
              <a:t>1</a:t>
            </a:r>
            <a:r>
              <a:rPr lang="zh-CN" altLang="en-US" dirty="0"/>
              <a:t>）</a:t>
            </a:r>
            <a:r>
              <a:rPr lang="en-US" altLang="zh-CN" dirty="0"/>
              <a:t>A×B</a:t>
            </a:r>
            <a:r>
              <a:rPr lang="zh-CN" altLang="en-US" dirty="0"/>
              <a:t>＝</a:t>
            </a:r>
            <a:r>
              <a:rPr lang="en-US" altLang="zh-CN" dirty="0"/>
              <a:t>{&lt;a</a:t>
            </a:r>
            <a:r>
              <a:rPr lang="zh-CN" altLang="en-US" dirty="0"/>
              <a:t>，</a:t>
            </a:r>
            <a:r>
              <a:rPr lang="en-US" altLang="zh-CN" dirty="0"/>
              <a:t>Φ&gt;</a:t>
            </a:r>
            <a:r>
              <a:rPr lang="zh-CN" altLang="en-US" dirty="0"/>
              <a:t>，</a:t>
            </a:r>
            <a:r>
              <a:rPr lang="en-US" altLang="zh-CN" dirty="0"/>
              <a:t>&lt;a</a:t>
            </a:r>
            <a:r>
              <a:rPr lang="zh-CN" altLang="en-US" dirty="0"/>
              <a:t>，</a:t>
            </a:r>
            <a:r>
              <a:rPr lang="en-US" altLang="zh-CN" dirty="0"/>
              <a:t>{a}&gt;}</a:t>
            </a:r>
          </a:p>
          <a:p>
            <a:pPr marL="0" indent="0">
              <a:lnSpc>
                <a:spcPct val="150000"/>
              </a:lnSpc>
              <a:buNone/>
            </a:pPr>
            <a:r>
              <a:rPr lang="en-US" altLang="zh-CN" dirty="0"/>
              <a:t>        B×A</a:t>
            </a:r>
            <a:r>
              <a:rPr lang="zh-CN" altLang="en-US" dirty="0"/>
              <a:t>＝</a:t>
            </a:r>
            <a:r>
              <a:rPr lang="en-US" altLang="zh-CN" dirty="0"/>
              <a:t>{&lt;Φ</a:t>
            </a:r>
            <a:r>
              <a:rPr lang="zh-CN" altLang="en-US" dirty="0"/>
              <a:t>，</a:t>
            </a:r>
            <a:r>
              <a:rPr lang="en-US" altLang="zh-CN" dirty="0"/>
              <a:t>a&gt;</a:t>
            </a:r>
            <a:r>
              <a:rPr lang="zh-CN" altLang="en-US" dirty="0"/>
              <a:t>，</a:t>
            </a:r>
            <a:r>
              <a:rPr lang="en-US" altLang="zh-CN" dirty="0"/>
              <a:t>&lt;{a}</a:t>
            </a:r>
            <a:r>
              <a:rPr lang="zh-CN" altLang="en-US" dirty="0"/>
              <a:t>，</a:t>
            </a:r>
            <a:r>
              <a:rPr lang="en-US" altLang="zh-CN" dirty="0"/>
              <a:t>a&gt;}</a:t>
            </a:r>
            <a:endParaRPr lang="zh-CN" altLang="pt-BR" dirty="0"/>
          </a:p>
          <a:p>
            <a:pPr marL="0" indent="0">
              <a:lnSpc>
                <a:spcPct val="150000"/>
              </a:lnSpc>
              <a:buNone/>
            </a:pPr>
            <a:r>
              <a:rPr lang="zh-CN" altLang="pt-BR" dirty="0"/>
              <a:t>（</a:t>
            </a:r>
            <a:r>
              <a:rPr lang="pt-BR" altLang="zh-CN" dirty="0"/>
              <a:t>2</a:t>
            </a:r>
            <a:r>
              <a:rPr lang="zh-CN" altLang="pt-BR" dirty="0"/>
              <a:t>）</a:t>
            </a:r>
            <a:r>
              <a:rPr lang="pt-BR" altLang="zh-CN" dirty="0"/>
              <a:t>A×C=</a:t>
            </a:r>
            <a:r>
              <a:rPr lang="en-US" altLang="zh-CN" dirty="0"/>
              <a:t>Φ</a:t>
            </a:r>
            <a:r>
              <a:rPr lang="zh-CN" altLang="pt-BR" dirty="0"/>
              <a:t>，</a:t>
            </a:r>
            <a:r>
              <a:rPr lang="pt-BR" altLang="zh-CN" dirty="0"/>
              <a:t>C×A=</a:t>
            </a:r>
            <a:r>
              <a:rPr lang="en-US" altLang="zh-CN" dirty="0"/>
              <a:t>Φ</a:t>
            </a:r>
            <a:endParaRPr lang="zh-CN" altLang="en-US" dirty="0"/>
          </a:p>
        </p:txBody>
      </p:sp>
      <p:sp>
        <p:nvSpPr>
          <p:cNvPr id="6" name="思想气泡: 云 5">
            <a:extLst>
              <a:ext uri="{FF2B5EF4-FFF2-40B4-BE49-F238E27FC236}">
                <a16:creationId xmlns:a16="http://schemas.microsoft.com/office/drawing/2014/main" id="{14D55C80-1CA2-401B-917A-C51BD52DD792}"/>
              </a:ext>
            </a:extLst>
          </p:cNvPr>
          <p:cNvSpPr/>
          <p:nvPr/>
        </p:nvSpPr>
        <p:spPr>
          <a:xfrm>
            <a:off x="7165975" y="3393739"/>
            <a:ext cx="3276600" cy="1219200"/>
          </a:xfrm>
          <a:prstGeom prst="cloudCallout">
            <a:avLst>
              <a:gd name="adj1" fmla="val -102963"/>
              <a:gd name="adj2" fmla="val 5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交换律不成立</a:t>
            </a:r>
          </a:p>
        </p:txBody>
      </p:sp>
    </p:spTree>
    <p:extLst>
      <p:ext uri="{BB962C8B-B14F-4D97-AF65-F5344CB8AC3E}">
        <p14:creationId xmlns:p14="http://schemas.microsoft.com/office/powerpoint/2010/main" val="3331149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68067">
                                            <p:txEl>
                                              <p:pRg st="0" end="0"/>
                                            </p:txEl>
                                          </p:spTgt>
                                        </p:tgtEl>
                                        <p:attrNameLst>
                                          <p:attrName>style.visibility</p:attrName>
                                        </p:attrNameLst>
                                      </p:cBhvr>
                                      <p:to>
                                        <p:strVal val="visible"/>
                                      </p:to>
                                    </p:set>
                                    <p:anim calcmode="lin" valueType="num">
                                      <p:cBhvr additive="base">
                                        <p:cTn id="7" dur="500" fill="hold"/>
                                        <p:tgtEl>
                                          <p:spTgt spid="136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806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68067">
                                            <p:txEl>
                                              <p:pRg st="1" end="1"/>
                                            </p:txEl>
                                          </p:spTgt>
                                        </p:tgtEl>
                                        <p:attrNameLst>
                                          <p:attrName>style.visibility</p:attrName>
                                        </p:attrNameLst>
                                      </p:cBhvr>
                                      <p:to>
                                        <p:strVal val="visible"/>
                                      </p:to>
                                    </p:set>
                                    <p:anim calcmode="lin" valueType="num">
                                      <p:cBhvr additive="base">
                                        <p:cTn id="12" dur="500" fill="hold"/>
                                        <p:tgtEl>
                                          <p:spTgt spid="13680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806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68067">
                                            <p:txEl>
                                              <p:pRg st="2" end="2"/>
                                            </p:txEl>
                                          </p:spTgt>
                                        </p:tgtEl>
                                        <p:attrNameLst>
                                          <p:attrName>style.visibility</p:attrName>
                                        </p:attrNameLst>
                                      </p:cBhvr>
                                      <p:to>
                                        <p:strVal val="visible"/>
                                      </p:to>
                                    </p:set>
                                    <p:anim calcmode="lin" valueType="num">
                                      <p:cBhvr additive="base">
                                        <p:cTn id="17" dur="500" fill="hold"/>
                                        <p:tgtEl>
                                          <p:spTgt spid="1368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6806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68067">
                                            <p:txEl>
                                              <p:pRg st="3" end="3"/>
                                            </p:txEl>
                                          </p:spTgt>
                                        </p:tgtEl>
                                        <p:attrNameLst>
                                          <p:attrName>style.visibility</p:attrName>
                                        </p:attrNameLst>
                                      </p:cBhvr>
                                      <p:to>
                                        <p:strVal val="visible"/>
                                      </p:to>
                                    </p:set>
                                    <p:anim calcmode="lin" valueType="num">
                                      <p:cBhvr additive="base">
                                        <p:cTn id="22" dur="500" fill="hold"/>
                                        <p:tgtEl>
                                          <p:spTgt spid="136806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6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68067">
                                            <p:txEl>
                                              <p:pRg st="4" end="4"/>
                                            </p:txEl>
                                          </p:spTgt>
                                        </p:tgtEl>
                                        <p:attrNameLst>
                                          <p:attrName>style.visibility</p:attrName>
                                        </p:attrNameLst>
                                      </p:cBhvr>
                                      <p:to>
                                        <p:strVal val="visible"/>
                                      </p:to>
                                    </p:set>
                                    <p:anim calcmode="lin" valueType="num">
                                      <p:cBhvr additive="base">
                                        <p:cTn id="28" dur="500" fill="hold"/>
                                        <p:tgtEl>
                                          <p:spTgt spid="136806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6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68067">
                                            <p:txEl>
                                              <p:pRg st="5" end="5"/>
                                            </p:txEl>
                                          </p:spTgt>
                                        </p:tgtEl>
                                        <p:attrNameLst>
                                          <p:attrName>style.visibility</p:attrName>
                                        </p:attrNameLst>
                                      </p:cBhvr>
                                      <p:to>
                                        <p:strVal val="visible"/>
                                      </p:to>
                                    </p:set>
                                    <p:anim calcmode="lin" valueType="num">
                                      <p:cBhvr additive="base">
                                        <p:cTn id="34" dur="500" fill="hold"/>
                                        <p:tgtEl>
                                          <p:spTgt spid="136806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6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68067">
                                            <p:txEl>
                                              <p:pRg st="6" end="6"/>
                                            </p:txEl>
                                          </p:spTgt>
                                        </p:tgtEl>
                                        <p:attrNameLst>
                                          <p:attrName>style.visibility</p:attrName>
                                        </p:attrNameLst>
                                      </p:cBhvr>
                                      <p:to>
                                        <p:strVal val="visible"/>
                                      </p:to>
                                    </p:set>
                                    <p:anim calcmode="lin" valueType="num">
                                      <p:cBhvr additive="base">
                                        <p:cTn id="40" dur="500" fill="hold"/>
                                        <p:tgtEl>
                                          <p:spTgt spid="136806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6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68067">
                                            <p:txEl>
                                              <p:pRg st="7" end="7"/>
                                            </p:txEl>
                                          </p:spTgt>
                                        </p:tgtEl>
                                        <p:attrNameLst>
                                          <p:attrName>style.visibility</p:attrName>
                                        </p:attrNameLst>
                                      </p:cBhvr>
                                      <p:to>
                                        <p:strVal val="visible"/>
                                      </p:to>
                                    </p:set>
                                    <p:anim calcmode="lin" valueType="num">
                                      <p:cBhvr additive="base">
                                        <p:cTn id="46" dur="500" fill="hold"/>
                                        <p:tgtEl>
                                          <p:spTgt spid="136806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6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down)">
                                      <p:cBhvr>
                                        <p:cTn id="52" dur="580">
                                          <p:stCondLst>
                                            <p:cond delay="0"/>
                                          </p:stCondLst>
                                        </p:cTn>
                                        <p:tgtEl>
                                          <p:spTgt spid="6"/>
                                        </p:tgtEl>
                                      </p:cBhvr>
                                    </p:animEffect>
                                    <p:anim calcmode="lin" valueType="num">
                                      <p:cBhvr>
                                        <p:cTn id="5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8" dur="26">
                                          <p:stCondLst>
                                            <p:cond delay="650"/>
                                          </p:stCondLst>
                                        </p:cTn>
                                        <p:tgtEl>
                                          <p:spTgt spid="6"/>
                                        </p:tgtEl>
                                      </p:cBhvr>
                                      <p:to x="100000" y="60000"/>
                                    </p:animScale>
                                    <p:animScale>
                                      <p:cBhvr>
                                        <p:cTn id="59" dur="166" decel="50000">
                                          <p:stCondLst>
                                            <p:cond delay="676"/>
                                          </p:stCondLst>
                                        </p:cTn>
                                        <p:tgtEl>
                                          <p:spTgt spid="6"/>
                                        </p:tgtEl>
                                      </p:cBhvr>
                                      <p:to x="100000" y="100000"/>
                                    </p:animScale>
                                    <p:animScale>
                                      <p:cBhvr>
                                        <p:cTn id="60" dur="26">
                                          <p:stCondLst>
                                            <p:cond delay="1312"/>
                                          </p:stCondLst>
                                        </p:cTn>
                                        <p:tgtEl>
                                          <p:spTgt spid="6"/>
                                        </p:tgtEl>
                                      </p:cBhvr>
                                      <p:to x="100000" y="80000"/>
                                    </p:animScale>
                                    <p:animScale>
                                      <p:cBhvr>
                                        <p:cTn id="61" dur="166" decel="50000">
                                          <p:stCondLst>
                                            <p:cond delay="1338"/>
                                          </p:stCondLst>
                                        </p:cTn>
                                        <p:tgtEl>
                                          <p:spTgt spid="6"/>
                                        </p:tgtEl>
                                      </p:cBhvr>
                                      <p:to x="100000" y="100000"/>
                                    </p:animScale>
                                    <p:animScale>
                                      <p:cBhvr>
                                        <p:cTn id="62" dur="26">
                                          <p:stCondLst>
                                            <p:cond delay="1642"/>
                                          </p:stCondLst>
                                        </p:cTn>
                                        <p:tgtEl>
                                          <p:spTgt spid="6"/>
                                        </p:tgtEl>
                                      </p:cBhvr>
                                      <p:to x="100000" y="90000"/>
                                    </p:animScale>
                                    <p:animScale>
                                      <p:cBhvr>
                                        <p:cTn id="63" dur="166" decel="50000">
                                          <p:stCondLst>
                                            <p:cond delay="1668"/>
                                          </p:stCondLst>
                                        </p:cTn>
                                        <p:tgtEl>
                                          <p:spTgt spid="6"/>
                                        </p:tgtEl>
                                      </p:cBhvr>
                                      <p:to x="100000" y="100000"/>
                                    </p:animScale>
                                    <p:animScale>
                                      <p:cBhvr>
                                        <p:cTn id="64" dur="26">
                                          <p:stCondLst>
                                            <p:cond delay="1808"/>
                                          </p:stCondLst>
                                        </p:cTn>
                                        <p:tgtEl>
                                          <p:spTgt spid="6"/>
                                        </p:tgtEl>
                                      </p:cBhvr>
                                      <p:to x="100000" y="95000"/>
                                    </p:animScale>
                                    <p:animScale>
                                      <p:cBhvr>
                                        <p:cTn id="6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7" grpId="0" build="p"/>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dirty="0"/>
              <a:t>例</a:t>
            </a:r>
            <a:r>
              <a:rPr lang="en-US" altLang="zh-CN" dirty="0"/>
              <a:t>4.2</a:t>
            </a:r>
            <a:r>
              <a:rPr lang="zh-CN" altLang="en-US" dirty="0"/>
              <a:t>（续）</a:t>
            </a:r>
          </a:p>
        </p:txBody>
      </p:sp>
      <p:sp>
        <p:nvSpPr>
          <p:cNvPr id="1370115" name="Rectangle 3"/>
          <p:cNvSpPr>
            <a:spLocks noGrp="1" noChangeArrowheads="1"/>
          </p:cNvSpPr>
          <p:nvPr>
            <p:ph type="body" idx="1"/>
          </p:nvPr>
        </p:nvSpPr>
        <p:spPr>
          <a:xfrm>
            <a:off x="231775" y="1219994"/>
            <a:ext cx="11582400" cy="4495800"/>
          </a:xfrm>
        </p:spPr>
        <p:txBody>
          <a:bodyPr>
            <a:normAutofit/>
          </a:bodyPr>
          <a:lstStyle/>
          <a:p>
            <a:pPr marL="0" indent="0">
              <a:lnSpc>
                <a:spcPct val="150000"/>
              </a:lnSpc>
              <a:buNone/>
            </a:pPr>
            <a:r>
              <a:rPr lang="zh-CN" altLang="pt-BR" dirty="0"/>
              <a:t>（</a:t>
            </a:r>
            <a:r>
              <a:rPr lang="pt-BR" altLang="zh-CN" dirty="0"/>
              <a:t>3</a:t>
            </a:r>
            <a:r>
              <a:rPr lang="zh-CN" altLang="pt-BR" dirty="0"/>
              <a:t>）因为</a:t>
            </a:r>
            <a:endParaRPr lang="en-US" altLang="zh-CN" dirty="0"/>
          </a:p>
          <a:p>
            <a:pPr marL="0" indent="0" algn="ctr">
              <a:lnSpc>
                <a:spcPct val="150000"/>
              </a:lnSpc>
              <a:buNone/>
            </a:pPr>
            <a:r>
              <a:rPr lang="pt-BR" altLang="zh-CN" dirty="0"/>
              <a:t>      B×D</a:t>
            </a:r>
            <a:r>
              <a:rPr lang="zh-CN" altLang="pt-BR" dirty="0"/>
              <a:t>＝</a:t>
            </a:r>
            <a:r>
              <a:rPr lang="pt-BR" altLang="zh-CN" dirty="0"/>
              <a:t>{&lt;</a:t>
            </a:r>
            <a:r>
              <a:rPr lang="en-US" altLang="zh-CN" dirty="0"/>
              <a:t> Φ</a:t>
            </a:r>
            <a:r>
              <a:rPr lang="zh-CN" altLang="pt-BR" dirty="0"/>
              <a:t>，</a:t>
            </a:r>
            <a:r>
              <a:rPr lang="pt-BR" altLang="zh-CN" dirty="0"/>
              <a:t>0&gt;</a:t>
            </a:r>
            <a:r>
              <a:rPr lang="zh-CN" altLang="pt-BR" dirty="0"/>
              <a:t>，</a:t>
            </a:r>
            <a:r>
              <a:rPr lang="pt-BR" altLang="zh-CN" dirty="0"/>
              <a:t>&lt;</a:t>
            </a:r>
            <a:r>
              <a:rPr lang="en-US" altLang="zh-CN" dirty="0"/>
              <a:t>Φ</a:t>
            </a:r>
            <a:r>
              <a:rPr lang="zh-CN" altLang="pt-BR" dirty="0"/>
              <a:t>，</a:t>
            </a:r>
            <a:r>
              <a:rPr lang="pt-BR" altLang="zh-CN" dirty="0"/>
              <a:t>1&gt;</a:t>
            </a:r>
            <a:r>
              <a:rPr lang="zh-CN" altLang="pt-BR" dirty="0"/>
              <a:t>，</a:t>
            </a:r>
            <a:r>
              <a:rPr lang="pt-BR" altLang="zh-CN" dirty="0"/>
              <a:t>&lt;</a:t>
            </a:r>
            <a:r>
              <a:rPr lang="en-US" altLang="zh-CN" dirty="0"/>
              <a:t>Φ</a:t>
            </a:r>
            <a:r>
              <a:rPr lang="zh-CN" altLang="pt-BR" dirty="0"/>
              <a:t>，</a:t>
            </a:r>
            <a:r>
              <a:rPr lang="pt-BR" altLang="zh-CN" dirty="0"/>
              <a:t>4&gt;</a:t>
            </a:r>
            <a:r>
              <a:rPr lang="zh-CN" altLang="pt-BR" dirty="0"/>
              <a:t>，</a:t>
            </a:r>
            <a:r>
              <a:rPr lang="pt-BR" altLang="zh-CN" dirty="0"/>
              <a:t>&lt;{a}</a:t>
            </a:r>
            <a:r>
              <a:rPr lang="zh-CN" altLang="pt-BR" dirty="0"/>
              <a:t>，</a:t>
            </a:r>
            <a:r>
              <a:rPr lang="pt-BR" altLang="zh-CN" dirty="0"/>
              <a:t>0&gt;</a:t>
            </a:r>
            <a:r>
              <a:rPr lang="zh-CN" altLang="pt-BR" dirty="0"/>
              <a:t>，</a:t>
            </a:r>
            <a:r>
              <a:rPr lang="pt-BR" altLang="zh-CN" dirty="0"/>
              <a:t>&lt;{a}</a:t>
            </a:r>
            <a:r>
              <a:rPr lang="zh-CN" altLang="pt-BR" dirty="0"/>
              <a:t>，</a:t>
            </a:r>
            <a:r>
              <a:rPr lang="pt-BR" altLang="zh-CN" dirty="0"/>
              <a:t>1&gt;</a:t>
            </a:r>
            <a:r>
              <a:rPr lang="zh-CN" altLang="pt-BR" dirty="0"/>
              <a:t>，</a:t>
            </a:r>
            <a:r>
              <a:rPr lang="pt-BR" altLang="zh-CN" dirty="0"/>
              <a:t>&lt;{a}</a:t>
            </a:r>
            <a:r>
              <a:rPr lang="zh-CN" altLang="pt-BR" dirty="0"/>
              <a:t>，</a:t>
            </a:r>
            <a:r>
              <a:rPr lang="pt-BR" altLang="zh-CN" dirty="0"/>
              <a:t>4&gt;}</a:t>
            </a:r>
            <a:endParaRPr lang="en-US" altLang="zh-CN" dirty="0"/>
          </a:p>
          <a:p>
            <a:pPr marL="0" indent="0">
              <a:lnSpc>
                <a:spcPct val="150000"/>
              </a:lnSpc>
              <a:buNone/>
            </a:pPr>
            <a:r>
              <a:rPr lang="zh-CN" altLang="en-US" dirty="0"/>
              <a:t>所以</a:t>
            </a:r>
            <a:endParaRPr lang="en-US" altLang="zh-CN" dirty="0"/>
          </a:p>
          <a:p>
            <a:pPr marL="0" indent="0">
              <a:lnSpc>
                <a:spcPct val="150000"/>
              </a:lnSpc>
              <a:buNone/>
            </a:pPr>
            <a:r>
              <a:rPr lang="pt-BR" altLang="zh-CN" dirty="0"/>
              <a:t>       A×(B×D)</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0&gt;&gt;</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1&gt;&gt;</a:t>
            </a:r>
            <a:r>
              <a:rPr lang="zh-CN" altLang="pt-BR" dirty="0"/>
              <a:t>，</a:t>
            </a:r>
            <a:r>
              <a:rPr lang="pt-BR" altLang="zh-CN" dirty="0"/>
              <a:t>&lt;a</a:t>
            </a:r>
            <a:r>
              <a:rPr lang="zh-CN" altLang="pt-BR" dirty="0"/>
              <a:t>，</a:t>
            </a:r>
            <a:r>
              <a:rPr lang="pt-BR" altLang="zh-CN" dirty="0"/>
              <a:t>&lt;</a:t>
            </a:r>
            <a:r>
              <a:rPr lang="en-US" altLang="zh-CN" dirty="0"/>
              <a:t>Φ</a:t>
            </a:r>
            <a:r>
              <a:rPr lang="zh-CN" altLang="pt-BR" dirty="0"/>
              <a:t>，</a:t>
            </a:r>
            <a:r>
              <a:rPr lang="pt-BR" altLang="zh-CN" dirty="0"/>
              <a:t>4&gt;&gt;</a:t>
            </a:r>
            <a:r>
              <a:rPr lang="zh-CN" altLang="pt-BR" dirty="0"/>
              <a:t>，</a:t>
            </a:r>
            <a:endParaRPr lang="en-US" altLang="zh-CN" dirty="0"/>
          </a:p>
          <a:p>
            <a:pPr marL="0" indent="0">
              <a:lnSpc>
                <a:spcPct val="150000"/>
              </a:lnSpc>
              <a:buNone/>
            </a:pPr>
            <a:r>
              <a:rPr lang="en-US" altLang="zh-CN" dirty="0"/>
              <a:t>                   </a:t>
            </a:r>
            <a:r>
              <a:rPr lang="pt-BR" altLang="zh-CN" dirty="0"/>
              <a:t>&lt;a</a:t>
            </a:r>
            <a:r>
              <a:rPr lang="zh-CN" altLang="pt-BR" dirty="0"/>
              <a:t>，</a:t>
            </a:r>
            <a:r>
              <a:rPr lang="pt-BR" altLang="zh-CN" dirty="0"/>
              <a:t>&lt;{a}</a:t>
            </a:r>
            <a:r>
              <a:rPr lang="zh-CN" altLang="pt-BR" dirty="0"/>
              <a:t>，</a:t>
            </a:r>
            <a:r>
              <a:rPr lang="pt-BR" altLang="zh-CN" dirty="0"/>
              <a:t>0&gt;&gt;</a:t>
            </a:r>
            <a:r>
              <a:rPr lang="zh-CN" altLang="pt-BR" dirty="0"/>
              <a:t>，</a:t>
            </a:r>
            <a:r>
              <a:rPr lang="pt-BR" altLang="zh-CN" dirty="0"/>
              <a:t>&lt;a</a:t>
            </a:r>
            <a:r>
              <a:rPr lang="zh-CN" altLang="pt-BR" dirty="0"/>
              <a:t>，</a:t>
            </a:r>
            <a:r>
              <a:rPr lang="pt-BR" altLang="zh-CN" dirty="0"/>
              <a:t>&lt;{a}</a:t>
            </a:r>
            <a:r>
              <a:rPr lang="zh-CN" altLang="pt-BR" dirty="0"/>
              <a:t>，</a:t>
            </a:r>
            <a:r>
              <a:rPr lang="pt-BR" altLang="zh-CN" dirty="0"/>
              <a:t>1&gt;&gt;</a:t>
            </a:r>
            <a:r>
              <a:rPr lang="zh-CN" altLang="pt-BR" dirty="0"/>
              <a:t>，</a:t>
            </a:r>
            <a:r>
              <a:rPr lang="pt-BR" altLang="zh-CN" dirty="0"/>
              <a:t>&lt;a</a:t>
            </a:r>
            <a:r>
              <a:rPr lang="zh-CN" altLang="pt-BR" dirty="0"/>
              <a:t>，</a:t>
            </a:r>
            <a:r>
              <a:rPr lang="pt-BR" altLang="zh-CN" dirty="0"/>
              <a:t>&lt;{a}</a:t>
            </a:r>
            <a:r>
              <a:rPr lang="zh-CN" altLang="pt-BR" dirty="0"/>
              <a:t>，</a:t>
            </a:r>
            <a:r>
              <a:rPr lang="pt-BR" altLang="zh-CN" dirty="0"/>
              <a:t>4&gt;&gt;}</a:t>
            </a:r>
            <a:endParaRPr lang="zh-CN" altLang="pt-BR" dirty="0"/>
          </a:p>
          <a:p>
            <a:pPr marL="0" indent="0">
              <a:lnSpc>
                <a:spcPct val="150000"/>
              </a:lnSpc>
              <a:buNone/>
            </a:pPr>
            <a:r>
              <a:rPr lang="zh-CN" altLang="en-US" dirty="0"/>
              <a:t>同理</a:t>
            </a:r>
            <a:endParaRPr lang="en-US" altLang="zh-CN" dirty="0"/>
          </a:p>
          <a:p>
            <a:pPr marL="0" indent="0">
              <a:lnSpc>
                <a:spcPct val="150000"/>
              </a:lnSpc>
              <a:buNone/>
            </a:pPr>
            <a:r>
              <a:rPr lang="en-US" altLang="zh-CN" dirty="0"/>
              <a:t>        (</a:t>
            </a:r>
            <a:r>
              <a:rPr lang="pt-BR" altLang="zh-CN" dirty="0"/>
              <a:t>A×B)×D</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0&gt;</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1&gt;</a:t>
            </a:r>
            <a:r>
              <a:rPr lang="zh-CN" altLang="pt-BR" dirty="0"/>
              <a:t>，</a:t>
            </a:r>
            <a:r>
              <a:rPr lang="pt-BR" altLang="zh-CN" dirty="0"/>
              <a:t>&lt;&lt;a</a:t>
            </a:r>
            <a:r>
              <a:rPr lang="zh-CN" altLang="pt-BR" dirty="0"/>
              <a:t>，</a:t>
            </a:r>
            <a:r>
              <a:rPr lang="en-US" altLang="zh-CN" dirty="0"/>
              <a:t>Φ</a:t>
            </a:r>
            <a:r>
              <a:rPr lang="pt-BR" altLang="zh-CN" dirty="0"/>
              <a:t>&gt;</a:t>
            </a:r>
            <a:r>
              <a:rPr lang="zh-CN" altLang="pt-BR" dirty="0"/>
              <a:t>，</a:t>
            </a:r>
            <a:r>
              <a:rPr lang="pt-BR" altLang="zh-CN" dirty="0"/>
              <a:t>4&gt;</a:t>
            </a:r>
            <a:r>
              <a:rPr lang="zh-CN" altLang="pt-BR" dirty="0"/>
              <a:t>，</a:t>
            </a:r>
            <a:endParaRPr lang="en-US" altLang="zh-CN" dirty="0"/>
          </a:p>
          <a:p>
            <a:pPr marL="0" indent="0">
              <a:lnSpc>
                <a:spcPct val="150000"/>
              </a:lnSpc>
              <a:buNone/>
            </a:pPr>
            <a:r>
              <a:rPr lang="en-US" altLang="zh-CN" dirty="0"/>
              <a:t>                   </a:t>
            </a:r>
            <a:r>
              <a:rPr lang="pt-BR" altLang="zh-CN" dirty="0"/>
              <a:t>&lt;&lt;a</a:t>
            </a:r>
            <a:r>
              <a:rPr lang="zh-CN" altLang="pt-BR" dirty="0"/>
              <a:t>，</a:t>
            </a:r>
            <a:r>
              <a:rPr lang="pt-BR" altLang="zh-CN" dirty="0"/>
              <a:t>{a}&gt;</a:t>
            </a:r>
            <a:r>
              <a:rPr lang="zh-CN" altLang="pt-BR" dirty="0"/>
              <a:t>，</a:t>
            </a:r>
            <a:r>
              <a:rPr lang="pt-BR" altLang="zh-CN" dirty="0"/>
              <a:t>0&gt;</a:t>
            </a:r>
            <a:r>
              <a:rPr lang="zh-CN" altLang="pt-BR" dirty="0"/>
              <a:t>，</a:t>
            </a:r>
            <a:r>
              <a:rPr lang="pt-BR" altLang="zh-CN" dirty="0"/>
              <a:t>&lt;&lt;a</a:t>
            </a:r>
            <a:r>
              <a:rPr lang="zh-CN" altLang="pt-BR" dirty="0"/>
              <a:t>，</a:t>
            </a:r>
            <a:r>
              <a:rPr lang="pt-BR" altLang="zh-CN" dirty="0"/>
              <a:t>{a}&gt;</a:t>
            </a:r>
            <a:r>
              <a:rPr lang="zh-CN" altLang="pt-BR" dirty="0"/>
              <a:t>，</a:t>
            </a:r>
            <a:r>
              <a:rPr lang="pt-BR" altLang="zh-CN" dirty="0"/>
              <a:t>1&gt;</a:t>
            </a:r>
            <a:r>
              <a:rPr lang="zh-CN" altLang="pt-BR" dirty="0"/>
              <a:t>，</a:t>
            </a:r>
            <a:r>
              <a:rPr lang="pt-BR" altLang="zh-CN" dirty="0"/>
              <a:t>&lt;&lt;a</a:t>
            </a:r>
            <a:r>
              <a:rPr lang="zh-CN" altLang="pt-BR" dirty="0"/>
              <a:t>，</a:t>
            </a:r>
            <a:r>
              <a:rPr lang="pt-BR" altLang="zh-CN" dirty="0"/>
              <a:t>{a}&gt;</a:t>
            </a:r>
            <a:r>
              <a:rPr lang="zh-CN" altLang="pt-BR" dirty="0"/>
              <a:t>，</a:t>
            </a:r>
            <a:r>
              <a:rPr lang="pt-BR" altLang="zh-CN" dirty="0"/>
              <a:t>4&gt;}</a:t>
            </a:r>
            <a:endParaRPr lang="zh-CN" altLang="pt-BR" dirty="0"/>
          </a:p>
        </p:txBody>
      </p:sp>
      <p:sp>
        <p:nvSpPr>
          <p:cNvPr id="4" name="思想气泡: 云 3">
            <a:extLst>
              <a:ext uri="{FF2B5EF4-FFF2-40B4-BE49-F238E27FC236}">
                <a16:creationId xmlns:a16="http://schemas.microsoft.com/office/drawing/2014/main" id="{7D5D34BB-CAD6-4A6F-9965-1A08FCC855B4}"/>
              </a:ext>
            </a:extLst>
          </p:cNvPr>
          <p:cNvSpPr/>
          <p:nvPr/>
        </p:nvSpPr>
        <p:spPr>
          <a:xfrm>
            <a:off x="8080375" y="2248694"/>
            <a:ext cx="3276600" cy="1219200"/>
          </a:xfrm>
          <a:prstGeom prst="cloudCallout">
            <a:avLst>
              <a:gd name="adj1" fmla="val -53238"/>
              <a:gd name="adj2" fmla="val 1388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结合律不成立</a:t>
            </a:r>
          </a:p>
        </p:txBody>
      </p:sp>
    </p:spTree>
    <p:extLst>
      <p:ext uri="{BB962C8B-B14F-4D97-AF65-F5344CB8AC3E}">
        <p14:creationId xmlns:p14="http://schemas.microsoft.com/office/powerpoint/2010/main" val="3710009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0115">
                                            <p:txEl>
                                              <p:pRg st="0" end="0"/>
                                            </p:txEl>
                                          </p:spTgt>
                                        </p:tgtEl>
                                        <p:attrNameLst>
                                          <p:attrName>style.visibility</p:attrName>
                                        </p:attrNameLst>
                                      </p:cBhvr>
                                      <p:to>
                                        <p:strVal val="visible"/>
                                      </p:to>
                                    </p:set>
                                    <p:anim calcmode="lin" valueType="num">
                                      <p:cBhvr additive="base">
                                        <p:cTn id="7" dur="500" fill="hold"/>
                                        <p:tgtEl>
                                          <p:spTgt spid="1370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0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0115">
                                            <p:txEl>
                                              <p:pRg st="1" end="1"/>
                                            </p:txEl>
                                          </p:spTgt>
                                        </p:tgtEl>
                                        <p:attrNameLst>
                                          <p:attrName>style.visibility</p:attrName>
                                        </p:attrNameLst>
                                      </p:cBhvr>
                                      <p:to>
                                        <p:strVal val="visible"/>
                                      </p:to>
                                    </p:set>
                                    <p:anim calcmode="lin" valueType="num">
                                      <p:cBhvr additive="base">
                                        <p:cTn id="13" dur="500" fill="hold"/>
                                        <p:tgtEl>
                                          <p:spTgt spid="1370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0115">
                                            <p:txEl>
                                              <p:pRg st="2" end="2"/>
                                            </p:txEl>
                                          </p:spTgt>
                                        </p:tgtEl>
                                        <p:attrNameLst>
                                          <p:attrName>style.visibility</p:attrName>
                                        </p:attrNameLst>
                                      </p:cBhvr>
                                      <p:to>
                                        <p:strVal val="visible"/>
                                      </p:to>
                                    </p:set>
                                    <p:anim calcmode="lin" valueType="num">
                                      <p:cBhvr additive="base">
                                        <p:cTn id="19" dur="500" fill="hold"/>
                                        <p:tgtEl>
                                          <p:spTgt spid="1370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70115">
                                            <p:txEl>
                                              <p:pRg st="3" end="3"/>
                                            </p:txEl>
                                          </p:spTgt>
                                        </p:tgtEl>
                                        <p:attrNameLst>
                                          <p:attrName>style.visibility</p:attrName>
                                        </p:attrNameLst>
                                      </p:cBhvr>
                                      <p:to>
                                        <p:strVal val="visible"/>
                                      </p:to>
                                    </p:set>
                                    <p:anim calcmode="lin" valueType="num">
                                      <p:cBhvr additive="base">
                                        <p:cTn id="25" dur="500" fill="hold"/>
                                        <p:tgtEl>
                                          <p:spTgt spid="1370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011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70115">
                                            <p:txEl>
                                              <p:pRg st="4" end="4"/>
                                            </p:txEl>
                                          </p:spTgt>
                                        </p:tgtEl>
                                        <p:attrNameLst>
                                          <p:attrName>style.visibility</p:attrName>
                                        </p:attrNameLst>
                                      </p:cBhvr>
                                      <p:to>
                                        <p:strVal val="visible"/>
                                      </p:to>
                                    </p:set>
                                    <p:anim calcmode="lin" valueType="num">
                                      <p:cBhvr additive="base">
                                        <p:cTn id="29" dur="500" fill="hold"/>
                                        <p:tgtEl>
                                          <p:spTgt spid="13701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7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70115">
                                            <p:txEl>
                                              <p:pRg st="5" end="5"/>
                                            </p:txEl>
                                          </p:spTgt>
                                        </p:tgtEl>
                                        <p:attrNameLst>
                                          <p:attrName>style.visibility</p:attrName>
                                        </p:attrNameLst>
                                      </p:cBhvr>
                                      <p:to>
                                        <p:strVal val="visible"/>
                                      </p:to>
                                    </p:set>
                                    <p:anim calcmode="lin" valueType="num">
                                      <p:cBhvr additive="base">
                                        <p:cTn id="35" dur="500" fill="hold"/>
                                        <p:tgtEl>
                                          <p:spTgt spid="137011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0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70115">
                                            <p:txEl>
                                              <p:pRg st="6" end="6"/>
                                            </p:txEl>
                                          </p:spTgt>
                                        </p:tgtEl>
                                        <p:attrNameLst>
                                          <p:attrName>style.visibility</p:attrName>
                                        </p:attrNameLst>
                                      </p:cBhvr>
                                      <p:to>
                                        <p:strVal val="visible"/>
                                      </p:to>
                                    </p:set>
                                    <p:anim calcmode="lin" valueType="num">
                                      <p:cBhvr additive="base">
                                        <p:cTn id="41" dur="500" fill="hold"/>
                                        <p:tgtEl>
                                          <p:spTgt spid="13701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7011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70115">
                                            <p:txEl>
                                              <p:pRg st="7" end="7"/>
                                            </p:txEl>
                                          </p:spTgt>
                                        </p:tgtEl>
                                        <p:attrNameLst>
                                          <p:attrName>style.visibility</p:attrName>
                                        </p:attrNameLst>
                                      </p:cBhvr>
                                      <p:to>
                                        <p:strVal val="visible"/>
                                      </p:to>
                                    </p:set>
                                    <p:anim calcmode="lin" valueType="num">
                                      <p:cBhvr additive="base">
                                        <p:cTn id="45" dur="500" fill="hold"/>
                                        <p:tgtEl>
                                          <p:spTgt spid="137011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701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80">
                                          <p:stCondLst>
                                            <p:cond delay="0"/>
                                          </p:stCondLst>
                                        </p:cTn>
                                        <p:tgtEl>
                                          <p:spTgt spid="4"/>
                                        </p:tgtEl>
                                      </p:cBhvr>
                                    </p:animEffect>
                                    <p:anim calcmode="lin" valueType="num">
                                      <p:cBhvr>
                                        <p:cTn id="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gtEl>
                                      </p:cBhvr>
                                      <p:to x="100000" y="60000"/>
                                    </p:animScale>
                                    <p:animScale>
                                      <p:cBhvr>
                                        <p:cTn id="58" dur="166" decel="50000">
                                          <p:stCondLst>
                                            <p:cond delay="676"/>
                                          </p:stCondLst>
                                        </p:cTn>
                                        <p:tgtEl>
                                          <p:spTgt spid="4"/>
                                        </p:tgtEl>
                                      </p:cBhvr>
                                      <p:to x="100000" y="100000"/>
                                    </p:animScale>
                                    <p:animScale>
                                      <p:cBhvr>
                                        <p:cTn id="59" dur="26">
                                          <p:stCondLst>
                                            <p:cond delay="1312"/>
                                          </p:stCondLst>
                                        </p:cTn>
                                        <p:tgtEl>
                                          <p:spTgt spid="4"/>
                                        </p:tgtEl>
                                      </p:cBhvr>
                                      <p:to x="100000" y="80000"/>
                                    </p:animScale>
                                    <p:animScale>
                                      <p:cBhvr>
                                        <p:cTn id="60" dur="166" decel="50000">
                                          <p:stCondLst>
                                            <p:cond delay="1338"/>
                                          </p:stCondLst>
                                        </p:cTn>
                                        <p:tgtEl>
                                          <p:spTgt spid="4"/>
                                        </p:tgtEl>
                                      </p:cBhvr>
                                      <p:to x="100000" y="100000"/>
                                    </p:animScale>
                                    <p:animScale>
                                      <p:cBhvr>
                                        <p:cTn id="61" dur="26">
                                          <p:stCondLst>
                                            <p:cond delay="1642"/>
                                          </p:stCondLst>
                                        </p:cTn>
                                        <p:tgtEl>
                                          <p:spTgt spid="4"/>
                                        </p:tgtEl>
                                      </p:cBhvr>
                                      <p:to x="100000" y="90000"/>
                                    </p:animScale>
                                    <p:animScale>
                                      <p:cBhvr>
                                        <p:cTn id="62" dur="166" decel="50000">
                                          <p:stCondLst>
                                            <p:cond delay="1668"/>
                                          </p:stCondLst>
                                        </p:cTn>
                                        <p:tgtEl>
                                          <p:spTgt spid="4"/>
                                        </p:tgtEl>
                                      </p:cBhvr>
                                      <p:to x="100000" y="100000"/>
                                    </p:animScale>
                                    <p:animScale>
                                      <p:cBhvr>
                                        <p:cTn id="63" dur="26">
                                          <p:stCondLst>
                                            <p:cond delay="1808"/>
                                          </p:stCondLst>
                                        </p:cTn>
                                        <p:tgtEl>
                                          <p:spTgt spid="4"/>
                                        </p:tgtEl>
                                      </p:cBhvr>
                                      <p:to x="100000" y="95000"/>
                                    </p:animScale>
                                    <p:animScale>
                                      <p:cBhvr>
                                        <p:cTn id="6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0115"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13723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677130"/>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a:p>
            <a:pPr>
              <a:lnSpc>
                <a:spcPts val="2401"/>
              </a:lnSpc>
            </a:pPr>
            <a:endParaRPr lang="zh-CN" altLang="en-US" b="1" dirty="0">
              <a:latin typeface="Microsoft YaHei UI" pitchFamily="18" charset="0"/>
              <a:cs typeface="Microsoft YaHei UI" pitchFamily="18" charset="0"/>
            </a:endParaRP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47" name="TextBox 1"/>
          <p:cNvSpPr txBox="1"/>
          <p:nvPr/>
        </p:nvSpPr>
        <p:spPr>
          <a:xfrm>
            <a:off x="6593209" y="2798937"/>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extLst>
      <p:ext uri="{BB962C8B-B14F-4D97-AF65-F5344CB8AC3E}">
        <p14:creationId xmlns:p14="http://schemas.microsoft.com/office/powerpoint/2010/main" val="380881880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ChangeArrowheads="1"/>
          </p:cNvSpPr>
          <p:nvPr/>
        </p:nvSpPr>
        <p:spPr bwMode="auto">
          <a:xfrm>
            <a:off x="1822394" y="6088695"/>
            <a:ext cx="58052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FF0000"/>
                </a:solidFill>
                <a:latin typeface="+mn-ea"/>
                <a:ea typeface="+mn-ea"/>
              </a:rPr>
              <a:t>集合相等</a:t>
            </a:r>
            <a:r>
              <a:rPr lang="zh-CN" altLang="en-US" sz="2400" dirty="0">
                <a:solidFill>
                  <a:srgbClr val="0000CC"/>
                </a:solidFill>
                <a:latin typeface="+mn-ea"/>
                <a:ea typeface="+mn-ea"/>
                <a:sym typeface="Symbol" panose="05050102010706020507" pitchFamily="18" charset="2"/>
              </a:rPr>
              <a:t></a:t>
            </a:r>
            <a:r>
              <a:rPr lang="zh-CN" altLang="en-US" sz="2400" dirty="0">
                <a:solidFill>
                  <a:srgbClr val="FF0000"/>
                </a:solidFill>
                <a:latin typeface="+mn-ea"/>
                <a:ea typeface="+mn-ea"/>
              </a:rPr>
              <a:t>两个集合互相包含</a:t>
            </a:r>
          </a:p>
        </p:txBody>
      </p:sp>
      <p:sp>
        <p:nvSpPr>
          <p:cNvPr id="1374211" name="Rectangle 3"/>
          <p:cNvSpPr>
            <a:spLocks noChangeArrowheads="1"/>
          </p:cNvSpPr>
          <p:nvPr/>
        </p:nvSpPr>
        <p:spPr bwMode="auto">
          <a:xfrm>
            <a:off x="1822394" y="5542469"/>
            <a:ext cx="5967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0000CC"/>
                </a:solidFill>
                <a:latin typeface="+mn-ea"/>
                <a:ea typeface="+mn-ea"/>
              </a:rPr>
              <a:t>等式成立</a:t>
            </a:r>
            <a:r>
              <a:rPr lang="zh-CN" altLang="en-US" sz="2400" dirty="0">
                <a:solidFill>
                  <a:srgbClr val="FF0000"/>
                </a:solidFill>
                <a:latin typeface="+mn-ea"/>
                <a:ea typeface="+mn-ea"/>
                <a:sym typeface="Symbol" panose="05050102010706020507" pitchFamily="18" charset="2"/>
              </a:rPr>
              <a:t></a:t>
            </a:r>
            <a:r>
              <a:rPr lang="zh-CN" altLang="en-US" sz="2400" dirty="0">
                <a:solidFill>
                  <a:srgbClr val="0000CC"/>
                </a:solidFill>
                <a:latin typeface="+mn-ea"/>
                <a:ea typeface="+mn-ea"/>
              </a:rPr>
              <a:t>两个集合相等</a:t>
            </a:r>
          </a:p>
        </p:txBody>
      </p:sp>
      <p:sp>
        <p:nvSpPr>
          <p:cNvPr id="33797" name="Rectangle 4"/>
          <p:cNvSpPr>
            <a:spLocks noGrp="1" noChangeArrowheads="1"/>
          </p:cNvSpPr>
          <p:nvPr>
            <p:ph type="title"/>
          </p:nvPr>
        </p:nvSpPr>
        <p:spPr/>
        <p:txBody>
          <a:bodyPr/>
          <a:lstStyle/>
          <a:p>
            <a:pPr eaLnBrk="1" hangingPunct="1"/>
            <a:r>
              <a:rPr lang="zh-CN" altLang="en-US" dirty="0">
                <a:latin typeface="Arial" panose="020B0604020202020204" pitchFamily="34" charset="0"/>
              </a:rPr>
              <a:t>定理</a:t>
            </a:r>
            <a:r>
              <a:rPr lang="en-US" altLang="zh-CN" dirty="0">
                <a:latin typeface="Arial" panose="020B0604020202020204" pitchFamily="34" charset="0"/>
              </a:rPr>
              <a:t>4.1</a:t>
            </a:r>
            <a:endParaRPr lang="zh-CN" altLang="en-US" dirty="0">
              <a:latin typeface="Arial" panose="020B0604020202020204" pitchFamily="34" charset="0"/>
            </a:endParaRPr>
          </a:p>
        </p:txBody>
      </p:sp>
      <p:sp>
        <p:nvSpPr>
          <p:cNvPr id="33798" name="Rectangle 5"/>
          <p:cNvSpPr>
            <a:spLocks noGrp="1" noChangeArrowheads="1"/>
          </p:cNvSpPr>
          <p:nvPr>
            <p:ph type="body" idx="1"/>
          </p:nvPr>
        </p:nvSpPr>
        <p:spPr>
          <a:xfrm>
            <a:off x="770948" y="1081337"/>
            <a:ext cx="10281227" cy="2999481"/>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4.1  </a:t>
            </a:r>
            <a:r>
              <a:rPr lang="zh-CN" altLang="en-US" dirty="0">
                <a:solidFill>
                  <a:schemeClr val="tx1"/>
                </a:solidFill>
              </a:rPr>
              <a:t>设</a:t>
            </a:r>
            <a:r>
              <a:rPr lang="en-US" altLang="zh-CN" dirty="0">
                <a:solidFill>
                  <a:schemeClr val="tx1"/>
                </a:solidFill>
              </a:rPr>
              <a:t>A,B,C</a:t>
            </a:r>
            <a:r>
              <a:rPr lang="zh-CN" altLang="en-US" dirty="0">
                <a:solidFill>
                  <a:schemeClr val="tx1"/>
                </a:solidFill>
              </a:rPr>
              <a:t>是任意三个集合，则</a:t>
            </a:r>
          </a:p>
          <a:p>
            <a:pPr marL="0" indent="0">
              <a:lnSpc>
                <a:spcPct val="15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A×(B∪C)=(A×B)∪(A×C)</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(B∪C)×A=(B×A)∪(C×A)</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A×(B∩C)=(A×B)∩(A×C)</a:t>
            </a:r>
            <a:endParaRPr lang="zh-CN" altLang="en-US" dirty="0">
              <a:solidFill>
                <a:schemeClr val="tx1"/>
              </a:solidFill>
            </a:endParaRPr>
          </a:p>
          <a:p>
            <a:pPr marL="0" indent="0">
              <a:lnSpc>
                <a:spcPct val="15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(B∩C)×A=(B×A)∩(C×A)</a:t>
            </a:r>
            <a:endParaRPr lang="zh-CN" altLang="en-US" dirty="0">
              <a:solidFill>
                <a:schemeClr val="tx1"/>
              </a:solidFill>
            </a:endParaRPr>
          </a:p>
        </p:txBody>
      </p:sp>
      <p:sp>
        <p:nvSpPr>
          <p:cNvPr id="1374214" name="Rectangle 6"/>
          <p:cNvSpPr>
            <a:spLocks noChangeArrowheads="1"/>
          </p:cNvSpPr>
          <p:nvPr/>
        </p:nvSpPr>
        <p:spPr bwMode="auto">
          <a:xfrm>
            <a:off x="1018969" y="4136776"/>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a:solidFill>
                  <a:srgbClr val="FF0000"/>
                </a:solidFill>
                <a:latin typeface="+mn-ea"/>
                <a:ea typeface="+mn-ea"/>
              </a:rPr>
              <a:t>分析</a:t>
            </a:r>
          </a:p>
        </p:txBody>
      </p:sp>
      <p:sp>
        <p:nvSpPr>
          <p:cNvPr id="1374215" name="Rectangle 7"/>
          <p:cNvSpPr>
            <a:spLocks noChangeArrowheads="1"/>
          </p:cNvSpPr>
          <p:nvPr/>
        </p:nvSpPr>
        <p:spPr bwMode="auto">
          <a:xfrm>
            <a:off x="1908175" y="4149479"/>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latin typeface="+mn-ea"/>
                <a:ea typeface="+mn-ea"/>
              </a:rPr>
              <a:t>待证等式两端都是集合</a:t>
            </a:r>
          </a:p>
        </p:txBody>
      </p:sp>
      <p:sp>
        <p:nvSpPr>
          <p:cNvPr id="2" name="矩形 1">
            <a:extLst>
              <a:ext uri="{FF2B5EF4-FFF2-40B4-BE49-F238E27FC236}">
                <a16:creationId xmlns:a16="http://schemas.microsoft.com/office/drawing/2014/main" id="{B40F2106-633E-402B-A189-029D9CFB22B4}"/>
              </a:ext>
            </a:extLst>
          </p:cNvPr>
          <p:cNvSpPr/>
          <p:nvPr/>
        </p:nvSpPr>
        <p:spPr>
          <a:xfrm>
            <a:off x="1814936" y="4852846"/>
            <a:ext cx="8494633" cy="461665"/>
          </a:xfrm>
          <a:prstGeom prst="rect">
            <a:avLst/>
          </a:prstGeom>
        </p:spPr>
        <p:txBody>
          <a:bodyPr wrap="none">
            <a:spAutoFit/>
          </a:bodyPr>
          <a:lstStyle/>
          <a:p>
            <a:r>
              <a:rPr lang="zh-CN" altLang="en-US" b="1" dirty="0">
                <a:latin typeface="+mn-ea"/>
              </a:rPr>
              <a:t>于是利用</a:t>
            </a:r>
            <a:r>
              <a:rPr lang="zh-CN" altLang="en-US" b="1" dirty="0">
                <a:solidFill>
                  <a:srgbClr val="FF0000"/>
                </a:solidFill>
                <a:latin typeface="+mn-ea"/>
              </a:rPr>
              <a:t>集合与集合关系的判定与证明方法</a:t>
            </a:r>
            <a:r>
              <a:rPr lang="zh-CN" altLang="en-US" b="1" dirty="0">
                <a:latin typeface="+mn-ea"/>
              </a:rPr>
              <a:t>，直接证明即可。</a:t>
            </a:r>
            <a:endParaRPr lang="zh-CN" altLang="en-US" b="1" dirty="0"/>
          </a:p>
        </p:txBody>
      </p:sp>
      <p:grpSp>
        <p:nvGrpSpPr>
          <p:cNvPr id="5" name="组合 4">
            <a:extLst>
              <a:ext uri="{FF2B5EF4-FFF2-40B4-BE49-F238E27FC236}">
                <a16:creationId xmlns:a16="http://schemas.microsoft.com/office/drawing/2014/main" id="{D526C4D9-3D3C-4070-A179-78666C143266}"/>
              </a:ext>
            </a:extLst>
          </p:cNvPr>
          <p:cNvGrpSpPr/>
          <p:nvPr/>
        </p:nvGrpSpPr>
        <p:grpSpPr>
          <a:xfrm>
            <a:off x="6535110" y="5568916"/>
            <a:ext cx="5410200" cy="1178844"/>
            <a:chOff x="6251575" y="4642255"/>
            <a:chExt cx="5410200" cy="1178844"/>
          </a:xfrm>
        </p:grpSpPr>
        <p:sp>
          <p:nvSpPr>
            <p:cNvPr id="4" name="波形 3">
              <a:extLst>
                <a:ext uri="{FF2B5EF4-FFF2-40B4-BE49-F238E27FC236}">
                  <a16:creationId xmlns:a16="http://schemas.microsoft.com/office/drawing/2014/main" id="{99B0ED93-9CD0-429D-A09E-EF0901A26ADE}"/>
                </a:ext>
              </a:extLst>
            </p:cNvPr>
            <p:cNvSpPr/>
            <p:nvPr/>
          </p:nvSpPr>
          <p:spPr>
            <a:xfrm>
              <a:off x="6251575" y="4642255"/>
              <a:ext cx="5410200" cy="117884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50B5E46-4F20-4686-8179-00AAF75EFECE}"/>
                    </a:ext>
                  </a:extLst>
                </p:cNvPr>
                <p:cNvSpPr/>
                <p:nvPr/>
              </p:nvSpPr>
              <p:spPr>
                <a:xfrm>
                  <a:off x="6327775" y="4941822"/>
                  <a:ext cx="5257800" cy="579710"/>
                </a:xfrm>
                <a:prstGeom prst="rect">
                  <a:avLst/>
                </a:prstGeom>
                <a:solidFill>
                  <a:srgbClr val="74B836"/>
                </a:solidFill>
              </p:spPr>
              <p:txBody>
                <a:bodyPr wrap="square">
                  <a:spAutoFit/>
                </a:bodyPr>
                <a:lstStyle/>
                <a:p>
                  <a:pPr>
                    <a:lnSpc>
                      <a:spcPct val="150000"/>
                    </a:lnSpc>
                  </a:pPr>
                  <a:r>
                    <a:rPr lang="en-US" altLang="zh-CN" b="1" dirty="0">
                      <a:latin typeface="+mn-ea"/>
                    </a:rPr>
                    <a:t>B</a:t>
                  </a:r>
                  <a:r>
                    <a:rPr kumimoji="1" lang="zh-CN" altLang="en-US" b="1" dirty="0">
                      <a:latin typeface="+mn-ea"/>
                      <a:sym typeface="Symbol" panose="05050102010706020507" pitchFamily="18" charset="2"/>
                    </a:rPr>
                    <a:t> </a:t>
                  </a:r>
                  <a:r>
                    <a:rPr kumimoji="1" lang="en-US" altLang="zh-CN" b="1" dirty="0">
                      <a:latin typeface="+mn-ea"/>
                      <a:sym typeface="Symbol" panose="05050102010706020507" pitchFamily="18" charset="2"/>
                    </a:rPr>
                    <a:t>A</a:t>
                  </a:r>
                  <a:r>
                    <a:rPr lang="zh-CN" altLang="en-US" b="1" dirty="0">
                      <a:latin typeface="+mn-ea"/>
                    </a:rPr>
                    <a:t> </a:t>
                  </a:r>
                  <a:r>
                    <a:rPr lang="zh-CN" altLang="en-US" b="1" dirty="0">
                      <a:latin typeface="+mn-ea"/>
                      <a:sym typeface="Symbol" panose="05050102010706020507" pitchFamily="18" charset="2"/>
                    </a:rPr>
                    <a:t></a:t>
                  </a:r>
                  <a:r>
                    <a:rPr lang="zh-CN" altLang="en-US" b="1" dirty="0">
                      <a:latin typeface="+mn-ea"/>
                    </a:rPr>
                    <a:t>对</a:t>
                  </a:r>
                  <a14:m>
                    <m:oMath xmlns:m="http://schemas.openxmlformats.org/officeDocument/2006/math">
                      <m:r>
                        <a:rPr lang="zh-CN" altLang="en-US" b="1" i="1" smtClean="0">
                          <a:latin typeface="Cambria Math" panose="02040503050406030204" pitchFamily="18" charset="0"/>
                        </a:rPr>
                        <m:t>∀</m:t>
                      </m:r>
                    </m:oMath>
                  </a14:m>
                  <a:r>
                    <a:rPr lang="en-US" altLang="zh-CN" b="1">
                      <a:latin typeface="+mn-ea"/>
                    </a:rPr>
                    <a:t>x </a:t>
                  </a:r>
                  <a:r>
                    <a:rPr lang="zh-CN" altLang="en-US" b="1">
                      <a:latin typeface="+mn-ea"/>
                    </a:rPr>
                    <a:t>，如果</a:t>
                  </a:r>
                  <a:r>
                    <a:rPr lang="en-US" altLang="zh-CN" b="1" dirty="0" err="1">
                      <a:latin typeface="+mn-ea"/>
                    </a:rPr>
                    <a:t>x</a:t>
                  </a:r>
                  <a:r>
                    <a:rPr lang="en-US" altLang="zh-CN" b="1" err="1">
                      <a:latin typeface="+mn-ea"/>
                    </a:rPr>
                    <a:t>∈</a:t>
                  </a:r>
                  <a:r>
                    <a:rPr lang="en-US" altLang="zh-CN" b="1">
                      <a:latin typeface="+mn-ea"/>
                    </a:rPr>
                    <a:t>B</a:t>
                  </a:r>
                  <a:r>
                    <a:rPr lang="zh-CN" altLang="en-US" b="1">
                      <a:latin typeface="+mn-ea"/>
                    </a:rPr>
                    <a:t>，则</a:t>
                  </a:r>
                  <a:r>
                    <a:rPr lang="en-US" altLang="zh-CN" b="1" dirty="0" err="1">
                      <a:latin typeface="+mn-ea"/>
                    </a:rPr>
                    <a:t>x∈A</a:t>
                  </a:r>
                  <a:r>
                    <a:rPr lang="zh-CN" altLang="en-US" b="1" dirty="0">
                      <a:latin typeface="+mn-ea"/>
                    </a:rPr>
                    <a:t> 。</a:t>
                  </a:r>
                </a:p>
              </p:txBody>
            </p:sp>
          </mc:Choice>
          <mc:Fallback xmlns="">
            <p:sp>
              <p:nvSpPr>
                <p:cNvPr id="3" name="矩形 2">
                  <a:extLst>
                    <a:ext uri="{FF2B5EF4-FFF2-40B4-BE49-F238E27FC236}">
                      <a16:creationId xmlns:a16="http://schemas.microsoft.com/office/drawing/2014/main" id="{A50B5E46-4F20-4686-8179-00AAF75EFECE}"/>
                    </a:ext>
                  </a:extLst>
                </p:cNvPr>
                <p:cNvSpPr>
                  <a:spLocks noRot="1" noChangeAspect="1" noMove="1" noResize="1" noEditPoints="1" noAdjustHandles="1" noChangeArrowheads="1" noChangeShapeType="1" noTextEdit="1"/>
                </p:cNvSpPr>
                <p:nvPr/>
              </p:nvSpPr>
              <p:spPr>
                <a:xfrm>
                  <a:off x="6327775" y="4941822"/>
                  <a:ext cx="5257800" cy="579710"/>
                </a:xfrm>
                <a:prstGeom prst="rect">
                  <a:avLst/>
                </a:prstGeom>
                <a:blipFill>
                  <a:blip r:embed="rId3"/>
                  <a:stretch>
                    <a:fillRect l="-1856" r="-7425" b="-2421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583780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4214"/>
                                        </p:tgtEl>
                                        <p:attrNameLst>
                                          <p:attrName>style.visibility</p:attrName>
                                        </p:attrNameLst>
                                      </p:cBhvr>
                                      <p:to>
                                        <p:strVal val="visible"/>
                                      </p:to>
                                    </p:set>
                                    <p:anim calcmode="lin" valueType="num">
                                      <p:cBhvr additive="base">
                                        <p:cTn id="7" dur="500" fill="hold"/>
                                        <p:tgtEl>
                                          <p:spTgt spid="1374214"/>
                                        </p:tgtEl>
                                        <p:attrNameLst>
                                          <p:attrName>ppt_x</p:attrName>
                                        </p:attrNameLst>
                                      </p:cBhvr>
                                      <p:tavLst>
                                        <p:tav tm="0">
                                          <p:val>
                                            <p:strVal val="#ppt_x"/>
                                          </p:val>
                                        </p:tav>
                                        <p:tav tm="100000">
                                          <p:val>
                                            <p:strVal val="#ppt_x"/>
                                          </p:val>
                                        </p:tav>
                                      </p:tavLst>
                                    </p:anim>
                                    <p:anim calcmode="lin" valueType="num">
                                      <p:cBhvr additive="base">
                                        <p:cTn id="8" dur="500" fill="hold"/>
                                        <p:tgtEl>
                                          <p:spTgt spid="13742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74215"/>
                                        </p:tgtEl>
                                        <p:attrNameLst>
                                          <p:attrName>style.visibility</p:attrName>
                                        </p:attrNameLst>
                                      </p:cBhvr>
                                      <p:to>
                                        <p:strVal val="visible"/>
                                      </p:to>
                                    </p:set>
                                    <p:anim calcmode="lin" valueType="num">
                                      <p:cBhvr additive="base">
                                        <p:cTn id="11" dur="500" fill="hold"/>
                                        <p:tgtEl>
                                          <p:spTgt spid="1374215"/>
                                        </p:tgtEl>
                                        <p:attrNameLst>
                                          <p:attrName>ppt_x</p:attrName>
                                        </p:attrNameLst>
                                      </p:cBhvr>
                                      <p:tavLst>
                                        <p:tav tm="0">
                                          <p:val>
                                            <p:strVal val="#ppt_x"/>
                                          </p:val>
                                        </p:tav>
                                        <p:tav tm="100000">
                                          <p:val>
                                            <p:strVal val="#ppt_x"/>
                                          </p:val>
                                        </p:tav>
                                      </p:tavLst>
                                    </p:anim>
                                    <p:anim calcmode="lin" valueType="num">
                                      <p:cBhvr additive="base">
                                        <p:cTn id="12" dur="500" fill="hold"/>
                                        <p:tgtEl>
                                          <p:spTgt spid="137421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74211"/>
                                        </p:tgtEl>
                                        <p:attrNameLst>
                                          <p:attrName>style.visibility</p:attrName>
                                        </p:attrNameLst>
                                      </p:cBhvr>
                                      <p:to>
                                        <p:strVal val="visible"/>
                                      </p:to>
                                    </p:set>
                                    <p:anim calcmode="lin" valueType="num">
                                      <p:cBhvr additive="base">
                                        <p:cTn id="22" dur="500" fill="hold"/>
                                        <p:tgtEl>
                                          <p:spTgt spid="1374211"/>
                                        </p:tgtEl>
                                        <p:attrNameLst>
                                          <p:attrName>ppt_x</p:attrName>
                                        </p:attrNameLst>
                                      </p:cBhvr>
                                      <p:tavLst>
                                        <p:tav tm="0">
                                          <p:val>
                                            <p:strVal val="#ppt_x"/>
                                          </p:val>
                                        </p:tav>
                                        <p:tav tm="100000">
                                          <p:val>
                                            <p:strVal val="#ppt_x"/>
                                          </p:val>
                                        </p:tav>
                                      </p:tavLst>
                                    </p:anim>
                                    <p:anim calcmode="lin" valueType="num">
                                      <p:cBhvr additive="base">
                                        <p:cTn id="23" dur="500" fill="hold"/>
                                        <p:tgtEl>
                                          <p:spTgt spid="13742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74210"/>
                                        </p:tgtEl>
                                        <p:attrNameLst>
                                          <p:attrName>style.visibility</p:attrName>
                                        </p:attrNameLst>
                                      </p:cBhvr>
                                      <p:to>
                                        <p:strVal val="visible"/>
                                      </p:to>
                                    </p:set>
                                    <p:anim calcmode="lin" valueType="num">
                                      <p:cBhvr additive="base">
                                        <p:cTn id="28" dur="500" fill="hold"/>
                                        <p:tgtEl>
                                          <p:spTgt spid="1374210"/>
                                        </p:tgtEl>
                                        <p:attrNameLst>
                                          <p:attrName>ppt_x</p:attrName>
                                        </p:attrNameLst>
                                      </p:cBhvr>
                                      <p:tavLst>
                                        <p:tav tm="0">
                                          <p:val>
                                            <p:strVal val="#ppt_x"/>
                                          </p:val>
                                        </p:tav>
                                        <p:tav tm="100000">
                                          <p:val>
                                            <p:strVal val="#ppt_x"/>
                                          </p:val>
                                        </p:tav>
                                      </p:tavLst>
                                    </p:anim>
                                    <p:anim calcmode="lin" valueType="num">
                                      <p:cBhvr additive="base">
                                        <p:cTn id="29" dur="500" fill="hold"/>
                                        <p:tgtEl>
                                          <p:spTgt spid="13742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0" grpId="0"/>
      <p:bldP spid="1374211" grpId="0"/>
      <p:bldP spid="1374214" grpId="0"/>
      <p:bldP spid="137421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dirty="0"/>
              <a:t>定理</a:t>
            </a:r>
            <a:r>
              <a:rPr lang="en-US" altLang="zh-CN" dirty="0"/>
              <a:t>4.1 </a:t>
            </a:r>
            <a:r>
              <a:rPr lang="zh-CN" altLang="en-US" dirty="0"/>
              <a:t>证明</a:t>
            </a:r>
          </a:p>
        </p:txBody>
      </p:sp>
      <mc:AlternateContent xmlns:mc="http://schemas.openxmlformats.org/markup-compatibility/2006" xmlns:a14="http://schemas.microsoft.com/office/drawing/2010/main">
        <mc:Choice Requires="a14">
          <p:sp>
            <p:nvSpPr>
              <p:cNvPr id="1378307" name="Rectangle 3"/>
              <p:cNvSpPr>
                <a:spLocks noGrp="1" noChangeArrowheads="1"/>
              </p:cNvSpPr>
              <p:nvPr>
                <p:ph type="body" idx="1"/>
              </p:nvPr>
            </p:nvSpPr>
            <p:spPr>
              <a:xfrm>
                <a:off x="460375" y="1067594"/>
                <a:ext cx="8361622" cy="4724400"/>
              </a:xfrm>
            </p:spPr>
            <p:txBody>
              <a:bodyPr>
                <a:normAutofit/>
              </a:bodyPr>
              <a:lstStyle/>
              <a:p>
                <a:pPr marL="0" indent="0">
                  <a:lnSpc>
                    <a:spcPct val="150000"/>
                  </a:lnSpc>
                  <a:buNone/>
                </a:pPr>
                <a:r>
                  <a:rPr lang="zh-CN" altLang="en-US" dirty="0"/>
                  <a:t>证明（</a:t>
                </a:r>
                <a:r>
                  <a:rPr lang="en-US" altLang="zh-CN" dirty="0"/>
                  <a:t>1</a:t>
                </a:r>
                <a:r>
                  <a:rPr lang="zh-CN" altLang="en-US" dirty="0"/>
                  <a:t>） </a:t>
                </a:r>
                <a14:m>
                  <m:oMath xmlns:m="http://schemas.openxmlformats.org/officeDocument/2006/math">
                    <m:r>
                      <a:rPr lang="zh-CN" altLang="en-US" i="1">
                        <a:latin typeface="Cambria Math" panose="02040503050406030204" pitchFamily="18" charset="0"/>
                      </a:rPr>
                      <m:t>∀ </m:t>
                    </m:r>
                  </m:oMath>
                </a14:m>
                <a:r>
                  <a:rPr lang="en-US" altLang="zh-CN" dirty="0"/>
                  <a:t>&lt;</a:t>
                </a:r>
                <a:r>
                  <a:rPr lang="en-US" altLang="zh-CN" dirty="0" err="1"/>
                  <a:t>x,y</a:t>
                </a:r>
                <a:r>
                  <a:rPr lang="en-US" altLang="zh-CN" dirty="0"/>
                  <a:t>&gt;</a:t>
                </a:r>
              </a:p>
              <a:p>
                <a:pPr marL="0" indent="0">
                  <a:lnSpc>
                    <a:spcPct val="150000"/>
                  </a:lnSpc>
                  <a:buNone/>
                </a:pPr>
                <a:r>
                  <a:rPr lang="en-US" altLang="zh-CN" dirty="0"/>
                  <a:t>             &lt;</a:t>
                </a:r>
                <a:r>
                  <a:rPr lang="en-US" altLang="zh-CN" dirty="0" err="1"/>
                  <a:t>x,y</a:t>
                </a:r>
                <a:r>
                  <a:rPr lang="en-US" altLang="zh-CN" dirty="0"/>
                  <a:t>&gt; ∈A×(B∪C)</a:t>
                </a:r>
                <a:endParaRPr lang="zh-CN" altLang="en-US" dirty="0"/>
              </a:p>
              <a:p>
                <a:pPr marL="0" indent="0">
                  <a:lnSpc>
                    <a:spcPct val="150000"/>
                  </a:lnSpc>
                  <a:buNone/>
                </a:pPr>
                <a:r>
                  <a:rPr lang="zh-CN" altLang="en-US" dirty="0">
                    <a:solidFill>
                      <a:srgbClr val="0000CC"/>
                    </a:solidFill>
                    <a:sym typeface="Symbol" panose="05050102010706020507" pitchFamily="18" charset="2"/>
                  </a:rPr>
                  <a:t>          </a:t>
                </a:r>
                <a:r>
                  <a:rPr lang="en-US" altLang="zh-CN" dirty="0" err="1"/>
                  <a:t>x∈A</a:t>
                </a:r>
                <a:r>
                  <a:rPr kumimoji="1" lang="en-US" altLang="zh-CN" noProof="1"/>
                  <a:t>∧</a:t>
                </a:r>
                <a:r>
                  <a:rPr lang="en-US" altLang="zh-CN" dirty="0" err="1"/>
                  <a:t>y∈B∪C</a:t>
                </a:r>
                <a:r>
                  <a:rPr lang="en-US" altLang="zh-CN" dirty="0"/>
                  <a:t>       </a:t>
                </a:r>
              </a:p>
              <a:p>
                <a:pPr marL="0" indent="0">
                  <a:lnSpc>
                    <a:spcPct val="150000"/>
                  </a:lnSpc>
                  <a:buNone/>
                </a:pPr>
                <a:r>
                  <a:rPr lang="zh-CN" altLang="en-US" dirty="0">
                    <a:solidFill>
                      <a:srgbClr val="0000CC"/>
                    </a:solidFill>
                    <a:sym typeface="Symbol" panose="05050102010706020507" pitchFamily="18" charset="2"/>
                  </a:rPr>
                  <a:t>          </a:t>
                </a:r>
                <a:r>
                  <a:rPr lang="en-US" altLang="zh-CN" dirty="0" err="1"/>
                  <a:t>x∈A</a:t>
                </a:r>
                <a:r>
                  <a:rPr kumimoji="1" lang="en-US" altLang="zh-CN" noProof="1"/>
                  <a:t>∧(</a:t>
                </a:r>
                <a:r>
                  <a:rPr lang="en-US" altLang="zh-CN" dirty="0" err="1"/>
                  <a:t>y∈B</a:t>
                </a:r>
                <a:r>
                  <a:rPr kumimoji="1" lang="en-US" altLang="en-US" noProof="1"/>
                  <a:t>∨</a:t>
                </a:r>
                <a:r>
                  <a:rPr lang="en-US" altLang="zh-CN" dirty="0" err="1"/>
                  <a:t>y∈C</a:t>
                </a:r>
                <a:r>
                  <a:rPr lang="en-US" altLang="zh-CN" dirty="0"/>
                  <a:t>)</a:t>
                </a:r>
                <a:endParaRPr lang="zh-CN" altLang="en-US" dirty="0"/>
              </a:p>
              <a:p>
                <a:pPr marL="0" indent="0">
                  <a:lnSpc>
                    <a:spcPct val="150000"/>
                  </a:lnSpc>
                  <a:buNone/>
                </a:pPr>
                <a:r>
                  <a:rPr lang="zh-CN" altLang="en-US" dirty="0">
                    <a:solidFill>
                      <a:srgbClr val="0000CC"/>
                    </a:solidFill>
                    <a:sym typeface="Symbol" panose="05050102010706020507" pitchFamily="18" charset="2"/>
                  </a:rPr>
                  <a:t>          </a:t>
                </a:r>
                <a:r>
                  <a:rPr lang="en-US" altLang="zh-CN" dirty="0">
                    <a:solidFill>
                      <a:srgbClr val="0000CC"/>
                    </a:solidFill>
                    <a:sym typeface="Symbol" panose="05050102010706020507" pitchFamily="18" charset="2"/>
                  </a:rPr>
                  <a:t>(</a:t>
                </a:r>
                <a:r>
                  <a:rPr lang="en-US" altLang="zh-CN" dirty="0" err="1"/>
                  <a:t>x∈A</a:t>
                </a:r>
                <a:r>
                  <a:rPr kumimoji="1" lang="en-US" altLang="zh-CN" noProof="1"/>
                  <a:t>∧</a:t>
                </a:r>
                <a:r>
                  <a:rPr lang="en-US" altLang="zh-CN" dirty="0" err="1"/>
                  <a:t>y∈B</a:t>
                </a:r>
                <a:r>
                  <a:rPr lang="en-US" altLang="zh-CN" dirty="0"/>
                  <a:t>)</a:t>
                </a:r>
                <a:r>
                  <a:rPr kumimoji="1" lang="en-US" altLang="en-US" noProof="1"/>
                  <a:t>∨(</a:t>
                </a:r>
                <a:r>
                  <a:rPr lang="en-US" altLang="zh-CN" dirty="0" err="1"/>
                  <a:t>x∈A</a:t>
                </a:r>
                <a:r>
                  <a:rPr kumimoji="1" lang="en-US" altLang="zh-CN" noProof="1"/>
                  <a:t>∧</a:t>
                </a:r>
                <a:r>
                  <a:rPr lang="en-US" altLang="zh-CN" dirty="0" err="1"/>
                  <a:t>y∈C</a:t>
                </a:r>
                <a:r>
                  <a:rPr lang="en-US" altLang="zh-CN" dirty="0"/>
                  <a:t>)</a:t>
                </a:r>
                <a:endParaRPr lang="zh-CN" altLang="en-US" dirty="0"/>
              </a:p>
              <a:p>
                <a:pPr marL="0" indent="0">
                  <a:lnSpc>
                    <a:spcPct val="150000"/>
                  </a:lnSpc>
                  <a:buNone/>
                </a:pPr>
                <a:r>
                  <a:rPr lang="zh-CN" altLang="en-US" dirty="0">
                    <a:solidFill>
                      <a:srgbClr val="0000CC"/>
                    </a:solidFill>
                    <a:sym typeface="Symbol" panose="05050102010706020507" pitchFamily="18" charset="2"/>
                  </a:rPr>
                  <a:t>         </a:t>
                </a:r>
                <a:r>
                  <a:rPr lang="en-US" altLang="zh-CN" dirty="0"/>
                  <a:t>&lt;</a:t>
                </a:r>
                <a:r>
                  <a:rPr lang="en-US" altLang="zh-CN" dirty="0" err="1"/>
                  <a:t>x,y</a:t>
                </a:r>
                <a:r>
                  <a:rPr lang="en-US" altLang="zh-CN" dirty="0"/>
                  <a:t>&gt;∈A×B</a:t>
                </a:r>
                <a:r>
                  <a:rPr kumimoji="1" lang="en-US" altLang="en-US" noProof="1"/>
                  <a:t>∨</a:t>
                </a:r>
                <a:r>
                  <a:rPr lang="en-US" altLang="zh-CN" dirty="0"/>
                  <a:t>&lt;</a:t>
                </a:r>
                <a:r>
                  <a:rPr lang="en-US" altLang="zh-CN" dirty="0" err="1"/>
                  <a:t>x,y</a:t>
                </a:r>
                <a:r>
                  <a:rPr lang="en-US" altLang="zh-CN" dirty="0"/>
                  <a:t>&gt;∈A×C</a:t>
                </a:r>
                <a:endParaRPr lang="zh-CN" altLang="en-US" dirty="0"/>
              </a:p>
              <a:p>
                <a:pPr marL="0" indent="0">
                  <a:lnSpc>
                    <a:spcPct val="150000"/>
                  </a:lnSpc>
                  <a:buNone/>
                </a:pPr>
                <a:r>
                  <a:rPr lang="zh-CN" altLang="en-US" dirty="0">
                    <a:solidFill>
                      <a:srgbClr val="0000CC"/>
                    </a:solidFill>
                    <a:sym typeface="Symbol" panose="05050102010706020507" pitchFamily="18" charset="2"/>
                  </a:rPr>
                  <a:t>         </a:t>
                </a:r>
                <a:r>
                  <a:rPr lang="en-US" altLang="zh-CN" dirty="0"/>
                  <a:t>&lt;</a:t>
                </a:r>
                <a:r>
                  <a:rPr lang="en-US" altLang="zh-CN" dirty="0" err="1"/>
                  <a:t>x,y</a:t>
                </a:r>
                <a:r>
                  <a:rPr lang="en-US" altLang="zh-CN" dirty="0"/>
                  <a:t>&gt;∈(A×B)∪(A×C)</a:t>
                </a:r>
                <a:r>
                  <a:rPr lang="zh-CN" altLang="en-US" dirty="0"/>
                  <a:t>，</a:t>
                </a:r>
              </a:p>
              <a:p>
                <a:pPr marL="0" indent="0">
                  <a:lnSpc>
                    <a:spcPct val="150000"/>
                  </a:lnSpc>
                  <a:buNone/>
                </a:pPr>
                <a:r>
                  <a:rPr lang="zh-CN" altLang="en-US" dirty="0">
                    <a:solidFill>
                      <a:srgbClr val="0000CC"/>
                    </a:solidFill>
                    <a:sym typeface="Symbol" panose="05050102010706020507" pitchFamily="18" charset="2"/>
                  </a:rPr>
                  <a:t>       于是有 </a:t>
                </a:r>
                <a:r>
                  <a:rPr lang="en-US" altLang="zh-CN" dirty="0"/>
                  <a:t>A×(B∪C)</a:t>
                </a:r>
                <a:r>
                  <a:rPr kumimoji="1" lang="zh-CN" altLang="en-US" dirty="0">
                    <a:solidFill>
                      <a:srgbClr val="FF0000"/>
                    </a:solidFill>
                    <a:sym typeface="Symbol" panose="05050102010706020507" pitchFamily="18" charset="2"/>
                  </a:rPr>
                  <a:t></a:t>
                </a:r>
                <a:r>
                  <a:rPr lang="en-US" altLang="zh-CN" dirty="0"/>
                  <a:t>(A×B)∪(A×C)</a:t>
                </a:r>
                <a:r>
                  <a:rPr lang="zh-CN" altLang="en-US" dirty="0"/>
                  <a:t>。</a:t>
                </a:r>
              </a:p>
            </p:txBody>
          </p:sp>
        </mc:Choice>
        <mc:Fallback xmlns="">
          <p:sp>
            <p:nvSpPr>
              <p:cNvPr id="1378307" name="Rectangle 3"/>
              <p:cNvSpPr>
                <a:spLocks noGrp="1" noRot="1" noChangeAspect="1" noMove="1" noResize="1" noEditPoints="1" noAdjustHandles="1" noChangeArrowheads="1" noChangeShapeType="1" noTextEdit="1"/>
              </p:cNvSpPr>
              <p:nvPr>
                <p:ph type="body" idx="1"/>
              </p:nvPr>
            </p:nvSpPr>
            <p:spPr>
              <a:xfrm>
                <a:off x="460375" y="1067594"/>
                <a:ext cx="8361622" cy="4724400"/>
              </a:xfrm>
              <a:blipFill>
                <a:blip r:embed="rId3"/>
                <a:stretch>
                  <a:fillRect l="-802"/>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8B15AC18-B4C2-4E25-B205-2A653CD30DAD}"/>
              </a:ext>
            </a:extLst>
          </p:cNvPr>
          <p:cNvSpPr/>
          <p:nvPr/>
        </p:nvSpPr>
        <p:spPr>
          <a:xfrm>
            <a:off x="6158494" y="2325756"/>
            <a:ext cx="2339102" cy="461665"/>
          </a:xfrm>
          <a:prstGeom prst="rect">
            <a:avLst/>
          </a:prstGeom>
        </p:spPr>
        <p:txBody>
          <a:bodyPr wrap="none">
            <a:spAutoFit/>
          </a:bodyPr>
          <a:lstStyle/>
          <a:p>
            <a:r>
              <a:rPr lang="zh-CN" altLang="en-US" b="1" dirty="0">
                <a:solidFill>
                  <a:srgbClr val="0000CC"/>
                </a:solidFill>
              </a:rPr>
              <a:t>笛卡儿积</a:t>
            </a:r>
            <a:r>
              <a:rPr lang="zh-CN" altLang="en-US" b="1" dirty="0"/>
              <a:t>的定义</a:t>
            </a:r>
          </a:p>
        </p:txBody>
      </p:sp>
      <p:sp>
        <p:nvSpPr>
          <p:cNvPr id="3" name="矩形 2">
            <a:extLst>
              <a:ext uri="{FF2B5EF4-FFF2-40B4-BE49-F238E27FC236}">
                <a16:creationId xmlns:a16="http://schemas.microsoft.com/office/drawing/2014/main" id="{FEFAF7BE-FF08-4EA7-BBA9-30202ACD6038}"/>
              </a:ext>
            </a:extLst>
          </p:cNvPr>
          <p:cNvSpPr/>
          <p:nvPr/>
        </p:nvSpPr>
        <p:spPr>
          <a:xfrm>
            <a:off x="6175119" y="2868379"/>
            <a:ext cx="1723549" cy="461665"/>
          </a:xfrm>
          <a:prstGeom prst="rect">
            <a:avLst/>
          </a:prstGeom>
        </p:spPr>
        <p:txBody>
          <a:bodyPr wrap="none">
            <a:spAutoFit/>
          </a:bodyPr>
          <a:lstStyle/>
          <a:p>
            <a:r>
              <a:rPr lang="zh-CN" altLang="en-US" b="1" dirty="0">
                <a:solidFill>
                  <a:srgbClr val="FF0000"/>
                </a:solidFill>
              </a:rPr>
              <a:t>并运算</a:t>
            </a:r>
            <a:r>
              <a:rPr lang="zh-CN" altLang="en-US" b="1" dirty="0"/>
              <a:t>定义</a:t>
            </a:r>
          </a:p>
        </p:txBody>
      </p:sp>
      <p:sp>
        <p:nvSpPr>
          <p:cNvPr id="6" name="矩形 5">
            <a:extLst>
              <a:ext uri="{FF2B5EF4-FFF2-40B4-BE49-F238E27FC236}">
                <a16:creationId xmlns:a16="http://schemas.microsoft.com/office/drawing/2014/main" id="{F239CD63-5B7D-4936-84CF-F2966CCE92F3}"/>
              </a:ext>
            </a:extLst>
          </p:cNvPr>
          <p:cNvSpPr/>
          <p:nvPr/>
        </p:nvSpPr>
        <p:spPr>
          <a:xfrm>
            <a:off x="6175119" y="3464529"/>
            <a:ext cx="1107996" cy="461665"/>
          </a:xfrm>
          <a:prstGeom prst="rect">
            <a:avLst/>
          </a:prstGeom>
        </p:spPr>
        <p:txBody>
          <a:bodyPr wrap="none">
            <a:spAutoFit/>
          </a:bodyPr>
          <a:lstStyle/>
          <a:p>
            <a:r>
              <a:rPr lang="zh-CN" altLang="en-US" b="1" dirty="0">
                <a:solidFill>
                  <a:srgbClr val="7030A0"/>
                </a:solidFill>
              </a:rPr>
              <a:t>分配律</a:t>
            </a:r>
          </a:p>
        </p:txBody>
      </p:sp>
      <p:sp>
        <p:nvSpPr>
          <p:cNvPr id="7" name="矩形 6">
            <a:extLst>
              <a:ext uri="{FF2B5EF4-FFF2-40B4-BE49-F238E27FC236}">
                <a16:creationId xmlns:a16="http://schemas.microsoft.com/office/drawing/2014/main" id="{4CD3EDFE-C818-4774-853F-9AE3A59A865C}"/>
              </a:ext>
            </a:extLst>
          </p:cNvPr>
          <p:cNvSpPr/>
          <p:nvPr/>
        </p:nvSpPr>
        <p:spPr>
          <a:xfrm>
            <a:off x="6175119" y="4495619"/>
            <a:ext cx="1723549" cy="461665"/>
          </a:xfrm>
          <a:prstGeom prst="rect">
            <a:avLst/>
          </a:prstGeom>
        </p:spPr>
        <p:txBody>
          <a:bodyPr wrap="none">
            <a:spAutoFit/>
          </a:bodyPr>
          <a:lstStyle/>
          <a:p>
            <a:r>
              <a:rPr lang="zh-CN" altLang="en-US" b="1" dirty="0">
                <a:solidFill>
                  <a:srgbClr val="FF0000"/>
                </a:solidFill>
              </a:rPr>
              <a:t>并运算</a:t>
            </a:r>
            <a:r>
              <a:rPr lang="zh-CN" altLang="en-US" b="1" dirty="0"/>
              <a:t>定义</a:t>
            </a:r>
          </a:p>
        </p:txBody>
      </p:sp>
      <p:sp>
        <p:nvSpPr>
          <p:cNvPr id="8" name="矩形 7">
            <a:extLst>
              <a:ext uri="{FF2B5EF4-FFF2-40B4-BE49-F238E27FC236}">
                <a16:creationId xmlns:a16="http://schemas.microsoft.com/office/drawing/2014/main" id="{95DD4F99-523E-4A2C-BAB0-5D53CDC12C04}"/>
              </a:ext>
            </a:extLst>
          </p:cNvPr>
          <p:cNvSpPr/>
          <p:nvPr/>
        </p:nvSpPr>
        <p:spPr>
          <a:xfrm>
            <a:off x="6158494" y="3981112"/>
            <a:ext cx="2339102" cy="461665"/>
          </a:xfrm>
          <a:prstGeom prst="rect">
            <a:avLst/>
          </a:prstGeom>
        </p:spPr>
        <p:txBody>
          <a:bodyPr wrap="none">
            <a:spAutoFit/>
          </a:bodyPr>
          <a:lstStyle/>
          <a:p>
            <a:r>
              <a:rPr lang="zh-CN" altLang="en-US" b="1" dirty="0">
                <a:solidFill>
                  <a:srgbClr val="0000CC"/>
                </a:solidFill>
              </a:rPr>
              <a:t>笛卡儿积</a:t>
            </a:r>
            <a:r>
              <a:rPr lang="zh-CN" altLang="en-US" b="1" dirty="0"/>
              <a:t>的定义</a:t>
            </a:r>
          </a:p>
        </p:txBody>
      </p:sp>
      <p:sp>
        <p:nvSpPr>
          <p:cNvPr id="4" name="矩形 3">
            <a:extLst>
              <a:ext uri="{FF2B5EF4-FFF2-40B4-BE49-F238E27FC236}">
                <a16:creationId xmlns:a16="http://schemas.microsoft.com/office/drawing/2014/main" id="{115B08C6-3E06-4DE4-B401-85BAFDAD953D}"/>
              </a:ext>
            </a:extLst>
          </p:cNvPr>
          <p:cNvSpPr/>
          <p:nvPr/>
        </p:nvSpPr>
        <p:spPr>
          <a:xfrm>
            <a:off x="776277" y="5891980"/>
            <a:ext cx="6099175" cy="461665"/>
          </a:xfrm>
          <a:prstGeom prst="rect">
            <a:avLst/>
          </a:prstGeom>
        </p:spPr>
        <p:txBody>
          <a:bodyPr>
            <a:spAutoFit/>
          </a:bodyPr>
          <a:lstStyle/>
          <a:p>
            <a:r>
              <a:rPr lang="zh-CN" altLang="en-US" b="1" dirty="0"/>
              <a:t>（</a:t>
            </a:r>
            <a:r>
              <a:rPr lang="en-US" altLang="zh-CN" b="1" dirty="0"/>
              <a:t>2</a:t>
            </a:r>
            <a:r>
              <a:rPr lang="zh-CN" altLang="en-US" b="1" dirty="0"/>
              <a:t>）、（</a:t>
            </a:r>
            <a:r>
              <a:rPr lang="en-US" altLang="zh-CN" b="1" dirty="0"/>
              <a:t>3</a:t>
            </a:r>
            <a:r>
              <a:rPr lang="zh-CN" altLang="en-US" b="1" dirty="0"/>
              <a:t>）和（</a:t>
            </a:r>
            <a:r>
              <a:rPr lang="en-US" altLang="zh-CN" b="1" dirty="0"/>
              <a:t>4</a:t>
            </a:r>
            <a:r>
              <a:rPr lang="zh-CN" altLang="en-US" b="1" dirty="0"/>
              <a:t>）的证明 略</a:t>
            </a:r>
            <a:r>
              <a:rPr lang="zh-CN" altLang="en-US" dirty="0"/>
              <a:t>。</a:t>
            </a:r>
          </a:p>
        </p:txBody>
      </p:sp>
    </p:spTree>
    <p:extLst>
      <p:ext uri="{BB962C8B-B14F-4D97-AF65-F5344CB8AC3E}">
        <p14:creationId xmlns:p14="http://schemas.microsoft.com/office/powerpoint/2010/main" val="3167068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8307">
                                            <p:txEl>
                                              <p:pRg st="0" end="0"/>
                                            </p:txEl>
                                          </p:spTgt>
                                        </p:tgtEl>
                                        <p:attrNameLst>
                                          <p:attrName>style.visibility</p:attrName>
                                        </p:attrNameLst>
                                      </p:cBhvr>
                                      <p:to>
                                        <p:strVal val="visible"/>
                                      </p:to>
                                    </p:set>
                                    <p:anim calcmode="lin" valueType="num">
                                      <p:cBhvr additive="base">
                                        <p:cTn id="7" dur="500" fill="hold"/>
                                        <p:tgtEl>
                                          <p:spTgt spid="137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8307">
                                            <p:txEl>
                                              <p:pRg st="1" end="1"/>
                                            </p:txEl>
                                          </p:spTgt>
                                        </p:tgtEl>
                                        <p:attrNameLst>
                                          <p:attrName>style.visibility</p:attrName>
                                        </p:attrNameLst>
                                      </p:cBhvr>
                                      <p:to>
                                        <p:strVal val="visible"/>
                                      </p:to>
                                    </p:set>
                                    <p:anim calcmode="lin" valueType="num">
                                      <p:cBhvr additive="base">
                                        <p:cTn id="13" dur="500" fill="hold"/>
                                        <p:tgtEl>
                                          <p:spTgt spid="137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8307">
                                            <p:txEl>
                                              <p:pRg st="2" end="2"/>
                                            </p:txEl>
                                          </p:spTgt>
                                        </p:tgtEl>
                                        <p:attrNameLst>
                                          <p:attrName>style.visibility</p:attrName>
                                        </p:attrNameLst>
                                      </p:cBhvr>
                                      <p:to>
                                        <p:strVal val="visible"/>
                                      </p:to>
                                    </p:set>
                                    <p:anim calcmode="lin" valueType="num">
                                      <p:cBhvr additive="base">
                                        <p:cTn id="19" dur="500" fill="hold"/>
                                        <p:tgtEl>
                                          <p:spTgt spid="137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78307">
                                            <p:txEl>
                                              <p:pRg st="3" end="3"/>
                                            </p:txEl>
                                          </p:spTgt>
                                        </p:tgtEl>
                                        <p:attrNameLst>
                                          <p:attrName>style.visibility</p:attrName>
                                        </p:attrNameLst>
                                      </p:cBhvr>
                                      <p:to>
                                        <p:strVal val="visible"/>
                                      </p:to>
                                    </p:set>
                                    <p:anim calcmode="lin" valueType="num">
                                      <p:cBhvr additive="base">
                                        <p:cTn id="43" dur="500" fill="hold"/>
                                        <p:tgtEl>
                                          <p:spTgt spid="137830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7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80">
                                          <p:stCondLst>
                                            <p:cond delay="0"/>
                                          </p:stCondLst>
                                        </p:cTn>
                                        <p:tgtEl>
                                          <p:spTgt spid="3"/>
                                        </p:tgtEl>
                                      </p:cBhvr>
                                    </p:animEffect>
                                    <p:anim calcmode="lin" valueType="num">
                                      <p:cBhvr>
                                        <p:cTn id="5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gtEl>
                                      </p:cBhvr>
                                      <p:to x="100000" y="60000"/>
                                    </p:animScale>
                                    <p:animScale>
                                      <p:cBhvr>
                                        <p:cTn id="56" dur="166" decel="50000">
                                          <p:stCondLst>
                                            <p:cond delay="676"/>
                                          </p:stCondLst>
                                        </p:cTn>
                                        <p:tgtEl>
                                          <p:spTgt spid="3"/>
                                        </p:tgtEl>
                                      </p:cBhvr>
                                      <p:to x="100000" y="100000"/>
                                    </p:animScale>
                                    <p:animScale>
                                      <p:cBhvr>
                                        <p:cTn id="57" dur="26">
                                          <p:stCondLst>
                                            <p:cond delay="1312"/>
                                          </p:stCondLst>
                                        </p:cTn>
                                        <p:tgtEl>
                                          <p:spTgt spid="3"/>
                                        </p:tgtEl>
                                      </p:cBhvr>
                                      <p:to x="100000" y="80000"/>
                                    </p:animScale>
                                    <p:animScale>
                                      <p:cBhvr>
                                        <p:cTn id="58" dur="166" decel="50000">
                                          <p:stCondLst>
                                            <p:cond delay="1338"/>
                                          </p:stCondLst>
                                        </p:cTn>
                                        <p:tgtEl>
                                          <p:spTgt spid="3"/>
                                        </p:tgtEl>
                                      </p:cBhvr>
                                      <p:to x="100000" y="100000"/>
                                    </p:animScale>
                                    <p:animScale>
                                      <p:cBhvr>
                                        <p:cTn id="59" dur="26">
                                          <p:stCondLst>
                                            <p:cond delay="1642"/>
                                          </p:stCondLst>
                                        </p:cTn>
                                        <p:tgtEl>
                                          <p:spTgt spid="3"/>
                                        </p:tgtEl>
                                      </p:cBhvr>
                                      <p:to x="100000" y="90000"/>
                                    </p:animScale>
                                    <p:animScale>
                                      <p:cBhvr>
                                        <p:cTn id="60" dur="166" decel="50000">
                                          <p:stCondLst>
                                            <p:cond delay="1668"/>
                                          </p:stCondLst>
                                        </p:cTn>
                                        <p:tgtEl>
                                          <p:spTgt spid="3"/>
                                        </p:tgtEl>
                                      </p:cBhvr>
                                      <p:to x="100000" y="100000"/>
                                    </p:animScale>
                                    <p:animScale>
                                      <p:cBhvr>
                                        <p:cTn id="61" dur="26">
                                          <p:stCondLst>
                                            <p:cond delay="1808"/>
                                          </p:stCondLst>
                                        </p:cTn>
                                        <p:tgtEl>
                                          <p:spTgt spid="3"/>
                                        </p:tgtEl>
                                      </p:cBhvr>
                                      <p:to x="100000" y="95000"/>
                                    </p:animScale>
                                    <p:animScale>
                                      <p:cBhvr>
                                        <p:cTn id="62" dur="166" decel="50000">
                                          <p:stCondLst>
                                            <p:cond delay="1834"/>
                                          </p:stCondLst>
                                        </p:cTn>
                                        <p:tgtEl>
                                          <p:spTgt spid="3"/>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78307">
                                            <p:txEl>
                                              <p:pRg st="4" end="4"/>
                                            </p:txEl>
                                          </p:spTgt>
                                        </p:tgtEl>
                                        <p:attrNameLst>
                                          <p:attrName>style.visibility</p:attrName>
                                        </p:attrNameLst>
                                      </p:cBhvr>
                                      <p:to>
                                        <p:strVal val="visible"/>
                                      </p:to>
                                    </p:set>
                                    <p:anim calcmode="lin" valueType="num">
                                      <p:cBhvr additive="base">
                                        <p:cTn id="67" dur="500" fill="hold"/>
                                        <p:tgtEl>
                                          <p:spTgt spid="1378307">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7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wipe(down)">
                                      <p:cBhvr>
                                        <p:cTn id="73" dur="580">
                                          <p:stCondLst>
                                            <p:cond delay="0"/>
                                          </p:stCondLst>
                                        </p:cTn>
                                        <p:tgtEl>
                                          <p:spTgt spid="6"/>
                                        </p:tgtEl>
                                      </p:cBhvr>
                                    </p:animEffect>
                                    <p:anim calcmode="lin" valueType="num">
                                      <p:cBhvr>
                                        <p:cTn id="7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9" dur="26">
                                          <p:stCondLst>
                                            <p:cond delay="650"/>
                                          </p:stCondLst>
                                        </p:cTn>
                                        <p:tgtEl>
                                          <p:spTgt spid="6"/>
                                        </p:tgtEl>
                                      </p:cBhvr>
                                      <p:to x="100000" y="60000"/>
                                    </p:animScale>
                                    <p:animScale>
                                      <p:cBhvr>
                                        <p:cTn id="80" dur="166" decel="50000">
                                          <p:stCondLst>
                                            <p:cond delay="676"/>
                                          </p:stCondLst>
                                        </p:cTn>
                                        <p:tgtEl>
                                          <p:spTgt spid="6"/>
                                        </p:tgtEl>
                                      </p:cBhvr>
                                      <p:to x="100000" y="100000"/>
                                    </p:animScale>
                                    <p:animScale>
                                      <p:cBhvr>
                                        <p:cTn id="81" dur="26">
                                          <p:stCondLst>
                                            <p:cond delay="1312"/>
                                          </p:stCondLst>
                                        </p:cTn>
                                        <p:tgtEl>
                                          <p:spTgt spid="6"/>
                                        </p:tgtEl>
                                      </p:cBhvr>
                                      <p:to x="100000" y="80000"/>
                                    </p:animScale>
                                    <p:animScale>
                                      <p:cBhvr>
                                        <p:cTn id="82" dur="166" decel="50000">
                                          <p:stCondLst>
                                            <p:cond delay="1338"/>
                                          </p:stCondLst>
                                        </p:cTn>
                                        <p:tgtEl>
                                          <p:spTgt spid="6"/>
                                        </p:tgtEl>
                                      </p:cBhvr>
                                      <p:to x="100000" y="100000"/>
                                    </p:animScale>
                                    <p:animScale>
                                      <p:cBhvr>
                                        <p:cTn id="83" dur="26">
                                          <p:stCondLst>
                                            <p:cond delay="1642"/>
                                          </p:stCondLst>
                                        </p:cTn>
                                        <p:tgtEl>
                                          <p:spTgt spid="6"/>
                                        </p:tgtEl>
                                      </p:cBhvr>
                                      <p:to x="100000" y="90000"/>
                                    </p:animScale>
                                    <p:animScale>
                                      <p:cBhvr>
                                        <p:cTn id="84" dur="166" decel="50000">
                                          <p:stCondLst>
                                            <p:cond delay="1668"/>
                                          </p:stCondLst>
                                        </p:cTn>
                                        <p:tgtEl>
                                          <p:spTgt spid="6"/>
                                        </p:tgtEl>
                                      </p:cBhvr>
                                      <p:to x="100000" y="100000"/>
                                    </p:animScale>
                                    <p:animScale>
                                      <p:cBhvr>
                                        <p:cTn id="85" dur="26">
                                          <p:stCondLst>
                                            <p:cond delay="1808"/>
                                          </p:stCondLst>
                                        </p:cTn>
                                        <p:tgtEl>
                                          <p:spTgt spid="6"/>
                                        </p:tgtEl>
                                      </p:cBhvr>
                                      <p:to x="100000" y="95000"/>
                                    </p:animScale>
                                    <p:animScale>
                                      <p:cBhvr>
                                        <p:cTn id="86" dur="166" decel="50000">
                                          <p:stCondLst>
                                            <p:cond delay="1834"/>
                                          </p:stCondLst>
                                        </p:cTn>
                                        <p:tgtEl>
                                          <p:spTgt spid="6"/>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78307">
                                            <p:txEl>
                                              <p:pRg st="5" end="5"/>
                                            </p:txEl>
                                          </p:spTgt>
                                        </p:tgtEl>
                                        <p:attrNameLst>
                                          <p:attrName>style.visibility</p:attrName>
                                        </p:attrNameLst>
                                      </p:cBhvr>
                                      <p:to>
                                        <p:strVal val="visible"/>
                                      </p:to>
                                    </p:set>
                                    <p:anim calcmode="lin" valueType="num">
                                      <p:cBhvr additive="base">
                                        <p:cTn id="91" dur="500" fill="hold"/>
                                        <p:tgtEl>
                                          <p:spTgt spid="1378307">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37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80">
                                          <p:stCondLst>
                                            <p:cond delay="0"/>
                                          </p:stCondLst>
                                        </p:cTn>
                                        <p:tgtEl>
                                          <p:spTgt spid="8"/>
                                        </p:tgtEl>
                                      </p:cBhvr>
                                    </p:animEffect>
                                    <p:anim calcmode="lin" valueType="num">
                                      <p:cBhvr>
                                        <p:cTn id="9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03" dur="26">
                                          <p:stCondLst>
                                            <p:cond delay="650"/>
                                          </p:stCondLst>
                                        </p:cTn>
                                        <p:tgtEl>
                                          <p:spTgt spid="8"/>
                                        </p:tgtEl>
                                      </p:cBhvr>
                                      <p:to x="100000" y="60000"/>
                                    </p:animScale>
                                    <p:animScale>
                                      <p:cBhvr>
                                        <p:cTn id="104" dur="166" decel="50000">
                                          <p:stCondLst>
                                            <p:cond delay="676"/>
                                          </p:stCondLst>
                                        </p:cTn>
                                        <p:tgtEl>
                                          <p:spTgt spid="8"/>
                                        </p:tgtEl>
                                      </p:cBhvr>
                                      <p:to x="100000" y="100000"/>
                                    </p:animScale>
                                    <p:animScale>
                                      <p:cBhvr>
                                        <p:cTn id="105" dur="26">
                                          <p:stCondLst>
                                            <p:cond delay="1312"/>
                                          </p:stCondLst>
                                        </p:cTn>
                                        <p:tgtEl>
                                          <p:spTgt spid="8"/>
                                        </p:tgtEl>
                                      </p:cBhvr>
                                      <p:to x="100000" y="80000"/>
                                    </p:animScale>
                                    <p:animScale>
                                      <p:cBhvr>
                                        <p:cTn id="106" dur="166" decel="50000">
                                          <p:stCondLst>
                                            <p:cond delay="1338"/>
                                          </p:stCondLst>
                                        </p:cTn>
                                        <p:tgtEl>
                                          <p:spTgt spid="8"/>
                                        </p:tgtEl>
                                      </p:cBhvr>
                                      <p:to x="100000" y="100000"/>
                                    </p:animScale>
                                    <p:animScale>
                                      <p:cBhvr>
                                        <p:cTn id="107" dur="26">
                                          <p:stCondLst>
                                            <p:cond delay="1642"/>
                                          </p:stCondLst>
                                        </p:cTn>
                                        <p:tgtEl>
                                          <p:spTgt spid="8"/>
                                        </p:tgtEl>
                                      </p:cBhvr>
                                      <p:to x="100000" y="90000"/>
                                    </p:animScale>
                                    <p:animScale>
                                      <p:cBhvr>
                                        <p:cTn id="108" dur="166" decel="50000">
                                          <p:stCondLst>
                                            <p:cond delay="1668"/>
                                          </p:stCondLst>
                                        </p:cTn>
                                        <p:tgtEl>
                                          <p:spTgt spid="8"/>
                                        </p:tgtEl>
                                      </p:cBhvr>
                                      <p:to x="100000" y="100000"/>
                                    </p:animScale>
                                    <p:animScale>
                                      <p:cBhvr>
                                        <p:cTn id="109" dur="26">
                                          <p:stCondLst>
                                            <p:cond delay="1808"/>
                                          </p:stCondLst>
                                        </p:cTn>
                                        <p:tgtEl>
                                          <p:spTgt spid="8"/>
                                        </p:tgtEl>
                                      </p:cBhvr>
                                      <p:to x="100000" y="95000"/>
                                    </p:animScale>
                                    <p:animScale>
                                      <p:cBhvr>
                                        <p:cTn id="110" dur="166" decel="50000">
                                          <p:stCondLst>
                                            <p:cond delay="1834"/>
                                          </p:stCondLst>
                                        </p:cTn>
                                        <p:tgtEl>
                                          <p:spTgt spid="8"/>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378307">
                                            <p:txEl>
                                              <p:pRg st="6" end="6"/>
                                            </p:txEl>
                                          </p:spTgt>
                                        </p:tgtEl>
                                        <p:attrNameLst>
                                          <p:attrName>style.visibility</p:attrName>
                                        </p:attrNameLst>
                                      </p:cBhvr>
                                      <p:to>
                                        <p:strVal val="visible"/>
                                      </p:to>
                                    </p:set>
                                    <p:anim calcmode="lin" valueType="num">
                                      <p:cBhvr additive="base">
                                        <p:cTn id="115" dur="500" fill="hold"/>
                                        <p:tgtEl>
                                          <p:spTgt spid="1378307">
                                            <p:txEl>
                                              <p:pRg st="6" end="6"/>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37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5" presetClass="entr" presetSubtype="0" fill="hold" grpId="0" nodeType="click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fade">
                                      <p:cBhvr>
                                        <p:cTn id="121" dur="2000"/>
                                        <p:tgtEl>
                                          <p:spTgt spid="7"/>
                                        </p:tgtEl>
                                      </p:cBhvr>
                                    </p:animEffect>
                                    <p:anim calcmode="lin" valueType="num">
                                      <p:cBhvr>
                                        <p:cTn id="122" dur="2000" fill="hold"/>
                                        <p:tgtEl>
                                          <p:spTgt spid="7"/>
                                        </p:tgtEl>
                                        <p:attrNameLst>
                                          <p:attrName>ppt_w</p:attrName>
                                        </p:attrNameLst>
                                      </p:cBhvr>
                                      <p:tavLst>
                                        <p:tav tm="0" fmla="#ppt_w*sin(2.5*pi*$)">
                                          <p:val>
                                            <p:fltVal val="0"/>
                                          </p:val>
                                        </p:tav>
                                        <p:tav tm="100000">
                                          <p:val>
                                            <p:fltVal val="1"/>
                                          </p:val>
                                        </p:tav>
                                      </p:tavLst>
                                    </p:anim>
                                    <p:anim calcmode="lin" valueType="num">
                                      <p:cBhvr>
                                        <p:cTn id="123"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1378307">
                                            <p:txEl>
                                              <p:pRg st="7" end="7"/>
                                            </p:txEl>
                                          </p:spTgt>
                                        </p:tgtEl>
                                        <p:attrNameLst>
                                          <p:attrName>style.visibility</p:attrName>
                                        </p:attrNameLst>
                                      </p:cBhvr>
                                      <p:to>
                                        <p:strVal val="visible"/>
                                      </p:to>
                                    </p:set>
                                    <p:anim calcmode="lin" valueType="num">
                                      <p:cBhvr additive="base">
                                        <p:cTn id="128" dur="500" fill="hold"/>
                                        <p:tgtEl>
                                          <p:spTgt spid="1378307">
                                            <p:txEl>
                                              <p:pRg st="7" end="7"/>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137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8307" grpId="0" uiExpand="1" build="p"/>
      <p:bldP spid="2" grpId="0"/>
      <p:bldP spid="3" grpId="0"/>
      <p:bldP spid="6" grpId="0"/>
      <p:bldP spid="7" grpId="0"/>
      <p:bldP spid="8"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dirty="0"/>
              <a:t>定理</a:t>
            </a:r>
            <a:r>
              <a:rPr lang="en-US" altLang="zh-CN" dirty="0"/>
              <a:t>4.2</a:t>
            </a:r>
            <a:endParaRPr lang="zh-CN" altLang="en-US" dirty="0"/>
          </a:p>
        </p:txBody>
      </p:sp>
      <p:sp>
        <p:nvSpPr>
          <p:cNvPr id="1382403" name="Rectangle 3"/>
          <p:cNvSpPr>
            <a:spLocks noGrp="1" noChangeArrowheads="1"/>
          </p:cNvSpPr>
          <p:nvPr>
            <p:ph type="body" idx="1"/>
          </p:nvPr>
        </p:nvSpPr>
        <p:spPr>
          <a:xfrm>
            <a:off x="384175" y="1143794"/>
            <a:ext cx="10073697" cy="2856574"/>
          </a:xfrm>
        </p:spPr>
        <p:txBody>
          <a:bodyPr>
            <a:normAutofit/>
          </a:bodyPr>
          <a:lstStyle/>
          <a:p>
            <a:pPr marL="0" indent="0">
              <a:lnSpc>
                <a:spcPct val="150000"/>
              </a:lnSpc>
              <a:buNone/>
            </a:pPr>
            <a:r>
              <a:rPr lang="zh-CN" altLang="en-US" dirty="0">
                <a:solidFill>
                  <a:srgbClr val="C00000"/>
                </a:solidFill>
              </a:rPr>
              <a:t>定理</a:t>
            </a:r>
            <a:r>
              <a:rPr lang="en-US" altLang="zh-CN" dirty="0">
                <a:solidFill>
                  <a:srgbClr val="C00000"/>
                </a:solidFill>
              </a:rPr>
              <a:t>4.2 </a:t>
            </a:r>
            <a:r>
              <a:rPr lang="zh-CN" altLang="en-US" dirty="0"/>
              <a:t>设</a:t>
            </a:r>
            <a:r>
              <a:rPr lang="en-US" altLang="zh-CN" dirty="0"/>
              <a:t>A,B,C,D</a:t>
            </a:r>
            <a:r>
              <a:rPr lang="zh-CN" altLang="en-US" dirty="0"/>
              <a:t>是任意四个非空集合，则</a:t>
            </a:r>
          </a:p>
          <a:p>
            <a:pPr marL="0" indent="0" algn="ctr">
              <a:lnSpc>
                <a:spcPct val="150000"/>
              </a:lnSpc>
              <a:buNone/>
            </a:pPr>
            <a:r>
              <a:rPr lang="en-US" altLang="zh-CN" dirty="0"/>
              <a:t>A×B</a:t>
            </a:r>
            <a:r>
              <a:rPr kumimoji="1" lang="zh-CN" altLang="en-US" dirty="0">
                <a:sym typeface="Symbol" panose="05050102010706020507" pitchFamily="18" charset="2"/>
              </a:rPr>
              <a:t></a:t>
            </a:r>
            <a:r>
              <a:rPr lang="en-US" altLang="zh-CN" dirty="0"/>
              <a:t>C×D </a:t>
            </a:r>
            <a:r>
              <a:rPr lang="zh-CN" altLang="en-US" dirty="0">
                <a:sym typeface="Symbol" panose="05050102010706020507" pitchFamily="18" charset="2"/>
              </a:rPr>
              <a:t> </a:t>
            </a:r>
            <a:r>
              <a:rPr lang="en-US" altLang="zh-CN" dirty="0"/>
              <a:t>A</a:t>
            </a:r>
            <a:r>
              <a:rPr kumimoji="1" lang="zh-CN" altLang="en-US" dirty="0">
                <a:sym typeface="Symbol" panose="05050102010706020507" pitchFamily="18" charset="2"/>
              </a:rPr>
              <a:t></a:t>
            </a:r>
            <a:r>
              <a:rPr lang="en-US" altLang="zh-CN" dirty="0"/>
              <a:t>C</a:t>
            </a:r>
            <a:r>
              <a:rPr lang="zh-CN" altLang="en-US" dirty="0"/>
              <a:t>，</a:t>
            </a:r>
            <a:r>
              <a:rPr lang="en-US" altLang="zh-CN" dirty="0"/>
              <a:t>B</a:t>
            </a:r>
            <a:r>
              <a:rPr kumimoji="1" lang="zh-CN" altLang="en-US" dirty="0">
                <a:sym typeface="Symbol" panose="05050102010706020507" pitchFamily="18" charset="2"/>
              </a:rPr>
              <a:t></a:t>
            </a:r>
            <a:r>
              <a:rPr lang="en-US" altLang="zh-CN" dirty="0"/>
              <a:t>D</a:t>
            </a:r>
            <a:r>
              <a:rPr lang="zh-CN" altLang="en-US" dirty="0"/>
              <a:t>。</a:t>
            </a:r>
          </a:p>
          <a:p>
            <a:pPr marL="0" indent="0">
              <a:lnSpc>
                <a:spcPct val="150000"/>
              </a:lnSpc>
              <a:buNone/>
            </a:pPr>
            <a:r>
              <a:rPr lang="zh-CN" altLang="en-US" dirty="0">
                <a:solidFill>
                  <a:srgbClr val="0000CC"/>
                </a:solidFill>
              </a:rPr>
              <a:t>证明 </a:t>
            </a:r>
            <a:r>
              <a:rPr lang="zh-CN" altLang="en-US" dirty="0">
                <a:solidFill>
                  <a:srgbClr val="C00000"/>
                </a:solidFill>
              </a:rPr>
              <a:t>充分性</a:t>
            </a:r>
            <a:r>
              <a:rPr lang="en-US" altLang="zh-CN" dirty="0">
                <a:solidFill>
                  <a:srgbClr val="C00000"/>
                </a:solidFill>
              </a:rPr>
              <a:t>(</a:t>
            </a:r>
            <a:r>
              <a:rPr lang="zh-CN" altLang="en-US"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a:t>
            </a:r>
          </a:p>
          <a:p>
            <a:pPr marL="0" indent="0">
              <a:lnSpc>
                <a:spcPct val="150000"/>
              </a:lnSpc>
              <a:buNone/>
            </a:pPr>
            <a:r>
              <a:rPr lang="en-US" altLang="zh-CN" dirty="0"/>
              <a:t>&lt;</a:t>
            </a:r>
            <a:r>
              <a:rPr lang="en-US" altLang="zh-CN" dirty="0" err="1"/>
              <a:t>x,y</a:t>
            </a:r>
            <a:r>
              <a:rPr lang="en-US" altLang="zh-CN" dirty="0"/>
              <a:t>&gt;</a:t>
            </a:r>
          </a:p>
          <a:p>
            <a:pPr marL="0" indent="0">
              <a:lnSpc>
                <a:spcPct val="150000"/>
              </a:lnSpc>
              <a:buNone/>
            </a:pPr>
            <a:r>
              <a:rPr lang="en-US" altLang="zh-CN" dirty="0"/>
              <a:t>&lt;</a:t>
            </a:r>
            <a:r>
              <a:rPr lang="en-US" altLang="zh-CN" dirty="0" err="1"/>
              <a:t>x,y</a:t>
            </a:r>
            <a:r>
              <a:rPr lang="en-US" altLang="zh-CN" dirty="0"/>
              <a:t>&gt; ∈A×B</a:t>
            </a:r>
            <a:r>
              <a:rPr lang="en-US" altLang="zh-CN" dirty="0">
                <a:solidFill>
                  <a:srgbClr val="FF0000"/>
                </a:solidFill>
                <a:sym typeface="Symbol" panose="05050102010706020507" pitchFamily="18" charset="2"/>
              </a:rPr>
              <a:t> </a:t>
            </a:r>
            <a:r>
              <a:rPr lang="en-US" altLang="zh-CN" dirty="0">
                <a:solidFill>
                  <a:srgbClr val="C00000"/>
                </a:solidFill>
                <a:sym typeface="Symbol" panose="05050102010706020507" pitchFamily="18" charset="2"/>
              </a:rPr>
              <a:t></a:t>
            </a:r>
            <a:r>
              <a:rPr lang="en-US" altLang="zh-CN" dirty="0">
                <a:solidFill>
                  <a:srgbClr val="FF0000"/>
                </a:solidFill>
                <a:sym typeface="Symbol" panose="05050102010706020507" pitchFamily="18" charset="2"/>
              </a:rPr>
              <a:t> </a:t>
            </a:r>
          </a:p>
        </p:txBody>
      </p:sp>
      <p:sp>
        <p:nvSpPr>
          <p:cNvPr id="41989"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6" name="矩形 5">
            <a:extLst>
              <a:ext uri="{FF2B5EF4-FFF2-40B4-BE49-F238E27FC236}">
                <a16:creationId xmlns:a16="http://schemas.microsoft.com/office/drawing/2014/main" id="{FAC18D81-35AD-42FB-892B-151D7D2E40F0}"/>
              </a:ext>
            </a:extLst>
          </p:cNvPr>
          <p:cNvSpPr/>
          <p:nvPr/>
        </p:nvSpPr>
        <p:spPr>
          <a:xfrm>
            <a:off x="2920335" y="3429794"/>
            <a:ext cx="2874040" cy="461665"/>
          </a:xfrm>
          <a:prstGeom prst="rect">
            <a:avLst/>
          </a:prstGeom>
        </p:spPr>
        <p:txBody>
          <a:bodyPr>
            <a:spAutoFit/>
          </a:bodyPr>
          <a:lstStyle/>
          <a:p>
            <a:pPr eaLnBrk="1" hangingPunct="1">
              <a:defRPr/>
            </a:pPr>
            <a:r>
              <a:rPr lang="en-US" altLang="zh-CN" b="1" kern="0" dirty="0" err="1">
                <a:solidFill>
                  <a:srgbClr val="000000"/>
                </a:solidFill>
                <a:latin typeface="+mn-ea"/>
              </a:rPr>
              <a:t>x∈</a:t>
            </a:r>
            <a:r>
              <a:rPr lang="en-US" altLang="zh-CN" b="1" kern="0" dirty="0" err="1">
                <a:latin typeface="+mn-ea"/>
              </a:rPr>
              <a:t>A</a:t>
            </a:r>
            <a:r>
              <a:rPr kumimoji="1" lang="en-US" altLang="zh-CN" b="1" noProof="1">
                <a:latin typeface="+mn-ea"/>
              </a:rPr>
              <a:t>∧</a:t>
            </a:r>
            <a:r>
              <a:rPr lang="en-US" altLang="zh-CN" b="1" kern="0" dirty="0" err="1">
                <a:solidFill>
                  <a:srgbClr val="000000"/>
                </a:solidFill>
                <a:latin typeface="+mn-ea"/>
              </a:rPr>
              <a:t>y∈B</a:t>
            </a:r>
            <a:endParaRPr lang="zh-CN" altLang="en-US" b="1" dirty="0">
              <a:latin typeface="+mn-ea"/>
            </a:endParaRPr>
          </a:p>
        </p:txBody>
      </p:sp>
      <p:sp>
        <p:nvSpPr>
          <p:cNvPr id="7" name="矩形 6">
            <a:extLst>
              <a:ext uri="{FF2B5EF4-FFF2-40B4-BE49-F238E27FC236}">
                <a16:creationId xmlns:a16="http://schemas.microsoft.com/office/drawing/2014/main" id="{F0AAAB70-F1D3-422C-B6F8-C4E2FEBC271E}"/>
              </a:ext>
            </a:extLst>
          </p:cNvPr>
          <p:cNvSpPr/>
          <p:nvPr/>
        </p:nvSpPr>
        <p:spPr>
          <a:xfrm>
            <a:off x="2920335" y="4009335"/>
            <a:ext cx="2266966" cy="461665"/>
          </a:xfrm>
          <a:prstGeom prst="rect">
            <a:avLst/>
          </a:prstGeom>
        </p:spPr>
        <p:txBody>
          <a:bodyPr wrap="square">
            <a:spAutoFit/>
          </a:bodyPr>
          <a:lstStyle/>
          <a:p>
            <a:pPr>
              <a:defRPr/>
            </a:pPr>
            <a:r>
              <a:rPr lang="en-US" altLang="zh-CN" b="1" kern="0" dirty="0" err="1">
                <a:solidFill>
                  <a:srgbClr val="000000"/>
                </a:solidFill>
                <a:latin typeface="+mn-ea"/>
              </a:rPr>
              <a:t>x∈C</a:t>
            </a:r>
            <a:r>
              <a:rPr kumimoji="1" lang="en-US" altLang="zh-CN" b="1" noProof="1">
                <a:latin typeface="+mn-ea"/>
              </a:rPr>
              <a:t>∧</a:t>
            </a:r>
            <a:r>
              <a:rPr lang="en-US" altLang="zh-CN" b="1" kern="0" dirty="0" err="1">
                <a:solidFill>
                  <a:srgbClr val="000000"/>
                </a:solidFill>
                <a:latin typeface="+mn-ea"/>
              </a:rPr>
              <a:t>y∈D</a:t>
            </a:r>
            <a:endParaRPr lang="zh-CN" altLang="en-US" b="1" dirty="0">
              <a:latin typeface="+mn-ea"/>
            </a:endParaRPr>
          </a:p>
        </p:txBody>
      </p:sp>
      <p:sp>
        <p:nvSpPr>
          <p:cNvPr id="8" name="矩形 7">
            <a:extLst>
              <a:ext uri="{FF2B5EF4-FFF2-40B4-BE49-F238E27FC236}">
                <a16:creationId xmlns:a16="http://schemas.microsoft.com/office/drawing/2014/main" id="{A9BFA7D4-5791-4079-9934-1CD6902BA2D5}"/>
              </a:ext>
            </a:extLst>
          </p:cNvPr>
          <p:cNvSpPr/>
          <p:nvPr/>
        </p:nvSpPr>
        <p:spPr>
          <a:xfrm>
            <a:off x="566696" y="5264701"/>
            <a:ext cx="2782757" cy="461665"/>
          </a:xfrm>
          <a:prstGeom prst="rect">
            <a:avLst/>
          </a:prstGeom>
        </p:spPr>
        <p:txBody>
          <a:bodyPr wrap="square">
            <a:spAutoFit/>
          </a:bodyPr>
          <a:lstStyle/>
          <a:p>
            <a:pPr>
              <a:defRPr/>
            </a:pPr>
            <a:r>
              <a:rPr lang="en-US" altLang="zh-CN" b="1" dirty="0">
                <a:solidFill>
                  <a:srgbClr val="C00000"/>
                </a:solidFill>
                <a:latin typeface="+mn-ea"/>
                <a:sym typeface="Symbol" panose="05050102010706020507" pitchFamily="18" charset="2"/>
              </a:rPr>
              <a:t></a:t>
            </a:r>
            <a:r>
              <a:rPr lang="en-US" altLang="zh-CN" b="1" kern="0" dirty="0">
                <a:solidFill>
                  <a:srgbClr val="000000"/>
                </a:solidFill>
                <a:latin typeface="+mn-ea"/>
              </a:rPr>
              <a:t>A×B</a:t>
            </a:r>
            <a:r>
              <a:rPr kumimoji="1" lang="zh-CN" altLang="en-US" b="1" kern="0" dirty="0">
                <a:latin typeface="+mn-ea"/>
                <a:sym typeface="Symbol" pitchFamily="18" charset="2"/>
              </a:rPr>
              <a:t></a:t>
            </a:r>
            <a:r>
              <a:rPr lang="en-US" altLang="zh-CN" b="1" kern="0" dirty="0">
                <a:solidFill>
                  <a:srgbClr val="000000"/>
                </a:solidFill>
                <a:latin typeface="+mn-ea"/>
              </a:rPr>
              <a:t>C×D</a:t>
            </a:r>
            <a:endParaRPr lang="zh-CN" altLang="en-US" b="1" dirty="0">
              <a:latin typeface="+mn-ea"/>
            </a:endParaRPr>
          </a:p>
        </p:txBody>
      </p:sp>
      <p:sp>
        <p:nvSpPr>
          <p:cNvPr id="2" name="矩形 1">
            <a:extLst>
              <a:ext uri="{FF2B5EF4-FFF2-40B4-BE49-F238E27FC236}">
                <a16:creationId xmlns:a16="http://schemas.microsoft.com/office/drawing/2014/main" id="{739BC96C-C7F5-4183-9701-A2F07B263776}"/>
              </a:ext>
            </a:extLst>
          </p:cNvPr>
          <p:cNvSpPr/>
          <p:nvPr/>
        </p:nvSpPr>
        <p:spPr>
          <a:xfrm>
            <a:off x="536575" y="3932574"/>
            <a:ext cx="2514599" cy="579710"/>
          </a:xfrm>
          <a:prstGeom prst="rect">
            <a:avLst/>
          </a:prstGeom>
        </p:spPr>
        <p:txBody>
          <a:bodyPr wrap="square">
            <a:spAutoFit/>
          </a:bodyPr>
          <a:lstStyle/>
          <a:p>
            <a:pPr>
              <a:lnSpc>
                <a:spcPct val="150000"/>
              </a:lnSpc>
            </a:pPr>
            <a:r>
              <a:rPr lang="en-US" altLang="zh-CN" b="1" dirty="0">
                <a:latin typeface="+mn-ea"/>
              </a:rPr>
              <a:t>A</a:t>
            </a:r>
            <a:r>
              <a:rPr kumimoji="1" lang="zh-CN" altLang="en-US" b="1" dirty="0">
                <a:latin typeface="+mn-ea"/>
                <a:sym typeface="Symbol" panose="05050102010706020507" pitchFamily="18" charset="2"/>
              </a:rPr>
              <a:t></a:t>
            </a:r>
            <a:r>
              <a:rPr lang="en-US" altLang="zh-CN" b="1" dirty="0">
                <a:latin typeface="+mn-ea"/>
              </a:rPr>
              <a:t>C</a:t>
            </a:r>
            <a:r>
              <a:rPr lang="zh-CN" altLang="en-US" b="1" dirty="0">
                <a:latin typeface="+mn-ea"/>
              </a:rPr>
              <a:t>，</a:t>
            </a:r>
            <a:r>
              <a:rPr lang="en-US" altLang="zh-CN" b="1" dirty="0">
                <a:latin typeface="+mn-ea"/>
              </a:rPr>
              <a:t>B</a:t>
            </a:r>
            <a:r>
              <a:rPr kumimoji="1" lang="zh-CN" altLang="en-US" b="1" dirty="0">
                <a:latin typeface="+mn-ea"/>
                <a:sym typeface="Symbol" panose="05050102010706020507" pitchFamily="18" charset="2"/>
              </a:rPr>
              <a:t></a:t>
            </a:r>
            <a:r>
              <a:rPr lang="en-US" altLang="zh-CN" b="1" dirty="0">
                <a:latin typeface="+mn-ea"/>
              </a:rPr>
              <a:t>D</a:t>
            </a:r>
            <a:r>
              <a:rPr lang="en-US" altLang="zh-CN" b="1" dirty="0">
                <a:latin typeface="+mn-ea"/>
                <a:sym typeface="Symbol" panose="05050102010706020507" pitchFamily="18" charset="2"/>
              </a:rPr>
              <a:t>    </a:t>
            </a:r>
            <a:r>
              <a:rPr lang="en-US" altLang="zh-CN" b="1" dirty="0">
                <a:solidFill>
                  <a:srgbClr val="C00000"/>
                </a:solidFill>
                <a:latin typeface="+mn-ea"/>
                <a:sym typeface="Symbol" panose="05050102010706020507" pitchFamily="18" charset="2"/>
              </a:rPr>
              <a:t></a:t>
            </a:r>
            <a:endParaRPr lang="zh-CN" altLang="en-US" b="1" dirty="0">
              <a:solidFill>
                <a:srgbClr val="C00000"/>
              </a:solidFill>
              <a:latin typeface="+mn-ea"/>
            </a:endParaRPr>
          </a:p>
        </p:txBody>
      </p:sp>
      <p:sp>
        <p:nvSpPr>
          <p:cNvPr id="4" name="矩形 3">
            <a:extLst>
              <a:ext uri="{FF2B5EF4-FFF2-40B4-BE49-F238E27FC236}">
                <a16:creationId xmlns:a16="http://schemas.microsoft.com/office/drawing/2014/main" id="{5C8D3A3D-A566-4DA1-A50A-312456ECE196}"/>
              </a:ext>
            </a:extLst>
          </p:cNvPr>
          <p:cNvSpPr/>
          <p:nvPr/>
        </p:nvSpPr>
        <p:spPr>
          <a:xfrm>
            <a:off x="573218" y="4520237"/>
            <a:ext cx="2483372" cy="579710"/>
          </a:xfrm>
          <a:prstGeom prst="rect">
            <a:avLst/>
          </a:prstGeom>
        </p:spPr>
        <p:txBody>
          <a:bodyPr wrap="none">
            <a:spAutoFit/>
          </a:bodyPr>
          <a:lstStyle/>
          <a:p>
            <a:pPr>
              <a:lnSpc>
                <a:spcPct val="150000"/>
              </a:lnSpc>
            </a:pP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dirty="0">
                <a:latin typeface="+mn-ea"/>
              </a:rPr>
              <a:t>&lt;</a:t>
            </a:r>
            <a:r>
              <a:rPr lang="en-US" altLang="zh-CN" b="1" dirty="0" err="1">
                <a:latin typeface="+mn-ea"/>
              </a:rPr>
              <a:t>x,y</a:t>
            </a:r>
            <a:r>
              <a:rPr lang="en-US" altLang="zh-CN" b="1" dirty="0">
                <a:latin typeface="+mn-ea"/>
              </a:rPr>
              <a:t>&gt;∈C×D</a:t>
            </a:r>
            <a:endParaRPr lang="zh-CN" altLang="en-US" b="1" dirty="0">
              <a:latin typeface="+mn-ea"/>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3BBC6502-397A-40AC-AB02-624D71209444}"/>
                  </a:ext>
                </a:extLst>
              </p:cNvPr>
              <p:cNvSpPr txBox="1">
                <a:spLocks noChangeArrowheads="1"/>
              </p:cNvSpPr>
              <p:nvPr/>
            </p:nvSpPr>
            <p:spPr>
              <a:xfrm>
                <a:off x="5355738" y="2272722"/>
                <a:ext cx="3972845" cy="208141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必要性</a:t>
                </a:r>
                <a:r>
                  <a:rPr lang="en-US" altLang="zh-CN" dirty="0">
                    <a:solidFill>
                      <a:srgbClr val="C00000"/>
                    </a:solidFill>
                  </a:rPr>
                  <a:t>(</a:t>
                </a:r>
                <a:r>
                  <a:rPr lang="en-US" altLang="zh-CN"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a:t>
                </a:r>
              </a:p>
              <a:p>
                <a:pPr marL="0" indent="0">
                  <a:lnSpc>
                    <a:spcPct val="150000"/>
                  </a:lnSpc>
                  <a:buNone/>
                </a:pPr>
                <a14:m>
                  <m:oMath xmlns:m="http://schemas.openxmlformats.org/officeDocument/2006/math">
                    <m:r>
                      <a:rPr lang="zh-CN" altLang="en-US" b="1" i="1" smtClean="0">
                        <a:solidFill>
                          <a:schemeClr val="tx1"/>
                        </a:solidFill>
                        <a:latin typeface="Cambria Math" panose="02040503050406030204" pitchFamily="18" charset="0"/>
                      </a:rPr>
                      <m:t>∀ </m:t>
                    </m:r>
                  </m:oMath>
                </a14:m>
                <a:r>
                  <a:rPr lang="en-US" altLang="zh-CN" dirty="0">
                    <a:solidFill>
                      <a:schemeClr val="tx1"/>
                    </a:solidFill>
                  </a:rPr>
                  <a:t>x</a:t>
                </a:r>
                <a:r>
                  <a:rPr lang="zh-CN" altLang="en-US" dirty="0">
                    <a:solidFill>
                      <a:schemeClr val="tx1"/>
                    </a:solidFill>
                  </a:rPr>
                  <a:t>， </a:t>
                </a:r>
                <a14:m>
                  <m:oMath xmlns:m="http://schemas.openxmlformats.org/officeDocument/2006/math">
                    <m:r>
                      <a:rPr lang="zh-CN" altLang="en-US" b="1" i="1" smtClean="0">
                        <a:solidFill>
                          <a:schemeClr val="tx1"/>
                        </a:solidFill>
                        <a:latin typeface="Cambria Math" panose="02040503050406030204" pitchFamily="18" charset="0"/>
                      </a:rPr>
                      <m:t>∀ </m:t>
                    </m:r>
                  </m:oMath>
                </a14:m>
                <a:r>
                  <a:rPr lang="en-US" altLang="zh-CN" dirty="0">
                    <a:solidFill>
                      <a:schemeClr val="tx1"/>
                    </a:solidFill>
                  </a:rPr>
                  <a:t>y</a:t>
                </a:r>
              </a:p>
              <a:p>
                <a:pPr marL="0" indent="0">
                  <a:lnSpc>
                    <a:spcPct val="150000"/>
                  </a:lnSpc>
                  <a:buNone/>
                </a:pPr>
                <a:r>
                  <a:rPr lang="en-US" altLang="zh-CN" dirty="0" err="1">
                    <a:solidFill>
                      <a:schemeClr val="tx1"/>
                    </a:solidFill>
                  </a:rPr>
                  <a:t>x∈A</a:t>
                </a:r>
                <a:r>
                  <a:rPr lang="zh-CN" altLang="en-US" dirty="0">
                    <a:solidFill>
                      <a:schemeClr val="tx1"/>
                    </a:solidFill>
                  </a:rPr>
                  <a:t>，</a:t>
                </a:r>
                <a:r>
                  <a:rPr lang="en-US" altLang="zh-CN" dirty="0" err="1">
                    <a:solidFill>
                      <a:schemeClr val="tx1"/>
                    </a:solidFill>
                  </a:rPr>
                  <a:t>y∈B</a:t>
                </a:r>
                <a:r>
                  <a:rPr lang="en-US" altLang="zh-CN" dirty="0">
                    <a:solidFill>
                      <a:schemeClr val="tx1"/>
                    </a:solidFill>
                    <a:sym typeface="Symbol" panose="05050102010706020507" pitchFamily="18" charset="2"/>
                  </a:rPr>
                  <a:t> </a:t>
                </a:r>
                <a:r>
                  <a:rPr lang="en-US" altLang="zh-CN" dirty="0">
                    <a:solidFill>
                      <a:srgbClr val="C00000"/>
                    </a:solidFill>
                    <a:sym typeface="Symbol" panose="05050102010706020507" pitchFamily="18" charset="2"/>
                  </a:rPr>
                  <a:t></a:t>
                </a:r>
                <a:endParaRPr lang="zh-CN" altLang="en-US" dirty="0">
                  <a:solidFill>
                    <a:srgbClr val="C00000"/>
                  </a:solidFill>
                </a:endParaRPr>
              </a:p>
              <a:p>
                <a:pPr marL="0" indent="0" algn="ctr">
                  <a:lnSpc>
                    <a:spcPct val="150000"/>
                  </a:lnSpc>
                  <a:buNone/>
                </a:pPr>
                <a:endParaRPr lang="en-US" altLang="zh-CN" dirty="0">
                  <a:solidFill>
                    <a:srgbClr val="C00000"/>
                  </a:solidFill>
                  <a:sym typeface="Symbol" panose="05050102010706020507" pitchFamily="18" charset="2"/>
                </a:endParaRPr>
              </a:p>
            </p:txBody>
          </p:sp>
        </mc:Choice>
        <mc:Fallback xmlns="">
          <p:sp>
            <p:nvSpPr>
              <p:cNvPr id="12" name="Rectangle 3">
                <a:extLst>
                  <a:ext uri="{FF2B5EF4-FFF2-40B4-BE49-F238E27FC236}">
                    <a16:creationId xmlns:a16="http://schemas.microsoft.com/office/drawing/2014/main" id="{3BBC6502-397A-40AC-AB02-624D71209444}"/>
                  </a:ext>
                </a:extLst>
              </p:cNvPr>
              <p:cNvSpPr txBox="1">
                <a:spLocks noRot="1" noChangeAspect="1" noMove="1" noResize="1" noEditPoints="1" noAdjustHandles="1" noChangeArrowheads="1" noChangeShapeType="1" noTextEdit="1"/>
              </p:cNvSpPr>
              <p:nvPr/>
            </p:nvSpPr>
            <p:spPr>
              <a:xfrm>
                <a:off x="5355738" y="2272722"/>
                <a:ext cx="3972845" cy="2081412"/>
              </a:xfrm>
              <a:prstGeom prst="rect">
                <a:avLst/>
              </a:prstGeom>
              <a:blipFill>
                <a:blip r:embed="rId3"/>
                <a:stretch>
                  <a:fillRect l="-1690"/>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DDF5573E-BFEF-4A57-A1B3-F1FE4F1E29D3}"/>
              </a:ext>
            </a:extLst>
          </p:cNvPr>
          <p:cNvSpPr/>
          <p:nvPr/>
        </p:nvSpPr>
        <p:spPr>
          <a:xfrm>
            <a:off x="7683754" y="3518320"/>
            <a:ext cx="2732720" cy="461665"/>
          </a:xfrm>
          <a:prstGeom prst="rect">
            <a:avLst/>
          </a:prstGeom>
        </p:spPr>
        <p:txBody>
          <a:bodyPr>
            <a:spAutoFit/>
          </a:bodyPr>
          <a:lstStyle/>
          <a:p>
            <a:pPr eaLnBrk="1" hangingPunct="1">
              <a:defRPr/>
            </a:pPr>
            <a:r>
              <a:rPr lang="en-US" altLang="zh-CN" b="1" kern="0" dirty="0">
                <a:solidFill>
                  <a:srgbClr val="000000"/>
                </a:solidFill>
                <a:latin typeface="+mn-ea"/>
              </a:rPr>
              <a:t>&lt;</a:t>
            </a:r>
            <a:r>
              <a:rPr lang="en-US" altLang="zh-CN" b="1" kern="0" dirty="0" err="1">
                <a:solidFill>
                  <a:srgbClr val="000000"/>
                </a:solidFill>
                <a:latin typeface="+mn-ea"/>
              </a:rPr>
              <a:t>x,y</a:t>
            </a:r>
            <a:r>
              <a:rPr lang="en-US" altLang="zh-CN" b="1" kern="0" dirty="0">
                <a:solidFill>
                  <a:srgbClr val="000000"/>
                </a:solidFill>
                <a:latin typeface="+mn-ea"/>
              </a:rPr>
              <a:t>&gt;∈A×B</a:t>
            </a:r>
            <a:endParaRPr lang="zh-CN" altLang="en-US" b="1" dirty="0">
              <a:latin typeface="+mn-ea"/>
            </a:endParaRPr>
          </a:p>
        </p:txBody>
      </p:sp>
      <p:sp>
        <p:nvSpPr>
          <p:cNvPr id="14" name="矩形 13">
            <a:extLst>
              <a:ext uri="{FF2B5EF4-FFF2-40B4-BE49-F238E27FC236}">
                <a16:creationId xmlns:a16="http://schemas.microsoft.com/office/drawing/2014/main" id="{76F8FC9F-7B31-4ECA-9B23-973435732860}"/>
              </a:ext>
            </a:extLst>
          </p:cNvPr>
          <p:cNvSpPr/>
          <p:nvPr/>
        </p:nvSpPr>
        <p:spPr>
          <a:xfrm>
            <a:off x="7683754" y="4155017"/>
            <a:ext cx="3050294" cy="461665"/>
          </a:xfrm>
          <a:prstGeom prst="rect">
            <a:avLst/>
          </a:prstGeom>
        </p:spPr>
        <p:txBody>
          <a:bodyPr>
            <a:spAutoFit/>
          </a:bodyPr>
          <a:lstStyle/>
          <a:p>
            <a:pPr eaLnBrk="1" hangingPunct="1">
              <a:defRPr/>
            </a:pPr>
            <a:r>
              <a:rPr lang="en-US" altLang="zh-CN" b="1" kern="0" dirty="0">
                <a:solidFill>
                  <a:srgbClr val="000000"/>
                </a:solidFill>
                <a:latin typeface="+mn-ea"/>
              </a:rPr>
              <a:t>&lt;</a:t>
            </a:r>
            <a:r>
              <a:rPr lang="en-US" altLang="zh-CN" b="1" kern="0" dirty="0" err="1">
                <a:solidFill>
                  <a:srgbClr val="000000"/>
                </a:solidFill>
                <a:latin typeface="+mn-ea"/>
              </a:rPr>
              <a:t>x,y</a:t>
            </a:r>
            <a:r>
              <a:rPr lang="en-US" altLang="zh-CN" b="1" kern="0" dirty="0">
                <a:solidFill>
                  <a:srgbClr val="000000"/>
                </a:solidFill>
                <a:latin typeface="+mn-ea"/>
              </a:rPr>
              <a:t>&gt;∈C×D</a:t>
            </a:r>
            <a:endParaRPr lang="zh-CN" altLang="en-US" b="1" dirty="0">
              <a:latin typeface="+mn-ea"/>
            </a:endParaRPr>
          </a:p>
        </p:txBody>
      </p:sp>
      <p:sp>
        <p:nvSpPr>
          <p:cNvPr id="15" name="矩形 14">
            <a:extLst>
              <a:ext uri="{FF2B5EF4-FFF2-40B4-BE49-F238E27FC236}">
                <a16:creationId xmlns:a16="http://schemas.microsoft.com/office/drawing/2014/main" id="{CBEDEB0A-2ACD-4CAE-B149-6FFEFCA04597}"/>
              </a:ext>
            </a:extLst>
          </p:cNvPr>
          <p:cNvSpPr/>
          <p:nvPr/>
        </p:nvSpPr>
        <p:spPr>
          <a:xfrm>
            <a:off x="5448623" y="4704198"/>
            <a:ext cx="3558412" cy="461665"/>
          </a:xfrm>
          <a:prstGeom prst="rect">
            <a:avLst/>
          </a:prstGeom>
        </p:spPr>
        <p:txBody>
          <a:bodyPr>
            <a:spAutoFit/>
          </a:bodyPr>
          <a:lstStyle/>
          <a:p>
            <a:pPr>
              <a:defRPr/>
            </a:pP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kern="0" dirty="0" err="1">
                <a:solidFill>
                  <a:srgbClr val="000000"/>
                </a:solidFill>
                <a:latin typeface="+mn-ea"/>
              </a:rPr>
              <a:t>x∈</a:t>
            </a:r>
            <a:r>
              <a:rPr lang="en-US" altLang="zh-CN" b="1" kern="0" dirty="0" err="1">
                <a:latin typeface="+mn-ea"/>
              </a:rPr>
              <a:t>C</a:t>
            </a:r>
            <a:r>
              <a:rPr kumimoji="1" lang="en-US" altLang="zh-CN" b="1" noProof="1">
                <a:latin typeface="+mn-ea"/>
              </a:rPr>
              <a:t>∧</a:t>
            </a:r>
            <a:r>
              <a:rPr lang="en-US" altLang="zh-CN" b="1" kern="0" dirty="0" err="1">
                <a:solidFill>
                  <a:srgbClr val="000000"/>
                </a:solidFill>
                <a:latin typeface="+mn-ea"/>
              </a:rPr>
              <a:t>y∈D</a:t>
            </a:r>
            <a:endParaRPr lang="zh-CN" altLang="en-US" b="1" dirty="0">
              <a:latin typeface="+mn-ea"/>
            </a:endParaRPr>
          </a:p>
        </p:txBody>
      </p:sp>
      <p:sp>
        <p:nvSpPr>
          <p:cNvPr id="5" name="矩形 4">
            <a:extLst>
              <a:ext uri="{FF2B5EF4-FFF2-40B4-BE49-F238E27FC236}">
                <a16:creationId xmlns:a16="http://schemas.microsoft.com/office/drawing/2014/main" id="{A5967346-E24F-4DD2-AC77-E5A0DC3B3E11}"/>
              </a:ext>
            </a:extLst>
          </p:cNvPr>
          <p:cNvSpPr/>
          <p:nvPr/>
        </p:nvSpPr>
        <p:spPr>
          <a:xfrm>
            <a:off x="5429220" y="5280373"/>
            <a:ext cx="2218876" cy="461665"/>
          </a:xfrm>
          <a:prstGeom prst="rect">
            <a:avLst/>
          </a:prstGeom>
        </p:spPr>
        <p:txBody>
          <a:bodyPr wrap="none">
            <a:spAutoFit/>
          </a:bodyPr>
          <a:lstStyle/>
          <a:p>
            <a:pPr algn="ctr"/>
            <a:r>
              <a:rPr lang="en-US" altLang="zh-CN" b="1" dirty="0">
                <a:solidFill>
                  <a:srgbClr val="C00000"/>
                </a:solidFill>
                <a:latin typeface="+mn-ea"/>
                <a:sym typeface="Symbol" panose="05050102010706020507" pitchFamily="18" charset="2"/>
              </a:rPr>
              <a:t></a:t>
            </a:r>
            <a:r>
              <a:rPr lang="en-US" altLang="zh-CN" b="1" dirty="0">
                <a:solidFill>
                  <a:srgbClr val="FF0000"/>
                </a:solidFill>
                <a:latin typeface="+mn-ea"/>
                <a:sym typeface="Symbol" panose="05050102010706020507" pitchFamily="18" charset="2"/>
              </a:rPr>
              <a:t> </a:t>
            </a:r>
            <a:r>
              <a:rPr lang="en-US" altLang="zh-CN" b="1" dirty="0">
                <a:latin typeface="+mn-ea"/>
              </a:rPr>
              <a:t>A</a:t>
            </a:r>
            <a:r>
              <a:rPr kumimoji="1" lang="zh-CN" altLang="en-US" b="1" dirty="0">
                <a:latin typeface="+mn-ea"/>
                <a:sym typeface="Symbol" panose="05050102010706020507" pitchFamily="18" charset="2"/>
              </a:rPr>
              <a:t></a:t>
            </a:r>
            <a:r>
              <a:rPr lang="en-US" altLang="zh-CN" b="1" dirty="0">
                <a:latin typeface="+mn-ea"/>
              </a:rPr>
              <a:t>C</a:t>
            </a:r>
            <a:r>
              <a:rPr lang="zh-CN" altLang="en-US" b="1" dirty="0">
                <a:latin typeface="+mn-ea"/>
              </a:rPr>
              <a:t>，</a:t>
            </a:r>
            <a:r>
              <a:rPr lang="en-US" altLang="zh-CN" b="1" dirty="0">
                <a:latin typeface="+mn-ea"/>
              </a:rPr>
              <a:t>B</a:t>
            </a:r>
            <a:r>
              <a:rPr kumimoji="1" lang="zh-CN" altLang="en-US" b="1" dirty="0">
                <a:latin typeface="+mn-ea"/>
                <a:sym typeface="Symbol" panose="05050102010706020507" pitchFamily="18" charset="2"/>
              </a:rPr>
              <a:t></a:t>
            </a:r>
            <a:r>
              <a:rPr lang="en-US" altLang="zh-CN" b="1" dirty="0">
                <a:latin typeface="+mn-ea"/>
              </a:rPr>
              <a:t>D</a:t>
            </a:r>
            <a:endParaRPr lang="zh-CN" altLang="en-US" b="1" dirty="0">
              <a:latin typeface="+mn-ea"/>
            </a:endParaRPr>
          </a:p>
        </p:txBody>
      </p:sp>
      <p:sp>
        <p:nvSpPr>
          <p:cNvPr id="9" name="矩形 8">
            <a:extLst>
              <a:ext uri="{FF2B5EF4-FFF2-40B4-BE49-F238E27FC236}">
                <a16:creationId xmlns:a16="http://schemas.microsoft.com/office/drawing/2014/main" id="{5FFB6487-4415-4B42-9044-30C2A68084F3}"/>
              </a:ext>
            </a:extLst>
          </p:cNvPr>
          <p:cNvSpPr/>
          <p:nvPr/>
        </p:nvSpPr>
        <p:spPr>
          <a:xfrm>
            <a:off x="384175" y="6055535"/>
            <a:ext cx="3262432" cy="461665"/>
          </a:xfrm>
          <a:prstGeom prst="rect">
            <a:avLst/>
          </a:prstGeom>
        </p:spPr>
        <p:txBody>
          <a:bodyPr wrap="none">
            <a:spAutoFit/>
          </a:bodyPr>
          <a:lstStyle/>
          <a:p>
            <a:r>
              <a:rPr lang="zh-CN" altLang="en-US" b="1">
                <a:latin typeface="+mn-ea"/>
              </a:rPr>
              <a:t>综上所述，定理</a:t>
            </a:r>
            <a:r>
              <a:rPr lang="zh-CN" altLang="en-US" b="1" dirty="0">
                <a:latin typeface="+mn-ea"/>
              </a:rPr>
              <a:t>成立。</a:t>
            </a:r>
          </a:p>
        </p:txBody>
      </p:sp>
      <p:sp>
        <p:nvSpPr>
          <p:cNvPr id="11" name="矩形 10">
            <a:extLst>
              <a:ext uri="{FF2B5EF4-FFF2-40B4-BE49-F238E27FC236}">
                <a16:creationId xmlns:a16="http://schemas.microsoft.com/office/drawing/2014/main" id="{02207D57-A27F-4FD7-994F-2708E5F40FF8}"/>
              </a:ext>
            </a:extLst>
          </p:cNvPr>
          <p:cNvSpPr/>
          <p:nvPr/>
        </p:nvSpPr>
        <p:spPr>
          <a:xfrm>
            <a:off x="5404734" y="4036915"/>
            <a:ext cx="2159566" cy="579710"/>
          </a:xfrm>
          <a:prstGeom prst="rect">
            <a:avLst/>
          </a:prstGeom>
        </p:spPr>
        <p:txBody>
          <a:bodyPr wrap="none">
            <a:spAutoFit/>
          </a:bodyPr>
          <a:lstStyle/>
          <a:p>
            <a:pPr>
              <a:lnSpc>
                <a:spcPct val="150000"/>
              </a:lnSpc>
            </a:pPr>
            <a:r>
              <a:rPr lang="en-US" altLang="zh-CN" b="1" dirty="0">
                <a:latin typeface="+mn-ea"/>
              </a:rPr>
              <a:t>A×B</a:t>
            </a:r>
            <a:r>
              <a:rPr kumimoji="1" lang="zh-CN" altLang="en-US" b="1" dirty="0">
                <a:latin typeface="+mn-ea"/>
                <a:sym typeface="Symbol" panose="05050102010706020507" pitchFamily="18" charset="2"/>
              </a:rPr>
              <a:t></a:t>
            </a:r>
            <a:r>
              <a:rPr lang="en-US" altLang="zh-CN" b="1" dirty="0">
                <a:latin typeface="+mn-ea"/>
              </a:rPr>
              <a:t>C×D</a:t>
            </a:r>
            <a:r>
              <a:rPr lang="en-US" altLang="zh-CN" b="1" dirty="0">
                <a:solidFill>
                  <a:srgbClr val="FF0000"/>
                </a:solidFill>
                <a:latin typeface="+mn-ea"/>
                <a:sym typeface="Symbol" panose="05050102010706020507" pitchFamily="18" charset="2"/>
              </a:rPr>
              <a:t> </a:t>
            </a:r>
            <a:r>
              <a:rPr lang="en-US" altLang="zh-CN" b="1" dirty="0">
                <a:solidFill>
                  <a:srgbClr val="C00000"/>
                </a:solidFill>
                <a:latin typeface="+mn-ea"/>
                <a:sym typeface="Symbol" panose="05050102010706020507" pitchFamily="18" charset="2"/>
              </a:rPr>
              <a:t></a:t>
            </a:r>
            <a:endParaRPr lang="zh-CN" altLang="en-US" b="1" dirty="0">
              <a:solidFill>
                <a:srgbClr val="C00000"/>
              </a:solidFill>
              <a:latin typeface="+mn-ea"/>
            </a:endParaRPr>
          </a:p>
        </p:txBody>
      </p:sp>
    </p:spTree>
    <p:extLst>
      <p:ext uri="{BB962C8B-B14F-4D97-AF65-F5344CB8AC3E}">
        <p14:creationId xmlns:p14="http://schemas.microsoft.com/office/powerpoint/2010/main" val="2130339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82403">
                                            <p:txEl>
                                              <p:pRg st="0" end="0"/>
                                            </p:txEl>
                                          </p:spTgt>
                                        </p:tgtEl>
                                        <p:attrNameLst>
                                          <p:attrName>style.visibility</p:attrName>
                                        </p:attrNameLst>
                                      </p:cBhvr>
                                      <p:to>
                                        <p:strVal val="visible"/>
                                      </p:to>
                                    </p:set>
                                    <p:anim calcmode="lin" valueType="num">
                                      <p:cBhvr additive="base">
                                        <p:cTn id="7" dur="500" fill="hold"/>
                                        <p:tgtEl>
                                          <p:spTgt spid="138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0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82403">
                                            <p:txEl>
                                              <p:pRg st="1" end="1"/>
                                            </p:txEl>
                                          </p:spTgt>
                                        </p:tgtEl>
                                        <p:attrNameLst>
                                          <p:attrName>style.visibility</p:attrName>
                                        </p:attrNameLst>
                                      </p:cBhvr>
                                      <p:to>
                                        <p:strVal val="visible"/>
                                      </p:to>
                                    </p:set>
                                    <p:anim calcmode="lin" valueType="num">
                                      <p:cBhvr additive="base">
                                        <p:cTn id="12" dur="500" fill="hold"/>
                                        <p:tgtEl>
                                          <p:spTgt spid="13824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8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82403">
                                            <p:txEl>
                                              <p:pRg st="2" end="2"/>
                                            </p:txEl>
                                          </p:spTgt>
                                        </p:tgtEl>
                                        <p:attrNameLst>
                                          <p:attrName>style.visibility</p:attrName>
                                        </p:attrNameLst>
                                      </p:cBhvr>
                                      <p:to>
                                        <p:strVal val="visible"/>
                                      </p:to>
                                    </p:set>
                                    <p:anim calcmode="lin" valueType="num">
                                      <p:cBhvr additive="base">
                                        <p:cTn id="18" dur="500" fill="hold"/>
                                        <p:tgtEl>
                                          <p:spTgt spid="138240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8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82403">
                                            <p:txEl>
                                              <p:pRg st="3" end="3"/>
                                            </p:txEl>
                                          </p:spTgt>
                                        </p:tgtEl>
                                        <p:attrNameLst>
                                          <p:attrName>style.visibility</p:attrName>
                                        </p:attrNameLst>
                                      </p:cBhvr>
                                      <p:to>
                                        <p:strVal val="visible"/>
                                      </p:to>
                                    </p:set>
                                    <p:anim calcmode="lin" valueType="num">
                                      <p:cBhvr additive="base">
                                        <p:cTn id="24" dur="500" fill="hold"/>
                                        <p:tgtEl>
                                          <p:spTgt spid="138240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8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82403">
                                            <p:txEl>
                                              <p:pRg st="4" end="4"/>
                                            </p:txEl>
                                          </p:spTgt>
                                        </p:tgtEl>
                                        <p:attrNameLst>
                                          <p:attrName>style.visibility</p:attrName>
                                        </p:attrNameLst>
                                      </p:cBhvr>
                                      <p:to>
                                        <p:strVal val="visible"/>
                                      </p:to>
                                    </p:set>
                                    <p:anim calcmode="lin" valueType="num">
                                      <p:cBhvr additive="base">
                                        <p:cTn id="30" dur="500" fill="hold"/>
                                        <p:tgtEl>
                                          <p:spTgt spid="138240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8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heel(1)">
                                      <p:cBhvr>
                                        <p:cTn id="42" dur="2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500" fill="hold"/>
                                        <p:tgtEl>
                                          <p:spTgt spid="4"/>
                                        </p:tgtEl>
                                        <p:attrNameLst>
                                          <p:attrName>ppt_w</p:attrName>
                                        </p:attrNameLst>
                                      </p:cBhvr>
                                      <p:tavLst>
                                        <p:tav tm="0">
                                          <p:val>
                                            <p:fltVal val="0"/>
                                          </p:val>
                                        </p:tav>
                                        <p:tav tm="100000">
                                          <p:val>
                                            <p:strVal val="#ppt_w"/>
                                          </p:val>
                                        </p:tav>
                                      </p:tavLst>
                                    </p:anim>
                                    <p:anim calcmode="lin" valueType="num">
                                      <p:cBhvr>
                                        <p:cTn id="54" dur="500" fill="hold"/>
                                        <p:tgtEl>
                                          <p:spTgt spid="4"/>
                                        </p:tgtEl>
                                        <p:attrNameLst>
                                          <p:attrName>ppt_h</p:attrName>
                                        </p:attrNameLst>
                                      </p:cBhvr>
                                      <p:tavLst>
                                        <p:tav tm="0">
                                          <p:val>
                                            <p:fltVal val="0"/>
                                          </p:val>
                                        </p:tav>
                                        <p:tav tm="100000">
                                          <p:val>
                                            <p:strVal val="#ppt_h"/>
                                          </p:val>
                                        </p:tav>
                                      </p:tavLst>
                                    </p:anim>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12">
                                            <p:txEl>
                                              <p:pRg st="0" end="0"/>
                                            </p:txEl>
                                          </p:spTgt>
                                        </p:tgtEl>
                                        <p:attrNameLst>
                                          <p:attrName>style.visibility</p:attrName>
                                        </p:attrNameLst>
                                      </p:cBhvr>
                                      <p:to>
                                        <p:strVal val="visible"/>
                                      </p:to>
                                    </p:set>
                                    <p:anim calcmode="lin" valueType="num">
                                      <p:cBhvr additive="base">
                                        <p:cTn id="6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12">
                                            <p:txEl>
                                              <p:pRg st="1" end="1"/>
                                            </p:txEl>
                                          </p:spTgt>
                                        </p:tgtEl>
                                        <p:attrNameLst>
                                          <p:attrName>style.visibility</p:attrName>
                                        </p:attrNameLst>
                                      </p:cBhvr>
                                      <p:to>
                                        <p:strVal val="visible"/>
                                      </p:to>
                                    </p:set>
                                    <p:anim calcmode="lin" valueType="num">
                                      <p:cBhvr additive="base">
                                        <p:cTn id="70"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2" presetClass="entr" presetSubtype="4" fill="hold" grpId="0" nodeType="afterEffect">
                                  <p:stCondLst>
                                    <p:cond delay="0"/>
                                  </p:stCondLst>
                                  <p:childTnLst>
                                    <p:set>
                                      <p:cBhvr>
                                        <p:cTn id="74" dur="1" fill="hold">
                                          <p:stCondLst>
                                            <p:cond delay="0"/>
                                          </p:stCondLst>
                                        </p:cTn>
                                        <p:tgtEl>
                                          <p:spTgt spid="12">
                                            <p:txEl>
                                              <p:pRg st="2" end="2"/>
                                            </p:txEl>
                                          </p:spTgt>
                                        </p:tgtEl>
                                        <p:attrNameLst>
                                          <p:attrName>style.visibility</p:attrName>
                                        </p:attrNameLst>
                                      </p:cBhvr>
                                      <p:to>
                                        <p:strVal val="visible"/>
                                      </p:to>
                                    </p:set>
                                    <p:anim calcmode="lin" valueType="num">
                                      <p:cBhvr additive="base">
                                        <p:cTn id="7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1000"/>
                                        <p:tgtEl>
                                          <p:spTgt spid="11"/>
                                        </p:tgtEl>
                                      </p:cBhvr>
                                    </p:animEffect>
                                    <p:anim calcmode="lin" valueType="num">
                                      <p:cBhvr>
                                        <p:cTn id="88" dur="1000" fill="hold"/>
                                        <p:tgtEl>
                                          <p:spTgt spid="11"/>
                                        </p:tgtEl>
                                        <p:attrNameLst>
                                          <p:attrName>ppt_x</p:attrName>
                                        </p:attrNameLst>
                                      </p:cBhvr>
                                      <p:tavLst>
                                        <p:tav tm="0">
                                          <p:val>
                                            <p:strVal val="#ppt_x"/>
                                          </p:val>
                                        </p:tav>
                                        <p:tav tm="100000">
                                          <p:val>
                                            <p:strVal val="#ppt_x"/>
                                          </p:val>
                                        </p:tav>
                                      </p:tavLst>
                                    </p:anim>
                                    <p:anim calcmode="lin" valueType="num">
                                      <p:cBhvr>
                                        <p:cTn id="8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15"/>
                                        </p:tgtEl>
                                        <p:attrNameLst>
                                          <p:attrName>style.visibility</p:attrName>
                                        </p:attrNameLst>
                                      </p:cBhvr>
                                      <p:to>
                                        <p:strVal val="visible"/>
                                      </p:to>
                                    </p:set>
                                    <p:anim calcmode="lin" valueType="num">
                                      <p:cBhvr additive="base">
                                        <p:cTn id="100" dur="500" fill="hold"/>
                                        <p:tgtEl>
                                          <p:spTgt spid="15"/>
                                        </p:tgtEl>
                                        <p:attrNameLst>
                                          <p:attrName>ppt_x</p:attrName>
                                        </p:attrNameLst>
                                      </p:cBhvr>
                                      <p:tavLst>
                                        <p:tav tm="0">
                                          <p:val>
                                            <p:strVal val="#ppt_x"/>
                                          </p:val>
                                        </p:tav>
                                        <p:tav tm="100000">
                                          <p:val>
                                            <p:strVal val="#ppt_x"/>
                                          </p:val>
                                        </p:tav>
                                      </p:tavLst>
                                    </p:anim>
                                    <p:anim calcmode="lin" valueType="num">
                                      <p:cBhvr additive="base">
                                        <p:cTn id="10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5"/>
                                        </p:tgtEl>
                                        <p:attrNameLst>
                                          <p:attrName>style.visibility</p:attrName>
                                        </p:attrNameLst>
                                      </p:cBhvr>
                                      <p:to>
                                        <p:strVal val="visible"/>
                                      </p:to>
                                    </p:set>
                                    <p:animEffect transition="in" filter="wipe(down)">
                                      <p:cBhvr>
                                        <p:cTn id="106" dur="580">
                                          <p:stCondLst>
                                            <p:cond delay="0"/>
                                          </p:stCondLst>
                                        </p:cTn>
                                        <p:tgtEl>
                                          <p:spTgt spid="5"/>
                                        </p:tgtEl>
                                      </p:cBhvr>
                                    </p:animEffect>
                                    <p:anim calcmode="lin" valueType="num">
                                      <p:cBhvr>
                                        <p:cTn id="107"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12" dur="26">
                                          <p:stCondLst>
                                            <p:cond delay="650"/>
                                          </p:stCondLst>
                                        </p:cTn>
                                        <p:tgtEl>
                                          <p:spTgt spid="5"/>
                                        </p:tgtEl>
                                      </p:cBhvr>
                                      <p:to x="100000" y="60000"/>
                                    </p:animScale>
                                    <p:animScale>
                                      <p:cBhvr>
                                        <p:cTn id="113" dur="166" decel="50000">
                                          <p:stCondLst>
                                            <p:cond delay="676"/>
                                          </p:stCondLst>
                                        </p:cTn>
                                        <p:tgtEl>
                                          <p:spTgt spid="5"/>
                                        </p:tgtEl>
                                      </p:cBhvr>
                                      <p:to x="100000" y="100000"/>
                                    </p:animScale>
                                    <p:animScale>
                                      <p:cBhvr>
                                        <p:cTn id="114" dur="26">
                                          <p:stCondLst>
                                            <p:cond delay="1312"/>
                                          </p:stCondLst>
                                        </p:cTn>
                                        <p:tgtEl>
                                          <p:spTgt spid="5"/>
                                        </p:tgtEl>
                                      </p:cBhvr>
                                      <p:to x="100000" y="80000"/>
                                    </p:animScale>
                                    <p:animScale>
                                      <p:cBhvr>
                                        <p:cTn id="115" dur="166" decel="50000">
                                          <p:stCondLst>
                                            <p:cond delay="1338"/>
                                          </p:stCondLst>
                                        </p:cTn>
                                        <p:tgtEl>
                                          <p:spTgt spid="5"/>
                                        </p:tgtEl>
                                      </p:cBhvr>
                                      <p:to x="100000" y="100000"/>
                                    </p:animScale>
                                    <p:animScale>
                                      <p:cBhvr>
                                        <p:cTn id="116" dur="26">
                                          <p:stCondLst>
                                            <p:cond delay="1642"/>
                                          </p:stCondLst>
                                        </p:cTn>
                                        <p:tgtEl>
                                          <p:spTgt spid="5"/>
                                        </p:tgtEl>
                                      </p:cBhvr>
                                      <p:to x="100000" y="90000"/>
                                    </p:animScale>
                                    <p:animScale>
                                      <p:cBhvr>
                                        <p:cTn id="117" dur="166" decel="50000">
                                          <p:stCondLst>
                                            <p:cond delay="1668"/>
                                          </p:stCondLst>
                                        </p:cTn>
                                        <p:tgtEl>
                                          <p:spTgt spid="5"/>
                                        </p:tgtEl>
                                      </p:cBhvr>
                                      <p:to x="100000" y="100000"/>
                                    </p:animScale>
                                    <p:animScale>
                                      <p:cBhvr>
                                        <p:cTn id="118" dur="26">
                                          <p:stCondLst>
                                            <p:cond delay="1808"/>
                                          </p:stCondLst>
                                        </p:cTn>
                                        <p:tgtEl>
                                          <p:spTgt spid="5"/>
                                        </p:tgtEl>
                                      </p:cBhvr>
                                      <p:to x="100000" y="95000"/>
                                    </p:animScale>
                                    <p:animScale>
                                      <p:cBhvr>
                                        <p:cTn id="119" dur="166" decel="50000">
                                          <p:stCondLst>
                                            <p:cond delay="1834"/>
                                          </p:stCondLst>
                                        </p:cTn>
                                        <p:tgtEl>
                                          <p:spTgt spid="5"/>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randombar(horizontal)">
                                      <p:cBhvr>
                                        <p:cTn id="1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3" grpId="0" build="p"/>
      <p:bldP spid="6" grpId="0"/>
      <p:bldP spid="7" grpId="0"/>
      <p:bldP spid="8" grpId="0"/>
      <p:bldP spid="2" grpId="0"/>
      <p:bldP spid="4" grpId="0"/>
      <p:bldP spid="12" grpId="0" build="p"/>
      <p:bldP spid="13" grpId="0"/>
      <p:bldP spid="14" grpId="0"/>
      <p:bldP spid="15" grpId="0"/>
      <p:bldP spid="5"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dirty="0"/>
              <a:t>笛卡尔积的推广</a:t>
            </a:r>
          </a:p>
        </p:txBody>
      </p:sp>
      <p:sp>
        <p:nvSpPr>
          <p:cNvPr id="1386499" name="Rectangle 3"/>
          <p:cNvSpPr>
            <a:spLocks noGrp="1" noChangeArrowheads="1"/>
          </p:cNvSpPr>
          <p:nvPr>
            <p:ph type="body" idx="1"/>
          </p:nvPr>
        </p:nvSpPr>
        <p:spPr>
          <a:xfrm>
            <a:off x="371032" y="1677195"/>
            <a:ext cx="11201400" cy="2590800"/>
          </a:xfrm>
        </p:spPr>
        <p:txBody>
          <a:bodyPr/>
          <a:lstStyle/>
          <a:p>
            <a:pPr marL="0" indent="0">
              <a:lnSpc>
                <a:spcPct val="150000"/>
              </a:lnSpc>
              <a:buNone/>
            </a:pPr>
            <a:r>
              <a:rPr lang="zh-CN" altLang="en-US" dirty="0">
                <a:solidFill>
                  <a:srgbClr val="C00000"/>
                </a:solidFill>
              </a:rPr>
              <a:t>定义</a:t>
            </a:r>
            <a:r>
              <a:rPr lang="en-US" altLang="zh-CN" dirty="0">
                <a:solidFill>
                  <a:srgbClr val="C00000"/>
                </a:solidFill>
              </a:rPr>
              <a:t>4.4  </a:t>
            </a:r>
            <a:r>
              <a:rPr lang="zh-CN" altLang="en-US" dirty="0"/>
              <a:t>设</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zh-CN" altLang="en-US" dirty="0"/>
              <a:t>是</a:t>
            </a:r>
            <a:r>
              <a:rPr lang="en-US" altLang="zh-CN" dirty="0"/>
              <a:t>n</a:t>
            </a:r>
            <a:r>
              <a:rPr lang="zh-CN" altLang="en-US" dirty="0"/>
              <a:t>个集合，称</a:t>
            </a:r>
          </a:p>
          <a:p>
            <a:pPr marL="0" indent="0" algn="ctr">
              <a:lnSpc>
                <a:spcPct val="150000"/>
              </a:lnSpc>
              <a:buNone/>
            </a:pP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  </a:t>
            </a:r>
            <a:r>
              <a:rPr lang="en-US" altLang="zh-CN" dirty="0"/>
              <a:t>={&lt;a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&gt;|(</a:t>
            </a:r>
            <a:r>
              <a:rPr lang="en-US" altLang="zh-CN" dirty="0" err="1"/>
              <a:t>a</a:t>
            </a:r>
            <a:r>
              <a:rPr lang="en-US" altLang="zh-CN" baseline="-25000" dirty="0" err="1"/>
              <a:t>i</a:t>
            </a:r>
            <a:r>
              <a:rPr lang="en-US" altLang="zh-CN" dirty="0" err="1"/>
              <a:t>∈A</a:t>
            </a:r>
            <a:r>
              <a:rPr lang="en-US" altLang="zh-CN" baseline="-25000" dirty="0" err="1"/>
              <a:t>i</a:t>
            </a:r>
            <a:r>
              <a:rPr lang="en-US" altLang="zh-CN" dirty="0"/>
              <a:t>)∧</a:t>
            </a:r>
            <a:r>
              <a:rPr lang="en-US" altLang="zh-CN" dirty="0" err="1"/>
              <a:t>i</a:t>
            </a:r>
            <a:r>
              <a:rPr lang="en-US" altLang="zh-CN" dirty="0"/>
              <a:t>∈{1,2,3,</a:t>
            </a:r>
            <a:r>
              <a:rPr lang="en-US" altLang="zh-CN" dirty="0">
                <a:latin typeface="宋体" panose="02010600030101010101" pitchFamily="2" charset="-122"/>
              </a:rPr>
              <a:t>…</a:t>
            </a:r>
            <a:r>
              <a:rPr lang="en-US" altLang="zh-CN" dirty="0"/>
              <a:t>,n}}            </a:t>
            </a:r>
            <a:r>
              <a:rPr lang="zh-CN" altLang="en-US" dirty="0"/>
              <a:t>（</a:t>
            </a:r>
            <a:r>
              <a:rPr lang="en-US" altLang="zh-CN" dirty="0"/>
              <a:t>4-2</a:t>
            </a:r>
            <a:r>
              <a:rPr lang="zh-CN" altLang="en-US" dirty="0"/>
              <a:t>）</a:t>
            </a:r>
            <a:endParaRPr lang="en-US" altLang="zh-CN" dirty="0"/>
          </a:p>
          <a:p>
            <a:pPr marL="0" indent="0">
              <a:lnSpc>
                <a:spcPct val="150000"/>
              </a:lnSpc>
              <a:buNone/>
            </a:pPr>
            <a:r>
              <a:rPr lang="zh-CN" altLang="en-US" dirty="0"/>
              <a:t>为集合</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zh-CN" altLang="en-US" dirty="0"/>
              <a:t>的</a:t>
            </a:r>
            <a:r>
              <a:rPr lang="zh-CN" altLang="en-US" dirty="0">
                <a:solidFill>
                  <a:srgbClr val="0000CC"/>
                </a:solidFill>
              </a:rPr>
              <a:t>笛卡儿积</a:t>
            </a:r>
            <a:r>
              <a:rPr lang="en-US" altLang="zh-CN" dirty="0">
                <a:solidFill>
                  <a:srgbClr val="0000CC"/>
                </a:solidFill>
              </a:rPr>
              <a:t>(</a:t>
            </a:r>
            <a:r>
              <a:rPr lang="en-US" altLang="zh-CN" dirty="0"/>
              <a:t>Descartes  Product)</a:t>
            </a:r>
            <a:endParaRPr lang="zh-CN" altLang="en-US" dirty="0"/>
          </a:p>
          <a:p>
            <a:pPr marL="0" indent="0">
              <a:lnSpc>
                <a:spcPct val="150000"/>
              </a:lnSpc>
              <a:spcBef>
                <a:spcPct val="50000"/>
              </a:spcBef>
              <a:buNone/>
            </a:pPr>
            <a:r>
              <a:rPr lang="zh-CN" altLang="en-US" dirty="0"/>
              <a:t>当</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a:t>
            </a:r>
            <a:r>
              <a:rPr lang="zh-CN" altLang="en-US" dirty="0"/>
              <a:t>时，有</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a:t>
            </a:r>
            <a:r>
              <a:rPr lang="en-US" altLang="zh-CN" baseline="30000" dirty="0"/>
              <a:t>n</a:t>
            </a:r>
            <a:r>
              <a:rPr lang="zh-CN" altLang="en-US" dirty="0"/>
              <a:t>。</a:t>
            </a:r>
          </a:p>
        </p:txBody>
      </p:sp>
      <p:sp>
        <p:nvSpPr>
          <p:cNvPr id="4" name="Rectangle 3">
            <a:extLst>
              <a:ext uri="{FF2B5EF4-FFF2-40B4-BE49-F238E27FC236}">
                <a16:creationId xmlns:a16="http://schemas.microsoft.com/office/drawing/2014/main" id="{F157612F-4FB3-416C-B4BB-DA12A3DF437D}"/>
              </a:ext>
            </a:extLst>
          </p:cNvPr>
          <p:cNvSpPr txBox="1">
            <a:spLocks noChangeArrowheads="1"/>
          </p:cNvSpPr>
          <p:nvPr/>
        </p:nvSpPr>
        <p:spPr>
          <a:xfrm>
            <a:off x="373173" y="4344194"/>
            <a:ext cx="11201400" cy="838199"/>
          </a:xfrm>
          <a:prstGeom prst="rect">
            <a:avLst/>
          </a:prstGeom>
          <a:solidFill>
            <a:srgbClr val="1157AB"/>
          </a:solidFill>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ct val="50000"/>
              </a:spcBef>
              <a:buFont typeface="Wingdings" pitchFamily="2" charset="2"/>
              <a:buNone/>
            </a:pPr>
            <a:r>
              <a:rPr lang="zh-CN" altLang="en-US" dirty="0">
                <a:solidFill>
                  <a:schemeClr val="bg1"/>
                </a:solidFill>
              </a:rPr>
              <a:t>注意： 当集合</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zh-CN" altLang="en-US" dirty="0">
                <a:solidFill>
                  <a:schemeClr val="bg1"/>
                </a:solidFill>
              </a:rPr>
              <a:t>都是有限集时，</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en-US" altLang="zh-CN" dirty="0">
                <a:solidFill>
                  <a:schemeClr val="bg1"/>
                </a:solidFill>
              </a:rPr>
              <a:t>|=|A</a:t>
            </a:r>
            <a:r>
              <a:rPr lang="en-US" altLang="zh-CN" baseline="-25000" dirty="0">
                <a:solidFill>
                  <a:schemeClr val="bg1"/>
                </a:solidFill>
              </a:rPr>
              <a:t>1</a:t>
            </a:r>
            <a:r>
              <a:rPr lang="en-US" altLang="zh-CN" dirty="0">
                <a:solidFill>
                  <a:schemeClr val="bg1"/>
                </a:solidFill>
              </a:rPr>
              <a:t>|×|A</a:t>
            </a:r>
            <a:r>
              <a:rPr lang="en-US" altLang="zh-CN" baseline="-25000" dirty="0">
                <a:solidFill>
                  <a:schemeClr val="bg1"/>
                </a:solidFill>
              </a:rPr>
              <a:t>2</a:t>
            </a:r>
            <a:r>
              <a:rPr lang="en-US" altLang="zh-CN" dirty="0">
                <a:solidFill>
                  <a:schemeClr val="bg1"/>
                </a:solidFill>
              </a:rPr>
              <a:t>|×</a:t>
            </a:r>
            <a:r>
              <a:rPr lang="en-US" altLang="zh-CN" dirty="0">
                <a:solidFill>
                  <a:schemeClr val="bg1"/>
                </a:solidFill>
                <a:latin typeface="宋体" panose="02010600030101010101" pitchFamily="2" charset="-122"/>
              </a:rPr>
              <a:t>…</a:t>
            </a:r>
            <a:r>
              <a:rPr lang="en-US" altLang="zh-CN" dirty="0">
                <a:solidFill>
                  <a:schemeClr val="bg1"/>
                </a:solidFill>
              </a:rPr>
              <a:t>×|A</a:t>
            </a:r>
            <a:r>
              <a:rPr lang="en-US" altLang="zh-CN" baseline="-25000" dirty="0">
                <a:solidFill>
                  <a:schemeClr val="bg1"/>
                </a:solidFill>
              </a:rPr>
              <a:t>n</a:t>
            </a:r>
            <a:r>
              <a:rPr lang="en-US" altLang="zh-CN" dirty="0">
                <a:solidFill>
                  <a:schemeClr val="bg1"/>
                </a:solidFill>
              </a:rPr>
              <a:t>|</a:t>
            </a:r>
            <a:r>
              <a:rPr lang="zh-CN" altLang="en-US" dirty="0">
                <a:solidFill>
                  <a:schemeClr val="bg1"/>
                </a:solidFill>
              </a:rPr>
              <a:t>。</a:t>
            </a:r>
          </a:p>
        </p:txBody>
      </p:sp>
    </p:spTree>
    <p:extLst>
      <p:ext uri="{BB962C8B-B14F-4D97-AF65-F5344CB8AC3E}">
        <p14:creationId xmlns:p14="http://schemas.microsoft.com/office/powerpoint/2010/main" val="4026352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6499">
                                            <p:txEl>
                                              <p:pRg st="0" end="0"/>
                                            </p:txEl>
                                          </p:spTgt>
                                        </p:tgtEl>
                                        <p:attrNameLst>
                                          <p:attrName>style.visibility</p:attrName>
                                        </p:attrNameLst>
                                      </p:cBhvr>
                                      <p:to>
                                        <p:strVal val="visible"/>
                                      </p:to>
                                    </p:set>
                                    <p:anim calcmode="lin" valueType="num">
                                      <p:cBhvr additive="base">
                                        <p:cTn id="7" dur="500" fill="hold"/>
                                        <p:tgtEl>
                                          <p:spTgt spid="1386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6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6499">
                                            <p:txEl>
                                              <p:pRg st="1" end="1"/>
                                            </p:txEl>
                                          </p:spTgt>
                                        </p:tgtEl>
                                        <p:attrNameLst>
                                          <p:attrName>style.visibility</p:attrName>
                                        </p:attrNameLst>
                                      </p:cBhvr>
                                      <p:to>
                                        <p:strVal val="visible"/>
                                      </p:to>
                                    </p:set>
                                    <p:anim calcmode="lin" valueType="num">
                                      <p:cBhvr additive="base">
                                        <p:cTn id="13" dur="500" fill="hold"/>
                                        <p:tgtEl>
                                          <p:spTgt spid="1386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86499">
                                            <p:txEl>
                                              <p:pRg st="2" end="2"/>
                                            </p:txEl>
                                          </p:spTgt>
                                        </p:tgtEl>
                                        <p:attrNameLst>
                                          <p:attrName>style.visibility</p:attrName>
                                        </p:attrNameLst>
                                      </p:cBhvr>
                                      <p:to>
                                        <p:strVal val="visible"/>
                                      </p:to>
                                    </p:set>
                                    <p:anim calcmode="lin" valueType="num">
                                      <p:cBhvr additive="base">
                                        <p:cTn id="19" dur="500" fill="hold"/>
                                        <p:tgtEl>
                                          <p:spTgt spid="1386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6499">
                                            <p:txEl>
                                              <p:pRg st="3" end="3"/>
                                            </p:txEl>
                                          </p:spTgt>
                                        </p:tgtEl>
                                        <p:attrNameLst>
                                          <p:attrName>style.visibility</p:attrName>
                                        </p:attrNameLst>
                                      </p:cBhvr>
                                      <p:to>
                                        <p:strVal val="visible"/>
                                      </p:to>
                                    </p:set>
                                    <p:anim calcmode="lin" valueType="num">
                                      <p:cBhvr additive="base">
                                        <p:cTn id="25" dur="500" fill="hold"/>
                                        <p:tgtEl>
                                          <p:spTgt spid="1386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 calcmode="lin" valueType="num">
                                      <p:cBhvr additive="base">
                                        <p:cTn id="31" dur="500" fill="hold"/>
                                        <p:tgtEl>
                                          <p:spTgt spid="4">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4">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 calcmode="lin" valueType="num">
                                      <p:cBhvr additive="base">
                                        <p:cTn id="3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499" grpId="0" build="p"/>
      <p:bldP spid="4"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841375" y="302208"/>
            <a:ext cx="1201233" cy="4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30000"/>
              </a:lnSpc>
              <a:spcBef>
                <a:spcPct val="0"/>
              </a:spcBef>
              <a:buClr>
                <a:srgbClr val="996633"/>
              </a:buClr>
              <a:buFont typeface="Wingdings" panose="05000000000000000000" pitchFamily="2" charset="2"/>
              <a:buNone/>
            </a:pPr>
            <a:r>
              <a:rPr lang="zh-CN" altLang="en-US" sz="2200" dirty="0">
                <a:solidFill>
                  <a:schemeClr val="bg1"/>
                </a:solidFill>
                <a:latin typeface="+mn-ea"/>
                <a:ea typeface="+mn-ea"/>
                <a:cs typeface="+mj-cs"/>
              </a:rPr>
              <a:t>问题引入</a:t>
            </a:r>
          </a:p>
        </p:txBody>
      </p:sp>
      <p:sp>
        <p:nvSpPr>
          <p:cNvPr id="1390595" name="Rectangle 3"/>
          <p:cNvSpPr>
            <a:spLocks noGrp="1" noChangeArrowheads="1"/>
          </p:cNvSpPr>
          <p:nvPr>
            <p:ph type="body" idx="1"/>
          </p:nvPr>
        </p:nvSpPr>
        <p:spPr>
          <a:xfrm>
            <a:off x="398156" y="1108838"/>
            <a:ext cx="11339817" cy="1246414"/>
          </a:xfrm>
        </p:spPr>
        <p:txBody>
          <a:bodyPr/>
          <a:lstStyle/>
          <a:p>
            <a:pPr marL="0" indent="0">
              <a:lnSpc>
                <a:spcPct val="150000"/>
              </a:lnSpc>
              <a:buNone/>
            </a:pPr>
            <a:r>
              <a:rPr lang="zh-CN" altLang="en-US" dirty="0">
                <a:solidFill>
                  <a:srgbClr val="C00000"/>
                </a:solidFill>
              </a:rPr>
              <a:t>问题：</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{1</a:t>
            </a:r>
            <a:r>
              <a:rPr lang="zh-CN" altLang="zh-CN" dirty="0">
                <a:solidFill>
                  <a:schemeClr val="tx1"/>
                </a:solidFill>
              </a:rPr>
              <a:t>，</a:t>
            </a:r>
            <a:r>
              <a:rPr lang="en-US" altLang="zh-CN" dirty="0">
                <a:solidFill>
                  <a:schemeClr val="tx1"/>
                </a:solidFill>
              </a:rPr>
              <a:t>4}</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R</a:t>
            </a:r>
            <a:r>
              <a:rPr lang="zh-CN" altLang="zh-CN" dirty="0">
                <a:solidFill>
                  <a:schemeClr val="tx1"/>
                </a:solidFill>
              </a:rPr>
              <a:t>＝</a:t>
            </a:r>
            <a:r>
              <a:rPr lang="en-US" altLang="zh-CN" dirty="0">
                <a:solidFill>
                  <a:schemeClr val="tx1"/>
                </a:solidFill>
              </a:rPr>
              <a:t>{&lt;1</a:t>
            </a:r>
            <a:r>
              <a:rPr lang="zh-CN" altLang="zh-CN" dirty="0">
                <a:solidFill>
                  <a:schemeClr val="tx1"/>
                </a:solidFill>
              </a:rPr>
              <a:t>，</a:t>
            </a:r>
            <a:r>
              <a:rPr lang="en-US" altLang="zh-CN" dirty="0">
                <a:solidFill>
                  <a:schemeClr val="tx1"/>
                </a:solidFill>
              </a:rPr>
              <a:t>a&gt;</a:t>
            </a:r>
            <a:r>
              <a:rPr lang="zh-CN" altLang="zh-CN" dirty="0">
                <a:solidFill>
                  <a:schemeClr val="tx1"/>
                </a:solidFill>
              </a:rPr>
              <a:t>，</a:t>
            </a:r>
            <a:r>
              <a:rPr lang="en-US" altLang="zh-CN" dirty="0">
                <a:solidFill>
                  <a:schemeClr val="tx1"/>
                </a:solidFill>
              </a:rPr>
              <a:t>&lt;1</a:t>
            </a:r>
            <a:r>
              <a:rPr lang="zh-CN" altLang="zh-CN" dirty="0">
                <a:solidFill>
                  <a:schemeClr val="tx1"/>
                </a:solidFill>
              </a:rPr>
              <a:t>，</a:t>
            </a:r>
            <a:r>
              <a:rPr lang="en-US" altLang="zh-CN" dirty="0">
                <a:solidFill>
                  <a:schemeClr val="tx1"/>
                </a:solidFill>
              </a:rPr>
              <a:t>b&gt;</a:t>
            </a:r>
            <a:r>
              <a:rPr lang="zh-CN" altLang="zh-CN" dirty="0">
                <a:solidFill>
                  <a:schemeClr val="tx1"/>
                </a:solidFill>
              </a:rPr>
              <a:t>，</a:t>
            </a:r>
            <a:r>
              <a:rPr lang="en-US" altLang="zh-CN" dirty="0">
                <a:solidFill>
                  <a:schemeClr val="tx1"/>
                </a:solidFill>
              </a:rPr>
              <a:t>&lt;4</a:t>
            </a:r>
            <a:r>
              <a:rPr lang="zh-CN" altLang="zh-CN" dirty="0">
                <a:solidFill>
                  <a:schemeClr val="tx1"/>
                </a:solidFill>
              </a:rPr>
              <a:t>，</a:t>
            </a:r>
            <a:r>
              <a:rPr lang="en-US" altLang="zh-CN" dirty="0">
                <a:solidFill>
                  <a:schemeClr val="tx1"/>
                </a:solidFill>
              </a:rPr>
              <a:t>b&gt;}</a:t>
            </a:r>
            <a:r>
              <a:rPr lang="zh-CN" altLang="zh-CN" dirty="0">
                <a:solidFill>
                  <a:schemeClr val="tx1"/>
                </a:solidFill>
              </a:rPr>
              <a:t>，</a:t>
            </a:r>
            <a:endParaRPr lang="en-US" altLang="zh-CN" dirty="0">
              <a:solidFill>
                <a:schemeClr val="tx1"/>
              </a:solidFill>
            </a:endParaRPr>
          </a:p>
          <a:p>
            <a:pPr marL="0" indent="0">
              <a:lnSpc>
                <a:spcPct val="150000"/>
              </a:lnSpc>
              <a:buNone/>
            </a:pPr>
            <a:r>
              <a:rPr lang="zh-CN" altLang="zh-CN" dirty="0">
                <a:solidFill>
                  <a:schemeClr val="tx1"/>
                </a:solidFill>
              </a:rPr>
              <a:t>则</a:t>
            </a:r>
            <a:r>
              <a:rPr lang="en-US" altLang="zh-CN" dirty="0">
                <a:solidFill>
                  <a:schemeClr val="tx1"/>
                </a:solidFill>
              </a:rPr>
              <a:t>R</a:t>
            </a:r>
            <a:r>
              <a:rPr lang="zh-CN" altLang="zh-CN" dirty="0">
                <a:solidFill>
                  <a:schemeClr val="tx1"/>
                </a:solidFill>
              </a:rPr>
              <a:t>与</a:t>
            </a:r>
            <a:r>
              <a:rPr lang="en-US" altLang="zh-CN" dirty="0">
                <a:solidFill>
                  <a:schemeClr val="tx1"/>
                </a:solidFill>
              </a:rPr>
              <a:t>A×B</a:t>
            </a:r>
            <a:r>
              <a:rPr lang="zh-CN" altLang="zh-CN" dirty="0">
                <a:solidFill>
                  <a:schemeClr val="tx1"/>
                </a:solidFill>
              </a:rPr>
              <a:t>具有怎样的关系呢？</a:t>
            </a:r>
          </a:p>
          <a:p>
            <a:pPr marL="0" indent="0">
              <a:lnSpc>
                <a:spcPct val="150000"/>
              </a:lnSpc>
              <a:buNone/>
            </a:pPr>
            <a:endParaRPr lang="zh-CN" altLang="en-US" dirty="0">
              <a:solidFill>
                <a:schemeClr val="tx1"/>
              </a:solidFill>
            </a:endParaRPr>
          </a:p>
        </p:txBody>
      </p:sp>
      <p:sp>
        <p:nvSpPr>
          <p:cNvPr id="4" name="矩形 3">
            <a:extLst>
              <a:ext uri="{FF2B5EF4-FFF2-40B4-BE49-F238E27FC236}">
                <a16:creationId xmlns:a16="http://schemas.microsoft.com/office/drawing/2014/main" id="{99727D9F-AF57-47BC-8DBB-DA7FD4F60FDB}"/>
              </a:ext>
            </a:extLst>
          </p:cNvPr>
          <p:cNvSpPr/>
          <p:nvPr/>
        </p:nvSpPr>
        <p:spPr>
          <a:xfrm>
            <a:off x="398156" y="2915202"/>
            <a:ext cx="8153400" cy="461665"/>
          </a:xfrm>
          <a:prstGeom prst="rect">
            <a:avLst/>
          </a:prstGeom>
        </p:spPr>
        <p:txBody>
          <a:bodyPr wrap="square">
            <a:spAutoFit/>
          </a:bodyPr>
          <a:lstStyle/>
          <a:p>
            <a:r>
              <a:rPr lang="zh-CN" altLang="zh-CN" b="1" kern="100" dirty="0">
                <a:latin typeface="+mn-ea"/>
                <a:cs typeface="Times New Roman" panose="02020603050405020304" pitchFamily="18" charset="0"/>
              </a:rPr>
              <a:t>因为</a:t>
            </a:r>
            <a:r>
              <a:rPr lang="en-US" altLang="zh-CN" b="1" kern="100" dirty="0">
                <a:latin typeface="+mn-ea"/>
              </a:rPr>
              <a:t>A×B</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a&gt;</a:t>
            </a:r>
            <a:r>
              <a:rPr lang="zh-CN" altLang="zh-CN" b="1" kern="100">
                <a:latin typeface="+mn-ea"/>
                <a:cs typeface="Times New Roman" panose="02020603050405020304" pitchFamily="18" charset="0"/>
              </a:rPr>
              <a:t>，</a:t>
            </a:r>
            <a:r>
              <a:rPr lang="en-US" altLang="zh-CN" b="1" kern="100">
                <a:latin typeface="+mn-ea"/>
              </a:rPr>
              <a:t>&lt;4</a:t>
            </a:r>
            <a:r>
              <a:rPr lang="zh-CN" altLang="zh-CN" b="1" kern="100">
                <a:latin typeface="+mn-ea"/>
                <a:cs typeface="Times New Roman" panose="02020603050405020304" pitchFamily="18" charset="0"/>
              </a:rPr>
              <a:t>，</a:t>
            </a:r>
            <a:r>
              <a:rPr lang="en-US" altLang="zh-CN" b="1" kern="100">
                <a:latin typeface="+mn-ea"/>
              </a:rPr>
              <a:t>a&gt;</a:t>
            </a:r>
            <a:r>
              <a:rPr lang="zh-CN" altLang="zh-CN" b="1" kern="100">
                <a:latin typeface="+mn-ea"/>
                <a:cs typeface="Times New Roman" panose="02020603050405020304" pitchFamily="18" charset="0"/>
              </a:rPr>
              <a:t>，</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b&gt;</a:t>
            </a:r>
            <a:r>
              <a:rPr lang="zh-CN" altLang="zh-CN" b="1" kern="100">
                <a:latin typeface="+mn-ea"/>
                <a:cs typeface="Times New Roman" panose="02020603050405020304" pitchFamily="18" charset="0"/>
              </a:rPr>
              <a:t>，</a:t>
            </a:r>
            <a:r>
              <a:rPr lang="en-US" altLang="zh-CN" b="1" kern="100">
                <a:latin typeface="+mn-ea"/>
              </a:rPr>
              <a:t>&lt;4</a:t>
            </a:r>
            <a:r>
              <a:rPr lang="zh-CN" altLang="zh-CN" b="1" kern="100">
                <a:latin typeface="+mn-ea"/>
                <a:cs typeface="Times New Roman" panose="02020603050405020304" pitchFamily="18" charset="0"/>
              </a:rPr>
              <a:t>，</a:t>
            </a:r>
            <a:r>
              <a:rPr lang="en-US" altLang="zh-CN" b="1" kern="100">
                <a:latin typeface="+mn-ea"/>
              </a:rPr>
              <a:t>b</a:t>
            </a:r>
            <a:r>
              <a:rPr lang="en-US" altLang="zh-CN" b="1" kern="100" dirty="0">
                <a:latin typeface="+mn-ea"/>
              </a:rPr>
              <a:t>&gt;}</a:t>
            </a:r>
            <a:endParaRPr lang="zh-CN" altLang="en-US" b="1" dirty="0">
              <a:latin typeface="+mn-ea"/>
            </a:endParaRPr>
          </a:p>
        </p:txBody>
      </p:sp>
      <p:sp>
        <p:nvSpPr>
          <p:cNvPr id="5" name="矩形 4">
            <a:extLst>
              <a:ext uri="{FF2B5EF4-FFF2-40B4-BE49-F238E27FC236}">
                <a16:creationId xmlns:a16="http://schemas.microsoft.com/office/drawing/2014/main" id="{05BE8803-1E02-4C34-BF00-28E352F67B45}"/>
              </a:ext>
            </a:extLst>
          </p:cNvPr>
          <p:cNvSpPr/>
          <p:nvPr/>
        </p:nvSpPr>
        <p:spPr>
          <a:xfrm>
            <a:off x="395069" y="4267994"/>
            <a:ext cx="2093843" cy="461665"/>
          </a:xfrm>
          <a:prstGeom prst="rect">
            <a:avLst/>
          </a:prstGeom>
        </p:spPr>
        <p:txBody>
          <a:bodyPr wrap="none">
            <a:spAutoFit/>
          </a:bodyPr>
          <a:lstStyle/>
          <a:p>
            <a:r>
              <a:rPr lang="zh-CN" altLang="en-US" b="1" dirty="0">
                <a:latin typeface="+mn-ea"/>
              </a:rPr>
              <a:t>所以</a:t>
            </a:r>
            <a:r>
              <a:rPr lang="en-US" altLang="zh-CN" b="1" kern="100" dirty="0">
                <a:latin typeface="+mn-ea"/>
              </a:rPr>
              <a:t>R </a:t>
            </a:r>
            <a:r>
              <a:rPr lang="zh-CN" altLang="en-US" b="1" kern="100" dirty="0">
                <a:latin typeface="+mn-ea"/>
                <a:sym typeface="Symbol" panose="05050102010706020507" pitchFamily="18" charset="2"/>
              </a:rPr>
              <a:t></a:t>
            </a:r>
            <a:r>
              <a:rPr lang="en-US" altLang="zh-CN" b="1" kern="100" dirty="0">
                <a:latin typeface="+mn-ea"/>
              </a:rPr>
              <a:t> A×B</a:t>
            </a:r>
            <a:endParaRPr lang="zh-CN" altLang="en-US" dirty="0"/>
          </a:p>
        </p:txBody>
      </p:sp>
      <p:sp>
        <p:nvSpPr>
          <p:cNvPr id="37" name="思想气泡: 云 36">
            <a:extLst>
              <a:ext uri="{FF2B5EF4-FFF2-40B4-BE49-F238E27FC236}">
                <a16:creationId xmlns:a16="http://schemas.microsoft.com/office/drawing/2014/main" id="{917207E9-E8E8-485E-9F77-24DAA1E3CDB4}"/>
              </a:ext>
            </a:extLst>
          </p:cNvPr>
          <p:cNvSpPr/>
          <p:nvPr/>
        </p:nvSpPr>
        <p:spPr>
          <a:xfrm>
            <a:off x="612775" y="5141150"/>
            <a:ext cx="3657600" cy="1219200"/>
          </a:xfrm>
          <a:prstGeom prst="cloudCallout">
            <a:avLst>
              <a:gd name="adj1" fmla="val -13661"/>
              <a:gd name="adj2" fmla="val -92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R</a:t>
            </a:r>
            <a:r>
              <a:rPr lang="zh-CN" altLang="en-US" b="1" kern="100" dirty="0">
                <a:latin typeface="+mn-ea"/>
              </a:rPr>
              <a:t>是</a:t>
            </a:r>
            <a:r>
              <a:rPr lang="en-US" altLang="zh-CN" b="1" kern="100" dirty="0">
                <a:latin typeface="+mn-ea"/>
              </a:rPr>
              <a:t>A×B</a:t>
            </a:r>
            <a:r>
              <a:rPr lang="zh-CN" altLang="en-US" b="1" kern="100" dirty="0">
                <a:latin typeface="+mn-ea"/>
              </a:rPr>
              <a:t>的子集</a:t>
            </a:r>
            <a:endParaRPr lang="zh-CN" altLang="en-US" b="1" dirty="0"/>
          </a:p>
        </p:txBody>
      </p:sp>
      <p:sp>
        <p:nvSpPr>
          <p:cNvPr id="38" name="思想气泡: 云 37">
            <a:extLst>
              <a:ext uri="{FF2B5EF4-FFF2-40B4-BE49-F238E27FC236}">
                <a16:creationId xmlns:a16="http://schemas.microsoft.com/office/drawing/2014/main" id="{B266BACC-8929-4AFF-8243-A0C771B21AD2}"/>
              </a:ext>
            </a:extLst>
          </p:cNvPr>
          <p:cNvSpPr/>
          <p:nvPr/>
        </p:nvSpPr>
        <p:spPr>
          <a:xfrm>
            <a:off x="3660775" y="4075541"/>
            <a:ext cx="7924800" cy="1219200"/>
          </a:xfrm>
          <a:prstGeom prst="cloudCallout">
            <a:avLst>
              <a:gd name="adj1" fmla="val -67633"/>
              <a:gd name="adj2" fmla="val -172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新名称：</a:t>
            </a:r>
            <a:r>
              <a:rPr lang="en-US" altLang="zh-CN" b="1" dirty="0"/>
              <a:t>R</a:t>
            </a:r>
            <a:r>
              <a:rPr lang="zh-CN" altLang="en-US" b="1" kern="100" dirty="0">
                <a:latin typeface="+mn-ea"/>
              </a:rPr>
              <a:t>是</a:t>
            </a:r>
            <a:r>
              <a:rPr lang="en-US" altLang="zh-CN" b="1" kern="100" dirty="0">
                <a:latin typeface="+mn-ea"/>
              </a:rPr>
              <a:t>A</a:t>
            </a:r>
            <a:r>
              <a:rPr lang="zh-CN" altLang="en-US" b="1" kern="100" dirty="0">
                <a:latin typeface="+mn-ea"/>
              </a:rPr>
              <a:t>到</a:t>
            </a:r>
            <a:r>
              <a:rPr lang="en-US" altLang="zh-CN" b="1" kern="100" dirty="0">
                <a:latin typeface="+mn-ea"/>
              </a:rPr>
              <a:t>B</a:t>
            </a:r>
            <a:r>
              <a:rPr lang="zh-CN" altLang="en-US" b="1" kern="100" dirty="0">
                <a:latin typeface="+mn-ea"/>
              </a:rPr>
              <a:t>的一个</a:t>
            </a:r>
            <a:r>
              <a:rPr lang="zh-CN" altLang="en-US" b="1" kern="100" dirty="0">
                <a:solidFill>
                  <a:srgbClr val="FFFF00"/>
                </a:solidFill>
                <a:latin typeface="+mn-ea"/>
              </a:rPr>
              <a:t>二元关系</a:t>
            </a:r>
            <a:endParaRPr lang="zh-CN" altLang="en-US" b="1" dirty="0">
              <a:solidFill>
                <a:srgbClr val="FFFF00"/>
              </a:solidFill>
            </a:endParaRPr>
          </a:p>
        </p:txBody>
      </p:sp>
    </p:spTree>
    <p:extLst>
      <p:ext uri="{BB962C8B-B14F-4D97-AF65-F5344CB8AC3E}">
        <p14:creationId xmlns:p14="http://schemas.microsoft.com/office/powerpoint/2010/main" val="16548976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ppt_w</p:attrName>
                                        </p:attrNameLst>
                                      </p:cBhvr>
                                      <p:tavLst>
                                        <p:tav tm="0" fmla="#ppt_w*sin(2.5*pi*$)">
                                          <p:val>
                                            <p:fltVal val="0"/>
                                          </p:val>
                                        </p:tav>
                                        <p:tav tm="100000">
                                          <p:val>
                                            <p:fltVal val="1"/>
                                          </p:val>
                                        </p:tav>
                                      </p:tavLst>
                                    </p:anim>
                                    <p:anim calcmode="lin" valueType="num">
                                      <p:cBhvr>
                                        <p:cTn id="1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80">
                                          <p:stCondLst>
                                            <p:cond delay="0"/>
                                          </p:stCondLst>
                                        </p:cTn>
                                        <p:tgtEl>
                                          <p:spTgt spid="37"/>
                                        </p:tgtEl>
                                      </p:cBhvr>
                                    </p:animEffect>
                                    <p:anim calcmode="lin" valueType="num">
                                      <p:cBhvr>
                                        <p:cTn id="2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7" dur="26">
                                          <p:stCondLst>
                                            <p:cond delay="650"/>
                                          </p:stCondLst>
                                        </p:cTn>
                                        <p:tgtEl>
                                          <p:spTgt spid="37"/>
                                        </p:tgtEl>
                                      </p:cBhvr>
                                      <p:to x="100000" y="60000"/>
                                    </p:animScale>
                                    <p:animScale>
                                      <p:cBhvr>
                                        <p:cTn id="28" dur="166" decel="50000">
                                          <p:stCondLst>
                                            <p:cond delay="676"/>
                                          </p:stCondLst>
                                        </p:cTn>
                                        <p:tgtEl>
                                          <p:spTgt spid="37"/>
                                        </p:tgtEl>
                                      </p:cBhvr>
                                      <p:to x="100000" y="100000"/>
                                    </p:animScale>
                                    <p:animScale>
                                      <p:cBhvr>
                                        <p:cTn id="29" dur="26">
                                          <p:stCondLst>
                                            <p:cond delay="1312"/>
                                          </p:stCondLst>
                                        </p:cTn>
                                        <p:tgtEl>
                                          <p:spTgt spid="37"/>
                                        </p:tgtEl>
                                      </p:cBhvr>
                                      <p:to x="100000" y="80000"/>
                                    </p:animScale>
                                    <p:animScale>
                                      <p:cBhvr>
                                        <p:cTn id="30" dur="166" decel="50000">
                                          <p:stCondLst>
                                            <p:cond delay="1338"/>
                                          </p:stCondLst>
                                        </p:cTn>
                                        <p:tgtEl>
                                          <p:spTgt spid="37"/>
                                        </p:tgtEl>
                                      </p:cBhvr>
                                      <p:to x="100000" y="100000"/>
                                    </p:animScale>
                                    <p:animScale>
                                      <p:cBhvr>
                                        <p:cTn id="31" dur="26">
                                          <p:stCondLst>
                                            <p:cond delay="1642"/>
                                          </p:stCondLst>
                                        </p:cTn>
                                        <p:tgtEl>
                                          <p:spTgt spid="37"/>
                                        </p:tgtEl>
                                      </p:cBhvr>
                                      <p:to x="100000" y="90000"/>
                                    </p:animScale>
                                    <p:animScale>
                                      <p:cBhvr>
                                        <p:cTn id="32" dur="166" decel="50000">
                                          <p:stCondLst>
                                            <p:cond delay="1668"/>
                                          </p:stCondLst>
                                        </p:cTn>
                                        <p:tgtEl>
                                          <p:spTgt spid="37"/>
                                        </p:tgtEl>
                                      </p:cBhvr>
                                      <p:to x="100000" y="100000"/>
                                    </p:animScale>
                                    <p:animScale>
                                      <p:cBhvr>
                                        <p:cTn id="33" dur="26">
                                          <p:stCondLst>
                                            <p:cond delay="1808"/>
                                          </p:stCondLst>
                                        </p:cTn>
                                        <p:tgtEl>
                                          <p:spTgt spid="37"/>
                                        </p:tgtEl>
                                      </p:cBhvr>
                                      <p:to x="100000" y="95000"/>
                                    </p:animScale>
                                    <p:animScale>
                                      <p:cBhvr>
                                        <p:cTn id="34" dur="166" decel="50000">
                                          <p:stCondLst>
                                            <p:cond delay="1834"/>
                                          </p:stCondLst>
                                        </p:cTn>
                                        <p:tgtEl>
                                          <p:spTgt spid="3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80">
                                          <p:stCondLst>
                                            <p:cond delay="0"/>
                                          </p:stCondLst>
                                        </p:cTn>
                                        <p:tgtEl>
                                          <p:spTgt spid="38"/>
                                        </p:tgtEl>
                                      </p:cBhvr>
                                    </p:animEffect>
                                    <p:anim calcmode="lin" valueType="num">
                                      <p:cBhvr>
                                        <p:cTn id="4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45" dur="26">
                                          <p:stCondLst>
                                            <p:cond delay="650"/>
                                          </p:stCondLst>
                                        </p:cTn>
                                        <p:tgtEl>
                                          <p:spTgt spid="38"/>
                                        </p:tgtEl>
                                      </p:cBhvr>
                                      <p:to x="100000" y="60000"/>
                                    </p:animScale>
                                    <p:animScale>
                                      <p:cBhvr>
                                        <p:cTn id="46" dur="166" decel="50000">
                                          <p:stCondLst>
                                            <p:cond delay="676"/>
                                          </p:stCondLst>
                                        </p:cTn>
                                        <p:tgtEl>
                                          <p:spTgt spid="38"/>
                                        </p:tgtEl>
                                      </p:cBhvr>
                                      <p:to x="100000" y="100000"/>
                                    </p:animScale>
                                    <p:animScale>
                                      <p:cBhvr>
                                        <p:cTn id="47" dur="26">
                                          <p:stCondLst>
                                            <p:cond delay="1312"/>
                                          </p:stCondLst>
                                        </p:cTn>
                                        <p:tgtEl>
                                          <p:spTgt spid="38"/>
                                        </p:tgtEl>
                                      </p:cBhvr>
                                      <p:to x="100000" y="80000"/>
                                    </p:animScale>
                                    <p:animScale>
                                      <p:cBhvr>
                                        <p:cTn id="48" dur="166" decel="50000">
                                          <p:stCondLst>
                                            <p:cond delay="1338"/>
                                          </p:stCondLst>
                                        </p:cTn>
                                        <p:tgtEl>
                                          <p:spTgt spid="38"/>
                                        </p:tgtEl>
                                      </p:cBhvr>
                                      <p:to x="100000" y="100000"/>
                                    </p:animScale>
                                    <p:animScale>
                                      <p:cBhvr>
                                        <p:cTn id="49" dur="26">
                                          <p:stCondLst>
                                            <p:cond delay="1642"/>
                                          </p:stCondLst>
                                        </p:cTn>
                                        <p:tgtEl>
                                          <p:spTgt spid="38"/>
                                        </p:tgtEl>
                                      </p:cBhvr>
                                      <p:to x="100000" y="90000"/>
                                    </p:animScale>
                                    <p:animScale>
                                      <p:cBhvr>
                                        <p:cTn id="50" dur="166" decel="50000">
                                          <p:stCondLst>
                                            <p:cond delay="1668"/>
                                          </p:stCondLst>
                                        </p:cTn>
                                        <p:tgtEl>
                                          <p:spTgt spid="38"/>
                                        </p:tgtEl>
                                      </p:cBhvr>
                                      <p:to x="100000" y="100000"/>
                                    </p:animScale>
                                    <p:animScale>
                                      <p:cBhvr>
                                        <p:cTn id="51" dur="26">
                                          <p:stCondLst>
                                            <p:cond delay="1808"/>
                                          </p:stCondLst>
                                        </p:cTn>
                                        <p:tgtEl>
                                          <p:spTgt spid="38"/>
                                        </p:tgtEl>
                                      </p:cBhvr>
                                      <p:to x="100000" y="95000"/>
                                    </p:animScale>
                                    <p:animScale>
                                      <p:cBhvr>
                                        <p:cTn id="52"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7"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42" name="Rectangle 2"/>
          <p:cNvSpPr>
            <a:spLocks noGrp="1" noChangeArrowheads="1"/>
          </p:cNvSpPr>
          <p:nvPr>
            <p:ph type="body" idx="1"/>
          </p:nvPr>
        </p:nvSpPr>
        <p:spPr>
          <a:xfrm>
            <a:off x="384175" y="1102286"/>
            <a:ext cx="11430000" cy="2327508"/>
          </a:xfrm>
        </p:spPr>
        <p:txBody>
          <a:bodyPr>
            <a:normAutofit/>
          </a:bodyPr>
          <a:lstStyle/>
          <a:p>
            <a:pPr marL="0" indent="0">
              <a:lnSpc>
                <a:spcPct val="150000"/>
              </a:lnSpc>
              <a:buNone/>
            </a:pPr>
            <a:r>
              <a:rPr lang="zh-CN" altLang="en-US" dirty="0">
                <a:solidFill>
                  <a:srgbClr val="0000CC"/>
                </a:solidFill>
              </a:rPr>
              <a:t>定义</a:t>
            </a:r>
            <a:r>
              <a:rPr lang="en-US" altLang="zh-CN" dirty="0">
                <a:solidFill>
                  <a:srgbClr val="0000CC"/>
                </a:solidFill>
              </a:rPr>
              <a:t>4.5 </a:t>
            </a:r>
            <a:r>
              <a:rPr lang="zh-CN" altLang="en-US" dirty="0"/>
              <a:t>设</a:t>
            </a:r>
            <a:r>
              <a:rPr lang="en-US" altLang="zh-CN" dirty="0"/>
              <a:t>A,B</a:t>
            </a:r>
            <a:r>
              <a:rPr lang="zh-CN" altLang="en-US" dirty="0"/>
              <a:t>为两个非空集合，称</a:t>
            </a:r>
            <a:r>
              <a:rPr lang="en-US" altLang="zh-CN" dirty="0"/>
              <a:t>A×B</a:t>
            </a:r>
            <a:r>
              <a:rPr lang="zh-CN" altLang="en-US" dirty="0"/>
              <a:t>的任何子集</a:t>
            </a:r>
            <a:r>
              <a:rPr lang="en-US" altLang="zh-CN" dirty="0"/>
              <a:t>R</a:t>
            </a:r>
            <a:r>
              <a:rPr lang="zh-CN" altLang="en-US" dirty="0"/>
              <a:t>为</a:t>
            </a:r>
            <a:r>
              <a:rPr lang="zh-CN" altLang="en-US" dirty="0">
                <a:solidFill>
                  <a:srgbClr val="FF0000"/>
                </a:solidFill>
              </a:rPr>
              <a:t>从</a:t>
            </a:r>
            <a:r>
              <a:rPr lang="en-US" altLang="zh-CN" dirty="0">
                <a:solidFill>
                  <a:srgbClr val="FF0000"/>
                </a:solidFill>
              </a:rPr>
              <a:t>A</a:t>
            </a:r>
            <a:r>
              <a:rPr lang="zh-CN" altLang="en-US" dirty="0">
                <a:solidFill>
                  <a:srgbClr val="FF0000"/>
                </a:solidFill>
              </a:rPr>
              <a:t>到</a:t>
            </a:r>
            <a:r>
              <a:rPr lang="en-US" altLang="zh-CN" dirty="0">
                <a:solidFill>
                  <a:srgbClr val="FF0000"/>
                </a:solidFill>
              </a:rPr>
              <a:t>B</a:t>
            </a:r>
            <a:r>
              <a:rPr lang="zh-CN" altLang="en-US" dirty="0">
                <a:solidFill>
                  <a:srgbClr val="FF0000"/>
                </a:solidFill>
              </a:rPr>
              <a:t>的二元关系</a:t>
            </a:r>
            <a:r>
              <a:rPr lang="zh-CN" altLang="en-US" dirty="0"/>
              <a:t>，简称 </a:t>
            </a:r>
            <a:endParaRPr lang="en-US" altLang="zh-CN" dirty="0"/>
          </a:p>
          <a:p>
            <a:pPr marL="0" indent="0">
              <a:lnSpc>
                <a:spcPct val="150000"/>
              </a:lnSpc>
              <a:buNone/>
            </a:pPr>
            <a:r>
              <a:rPr lang="en-US" altLang="zh-CN" dirty="0"/>
              <a:t>             </a:t>
            </a:r>
            <a:r>
              <a:rPr lang="zh-CN" altLang="en-US" dirty="0"/>
              <a:t>关系</a:t>
            </a:r>
            <a:r>
              <a:rPr lang="en-US" altLang="zh-CN" dirty="0"/>
              <a:t>(Relation)</a:t>
            </a:r>
            <a:r>
              <a:rPr lang="zh-CN" altLang="en-US" dirty="0"/>
              <a:t>，</a:t>
            </a:r>
            <a:r>
              <a:rPr lang="zh-CN" altLang="zh-CN" dirty="0"/>
              <a:t>记作</a:t>
            </a:r>
            <a:r>
              <a:rPr lang="en-US" altLang="zh-CN" dirty="0"/>
              <a:t>R</a:t>
            </a:r>
            <a:r>
              <a:rPr lang="zh-CN" altLang="zh-CN" dirty="0"/>
              <a:t>：</a:t>
            </a:r>
            <a:r>
              <a:rPr lang="en-US" altLang="zh-CN" dirty="0"/>
              <a:t>A→B</a:t>
            </a:r>
            <a:r>
              <a:rPr lang="zh-CN" altLang="zh-CN" dirty="0"/>
              <a:t>；</a:t>
            </a:r>
            <a:endParaRPr lang="en-US" altLang="zh-CN" dirty="0"/>
          </a:p>
          <a:p>
            <a:pPr marL="0" indent="0">
              <a:lnSpc>
                <a:spcPct val="150000"/>
              </a:lnSpc>
              <a:buNone/>
            </a:pPr>
            <a:r>
              <a:rPr lang="zh-CN" altLang="en-US" dirty="0"/>
              <a:t>            如</a:t>
            </a:r>
            <a:r>
              <a:rPr lang="en-US" altLang="zh-CN" dirty="0"/>
              <a:t>A</a:t>
            </a:r>
            <a:r>
              <a:rPr lang="zh-CN" altLang="en-US" dirty="0"/>
              <a:t>＝</a:t>
            </a:r>
            <a:r>
              <a:rPr lang="en-US" altLang="zh-CN" dirty="0"/>
              <a:t>B</a:t>
            </a:r>
            <a:r>
              <a:rPr lang="zh-CN" altLang="en-US" dirty="0"/>
              <a:t>，则称</a:t>
            </a:r>
            <a:r>
              <a:rPr lang="en-US" altLang="zh-CN" dirty="0"/>
              <a:t>R</a:t>
            </a:r>
            <a:r>
              <a:rPr lang="zh-CN" altLang="en-US" dirty="0"/>
              <a:t>为</a:t>
            </a:r>
            <a:r>
              <a:rPr lang="en-US" altLang="zh-CN" dirty="0">
                <a:solidFill>
                  <a:srgbClr val="FF0000"/>
                </a:solidFill>
              </a:rPr>
              <a:t>A</a:t>
            </a:r>
            <a:r>
              <a:rPr lang="zh-CN" altLang="en-US" dirty="0">
                <a:solidFill>
                  <a:srgbClr val="FF0000"/>
                </a:solidFill>
              </a:rPr>
              <a:t>上的二元关系，</a:t>
            </a:r>
            <a:r>
              <a:rPr lang="zh-CN" altLang="zh-CN" dirty="0"/>
              <a:t>记作</a:t>
            </a:r>
            <a:r>
              <a:rPr lang="en-US" altLang="zh-CN" dirty="0"/>
              <a:t>R</a:t>
            </a:r>
            <a:r>
              <a:rPr lang="zh-CN" altLang="zh-CN" dirty="0"/>
              <a:t>：</a:t>
            </a:r>
            <a:r>
              <a:rPr lang="en-US" altLang="zh-CN" dirty="0"/>
              <a:t>A→A</a:t>
            </a:r>
            <a:r>
              <a:rPr lang="zh-CN" altLang="en-US" dirty="0"/>
              <a:t>。   </a:t>
            </a:r>
          </a:p>
        </p:txBody>
      </p:sp>
      <p:sp>
        <p:nvSpPr>
          <p:cNvPr id="50180" name="Rectangle 3"/>
          <p:cNvSpPr>
            <a:spLocks noGrp="1" noChangeArrowheads="1"/>
          </p:cNvSpPr>
          <p:nvPr>
            <p:ph type="title"/>
          </p:nvPr>
        </p:nvSpPr>
        <p:spPr/>
        <p:txBody>
          <a:bodyPr/>
          <a:lstStyle/>
          <a:p>
            <a:r>
              <a:rPr lang="zh-CN" altLang="en-US" dirty="0"/>
              <a:t>二元关系的定义</a:t>
            </a:r>
          </a:p>
        </p:txBody>
      </p:sp>
      <p:sp>
        <p:nvSpPr>
          <p:cNvPr id="6" name="Text Box 556">
            <a:extLst>
              <a:ext uri="{FF2B5EF4-FFF2-40B4-BE49-F238E27FC236}">
                <a16:creationId xmlns:a16="http://schemas.microsoft.com/office/drawing/2014/main" id="{F03713E6-375A-45E4-A734-E78FF257BEE7}"/>
              </a:ext>
            </a:extLst>
          </p:cNvPr>
          <p:cNvSpPr txBox="1">
            <a:spLocks noChangeArrowheads="1"/>
          </p:cNvSpPr>
          <p:nvPr/>
        </p:nvSpPr>
        <p:spPr bwMode="auto">
          <a:xfrm>
            <a:off x="571327" y="4420394"/>
            <a:ext cx="10903296" cy="1944688"/>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mn-ea"/>
                <a:cs typeface="宋体" panose="02010600030101010101" pitchFamily="2" charset="-122"/>
              </a:rPr>
              <a:t>解题小贴士—</a:t>
            </a:r>
            <a:r>
              <a:rPr lang="zh-CN" b="1" kern="100" dirty="0">
                <a:solidFill>
                  <a:srgbClr val="3333FF"/>
                </a:solidFill>
                <a:effectLst/>
                <a:latin typeface="+mn-ea"/>
                <a:cs typeface="宋体" panose="02010600030101010101" pitchFamily="2" charset="-122"/>
              </a:rPr>
              <a:t>给定集合是否为从</a:t>
            </a:r>
            <a:r>
              <a:rPr lang="en-US" b="1" kern="100" dirty="0">
                <a:solidFill>
                  <a:srgbClr val="3333FF"/>
                </a:solidFill>
                <a:effectLst/>
                <a:latin typeface="+mn-ea"/>
                <a:cs typeface="宋体" panose="02010600030101010101" pitchFamily="2" charset="-122"/>
              </a:rPr>
              <a:t>A</a:t>
            </a:r>
            <a:r>
              <a:rPr lang="zh-CN" b="1" kern="100" dirty="0">
                <a:solidFill>
                  <a:srgbClr val="3333FF"/>
                </a:solidFill>
                <a:effectLst/>
                <a:latin typeface="+mn-ea"/>
                <a:cs typeface="宋体" panose="02010600030101010101" pitchFamily="2" charset="-122"/>
              </a:rPr>
              <a:t>到</a:t>
            </a:r>
            <a:r>
              <a:rPr lang="en-US" b="1" kern="100" dirty="0">
                <a:solidFill>
                  <a:srgbClr val="3333FF"/>
                </a:solidFill>
                <a:effectLst/>
                <a:latin typeface="+mn-ea"/>
                <a:cs typeface="宋体" panose="02010600030101010101" pitchFamily="2" charset="-122"/>
              </a:rPr>
              <a:t>B</a:t>
            </a:r>
            <a:r>
              <a:rPr lang="zh-CN" b="1" kern="100" dirty="0">
                <a:solidFill>
                  <a:srgbClr val="3333FF"/>
                </a:solidFill>
                <a:effectLst/>
                <a:latin typeface="+mn-ea"/>
                <a:cs typeface="宋体" panose="02010600030101010101" pitchFamily="2" charset="-122"/>
              </a:rPr>
              <a:t>的一个关系的判断方法</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）计算</a:t>
            </a:r>
            <a:r>
              <a:rPr lang="en-US" b="1" kern="100" dirty="0">
                <a:effectLst/>
                <a:latin typeface="+mn-ea"/>
                <a:cs typeface="宋体" panose="02010600030101010101" pitchFamily="2" charset="-122"/>
              </a:rPr>
              <a:t>A×B</a:t>
            </a:r>
            <a:r>
              <a:rPr lang="zh-CN" b="1" kern="100" dirty="0">
                <a:effectLst/>
                <a:latin typeface="+mn-ea"/>
                <a:cs typeface="宋体" panose="02010600030101010101" pitchFamily="2" charset="-122"/>
              </a:rPr>
              <a:t>；</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2</a:t>
            </a:r>
            <a:r>
              <a:rPr lang="zh-CN" b="1" kern="0" dirty="0">
                <a:effectLst/>
                <a:latin typeface="+mn-ea"/>
                <a:cs typeface="宋体" panose="02010600030101010101" pitchFamily="2" charset="-122"/>
              </a:rPr>
              <a:t>）判断给定集合是否为</a:t>
            </a:r>
            <a:r>
              <a:rPr lang="en-US" b="1" kern="100" dirty="0">
                <a:effectLst/>
                <a:latin typeface="+mn-ea"/>
                <a:cs typeface="宋体" panose="02010600030101010101" pitchFamily="2" charset="-122"/>
              </a:rPr>
              <a:t>A×B</a:t>
            </a:r>
            <a:r>
              <a:rPr lang="zh-CN" b="1" kern="100" dirty="0">
                <a:effectLst/>
                <a:latin typeface="+mn-ea"/>
                <a:cs typeface="宋体" panose="02010600030101010101" pitchFamily="2" charset="-122"/>
              </a:rPr>
              <a:t>的子集。</a:t>
            </a:r>
          </a:p>
        </p:txBody>
      </p:sp>
      <p:sp>
        <p:nvSpPr>
          <p:cNvPr id="7" name="Rectangle 2">
            <a:extLst>
              <a:ext uri="{FF2B5EF4-FFF2-40B4-BE49-F238E27FC236}">
                <a16:creationId xmlns:a16="http://schemas.microsoft.com/office/drawing/2014/main" id="{32F866AF-655B-4DF4-892D-06826E8728FD}"/>
              </a:ext>
            </a:extLst>
          </p:cNvPr>
          <p:cNvSpPr txBox="1">
            <a:spLocks noChangeArrowheads="1"/>
          </p:cNvSpPr>
          <p:nvPr/>
        </p:nvSpPr>
        <p:spPr>
          <a:xfrm>
            <a:off x="1450975" y="2842723"/>
            <a:ext cx="10210800" cy="14478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kumimoji="1" lang="zh-CN" altLang="en-US" dirty="0"/>
              <a:t>若</a:t>
            </a:r>
            <a:r>
              <a:rPr kumimoji="1" lang="en-US" altLang="zh-CN">
                <a:solidFill>
                  <a:srgbClr val="0000CC"/>
                </a:solidFill>
              </a:rPr>
              <a:t>&lt;x,y</a:t>
            </a:r>
            <a:r>
              <a:rPr kumimoji="1" lang="en-US" altLang="zh-CN" dirty="0">
                <a:solidFill>
                  <a:srgbClr val="0000CC"/>
                </a:solidFill>
              </a:rPr>
              <a:t>&gt;</a:t>
            </a:r>
            <a:r>
              <a:rPr kumimoji="1" lang="en-US" altLang="zh-CN">
                <a:solidFill>
                  <a:srgbClr val="0000CC"/>
                </a:solidFill>
              </a:rPr>
              <a:t>∈</a:t>
            </a:r>
            <a:r>
              <a:rPr kumimoji="1" lang="en-US" altLang="zh-CN" noProof="1">
                <a:solidFill>
                  <a:srgbClr val="0000CC"/>
                </a:solidFill>
              </a:rPr>
              <a:t>R</a:t>
            </a:r>
            <a:r>
              <a:rPr kumimoji="1" lang="en-US" altLang="zh-CN" noProof="1">
                <a:solidFill>
                  <a:schemeClr val="tx1"/>
                </a:solidFill>
              </a:rPr>
              <a:t>，</a:t>
            </a:r>
            <a:r>
              <a:rPr kumimoji="1" lang="zh-CN" altLang="en-US"/>
              <a:t>则</a:t>
            </a:r>
            <a:r>
              <a:rPr kumimoji="1" lang="zh-CN" altLang="en-US" dirty="0"/>
              <a:t>记</a:t>
            </a:r>
            <a:r>
              <a:rPr kumimoji="1" lang="zh-CN" altLang="en-US"/>
              <a:t>为</a:t>
            </a:r>
            <a:r>
              <a:rPr kumimoji="1" lang="en-US" altLang="zh-CN" noProof="1">
                <a:solidFill>
                  <a:srgbClr val="FF0000"/>
                </a:solidFill>
              </a:rPr>
              <a:t>xRy</a:t>
            </a:r>
            <a:r>
              <a:rPr kumimoji="1" lang="en-US" altLang="zh-CN" noProof="1">
                <a:solidFill>
                  <a:schemeClr val="tx1"/>
                </a:solidFill>
              </a:rPr>
              <a:t>，</a:t>
            </a:r>
            <a:r>
              <a:rPr kumimoji="1" lang="zh-CN" altLang="en-US" noProof="1"/>
              <a:t>读作</a:t>
            </a:r>
            <a:r>
              <a:rPr kumimoji="1" lang="zh-CN" altLang="en-US" noProof="1">
                <a:solidFill>
                  <a:srgbClr val="0000CC"/>
                </a:solidFill>
                <a:latin typeface="宋体" panose="02010600030101010101" pitchFamily="2" charset="-122"/>
              </a:rPr>
              <a:t>“</a:t>
            </a:r>
            <a:r>
              <a:rPr kumimoji="1" lang="en-US" altLang="zh-CN" noProof="1">
                <a:solidFill>
                  <a:srgbClr val="0000CC"/>
                </a:solidFill>
              </a:rPr>
              <a:t>x</a:t>
            </a:r>
            <a:r>
              <a:rPr kumimoji="1" lang="zh-CN" altLang="en-US" noProof="1">
                <a:solidFill>
                  <a:srgbClr val="0000CC"/>
                </a:solidFill>
              </a:rPr>
              <a:t>对</a:t>
            </a:r>
            <a:r>
              <a:rPr kumimoji="1" lang="en-US" altLang="zh-CN" noProof="1">
                <a:solidFill>
                  <a:srgbClr val="0000CC"/>
                </a:solidFill>
              </a:rPr>
              <a:t>y</a:t>
            </a:r>
            <a:r>
              <a:rPr kumimoji="1" lang="zh-CN" altLang="en-US" noProof="1">
                <a:solidFill>
                  <a:srgbClr val="0000CC"/>
                </a:solidFill>
              </a:rPr>
              <a:t>有关系</a:t>
            </a:r>
            <a:r>
              <a:rPr kumimoji="1" lang="en-US" altLang="zh-CN" noProof="1">
                <a:solidFill>
                  <a:srgbClr val="0000CC"/>
                </a:solidFill>
              </a:rPr>
              <a:t>R</a:t>
            </a:r>
            <a:r>
              <a:rPr kumimoji="1" lang="en-US" altLang="zh-CN" noProof="1">
                <a:solidFill>
                  <a:srgbClr val="0000CC"/>
                </a:solidFill>
                <a:latin typeface="宋体" panose="02010600030101010101" pitchFamily="2" charset="-122"/>
              </a:rPr>
              <a:t>”</a:t>
            </a:r>
            <a:r>
              <a:rPr kumimoji="1" lang="zh-CN" altLang="en-US" dirty="0">
                <a:solidFill>
                  <a:schemeClr val="tx1"/>
                </a:solidFill>
              </a:rPr>
              <a:t>；</a:t>
            </a:r>
          </a:p>
          <a:p>
            <a:pPr marL="0" indent="0">
              <a:lnSpc>
                <a:spcPct val="150000"/>
              </a:lnSpc>
              <a:buFont typeface="Wingdings" pitchFamily="2" charset="2"/>
              <a:buNone/>
            </a:pPr>
            <a:r>
              <a:rPr kumimoji="1" lang="en-US" altLang="zh-CN" dirty="0"/>
              <a:t>若</a:t>
            </a:r>
            <a:r>
              <a:rPr kumimoji="1" lang="en-US" altLang="en-US" noProof="1">
                <a:solidFill>
                  <a:srgbClr val="0000CC"/>
                </a:solidFill>
              </a:rPr>
              <a:t>&lt;</a:t>
            </a:r>
            <a:r>
              <a:rPr kumimoji="1" lang="en-US" altLang="zh-CN" noProof="1">
                <a:solidFill>
                  <a:srgbClr val="0000CC"/>
                </a:solidFill>
              </a:rPr>
              <a:t>x,y&gt;</a:t>
            </a:r>
            <a:r>
              <a:rPr kumimoji="1" lang="en-US" altLang="zh-CN">
                <a:solidFill>
                  <a:srgbClr val="0000CC"/>
                </a:solidFill>
                <a:sym typeface="Symbol" panose="05050102010706020507" pitchFamily="18" charset="2"/>
              </a:rPr>
              <a:t></a:t>
            </a:r>
            <a:r>
              <a:rPr kumimoji="1" lang="en-US" altLang="zh-CN" noProof="1">
                <a:solidFill>
                  <a:srgbClr val="0000CC"/>
                </a:solidFill>
              </a:rPr>
              <a:t>R</a:t>
            </a:r>
            <a:r>
              <a:rPr kumimoji="1" lang="en-US" altLang="zh-CN" noProof="1">
                <a:solidFill>
                  <a:schemeClr val="tx1"/>
                </a:solidFill>
              </a:rPr>
              <a:t>，</a:t>
            </a:r>
            <a:r>
              <a:rPr kumimoji="1" lang="zh-CN" altLang="en-US" noProof="1"/>
              <a:t>则记为</a:t>
            </a:r>
            <a:r>
              <a:rPr kumimoji="1" lang="en-US" altLang="zh-CN" noProof="1">
                <a:solidFill>
                  <a:srgbClr val="FF0000"/>
                </a:solidFill>
              </a:rPr>
              <a:t>xRy</a:t>
            </a:r>
            <a:r>
              <a:rPr kumimoji="1" lang="en-US" altLang="zh-CN" noProof="1">
                <a:solidFill>
                  <a:schemeClr val="tx1"/>
                </a:solidFill>
              </a:rPr>
              <a:t>，</a:t>
            </a:r>
            <a:r>
              <a:rPr kumimoji="1" lang="zh-CN" altLang="en-US" noProof="1"/>
              <a:t>读作</a:t>
            </a:r>
            <a:r>
              <a:rPr kumimoji="1" lang="zh-CN" altLang="en-US" noProof="1">
                <a:solidFill>
                  <a:srgbClr val="0000CC"/>
                </a:solidFill>
                <a:latin typeface="宋体" panose="02010600030101010101" pitchFamily="2" charset="-122"/>
              </a:rPr>
              <a:t>“</a:t>
            </a:r>
            <a:r>
              <a:rPr kumimoji="1" lang="en-US" altLang="zh-CN" noProof="1">
                <a:solidFill>
                  <a:srgbClr val="0000CC"/>
                </a:solidFill>
              </a:rPr>
              <a:t>x</a:t>
            </a:r>
            <a:r>
              <a:rPr kumimoji="1" lang="zh-CN" altLang="en-US" noProof="1">
                <a:solidFill>
                  <a:srgbClr val="0000CC"/>
                </a:solidFill>
              </a:rPr>
              <a:t>对</a:t>
            </a:r>
            <a:r>
              <a:rPr kumimoji="1" lang="en-US" altLang="zh-CN" noProof="1">
                <a:solidFill>
                  <a:srgbClr val="0000CC"/>
                </a:solidFill>
              </a:rPr>
              <a:t>y</a:t>
            </a:r>
            <a:r>
              <a:rPr kumimoji="1" lang="zh-CN" altLang="en-US" noProof="1">
                <a:solidFill>
                  <a:srgbClr val="0000CC"/>
                </a:solidFill>
              </a:rPr>
              <a:t>没有关系</a:t>
            </a:r>
            <a:r>
              <a:rPr kumimoji="1" lang="en-US" altLang="zh-CN" noProof="1">
                <a:solidFill>
                  <a:srgbClr val="0000CC"/>
                </a:solidFill>
              </a:rPr>
              <a:t>R</a:t>
            </a:r>
            <a:r>
              <a:rPr kumimoji="1" lang="en-US" altLang="zh-CN" noProof="1">
                <a:solidFill>
                  <a:srgbClr val="0000CC"/>
                </a:solidFill>
                <a:latin typeface="宋体" panose="02010600030101010101" pitchFamily="2" charset="-122"/>
              </a:rPr>
              <a:t>”</a:t>
            </a:r>
            <a:r>
              <a:rPr kumimoji="1" lang="en-US" altLang="zh-CN" noProof="1">
                <a:solidFill>
                  <a:srgbClr val="0000CC"/>
                </a:solidFill>
              </a:rPr>
              <a:t>。</a:t>
            </a:r>
            <a:endParaRPr kumimoji="1" lang="zh-CN" altLang="en-US" dirty="0">
              <a:solidFill>
                <a:srgbClr val="0000CC"/>
              </a:solidFill>
            </a:endParaRPr>
          </a:p>
        </p:txBody>
      </p:sp>
      <p:sp>
        <p:nvSpPr>
          <p:cNvPr id="8" name="Line 4">
            <a:extLst>
              <a:ext uri="{FF2B5EF4-FFF2-40B4-BE49-F238E27FC236}">
                <a16:creationId xmlns:a16="http://schemas.microsoft.com/office/drawing/2014/main" id="{81AD7B39-AFE8-4868-866C-209447B7F473}"/>
              </a:ext>
            </a:extLst>
          </p:cNvPr>
          <p:cNvSpPr>
            <a:spLocks noChangeShapeType="1"/>
          </p:cNvSpPr>
          <p:nvPr/>
        </p:nvSpPr>
        <p:spPr bwMode="auto">
          <a:xfrm flipH="1">
            <a:off x="4601500" y="3592915"/>
            <a:ext cx="228600" cy="327329"/>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Tree>
    <p:extLst>
      <p:ext uri="{BB962C8B-B14F-4D97-AF65-F5344CB8AC3E}">
        <p14:creationId xmlns:p14="http://schemas.microsoft.com/office/powerpoint/2010/main" val="286255944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42">
                                            <p:txEl>
                                              <p:pRg st="2" end="2"/>
                                            </p:txEl>
                                          </p:spTgt>
                                        </p:tgtEl>
                                        <p:attrNameLst>
                                          <p:attrName>style.visibility</p:attrName>
                                        </p:attrNameLst>
                                      </p:cBhvr>
                                      <p:to>
                                        <p:strVal val="visible"/>
                                      </p:to>
                                    </p:set>
                                    <p:anim calcmode="lin" valueType="num">
                                      <p:cBhvr additive="base">
                                        <p:cTn id="7" dur="500" fill="hold"/>
                                        <p:tgtEl>
                                          <p:spTgt spid="139264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4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42" grpId="0" uiExpand="1" build="p" autoUpdateAnimBg="0"/>
      <p:bldP spid="6" grpId="0" animBg="1"/>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dirty="0"/>
              <a:t>例</a:t>
            </a:r>
            <a:r>
              <a:rPr lang="en-US" altLang="zh-CN" dirty="0"/>
              <a:t>4.3</a:t>
            </a:r>
            <a:endParaRPr lang="zh-CN" altLang="en-US" dirty="0"/>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307975" y="1358420"/>
            <a:ext cx="11506200" cy="530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pPr>
            <a:r>
              <a:rPr lang="zh-CN" altLang="zh-CN" dirty="0">
                <a:solidFill>
                  <a:srgbClr val="C00000"/>
                </a:solidFill>
              </a:rPr>
              <a:t>例</a:t>
            </a:r>
            <a:r>
              <a:rPr lang="en-US" altLang="zh-CN" dirty="0">
                <a:solidFill>
                  <a:srgbClr val="C00000"/>
                </a:solidFill>
              </a:rPr>
              <a:t>4.3  </a:t>
            </a:r>
            <a:r>
              <a:rPr lang="zh-CN" altLang="zh-CN" dirty="0"/>
              <a:t>假设</a:t>
            </a:r>
            <a:r>
              <a:rPr lang="en-US" altLang="zh-CN" dirty="0"/>
              <a:t>A</a:t>
            </a:r>
            <a:r>
              <a:rPr lang="zh-CN" altLang="zh-CN" dirty="0"/>
              <a:t>＝</a:t>
            </a:r>
            <a:r>
              <a:rPr lang="en-US" altLang="zh-CN" dirty="0"/>
              <a:t>{1</a:t>
            </a:r>
            <a:r>
              <a:rPr lang="zh-CN" altLang="zh-CN" dirty="0"/>
              <a:t>，</a:t>
            </a:r>
            <a:r>
              <a:rPr lang="en-US" altLang="zh-CN" dirty="0"/>
              <a:t>4}</a:t>
            </a:r>
            <a:r>
              <a:rPr lang="zh-CN" altLang="zh-CN" dirty="0"/>
              <a:t>，</a:t>
            </a:r>
            <a:r>
              <a:rPr lang="en-US" altLang="zh-CN" dirty="0"/>
              <a:t>B</a:t>
            </a:r>
            <a:r>
              <a:rPr lang="zh-CN" altLang="zh-CN" dirty="0"/>
              <a:t>＝</a:t>
            </a:r>
            <a:r>
              <a:rPr lang="en-US" altLang="zh-CN" dirty="0"/>
              <a:t>{a</a:t>
            </a:r>
            <a:r>
              <a:rPr lang="zh-CN" altLang="zh-CN" dirty="0"/>
              <a:t>，</a:t>
            </a:r>
            <a:r>
              <a:rPr lang="en-US" altLang="zh-CN" dirty="0"/>
              <a:t>b}</a:t>
            </a:r>
            <a:r>
              <a:rPr lang="zh-CN" altLang="zh-CN" dirty="0"/>
              <a:t>，试判断下列集合是否为</a:t>
            </a:r>
            <a:r>
              <a:rPr lang="en-US" altLang="zh-CN" dirty="0"/>
              <a:t>A</a:t>
            </a:r>
            <a:r>
              <a:rPr lang="zh-CN" altLang="zh-CN" dirty="0"/>
              <a:t>到</a:t>
            </a:r>
            <a:r>
              <a:rPr lang="en-US" altLang="zh-CN" dirty="0"/>
              <a:t>B</a:t>
            </a:r>
            <a:r>
              <a:rPr lang="zh-CN" altLang="zh-CN" dirty="0"/>
              <a:t>的一个关系。</a:t>
            </a:r>
          </a:p>
          <a:p>
            <a:pPr marL="0" indent="0">
              <a:buNone/>
            </a:pPr>
            <a:r>
              <a:rPr lang="zh-CN" altLang="zh-CN" dirty="0"/>
              <a:t>（</a:t>
            </a:r>
            <a:r>
              <a:rPr lang="en-US" altLang="zh-CN" dirty="0"/>
              <a:t>1</a:t>
            </a:r>
            <a:r>
              <a:rPr lang="zh-CN" altLang="zh-CN" dirty="0"/>
              <a:t>）</a:t>
            </a:r>
            <a:r>
              <a:rPr lang="en-US" altLang="zh-CN" dirty="0"/>
              <a:t>S</a:t>
            </a:r>
            <a:r>
              <a:rPr lang="en-US" altLang="zh-CN" baseline="-25000" dirty="0"/>
              <a:t>1</a:t>
            </a:r>
            <a:r>
              <a:rPr lang="zh-CN" altLang="zh-CN" dirty="0"/>
              <a:t>＝</a:t>
            </a:r>
            <a:r>
              <a:rPr lang="en-US" altLang="zh-CN" dirty="0"/>
              <a:t>{&lt;3</a:t>
            </a:r>
            <a:r>
              <a:rPr lang="zh-CN" altLang="zh-CN" dirty="0"/>
              <a:t>，</a:t>
            </a:r>
            <a:r>
              <a:rPr lang="en-US" altLang="zh-CN" dirty="0"/>
              <a:t>b&gt;}</a:t>
            </a:r>
            <a:r>
              <a:rPr lang="zh-CN" altLang="zh-CN" dirty="0"/>
              <a:t>。</a:t>
            </a:r>
          </a:p>
          <a:p>
            <a:pPr marL="0" indent="0">
              <a:buNone/>
            </a:pPr>
            <a:r>
              <a:rPr lang="zh-CN" altLang="zh-CN" dirty="0"/>
              <a:t>（</a:t>
            </a:r>
            <a:r>
              <a:rPr lang="en-US" altLang="zh-CN" dirty="0"/>
              <a:t>2</a:t>
            </a:r>
            <a:r>
              <a:rPr lang="zh-CN" altLang="zh-CN" dirty="0"/>
              <a:t>）</a:t>
            </a:r>
            <a:r>
              <a:rPr lang="en-US" altLang="zh-CN" dirty="0"/>
              <a:t>S</a:t>
            </a:r>
            <a:r>
              <a:rPr lang="en-US" altLang="zh-CN" baseline="-25000" dirty="0"/>
              <a:t>2</a:t>
            </a:r>
            <a:r>
              <a:rPr lang="zh-CN" altLang="zh-CN" dirty="0"/>
              <a:t>＝</a:t>
            </a:r>
            <a:r>
              <a:rPr lang="en-US" altLang="zh-CN" dirty="0"/>
              <a:t>{&lt;1</a:t>
            </a:r>
            <a:r>
              <a:rPr lang="zh-CN" altLang="zh-CN" dirty="0"/>
              <a:t>，</a:t>
            </a:r>
            <a:r>
              <a:rPr lang="en-US" altLang="zh-CN" dirty="0"/>
              <a:t>a&gt;</a:t>
            </a:r>
            <a:r>
              <a:rPr lang="zh-CN" altLang="zh-CN" dirty="0"/>
              <a:t>，</a:t>
            </a:r>
            <a:r>
              <a:rPr lang="en-US" altLang="zh-CN" dirty="0"/>
              <a:t>&lt;4</a:t>
            </a:r>
            <a:r>
              <a:rPr lang="zh-CN" altLang="zh-CN" dirty="0"/>
              <a:t>，</a:t>
            </a:r>
            <a:r>
              <a:rPr lang="en-US" altLang="zh-CN" dirty="0"/>
              <a:t>a&gt;</a:t>
            </a:r>
            <a:r>
              <a:rPr lang="zh-CN" altLang="zh-CN" dirty="0"/>
              <a:t>，</a:t>
            </a:r>
            <a:r>
              <a:rPr lang="en-US" altLang="zh-CN" dirty="0"/>
              <a:t>&lt;1</a:t>
            </a:r>
            <a:r>
              <a:rPr lang="zh-CN" altLang="zh-CN" dirty="0"/>
              <a:t>，</a:t>
            </a:r>
            <a:r>
              <a:rPr lang="en-US" altLang="zh-CN" dirty="0"/>
              <a:t>b&gt;</a:t>
            </a:r>
            <a:r>
              <a:rPr lang="zh-CN" altLang="zh-CN" dirty="0"/>
              <a:t>，</a:t>
            </a:r>
            <a:r>
              <a:rPr lang="en-US" altLang="zh-CN" dirty="0"/>
              <a:t>&lt;4</a:t>
            </a:r>
            <a:r>
              <a:rPr lang="zh-CN" altLang="zh-CN" dirty="0"/>
              <a:t>，</a:t>
            </a:r>
            <a:r>
              <a:rPr lang="en-US" altLang="zh-CN" dirty="0"/>
              <a:t>b&gt;}</a:t>
            </a:r>
            <a:r>
              <a:rPr lang="zh-CN" altLang="zh-CN" dirty="0"/>
              <a:t>。</a:t>
            </a:r>
          </a:p>
          <a:p>
            <a:pPr marL="0" indent="0">
              <a:buNone/>
            </a:pPr>
            <a:r>
              <a:rPr lang="zh-CN" altLang="zh-CN" dirty="0">
                <a:solidFill>
                  <a:srgbClr val="C00000"/>
                </a:solidFill>
              </a:rPr>
              <a:t>解</a:t>
            </a:r>
            <a:r>
              <a:rPr lang="zh-CN" altLang="zh-CN" dirty="0"/>
              <a:t> </a:t>
            </a:r>
            <a:r>
              <a:rPr lang="en-US" altLang="zh-CN" dirty="0"/>
              <a:t> </a:t>
            </a:r>
            <a:r>
              <a:rPr lang="zh-CN" altLang="en-US" dirty="0"/>
              <a:t>因为</a:t>
            </a:r>
            <a:r>
              <a:rPr lang="zh-CN" altLang="zh-CN" dirty="0"/>
              <a:t> </a:t>
            </a:r>
            <a:r>
              <a:rPr lang="en-US" altLang="zh-CN" dirty="0"/>
              <a:t>A</a:t>
            </a:r>
            <a:r>
              <a:rPr lang="zh-CN" altLang="zh-CN" dirty="0"/>
              <a:t>×</a:t>
            </a:r>
            <a:r>
              <a:rPr lang="en-US" altLang="zh-CN" dirty="0"/>
              <a:t>B</a:t>
            </a:r>
            <a:r>
              <a:rPr lang="zh-CN" altLang="zh-CN" dirty="0"/>
              <a:t>＝</a:t>
            </a:r>
            <a:r>
              <a:rPr lang="en-US" altLang="zh-CN" dirty="0"/>
              <a:t>{&lt;1</a:t>
            </a:r>
            <a:r>
              <a:rPr lang="zh-CN" altLang="zh-CN" dirty="0"/>
              <a:t>，</a:t>
            </a:r>
            <a:r>
              <a:rPr lang="en-US" altLang="zh-CN" dirty="0"/>
              <a:t>a&gt;</a:t>
            </a:r>
            <a:r>
              <a:rPr lang="zh-CN" altLang="zh-CN" dirty="0"/>
              <a:t>，</a:t>
            </a:r>
            <a:r>
              <a:rPr lang="en-US" altLang="zh-CN" dirty="0"/>
              <a:t>&lt;4</a:t>
            </a:r>
            <a:r>
              <a:rPr lang="zh-CN" altLang="zh-CN" dirty="0"/>
              <a:t>，</a:t>
            </a:r>
            <a:r>
              <a:rPr lang="en-US" altLang="zh-CN" dirty="0"/>
              <a:t>a&gt;</a:t>
            </a:r>
            <a:r>
              <a:rPr lang="zh-CN" altLang="zh-CN" dirty="0"/>
              <a:t>，</a:t>
            </a:r>
            <a:r>
              <a:rPr lang="en-US" altLang="zh-CN" dirty="0"/>
              <a:t>&lt;1</a:t>
            </a:r>
            <a:r>
              <a:rPr lang="zh-CN" altLang="zh-CN" dirty="0"/>
              <a:t>，</a:t>
            </a:r>
            <a:r>
              <a:rPr lang="en-US" altLang="zh-CN" dirty="0"/>
              <a:t>b&gt;</a:t>
            </a:r>
            <a:r>
              <a:rPr lang="zh-CN" altLang="zh-CN" dirty="0"/>
              <a:t>，</a:t>
            </a:r>
            <a:r>
              <a:rPr lang="en-US" altLang="zh-CN" dirty="0"/>
              <a:t>&lt;4</a:t>
            </a:r>
            <a:r>
              <a:rPr lang="zh-CN" altLang="zh-CN" dirty="0"/>
              <a:t>，</a:t>
            </a:r>
            <a:r>
              <a:rPr lang="en-US" altLang="zh-CN" dirty="0"/>
              <a:t>b&gt;}</a:t>
            </a:r>
            <a:r>
              <a:rPr lang="zh-CN" altLang="zh-CN" dirty="0"/>
              <a:t>。</a:t>
            </a:r>
            <a:endParaRPr lang="en-US" altLang="zh-CN" dirty="0"/>
          </a:p>
          <a:p>
            <a:pPr marL="0" indent="0">
              <a:buNone/>
            </a:pPr>
            <a:r>
              <a:rPr lang="zh-CN" altLang="en-US" dirty="0"/>
              <a:t>     所以</a:t>
            </a:r>
            <a:endParaRPr lang="en-US" altLang="zh-CN" dirty="0"/>
          </a:p>
          <a:p>
            <a:pPr marL="0" indent="0">
              <a:buNone/>
            </a:pPr>
            <a:r>
              <a:rPr lang="en-US" altLang="zh-CN" dirty="0"/>
              <a:t>   </a:t>
            </a:r>
            <a:r>
              <a:rPr lang="zh-CN" altLang="zh-CN" dirty="0"/>
              <a:t>（</a:t>
            </a:r>
            <a:r>
              <a:rPr lang="en-US" altLang="zh-CN" dirty="0"/>
              <a:t>1</a:t>
            </a:r>
            <a:r>
              <a:rPr lang="zh-CN" altLang="zh-CN" dirty="0"/>
              <a:t>）</a:t>
            </a:r>
            <a:r>
              <a:rPr lang="en-US" altLang="zh-CN" dirty="0"/>
              <a:t>S</a:t>
            </a:r>
            <a:r>
              <a:rPr lang="en-US" altLang="zh-CN" baseline="-25000" dirty="0"/>
              <a:t>1</a:t>
            </a:r>
            <a:r>
              <a:rPr lang="zh-CN" altLang="zh-CN" dirty="0"/>
              <a:t>不是</a:t>
            </a:r>
            <a:r>
              <a:rPr lang="en-US" altLang="zh-CN" dirty="0"/>
              <a:t>A</a:t>
            </a:r>
            <a:r>
              <a:rPr lang="zh-CN" altLang="zh-CN" dirty="0"/>
              <a:t>×</a:t>
            </a:r>
            <a:r>
              <a:rPr lang="en-US" altLang="zh-CN" dirty="0"/>
              <a:t>B</a:t>
            </a:r>
            <a:r>
              <a:rPr lang="zh-CN" altLang="zh-CN" dirty="0"/>
              <a:t>的子集，从而</a:t>
            </a:r>
            <a:r>
              <a:rPr lang="en-US" altLang="zh-CN" dirty="0"/>
              <a:t>S</a:t>
            </a:r>
            <a:r>
              <a:rPr lang="en-US" altLang="zh-CN" baseline="-25000" dirty="0"/>
              <a:t>1</a:t>
            </a:r>
            <a:r>
              <a:rPr lang="zh-CN" altLang="zh-CN" dirty="0"/>
              <a:t>不是</a:t>
            </a:r>
            <a:r>
              <a:rPr lang="en-US" altLang="zh-CN" dirty="0"/>
              <a:t>A</a:t>
            </a:r>
            <a:r>
              <a:rPr lang="zh-CN" altLang="zh-CN" dirty="0"/>
              <a:t>到</a:t>
            </a:r>
            <a:r>
              <a:rPr lang="en-US" altLang="zh-CN" dirty="0"/>
              <a:t>B</a:t>
            </a:r>
            <a:r>
              <a:rPr lang="zh-CN" altLang="zh-CN" dirty="0"/>
              <a:t>上的一个关系。</a:t>
            </a:r>
          </a:p>
          <a:p>
            <a:pPr marL="0" indent="0">
              <a:buNone/>
            </a:pPr>
            <a:r>
              <a:rPr lang="en-US" altLang="zh-CN" dirty="0"/>
              <a:t>   </a:t>
            </a:r>
            <a:r>
              <a:rPr lang="zh-CN" altLang="zh-CN" dirty="0"/>
              <a:t>（</a:t>
            </a:r>
            <a:r>
              <a:rPr lang="en-US" altLang="zh-CN" dirty="0"/>
              <a:t>2</a:t>
            </a:r>
            <a:r>
              <a:rPr lang="zh-CN" altLang="zh-CN" dirty="0"/>
              <a:t>）</a:t>
            </a:r>
            <a:r>
              <a:rPr lang="en-US" altLang="zh-CN" dirty="0"/>
              <a:t>S</a:t>
            </a:r>
            <a:r>
              <a:rPr lang="en-US" altLang="zh-CN" baseline="-25000" dirty="0"/>
              <a:t>2</a:t>
            </a:r>
            <a:r>
              <a:rPr lang="zh-CN" altLang="zh-CN" dirty="0"/>
              <a:t>是</a:t>
            </a:r>
            <a:r>
              <a:rPr lang="en-US" altLang="zh-CN" dirty="0"/>
              <a:t>A</a:t>
            </a:r>
            <a:r>
              <a:rPr lang="zh-CN" altLang="zh-CN" dirty="0"/>
              <a:t>×</a:t>
            </a:r>
            <a:r>
              <a:rPr lang="en-US" altLang="zh-CN" dirty="0"/>
              <a:t>B</a:t>
            </a:r>
            <a:r>
              <a:rPr lang="zh-CN" altLang="zh-CN" dirty="0"/>
              <a:t>的子集，从而</a:t>
            </a:r>
            <a:r>
              <a:rPr lang="en-US" altLang="zh-CN" dirty="0"/>
              <a:t>S</a:t>
            </a:r>
            <a:r>
              <a:rPr lang="en-US" altLang="zh-CN" baseline="-25000" dirty="0"/>
              <a:t>2</a:t>
            </a:r>
            <a:r>
              <a:rPr lang="zh-CN" altLang="zh-CN" dirty="0"/>
              <a:t>是</a:t>
            </a:r>
            <a:r>
              <a:rPr lang="en-US" altLang="zh-CN" dirty="0"/>
              <a:t>A</a:t>
            </a:r>
            <a:r>
              <a:rPr lang="zh-CN" altLang="zh-CN" dirty="0"/>
              <a:t>到</a:t>
            </a:r>
            <a:r>
              <a:rPr lang="en-US" altLang="zh-CN" dirty="0"/>
              <a:t>B</a:t>
            </a:r>
            <a:r>
              <a:rPr lang="zh-CN" altLang="zh-CN" dirty="0"/>
              <a:t>上的一个二元关系。</a:t>
            </a:r>
          </a:p>
          <a:p>
            <a:pPr marL="0" indent="0">
              <a:buNone/>
              <a:defRPr/>
            </a:pPr>
            <a:endParaRPr lang="zh-CN" altLang="en-US" sz="2801" kern="0" dirty="0"/>
          </a:p>
        </p:txBody>
      </p:sp>
    </p:spTree>
    <p:extLst>
      <p:ext uri="{BB962C8B-B14F-4D97-AF65-F5344CB8AC3E}">
        <p14:creationId xmlns:p14="http://schemas.microsoft.com/office/powerpoint/2010/main" val="270025304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circle(in)">
                                      <p:cBhvr>
                                        <p:cTn id="7" dur="20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dirty="0"/>
              <a:t>例</a:t>
            </a:r>
            <a:r>
              <a:rPr lang="en-US" altLang="zh-CN" dirty="0"/>
              <a:t>4.4</a:t>
            </a:r>
            <a:endParaRPr lang="zh-CN" altLang="en-US" dirty="0"/>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231775" y="1143794"/>
            <a:ext cx="9372600" cy="358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defRPr/>
            </a:pPr>
            <a:r>
              <a:rPr lang="zh-CN" altLang="en-US" sz="2801" kern="0" dirty="0">
                <a:solidFill>
                  <a:srgbClr val="C00000"/>
                </a:solidFill>
              </a:rPr>
              <a:t>例</a:t>
            </a:r>
            <a:r>
              <a:rPr lang="en-US" altLang="zh-CN" sz="2801" kern="0" dirty="0">
                <a:solidFill>
                  <a:srgbClr val="C00000"/>
                </a:solidFill>
              </a:rPr>
              <a:t>4.4  </a:t>
            </a:r>
            <a:r>
              <a:rPr lang="zh-CN" altLang="en-US" sz="2801" kern="0" dirty="0"/>
              <a:t>设</a:t>
            </a:r>
            <a:r>
              <a:rPr lang="en-US" altLang="zh-CN" sz="2801" kern="0" dirty="0"/>
              <a:t>A = {1,2}</a:t>
            </a:r>
            <a:r>
              <a:rPr lang="zh-CN" altLang="en-US" sz="2801" kern="0" dirty="0"/>
              <a:t>，试判断下列集合是否为</a:t>
            </a:r>
            <a:r>
              <a:rPr lang="en-US" altLang="zh-CN" sz="2801" kern="0" dirty="0"/>
              <a:t>A</a:t>
            </a:r>
            <a:r>
              <a:rPr lang="zh-CN" altLang="en-US" sz="2801" kern="0" dirty="0"/>
              <a:t>上的关系。</a:t>
            </a:r>
            <a:endParaRPr lang="en-US" altLang="zh-CN" sz="2801" kern="0" dirty="0"/>
          </a:p>
          <a:p>
            <a:pPr marL="0" indent="0">
              <a:buNone/>
              <a:defRPr/>
            </a:pPr>
            <a:r>
              <a:rPr lang="zh-CN" altLang="en-US" sz="2801" kern="0" dirty="0"/>
              <a:t>（</a:t>
            </a:r>
            <a:r>
              <a:rPr lang="en-US" altLang="zh-CN" sz="2801" kern="0" dirty="0"/>
              <a:t>1</a:t>
            </a:r>
            <a:r>
              <a:rPr lang="zh-CN" altLang="en-US" sz="2801" kern="0" dirty="0"/>
              <a:t>）</a:t>
            </a:r>
            <a:r>
              <a:rPr lang="en-US" altLang="zh-CN" sz="2801" kern="0" dirty="0"/>
              <a:t>T</a:t>
            </a:r>
            <a:r>
              <a:rPr lang="en-US" altLang="zh-CN" sz="2801" kern="0" baseline="-25000" dirty="0"/>
              <a:t>1</a:t>
            </a:r>
            <a:r>
              <a:rPr lang="zh-CN" altLang="en-US" sz="2801" kern="0" dirty="0"/>
              <a:t>＝ </a:t>
            </a:r>
            <a:r>
              <a:rPr lang="el-GR" altLang="zh-CN" sz="2801" kern="0" dirty="0"/>
              <a:t>Φ </a:t>
            </a:r>
            <a:r>
              <a:rPr lang="zh-CN" altLang="en-US" sz="2801" kern="0" dirty="0"/>
              <a:t>。</a:t>
            </a:r>
          </a:p>
          <a:p>
            <a:pPr marL="0" indent="0">
              <a:buNone/>
              <a:defRPr/>
            </a:pPr>
            <a:r>
              <a:rPr lang="zh-CN" altLang="en-US" sz="2801" kern="0" dirty="0"/>
              <a:t>（</a:t>
            </a:r>
            <a:r>
              <a:rPr lang="en-US" altLang="zh-CN" sz="2801" kern="0" dirty="0"/>
              <a:t>2</a:t>
            </a:r>
            <a:r>
              <a:rPr lang="zh-CN" altLang="en-US" sz="2801" kern="0" dirty="0"/>
              <a:t>）</a:t>
            </a:r>
            <a:r>
              <a:rPr lang="en-US" altLang="zh-CN" sz="2801" kern="0" dirty="0"/>
              <a:t>T</a:t>
            </a:r>
            <a:r>
              <a:rPr lang="en-US" altLang="zh-CN" sz="2801" kern="0" baseline="-25000" dirty="0"/>
              <a:t>2</a:t>
            </a:r>
            <a:r>
              <a:rPr lang="zh-CN" altLang="en-US" sz="2801" kern="0" dirty="0"/>
              <a:t>＝</a:t>
            </a:r>
            <a:r>
              <a:rPr lang="en-US" altLang="zh-CN" sz="2801" kern="0" dirty="0"/>
              <a:t>A×A</a:t>
            </a:r>
            <a:r>
              <a:rPr lang="zh-CN" altLang="en-US" sz="2801" kern="0" dirty="0"/>
              <a:t>。</a:t>
            </a:r>
          </a:p>
          <a:p>
            <a:pPr marL="0" indent="0">
              <a:buNone/>
              <a:defRPr/>
            </a:pPr>
            <a:r>
              <a:rPr lang="zh-CN" altLang="en-US" sz="2801" kern="0" dirty="0"/>
              <a:t>（</a:t>
            </a:r>
            <a:r>
              <a:rPr lang="en-US" altLang="zh-CN" sz="2801" kern="0" dirty="0"/>
              <a:t>3</a:t>
            </a:r>
            <a:r>
              <a:rPr lang="zh-CN" altLang="en-US" sz="2801" kern="0" dirty="0"/>
              <a:t>）</a:t>
            </a:r>
            <a:r>
              <a:rPr lang="en-US" altLang="zh-CN" sz="2801" kern="0" dirty="0"/>
              <a:t>T</a:t>
            </a:r>
            <a:r>
              <a:rPr lang="en-US" altLang="zh-CN" sz="2801" kern="0" baseline="-25000" dirty="0"/>
              <a:t>3</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4</a:t>
            </a:r>
            <a:r>
              <a:rPr lang="zh-CN" altLang="en-US" sz="2801" kern="0" dirty="0"/>
              <a:t>）</a:t>
            </a:r>
            <a:r>
              <a:rPr lang="en-US" altLang="zh-CN" sz="2801" kern="0" dirty="0"/>
              <a:t>T</a:t>
            </a:r>
            <a:r>
              <a:rPr lang="en-US" altLang="zh-CN" sz="2801" kern="0" baseline="-25000" dirty="0"/>
              <a:t>4</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&lt;1</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5</a:t>
            </a:r>
            <a:r>
              <a:rPr lang="zh-CN" altLang="en-US" sz="2801" kern="0" dirty="0"/>
              <a:t>）</a:t>
            </a:r>
            <a:r>
              <a:rPr lang="en-US" altLang="zh-CN" sz="2801" kern="0" dirty="0"/>
              <a:t>T</a:t>
            </a:r>
            <a:r>
              <a:rPr lang="en-US" altLang="zh-CN" sz="2801" kern="0" baseline="-25000" dirty="0"/>
              <a:t>5</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r>
              <a:rPr lang="en-US" altLang="zh-CN" sz="2801" kern="0" dirty="0"/>
              <a:t>&lt;2</a:t>
            </a:r>
            <a:r>
              <a:rPr lang="zh-CN" altLang="en-US" sz="2801" kern="0" dirty="0"/>
              <a:t>，</a:t>
            </a:r>
            <a:r>
              <a:rPr lang="en-US" altLang="zh-CN" sz="2801" kern="0" dirty="0"/>
              <a:t>1&gt;</a:t>
            </a:r>
            <a:r>
              <a:rPr lang="zh-CN" altLang="en-US" sz="2801" kern="0" dirty="0"/>
              <a:t>，</a:t>
            </a:r>
            <a:r>
              <a:rPr lang="en-US" altLang="zh-CN" sz="2801" kern="0" dirty="0"/>
              <a:t>&lt;&lt;1</a:t>
            </a:r>
            <a:r>
              <a:rPr lang="zh-CN" altLang="en-US" sz="2801" kern="0" dirty="0"/>
              <a:t>，</a:t>
            </a:r>
            <a:r>
              <a:rPr lang="en-US" altLang="zh-CN" sz="2801" kern="0" dirty="0"/>
              <a:t>1&gt;</a:t>
            </a:r>
            <a:r>
              <a:rPr lang="zh-CN" altLang="en-US" sz="2801" kern="0" dirty="0"/>
              <a:t>，</a:t>
            </a:r>
            <a:r>
              <a:rPr lang="en-US" altLang="zh-CN" sz="2801" kern="0" dirty="0"/>
              <a:t>1&gt;}</a:t>
            </a:r>
            <a:r>
              <a:rPr lang="zh-CN" altLang="en-US" sz="2801" kern="0" dirty="0"/>
              <a:t>。</a:t>
            </a:r>
          </a:p>
        </p:txBody>
      </p:sp>
      <p:sp>
        <p:nvSpPr>
          <p:cNvPr id="12" name="矩形 11">
            <a:extLst>
              <a:ext uri="{FF2B5EF4-FFF2-40B4-BE49-F238E27FC236}">
                <a16:creationId xmlns:a16="http://schemas.microsoft.com/office/drawing/2014/main" id="{189E1F3A-7179-4E83-A2C6-0B81310E283B}"/>
              </a:ext>
            </a:extLst>
          </p:cNvPr>
          <p:cNvSpPr/>
          <p:nvPr/>
        </p:nvSpPr>
        <p:spPr>
          <a:xfrm>
            <a:off x="231775" y="4911945"/>
            <a:ext cx="9669463" cy="461665"/>
          </a:xfrm>
          <a:prstGeom prst="rect">
            <a:avLst/>
          </a:prstGeom>
        </p:spPr>
        <p:txBody>
          <a:bodyPr wrap="square">
            <a:spAutoFit/>
          </a:bodyPr>
          <a:lstStyle/>
          <a:p>
            <a:r>
              <a:rPr lang="zh-CN" altLang="zh-CN" b="1" kern="100" dirty="0">
                <a:solidFill>
                  <a:srgbClr val="C00000"/>
                </a:solidFill>
                <a:latin typeface="+mn-ea"/>
                <a:cs typeface="Times New Roman" panose="02020603050405020304" pitchFamily="18" charset="0"/>
              </a:rPr>
              <a:t>解</a:t>
            </a:r>
            <a:r>
              <a:rPr lang="zh-CN" altLang="zh-CN" b="1" kern="100" dirty="0">
                <a:latin typeface="+mn-ea"/>
              </a:rPr>
              <a:t>  </a:t>
            </a:r>
            <a:r>
              <a:rPr lang="zh-CN" altLang="en-US" b="1" kern="100" dirty="0">
                <a:latin typeface="+mn-ea"/>
              </a:rPr>
              <a:t>因为 </a:t>
            </a:r>
            <a:r>
              <a:rPr lang="en-US" altLang="zh-CN" b="1" kern="100" dirty="0">
                <a:latin typeface="+mn-ea"/>
              </a:rPr>
              <a:t>A</a:t>
            </a:r>
            <a:r>
              <a:rPr lang="zh-CN" altLang="zh-CN" b="1" kern="100" dirty="0">
                <a:latin typeface="+mn-ea"/>
                <a:cs typeface="Times New Roman" panose="02020603050405020304" pitchFamily="18" charset="0"/>
              </a:rPr>
              <a:t>×</a:t>
            </a:r>
            <a:r>
              <a:rPr lang="en-US" altLang="zh-CN" b="1" kern="100" dirty="0">
                <a:latin typeface="+mn-ea"/>
              </a:rPr>
              <a:t>A</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1&gt;</a:t>
            </a:r>
            <a:r>
              <a:rPr lang="zh-CN" altLang="zh-CN" b="1" kern="100">
                <a:latin typeface="+mn-ea"/>
                <a:cs typeface="Times New Roman" panose="02020603050405020304" pitchFamily="18" charset="0"/>
              </a:rPr>
              <a:t>，</a:t>
            </a:r>
            <a:r>
              <a:rPr lang="en-US" altLang="zh-CN" b="1" kern="100">
                <a:latin typeface="+mn-ea"/>
              </a:rPr>
              <a:t>&lt;2</a:t>
            </a:r>
            <a:r>
              <a:rPr lang="zh-CN" altLang="zh-CN" b="1" kern="100">
                <a:latin typeface="+mn-ea"/>
                <a:cs typeface="Times New Roman" panose="02020603050405020304" pitchFamily="18" charset="0"/>
              </a:rPr>
              <a:t>，</a:t>
            </a:r>
            <a:r>
              <a:rPr lang="en-US" altLang="zh-CN" b="1" kern="100">
                <a:latin typeface="+mn-ea"/>
              </a:rPr>
              <a:t>2&gt;</a:t>
            </a:r>
            <a:r>
              <a:rPr lang="zh-CN" altLang="zh-CN" b="1" kern="100">
                <a:latin typeface="+mn-ea"/>
                <a:cs typeface="Times New Roman" panose="02020603050405020304" pitchFamily="18" charset="0"/>
              </a:rPr>
              <a:t>，</a:t>
            </a:r>
            <a:r>
              <a:rPr lang="en-US" altLang="zh-CN" b="1" kern="100">
                <a:latin typeface="+mn-ea"/>
              </a:rPr>
              <a:t>&lt;2</a:t>
            </a:r>
            <a:r>
              <a:rPr lang="zh-CN" altLang="zh-CN" b="1" kern="100">
                <a:latin typeface="+mn-ea"/>
                <a:cs typeface="Times New Roman" panose="02020603050405020304" pitchFamily="18" charset="0"/>
              </a:rPr>
              <a:t>，</a:t>
            </a:r>
            <a:r>
              <a:rPr lang="en-US" altLang="zh-CN" b="1" kern="100">
                <a:latin typeface="+mn-ea"/>
              </a:rPr>
              <a:t>1&gt;</a:t>
            </a:r>
            <a:r>
              <a:rPr lang="zh-CN" altLang="zh-CN" b="1" kern="100">
                <a:latin typeface="+mn-ea"/>
                <a:cs typeface="Times New Roman" panose="02020603050405020304" pitchFamily="18" charset="0"/>
              </a:rPr>
              <a:t>，</a:t>
            </a:r>
            <a:r>
              <a:rPr lang="en-US" altLang="zh-CN" b="1" kern="100">
                <a:latin typeface="+mn-ea"/>
              </a:rPr>
              <a:t>&lt;1</a:t>
            </a:r>
            <a:r>
              <a:rPr lang="zh-CN" altLang="zh-CN" b="1" kern="100">
                <a:latin typeface="+mn-ea"/>
                <a:cs typeface="Times New Roman" panose="02020603050405020304" pitchFamily="18" charset="0"/>
              </a:rPr>
              <a:t>，</a:t>
            </a:r>
            <a:r>
              <a:rPr lang="en-US" altLang="zh-CN" b="1" kern="100">
                <a:latin typeface="+mn-ea"/>
              </a:rPr>
              <a:t>2</a:t>
            </a:r>
            <a:r>
              <a:rPr lang="en-US" altLang="zh-CN" b="1" kern="100" dirty="0">
                <a:latin typeface="+mn-ea"/>
              </a:rPr>
              <a:t>&gt;}</a:t>
            </a:r>
            <a:r>
              <a:rPr lang="zh-CN" altLang="zh-CN" b="1" kern="100" dirty="0">
                <a:latin typeface="+mn-ea"/>
                <a:cs typeface="Times New Roman" panose="02020603050405020304" pitchFamily="18" charset="0"/>
              </a:rPr>
              <a:t>。</a:t>
            </a:r>
            <a:endParaRPr lang="zh-CN" altLang="en-US" b="1" dirty="0">
              <a:latin typeface="+mn-ea"/>
            </a:endParaRPr>
          </a:p>
        </p:txBody>
      </p:sp>
      <p:sp>
        <p:nvSpPr>
          <p:cNvPr id="14" name="矩形 13">
            <a:extLst>
              <a:ext uri="{FF2B5EF4-FFF2-40B4-BE49-F238E27FC236}">
                <a16:creationId xmlns:a16="http://schemas.microsoft.com/office/drawing/2014/main" id="{D3239BCE-1CF3-445F-8B5E-534AB44389AE}"/>
              </a:ext>
            </a:extLst>
          </p:cNvPr>
          <p:cNvSpPr/>
          <p:nvPr/>
        </p:nvSpPr>
        <p:spPr>
          <a:xfrm>
            <a:off x="8923135" y="1752504"/>
            <a:ext cx="2732720" cy="461665"/>
          </a:xfrm>
          <a:prstGeom prst="rect">
            <a:avLst/>
          </a:prstGeom>
        </p:spPr>
        <p:txBody>
          <a:bodyPr>
            <a:spAutoFit/>
          </a:bodyPr>
          <a:lstStyle/>
          <a:p>
            <a:pPr eaLnBrk="1" hangingPunct="1">
              <a:defRPr/>
            </a:pPr>
            <a:r>
              <a:rPr lang="zh-CN" altLang="en-US" b="1" kern="0" dirty="0">
                <a:solidFill>
                  <a:srgbClr val="000000"/>
                </a:solidFill>
                <a:latin typeface="+mn-ea"/>
              </a:rPr>
              <a:t>是，</a:t>
            </a:r>
            <a:r>
              <a:rPr lang="zh-CN" altLang="en-US" b="1" kern="0" dirty="0">
                <a:solidFill>
                  <a:srgbClr val="3333FF"/>
                </a:solidFill>
                <a:latin typeface="+mn-ea"/>
              </a:rPr>
              <a:t>空关系</a:t>
            </a:r>
            <a:endParaRPr lang="zh-CN" altLang="en-US" b="1" dirty="0">
              <a:solidFill>
                <a:srgbClr val="3333FF"/>
              </a:solidFill>
              <a:latin typeface="+mn-ea"/>
            </a:endParaRPr>
          </a:p>
        </p:txBody>
      </p:sp>
      <p:sp>
        <p:nvSpPr>
          <p:cNvPr id="15" name="矩形 14">
            <a:extLst>
              <a:ext uri="{FF2B5EF4-FFF2-40B4-BE49-F238E27FC236}">
                <a16:creationId xmlns:a16="http://schemas.microsoft.com/office/drawing/2014/main" id="{17AED76F-BC73-4CCB-8533-234A6089215D}"/>
              </a:ext>
            </a:extLst>
          </p:cNvPr>
          <p:cNvSpPr/>
          <p:nvPr/>
        </p:nvSpPr>
        <p:spPr>
          <a:xfrm>
            <a:off x="8923135" y="2375345"/>
            <a:ext cx="2732720" cy="461665"/>
          </a:xfrm>
          <a:prstGeom prst="rect">
            <a:avLst/>
          </a:prstGeom>
        </p:spPr>
        <p:txBody>
          <a:bodyPr>
            <a:spAutoFit/>
          </a:bodyPr>
          <a:lstStyle/>
          <a:p>
            <a:pPr eaLnBrk="1" hangingPunct="1">
              <a:defRPr/>
            </a:pPr>
            <a:r>
              <a:rPr lang="zh-CN" altLang="en-US" b="1" kern="0" dirty="0">
                <a:solidFill>
                  <a:srgbClr val="000000"/>
                </a:solidFill>
                <a:latin typeface="+mn-ea"/>
              </a:rPr>
              <a:t>是，</a:t>
            </a:r>
            <a:r>
              <a:rPr lang="zh-CN" altLang="en-US" b="1" kern="0" dirty="0">
                <a:solidFill>
                  <a:srgbClr val="3333FF"/>
                </a:solidFill>
                <a:latin typeface="+mn-ea"/>
              </a:rPr>
              <a:t>全关系</a:t>
            </a:r>
            <a:endParaRPr lang="zh-CN" altLang="en-US" b="1" dirty="0">
              <a:solidFill>
                <a:srgbClr val="3333FF"/>
              </a:solidFill>
              <a:latin typeface="+mn-ea"/>
            </a:endParaRPr>
          </a:p>
        </p:txBody>
      </p:sp>
      <p:sp>
        <p:nvSpPr>
          <p:cNvPr id="16" name="矩形 15">
            <a:extLst>
              <a:ext uri="{FF2B5EF4-FFF2-40B4-BE49-F238E27FC236}">
                <a16:creationId xmlns:a16="http://schemas.microsoft.com/office/drawing/2014/main" id="{937312F8-9E31-47CA-A0EC-410CC2766DAA}"/>
              </a:ext>
            </a:extLst>
          </p:cNvPr>
          <p:cNvSpPr/>
          <p:nvPr/>
        </p:nvSpPr>
        <p:spPr>
          <a:xfrm>
            <a:off x="8923135" y="2968129"/>
            <a:ext cx="2732720" cy="461665"/>
          </a:xfrm>
          <a:prstGeom prst="rect">
            <a:avLst/>
          </a:prstGeom>
        </p:spPr>
        <p:txBody>
          <a:bodyPr>
            <a:spAutoFit/>
          </a:bodyPr>
          <a:lstStyle/>
          <a:p>
            <a:pPr>
              <a:defRPr/>
            </a:pPr>
            <a:r>
              <a:rPr lang="zh-CN" altLang="en-US" b="1" kern="0">
                <a:solidFill>
                  <a:srgbClr val="000000"/>
                </a:solidFill>
                <a:latin typeface="+mn-ea"/>
              </a:rPr>
              <a:t>是，</a:t>
            </a:r>
            <a:r>
              <a:rPr lang="zh-CN" altLang="en-US" b="1" kern="0">
                <a:solidFill>
                  <a:srgbClr val="3333FF"/>
                </a:solidFill>
                <a:latin typeface="+mn-ea"/>
              </a:rPr>
              <a:t>恒等</a:t>
            </a:r>
            <a:r>
              <a:rPr lang="zh-CN" altLang="en-US" b="1" kern="0" dirty="0">
                <a:solidFill>
                  <a:srgbClr val="3333FF"/>
                </a:solidFill>
                <a:latin typeface="+mn-ea"/>
              </a:rPr>
              <a:t>关系</a:t>
            </a:r>
            <a:endParaRPr lang="zh-CN" altLang="en-US" b="1" dirty="0">
              <a:solidFill>
                <a:srgbClr val="3333FF"/>
              </a:solidFill>
              <a:latin typeface="+mn-ea"/>
            </a:endParaRPr>
          </a:p>
        </p:txBody>
      </p:sp>
      <p:sp>
        <p:nvSpPr>
          <p:cNvPr id="13" name="矩形 12">
            <a:extLst>
              <a:ext uri="{FF2B5EF4-FFF2-40B4-BE49-F238E27FC236}">
                <a16:creationId xmlns:a16="http://schemas.microsoft.com/office/drawing/2014/main" id="{C35ECDD7-3981-449A-B4E4-CD3671853261}"/>
              </a:ext>
            </a:extLst>
          </p:cNvPr>
          <p:cNvSpPr/>
          <p:nvPr/>
        </p:nvSpPr>
        <p:spPr>
          <a:xfrm>
            <a:off x="5718175" y="2968129"/>
            <a:ext cx="2744662" cy="461665"/>
          </a:xfrm>
          <a:prstGeom prst="rect">
            <a:avLst/>
          </a:prstGeom>
          <a:solidFill>
            <a:srgbClr val="1157AB"/>
          </a:solidFill>
        </p:spPr>
        <p:txBody>
          <a:bodyPr wrap="none">
            <a:spAutoFit/>
          </a:bodyPr>
          <a:lstStyle/>
          <a:p>
            <a:r>
              <a:rPr lang="en-US" altLang="zh-CN" b="1" kern="100" dirty="0">
                <a:solidFill>
                  <a:schemeClr val="bg1"/>
                </a:solidFill>
                <a:latin typeface="Times New Roman" panose="02020603050405020304" pitchFamily="18" charset="0"/>
                <a:ea typeface="宋体" panose="02010600030101010101" pitchFamily="2" charset="-122"/>
              </a:rPr>
              <a:t>I</a:t>
            </a:r>
            <a:r>
              <a:rPr lang="en-US" altLang="zh-CN" b="1" kern="100" baseline="-25000" dirty="0">
                <a:solidFill>
                  <a:schemeClr val="bg1"/>
                </a:solidFill>
                <a:latin typeface="Times New Roman" panose="02020603050405020304" pitchFamily="18" charset="0"/>
                <a:ea typeface="宋体" panose="02010600030101010101" pitchFamily="2" charset="-122"/>
              </a:rPr>
              <a:t>A</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a:solidFill>
                  <a:schemeClr val="bg1"/>
                </a:solidFill>
                <a:latin typeface="Times New Roman" panose="02020603050405020304" pitchFamily="18" charset="0"/>
                <a:ea typeface="宋体" panose="02010600030101010101" pitchFamily="2" charset="-122"/>
              </a:rPr>
              <a:t>{&lt;x</a:t>
            </a:r>
            <a:r>
              <a:rPr lang="zh-CN" altLang="zh-CN" b="1"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a:solidFill>
                  <a:schemeClr val="bg1"/>
                </a:solidFill>
                <a:latin typeface="Times New Roman" panose="02020603050405020304" pitchFamily="18" charset="0"/>
                <a:ea typeface="宋体" panose="02010600030101010101" pitchFamily="2" charset="-122"/>
              </a:rPr>
              <a:t>x</a:t>
            </a:r>
            <a:r>
              <a:rPr lang="en-US" altLang="zh-CN" b="1" kern="100" dirty="0">
                <a:solidFill>
                  <a:schemeClr val="bg1"/>
                </a:solidFill>
                <a:latin typeface="Times New Roman" panose="02020603050405020304" pitchFamily="18" charset="0"/>
                <a:ea typeface="宋体" panose="02010600030101010101" pitchFamily="2" charset="-122"/>
              </a:rPr>
              <a:t>&gt;|x</a:t>
            </a:r>
            <a:r>
              <a:rPr lang="zh-CN" altLang="zh-CN" b="1" kern="100" dirty="0">
                <a:solidFill>
                  <a:schemeClr val="bg1"/>
                </a:solidFill>
                <a:ea typeface="宋体" panose="02010600030101010101" pitchFamily="2" charset="-122"/>
                <a:cs typeface="宋体" panose="02010600030101010101" pitchFamily="2" charset="-122"/>
              </a:rPr>
              <a:t>∈</a:t>
            </a:r>
            <a:r>
              <a:rPr lang="en-US" altLang="zh-CN" b="1" kern="100" dirty="0">
                <a:solidFill>
                  <a:schemeClr val="bg1"/>
                </a:solidFill>
                <a:latin typeface="Times New Roman" panose="02020603050405020304" pitchFamily="18" charset="0"/>
                <a:ea typeface="宋体" panose="02010600030101010101" pitchFamily="2" charset="-122"/>
              </a:rPr>
              <a:t>A}</a:t>
            </a:r>
            <a:endParaRPr lang="zh-CN" altLang="en-US" b="1" dirty="0">
              <a:solidFill>
                <a:schemeClr val="bg1"/>
              </a:solidFill>
            </a:endParaRPr>
          </a:p>
        </p:txBody>
      </p:sp>
      <p:sp>
        <p:nvSpPr>
          <p:cNvPr id="9" name="矩形 8">
            <a:extLst>
              <a:ext uri="{FF2B5EF4-FFF2-40B4-BE49-F238E27FC236}">
                <a16:creationId xmlns:a16="http://schemas.microsoft.com/office/drawing/2014/main" id="{937312F8-9E31-47CA-A0EC-410CC2766DAA}"/>
              </a:ext>
            </a:extLst>
          </p:cNvPr>
          <p:cNvSpPr/>
          <p:nvPr/>
        </p:nvSpPr>
        <p:spPr>
          <a:xfrm>
            <a:off x="8923135" y="3641165"/>
            <a:ext cx="2732720" cy="461665"/>
          </a:xfrm>
          <a:prstGeom prst="rect">
            <a:avLst/>
          </a:prstGeom>
        </p:spPr>
        <p:txBody>
          <a:bodyPr>
            <a:spAutoFit/>
          </a:bodyPr>
          <a:lstStyle/>
          <a:p>
            <a:pPr>
              <a:defRPr/>
            </a:pPr>
            <a:r>
              <a:rPr lang="zh-CN" altLang="en-US" b="1" kern="0" dirty="0">
                <a:solidFill>
                  <a:srgbClr val="000000"/>
                </a:solidFill>
                <a:latin typeface="+mn-ea"/>
              </a:rPr>
              <a:t>是</a:t>
            </a:r>
            <a:endParaRPr lang="zh-CN" altLang="en-US" b="1" dirty="0">
              <a:solidFill>
                <a:srgbClr val="3333FF"/>
              </a:solidFill>
              <a:latin typeface="+mn-ea"/>
            </a:endParaRPr>
          </a:p>
        </p:txBody>
      </p:sp>
      <p:sp>
        <p:nvSpPr>
          <p:cNvPr id="10" name="矩形 9">
            <a:extLst>
              <a:ext uri="{FF2B5EF4-FFF2-40B4-BE49-F238E27FC236}">
                <a16:creationId xmlns:a16="http://schemas.microsoft.com/office/drawing/2014/main" id="{937312F8-9E31-47CA-A0EC-410CC2766DAA}"/>
              </a:ext>
            </a:extLst>
          </p:cNvPr>
          <p:cNvSpPr/>
          <p:nvPr/>
        </p:nvSpPr>
        <p:spPr>
          <a:xfrm>
            <a:off x="9604375" y="4214150"/>
            <a:ext cx="1338931" cy="461665"/>
          </a:xfrm>
          <a:prstGeom prst="rect">
            <a:avLst/>
          </a:prstGeom>
        </p:spPr>
        <p:txBody>
          <a:bodyPr wrap="square">
            <a:spAutoFit/>
          </a:bodyPr>
          <a:lstStyle/>
          <a:p>
            <a:pPr>
              <a:defRPr/>
            </a:pPr>
            <a:r>
              <a:rPr lang="zh-CN" altLang="en-US" b="1" kern="0" dirty="0">
                <a:solidFill>
                  <a:srgbClr val="000000"/>
                </a:solidFill>
                <a:latin typeface="+mn-ea"/>
              </a:rPr>
              <a:t>不是</a:t>
            </a:r>
            <a:endParaRPr lang="zh-CN" altLang="en-US" b="1" dirty="0">
              <a:solidFill>
                <a:srgbClr val="3333FF"/>
              </a:solidFill>
              <a:latin typeface="+mn-ea"/>
            </a:endParaRPr>
          </a:p>
        </p:txBody>
      </p:sp>
    </p:spTree>
    <p:extLst>
      <p:ext uri="{BB962C8B-B14F-4D97-AF65-F5344CB8AC3E}">
        <p14:creationId xmlns:p14="http://schemas.microsoft.com/office/powerpoint/2010/main" val="114777628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3" grpId="0" animBg="1"/>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1" name="Rectangle 3"/>
          <p:cNvSpPr>
            <a:spLocks noGrp="1" noChangeArrowheads="1"/>
          </p:cNvSpPr>
          <p:nvPr>
            <p:ph type="body" idx="1"/>
          </p:nvPr>
        </p:nvSpPr>
        <p:spPr>
          <a:xfrm>
            <a:off x="480385" y="1391988"/>
            <a:ext cx="11699875" cy="2124076"/>
          </a:xfrm>
        </p:spPr>
        <p:txBody>
          <a:bodyPr>
            <a:noAutofit/>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4.5  </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B</a:t>
            </a:r>
            <a:r>
              <a:rPr lang="zh-CN" altLang="zh-CN" dirty="0">
                <a:solidFill>
                  <a:schemeClr val="tx1"/>
                </a:solidFill>
              </a:rPr>
              <a:t>＝</a:t>
            </a:r>
            <a:r>
              <a:rPr lang="en-US" altLang="zh-CN" dirty="0">
                <a:solidFill>
                  <a:schemeClr val="tx1"/>
                </a:solidFill>
              </a:rPr>
              <a:t>{c</a:t>
            </a:r>
            <a:r>
              <a:rPr lang="zh-CN" altLang="zh-CN" dirty="0">
                <a:solidFill>
                  <a:schemeClr val="tx1"/>
                </a:solidFill>
              </a:rPr>
              <a:t>，</a:t>
            </a:r>
            <a:r>
              <a:rPr lang="en-US" altLang="zh-CN" dirty="0">
                <a:solidFill>
                  <a:schemeClr val="tx1"/>
                </a:solidFill>
              </a:rPr>
              <a:t>d}</a:t>
            </a:r>
            <a:r>
              <a:rPr lang="zh-CN" altLang="zh-CN" dirty="0">
                <a:solidFill>
                  <a:schemeClr val="tx1"/>
                </a:solidFill>
              </a:rPr>
              <a:t>，试写出从</a:t>
            </a:r>
            <a:r>
              <a:rPr lang="en-US" altLang="zh-CN" dirty="0">
                <a:solidFill>
                  <a:schemeClr val="tx1"/>
                </a:solidFill>
              </a:rPr>
              <a:t>A</a:t>
            </a:r>
            <a:r>
              <a:rPr lang="zh-CN" altLang="zh-CN" dirty="0">
                <a:solidFill>
                  <a:schemeClr val="tx1"/>
                </a:solidFill>
              </a:rPr>
              <a:t>到</a:t>
            </a:r>
            <a:r>
              <a:rPr lang="en-US" altLang="zh-CN" dirty="0">
                <a:solidFill>
                  <a:schemeClr val="tx1"/>
                </a:solidFill>
              </a:rPr>
              <a:t>B</a:t>
            </a:r>
            <a:r>
              <a:rPr lang="zh-CN" altLang="zh-CN" dirty="0">
                <a:solidFill>
                  <a:schemeClr val="tx1"/>
                </a:solidFill>
              </a:rPr>
              <a:t>的所有关系。</a:t>
            </a:r>
            <a:endParaRPr lang="en-US" altLang="zh-CN" dirty="0">
              <a:solidFill>
                <a:schemeClr val="tx1"/>
              </a:solidFill>
            </a:endParaRPr>
          </a:p>
          <a:p>
            <a:pPr marL="0" indent="0">
              <a:lnSpc>
                <a:spcPct val="150000"/>
              </a:lnSpc>
              <a:spcBef>
                <a:spcPct val="0"/>
              </a:spcBef>
              <a:buNone/>
            </a:pPr>
            <a:r>
              <a:rPr lang="zh-CN" altLang="en-US" dirty="0">
                <a:solidFill>
                  <a:srgbClr val="C00000"/>
                </a:solidFill>
              </a:rPr>
              <a:t>解 </a:t>
            </a:r>
            <a:r>
              <a:rPr lang="zh-CN" altLang="en-US" dirty="0">
                <a:solidFill>
                  <a:schemeClr val="tx1"/>
                </a:solidFill>
              </a:rPr>
              <a:t>  因为</a:t>
            </a:r>
            <a:r>
              <a:rPr lang="en-US" altLang="zh-CN" dirty="0">
                <a:solidFill>
                  <a:schemeClr val="tx1"/>
                </a:solidFill>
              </a:rPr>
              <a:t>A×B</a:t>
            </a:r>
            <a:r>
              <a:rPr lang="zh-CN" altLang="en-US" dirty="0">
                <a:solidFill>
                  <a:schemeClr val="tx1"/>
                </a:solidFill>
              </a:rPr>
              <a:t>＝</a:t>
            </a:r>
            <a:r>
              <a:rPr lang="en-US" altLang="zh-CN" dirty="0">
                <a:solidFill>
                  <a:schemeClr val="tx1"/>
                </a:solidFill>
              </a:rPr>
              <a:t>{ &lt;b, c&gt;</a:t>
            </a:r>
            <a:r>
              <a:rPr lang="zh-CN" altLang="en-US" dirty="0">
                <a:solidFill>
                  <a:schemeClr val="tx1"/>
                </a:solidFill>
              </a:rPr>
              <a:t>，</a:t>
            </a:r>
            <a:r>
              <a:rPr lang="en-US" altLang="zh-CN" dirty="0">
                <a:solidFill>
                  <a:schemeClr val="tx1"/>
                </a:solidFill>
              </a:rPr>
              <a:t>&lt;b, d&gt;}</a:t>
            </a:r>
            <a:r>
              <a:rPr lang="zh-CN" altLang="en-US" dirty="0">
                <a:solidFill>
                  <a:schemeClr val="tx1"/>
                </a:solidFill>
              </a:rPr>
              <a:t>，</a:t>
            </a:r>
            <a:endParaRPr lang="en-US" altLang="zh-CN" dirty="0">
              <a:solidFill>
                <a:schemeClr val="tx1"/>
              </a:solidFill>
            </a:endParaRPr>
          </a:p>
          <a:p>
            <a:pPr marL="0" indent="0">
              <a:lnSpc>
                <a:spcPct val="150000"/>
              </a:lnSpc>
              <a:spcBef>
                <a:spcPct val="0"/>
              </a:spcBef>
              <a:buNone/>
            </a:pPr>
            <a:r>
              <a:rPr lang="zh-CN" altLang="en-US" dirty="0">
                <a:solidFill>
                  <a:schemeClr val="tx1"/>
                </a:solidFill>
              </a:rPr>
              <a:t>所以从</a:t>
            </a:r>
            <a:r>
              <a:rPr lang="en-US" altLang="zh-CN" dirty="0">
                <a:solidFill>
                  <a:schemeClr val="tx1"/>
                </a:solidFill>
              </a:rPr>
              <a:t>A</a:t>
            </a:r>
            <a:r>
              <a:rPr lang="zh-CN" altLang="en-US" dirty="0">
                <a:solidFill>
                  <a:schemeClr val="tx1"/>
                </a:solidFill>
              </a:rPr>
              <a:t>到</a:t>
            </a:r>
            <a:r>
              <a:rPr lang="en-US" altLang="zh-CN" dirty="0">
                <a:solidFill>
                  <a:schemeClr val="tx1"/>
                </a:solidFill>
              </a:rPr>
              <a:t>B</a:t>
            </a:r>
            <a:r>
              <a:rPr lang="zh-CN" altLang="en-US" dirty="0">
                <a:solidFill>
                  <a:schemeClr val="tx1"/>
                </a:solidFill>
              </a:rPr>
              <a:t>的所有关系为 </a:t>
            </a:r>
            <a:r>
              <a:rPr lang="en-US" altLang="zh-CN" dirty="0">
                <a:solidFill>
                  <a:schemeClr val="tx1"/>
                </a:solidFill>
              </a:rPr>
              <a:t>Φ </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c&gt;}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d&gt;}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c&gt;</a:t>
            </a:r>
            <a:r>
              <a:rPr lang="zh-CN" altLang="en-US" dirty="0">
                <a:solidFill>
                  <a:schemeClr val="tx1"/>
                </a:solidFill>
              </a:rPr>
              <a:t>，</a:t>
            </a:r>
            <a:r>
              <a:rPr lang="en-US" altLang="zh-CN" dirty="0">
                <a:solidFill>
                  <a:schemeClr val="tx1"/>
                </a:solidFill>
              </a:rPr>
              <a:t>&lt;b</a:t>
            </a:r>
            <a:r>
              <a:rPr lang="zh-CN" altLang="en-US" dirty="0">
                <a:solidFill>
                  <a:schemeClr val="tx1"/>
                </a:solidFill>
              </a:rPr>
              <a:t>，</a:t>
            </a:r>
            <a:r>
              <a:rPr lang="en-US" altLang="zh-CN" dirty="0">
                <a:solidFill>
                  <a:schemeClr val="tx1"/>
                </a:solidFill>
              </a:rPr>
              <a:t>d&gt;}</a:t>
            </a:r>
            <a:r>
              <a:rPr lang="zh-CN" altLang="en-US" dirty="0">
                <a:solidFill>
                  <a:schemeClr val="tx1"/>
                </a:solidFill>
              </a:rPr>
              <a:t>共</a:t>
            </a:r>
            <a:r>
              <a:rPr lang="en-US" altLang="zh-CN" dirty="0">
                <a:solidFill>
                  <a:schemeClr val="tx1"/>
                </a:solidFill>
              </a:rPr>
              <a:t>4</a:t>
            </a:r>
            <a:r>
              <a:rPr lang="zh-CN" altLang="en-US" dirty="0">
                <a:solidFill>
                  <a:schemeClr val="tx1"/>
                </a:solidFill>
              </a:rPr>
              <a:t>个。</a:t>
            </a:r>
            <a:endParaRPr lang="en-US" altLang="zh-CN" dirty="0">
              <a:solidFill>
                <a:schemeClr val="tx1"/>
              </a:solidFill>
            </a:endParaRPr>
          </a:p>
        </p:txBody>
      </p:sp>
      <p:sp>
        <p:nvSpPr>
          <p:cNvPr id="9" name="Rectangle 2"/>
          <p:cNvSpPr>
            <a:spLocks noGrp="1" noChangeArrowheads="1"/>
          </p:cNvSpPr>
          <p:nvPr>
            <p:ph type="title"/>
          </p:nvPr>
        </p:nvSpPr>
        <p:spPr>
          <a:xfrm>
            <a:off x="774700" y="352424"/>
            <a:ext cx="5334000" cy="429419"/>
          </a:xfrm>
        </p:spPr>
        <p:txBody>
          <a:bodyPr/>
          <a:lstStyle/>
          <a:p>
            <a:pPr eaLnBrk="1" hangingPunct="1"/>
            <a:r>
              <a:rPr lang="zh-CN" altLang="en-US" dirty="0"/>
              <a:t>例</a:t>
            </a:r>
            <a:r>
              <a:rPr lang="en-US" altLang="zh-CN" dirty="0"/>
              <a:t>4.5</a:t>
            </a:r>
            <a:endParaRPr lang="zh-CN" altLang="en-US" dirty="0"/>
          </a:p>
        </p:txBody>
      </p:sp>
      <p:sp>
        <p:nvSpPr>
          <p:cNvPr id="12" name="Rectangle 4"/>
          <p:cNvSpPr>
            <a:spLocks noChangeArrowheads="1"/>
          </p:cNvSpPr>
          <p:nvPr/>
        </p:nvSpPr>
        <p:spPr bwMode="auto">
          <a:xfrm>
            <a:off x="498475" y="4439866"/>
            <a:ext cx="11290300" cy="1144288"/>
          </a:xfrm>
          <a:prstGeom prst="rect">
            <a:avLst/>
          </a:prstGeom>
          <a:solidFill>
            <a:srgbClr val="1157AB"/>
          </a:solidFill>
          <a:ln>
            <a:noFill/>
          </a:ln>
          <a:extLst/>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sz="2801" dirty="0">
                <a:solidFill>
                  <a:schemeClr val="bg1"/>
                </a:solidFill>
              </a:rPr>
              <a:t>注意  当集合</a:t>
            </a:r>
            <a:r>
              <a:rPr kumimoji="1" lang="en-US" altLang="zh-CN" sz="2801" dirty="0">
                <a:solidFill>
                  <a:schemeClr val="bg1"/>
                </a:solidFill>
              </a:rPr>
              <a:t>A,B</a:t>
            </a:r>
            <a:r>
              <a:rPr kumimoji="1" lang="zh-CN" altLang="en-US" sz="2801" dirty="0">
                <a:solidFill>
                  <a:schemeClr val="bg1"/>
                </a:solidFill>
              </a:rPr>
              <a:t>都是有限集时，</a:t>
            </a:r>
            <a:r>
              <a:rPr kumimoji="1" lang="en-US" altLang="zh-CN" sz="2801" dirty="0">
                <a:solidFill>
                  <a:schemeClr val="bg1"/>
                </a:solidFill>
              </a:rPr>
              <a:t>A×B</a:t>
            </a:r>
            <a:r>
              <a:rPr kumimoji="1" lang="zh-CN" altLang="en-US" sz="2801" dirty="0">
                <a:solidFill>
                  <a:schemeClr val="bg1"/>
                </a:solidFill>
              </a:rPr>
              <a:t>共有</a:t>
            </a:r>
            <a:r>
              <a:rPr kumimoji="1" lang="en-US" altLang="zh-CN" sz="2801" dirty="0">
                <a:solidFill>
                  <a:schemeClr val="bg1"/>
                </a:solidFill>
              </a:rPr>
              <a:t>2</a:t>
            </a:r>
            <a:r>
              <a:rPr kumimoji="1" lang="en-US" altLang="zh-CN" sz="2801" baseline="30000" dirty="0">
                <a:solidFill>
                  <a:schemeClr val="bg1"/>
                </a:solidFill>
              </a:rPr>
              <a:t>|A|</a:t>
            </a:r>
            <a:r>
              <a:rPr kumimoji="1" lang="en-US" altLang="zh-CN" sz="2801" baseline="30000" dirty="0">
                <a:solidFill>
                  <a:schemeClr val="bg1"/>
                </a:solidFill>
                <a:latin typeface="Arial" panose="020B0604020202020204" pitchFamily="34" charset="0"/>
              </a:rPr>
              <a:t>•</a:t>
            </a:r>
            <a:r>
              <a:rPr kumimoji="1" lang="en-US" altLang="zh-CN" sz="2801" baseline="30000" dirty="0">
                <a:solidFill>
                  <a:schemeClr val="bg1"/>
                </a:solidFill>
              </a:rPr>
              <a:t>|B|</a:t>
            </a:r>
            <a:r>
              <a:rPr kumimoji="1" lang="zh-CN" altLang="en-US" sz="2801" dirty="0">
                <a:solidFill>
                  <a:schemeClr val="bg1"/>
                </a:solidFill>
              </a:rPr>
              <a:t>个不同的子集， </a:t>
            </a:r>
            <a:endParaRPr kumimoji="1" lang="en-US" altLang="zh-CN" sz="2801" dirty="0">
              <a:solidFill>
                <a:schemeClr val="bg1"/>
              </a:solidFill>
            </a:endParaRPr>
          </a:p>
          <a:p>
            <a:pPr algn="l" eaLnBrk="1" hangingPunct="1">
              <a:buClrTx/>
              <a:buFontTx/>
              <a:buNone/>
            </a:pPr>
            <a:r>
              <a:rPr kumimoji="1" lang="en-US" altLang="zh-CN" sz="2801" dirty="0">
                <a:solidFill>
                  <a:schemeClr val="bg1"/>
                </a:solidFill>
              </a:rPr>
              <a:t>      </a:t>
            </a:r>
            <a:r>
              <a:rPr kumimoji="1" lang="zh-CN" altLang="en-US" sz="2801" dirty="0">
                <a:solidFill>
                  <a:schemeClr val="bg1"/>
                </a:solidFill>
              </a:rPr>
              <a:t>即从</a:t>
            </a:r>
            <a:r>
              <a:rPr kumimoji="1" lang="en-US" altLang="zh-CN" sz="2801" dirty="0">
                <a:solidFill>
                  <a:schemeClr val="bg1"/>
                </a:solidFill>
              </a:rPr>
              <a:t>A</a:t>
            </a:r>
            <a:r>
              <a:rPr kumimoji="1" lang="zh-CN" altLang="en-US" sz="2801" dirty="0">
                <a:solidFill>
                  <a:schemeClr val="bg1"/>
                </a:solidFill>
              </a:rPr>
              <a:t>到</a:t>
            </a:r>
            <a:r>
              <a:rPr kumimoji="1" lang="en-US" altLang="zh-CN" sz="2801" dirty="0">
                <a:solidFill>
                  <a:schemeClr val="bg1"/>
                </a:solidFill>
              </a:rPr>
              <a:t>B</a:t>
            </a:r>
            <a:r>
              <a:rPr kumimoji="1" lang="zh-CN" altLang="en-US" sz="2801" dirty="0">
                <a:solidFill>
                  <a:schemeClr val="bg1"/>
                </a:solidFill>
              </a:rPr>
              <a:t>的不同关系共有</a:t>
            </a:r>
            <a:r>
              <a:rPr kumimoji="1" lang="en-US" altLang="zh-CN" sz="2801" dirty="0">
                <a:solidFill>
                  <a:schemeClr val="bg1"/>
                </a:solidFill>
              </a:rPr>
              <a:t>2</a:t>
            </a:r>
            <a:r>
              <a:rPr kumimoji="1" lang="en-US" altLang="zh-CN" sz="2801" baseline="30000" dirty="0">
                <a:solidFill>
                  <a:schemeClr val="bg1"/>
                </a:solidFill>
              </a:rPr>
              <a:t>|A|</a:t>
            </a:r>
            <a:r>
              <a:rPr kumimoji="1" lang="en-US" altLang="zh-CN" sz="2801" baseline="30000" dirty="0">
                <a:solidFill>
                  <a:schemeClr val="bg1"/>
                </a:solidFill>
                <a:latin typeface="Arial" panose="020B0604020202020204" pitchFamily="34" charset="0"/>
              </a:rPr>
              <a:t>•</a:t>
            </a:r>
            <a:r>
              <a:rPr kumimoji="1" lang="en-US" altLang="zh-CN" sz="2801" baseline="30000" dirty="0">
                <a:solidFill>
                  <a:schemeClr val="bg1"/>
                </a:solidFill>
              </a:rPr>
              <a:t>|B|</a:t>
            </a:r>
            <a:r>
              <a:rPr kumimoji="1" lang="zh-CN" altLang="en-US" sz="2801" dirty="0">
                <a:solidFill>
                  <a:schemeClr val="bg1"/>
                </a:solidFill>
              </a:rPr>
              <a:t>个。</a:t>
            </a:r>
          </a:p>
        </p:txBody>
      </p:sp>
    </p:spTree>
    <p:extLst>
      <p:ext uri="{BB962C8B-B14F-4D97-AF65-F5344CB8AC3E}">
        <p14:creationId xmlns:p14="http://schemas.microsoft.com/office/powerpoint/2010/main" val="53148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94691">
                                            <p:txEl>
                                              <p:pRg st="1" end="1"/>
                                            </p:txEl>
                                          </p:spTgt>
                                        </p:tgtEl>
                                        <p:attrNameLst>
                                          <p:attrName>style.visibility</p:attrName>
                                        </p:attrNameLst>
                                      </p:cBhvr>
                                      <p:to>
                                        <p:strVal val="visible"/>
                                      </p:to>
                                    </p:set>
                                    <p:anim calcmode="lin" valueType="num">
                                      <p:cBhvr additive="base">
                                        <p:cTn id="7" dur="500" fill="hold"/>
                                        <p:tgtEl>
                                          <p:spTgt spid="13946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4691">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94691">
                                            <p:txEl>
                                              <p:pRg st="2" end="2"/>
                                            </p:txEl>
                                          </p:spTgt>
                                        </p:tgtEl>
                                        <p:attrNameLst>
                                          <p:attrName>style.visibility</p:attrName>
                                        </p:attrNameLst>
                                      </p:cBhvr>
                                      <p:to>
                                        <p:strVal val="visible"/>
                                      </p:to>
                                    </p:set>
                                    <p:anim calcmode="lin" valueType="num">
                                      <p:cBhvr additive="base">
                                        <p:cTn id="12" dur="500" fill="hold"/>
                                        <p:tgtEl>
                                          <p:spTgt spid="139469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9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4691" grpId="0" build="p"/>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74700" y="352424"/>
            <a:ext cx="5334000" cy="429419"/>
          </a:xfrm>
        </p:spPr>
        <p:txBody>
          <a:bodyPr/>
          <a:lstStyle/>
          <a:p>
            <a:pPr eaLnBrk="1" hangingPunct="1"/>
            <a:r>
              <a:rPr lang="zh-CN" altLang="en-US" dirty="0"/>
              <a:t>二元关系的推广</a:t>
            </a:r>
          </a:p>
        </p:txBody>
      </p:sp>
      <p:sp>
        <p:nvSpPr>
          <p:cNvPr id="6" name="矩形 5"/>
          <p:cNvSpPr/>
          <p:nvPr/>
        </p:nvSpPr>
        <p:spPr>
          <a:xfrm>
            <a:off x="441551" y="1240081"/>
            <a:ext cx="11334297" cy="1135054"/>
          </a:xfrm>
          <a:prstGeom prst="rect">
            <a:avLst/>
          </a:prstGeom>
        </p:spPr>
        <p:txBody>
          <a:bodyPr wrap="square">
            <a:spAutoFit/>
          </a:bodyPr>
          <a:lstStyle/>
          <a:p>
            <a:pPr>
              <a:lnSpc>
                <a:spcPct val="150000"/>
              </a:lnSpc>
            </a:pPr>
            <a:r>
              <a:rPr lang="zh-CN" altLang="en-US" b="1" dirty="0">
                <a:solidFill>
                  <a:srgbClr val="C00000"/>
                </a:solidFill>
                <a:latin typeface="+mn-ea"/>
              </a:rPr>
              <a:t>定义</a:t>
            </a:r>
            <a:r>
              <a:rPr lang="en-US" altLang="zh-CN" b="1" dirty="0">
                <a:solidFill>
                  <a:srgbClr val="C00000"/>
                </a:solidFill>
                <a:latin typeface="+mn-ea"/>
              </a:rPr>
              <a:t>4.6  </a:t>
            </a:r>
            <a:r>
              <a:rPr lang="zh-CN" altLang="en-US" b="1" dirty="0">
                <a:latin typeface="+mn-ea"/>
              </a:rPr>
              <a:t>设</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为</a:t>
            </a:r>
            <a:r>
              <a:rPr lang="en-US" altLang="zh-CN" b="1" dirty="0">
                <a:latin typeface="+mn-ea"/>
              </a:rPr>
              <a:t>n</a:t>
            </a:r>
            <a:r>
              <a:rPr lang="zh-CN" altLang="en-US" b="1" dirty="0">
                <a:latin typeface="+mn-ea"/>
              </a:rPr>
              <a:t>个非空集合，则称</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的子集</a:t>
            </a:r>
            <a:r>
              <a:rPr lang="en-US" altLang="zh-CN" b="1" dirty="0">
                <a:latin typeface="+mn-ea"/>
              </a:rPr>
              <a:t>R</a:t>
            </a:r>
            <a:r>
              <a:rPr lang="zh-CN" altLang="en-US" b="1" dirty="0">
                <a:latin typeface="+mn-ea"/>
              </a:rPr>
              <a:t>为以</a:t>
            </a:r>
            <a:r>
              <a:rPr lang="en-US" altLang="zh-CN" b="1" dirty="0">
                <a:latin typeface="+mn-ea"/>
              </a:rPr>
              <a:t>A</a:t>
            </a:r>
            <a:r>
              <a:rPr lang="en-US" altLang="zh-CN" b="1" baseline="-25000" dirty="0">
                <a:latin typeface="+mn-ea"/>
              </a:rPr>
              <a:t>1</a:t>
            </a:r>
            <a:r>
              <a:rPr lang="zh-CN" altLang="zh-CN" b="1" dirty="0">
                <a:latin typeface="+mn-ea"/>
              </a:rPr>
              <a:t>×</a:t>
            </a:r>
            <a:r>
              <a:rPr lang="en-US" altLang="zh-CN" b="1" dirty="0">
                <a:latin typeface="+mn-ea"/>
              </a:rPr>
              <a:t>A</a:t>
            </a:r>
            <a:r>
              <a:rPr lang="en-US" altLang="zh-CN" b="1" baseline="-25000" dirty="0">
                <a:latin typeface="+mn-ea"/>
              </a:rPr>
              <a:t>2</a:t>
            </a:r>
            <a:r>
              <a:rPr lang="zh-CN" altLang="zh-CN" b="1" dirty="0">
                <a:latin typeface="+mn-ea"/>
              </a:rPr>
              <a:t>×</a:t>
            </a:r>
            <a:r>
              <a:rPr lang="en-US" altLang="zh-CN" b="1" dirty="0">
                <a:latin typeface="+mn-ea"/>
              </a:rPr>
              <a:t>…</a:t>
            </a:r>
            <a:r>
              <a:rPr lang="zh-CN" altLang="zh-CN" b="1" dirty="0">
                <a:latin typeface="+mn-ea"/>
              </a:rPr>
              <a:t>×</a:t>
            </a:r>
            <a:r>
              <a:rPr lang="en-US" altLang="zh-CN" b="1" dirty="0">
                <a:latin typeface="+mn-ea"/>
              </a:rPr>
              <a:t>A</a:t>
            </a:r>
            <a:r>
              <a:rPr lang="en-US" altLang="zh-CN" b="1" baseline="-25000" dirty="0">
                <a:latin typeface="+mn-ea"/>
              </a:rPr>
              <a:t>n</a:t>
            </a:r>
            <a:r>
              <a:rPr lang="zh-CN" altLang="en-US" b="1" dirty="0">
                <a:latin typeface="+mn-ea"/>
              </a:rPr>
              <a:t>为基的</a:t>
            </a:r>
            <a:r>
              <a:rPr lang="en-US" altLang="zh-CN" b="1" dirty="0">
                <a:solidFill>
                  <a:srgbClr val="3333FF"/>
                </a:solidFill>
                <a:latin typeface="+mn-ea"/>
              </a:rPr>
              <a:t>n</a:t>
            </a:r>
            <a:r>
              <a:rPr lang="zh-CN" altLang="en-US" b="1" dirty="0">
                <a:solidFill>
                  <a:srgbClr val="3333FF"/>
                </a:solidFill>
                <a:latin typeface="+mn-ea"/>
              </a:rPr>
              <a:t>元关系</a:t>
            </a:r>
            <a:r>
              <a:rPr lang="en-US" altLang="zh-CN" b="1" dirty="0">
                <a:latin typeface="+mn-ea"/>
              </a:rPr>
              <a:t>(n-</a:t>
            </a:r>
            <a:r>
              <a:rPr lang="en-US" altLang="zh-CN" b="1" dirty="0" err="1">
                <a:latin typeface="+mn-ea"/>
              </a:rPr>
              <a:t>ary</a:t>
            </a:r>
            <a:r>
              <a:rPr lang="en-US" altLang="zh-CN" b="1" dirty="0">
                <a:latin typeface="+mn-ea"/>
              </a:rPr>
              <a:t> Relation)</a:t>
            </a:r>
            <a:r>
              <a:rPr lang="zh-CN" altLang="en-US" b="1" dirty="0">
                <a:latin typeface="+mn-ea"/>
              </a:rPr>
              <a:t>。</a:t>
            </a:r>
          </a:p>
        </p:txBody>
      </p:sp>
      <p:graphicFrame>
        <p:nvGraphicFramePr>
          <p:cNvPr id="7" name="表格 6"/>
          <p:cNvGraphicFramePr>
            <a:graphicFrameLocks noGrp="1"/>
          </p:cNvGraphicFramePr>
          <p:nvPr>
            <p:extLst>
              <p:ext uri="{D42A27DB-BD31-4B8C-83A1-F6EECF244321}">
                <p14:modId xmlns:p14="http://schemas.microsoft.com/office/powerpoint/2010/main" val="153334965"/>
              </p:ext>
            </p:extLst>
          </p:nvPr>
        </p:nvGraphicFramePr>
        <p:xfrm>
          <a:off x="811545" y="2833374"/>
          <a:ext cx="9363075" cy="3436286"/>
        </p:xfrm>
        <a:graphic>
          <a:graphicData uri="http://schemas.openxmlformats.org/drawingml/2006/table">
            <a:tbl>
              <a:tblPr firstRow="1" firstCol="1" bandRow="1">
                <a:tableStyleId>{5C22544A-7EE6-4342-B048-85BDC9FD1C3A}</a:tableStyleId>
              </a:tblPr>
              <a:tblGrid>
                <a:gridCol w="1614793">
                  <a:extLst>
                    <a:ext uri="{9D8B030D-6E8A-4147-A177-3AD203B41FA5}">
                      <a16:colId xmlns:a16="http://schemas.microsoft.com/office/drawing/2014/main" val="3545840620"/>
                    </a:ext>
                  </a:extLst>
                </a:gridCol>
                <a:gridCol w="1988316">
                  <a:extLst>
                    <a:ext uri="{9D8B030D-6E8A-4147-A177-3AD203B41FA5}">
                      <a16:colId xmlns:a16="http://schemas.microsoft.com/office/drawing/2014/main" val="4186822155"/>
                    </a:ext>
                  </a:extLst>
                </a:gridCol>
                <a:gridCol w="2876567">
                  <a:extLst>
                    <a:ext uri="{9D8B030D-6E8A-4147-A177-3AD203B41FA5}">
                      <a16:colId xmlns:a16="http://schemas.microsoft.com/office/drawing/2014/main" val="928501076"/>
                    </a:ext>
                  </a:extLst>
                </a:gridCol>
                <a:gridCol w="2883399">
                  <a:extLst>
                    <a:ext uri="{9D8B030D-6E8A-4147-A177-3AD203B41FA5}">
                      <a16:colId xmlns:a16="http://schemas.microsoft.com/office/drawing/2014/main" val="127388647"/>
                    </a:ext>
                  </a:extLst>
                </a:gridCol>
              </a:tblGrid>
              <a:tr h="662974">
                <a:tc>
                  <a:txBody>
                    <a:bodyPr/>
                    <a:lstStyle/>
                    <a:p>
                      <a:pPr algn="ctr">
                        <a:lnSpc>
                          <a:spcPct val="150000"/>
                        </a:lnSpc>
                        <a:spcBef>
                          <a:spcPts val="1200"/>
                        </a:spcBef>
                        <a:spcAft>
                          <a:spcPts val="0"/>
                        </a:spcAft>
                      </a:pPr>
                      <a:r>
                        <a:rPr lang="zh-CN" sz="2400" b="1" kern="100" dirty="0">
                          <a:effectLst/>
                          <a:latin typeface="+mn-ea"/>
                          <a:ea typeface="+mn-ea"/>
                        </a:rPr>
                        <a:t>姓名</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性别</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学号</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专业</a:t>
                      </a:r>
                    </a:p>
                  </a:txBody>
                  <a:tcPr marL="68580" marR="68580" marT="0" marB="0"/>
                </a:tc>
                <a:extLst>
                  <a:ext uri="{0D108BD9-81ED-4DB2-BD59-A6C34878D82A}">
                    <a16:rowId xmlns:a16="http://schemas.microsoft.com/office/drawing/2014/main" val="2196490900"/>
                  </a:ext>
                </a:extLst>
              </a:tr>
              <a:tr h="762000">
                <a:tc>
                  <a:txBody>
                    <a:bodyPr/>
                    <a:lstStyle/>
                    <a:p>
                      <a:pPr algn="ctr">
                        <a:lnSpc>
                          <a:spcPct val="150000"/>
                        </a:lnSpc>
                        <a:spcBef>
                          <a:spcPts val="1200"/>
                        </a:spcBef>
                        <a:spcAft>
                          <a:spcPts val="0"/>
                        </a:spcAft>
                      </a:pPr>
                      <a:r>
                        <a:rPr lang="zh-CN" sz="2400" b="1" kern="100">
                          <a:effectLst/>
                          <a:latin typeface="+mn-ea"/>
                          <a:ea typeface="+mn-ea"/>
                        </a:rPr>
                        <a:t>张扬</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男</a:t>
                      </a:r>
                    </a:p>
                  </a:txBody>
                  <a:tcPr marL="68580" marR="68580" marT="0" marB="0"/>
                </a:tc>
                <a:tc>
                  <a:txBody>
                    <a:bodyPr/>
                    <a:lstStyle/>
                    <a:p>
                      <a:pPr algn="ctr">
                        <a:lnSpc>
                          <a:spcPct val="150000"/>
                        </a:lnSpc>
                        <a:spcBef>
                          <a:spcPts val="1200"/>
                        </a:spcBef>
                        <a:spcAft>
                          <a:spcPts val="0"/>
                        </a:spcAft>
                      </a:pPr>
                      <a:r>
                        <a:rPr lang="en-US" sz="2400" b="1" kern="100" dirty="0">
                          <a:effectLst/>
                          <a:latin typeface="+mn-ea"/>
                          <a:ea typeface="+mn-ea"/>
                        </a:rPr>
                        <a:t>4019091601</a:t>
                      </a:r>
                      <a:endParaRPr lang="zh-CN" sz="2400" b="1" kern="100" dirty="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数字媒体</a:t>
                      </a:r>
                    </a:p>
                  </a:txBody>
                  <a:tcPr marL="68580" marR="68580" marT="0" marB="0"/>
                </a:tc>
                <a:extLst>
                  <a:ext uri="{0D108BD9-81ED-4DB2-BD59-A6C34878D82A}">
                    <a16:rowId xmlns:a16="http://schemas.microsoft.com/office/drawing/2014/main" val="4053546000"/>
                  </a:ext>
                </a:extLst>
              </a:tr>
              <a:tr h="771646">
                <a:tc>
                  <a:txBody>
                    <a:bodyPr/>
                    <a:lstStyle/>
                    <a:p>
                      <a:pPr algn="ctr">
                        <a:lnSpc>
                          <a:spcPct val="150000"/>
                        </a:lnSpc>
                        <a:spcBef>
                          <a:spcPts val="1200"/>
                        </a:spcBef>
                        <a:spcAft>
                          <a:spcPts val="0"/>
                        </a:spcAft>
                      </a:pPr>
                      <a:r>
                        <a:rPr lang="zh-CN" sz="2400" b="1" kern="100">
                          <a:effectLst/>
                          <a:latin typeface="+mn-ea"/>
                          <a:ea typeface="+mn-ea"/>
                        </a:rPr>
                        <a:t>刘丽</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女</a:t>
                      </a:r>
                    </a:p>
                  </a:txBody>
                  <a:tcPr marL="68580" marR="68580" marT="0" marB="0"/>
                </a:tc>
                <a:tc>
                  <a:txBody>
                    <a:bodyPr/>
                    <a:lstStyle/>
                    <a:p>
                      <a:pPr algn="ctr">
                        <a:lnSpc>
                          <a:spcPct val="150000"/>
                        </a:lnSpc>
                        <a:spcBef>
                          <a:spcPts val="1200"/>
                        </a:spcBef>
                        <a:spcAft>
                          <a:spcPts val="0"/>
                        </a:spcAft>
                      </a:pPr>
                      <a:r>
                        <a:rPr lang="en-US" sz="2400" b="1" kern="100" dirty="0">
                          <a:effectLst/>
                          <a:latin typeface="+mn-ea"/>
                          <a:ea typeface="+mn-ea"/>
                        </a:rPr>
                        <a:t>4019091604</a:t>
                      </a:r>
                      <a:endParaRPr lang="zh-CN" sz="2400" b="1" kern="100" dirty="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计算机科学</a:t>
                      </a:r>
                    </a:p>
                  </a:txBody>
                  <a:tcPr marL="68580" marR="68580" marT="0" marB="0"/>
                </a:tc>
                <a:extLst>
                  <a:ext uri="{0D108BD9-81ED-4DB2-BD59-A6C34878D82A}">
                    <a16:rowId xmlns:a16="http://schemas.microsoft.com/office/drawing/2014/main" val="2262401703"/>
                  </a:ext>
                </a:extLst>
              </a:tr>
              <a:tr h="755669">
                <a:tc>
                  <a:txBody>
                    <a:bodyPr/>
                    <a:lstStyle/>
                    <a:p>
                      <a:pPr algn="ctr">
                        <a:lnSpc>
                          <a:spcPct val="150000"/>
                        </a:lnSpc>
                        <a:spcBef>
                          <a:spcPts val="1200"/>
                        </a:spcBef>
                        <a:spcAft>
                          <a:spcPts val="0"/>
                        </a:spcAft>
                      </a:pPr>
                      <a:r>
                        <a:rPr lang="zh-CN" sz="2400" b="1" kern="100">
                          <a:effectLst/>
                          <a:latin typeface="+mn-ea"/>
                          <a:ea typeface="+mn-ea"/>
                        </a:rPr>
                        <a:t>李强</a:t>
                      </a:r>
                    </a:p>
                  </a:txBody>
                  <a:tcPr marL="68580" marR="68580" marT="0" marB="0"/>
                </a:tc>
                <a:tc>
                  <a:txBody>
                    <a:bodyPr/>
                    <a:lstStyle/>
                    <a:p>
                      <a:pPr algn="ctr">
                        <a:lnSpc>
                          <a:spcPct val="150000"/>
                        </a:lnSpc>
                        <a:spcBef>
                          <a:spcPts val="1200"/>
                        </a:spcBef>
                        <a:spcAft>
                          <a:spcPts val="0"/>
                        </a:spcAft>
                      </a:pPr>
                      <a:r>
                        <a:rPr lang="zh-CN" sz="2400" b="1" kern="100">
                          <a:effectLst/>
                          <a:latin typeface="+mn-ea"/>
                          <a:ea typeface="+mn-ea"/>
                        </a:rPr>
                        <a:t>男</a:t>
                      </a:r>
                    </a:p>
                  </a:txBody>
                  <a:tcPr marL="68580" marR="68580" marT="0" marB="0"/>
                </a:tc>
                <a:tc>
                  <a:txBody>
                    <a:bodyPr/>
                    <a:lstStyle/>
                    <a:p>
                      <a:pPr algn="ctr">
                        <a:lnSpc>
                          <a:spcPct val="150000"/>
                        </a:lnSpc>
                        <a:spcBef>
                          <a:spcPts val="1200"/>
                        </a:spcBef>
                        <a:spcAft>
                          <a:spcPts val="0"/>
                        </a:spcAft>
                      </a:pPr>
                      <a:r>
                        <a:rPr lang="en-US" sz="2400" b="1" kern="100">
                          <a:effectLst/>
                          <a:latin typeface="+mn-ea"/>
                          <a:ea typeface="+mn-ea"/>
                        </a:rPr>
                        <a:t>4019091603</a:t>
                      </a:r>
                      <a:endParaRPr lang="zh-CN" sz="2400" b="1" kern="10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计算机科学</a:t>
                      </a:r>
                    </a:p>
                  </a:txBody>
                  <a:tcPr marL="68580" marR="68580" marT="0" marB="0"/>
                </a:tc>
                <a:extLst>
                  <a:ext uri="{0D108BD9-81ED-4DB2-BD59-A6C34878D82A}">
                    <a16:rowId xmlns:a16="http://schemas.microsoft.com/office/drawing/2014/main" val="55798493"/>
                  </a:ext>
                </a:extLst>
              </a:tr>
              <a:tr h="428411">
                <a:tc>
                  <a:txBody>
                    <a:bodyPr/>
                    <a:lstStyle/>
                    <a:p>
                      <a:pPr algn="ctr">
                        <a:lnSpc>
                          <a:spcPct val="150000"/>
                        </a:lnSpc>
                        <a:spcBef>
                          <a:spcPts val="1200"/>
                        </a:spcBef>
                        <a:spcAft>
                          <a:spcPts val="0"/>
                        </a:spcAft>
                      </a:pPr>
                      <a:r>
                        <a:rPr lang="zh-CN" sz="2400" b="1" kern="100">
                          <a:effectLst/>
                          <a:latin typeface="+mn-ea"/>
                          <a:ea typeface="+mn-ea"/>
                        </a:rPr>
                        <a:t>王琳</a:t>
                      </a:r>
                    </a:p>
                  </a:txBody>
                  <a:tcPr marL="68580" marR="68580" marT="0" marB="0"/>
                </a:tc>
                <a:tc>
                  <a:txBody>
                    <a:bodyPr/>
                    <a:lstStyle/>
                    <a:p>
                      <a:pPr algn="ctr">
                        <a:lnSpc>
                          <a:spcPct val="150000"/>
                        </a:lnSpc>
                        <a:spcBef>
                          <a:spcPts val="1200"/>
                        </a:spcBef>
                        <a:spcAft>
                          <a:spcPts val="0"/>
                        </a:spcAft>
                      </a:pPr>
                      <a:r>
                        <a:rPr lang="zh-CN" sz="2400" b="1" kern="100" dirty="0">
                          <a:effectLst/>
                          <a:latin typeface="+mn-ea"/>
                          <a:ea typeface="+mn-ea"/>
                        </a:rPr>
                        <a:t>女</a:t>
                      </a:r>
                    </a:p>
                  </a:txBody>
                  <a:tcPr marL="68580" marR="68580" marT="0" marB="0"/>
                </a:tc>
                <a:tc>
                  <a:txBody>
                    <a:bodyPr/>
                    <a:lstStyle/>
                    <a:p>
                      <a:pPr algn="ctr">
                        <a:lnSpc>
                          <a:spcPct val="150000"/>
                        </a:lnSpc>
                        <a:spcBef>
                          <a:spcPts val="1200"/>
                        </a:spcBef>
                        <a:spcAft>
                          <a:spcPts val="0"/>
                        </a:spcAft>
                      </a:pPr>
                      <a:r>
                        <a:rPr lang="en-US" sz="2400" b="1" kern="100">
                          <a:effectLst/>
                          <a:latin typeface="+mn-ea"/>
                          <a:ea typeface="+mn-ea"/>
                        </a:rPr>
                        <a:t>4019091604</a:t>
                      </a:r>
                      <a:endParaRPr lang="zh-CN" sz="2400" b="1" kern="100">
                        <a:effectLst/>
                        <a:latin typeface="+mn-ea"/>
                        <a:ea typeface="+mn-ea"/>
                      </a:endParaRPr>
                    </a:p>
                  </a:txBody>
                  <a:tcPr marL="68580" marR="68580" marT="0" marB="0" anchor="ctr"/>
                </a:tc>
                <a:tc>
                  <a:txBody>
                    <a:bodyPr/>
                    <a:lstStyle/>
                    <a:p>
                      <a:pPr algn="ctr">
                        <a:lnSpc>
                          <a:spcPct val="150000"/>
                        </a:lnSpc>
                        <a:spcBef>
                          <a:spcPts val="1200"/>
                        </a:spcBef>
                        <a:spcAft>
                          <a:spcPts val="0"/>
                        </a:spcAft>
                      </a:pPr>
                      <a:r>
                        <a:rPr lang="zh-CN" sz="2400" b="1" kern="100" dirty="0">
                          <a:effectLst/>
                          <a:latin typeface="+mn-ea"/>
                          <a:ea typeface="+mn-ea"/>
                        </a:rPr>
                        <a:t>软件工程</a:t>
                      </a:r>
                    </a:p>
                  </a:txBody>
                  <a:tcPr marL="68580" marR="68580" marT="0" marB="0"/>
                </a:tc>
                <a:extLst>
                  <a:ext uri="{0D108BD9-81ED-4DB2-BD59-A6C34878D82A}">
                    <a16:rowId xmlns:a16="http://schemas.microsoft.com/office/drawing/2014/main" val="2493320263"/>
                  </a:ext>
                </a:extLst>
              </a:tr>
            </a:tbl>
          </a:graphicData>
        </a:graphic>
      </p:graphicFrame>
    </p:spTree>
    <p:extLst>
      <p:ext uri="{BB962C8B-B14F-4D97-AF65-F5344CB8AC3E}">
        <p14:creationId xmlns:p14="http://schemas.microsoft.com/office/powerpoint/2010/main" val="696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a:t>本章导读</a:t>
            </a:r>
          </a:p>
        </p:txBody>
      </p:sp>
      <p:sp>
        <p:nvSpPr>
          <p:cNvPr id="1347587" name="Rectangle 3"/>
          <p:cNvSpPr>
            <a:spLocks noGrp="1" noChangeArrowheads="1"/>
          </p:cNvSpPr>
          <p:nvPr>
            <p:ph type="body" idx="1"/>
          </p:nvPr>
        </p:nvSpPr>
        <p:spPr>
          <a:xfrm>
            <a:off x="460375" y="1408653"/>
            <a:ext cx="10436225" cy="4042282"/>
          </a:xfrm>
        </p:spPr>
        <p:txBody>
          <a:bodyPr>
            <a:noAutofit/>
          </a:bodyPr>
          <a:lstStyle/>
          <a:p>
            <a:pPr marL="0" indent="0">
              <a:lnSpc>
                <a:spcPct val="150000"/>
              </a:lnSpc>
              <a:buNone/>
            </a:pPr>
            <a:r>
              <a:rPr lang="zh-CN" altLang="en-US" dirty="0"/>
              <a:t>  关系理论</a:t>
            </a:r>
            <a:r>
              <a:rPr lang="zh-CN" altLang="en-US"/>
              <a:t>历史悠久，</a:t>
            </a:r>
            <a:r>
              <a:rPr lang="zh-CN" altLang="en-US">
                <a:solidFill>
                  <a:srgbClr val="0000FF"/>
                </a:solidFill>
              </a:rPr>
              <a:t>与</a:t>
            </a:r>
            <a:r>
              <a:rPr lang="zh-CN" altLang="en-US" dirty="0">
                <a:solidFill>
                  <a:srgbClr val="0000FF"/>
                </a:solidFill>
              </a:rPr>
              <a:t>集合论、数理逻辑、组合学、图论和布尔代数</a:t>
            </a:r>
            <a:r>
              <a:rPr lang="zh-CN" altLang="en-US" dirty="0"/>
              <a:t>都有</a:t>
            </a:r>
            <a:endParaRPr lang="en-US" altLang="zh-CN" dirty="0"/>
          </a:p>
          <a:p>
            <a:pPr marL="0" indent="0">
              <a:lnSpc>
                <a:spcPct val="150000"/>
              </a:lnSpc>
              <a:buNone/>
            </a:pPr>
            <a:r>
              <a:rPr lang="en-US" altLang="zh-CN" dirty="0"/>
              <a:t>  </a:t>
            </a:r>
            <a:r>
              <a:rPr lang="zh-CN" altLang="en-US" dirty="0"/>
              <a:t>密切联系。</a:t>
            </a:r>
            <a:endParaRPr lang="en-US" altLang="zh-CN" dirty="0"/>
          </a:p>
          <a:p>
            <a:pPr marL="0" indent="0">
              <a:lnSpc>
                <a:spcPct val="150000"/>
              </a:lnSpc>
              <a:buNone/>
            </a:pPr>
            <a:endParaRPr lang="zh-CN" altLang="en-US" dirty="0"/>
          </a:p>
          <a:p>
            <a:pPr marL="0" indent="0">
              <a:lnSpc>
                <a:spcPct val="150000"/>
              </a:lnSpc>
              <a:buNone/>
            </a:pPr>
            <a:r>
              <a:rPr lang="zh-CN" altLang="en-US" dirty="0"/>
              <a:t>  关系是</a:t>
            </a:r>
            <a:r>
              <a:rPr lang="zh-CN" altLang="en-US" dirty="0">
                <a:solidFill>
                  <a:srgbClr val="0000FF"/>
                </a:solidFill>
              </a:rPr>
              <a:t>日常生活以及数学</a:t>
            </a:r>
            <a:r>
              <a:rPr lang="zh-CN" altLang="en-US" dirty="0"/>
              <a:t>中的一个基本概念。例如：</a:t>
            </a:r>
            <a:endParaRPr lang="en-US" altLang="zh-CN" dirty="0"/>
          </a:p>
          <a:p>
            <a:pPr marL="360000" indent="0">
              <a:lnSpc>
                <a:spcPct val="150000"/>
              </a:lnSpc>
              <a:buFont typeface="Wingdings" panose="05000000000000000000" pitchFamily="2" charset="2"/>
              <a:buChar char="u"/>
            </a:pPr>
            <a:r>
              <a:rPr lang="zh-CN" altLang="en-US" dirty="0"/>
              <a:t> 父子关系、兄妹关系、师生关系、商品与用户的关系等</a:t>
            </a:r>
            <a:endParaRPr lang="en-US" altLang="zh-CN" dirty="0"/>
          </a:p>
          <a:p>
            <a:pPr marL="360000" indent="0">
              <a:lnSpc>
                <a:spcPct val="150000"/>
              </a:lnSpc>
              <a:buFont typeface="Wingdings" panose="05000000000000000000" pitchFamily="2" charset="2"/>
              <a:buChar char="u"/>
            </a:pPr>
            <a:r>
              <a:rPr lang="zh-CN" altLang="en-US" dirty="0"/>
              <a:t> 相等关系、图形的相似全等关系、集合的包含关系等</a:t>
            </a:r>
            <a:endParaRPr lang="en-US" altLang="zh-CN" dirty="0"/>
          </a:p>
          <a:p>
            <a:pPr marL="0" indent="0">
              <a:lnSpc>
                <a:spcPct val="150000"/>
              </a:lnSpc>
              <a:buNone/>
            </a:pPr>
            <a:r>
              <a:rPr lang="zh-CN" altLang="en-US" dirty="0"/>
              <a:t>  </a:t>
            </a:r>
          </a:p>
        </p:txBody>
      </p:sp>
    </p:spTree>
    <p:extLst>
      <p:ext uri="{BB962C8B-B14F-4D97-AF65-F5344CB8AC3E}">
        <p14:creationId xmlns:p14="http://schemas.microsoft.com/office/powerpoint/2010/main" val="2346816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7587">
                                            <p:txEl>
                                              <p:pRg st="3" end="3"/>
                                            </p:txEl>
                                          </p:spTgt>
                                        </p:tgtEl>
                                        <p:attrNameLst>
                                          <p:attrName>style.visibility</p:attrName>
                                        </p:attrNameLst>
                                      </p:cBhvr>
                                      <p:to>
                                        <p:strVal val="visible"/>
                                      </p:to>
                                    </p:set>
                                    <p:anim calcmode="lin" valueType="num">
                                      <p:cBhvr additive="base">
                                        <p:cTn id="7" dur="500" fill="hold"/>
                                        <p:tgtEl>
                                          <p:spTgt spid="13475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7587">
                                            <p:txEl>
                                              <p:pRg st="4" end="4"/>
                                            </p:txEl>
                                          </p:spTgt>
                                        </p:tgtEl>
                                        <p:attrNameLst>
                                          <p:attrName>style.visibility</p:attrName>
                                        </p:attrNameLst>
                                      </p:cBhvr>
                                      <p:to>
                                        <p:strVal val="visible"/>
                                      </p:to>
                                    </p:set>
                                    <p:anim calcmode="lin" valueType="num">
                                      <p:cBhvr additive="base">
                                        <p:cTn id="13" dur="500" fill="hold"/>
                                        <p:tgtEl>
                                          <p:spTgt spid="134758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7587">
                                            <p:txEl>
                                              <p:pRg st="5" end="5"/>
                                            </p:txEl>
                                          </p:spTgt>
                                        </p:tgtEl>
                                        <p:attrNameLst>
                                          <p:attrName>style.visibility</p:attrName>
                                        </p:attrNameLst>
                                      </p:cBhvr>
                                      <p:to>
                                        <p:strVal val="visible"/>
                                      </p:to>
                                    </p:set>
                                    <p:anim calcmode="lin" valueType="num">
                                      <p:cBhvr additive="base">
                                        <p:cTn id="19" dur="500" fill="hold"/>
                                        <p:tgtEl>
                                          <p:spTgt spid="134758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7587">
                                            <p:txEl>
                                              <p:pRg st="6" end="6"/>
                                            </p:txEl>
                                          </p:spTgt>
                                        </p:tgtEl>
                                        <p:attrNameLst>
                                          <p:attrName>style.visibility</p:attrName>
                                        </p:attrNameLst>
                                      </p:cBhvr>
                                      <p:to>
                                        <p:strVal val="visible"/>
                                      </p:to>
                                    </p:set>
                                    <p:anim calcmode="lin" valueType="num">
                                      <p:cBhvr additive="base">
                                        <p:cTn id="25" dur="500" fill="hold"/>
                                        <p:tgtEl>
                                          <p:spTgt spid="13475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825040" y="283820"/>
            <a:ext cx="6707152" cy="585923"/>
          </a:xfrm>
        </p:spPr>
        <p:txBody>
          <a:bodyPr/>
          <a:lstStyle/>
          <a:p>
            <a:pPr eaLnBrk="1" hangingPunct="1"/>
            <a:r>
              <a:rPr lang="zh-CN" altLang="en-US" dirty="0"/>
              <a:t>问题引入</a:t>
            </a:r>
          </a:p>
        </p:txBody>
      </p:sp>
      <p:sp>
        <p:nvSpPr>
          <p:cNvPr id="5" name="内容占位符 2">
            <a:extLst>
              <a:ext uri="{FF2B5EF4-FFF2-40B4-BE49-F238E27FC236}">
                <a16:creationId xmlns:a16="http://schemas.microsoft.com/office/drawing/2014/main" id="{D792D4E2-FE54-4B77-BBAE-EF6A70111A17}"/>
              </a:ext>
            </a:extLst>
          </p:cNvPr>
          <p:cNvSpPr txBox="1">
            <a:spLocks/>
          </p:cNvSpPr>
          <p:nvPr/>
        </p:nvSpPr>
        <p:spPr bwMode="auto">
          <a:xfrm>
            <a:off x="231775" y="1844322"/>
            <a:ext cx="9372600" cy="302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a:buNone/>
              <a:defRPr/>
            </a:pPr>
            <a:r>
              <a:rPr lang="zh-CN" altLang="en-US" sz="2801" kern="0" dirty="0">
                <a:solidFill>
                  <a:srgbClr val="C00000"/>
                </a:solidFill>
              </a:rPr>
              <a:t>例</a:t>
            </a:r>
            <a:r>
              <a:rPr lang="en-US" altLang="zh-CN" sz="2801" kern="0" dirty="0">
                <a:solidFill>
                  <a:srgbClr val="C00000"/>
                </a:solidFill>
              </a:rPr>
              <a:t>4.4  </a:t>
            </a:r>
            <a:r>
              <a:rPr lang="zh-CN" altLang="en-US" sz="2801" kern="0" dirty="0"/>
              <a:t>设</a:t>
            </a:r>
            <a:r>
              <a:rPr lang="en-US" altLang="zh-CN" sz="2801" kern="0" dirty="0"/>
              <a:t>A = {1,2}</a:t>
            </a:r>
            <a:r>
              <a:rPr lang="zh-CN" altLang="en-US" sz="2801" kern="0" dirty="0"/>
              <a:t>，试判断下列集合是否为</a:t>
            </a:r>
            <a:r>
              <a:rPr lang="en-US" altLang="zh-CN" sz="2801" kern="0" dirty="0"/>
              <a:t>A</a:t>
            </a:r>
            <a:r>
              <a:rPr lang="zh-CN" altLang="en-US" sz="2801" kern="0" dirty="0"/>
              <a:t>上的关系。</a:t>
            </a:r>
            <a:endParaRPr lang="en-US" altLang="zh-CN" sz="2801" kern="0" dirty="0"/>
          </a:p>
          <a:p>
            <a:pPr marL="0" indent="0">
              <a:buNone/>
              <a:defRPr/>
            </a:pPr>
            <a:r>
              <a:rPr lang="zh-CN" altLang="en-US" sz="2801" kern="0" dirty="0"/>
              <a:t>（</a:t>
            </a:r>
            <a:r>
              <a:rPr lang="en-US" altLang="zh-CN" sz="2801" kern="0" dirty="0"/>
              <a:t>1</a:t>
            </a:r>
            <a:r>
              <a:rPr lang="zh-CN" altLang="en-US" sz="2801" kern="0" dirty="0"/>
              <a:t>）</a:t>
            </a:r>
            <a:r>
              <a:rPr lang="en-US" altLang="zh-CN" sz="2801" kern="0" dirty="0"/>
              <a:t>T</a:t>
            </a:r>
            <a:r>
              <a:rPr lang="en-US" altLang="zh-CN" sz="2801" kern="0" baseline="-25000" dirty="0"/>
              <a:t>1</a:t>
            </a:r>
            <a:r>
              <a:rPr lang="zh-CN" altLang="en-US" sz="2801" kern="0" dirty="0"/>
              <a:t>＝ </a:t>
            </a:r>
            <a:r>
              <a:rPr lang="el-GR" altLang="zh-CN" sz="2801" kern="0" dirty="0"/>
              <a:t>Φ </a:t>
            </a:r>
            <a:r>
              <a:rPr lang="zh-CN" altLang="en-US" sz="2801" kern="0" dirty="0"/>
              <a:t>。</a:t>
            </a:r>
          </a:p>
          <a:p>
            <a:pPr marL="0" indent="0">
              <a:buNone/>
              <a:defRPr/>
            </a:pPr>
            <a:r>
              <a:rPr lang="zh-CN" altLang="en-US" sz="2801" kern="0" dirty="0"/>
              <a:t>（</a:t>
            </a:r>
            <a:r>
              <a:rPr lang="en-US" altLang="zh-CN" sz="2801" kern="0" dirty="0"/>
              <a:t>2</a:t>
            </a:r>
            <a:r>
              <a:rPr lang="zh-CN" altLang="en-US" sz="2801" kern="0" dirty="0"/>
              <a:t>）</a:t>
            </a:r>
            <a:r>
              <a:rPr lang="en-US" altLang="zh-CN" sz="2801" kern="0" dirty="0"/>
              <a:t>T</a:t>
            </a:r>
            <a:r>
              <a:rPr lang="en-US" altLang="zh-CN" sz="2801" kern="0" baseline="-25000" dirty="0"/>
              <a:t>2</a:t>
            </a:r>
            <a:r>
              <a:rPr lang="zh-CN" altLang="en-US" sz="2801" kern="0" dirty="0"/>
              <a:t>＝</a:t>
            </a:r>
            <a:r>
              <a:rPr lang="en-US" altLang="zh-CN" sz="2801" kern="0" dirty="0"/>
              <a:t>A×A</a:t>
            </a:r>
            <a:r>
              <a:rPr lang="zh-CN" altLang="en-US" sz="2801" kern="0" dirty="0"/>
              <a:t>。</a:t>
            </a:r>
          </a:p>
          <a:p>
            <a:pPr marL="0" indent="0">
              <a:buNone/>
              <a:defRPr/>
            </a:pPr>
            <a:r>
              <a:rPr lang="zh-CN" altLang="en-US" sz="2801" kern="0" dirty="0"/>
              <a:t>（</a:t>
            </a:r>
            <a:r>
              <a:rPr lang="en-US" altLang="zh-CN" sz="2801" kern="0" dirty="0"/>
              <a:t>3</a:t>
            </a:r>
            <a:r>
              <a:rPr lang="zh-CN" altLang="en-US" sz="2801" kern="0" dirty="0"/>
              <a:t>）</a:t>
            </a:r>
            <a:r>
              <a:rPr lang="en-US" altLang="zh-CN" sz="2801" kern="0" dirty="0"/>
              <a:t>T</a:t>
            </a:r>
            <a:r>
              <a:rPr lang="en-US" altLang="zh-CN" sz="2801" kern="0" baseline="-25000" dirty="0"/>
              <a:t>3</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&lt;2</a:t>
            </a:r>
            <a:r>
              <a:rPr lang="zh-CN" altLang="en-US" sz="2801" kern="0" dirty="0"/>
              <a:t>，</a:t>
            </a:r>
            <a:r>
              <a:rPr lang="en-US" altLang="zh-CN" sz="2801" kern="0" dirty="0"/>
              <a:t>2&gt;}</a:t>
            </a:r>
            <a:r>
              <a:rPr lang="zh-CN" altLang="en-US" sz="2801" kern="0" dirty="0"/>
              <a:t>。</a:t>
            </a:r>
          </a:p>
          <a:p>
            <a:pPr marL="0" indent="0">
              <a:buNone/>
              <a:defRPr/>
            </a:pPr>
            <a:r>
              <a:rPr lang="zh-CN" altLang="en-US" sz="2801" kern="0" dirty="0"/>
              <a:t>（</a:t>
            </a:r>
            <a:r>
              <a:rPr lang="en-US" altLang="zh-CN" sz="2801" kern="0" dirty="0"/>
              <a:t>4</a:t>
            </a:r>
            <a:r>
              <a:rPr lang="zh-CN" altLang="en-US" sz="2801" kern="0" dirty="0"/>
              <a:t>）</a:t>
            </a:r>
            <a:r>
              <a:rPr lang="en-US" altLang="zh-CN" sz="2801" kern="0" dirty="0"/>
              <a:t>T</a:t>
            </a:r>
            <a:r>
              <a:rPr lang="en-US" altLang="zh-CN" sz="2801" kern="0" baseline="-25000" dirty="0"/>
              <a:t>4</a:t>
            </a:r>
            <a:r>
              <a:rPr lang="zh-CN" altLang="en-US" sz="2801" kern="0" dirty="0"/>
              <a:t>＝</a:t>
            </a:r>
            <a:r>
              <a:rPr lang="en-US" altLang="zh-CN" sz="2801" kern="0" dirty="0"/>
              <a:t>{&lt;1</a:t>
            </a:r>
            <a:r>
              <a:rPr lang="zh-CN" altLang="en-US" sz="2801" kern="0" dirty="0"/>
              <a:t>，</a:t>
            </a:r>
            <a:r>
              <a:rPr lang="en-US" altLang="zh-CN" sz="2801" kern="0" dirty="0"/>
              <a:t>1&gt;</a:t>
            </a:r>
            <a:r>
              <a:rPr lang="zh-CN" altLang="en-US" sz="2801" kern="0" dirty="0"/>
              <a:t>，</a:t>
            </a:r>
            <a:r>
              <a:rPr lang="en-US" altLang="zh-CN" sz="2801" kern="0" dirty="0"/>
              <a:t>&lt;1</a:t>
            </a:r>
            <a:r>
              <a:rPr lang="zh-CN" altLang="en-US" sz="2801" kern="0" dirty="0"/>
              <a:t>，</a:t>
            </a:r>
            <a:r>
              <a:rPr lang="en-US" altLang="zh-CN" sz="2801" kern="0" dirty="0"/>
              <a:t>2&gt;}</a:t>
            </a:r>
            <a:r>
              <a:rPr lang="zh-CN" altLang="en-US" sz="2801" kern="0" dirty="0"/>
              <a:t>。</a:t>
            </a:r>
          </a:p>
        </p:txBody>
      </p:sp>
      <p:grpSp>
        <p:nvGrpSpPr>
          <p:cNvPr id="7" name="组合 6">
            <a:extLst>
              <a:ext uri="{FF2B5EF4-FFF2-40B4-BE49-F238E27FC236}">
                <a16:creationId xmlns:a16="http://schemas.microsoft.com/office/drawing/2014/main" id="{4E269732-D045-4840-AEA5-D2355AA717F4}"/>
              </a:ext>
            </a:extLst>
          </p:cNvPr>
          <p:cNvGrpSpPr/>
          <p:nvPr/>
        </p:nvGrpSpPr>
        <p:grpSpPr>
          <a:xfrm>
            <a:off x="489302" y="4808559"/>
            <a:ext cx="9251914" cy="1066800"/>
            <a:chOff x="489302" y="4808559"/>
            <a:chExt cx="9251914" cy="1066800"/>
          </a:xfrm>
        </p:grpSpPr>
        <p:sp>
          <p:nvSpPr>
            <p:cNvPr id="6" name="矩形 5">
              <a:extLst>
                <a:ext uri="{FF2B5EF4-FFF2-40B4-BE49-F238E27FC236}">
                  <a16:creationId xmlns:a16="http://schemas.microsoft.com/office/drawing/2014/main" id="{C35ECDD7-3981-449A-B4E4-CD3671853261}"/>
                </a:ext>
              </a:extLst>
            </p:cNvPr>
            <p:cNvSpPr/>
            <p:nvPr/>
          </p:nvSpPr>
          <p:spPr>
            <a:xfrm>
              <a:off x="489302" y="5184624"/>
              <a:ext cx="2744662" cy="461665"/>
            </a:xfrm>
            <a:prstGeom prst="rect">
              <a:avLst/>
            </a:prstGeom>
            <a:solidFill>
              <a:srgbClr val="1157AB"/>
            </a:solidFill>
          </p:spPr>
          <p:txBody>
            <a:bodyPr wrap="none">
              <a:spAutoFit/>
            </a:bodyPr>
            <a:lstStyle/>
            <a:p>
              <a:r>
                <a:rPr lang="en-US" altLang="zh-CN" b="1" kern="100" dirty="0">
                  <a:solidFill>
                    <a:schemeClr val="bg1"/>
                  </a:solidFill>
                  <a:latin typeface="Times New Roman" panose="02020603050405020304" pitchFamily="18" charset="0"/>
                  <a:ea typeface="宋体" panose="02010600030101010101" pitchFamily="2" charset="-122"/>
                </a:rPr>
                <a:t>I</a:t>
              </a:r>
              <a:r>
                <a:rPr lang="en-US" altLang="zh-CN" b="1" kern="100" baseline="-25000" dirty="0">
                  <a:solidFill>
                    <a:schemeClr val="bg1"/>
                  </a:solidFill>
                  <a:latin typeface="Times New Roman" panose="02020603050405020304" pitchFamily="18" charset="0"/>
                  <a:ea typeface="宋体" panose="02010600030101010101" pitchFamily="2" charset="-122"/>
                </a:rPr>
                <a:t>A</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solidFill>
                    <a:schemeClr val="bg1"/>
                  </a:solidFill>
                  <a:latin typeface="Times New Roman" panose="02020603050405020304" pitchFamily="18" charset="0"/>
                  <a:ea typeface="宋体" panose="02010600030101010101" pitchFamily="2" charset="-122"/>
                </a:rPr>
                <a:t>{&lt;x</a:t>
              </a:r>
              <a:r>
                <a:rPr lang="zh-CN" altLang="zh-CN" b="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a:solidFill>
                    <a:schemeClr val="bg1"/>
                  </a:solidFill>
                  <a:latin typeface="Times New Roman" panose="02020603050405020304" pitchFamily="18" charset="0"/>
                  <a:ea typeface="宋体" panose="02010600030101010101" pitchFamily="2" charset="-122"/>
                </a:rPr>
                <a:t>x&gt;|x</a:t>
              </a:r>
              <a:r>
                <a:rPr lang="zh-CN" altLang="zh-CN" b="1" kern="100" dirty="0">
                  <a:solidFill>
                    <a:schemeClr val="bg1"/>
                  </a:solidFill>
                  <a:ea typeface="宋体" panose="02010600030101010101" pitchFamily="2" charset="-122"/>
                  <a:cs typeface="宋体" panose="02010600030101010101" pitchFamily="2" charset="-122"/>
                </a:rPr>
                <a:t>∈</a:t>
              </a:r>
              <a:r>
                <a:rPr lang="en-US" altLang="zh-CN" b="1" kern="100" dirty="0">
                  <a:solidFill>
                    <a:schemeClr val="bg1"/>
                  </a:solidFill>
                  <a:latin typeface="Times New Roman" panose="02020603050405020304" pitchFamily="18" charset="0"/>
                  <a:ea typeface="宋体" panose="02010600030101010101" pitchFamily="2" charset="-122"/>
                </a:rPr>
                <a:t>A}</a:t>
              </a:r>
              <a:endParaRPr lang="zh-CN" altLang="en-US" b="1" dirty="0">
                <a:solidFill>
                  <a:schemeClr val="bg1"/>
                </a:solidFill>
              </a:endParaRPr>
            </a:p>
          </p:txBody>
        </p:sp>
        <p:sp>
          <p:nvSpPr>
            <p:cNvPr id="9" name="云形标注 8"/>
            <p:cNvSpPr/>
            <p:nvPr/>
          </p:nvSpPr>
          <p:spPr>
            <a:xfrm>
              <a:off x="4178616" y="4808559"/>
              <a:ext cx="5562600" cy="1066800"/>
            </a:xfrm>
            <a:prstGeom prst="cloudCallout">
              <a:avLst>
                <a:gd name="adj1" fmla="val -71186"/>
                <a:gd name="adj2" fmla="val 14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集合表示法：描述法</a:t>
              </a:r>
            </a:p>
          </p:txBody>
        </p:sp>
      </p:grpSp>
      <p:grpSp>
        <p:nvGrpSpPr>
          <p:cNvPr id="4" name="组合 3">
            <a:extLst>
              <a:ext uri="{FF2B5EF4-FFF2-40B4-BE49-F238E27FC236}">
                <a16:creationId xmlns:a16="http://schemas.microsoft.com/office/drawing/2014/main" id="{4A070D14-060C-47C1-B963-B0825DF3DD30}"/>
              </a:ext>
            </a:extLst>
          </p:cNvPr>
          <p:cNvGrpSpPr/>
          <p:nvPr/>
        </p:nvGrpSpPr>
        <p:grpSpPr>
          <a:xfrm>
            <a:off x="231775" y="869743"/>
            <a:ext cx="8564789" cy="3997586"/>
            <a:chOff x="231775" y="869743"/>
            <a:chExt cx="8564789" cy="3997586"/>
          </a:xfrm>
        </p:grpSpPr>
        <p:sp>
          <p:nvSpPr>
            <p:cNvPr id="2" name="云形标注 1"/>
            <p:cNvSpPr/>
            <p:nvPr/>
          </p:nvSpPr>
          <p:spPr>
            <a:xfrm>
              <a:off x="3233964" y="869743"/>
              <a:ext cx="5562600" cy="1066800"/>
            </a:xfrm>
            <a:prstGeom prst="cloudCallout">
              <a:avLst>
                <a:gd name="adj1" fmla="val -41831"/>
                <a:gd name="adj2" fmla="val 236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集合表示法：列举法</a:t>
              </a:r>
            </a:p>
          </p:txBody>
        </p:sp>
        <p:sp>
          <p:nvSpPr>
            <p:cNvPr id="3" name="矩形 2">
              <a:extLst>
                <a:ext uri="{FF2B5EF4-FFF2-40B4-BE49-F238E27FC236}">
                  <a16:creationId xmlns:a16="http://schemas.microsoft.com/office/drawing/2014/main" id="{17577F28-AB1E-4186-B8DE-EBFA06D1B149}"/>
                </a:ext>
              </a:extLst>
            </p:cNvPr>
            <p:cNvSpPr/>
            <p:nvPr/>
          </p:nvSpPr>
          <p:spPr>
            <a:xfrm>
              <a:off x="231775" y="3582194"/>
              <a:ext cx="5181600" cy="128513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grpSp>
        <p:nvGrpSpPr>
          <p:cNvPr id="11" name="组合 10">
            <a:extLst>
              <a:ext uri="{FF2B5EF4-FFF2-40B4-BE49-F238E27FC236}">
                <a16:creationId xmlns:a16="http://schemas.microsoft.com/office/drawing/2014/main" id="{1F309FC2-BE69-4952-8A12-8080B2204D5E}"/>
              </a:ext>
            </a:extLst>
          </p:cNvPr>
          <p:cNvGrpSpPr/>
          <p:nvPr/>
        </p:nvGrpSpPr>
        <p:grpSpPr>
          <a:xfrm>
            <a:off x="4215290" y="1067594"/>
            <a:ext cx="2784935" cy="4565488"/>
            <a:chOff x="4215290" y="1067594"/>
            <a:chExt cx="2784935" cy="4565488"/>
          </a:xfrm>
        </p:grpSpPr>
        <p:sp>
          <p:nvSpPr>
            <p:cNvPr id="8" name="矩形 7">
              <a:extLst>
                <a:ext uri="{FF2B5EF4-FFF2-40B4-BE49-F238E27FC236}">
                  <a16:creationId xmlns:a16="http://schemas.microsoft.com/office/drawing/2014/main" id="{44034532-7717-41A6-9B87-4FD07376D447}"/>
                </a:ext>
              </a:extLst>
            </p:cNvPr>
            <p:cNvSpPr/>
            <p:nvPr/>
          </p:nvSpPr>
          <p:spPr>
            <a:xfrm>
              <a:off x="4215290" y="1067594"/>
              <a:ext cx="1828800" cy="6096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AD2D063-0FFE-4987-A384-B68916DB3FD9}"/>
                </a:ext>
              </a:extLst>
            </p:cNvPr>
            <p:cNvSpPr/>
            <p:nvPr/>
          </p:nvSpPr>
          <p:spPr>
            <a:xfrm>
              <a:off x="5171425" y="5023482"/>
              <a:ext cx="1828800" cy="609600"/>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6967805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000"/>
                                        <p:tgtEl>
                                          <p:spTgt spid="11"/>
                                        </p:tgtEl>
                                      </p:cBhvr>
                                    </p:animEffect>
                                    <p:anim calcmode="lin" valueType="num">
                                      <p:cBhvr>
                                        <p:cTn id="22" dur="2000" fill="hold"/>
                                        <p:tgtEl>
                                          <p:spTgt spid="11"/>
                                        </p:tgtEl>
                                        <p:attrNameLst>
                                          <p:attrName>ppt_w</p:attrName>
                                        </p:attrNameLst>
                                      </p:cBhvr>
                                      <p:tavLst>
                                        <p:tav tm="0" fmla="#ppt_w*sin(2.5*pi*$)">
                                          <p:val>
                                            <p:fltVal val="0"/>
                                          </p:val>
                                        </p:tav>
                                        <p:tav tm="100000">
                                          <p:val>
                                            <p:fltVal val="1"/>
                                          </p:val>
                                        </p:tav>
                                      </p:tavLst>
                                    </p:anim>
                                    <p:anim calcmode="lin" valueType="num">
                                      <p:cBhvr>
                                        <p:cTn id="2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917575" y="305594"/>
            <a:ext cx="6707152" cy="585924"/>
          </a:xfrm>
        </p:spPr>
        <p:txBody>
          <a:bodyPr/>
          <a:lstStyle/>
          <a:p>
            <a:pPr eaLnBrk="1" hangingPunct="1"/>
            <a:r>
              <a:rPr lang="zh-CN" altLang="en-US" noProof="1"/>
              <a:t>关系图表示法</a:t>
            </a:r>
            <a:endParaRPr lang="zh-CN" altLang="en-US" dirty="0"/>
          </a:p>
        </p:txBody>
      </p:sp>
      <p:sp>
        <p:nvSpPr>
          <p:cNvPr id="1406979" name="Rectangle 3"/>
          <p:cNvSpPr>
            <a:spLocks noChangeArrowheads="1"/>
          </p:cNvSpPr>
          <p:nvPr/>
        </p:nvSpPr>
        <p:spPr bwMode="auto">
          <a:xfrm>
            <a:off x="392793" y="2847651"/>
            <a:ext cx="11430000" cy="31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Clr>
                <a:srgbClr val="00FF00"/>
              </a:buClr>
              <a:buFont typeface="Wingdings" panose="05000000000000000000" pitchFamily="2" charset="2"/>
              <a:buNone/>
            </a:pP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1</a:t>
            </a:r>
            <a:r>
              <a:rPr kumimoji="1" lang="zh-CN" altLang="en-US" sz="2400" dirty="0">
                <a:solidFill>
                  <a:srgbClr val="0000CC"/>
                </a:solidFill>
                <a:latin typeface="+mn-ea"/>
                <a:ea typeface="+mn-ea"/>
              </a:rPr>
              <a:t>）</a:t>
            </a:r>
            <a:r>
              <a:rPr kumimoji="1" lang="en-US" altLang="zh-CN" sz="2400" dirty="0">
                <a:solidFill>
                  <a:srgbClr val="0000CC"/>
                </a:solidFill>
                <a:latin typeface="+mn-ea"/>
                <a:ea typeface="+mn-ea"/>
              </a:rPr>
              <a:t>A≠B</a:t>
            </a:r>
          </a:p>
          <a:p>
            <a:pPr eaLnBrk="1" hangingPunct="1">
              <a:lnSpc>
                <a:spcPct val="150000"/>
              </a:lnSpc>
              <a:buClr>
                <a:srgbClr val="00FF00"/>
              </a:buClr>
              <a:buFont typeface="Wingdings" panose="05000000000000000000" pitchFamily="2" charset="2"/>
              <a:buNone/>
            </a:pPr>
            <a:r>
              <a:rPr kumimoji="1" lang="zh-CN" altLang="en-US" sz="2400" noProof="1">
                <a:latin typeface="+mn-ea"/>
                <a:ea typeface="+mn-ea"/>
              </a:rPr>
              <a:t>设</a:t>
            </a:r>
            <a:r>
              <a:rPr kumimoji="1" lang="en-US" altLang="zh-CN" sz="2400" noProof="1">
                <a:latin typeface="+mn-ea"/>
                <a:ea typeface="+mn-ea"/>
              </a:rPr>
              <a:t>A＝</a:t>
            </a:r>
            <a:r>
              <a:rPr kumimoji="1" lang="en-US" altLang="zh-CN" sz="2400" dirty="0">
                <a:latin typeface="+mn-ea"/>
                <a:ea typeface="+mn-ea"/>
              </a:rPr>
              <a:t>{</a:t>
            </a:r>
            <a:r>
              <a:rPr kumimoji="1" lang="en-US" altLang="zh-CN" sz="2400" noProof="1">
                <a:latin typeface="+mn-ea"/>
                <a:ea typeface="+mn-ea"/>
              </a:rPr>
              <a:t>a</a:t>
            </a:r>
            <a:r>
              <a:rPr kumimoji="1" lang="en-US" altLang="zh-CN" sz="2400" baseline="-25000" dirty="0">
                <a:latin typeface="+mn-ea"/>
                <a:ea typeface="+mn-ea"/>
              </a:rPr>
              <a:t>1</a:t>
            </a:r>
            <a:r>
              <a:rPr kumimoji="1" lang="en-US" altLang="zh-CN" sz="2400" dirty="0">
                <a:latin typeface="+mn-ea"/>
                <a:ea typeface="+mn-ea"/>
              </a:rPr>
              <a:t>,a</a:t>
            </a:r>
            <a:r>
              <a:rPr kumimoji="1" lang="en-US" altLang="zh-CN" sz="2400" baseline="-25000" dirty="0">
                <a:latin typeface="+mn-ea"/>
                <a:ea typeface="+mn-ea"/>
              </a:rPr>
              <a:t>2</a:t>
            </a:r>
            <a:r>
              <a:rPr kumimoji="1" lang="en-US" altLang="zh-CN" sz="2400" dirty="0">
                <a:latin typeface="+mn-ea"/>
                <a:ea typeface="+mn-ea"/>
              </a:rPr>
              <a:t>,…,a</a:t>
            </a:r>
            <a:r>
              <a:rPr kumimoji="1" lang="en-US" altLang="zh-CN" sz="2400" baseline="-25000" dirty="0">
                <a:latin typeface="+mn-ea"/>
                <a:ea typeface="+mn-ea"/>
              </a:rPr>
              <a:t>n</a:t>
            </a:r>
            <a:r>
              <a:rPr kumimoji="1" lang="en-US" altLang="zh-CN" sz="2400" dirty="0">
                <a:latin typeface="+mn-ea"/>
                <a:ea typeface="+mn-ea"/>
              </a:rPr>
              <a:t>}</a:t>
            </a:r>
            <a:r>
              <a:rPr kumimoji="1" lang="zh-CN" altLang="en-US" sz="2400" dirty="0">
                <a:latin typeface="+mn-ea"/>
                <a:ea typeface="+mn-ea"/>
              </a:rPr>
              <a:t>，</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{b</a:t>
            </a:r>
            <a:r>
              <a:rPr kumimoji="1" lang="en-US" altLang="zh-CN" sz="2400" baseline="-25000" dirty="0">
                <a:latin typeface="+mn-ea"/>
                <a:ea typeface="+mn-ea"/>
              </a:rPr>
              <a:t>1</a:t>
            </a:r>
            <a:r>
              <a:rPr kumimoji="1" lang="en-US" altLang="zh-CN" sz="2400" dirty="0">
                <a:latin typeface="+mn-ea"/>
                <a:ea typeface="+mn-ea"/>
              </a:rPr>
              <a:t>,b</a:t>
            </a:r>
            <a:r>
              <a:rPr kumimoji="1" lang="en-US" altLang="zh-CN" sz="2400" baseline="-25000" dirty="0">
                <a:latin typeface="+mn-ea"/>
                <a:ea typeface="+mn-ea"/>
              </a:rPr>
              <a:t>2</a:t>
            </a:r>
            <a:r>
              <a:rPr kumimoji="1" lang="en-US" altLang="zh-CN" sz="2400" dirty="0">
                <a:latin typeface="+mn-ea"/>
                <a:ea typeface="+mn-ea"/>
              </a:rPr>
              <a:t>,…,</a:t>
            </a:r>
            <a:r>
              <a:rPr kumimoji="1" lang="en-US" altLang="zh-CN" sz="2400" dirty="0" err="1">
                <a:latin typeface="+mn-ea"/>
                <a:ea typeface="+mn-ea"/>
              </a:rPr>
              <a:t>b</a:t>
            </a:r>
            <a:r>
              <a:rPr kumimoji="1" lang="en-US" altLang="zh-CN" sz="2400" baseline="-25000" dirty="0" err="1">
                <a:latin typeface="+mn-ea"/>
                <a:ea typeface="+mn-ea"/>
              </a:rPr>
              <a:t>m</a:t>
            </a:r>
            <a:r>
              <a:rPr kumimoji="1" lang="en-US" altLang="zh-CN" sz="2400" dirty="0">
                <a:latin typeface="+mn-ea"/>
                <a:ea typeface="+mn-ea"/>
              </a:rPr>
              <a:t>}</a:t>
            </a:r>
            <a:r>
              <a:rPr kumimoji="1" lang="zh-CN" altLang="en-US" sz="2400" dirty="0">
                <a:latin typeface="+mn-ea"/>
                <a:ea typeface="+mn-ea"/>
              </a:rPr>
              <a:t>，</a:t>
            </a:r>
            <a:r>
              <a:rPr kumimoji="1" lang="en-US" altLang="zh-CN" sz="2400" dirty="0">
                <a:latin typeface="+mn-ea"/>
                <a:ea typeface="+mn-ea"/>
              </a:rPr>
              <a:t>R</a:t>
            </a:r>
            <a:r>
              <a:rPr kumimoji="1" lang="zh-CN" altLang="en-US" sz="2400" dirty="0">
                <a:latin typeface="+mn-ea"/>
                <a:ea typeface="+mn-ea"/>
              </a:rPr>
              <a:t>是从</a:t>
            </a:r>
            <a:r>
              <a:rPr kumimoji="1" lang="en-US" altLang="zh-CN" sz="2400" dirty="0">
                <a:latin typeface="+mn-ea"/>
                <a:ea typeface="+mn-ea"/>
              </a:rPr>
              <a:t>A</a:t>
            </a:r>
            <a:r>
              <a:rPr kumimoji="1" lang="zh-CN" altLang="en-US" sz="2400" dirty="0">
                <a:latin typeface="+mn-ea"/>
                <a:ea typeface="+mn-ea"/>
              </a:rPr>
              <a:t>到</a:t>
            </a:r>
            <a:r>
              <a:rPr kumimoji="1" lang="en-US" altLang="zh-CN" sz="2400" dirty="0">
                <a:latin typeface="+mn-ea"/>
                <a:ea typeface="+mn-ea"/>
              </a:rPr>
              <a:t>B</a:t>
            </a:r>
            <a:r>
              <a:rPr kumimoji="1" lang="zh-CN" altLang="en-US" sz="2400" dirty="0">
                <a:latin typeface="+mn-ea"/>
                <a:ea typeface="+mn-ea"/>
              </a:rPr>
              <a:t>的一个二元关系，则规定</a:t>
            </a:r>
            <a:r>
              <a:rPr kumimoji="1" lang="en-US" altLang="zh-CN" sz="2400" dirty="0">
                <a:latin typeface="+mn-ea"/>
                <a:ea typeface="+mn-ea"/>
              </a:rPr>
              <a:t>R</a:t>
            </a:r>
            <a:r>
              <a:rPr kumimoji="1" lang="zh-CN" altLang="en-US" sz="2400" dirty="0">
                <a:latin typeface="+mn-ea"/>
                <a:ea typeface="+mn-ea"/>
              </a:rPr>
              <a:t>的关</a:t>
            </a:r>
            <a:endParaRPr kumimoji="1" lang="en-US" altLang="zh-CN" sz="2400" dirty="0">
              <a:latin typeface="+mn-ea"/>
              <a:ea typeface="+mn-ea"/>
            </a:endParaRPr>
          </a:p>
          <a:p>
            <a:pPr eaLnBrk="1" hangingPunct="1">
              <a:lnSpc>
                <a:spcPct val="150000"/>
              </a:lnSpc>
              <a:buClr>
                <a:srgbClr val="00FF00"/>
              </a:buClr>
              <a:buFont typeface="Wingdings" panose="05000000000000000000" pitchFamily="2" charset="2"/>
              <a:buNone/>
            </a:pPr>
            <a:r>
              <a:rPr kumimoji="1" lang="zh-CN" altLang="en-US" sz="2400" dirty="0">
                <a:latin typeface="+mn-ea"/>
                <a:ea typeface="+mn-ea"/>
              </a:rPr>
              <a:t>系图如下：</a:t>
            </a:r>
          </a:p>
          <a:p>
            <a:pPr eaLnBrk="1" hangingPunct="1">
              <a:lnSpc>
                <a:spcPct val="150000"/>
              </a:lnSpc>
              <a:buClr>
                <a:srgbClr val="00FF00"/>
              </a:buClr>
              <a:buFont typeface="Wingdings" panose="05000000000000000000" pitchFamily="2" charset="2"/>
              <a:buNone/>
            </a:pPr>
            <a:r>
              <a:rPr kumimoji="1" lang="zh-CN" altLang="en-US" sz="2400" dirty="0">
                <a:solidFill>
                  <a:srgbClr val="0000CC"/>
                </a:solidFill>
                <a:latin typeface="+mn-ea"/>
                <a:ea typeface="+mn-ea"/>
              </a:rPr>
              <a:t>  </a:t>
            </a:r>
            <a:r>
              <a:rPr kumimoji="1" lang="zh-CN" altLang="en-US" sz="2400" dirty="0">
                <a:solidFill>
                  <a:schemeClr val="tx1"/>
                </a:solidFill>
                <a:latin typeface="+mn-ea"/>
                <a:ea typeface="+mn-ea"/>
              </a:rPr>
              <a:t>①</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n</a:t>
            </a:r>
            <a:r>
              <a:rPr kumimoji="1" lang="zh-CN" altLang="en-US" sz="2400" dirty="0">
                <a:solidFill>
                  <a:schemeClr val="tx1"/>
                </a:solidFill>
                <a:latin typeface="+mn-ea"/>
                <a:ea typeface="+mn-ea"/>
              </a:rPr>
              <a:t>和</a:t>
            </a:r>
            <a:r>
              <a:rPr kumimoji="1" lang="en-US" altLang="zh-CN" sz="2400" dirty="0">
                <a:solidFill>
                  <a:schemeClr val="tx1"/>
                </a:solidFill>
                <a:latin typeface="+mn-ea"/>
                <a:ea typeface="+mn-ea"/>
              </a:rPr>
              <a:t>b</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,b</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m</a:t>
            </a:r>
            <a:r>
              <a:rPr kumimoji="1" lang="zh-CN" altLang="en-US" sz="2400" dirty="0">
                <a:solidFill>
                  <a:schemeClr val="tx1"/>
                </a:solidFill>
                <a:latin typeface="+mn-ea"/>
                <a:ea typeface="+mn-ea"/>
              </a:rPr>
              <a:t>分别为图中的顶点，用“。</a:t>
            </a:r>
            <a:r>
              <a:rPr kumimoji="1" lang="zh-CN" altLang="en-US" sz="2400" noProof="1">
                <a:solidFill>
                  <a:schemeClr val="tx1"/>
                </a:solidFill>
                <a:latin typeface="+mn-ea"/>
                <a:ea typeface="+mn-ea"/>
              </a:rPr>
              <a:t>”表示</a:t>
            </a:r>
            <a:r>
              <a:rPr kumimoji="1" lang="zh-CN" altLang="en-US" sz="2400" dirty="0">
                <a:solidFill>
                  <a:schemeClr val="tx1"/>
                </a:solidFill>
                <a:latin typeface="+mn-ea"/>
                <a:ea typeface="+mn-ea"/>
              </a:rPr>
              <a:t>；</a:t>
            </a:r>
          </a:p>
          <a:p>
            <a:pPr algn="l" eaLnBrk="1" hangingPunct="1">
              <a:lnSpc>
                <a:spcPct val="150000"/>
              </a:lnSpc>
              <a:buClr>
                <a:srgbClr val="00FF00"/>
              </a:buClr>
              <a:buFont typeface="Wingdings" panose="05000000000000000000" pitchFamily="2" charset="2"/>
              <a:buNone/>
            </a:pPr>
            <a:r>
              <a:rPr kumimoji="1" lang="zh-CN" altLang="en-US" sz="2400" dirty="0">
                <a:solidFill>
                  <a:schemeClr val="tx1"/>
                </a:solidFill>
                <a:latin typeface="+mn-ea"/>
                <a:ea typeface="+mn-ea"/>
              </a:rPr>
              <a:t>  </a:t>
            </a:r>
            <a:r>
              <a:rPr kumimoji="1" lang="zh-CN" altLang="en-US" sz="2400" noProof="1">
                <a:solidFill>
                  <a:schemeClr val="tx1"/>
                </a:solidFill>
                <a:latin typeface="+mn-ea"/>
                <a:ea typeface="+mn-ea"/>
              </a:rPr>
              <a:t>② 如&lt;</a:t>
            </a:r>
            <a:r>
              <a:rPr kumimoji="1" lang="en-US" altLang="zh-CN" sz="2400" noProof="1">
                <a:solidFill>
                  <a:schemeClr val="tx1"/>
                </a:solidFill>
                <a:latin typeface="+mn-ea"/>
                <a:ea typeface="+mn-ea"/>
              </a:rPr>
              <a:t>a</a:t>
            </a:r>
            <a:r>
              <a:rPr kumimoji="1" lang="en-US" altLang="zh-CN" sz="2400" baseline="-25000" dirty="0" err="1">
                <a:solidFill>
                  <a:schemeClr val="tx1"/>
                </a:solidFill>
                <a:latin typeface="+mn-ea"/>
                <a:ea typeface="+mn-ea"/>
              </a:rPr>
              <a:t>i</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sym typeface="Symbol" panose="05050102010706020507" pitchFamily="18" charset="2"/>
              </a:rPr>
              <a:t></a:t>
            </a:r>
            <a:r>
              <a:rPr kumimoji="1" lang="en-US" altLang="zh-CN" sz="2400" noProof="1">
                <a:solidFill>
                  <a:schemeClr val="tx1"/>
                </a:solidFill>
                <a:latin typeface="+mn-ea"/>
                <a:ea typeface="+mn-ea"/>
              </a:rPr>
              <a:t>R</a:t>
            </a:r>
            <a:r>
              <a:rPr kumimoji="1" lang="zh-CN" altLang="zh-CN" sz="2400" dirty="0">
                <a:solidFill>
                  <a:schemeClr val="tx1"/>
                </a:solidFill>
                <a:latin typeface="+mn-ea"/>
                <a:ea typeface="+mn-ea"/>
              </a:rPr>
              <a:t>，</a:t>
            </a:r>
            <a:r>
              <a:rPr kumimoji="1" lang="zh-CN" altLang="en-US" sz="2400" dirty="0">
                <a:solidFill>
                  <a:schemeClr val="tx1"/>
                </a:solidFill>
                <a:latin typeface="+mn-ea"/>
                <a:ea typeface="+mn-ea"/>
              </a:rPr>
              <a:t>则从</a:t>
            </a:r>
            <a:r>
              <a:rPr kumimoji="1" lang="en-US" altLang="zh-CN" sz="2400" noProof="1">
                <a:solidFill>
                  <a:schemeClr val="tx1"/>
                </a:solidFill>
                <a:latin typeface="+mn-ea"/>
                <a:ea typeface="+mn-ea"/>
              </a:rPr>
              <a:t>a</a:t>
            </a:r>
            <a:r>
              <a:rPr kumimoji="1" lang="en-US" altLang="zh-CN" sz="2400" baseline="-25000" dirty="0" err="1">
                <a:solidFill>
                  <a:schemeClr val="tx1"/>
                </a:solidFill>
                <a:latin typeface="+mn-ea"/>
                <a:ea typeface="+mn-ea"/>
              </a:rPr>
              <a:t>i</a:t>
            </a:r>
            <a:r>
              <a:rPr kumimoji="1" lang="zh-CN" altLang="en-US" sz="2400" dirty="0">
                <a:solidFill>
                  <a:schemeClr val="tx1"/>
                </a:solidFill>
                <a:latin typeface="+mn-ea"/>
                <a:ea typeface="+mn-ea"/>
              </a:rPr>
              <a:t>和</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zh-CN" altLang="en-US" sz="2400" dirty="0">
                <a:solidFill>
                  <a:schemeClr val="tx1"/>
                </a:solidFill>
                <a:latin typeface="+mn-ea"/>
                <a:ea typeface="+mn-ea"/>
              </a:rPr>
              <a:t>可用一条</a:t>
            </a:r>
            <a:r>
              <a:rPr kumimoji="1" lang="en-US" altLang="zh-CN" sz="2400" dirty="0" err="1">
                <a:solidFill>
                  <a:schemeClr val="tx1"/>
                </a:solidFill>
                <a:latin typeface="+mn-ea"/>
                <a:ea typeface="+mn-ea"/>
              </a:rPr>
              <a:t>a</a:t>
            </a:r>
            <a:r>
              <a:rPr kumimoji="1" lang="en-US" altLang="zh-CN" sz="2400" baseline="-25000" dirty="0" err="1">
                <a:solidFill>
                  <a:schemeClr val="tx1"/>
                </a:solidFill>
                <a:latin typeface="+mn-ea"/>
                <a:ea typeface="+mn-ea"/>
              </a:rPr>
              <a:t>i</a:t>
            </a:r>
            <a:r>
              <a:rPr kumimoji="1" lang="zh-CN" altLang="en-US" sz="2400" dirty="0">
                <a:solidFill>
                  <a:schemeClr val="tx1"/>
                </a:solidFill>
                <a:latin typeface="+mn-ea"/>
                <a:ea typeface="+mn-ea"/>
              </a:rPr>
              <a:t>。 。</a:t>
            </a:r>
            <a:r>
              <a:rPr kumimoji="1" lang="en-US" altLang="zh-CN" sz="2400" dirty="0" err="1">
                <a:solidFill>
                  <a:schemeClr val="tx1"/>
                </a:solidFill>
                <a:latin typeface="+mn-ea"/>
                <a:ea typeface="+mn-ea"/>
              </a:rPr>
              <a:t>B</a:t>
            </a:r>
            <a:r>
              <a:rPr kumimoji="1" lang="en-US" altLang="zh-CN" sz="2400" baseline="-25000" dirty="0" err="1">
                <a:solidFill>
                  <a:schemeClr val="tx1"/>
                </a:solidFill>
                <a:latin typeface="+mn-ea"/>
                <a:ea typeface="+mn-ea"/>
              </a:rPr>
              <a:t>j</a:t>
            </a:r>
            <a:r>
              <a:rPr kumimoji="1" lang="zh-CN" altLang="en-US" sz="2400" dirty="0">
                <a:solidFill>
                  <a:schemeClr val="tx1"/>
                </a:solidFill>
                <a:latin typeface="+mn-ea"/>
                <a:ea typeface="+mn-ea"/>
              </a:rPr>
              <a:t>的有向边相连。</a:t>
            </a:r>
            <a:endParaRPr kumimoji="1" lang="zh-CN" altLang="zh-CN" sz="2400" noProof="1">
              <a:solidFill>
                <a:schemeClr val="tx1"/>
              </a:solidFill>
              <a:latin typeface="+mn-ea"/>
              <a:ea typeface="+mn-ea"/>
            </a:endParaRPr>
          </a:p>
        </p:txBody>
      </p:sp>
      <p:sp>
        <p:nvSpPr>
          <p:cNvPr id="1406981" name="Line 5"/>
          <p:cNvSpPr>
            <a:spLocks noChangeShapeType="1"/>
          </p:cNvSpPr>
          <p:nvPr/>
        </p:nvSpPr>
        <p:spPr bwMode="auto">
          <a:xfrm>
            <a:off x="6051049" y="5739857"/>
            <a:ext cx="360000" cy="0"/>
          </a:xfrm>
          <a:prstGeom prst="line">
            <a:avLst/>
          </a:prstGeom>
          <a:noFill/>
          <a:ln w="57150">
            <a:solidFill>
              <a:srgbClr val="0033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 name="矩形 1"/>
          <p:cNvSpPr/>
          <p:nvPr/>
        </p:nvSpPr>
        <p:spPr>
          <a:xfrm>
            <a:off x="384175" y="951971"/>
            <a:ext cx="11430000" cy="1754326"/>
          </a:xfrm>
          <a:prstGeom prst="rect">
            <a:avLst/>
          </a:prstGeom>
        </p:spPr>
        <p:txBody>
          <a:bodyPr wrap="square">
            <a:spAutoFit/>
          </a:bodyPr>
          <a:lstStyle/>
          <a:p>
            <a:pPr algn="just">
              <a:lnSpc>
                <a:spcPct val="150000"/>
              </a:lnSpc>
              <a:spcAft>
                <a:spcPts val="0"/>
              </a:spcAft>
            </a:pPr>
            <a:r>
              <a:rPr lang="zh-CN" altLang="zh-CN" b="1" kern="100" dirty="0">
                <a:latin typeface="+mn-ea"/>
              </a:rPr>
              <a:t>从</a:t>
            </a:r>
            <a:r>
              <a:rPr lang="en-US" altLang="zh-CN" b="1" kern="100" dirty="0">
                <a:latin typeface="+mn-ea"/>
              </a:rPr>
              <a:t>A</a:t>
            </a:r>
            <a:r>
              <a:rPr lang="zh-CN" altLang="zh-CN" b="1" kern="100" dirty="0">
                <a:latin typeface="+mn-ea"/>
              </a:rPr>
              <a:t>到</a:t>
            </a:r>
            <a:r>
              <a:rPr lang="en-US" altLang="zh-CN" b="1" kern="100" dirty="0">
                <a:latin typeface="+mn-ea"/>
              </a:rPr>
              <a:t>B</a:t>
            </a:r>
            <a:r>
              <a:rPr lang="zh-CN" altLang="zh-CN" b="1" kern="100" dirty="0">
                <a:latin typeface="+mn-ea"/>
              </a:rPr>
              <a:t>的关系</a:t>
            </a:r>
            <a:r>
              <a:rPr lang="en-US" altLang="zh-CN" b="1" kern="100" dirty="0">
                <a:latin typeface="+mn-ea"/>
              </a:rPr>
              <a:t>R</a:t>
            </a:r>
            <a:r>
              <a:rPr lang="zh-CN" altLang="zh-CN" b="1" kern="100" dirty="0">
                <a:latin typeface="+mn-ea"/>
              </a:rPr>
              <a:t>的</a:t>
            </a:r>
            <a:r>
              <a:rPr lang="zh-CN" altLang="zh-CN" b="1" kern="100" dirty="0">
                <a:solidFill>
                  <a:srgbClr val="C00000"/>
                </a:solidFill>
                <a:latin typeface="+mn-ea"/>
              </a:rPr>
              <a:t>关系图</a:t>
            </a:r>
            <a:r>
              <a:rPr lang="en-US" altLang="zh-CN" b="1" kern="100" dirty="0">
                <a:latin typeface="+mn-ea"/>
              </a:rPr>
              <a:t>(Relation Graph)</a:t>
            </a:r>
            <a:r>
              <a:rPr lang="zh-CN" altLang="zh-CN" b="1" kern="100" dirty="0">
                <a:latin typeface="+mn-ea"/>
              </a:rPr>
              <a:t>是</a:t>
            </a:r>
            <a:r>
              <a:rPr lang="en-US" altLang="zh-CN" b="1" kern="100" dirty="0">
                <a:solidFill>
                  <a:srgbClr val="3333FF"/>
                </a:solidFill>
                <a:latin typeface="+mn-ea"/>
              </a:rPr>
              <a:t>G</a:t>
            </a:r>
            <a:r>
              <a:rPr lang="en-US" altLang="zh-CN" b="1" kern="100" baseline="-25000" dirty="0">
                <a:solidFill>
                  <a:srgbClr val="3333FF"/>
                </a:solidFill>
                <a:latin typeface="+mn-ea"/>
              </a:rPr>
              <a:t>R</a:t>
            </a:r>
            <a:r>
              <a:rPr lang="en-US" altLang="zh-CN" b="1" kern="100" dirty="0">
                <a:solidFill>
                  <a:srgbClr val="3333FF"/>
                </a:solidFill>
                <a:latin typeface="+mn-ea"/>
              </a:rPr>
              <a:t>=&lt;V,E&gt;</a:t>
            </a:r>
            <a:r>
              <a:rPr lang="zh-CN" altLang="zh-CN" b="1" kern="100" dirty="0">
                <a:latin typeface="+mn-ea"/>
              </a:rPr>
              <a:t>，其中</a:t>
            </a:r>
            <a:r>
              <a:rPr lang="en-US" altLang="zh-CN" b="1" kern="100" dirty="0">
                <a:latin typeface="+mn-ea"/>
              </a:rPr>
              <a:t>V</a:t>
            </a:r>
            <a:r>
              <a:rPr lang="zh-CN" altLang="zh-CN" b="1" kern="100" dirty="0">
                <a:latin typeface="+mn-ea"/>
              </a:rPr>
              <a:t>是顶点集，</a:t>
            </a:r>
            <a:r>
              <a:rPr lang="en-US" altLang="zh-CN" b="1" kern="100" dirty="0">
                <a:latin typeface="+mn-ea"/>
              </a:rPr>
              <a:t>E</a:t>
            </a:r>
            <a:r>
              <a:rPr lang="zh-CN" altLang="zh-CN" b="1" kern="100" dirty="0">
                <a:latin typeface="+mn-ea"/>
              </a:rPr>
              <a:t>是边集。任意</a:t>
            </a:r>
            <a:r>
              <a:rPr lang="en-US" altLang="zh-CN" b="1" kern="100" dirty="0" err="1">
                <a:latin typeface="+mn-ea"/>
              </a:rPr>
              <a:t>a</a:t>
            </a:r>
            <a:r>
              <a:rPr lang="en-US" altLang="zh-CN" b="1" kern="100" baseline="-25000" dirty="0" err="1">
                <a:latin typeface="+mn-ea"/>
              </a:rPr>
              <a:t>i</a:t>
            </a:r>
            <a:r>
              <a:rPr lang="zh-CN" altLang="zh-CN" b="1" kern="100" dirty="0">
                <a:latin typeface="+mn-ea"/>
                <a:cs typeface="宋体" panose="02010600030101010101" pitchFamily="2" charset="-122"/>
              </a:rPr>
              <a:t>∈</a:t>
            </a:r>
            <a:r>
              <a:rPr lang="en-US" altLang="zh-CN" b="1" kern="100" dirty="0">
                <a:latin typeface="+mn-ea"/>
              </a:rPr>
              <a:t>A</a:t>
            </a:r>
            <a:r>
              <a:rPr lang="zh-CN" altLang="zh-CN" b="1" kern="100" dirty="0">
                <a:latin typeface="+mn-ea"/>
              </a:rPr>
              <a:t>，</a:t>
            </a:r>
            <a:r>
              <a:rPr lang="en-US" altLang="zh-CN" b="1" kern="100" dirty="0" err="1">
                <a:latin typeface="+mn-ea"/>
              </a:rPr>
              <a:t>b</a:t>
            </a:r>
            <a:r>
              <a:rPr lang="en-US" altLang="zh-CN" b="1" kern="100" baseline="-25000" dirty="0" err="1">
                <a:latin typeface="+mn-ea"/>
              </a:rPr>
              <a:t>j</a:t>
            </a:r>
            <a:r>
              <a:rPr lang="zh-CN" altLang="zh-CN" b="1" kern="100" dirty="0">
                <a:latin typeface="+mn-ea"/>
                <a:cs typeface="宋体" panose="02010600030101010101" pitchFamily="2" charset="-122"/>
              </a:rPr>
              <a:t>∈</a:t>
            </a:r>
            <a:r>
              <a:rPr lang="en-US" altLang="zh-CN" b="1" kern="100" dirty="0">
                <a:latin typeface="+mn-ea"/>
              </a:rPr>
              <a:t>B</a:t>
            </a:r>
            <a:r>
              <a:rPr lang="zh-CN" altLang="zh-CN" b="1" kern="100" dirty="0">
                <a:latin typeface="+mn-ea"/>
                <a:cs typeface="宋体" panose="02010600030101010101" pitchFamily="2" charset="-122"/>
              </a:rPr>
              <a:t>，如果</a:t>
            </a:r>
            <a:r>
              <a:rPr lang="en-US" altLang="zh-CN" b="1" kern="100" dirty="0">
                <a:latin typeface="+mn-ea"/>
              </a:rPr>
              <a:t>&lt;a</a:t>
            </a:r>
            <a:r>
              <a:rPr lang="en-US" altLang="zh-CN" b="1" kern="100" baseline="-25000" dirty="0">
                <a:latin typeface="+mn-ea"/>
              </a:rPr>
              <a:t>i</a:t>
            </a:r>
            <a:r>
              <a:rPr lang="zh-CN" altLang="zh-CN" b="1" kern="100" dirty="0">
                <a:latin typeface="+mn-ea"/>
              </a:rPr>
              <a:t>，</a:t>
            </a:r>
            <a:r>
              <a:rPr lang="en-US" altLang="zh-CN" b="1" kern="100" dirty="0" err="1">
                <a:latin typeface="+mn-ea"/>
              </a:rPr>
              <a:t>b</a:t>
            </a:r>
            <a:r>
              <a:rPr lang="en-US" altLang="zh-CN" b="1" kern="100" baseline="-25000" dirty="0" err="1">
                <a:latin typeface="+mn-ea"/>
              </a:rPr>
              <a:t>j</a:t>
            </a:r>
            <a:r>
              <a:rPr lang="en-US" altLang="zh-CN" b="1" kern="100" dirty="0">
                <a:latin typeface="+mn-ea"/>
              </a:rPr>
              <a:t>&gt;</a:t>
            </a:r>
            <a:r>
              <a:rPr lang="zh-CN" altLang="zh-CN" b="1" kern="100" dirty="0">
                <a:latin typeface="+mn-ea"/>
                <a:cs typeface="宋体" panose="02010600030101010101" pitchFamily="2" charset="-122"/>
              </a:rPr>
              <a:t>∈</a:t>
            </a:r>
            <a:r>
              <a:rPr lang="en-US" altLang="zh-CN" b="1" kern="100" dirty="0">
                <a:latin typeface="+mn-ea"/>
              </a:rPr>
              <a:t>R</a:t>
            </a:r>
            <a:r>
              <a:rPr lang="zh-CN" altLang="zh-CN" b="1" kern="100" dirty="0">
                <a:latin typeface="+mn-ea"/>
              </a:rPr>
              <a:t>，则在</a:t>
            </a:r>
            <a:r>
              <a:rPr lang="en-US" altLang="zh-CN" b="1" kern="100" dirty="0">
                <a:latin typeface="+mn-ea"/>
              </a:rPr>
              <a:t>R</a:t>
            </a:r>
            <a:r>
              <a:rPr lang="zh-CN" altLang="zh-CN" b="1" kern="100" dirty="0">
                <a:latin typeface="+mn-ea"/>
              </a:rPr>
              <a:t>的关系图中就有一条从</a:t>
            </a:r>
            <a:r>
              <a:rPr lang="en-US" altLang="zh-CN" b="1" kern="100" dirty="0" err="1">
                <a:latin typeface="+mn-ea"/>
              </a:rPr>
              <a:t>a</a:t>
            </a:r>
            <a:r>
              <a:rPr lang="en-US" altLang="zh-CN" b="1" kern="100" baseline="-25000" dirty="0" err="1">
                <a:latin typeface="+mn-ea"/>
              </a:rPr>
              <a:t>i</a:t>
            </a:r>
            <a:r>
              <a:rPr lang="zh-CN" altLang="zh-CN" b="1" kern="100" dirty="0">
                <a:latin typeface="+mn-ea"/>
              </a:rPr>
              <a:t>到</a:t>
            </a:r>
            <a:r>
              <a:rPr lang="en-US" altLang="zh-CN" b="1" kern="100" dirty="0" err="1">
                <a:latin typeface="+mn-ea"/>
              </a:rPr>
              <a:t>b</a:t>
            </a:r>
            <a:r>
              <a:rPr lang="en-US" altLang="zh-CN" b="1" kern="100" baseline="-25000" dirty="0" err="1">
                <a:latin typeface="+mn-ea"/>
              </a:rPr>
              <a:t>j</a:t>
            </a:r>
            <a:r>
              <a:rPr lang="zh-CN" altLang="zh-CN" b="1" kern="100" dirty="0">
                <a:latin typeface="+mn-ea"/>
              </a:rPr>
              <a:t>的有向边。</a:t>
            </a:r>
          </a:p>
        </p:txBody>
      </p:sp>
    </p:spTree>
    <p:extLst>
      <p:ext uri="{BB962C8B-B14F-4D97-AF65-F5344CB8AC3E}">
        <p14:creationId xmlns:p14="http://schemas.microsoft.com/office/powerpoint/2010/main" val="39467805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6979">
                                            <p:txEl>
                                              <p:pRg st="0" end="0"/>
                                            </p:txEl>
                                          </p:spTgt>
                                        </p:tgtEl>
                                        <p:attrNameLst>
                                          <p:attrName>style.visibility</p:attrName>
                                        </p:attrNameLst>
                                      </p:cBhvr>
                                      <p:to>
                                        <p:strVal val="visible"/>
                                      </p:to>
                                    </p:set>
                                    <p:anim calcmode="lin" valueType="num">
                                      <p:cBhvr additive="base">
                                        <p:cTn id="7" dur="500" fill="hold"/>
                                        <p:tgtEl>
                                          <p:spTgt spid="1406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6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06979">
                                            <p:txEl>
                                              <p:pRg st="1" end="1"/>
                                            </p:txEl>
                                          </p:spTgt>
                                        </p:tgtEl>
                                        <p:attrNameLst>
                                          <p:attrName>style.visibility</p:attrName>
                                        </p:attrNameLst>
                                      </p:cBhvr>
                                      <p:to>
                                        <p:strVal val="visible"/>
                                      </p:to>
                                    </p:set>
                                    <p:anim calcmode="lin" valueType="num">
                                      <p:cBhvr additive="base">
                                        <p:cTn id="13" dur="500" fill="hold"/>
                                        <p:tgtEl>
                                          <p:spTgt spid="1406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6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06979">
                                            <p:txEl>
                                              <p:pRg st="2" end="2"/>
                                            </p:txEl>
                                          </p:spTgt>
                                        </p:tgtEl>
                                        <p:attrNameLst>
                                          <p:attrName>style.visibility</p:attrName>
                                        </p:attrNameLst>
                                      </p:cBhvr>
                                      <p:to>
                                        <p:strVal val="visible"/>
                                      </p:to>
                                    </p:set>
                                    <p:anim calcmode="lin" valueType="num">
                                      <p:cBhvr additive="base">
                                        <p:cTn id="17" dur="500" fill="hold"/>
                                        <p:tgtEl>
                                          <p:spTgt spid="1406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06979">
                                            <p:txEl>
                                              <p:pRg st="3" end="3"/>
                                            </p:txEl>
                                          </p:spTgt>
                                        </p:tgtEl>
                                        <p:attrNameLst>
                                          <p:attrName>style.visibility</p:attrName>
                                        </p:attrNameLst>
                                      </p:cBhvr>
                                      <p:to>
                                        <p:strVal val="visible"/>
                                      </p:to>
                                    </p:set>
                                    <p:anim calcmode="lin" valueType="num">
                                      <p:cBhvr additive="base">
                                        <p:cTn id="23" dur="500" fill="hold"/>
                                        <p:tgtEl>
                                          <p:spTgt spid="14069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06979">
                                            <p:txEl>
                                              <p:pRg st="4" end="4"/>
                                            </p:txEl>
                                          </p:spTgt>
                                        </p:tgtEl>
                                        <p:attrNameLst>
                                          <p:attrName>style.visibility</p:attrName>
                                        </p:attrNameLst>
                                      </p:cBhvr>
                                      <p:to>
                                        <p:strVal val="visible"/>
                                      </p:to>
                                    </p:set>
                                    <p:anim calcmode="lin" valueType="num">
                                      <p:cBhvr additive="base">
                                        <p:cTn id="29" dur="500" fill="hold"/>
                                        <p:tgtEl>
                                          <p:spTgt spid="140697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0697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06981"/>
                                        </p:tgtEl>
                                        <p:attrNameLst>
                                          <p:attrName>style.visibility</p:attrName>
                                        </p:attrNameLst>
                                      </p:cBhvr>
                                      <p:to>
                                        <p:strVal val="visible"/>
                                      </p:to>
                                    </p:set>
                                    <p:anim calcmode="lin" valueType="num">
                                      <p:cBhvr additive="base">
                                        <p:cTn id="33" dur="500" fill="hold"/>
                                        <p:tgtEl>
                                          <p:spTgt spid="1406981"/>
                                        </p:tgtEl>
                                        <p:attrNameLst>
                                          <p:attrName>ppt_x</p:attrName>
                                        </p:attrNameLst>
                                      </p:cBhvr>
                                      <p:tavLst>
                                        <p:tav tm="0">
                                          <p:val>
                                            <p:strVal val="#ppt_x"/>
                                          </p:val>
                                        </p:tav>
                                        <p:tav tm="100000">
                                          <p:val>
                                            <p:strVal val="#ppt_x"/>
                                          </p:val>
                                        </p:tav>
                                      </p:tavLst>
                                    </p:anim>
                                    <p:anim calcmode="lin" valueType="num">
                                      <p:cBhvr additive="base">
                                        <p:cTn id="34" dur="500" fill="hold"/>
                                        <p:tgtEl>
                                          <p:spTgt spid="1406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69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9026" name="Rectangle 2"/>
          <p:cNvSpPr>
            <a:spLocks noGrp="1" noChangeArrowheads="1"/>
          </p:cNvSpPr>
          <p:nvPr>
            <p:ph type="body" idx="1"/>
          </p:nvPr>
        </p:nvSpPr>
        <p:spPr>
          <a:xfrm>
            <a:off x="498766" y="1262241"/>
            <a:ext cx="11699583" cy="4609579"/>
          </a:xfrm>
        </p:spPr>
        <p:txBody>
          <a:bodyPr>
            <a:normAutofit/>
          </a:bodyPr>
          <a:lstStyle/>
          <a:p>
            <a:pPr marL="0" indent="0">
              <a:lnSpc>
                <a:spcPct val="150000"/>
              </a:lnSpc>
              <a:buNone/>
            </a:pPr>
            <a:r>
              <a:rPr lang="zh-CN" altLang="en-US" dirty="0">
                <a:solidFill>
                  <a:srgbClr val="3333FF"/>
                </a:solidFill>
              </a:rPr>
              <a:t>（</a:t>
            </a:r>
            <a:r>
              <a:rPr lang="en-US" altLang="zh-CN" dirty="0">
                <a:solidFill>
                  <a:srgbClr val="3333FF"/>
                </a:solidFill>
              </a:rPr>
              <a:t>2</a:t>
            </a:r>
            <a:r>
              <a:rPr lang="zh-CN" altLang="en-US" dirty="0">
                <a:solidFill>
                  <a:srgbClr val="3333FF"/>
                </a:solidFill>
              </a:rPr>
              <a:t>）</a:t>
            </a:r>
            <a:r>
              <a:rPr lang="en-US" altLang="zh-CN" dirty="0">
                <a:solidFill>
                  <a:srgbClr val="3333FF"/>
                </a:solidFill>
              </a:rPr>
              <a:t>A=B</a:t>
            </a:r>
          </a:p>
          <a:p>
            <a:pPr marL="0" indent="0">
              <a:lnSpc>
                <a:spcPct val="150000"/>
              </a:lnSpc>
              <a:buNone/>
            </a:pP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B=&lt;a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n</a:t>
            </a:r>
            <a:r>
              <a:rPr lang="en-US" altLang="zh-CN" dirty="0">
                <a:solidFill>
                  <a:schemeClr val="tx1"/>
                </a:solidFill>
              </a:rPr>
              <a:t>&gt;</a:t>
            </a:r>
            <a:r>
              <a:rPr lang="zh-CN" altLang="en-US" dirty="0">
                <a:solidFill>
                  <a:schemeClr val="tx1"/>
                </a:solidFill>
              </a:rPr>
              <a:t>，</a:t>
            </a:r>
            <a:r>
              <a:rPr lang="en-US" altLang="zh-CN" dirty="0">
                <a:solidFill>
                  <a:schemeClr val="tx1"/>
                </a:solidFill>
              </a:rPr>
              <a:t>R</a:t>
            </a:r>
            <a:r>
              <a:rPr lang="zh-CN" altLang="en-US" dirty="0">
                <a:solidFill>
                  <a:schemeClr val="tx1"/>
                </a:solidFill>
              </a:rPr>
              <a:t>是</a:t>
            </a:r>
            <a:r>
              <a:rPr lang="en-US" altLang="zh-CN" dirty="0">
                <a:solidFill>
                  <a:schemeClr val="tx1"/>
                </a:solidFill>
              </a:rPr>
              <a:t>A</a:t>
            </a:r>
            <a:r>
              <a:rPr lang="zh-CN" altLang="en-US" dirty="0">
                <a:solidFill>
                  <a:schemeClr val="tx1"/>
                </a:solidFill>
              </a:rPr>
              <a:t>上的一个关系，则</a:t>
            </a:r>
            <a:r>
              <a:rPr lang="en-US" altLang="zh-CN" dirty="0">
                <a:solidFill>
                  <a:schemeClr val="tx1"/>
                </a:solidFill>
              </a:rPr>
              <a:t>R</a:t>
            </a:r>
            <a:r>
              <a:rPr lang="zh-CN" altLang="en-US" dirty="0">
                <a:solidFill>
                  <a:schemeClr val="tx1"/>
                </a:solidFill>
              </a:rPr>
              <a:t>的关系图画法规定如下：</a:t>
            </a:r>
          </a:p>
          <a:p>
            <a:pPr marL="0" indent="0">
              <a:lnSpc>
                <a:spcPct val="150000"/>
              </a:lnSpc>
              <a:buNone/>
            </a:pPr>
            <a:r>
              <a:rPr lang="zh-CN" altLang="en-US" dirty="0">
                <a:solidFill>
                  <a:schemeClr val="tx1"/>
                </a:solidFill>
              </a:rPr>
              <a:t>①</a:t>
            </a:r>
            <a:r>
              <a:rPr lang="en-US" altLang="zh-CN" dirty="0">
                <a:solidFill>
                  <a:schemeClr val="tx1"/>
                </a:solidFill>
              </a:rPr>
              <a:t> </a:t>
            </a:r>
            <a:r>
              <a:rPr lang="zh-CN" altLang="en-US" dirty="0">
                <a:solidFill>
                  <a:schemeClr val="tx1"/>
                </a:solidFill>
              </a:rPr>
              <a:t>设</a:t>
            </a:r>
            <a:r>
              <a:rPr lang="en-US" altLang="zh-CN" dirty="0">
                <a:solidFill>
                  <a:schemeClr val="tx1"/>
                </a:solidFill>
              </a:rPr>
              <a:t>a</a:t>
            </a:r>
            <a:r>
              <a:rPr lang="en-US" altLang="zh-CN" baseline="-25000" dirty="0">
                <a:solidFill>
                  <a:schemeClr val="tx1"/>
                </a:solidFill>
              </a:rPr>
              <a:t>1</a:t>
            </a:r>
            <a:r>
              <a:rPr lang="en-US" altLang="zh-CN" dirty="0">
                <a:solidFill>
                  <a:schemeClr val="tx1"/>
                </a:solidFill>
              </a:rPr>
              <a:t>,a</a:t>
            </a:r>
            <a:r>
              <a:rPr lang="en-US" altLang="zh-CN" baseline="-25000" dirty="0">
                <a:solidFill>
                  <a:schemeClr val="tx1"/>
                </a:solidFill>
              </a:rPr>
              <a:t>2</a:t>
            </a:r>
            <a:r>
              <a:rPr lang="en-US" altLang="zh-CN" dirty="0">
                <a:solidFill>
                  <a:schemeClr val="tx1"/>
                </a:solidFill>
              </a:rPr>
              <a:t>,…,a</a:t>
            </a:r>
            <a:r>
              <a:rPr lang="en-US" altLang="zh-CN" baseline="-25000" dirty="0">
                <a:solidFill>
                  <a:schemeClr val="tx1"/>
                </a:solidFill>
              </a:rPr>
              <a:t>n</a:t>
            </a:r>
            <a:r>
              <a:rPr lang="zh-CN" altLang="en-US" dirty="0">
                <a:solidFill>
                  <a:schemeClr val="tx1"/>
                </a:solidFill>
              </a:rPr>
              <a:t>为图中顶点，用“。</a:t>
            </a:r>
            <a:r>
              <a:rPr lang="zh-CN" altLang="en-US" noProof="1">
                <a:solidFill>
                  <a:schemeClr val="tx1"/>
                </a:solidFill>
              </a:rPr>
              <a:t>”表</a:t>
            </a:r>
            <a:r>
              <a:rPr lang="zh-CN" altLang="en-US" dirty="0">
                <a:solidFill>
                  <a:schemeClr val="tx1"/>
                </a:solidFill>
              </a:rPr>
              <a:t>示。</a:t>
            </a:r>
          </a:p>
          <a:p>
            <a:pPr marL="0" indent="0">
              <a:lnSpc>
                <a:spcPct val="150000"/>
              </a:lnSpc>
              <a:buNone/>
            </a:pPr>
            <a:r>
              <a:rPr lang="zh-CN" altLang="en-US" noProof="1">
                <a:solidFill>
                  <a:schemeClr val="tx1"/>
                </a:solidFill>
              </a:rPr>
              <a:t>② 如果&lt;</a:t>
            </a:r>
            <a:r>
              <a:rPr lang="en-US" altLang="zh-CN" noProof="1">
                <a:solidFill>
                  <a:schemeClr val="tx1"/>
                </a:solidFill>
              </a:rPr>
              <a:t>a</a:t>
            </a:r>
            <a:r>
              <a:rPr lang="en-US" altLang="zh-CN" baseline="-25000" dirty="0" err="1">
                <a:solidFill>
                  <a:schemeClr val="tx1"/>
                </a:solidFill>
              </a:rPr>
              <a:t>i</a:t>
            </a:r>
            <a:r>
              <a:rPr lang="en-US" altLang="zh-CN" dirty="0" err="1">
                <a:solidFill>
                  <a:schemeClr val="tx1"/>
                </a:solidFill>
              </a:rPr>
              <a:t>,a</a:t>
            </a:r>
            <a:r>
              <a:rPr lang="en-US" altLang="zh-CN" baseline="-25000" dirty="0" err="1">
                <a:solidFill>
                  <a:schemeClr val="tx1"/>
                </a:solidFill>
              </a:rPr>
              <a:t>j</a:t>
            </a:r>
            <a:r>
              <a:rPr lang="en-US" altLang="zh-CN" dirty="0">
                <a:solidFill>
                  <a:schemeClr val="tx1"/>
                </a:solidFill>
              </a:rPr>
              <a:t>&gt;</a:t>
            </a:r>
            <a:r>
              <a:rPr lang="en-US" altLang="zh-CN" noProof="1">
                <a:solidFill>
                  <a:schemeClr val="tx1"/>
                </a:solidFill>
                <a:sym typeface="Symbol" panose="05050102010706020507" pitchFamily="18" charset="2"/>
              </a:rPr>
              <a:t></a:t>
            </a:r>
            <a:r>
              <a:rPr lang="en-US" altLang="zh-CN" noProof="1">
                <a:solidFill>
                  <a:schemeClr val="tx1"/>
                </a:solidFill>
              </a:rPr>
              <a:t>R</a:t>
            </a:r>
            <a:r>
              <a:rPr lang="zh-CN" altLang="zh-CN" dirty="0">
                <a:solidFill>
                  <a:schemeClr val="tx1"/>
                </a:solidFill>
              </a:rPr>
              <a:t>，</a:t>
            </a:r>
            <a:r>
              <a:rPr lang="zh-CN" altLang="en-US" dirty="0">
                <a:solidFill>
                  <a:schemeClr val="tx1"/>
                </a:solidFill>
              </a:rPr>
              <a:t>则从</a:t>
            </a:r>
            <a:r>
              <a:rPr lang="en-US" altLang="zh-CN" noProof="1">
                <a:solidFill>
                  <a:schemeClr val="tx1"/>
                </a:solidFill>
              </a:rPr>
              <a:t>a</a:t>
            </a:r>
            <a:r>
              <a:rPr lang="en-US" altLang="zh-CN" baseline="-25000" dirty="0" err="1">
                <a:solidFill>
                  <a:schemeClr val="tx1"/>
                </a:solidFill>
              </a:rPr>
              <a:t>i</a:t>
            </a:r>
            <a:r>
              <a:rPr lang="zh-CN" altLang="en-US" dirty="0">
                <a:solidFill>
                  <a:schemeClr val="tx1"/>
                </a:solidFill>
              </a:rPr>
              <a:t>到</a:t>
            </a:r>
            <a:r>
              <a:rPr lang="en-US" altLang="zh-CN" dirty="0" err="1">
                <a:solidFill>
                  <a:schemeClr val="tx1"/>
                </a:solidFill>
              </a:rPr>
              <a:t>a</a:t>
            </a:r>
            <a:r>
              <a:rPr lang="en-US" altLang="zh-CN" baseline="-25000" dirty="0" err="1">
                <a:solidFill>
                  <a:schemeClr val="tx1"/>
                </a:solidFill>
              </a:rPr>
              <a:t>j</a:t>
            </a:r>
            <a:r>
              <a:rPr lang="zh-CN" altLang="en-US" dirty="0">
                <a:solidFill>
                  <a:schemeClr val="tx1"/>
                </a:solidFill>
              </a:rPr>
              <a:t>可用</a:t>
            </a:r>
            <a:r>
              <a:rPr lang="zh-CN" altLang="zh-CN" dirty="0"/>
              <a:t>一条</a:t>
            </a:r>
            <a:r>
              <a:rPr lang="en-US" altLang="zh-CN" dirty="0" err="1">
                <a:solidFill>
                  <a:schemeClr val="tx1"/>
                </a:solidFill>
              </a:rPr>
              <a:t>a</a:t>
            </a:r>
            <a:r>
              <a:rPr lang="en-US" altLang="zh-CN" baseline="-25000" dirty="0" err="1">
                <a:solidFill>
                  <a:schemeClr val="tx1"/>
                </a:solidFill>
              </a:rPr>
              <a:t>i</a:t>
            </a:r>
            <a:r>
              <a:rPr lang="zh-CN" altLang="en-US" dirty="0">
                <a:solidFill>
                  <a:schemeClr val="tx1"/>
                </a:solidFill>
              </a:rPr>
              <a:t>。   。</a:t>
            </a:r>
            <a:r>
              <a:rPr lang="en-US" altLang="zh-CN" dirty="0" err="1">
                <a:solidFill>
                  <a:schemeClr val="tx1"/>
                </a:solidFill>
              </a:rPr>
              <a:t>a</a:t>
            </a:r>
            <a:r>
              <a:rPr lang="en-US" altLang="zh-CN" baseline="-25000" dirty="0" err="1">
                <a:solidFill>
                  <a:schemeClr val="tx1"/>
                </a:solidFill>
              </a:rPr>
              <a:t>j</a:t>
            </a:r>
            <a:r>
              <a:rPr lang="zh-CN" altLang="en-US" dirty="0">
                <a:solidFill>
                  <a:schemeClr val="tx1"/>
                </a:solidFill>
              </a:rPr>
              <a:t>的有向边相连。</a:t>
            </a:r>
          </a:p>
          <a:p>
            <a:pPr marL="0" indent="0">
              <a:lnSpc>
                <a:spcPct val="150000"/>
              </a:lnSpc>
              <a:buNone/>
            </a:pPr>
            <a:r>
              <a:rPr lang="zh-CN" altLang="en-US" dirty="0">
                <a:solidFill>
                  <a:schemeClr val="tx1"/>
                </a:solidFill>
              </a:rPr>
              <a:t>③</a:t>
            </a:r>
            <a:r>
              <a:rPr lang="en-US" altLang="zh-CN" dirty="0">
                <a:solidFill>
                  <a:schemeClr val="tx1"/>
                </a:solidFill>
              </a:rPr>
              <a:t> </a:t>
            </a:r>
            <a:r>
              <a:rPr lang="zh-CN" altLang="en-US" dirty="0">
                <a:solidFill>
                  <a:schemeClr val="tx1"/>
                </a:solidFill>
              </a:rPr>
              <a:t>如果</a:t>
            </a:r>
            <a:r>
              <a:rPr lang="en-US" altLang="zh-CN" dirty="0">
                <a:solidFill>
                  <a:schemeClr val="tx1"/>
                </a:solidFill>
              </a:rPr>
              <a:t>&lt;</a:t>
            </a:r>
            <a:r>
              <a:rPr lang="en-US" altLang="zh-CN" dirty="0" err="1">
                <a:solidFill>
                  <a:schemeClr val="tx1"/>
                </a:solidFill>
              </a:rPr>
              <a:t>a</a:t>
            </a:r>
            <a:r>
              <a:rPr lang="en-US" altLang="zh-CN" baseline="-25000" dirty="0" err="1">
                <a:solidFill>
                  <a:schemeClr val="tx1"/>
                </a:solidFill>
              </a:rPr>
              <a:t>i</a:t>
            </a:r>
            <a:r>
              <a:rPr lang="en-US" altLang="zh-CN" dirty="0" err="1">
                <a:solidFill>
                  <a:schemeClr val="tx1"/>
                </a:solidFill>
              </a:rPr>
              <a:t>,a</a:t>
            </a:r>
            <a:r>
              <a:rPr lang="en-US" altLang="zh-CN" baseline="-25000" dirty="0" err="1">
                <a:solidFill>
                  <a:schemeClr val="tx1"/>
                </a:solidFill>
              </a:rPr>
              <a:t>i</a:t>
            </a:r>
            <a:r>
              <a:rPr lang="en-US" altLang="zh-CN" dirty="0">
                <a:solidFill>
                  <a:schemeClr val="tx1"/>
                </a:solidFill>
              </a:rPr>
              <a:t>&gt;</a:t>
            </a:r>
            <a:r>
              <a:rPr lang="en-US" altLang="zh-CN" noProof="1">
                <a:solidFill>
                  <a:schemeClr val="tx1"/>
                </a:solidFill>
                <a:sym typeface="Symbol" panose="05050102010706020507" pitchFamily="18" charset="2"/>
              </a:rPr>
              <a:t></a:t>
            </a:r>
            <a:r>
              <a:rPr lang="en-US" altLang="zh-CN" noProof="1">
                <a:solidFill>
                  <a:schemeClr val="tx1"/>
                </a:solidFill>
              </a:rPr>
              <a:t>R</a:t>
            </a:r>
            <a:r>
              <a:rPr lang="zh-CN" altLang="en-US" noProof="1">
                <a:solidFill>
                  <a:schemeClr val="tx1"/>
                </a:solidFill>
              </a:rPr>
              <a:t>，则从</a:t>
            </a:r>
            <a:r>
              <a:rPr lang="en-US" altLang="zh-CN" noProof="1">
                <a:solidFill>
                  <a:schemeClr val="tx1"/>
                </a:solidFill>
              </a:rPr>
              <a:t>a</a:t>
            </a:r>
            <a:r>
              <a:rPr lang="en-US" altLang="zh-CN" baseline="-25000" dirty="0" err="1">
                <a:solidFill>
                  <a:schemeClr val="tx1"/>
                </a:solidFill>
              </a:rPr>
              <a:t>i</a:t>
            </a:r>
            <a:r>
              <a:rPr lang="zh-CN" altLang="en-US" dirty="0">
                <a:solidFill>
                  <a:schemeClr val="tx1"/>
                </a:solidFill>
              </a:rPr>
              <a:t>到</a:t>
            </a:r>
            <a:r>
              <a:rPr lang="en-US" altLang="zh-CN" dirty="0" err="1">
                <a:solidFill>
                  <a:schemeClr val="tx1"/>
                </a:solidFill>
              </a:rPr>
              <a:t>a</a:t>
            </a:r>
            <a:r>
              <a:rPr lang="en-US" altLang="zh-CN" baseline="-25000" dirty="0" err="1">
                <a:solidFill>
                  <a:schemeClr val="tx1"/>
                </a:solidFill>
              </a:rPr>
              <a:t>i</a:t>
            </a:r>
            <a:r>
              <a:rPr lang="zh-CN" altLang="en-US" dirty="0">
                <a:solidFill>
                  <a:schemeClr val="tx1"/>
                </a:solidFill>
              </a:rPr>
              <a:t>用一个带箭头的小圆圈表示，即：</a:t>
            </a:r>
            <a:r>
              <a:rPr lang="en-US" altLang="zh-CN" dirty="0" err="1">
                <a:solidFill>
                  <a:schemeClr val="tx1"/>
                </a:solidFill>
              </a:rPr>
              <a:t>a</a:t>
            </a:r>
            <a:r>
              <a:rPr lang="en-US" altLang="zh-CN" baseline="-25000" dirty="0" err="1">
                <a:solidFill>
                  <a:schemeClr val="tx1"/>
                </a:solidFill>
              </a:rPr>
              <a:t>i</a:t>
            </a:r>
            <a:endParaRPr lang="en-US" altLang="zh-CN" dirty="0">
              <a:solidFill>
                <a:schemeClr val="tx1"/>
              </a:solidFill>
            </a:endParaRPr>
          </a:p>
        </p:txBody>
      </p:sp>
      <p:sp>
        <p:nvSpPr>
          <p:cNvPr id="70660" name="Rectangle 4"/>
          <p:cNvSpPr>
            <a:spLocks noGrp="1" noChangeArrowheads="1"/>
          </p:cNvSpPr>
          <p:nvPr>
            <p:ph type="title"/>
          </p:nvPr>
        </p:nvSpPr>
        <p:spPr/>
        <p:txBody>
          <a:bodyPr/>
          <a:lstStyle/>
          <a:p>
            <a:r>
              <a:rPr lang="zh-CN" altLang="en-US" noProof="1"/>
              <a:t>关系图表示法</a:t>
            </a:r>
            <a:r>
              <a:rPr lang="zh-CN" altLang="zh-CN" noProof="1"/>
              <a:t>（</a:t>
            </a:r>
            <a:r>
              <a:rPr lang="zh-CN" altLang="zh-CN" dirty="0"/>
              <a:t>续）</a:t>
            </a:r>
            <a:endParaRPr lang="zh-CN" altLang="en-US" dirty="0"/>
          </a:p>
        </p:txBody>
      </p:sp>
      <p:sp>
        <p:nvSpPr>
          <p:cNvPr id="1409029" name="Freeform 5"/>
          <p:cNvSpPr>
            <a:spLocks/>
          </p:cNvSpPr>
          <p:nvPr/>
        </p:nvSpPr>
        <p:spPr bwMode="auto">
          <a:xfrm>
            <a:off x="6370725" y="3370219"/>
            <a:ext cx="432000" cy="0"/>
          </a:xfrm>
          <a:custGeom>
            <a:avLst/>
            <a:gdLst>
              <a:gd name="T0" fmla="*/ 0 w 288"/>
              <a:gd name="T1" fmla="*/ 2147483646 h 9"/>
              <a:gd name="T2" fmla="*/ 2147483646 w 288"/>
              <a:gd name="T3" fmla="*/ 0 h 9"/>
              <a:gd name="T4" fmla="*/ 0 60000 65536"/>
              <a:gd name="T5" fmla="*/ 0 60000 65536"/>
              <a:gd name="T6" fmla="*/ 0 w 288"/>
              <a:gd name="T7" fmla="*/ 0 h 9"/>
              <a:gd name="T8" fmla="*/ 288 w 288"/>
              <a:gd name="T9" fmla="*/ 9 h 9"/>
            </a:gdLst>
            <a:ahLst/>
            <a:cxnLst>
              <a:cxn ang="T4">
                <a:pos x="T0" y="T1"/>
              </a:cxn>
              <a:cxn ang="T5">
                <a:pos x="T2" y="T3"/>
              </a:cxn>
            </a:cxnLst>
            <a:rect l="T6" t="T7" r="T8" b="T9"/>
            <a:pathLst>
              <a:path w="288" h="9">
                <a:moveTo>
                  <a:pt x="0" y="9"/>
                </a:moveTo>
                <a:lnTo>
                  <a:pt x="288" y="0"/>
                </a:lnTo>
              </a:path>
            </a:pathLst>
          </a:custGeom>
          <a:noFill/>
          <a:ln w="41275">
            <a:solidFill>
              <a:srgbClr val="3333FF"/>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36008" tIns="36008" rIns="36008" bIns="36008">
            <a:spAutoFit/>
          </a:bodyPr>
          <a:lstStyle/>
          <a:p>
            <a:endParaRPr lang="zh-CN" altLang="en-US"/>
          </a:p>
        </p:txBody>
      </p:sp>
      <p:grpSp>
        <p:nvGrpSpPr>
          <p:cNvPr id="2" name="Group 11"/>
          <p:cNvGrpSpPr>
            <a:grpSpLocks/>
          </p:cNvGrpSpPr>
          <p:nvPr/>
        </p:nvGrpSpPr>
        <p:grpSpPr bwMode="auto">
          <a:xfrm>
            <a:off x="9604375" y="3567030"/>
            <a:ext cx="846287" cy="707203"/>
            <a:chOff x="3142" y="3755"/>
            <a:chExt cx="245" cy="558"/>
          </a:xfrm>
        </p:grpSpPr>
        <p:sp>
          <p:nvSpPr>
            <p:cNvPr id="70663" name="Oval 7"/>
            <p:cNvSpPr>
              <a:spLocks noChangeArrowheads="1"/>
            </p:cNvSpPr>
            <p:nvPr/>
          </p:nvSpPr>
          <p:spPr bwMode="auto">
            <a:xfrm flipH="1">
              <a:off x="3142" y="3990"/>
              <a:ext cx="53" cy="113"/>
            </a:xfrm>
            <a:prstGeom prst="ellipse">
              <a:avLst/>
            </a:prstGeom>
            <a:solidFill>
              <a:schemeClr val="bg1"/>
            </a:solidFill>
            <a:ln w="25400">
              <a:solidFill>
                <a:srgbClr val="FF0000"/>
              </a:solidFill>
              <a:round/>
              <a:headEnd/>
              <a:tailEnd/>
            </a:ln>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70664" name="Arc 10"/>
            <p:cNvSpPr>
              <a:spLocks/>
            </p:cNvSpPr>
            <p:nvPr/>
          </p:nvSpPr>
          <p:spPr bwMode="auto">
            <a:xfrm flipV="1">
              <a:off x="3160" y="3755"/>
              <a:ext cx="227" cy="558"/>
            </a:xfrm>
            <a:custGeom>
              <a:avLst/>
              <a:gdLst>
                <a:gd name="T0" fmla="*/ 0 w 42769"/>
                <a:gd name="T1" fmla="*/ 0 h 43200"/>
                <a:gd name="T2" fmla="*/ 0 w 42769"/>
                <a:gd name="T3" fmla="*/ 0 h 43200"/>
                <a:gd name="T4" fmla="*/ 0 w 42769"/>
                <a:gd name="T5" fmla="*/ 0 h 43200"/>
                <a:gd name="T6" fmla="*/ 0 60000 65536"/>
                <a:gd name="T7" fmla="*/ 0 60000 65536"/>
                <a:gd name="T8" fmla="*/ 0 60000 65536"/>
                <a:gd name="T9" fmla="*/ 0 w 42769"/>
                <a:gd name="T10" fmla="*/ 0 h 43200"/>
                <a:gd name="T11" fmla="*/ 42769 w 42769"/>
                <a:gd name="T12" fmla="*/ 43200 h 43200"/>
              </a:gdLst>
              <a:ahLst/>
              <a:cxnLst>
                <a:cxn ang="T6">
                  <a:pos x="T0" y="T1"/>
                </a:cxn>
                <a:cxn ang="T7">
                  <a:pos x="T2" y="T3"/>
                </a:cxn>
                <a:cxn ang="T8">
                  <a:pos x="T4" y="T5"/>
                </a:cxn>
              </a:cxnLst>
              <a:rect l="T9" t="T10" r="T11" b="T12"/>
              <a:pathLst>
                <a:path w="42769" h="43200" fill="none" extrusionOk="0">
                  <a:moveTo>
                    <a:pt x="1250" y="13245"/>
                  </a:moveTo>
                  <a:cubicBezTo>
                    <a:pt x="4615" y="5221"/>
                    <a:pt x="12467" y="-1"/>
                    <a:pt x="21169" y="0"/>
                  </a:cubicBezTo>
                  <a:cubicBezTo>
                    <a:pt x="33098" y="0"/>
                    <a:pt x="42769" y="9670"/>
                    <a:pt x="42769" y="21600"/>
                  </a:cubicBezTo>
                  <a:cubicBezTo>
                    <a:pt x="42769" y="33529"/>
                    <a:pt x="33098" y="43200"/>
                    <a:pt x="21169" y="43200"/>
                  </a:cubicBezTo>
                  <a:cubicBezTo>
                    <a:pt x="10894" y="43200"/>
                    <a:pt x="2041" y="35962"/>
                    <a:pt x="-1" y="25893"/>
                  </a:cubicBezTo>
                </a:path>
                <a:path w="42769" h="43200" stroke="0" extrusionOk="0">
                  <a:moveTo>
                    <a:pt x="1250" y="13245"/>
                  </a:moveTo>
                  <a:cubicBezTo>
                    <a:pt x="4615" y="5221"/>
                    <a:pt x="12467" y="-1"/>
                    <a:pt x="21169" y="0"/>
                  </a:cubicBezTo>
                  <a:cubicBezTo>
                    <a:pt x="33098" y="0"/>
                    <a:pt x="42769" y="9670"/>
                    <a:pt x="42769" y="21600"/>
                  </a:cubicBezTo>
                  <a:cubicBezTo>
                    <a:pt x="42769" y="33529"/>
                    <a:pt x="33098" y="43200"/>
                    <a:pt x="21169" y="43200"/>
                  </a:cubicBezTo>
                  <a:cubicBezTo>
                    <a:pt x="10894" y="43200"/>
                    <a:pt x="2041" y="35962"/>
                    <a:pt x="-1" y="25893"/>
                  </a:cubicBezTo>
                  <a:lnTo>
                    <a:pt x="21169" y="21600"/>
                  </a:lnTo>
                  <a:lnTo>
                    <a:pt x="1250" y="13245"/>
                  </a:lnTo>
                  <a:close/>
                </a:path>
              </a:pathLst>
            </a:custGeom>
            <a:noFill/>
            <a:ln w="254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10493745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9026">
                                            <p:txEl>
                                              <p:pRg st="1" end="1"/>
                                            </p:txEl>
                                          </p:spTgt>
                                        </p:tgtEl>
                                        <p:attrNameLst>
                                          <p:attrName>style.visibility</p:attrName>
                                        </p:attrNameLst>
                                      </p:cBhvr>
                                      <p:to>
                                        <p:strVal val="visible"/>
                                      </p:to>
                                    </p:set>
                                    <p:anim calcmode="lin" valueType="num">
                                      <p:cBhvr additive="base">
                                        <p:cTn id="7" dur="500" fill="hold"/>
                                        <p:tgtEl>
                                          <p:spTgt spid="140902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90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9026">
                                            <p:txEl>
                                              <p:pRg st="2" end="2"/>
                                            </p:txEl>
                                          </p:spTgt>
                                        </p:tgtEl>
                                        <p:attrNameLst>
                                          <p:attrName>style.visibility</p:attrName>
                                        </p:attrNameLst>
                                      </p:cBhvr>
                                      <p:to>
                                        <p:strVal val="visible"/>
                                      </p:to>
                                    </p:set>
                                    <p:anim calcmode="lin" valueType="num">
                                      <p:cBhvr additive="base">
                                        <p:cTn id="13" dur="500" fill="hold"/>
                                        <p:tgtEl>
                                          <p:spTgt spid="140902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90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9026">
                                            <p:txEl>
                                              <p:pRg st="3" end="3"/>
                                            </p:txEl>
                                          </p:spTgt>
                                        </p:tgtEl>
                                        <p:attrNameLst>
                                          <p:attrName>style.visibility</p:attrName>
                                        </p:attrNameLst>
                                      </p:cBhvr>
                                      <p:to>
                                        <p:strVal val="visible"/>
                                      </p:to>
                                    </p:set>
                                    <p:anim calcmode="lin" valueType="num">
                                      <p:cBhvr additive="base">
                                        <p:cTn id="19" dur="500" fill="hold"/>
                                        <p:tgtEl>
                                          <p:spTgt spid="140902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902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09029"/>
                                        </p:tgtEl>
                                        <p:attrNameLst>
                                          <p:attrName>style.visibility</p:attrName>
                                        </p:attrNameLst>
                                      </p:cBhvr>
                                      <p:to>
                                        <p:strVal val="visible"/>
                                      </p:to>
                                    </p:set>
                                    <p:anim calcmode="lin" valueType="num">
                                      <p:cBhvr additive="base">
                                        <p:cTn id="23" dur="500" fill="hold"/>
                                        <p:tgtEl>
                                          <p:spTgt spid="1409029"/>
                                        </p:tgtEl>
                                        <p:attrNameLst>
                                          <p:attrName>ppt_x</p:attrName>
                                        </p:attrNameLst>
                                      </p:cBhvr>
                                      <p:tavLst>
                                        <p:tav tm="0">
                                          <p:val>
                                            <p:strVal val="0-#ppt_w/2"/>
                                          </p:val>
                                        </p:tav>
                                        <p:tav tm="100000">
                                          <p:val>
                                            <p:strVal val="#ppt_x"/>
                                          </p:val>
                                        </p:tav>
                                      </p:tavLst>
                                    </p:anim>
                                    <p:anim calcmode="lin" valueType="num">
                                      <p:cBhvr additive="base">
                                        <p:cTn id="24" dur="500" fill="hold"/>
                                        <p:tgtEl>
                                          <p:spTgt spid="140902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09026">
                                            <p:txEl>
                                              <p:pRg st="4" end="4"/>
                                            </p:txEl>
                                          </p:spTgt>
                                        </p:tgtEl>
                                        <p:attrNameLst>
                                          <p:attrName>style.visibility</p:attrName>
                                        </p:attrNameLst>
                                      </p:cBhvr>
                                      <p:to>
                                        <p:strVal val="visible"/>
                                      </p:to>
                                    </p:set>
                                    <p:anim calcmode="lin" valueType="num">
                                      <p:cBhvr additive="base">
                                        <p:cTn id="29" dur="500" fill="hold"/>
                                        <p:tgtEl>
                                          <p:spTgt spid="140902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09026">
                                            <p:txEl>
                                              <p:pRg st="4" end="4"/>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6"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4931" name="Rectangle 3"/>
          <p:cNvSpPr>
            <a:spLocks noGrp="1" noChangeArrowheads="1"/>
          </p:cNvSpPr>
          <p:nvPr>
            <p:ph type="body" idx="1"/>
          </p:nvPr>
        </p:nvSpPr>
        <p:spPr>
          <a:xfrm>
            <a:off x="536576" y="4513576"/>
            <a:ext cx="1752599" cy="2082814"/>
          </a:xfrm>
        </p:spPr>
        <p:txBody>
          <a:bodyPr>
            <a:normAutofit/>
          </a:bodyPr>
          <a:lstStyle/>
          <a:p>
            <a:pPr marL="0" indent="0">
              <a:spcBef>
                <a:spcPct val="15000"/>
              </a:spcBef>
              <a:buNone/>
            </a:pPr>
            <a:r>
              <a:rPr lang="zh-CN" altLang="en-US" dirty="0">
                <a:solidFill>
                  <a:srgbClr val="C00000"/>
                </a:solidFill>
              </a:rPr>
              <a:t>解</a:t>
            </a:r>
            <a:r>
              <a:rPr lang="zh-CN" altLang="en-US" dirty="0">
                <a:solidFill>
                  <a:schemeClr val="tx1"/>
                </a:solidFill>
              </a:rPr>
              <a:t>  关系</a:t>
            </a:r>
            <a:r>
              <a:rPr lang="en-US" altLang="zh-CN" dirty="0">
                <a:solidFill>
                  <a:schemeClr val="tx1"/>
                </a:solidFill>
              </a:rPr>
              <a:t>R</a:t>
            </a:r>
            <a:r>
              <a:rPr lang="zh-CN" altLang="en-US" dirty="0">
                <a:solidFill>
                  <a:schemeClr val="tx1"/>
                </a:solidFill>
              </a:rPr>
              <a:t>和</a:t>
            </a:r>
            <a:r>
              <a:rPr lang="en-US" altLang="zh-CN" dirty="0">
                <a:solidFill>
                  <a:schemeClr val="tx1"/>
                </a:solidFill>
              </a:rPr>
              <a:t>S</a:t>
            </a:r>
            <a:r>
              <a:rPr lang="zh-CN" altLang="en-US" dirty="0">
                <a:solidFill>
                  <a:schemeClr val="tx1"/>
                </a:solidFill>
              </a:rPr>
              <a:t>的关系图如右图所示。</a:t>
            </a:r>
            <a:endParaRPr lang="en-US" altLang="zh-CN" dirty="0">
              <a:solidFill>
                <a:schemeClr val="tx1"/>
              </a:solidFill>
            </a:endParaRPr>
          </a:p>
        </p:txBody>
      </p:sp>
      <p:sp>
        <p:nvSpPr>
          <p:cNvPr id="5" name="Text Box 25">
            <a:extLst>
              <a:ext uri="{FF2B5EF4-FFF2-40B4-BE49-F238E27FC236}">
                <a16:creationId xmlns:a16="http://schemas.microsoft.com/office/drawing/2014/main" id="{D4BAA32F-19C3-45F3-90A7-28187E34186F}"/>
              </a:ext>
            </a:extLst>
          </p:cNvPr>
          <p:cNvSpPr txBox="1">
            <a:spLocks noChangeArrowheads="1"/>
          </p:cNvSpPr>
          <p:nvPr/>
        </p:nvSpPr>
        <p:spPr bwMode="auto">
          <a:xfrm>
            <a:off x="3054930" y="4980736"/>
            <a:ext cx="10003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李华</a:t>
            </a:r>
            <a:endParaRPr lang="en-US" altLang="zh-CN" sz="2400" dirty="0">
              <a:solidFill>
                <a:schemeClr val="tx1"/>
              </a:solidFill>
              <a:latin typeface="+mn-ea"/>
              <a:ea typeface="+mn-ea"/>
            </a:endParaRPr>
          </a:p>
        </p:txBody>
      </p:sp>
      <p:sp>
        <p:nvSpPr>
          <p:cNvPr id="9" name="Text Box 29">
            <a:extLst>
              <a:ext uri="{FF2B5EF4-FFF2-40B4-BE49-F238E27FC236}">
                <a16:creationId xmlns:a16="http://schemas.microsoft.com/office/drawing/2014/main" id="{599D255C-43B3-4500-8436-A03AB11465CF}"/>
              </a:ext>
            </a:extLst>
          </p:cNvPr>
          <p:cNvSpPr txBox="1">
            <a:spLocks noChangeArrowheads="1"/>
          </p:cNvSpPr>
          <p:nvPr/>
        </p:nvSpPr>
        <p:spPr bwMode="auto">
          <a:xfrm>
            <a:off x="5965491" y="4836239"/>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王珊</a:t>
            </a:r>
            <a:endParaRPr lang="en-US" altLang="zh-CN" sz="2400" dirty="0">
              <a:solidFill>
                <a:schemeClr val="tx1"/>
              </a:solidFill>
              <a:latin typeface="+mn-ea"/>
              <a:ea typeface="+mn-ea"/>
            </a:endParaRPr>
          </a:p>
        </p:txBody>
      </p:sp>
      <p:grpSp>
        <p:nvGrpSpPr>
          <p:cNvPr id="26" name="组合 25"/>
          <p:cNvGrpSpPr/>
          <p:nvPr/>
        </p:nvGrpSpPr>
        <p:grpSpPr>
          <a:xfrm>
            <a:off x="5749542" y="5340778"/>
            <a:ext cx="1079749" cy="390616"/>
            <a:chOff x="5374155" y="5802606"/>
            <a:chExt cx="1079749" cy="390616"/>
          </a:xfrm>
        </p:grpSpPr>
        <p:sp>
          <p:nvSpPr>
            <p:cNvPr id="7" name="Text Box 27">
              <a:extLst>
                <a:ext uri="{FF2B5EF4-FFF2-40B4-BE49-F238E27FC236}">
                  <a16:creationId xmlns:a16="http://schemas.microsoft.com/office/drawing/2014/main" id="{60B52101-ED60-4812-9193-0FD779793F8B}"/>
                </a:ext>
              </a:extLst>
            </p:cNvPr>
            <p:cNvSpPr txBox="1">
              <a:spLocks noChangeArrowheads="1"/>
            </p:cNvSpPr>
            <p:nvPr/>
          </p:nvSpPr>
          <p:spPr bwMode="auto">
            <a:xfrm>
              <a:off x="5590104" y="5802606"/>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李想</a:t>
              </a:r>
              <a:endParaRPr lang="en-US" altLang="zh-CN" sz="2400" dirty="0">
                <a:solidFill>
                  <a:schemeClr val="tx1"/>
                </a:solidFill>
                <a:latin typeface="+mn-ea"/>
                <a:ea typeface="+mn-ea"/>
              </a:endParaRPr>
            </a:p>
          </p:txBody>
        </p:sp>
        <p:sp>
          <p:nvSpPr>
            <p:cNvPr id="11" name="Oval 31">
              <a:extLst>
                <a:ext uri="{FF2B5EF4-FFF2-40B4-BE49-F238E27FC236}">
                  <a16:creationId xmlns:a16="http://schemas.microsoft.com/office/drawing/2014/main" id="{D77DE4A3-6232-437C-8276-6E26726420F9}"/>
                </a:ext>
              </a:extLst>
            </p:cNvPr>
            <p:cNvSpPr>
              <a:spLocks noChangeArrowheads="1"/>
            </p:cNvSpPr>
            <p:nvPr/>
          </p:nvSpPr>
          <p:spPr bwMode="auto">
            <a:xfrm>
              <a:off x="5374155" y="6031260"/>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12" name="Oval 32">
            <a:extLst>
              <a:ext uri="{FF2B5EF4-FFF2-40B4-BE49-F238E27FC236}">
                <a16:creationId xmlns:a16="http://schemas.microsoft.com/office/drawing/2014/main" id="{BA3925FA-B397-4FCD-9347-4FE4E89B3B91}"/>
              </a:ext>
            </a:extLst>
          </p:cNvPr>
          <p:cNvSpPr>
            <a:spLocks noChangeArrowheads="1"/>
          </p:cNvSpPr>
          <p:nvPr/>
        </p:nvSpPr>
        <p:spPr bwMode="auto">
          <a:xfrm>
            <a:off x="5749542" y="5085536"/>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nvGrpSpPr>
          <p:cNvPr id="19" name="组合 18"/>
          <p:cNvGrpSpPr/>
          <p:nvPr/>
        </p:nvGrpSpPr>
        <p:grpSpPr>
          <a:xfrm>
            <a:off x="5749542" y="5763680"/>
            <a:ext cx="1367153" cy="461665"/>
            <a:chOff x="5374155" y="6552080"/>
            <a:chExt cx="1367153" cy="461665"/>
          </a:xfrm>
        </p:grpSpPr>
        <p:sp>
          <p:nvSpPr>
            <p:cNvPr id="13" name="Oval 33">
              <a:extLst>
                <a:ext uri="{FF2B5EF4-FFF2-40B4-BE49-F238E27FC236}">
                  <a16:creationId xmlns:a16="http://schemas.microsoft.com/office/drawing/2014/main" id="{C7ECED60-9A29-4047-BD0C-72160550B0B9}"/>
                </a:ext>
              </a:extLst>
            </p:cNvPr>
            <p:cNvSpPr>
              <a:spLocks noChangeArrowheads="1"/>
            </p:cNvSpPr>
            <p:nvPr/>
          </p:nvSpPr>
          <p:spPr bwMode="auto">
            <a:xfrm>
              <a:off x="5374155" y="6761679"/>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sp>
          <p:nvSpPr>
            <p:cNvPr id="14" name="Text Box 34">
              <a:extLst>
                <a:ext uri="{FF2B5EF4-FFF2-40B4-BE49-F238E27FC236}">
                  <a16:creationId xmlns:a16="http://schemas.microsoft.com/office/drawing/2014/main" id="{C7895D73-B5D9-4CA4-99DD-BC28207E00E4}"/>
                </a:ext>
              </a:extLst>
            </p:cNvPr>
            <p:cNvSpPr txBox="1">
              <a:spLocks noChangeArrowheads="1"/>
            </p:cNvSpPr>
            <p:nvPr/>
          </p:nvSpPr>
          <p:spPr bwMode="auto">
            <a:xfrm>
              <a:off x="5558347" y="6552080"/>
              <a:ext cx="11829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r>
                <a:rPr lang="zh-CN" altLang="en-US" sz="2400" dirty="0">
                  <a:solidFill>
                    <a:schemeClr val="tx1"/>
                  </a:solidFill>
                  <a:latin typeface="+mn-ea"/>
                  <a:ea typeface="+mn-ea"/>
                </a:rPr>
                <a:t>王良</a:t>
              </a:r>
              <a:endParaRPr lang="en-US" altLang="zh-CN" sz="2400" dirty="0">
                <a:solidFill>
                  <a:schemeClr val="tx1"/>
                </a:solidFill>
                <a:latin typeface="+mn-ea"/>
                <a:ea typeface="+mn-ea"/>
              </a:endParaRPr>
            </a:p>
          </p:txBody>
        </p:sp>
      </p:grpSp>
      <p:sp>
        <p:nvSpPr>
          <p:cNvPr id="15" name="Freeform 35">
            <a:extLst>
              <a:ext uri="{FF2B5EF4-FFF2-40B4-BE49-F238E27FC236}">
                <a16:creationId xmlns:a16="http://schemas.microsoft.com/office/drawing/2014/main" id="{0FF23841-4E55-4469-80D7-F3DC22A406AD}"/>
              </a:ext>
            </a:extLst>
          </p:cNvPr>
          <p:cNvSpPr>
            <a:spLocks/>
          </p:cNvSpPr>
          <p:nvPr/>
        </p:nvSpPr>
        <p:spPr bwMode="auto">
          <a:xfrm>
            <a:off x="3961602" y="5166517"/>
            <a:ext cx="1797465" cy="497796"/>
          </a:xfrm>
          <a:custGeom>
            <a:avLst/>
            <a:gdLst>
              <a:gd name="T0" fmla="*/ 0 w 877"/>
              <a:gd name="T1" fmla="*/ 0 h 413"/>
              <a:gd name="T2" fmla="*/ 2147483646 w 877"/>
              <a:gd name="T3" fmla="*/ 2147483646 h 413"/>
              <a:gd name="T4" fmla="*/ 0 60000 65536"/>
              <a:gd name="T5" fmla="*/ 0 60000 65536"/>
              <a:gd name="T6" fmla="*/ 0 w 877"/>
              <a:gd name="T7" fmla="*/ 0 h 413"/>
              <a:gd name="T8" fmla="*/ 877 w 877"/>
              <a:gd name="T9" fmla="*/ 413 h 413"/>
            </a:gdLst>
            <a:ahLst/>
            <a:cxnLst>
              <a:cxn ang="T4">
                <a:pos x="T0" y="T1"/>
              </a:cxn>
              <a:cxn ang="T5">
                <a:pos x="T2" y="T3"/>
              </a:cxn>
            </a:cxnLst>
            <a:rect l="T6" t="T7" r="T8" b="T9"/>
            <a:pathLst>
              <a:path w="877" h="413">
                <a:moveTo>
                  <a:pt x="0" y="0"/>
                </a:moveTo>
                <a:lnTo>
                  <a:pt x="877" y="413"/>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6" name="Freeform 36">
            <a:extLst>
              <a:ext uri="{FF2B5EF4-FFF2-40B4-BE49-F238E27FC236}">
                <a16:creationId xmlns:a16="http://schemas.microsoft.com/office/drawing/2014/main" id="{A00D62BB-B349-40EE-A9F1-CD0A91C69775}"/>
              </a:ext>
            </a:extLst>
          </p:cNvPr>
          <p:cNvSpPr>
            <a:spLocks/>
          </p:cNvSpPr>
          <p:nvPr/>
        </p:nvSpPr>
        <p:spPr bwMode="auto">
          <a:xfrm>
            <a:off x="3961603" y="5166517"/>
            <a:ext cx="1760301" cy="1212980"/>
          </a:xfrm>
          <a:custGeom>
            <a:avLst/>
            <a:gdLst>
              <a:gd name="T0" fmla="*/ 0 w 907"/>
              <a:gd name="T1" fmla="*/ 0 h 1263"/>
              <a:gd name="T2" fmla="*/ 2147483646 w 907"/>
              <a:gd name="T3" fmla="*/ 2147483646 h 1263"/>
              <a:gd name="T4" fmla="*/ 0 60000 65536"/>
              <a:gd name="T5" fmla="*/ 0 60000 65536"/>
              <a:gd name="T6" fmla="*/ 0 w 907"/>
              <a:gd name="T7" fmla="*/ 0 h 1263"/>
              <a:gd name="T8" fmla="*/ 907 w 907"/>
              <a:gd name="T9" fmla="*/ 1263 h 1263"/>
            </a:gdLst>
            <a:ahLst/>
            <a:cxnLst>
              <a:cxn ang="T4">
                <a:pos x="T0" y="T1"/>
              </a:cxn>
              <a:cxn ang="T5">
                <a:pos x="T2" y="T3"/>
              </a:cxn>
            </a:cxnLst>
            <a:rect l="T6" t="T7" r="T8" b="T9"/>
            <a:pathLst>
              <a:path w="907" h="1263">
                <a:moveTo>
                  <a:pt x="0" y="0"/>
                </a:moveTo>
                <a:lnTo>
                  <a:pt x="907" y="1263"/>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7" name="Freeform 37">
            <a:extLst>
              <a:ext uri="{FF2B5EF4-FFF2-40B4-BE49-F238E27FC236}">
                <a16:creationId xmlns:a16="http://schemas.microsoft.com/office/drawing/2014/main" id="{84B0D3F1-93B4-4647-BEF8-62D723E0637E}"/>
              </a:ext>
            </a:extLst>
          </p:cNvPr>
          <p:cNvSpPr>
            <a:spLocks/>
          </p:cNvSpPr>
          <p:nvPr/>
        </p:nvSpPr>
        <p:spPr bwMode="auto">
          <a:xfrm>
            <a:off x="3975892" y="5190335"/>
            <a:ext cx="1783175" cy="699545"/>
          </a:xfrm>
          <a:custGeom>
            <a:avLst/>
            <a:gdLst>
              <a:gd name="T0" fmla="*/ 0 w 900"/>
              <a:gd name="T1" fmla="*/ 2147483646 h 660"/>
              <a:gd name="T2" fmla="*/ 2147483646 w 900"/>
              <a:gd name="T3" fmla="*/ 0 h 660"/>
              <a:gd name="T4" fmla="*/ 0 60000 65536"/>
              <a:gd name="T5" fmla="*/ 0 60000 65536"/>
              <a:gd name="T6" fmla="*/ 0 w 900"/>
              <a:gd name="T7" fmla="*/ 0 h 660"/>
              <a:gd name="T8" fmla="*/ 900 w 900"/>
              <a:gd name="T9" fmla="*/ 660 h 660"/>
            </a:gdLst>
            <a:ahLst/>
            <a:cxnLst>
              <a:cxn ang="T4">
                <a:pos x="T0" y="T1"/>
              </a:cxn>
              <a:cxn ang="T5">
                <a:pos x="T2" y="T3"/>
              </a:cxn>
            </a:cxnLst>
            <a:rect l="T6" t="T7" r="T8" b="T9"/>
            <a:pathLst>
              <a:path w="900" h="660">
                <a:moveTo>
                  <a:pt x="0" y="660"/>
                </a:moveTo>
                <a:lnTo>
                  <a:pt x="900" y="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sp>
        <p:nvSpPr>
          <p:cNvPr id="18" name="Freeform 38">
            <a:extLst>
              <a:ext uri="{FF2B5EF4-FFF2-40B4-BE49-F238E27FC236}">
                <a16:creationId xmlns:a16="http://schemas.microsoft.com/office/drawing/2014/main" id="{74CD15E5-2BC3-4110-8C49-D7D308CDC737}"/>
              </a:ext>
            </a:extLst>
          </p:cNvPr>
          <p:cNvSpPr>
            <a:spLocks/>
          </p:cNvSpPr>
          <p:nvPr/>
        </p:nvSpPr>
        <p:spPr bwMode="auto">
          <a:xfrm>
            <a:off x="4006063" y="5837392"/>
            <a:ext cx="1715842" cy="265374"/>
          </a:xfrm>
          <a:custGeom>
            <a:avLst/>
            <a:gdLst>
              <a:gd name="T0" fmla="*/ 0 w 890"/>
              <a:gd name="T1" fmla="*/ 0 h 600"/>
              <a:gd name="T2" fmla="*/ 2147483646 w 890"/>
              <a:gd name="T3" fmla="*/ 2147483646 h 600"/>
              <a:gd name="T4" fmla="*/ 0 60000 65536"/>
              <a:gd name="T5" fmla="*/ 0 60000 65536"/>
              <a:gd name="T6" fmla="*/ 0 w 890"/>
              <a:gd name="T7" fmla="*/ 0 h 600"/>
              <a:gd name="T8" fmla="*/ 890 w 890"/>
              <a:gd name="T9" fmla="*/ 600 h 600"/>
            </a:gdLst>
            <a:ahLst/>
            <a:cxnLst>
              <a:cxn ang="T4">
                <a:pos x="T0" y="T1"/>
              </a:cxn>
              <a:cxn ang="T5">
                <a:pos x="T2" y="T3"/>
              </a:cxn>
            </a:cxnLst>
            <a:rect l="T6" t="T7" r="T8" b="T9"/>
            <a:pathLst>
              <a:path w="890" h="600">
                <a:moveTo>
                  <a:pt x="0" y="0"/>
                </a:moveTo>
                <a:lnTo>
                  <a:pt x="890" y="60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b="1">
              <a:latin typeface="+mn-ea"/>
            </a:endParaRPr>
          </a:p>
        </p:txBody>
      </p:sp>
      <p:grpSp>
        <p:nvGrpSpPr>
          <p:cNvPr id="25" name="组合 24"/>
          <p:cNvGrpSpPr/>
          <p:nvPr/>
        </p:nvGrpSpPr>
        <p:grpSpPr>
          <a:xfrm>
            <a:off x="3054930" y="5581944"/>
            <a:ext cx="978126" cy="369332"/>
            <a:chOff x="2679543" y="6223391"/>
            <a:chExt cx="978126" cy="369332"/>
          </a:xfrm>
        </p:grpSpPr>
        <p:sp>
          <p:nvSpPr>
            <p:cNvPr id="8" name="Text Box 28">
              <a:extLst>
                <a:ext uri="{FF2B5EF4-FFF2-40B4-BE49-F238E27FC236}">
                  <a16:creationId xmlns:a16="http://schemas.microsoft.com/office/drawing/2014/main" id="{819C27AF-E43D-4D3E-8012-1F4A75654C8C}"/>
                </a:ext>
              </a:extLst>
            </p:cNvPr>
            <p:cNvSpPr txBox="1">
              <a:spLocks noChangeArrowheads="1"/>
            </p:cNvSpPr>
            <p:nvPr/>
          </p:nvSpPr>
          <p:spPr bwMode="auto">
            <a:xfrm>
              <a:off x="2679543" y="6223391"/>
              <a:ext cx="81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王云</a:t>
              </a:r>
              <a:endParaRPr lang="en-US" altLang="zh-CN" sz="2400" dirty="0">
                <a:solidFill>
                  <a:schemeClr val="tx1"/>
                </a:solidFill>
                <a:latin typeface="+mn-ea"/>
                <a:ea typeface="+mn-ea"/>
              </a:endParaRPr>
            </a:p>
          </p:txBody>
        </p:sp>
        <p:sp>
          <p:nvSpPr>
            <p:cNvPr id="20" name="Oval 40">
              <a:extLst>
                <a:ext uri="{FF2B5EF4-FFF2-40B4-BE49-F238E27FC236}">
                  <a16:creationId xmlns:a16="http://schemas.microsoft.com/office/drawing/2014/main" id="{E627EAFF-DC12-4719-B690-E3EBEAD58F7A}"/>
                </a:ext>
              </a:extLst>
            </p:cNvPr>
            <p:cNvSpPr>
              <a:spLocks noChangeArrowheads="1"/>
            </p:cNvSpPr>
            <p:nvPr/>
          </p:nvSpPr>
          <p:spPr bwMode="auto">
            <a:xfrm>
              <a:off x="3495707" y="6396469"/>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21" name="Oval 41">
            <a:extLst>
              <a:ext uri="{FF2B5EF4-FFF2-40B4-BE49-F238E27FC236}">
                <a16:creationId xmlns:a16="http://schemas.microsoft.com/office/drawing/2014/main" id="{4F9FF238-B83E-4AB9-A3AD-255DEA433D20}"/>
              </a:ext>
            </a:extLst>
          </p:cNvPr>
          <p:cNvSpPr>
            <a:spLocks noChangeArrowheads="1"/>
          </p:cNvSpPr>
          <p:nvPr/>
        </p:nvSpPr>
        <p:spPr bwMode="auto">
          <a:xfrm>
            <a:off x="3871094" y="5085536"/>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nvGrpSpPr>
          <p:cNvPr id="3" name="组合 2"/>
          <p:cNvGrpSpPr/>
          <p:nvPr/>
        </p:nvGrpSpPr>
        <p:grpSpPr>
          <a:xfrm>
            <a:off x="3122563" y="6148460"/>
            <a:ext cx="978126" cy="369332"/>
            <a:chOff x="2679543" y="7393649"/>
            <a:chExt cx="978126" cy="369332"/>
          </a:xfrm>
        </p:grpSpPr>
        <p:sp>
          <p:nvSpPr>
            <p:cNvPr id="6" name="Text Box 26">
              <a:extLst>
                <a:ext uri="{FF2B5EF4-FFF2-40B4-BE49-F238E27FC236}">
                  <a16:creationId xmlns:a16="http://schemas.microsoft.com/office/drawing/2014/main" id="{819C52DB-1F30-492F-AAA3-B0DBEEE36622}"/>
                </a:ext>
              </a:extLst>
            </p:cNvPr>
            <p:cNvSpPr txBox="1">
              <a:spLocks noChangeArrowheads="1"/>
            </p:cNvSpPr>
            <p:nvPr/>
          </p:nvSpPr>
          <p:spPr bwMode="auto">
            <a:xfrm>
              <a:off x="2679543" y="7393649"/>
              <a:ext cx="811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陈庆</a:t>
              </a:r>
              <a:endParaRPr lang="en-US" altLang="zh-CN" sz="2400" dirty="0">
                <a:solidFill>
                  <a:schemeClr val="tx1"/>
                </a:solidFill>
                <a:latin typeface="+mn-ea"/>
                <a:ea typeface="+mn-ea"/>
              </a:endParaRPr>
            </a:p>
          </p:txBody>
        </p:sp>
        <p:sp>
          <p:nvSpPr>
            <p:cNvPr id="22" name="Oval 42">
              <a:extLst>
                <a:ext uri="{FF2B5EF4-FFF2-40B4-BE49-F238E27FC236}">
                  <a16:creationId xmlns:a16="http://schemas.microsoft.com/office/drawing/2014/main" id="{C8987107-0CF6-4504-B157-054B768D4083}"/>
                </a:ext>
              </a:extLst>
            </p:cNvPr>
            <p:cNvSpPr>
              <a:spLocks noChangeArrowheads="1"/>
            </p:cNvSpPr>
            <p:nvPr/>
          </p:nvSpPr>
          <p:spPr bwMode="auto">
            <a:xfrm>
              <a:off x="3495707" y="7492098"/>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grpSp>
        <p:nvGrpSpPr>
          <p:cNvPr id="4" name="组合 3"/>
          <p:cNvGrpSpPr/>
          <p:nvPr/>
        </p:nvGrpSpPr>
        <p:grpSpPr>
          <a:xfrm>
            <a:off x="5749542" y="6262359"/>
            <a:ext cx="1079749" cy="369332"/>
            <a:chOff x="5374155" y="7393649"/>
            <a:chExt cx="1079749" cy="369332"/>
          </a:xfrm>
        </p:grpSpPr>
        <p:sp>
          <p:nvSpPr>
            <p:cNvPr id="10" name="Text Box 30">
              <a:extLst>
                <a:ext uri="{FF2B5EF4-FFF2-40B4-BE49-F238E27FC236}">
                  <a16:creationId xmlns:a16="http://schemas.microsoft.com/office/drawing/2014/main" id="{7C00C731-9B50-4772-BE88-3C549CAC270E}"/>
                </a:ext>
              </a:extLst>
            </p:cNvPr>
            <p:cNvSpPr txBox="1">
              <a:spLocks noChangeArrowheads="1"/>
            </p:cNvSpPr>
            <p:nvPr/>
          </p:nvSpPr>
          <p:spPr bwMode="auto">
            <a:xfrm>
              <a:off x="5590104" y="7393649"/>
              <a:ext cx="863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defRPr/>
              </a:pPr>
              <a:r>
                <a:rPr lang="zh-CN" altLang="en-US" sz="2400" dirty="0">
                  <a:solidFill>
                    <a:schemeClr val="tx1"/>
                  </a:solidFill>
                  <a:latin typeface="+mn-ea"/>
                  <a:ea typeface="+mn-ea"/>
                </a:rPr>
                <a:t>李美</a:t>
              </a:r>
              <a:endParaRPr lang="en-US" altLang="zh-CN" sz="2400" dirty="0">
                <a:solidFill>
                  <a:schemeClr val="tx1"/>
                </a:solidFill>
                <a:latin typeface="+mn-ea"/>
                <a:ea typeface="+mn-ea"/>
              </a:endParaRPr>
            </a:p>
          </p:txBody>
        </p:sp>
        <p:sp>
          <p:nvSpPr>
            <p:cNvPr id="23" name="Oval 43">
              <a:extLst>
                <a:ext uri="{FF2B5EF4-FFF2-40B4-BE49-F238E27FC236}">
                  <a16:creationId xmlns:a16="http://schemas.microsoft.com/office/drawing/2014/main" id="{2F34CD45-DEB4-4F6C-8061-11882261FEEF}"/>
                </a:ext>
              </a:extLst>
            </p:cNvPr>
            <p:cNvSpPr>
              <a:spLocks noChangeArrowheads="1"/>
            </p:cNvSpPr>
            <p:nvPr/>
          </p:nvSpPr>
          <p:spPr bwMode="auto">
            <a:xfrm>
              <a:off x="5374155" y="7492098"/>
              <a:ext cx="161962" cy="161962"/>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defRPr/>
              </a:pPr>
              <a:endParaRPr lang="zh-CN" altLang="en-US" sz="2400">
                <a:solidFill>
                  <a:schemeClr val="tx1"/>
                </a:solidFill>
                <a:latin typeface="+mn-ea"/>
                <a:ea typeface="+mn-ea"/>
              </a:endParaRPr>
            </a:p>
          </p:txBody>
        </p:sp>
      </p:grpSp>
      <p:sp>
        <p:nvSpPr>
          <p:cNvPr id="30" name="Rectangle 2">
            <a:extLst>
              <a:ext uri="{FF2B5EF4-FFF2-40B4-BE49-F238E27FC236}">
                <a16:creationId xmlns:a16="http://schemas.microsoft.com/office/drawing/2014/main" id="{0ED6A9BE-3DFA-438C-8AC5-B186D0F7F09C}"/>
              </a:ext>
            </a:extLst>
          </p:cNvPr>
          <p:cNvSpPr txBox="1">
            <a:spLocks noChangeArrowheads="1"/>
          </p:cNvSpPr>
          <p:nvPr/>
        </p:nvSpPr>
        <p:spPr bwMode="auto">
          <a:xfrm>
            <a:off x="369848" y="1004905"/>
            <a:ext cx="671992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nchor="ctr">
            <a:spAutoFit/>
          </a:bodyPr>
          <a:lst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a:lstStyle>
          <a:p>
            <a:pPr eaLnBrk="1" hangingPunct="1">
              <a:defRPr/>
            </a:pPr>
            <a:r>
              <a:rPr lang="zh-CN" altLang="en-US" sz="2400" kern="0" dirty="0">
                <a:solidFill>
                  <a:srgbClr val="C00000"/>
                </a:solidFill>
                <a:latin typeface="+mn-ea"/>
                <a:ea typeface="+mn-ea"/>
              </a:rPr>
              <a:t>例</a:t>
            </a:r>
            <a:r>
              <a:rPr lang="en-US" altLang="zh-CN" sz="2400" kern="0" dirty="0">
                <a:solidFill>
                  <a:srgbClr val="C00000"/>
                </a:solidFill>
                <a:latin typeface="+mn-ea"/>
                <a:ea typeface="+mn-ea"/>
              </a:rPr>
              <a:t>4.6  </a:t>
            </a:r>
            <a:r>
              <a:rPr lang="zh-CN" altLang="zh-CN" sz="2400" dirty="0">
                <a:latin typeface="+mn-ea"/>
                <a:ea typeface="+mn-ea"/>
              </a:rPr>
              <a:t>试用关系图表示下列关系。</a:t>
            </a:r>
            <a:endParaRPr lang="zh-CN" altLang="en-US" sz="2400" kern="0" dirty="0">
              <a:latin typeface="+mn-ea"/>
              <a:ea typeface="+mn-ea"/>
            </a:endParaRPr>
          </a:p>
        </p:txBody>
      </p:sp>
      <p:sp>
        <p:nvSpPr>
          <p:cNvPr id="29" name="Rectangle 4"/>
          <p:cNvSpPr>
            <a:spLocks noGrp="1" noChangeArrowheads="1"/>
          </p:cNvSpPr>
          <p:nvPr>
            <p:ph type="title"/>
          </p:nvPr>
        </p:nvSpPr>
        <p:spPr>
          <a:xfrm>
            <a:off x="774700" y="352424"/>
            <a:ext cx="5334000" cy="429419"/>
          </a:xfrm>
        </p:spPr>
        <p:txBody>
          <a:bodyPr/>
          <a:lstStyle/>
          <a:p>
            <a:pPr eaLnBrk="1" hangingPunct="1"/>
            <a:r>
              <a:rPr lang="zh-CN" altLang="en-US" noProof="1"/>
              <a:t>例</a:t>
            </a:r>
            <a:r>
              <a:rPr lang="en-US" altLang="zh-CN" noProof="1"/>
              <a:t>4.6</a:t>
            </a:r>
            <a:endParaRPr lang="zh-CN" altLang="en-US" dirty="0"/>
          </a:p>
        </p:txBody>
      </p:sp>
      <p:sp>
        <p:nvSpPr>
          <p:cNvPr id="2" name="矩形 1"/>
          <p:cNvSpPr/>
          <p:nvPr/>
        </p:nvSpPr>
        <p:spPr>
          <a:xfrm>
            <a:off x="356694" y="1502472"/>
            <a:ext cx="11520527" cy="2862322"/>
          </a:xfrm>
          <a:prstGeom prst="rect">
            <a:avLst/>
          </a:prstGeom>
        </p:spPr>
        <p:txBody>
          <a:bodyPr wrap="square">
            <a:spAutoFit/>
          </a:bodyPr>
          <a:lstStyle/>
          <a:p>
            <a:pPr algn="just">
              <a:lnSpc>
                <a:spcPct val="150000"/>
              </a:lnSpc>
              <a:spcAft>
                <a:spcPts val="0"/>
              </a:spcAft>
            </a:pPr>
            <a:r>
              <a:rPr lang="zh-CN" altLang="zh-CN" b="1" kern="100" dirty="0">
                <a:latin typeface="+mn-ea"/>
              </a:rPr>
              <a:t>（</a:t>
            </a:r>
            <a:r>
              <a:rPr lang="en-US" altLang="zh-CN" b="1" kern="100" dirty="0">
                <a:latin typeface="+mn-ea"/>
              </a:rPr>
              <a:t>1</a:t>
            </a:r>
            <a:r>
              <a:rPr lang="zh-CN" altLang="zh-CN" b="1" kern="100" dirty="0">
                <a:latin typeface="+mn-ea"/>
              </a:rPr>
              <a:t>）设</a:t>
            </a:r>
            <a:r>
              <a:rPr lang="en-US" altLang="zh-CN" b="1" kern="100" dirty="0">
                <a:latin typeface="+mn-ea"/>
              </a:rPr>
              <a:t>A</a:t>
            </a:r>
            <a:r>
              <a:rPr lang="zh-CN" altLang="zh-CN" b="1" kern="100" dirty="0">
                <a:latin typeface="+mn-ea"/>
              </a:rPr>
              <a:t>＝</a:t>
            </a:r>
            <a:r>
              <a:rPr lang="en-US" altLang="zh-CN" b="1" kern="100" dirty="0">
                <a:latin typeface="+mn-ea"/>
              </a:rPr>
              <a:t>{</a:t>
            </a:r>
            <a:r>
              <a:rPr lang="zh-CN" altLang="zh-CN" b="1" kern="100" dirty="0">
                <a:latin typeface="+mn-ea"/>
              </a:rPr>
              <a:t>李华</a:t>
            </a:r>
            <a:r>
              <a:rPr lang="en-US" altLang="zh-CN" b="1" kern="100" dirty="0">
                <a:latin typeface="+mn-ea"/>
              </a:rPr>
              <a:t>,</a:t>
            </a:r>
            <a:r>
              <a:rPr lang="zh-CN" altLang="zh-CN" b="1" kern="100" dirty="0">
                <a:latin typeface="+mn-ea"/>
              </a:rPr>
              <a:t>王云</a:t>
            </a:r>
            <a:r>
              <a:rPr lang="en-US" altLang="zh-CN" b="1" kern="100" dirty="0">
                <a:latin typeface="+mn-ea"/>
              </a:rPr>
              <a:t>,</a:t>
            </a:r>
            <a:r>
              <a:rPr lang="zh-CN" altLang="zh-CN" b="1" kern="100" dirty="0">
                <a:latin typeface="+mn-ea"/>
              </a:rPr>
              <a:t>陈庆</a:t>
            </a:r>
            <a:r>
              <a:rPr lang="en-US" altLang="zh-CN" b="1" kern="100" dirty="0">
                <a:latin typeface="+mn-ea"/>
              </a:rPr>
              <a:t>}</a:t>
            </a:r>
            <a:r>
              <a:rPr lang="zh-CN" altLang="zh-CN" b="1" kern="100" dirty="0">
                <a:latin typeface="+mn-ea"/>
              </a:rPr>
              <a:t>，</a:t>
            </a:r>
            <a:r>
              <a:rPr lang="en-US" altLang="zh-CN" b="1" kern="100" dirty="0">
                <a:latin typeface="+mn-ea"/>
              </a:rPr>
              <a:t>B</a:t>
            </a:r>
            <a:r>
              <a:rPr lang="zh-CN" altLang="zh-CN" b="1" kern="100" dirty="0">
                <a:latin typeface="+mn-ea"/>
              </a:rPr>
              <a:t>＝</a:t>
            </a:r>
            <a:r>
              <a:rPr lang="en-US" altLang="zh-CN" b="1" kern="100" dirty="0">
                <a:latin typeface="+mn-ea"/>
              </a:rPr>
              <a:t>{</a:t>
            </a:r>
            <a:r>
              <a:rPr lang="zh-CN" altLang="zh-CN" b="1" kern="100" dirty="0">
                <a:latin typeface="+mn-ea"/>
              </a:rPr>
              <a:t>李美</a:t>
            </a:r>
            <a:r>
              <a:rPr lang="en-US" altLang="zh-CN" b="1" kern="100" dirty="0">
                <a:latin typeface="+mn-ea"/>
              </a:rPr>
              <a:t>,</a:t>
            </a:r>
            <a:r>
              <a:rPr lang="zh-CN" altLang="zh-CN" b="1" kern="100" dirty="0">
                <a:latin typeface="+mn-ea"/>
              </a:rPr>
              <a:t>李想</a:t>
            </a:r>
            <a:r>
              <a:rPr lang="en-US" altLang="zh-CN" b="1" kern="100" dirty="0">
                <a:latin typeface="+mn-ea"/>
              </a:rPr>
              <a:t>,</a:t>
            </a:r>
            <a:r>
              <a:rPr lang="zh-CN" altLang="zh-CN" b="1" kern="100" dirty="0">
                <a:latin typeface="+mn-ea"/>
              </a:rPr>
              <a:t>王良</a:t>
            </a:r>
            <a:r>
              <a:rPr lang="en-US" altLang="zh-CN" b="1" kern="100" dirty="0">
                <a:latin typeface="+mn-ea"/>
              </a:rPr>
              <a:t>,</a:t>
            </a:r>
            <a:r>
              <a:rPr lang="zh-CN" altLang="zh-CN" b="1" kern="100" dirty="0">
                <a:latin typeface="+mn-ea"/>
              </a:rPr>
              <a:t>王珊</a:t>
            </a:r>
            <a:r>
              <a:rPr lang="en-US" altLang="zh-CN" b="1" kern="100" dirty="0">
                <a:latin typeface="+mn-ea"/>
              </a:rPr>
              <a:t>}</a:t>
            </a:r>
            <a:r>
              <a:rPr lang="zh-CN" altLang="zh-CN" b="1" kern="100" dirty="0">
                <a:latin typeface="+mn-ea"/>
              </a:rPr>
              <a:t>，其中李华的两个儿子是李美、李想，王云的两个儿子是王良、</a:t>
            </a:r>
            <a:r>
              <a:rPr lang="zh-CN" altLang="zh-CN" b="1" kern="100" spc="-25" dirty="0">
                <a:latin typeface="+mn-ea"/>
              </a:rPr>
              <a:t>王珊，即父子关系</a:t>
            </a:r>
            <a:r>
              <a:rPr lang="en-US" altLang="zh-CN" b="1" kern="100" spc="-25" dirty="0">
                <a:latin typeface="+mn-ea"/>
              </a:rPr>
              <a:t>R=</a:t>
            </a:r>
            <a:r>
              <a:rPr lang="en-US" altLang="zh-CN" b="1" kern="100" dirty="0">
                <a:latin typeface="+mn-ea"/>
              </a:rPr>
              <a:t>{&lt;</a:t>
            </a:r>
            <a:r>
              <a:rPr lang="zh-CN" altLang="zh-CN" b="1" kern="100" dirty="0">
                <a:latin typeface="+mn-ea"/>
              </a:rPr>
              <a:t>李华，李美</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李华，李想</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王云，王良</a:t>
            </a:r>
            <a:r>
              <a:rPr lang="en-US" altLang="zh-CN" b="1" kern="100" dirty="0">
                <a:latin typeface="+mn-ea"/>
              </a:rPr>
              <a:t>&gt;</a:t>
            </a:r>
            <a:r>
              <a:rPr lang="zh-CN" altLang="zh-CN" b="1" kern="100" dirty="0">
                <a:latin typeface="+mn-ea"/>
              </a:rPr>
              <a:t>，</a:t>
            </a:r>
            <a:r>
              <a:rPr lang="en-US" altLang="zh-CN" b="1" kern="100" dirty="0">
                <a:latin typeface="+mn-ea"/>
              </a:rPr>
              <a:t>&lt;</a:t>
            </a:r>
            <a:r>
              <a:rPr lang="zh-CN" altLang="zh-CN" b="1" kern="100" dirty="0">
                <a:latin typeface="+mn-ea"/>
              </a:rPr>
              <a:t>王云，王珊</a:t>
            </a:r>
            <a:r>
              <a:rPr lang="en-US" altLang="zh-CN" b="1" kern="100" dirty="0">
                <a:latin typeface="+mn-ea"/>
              </a:rPr>
              <a:t>&gt;}</a:t>
            </a:r>
            <a:r>
              <a:rPr lang="zh-CN" altLang="zh-CN" b="1" kern="100" spc="-25" dirty="0">
                <a:latin typeface="+mn-ea"/>
              </a:rPr>
              <a:t>。</a:t>
            </a:r>
            <a:endParaRPr lang="zh-CN" altLang="zh-CN" b="1" kern="100" dirty="0">
              <a:latin typeface="+mn-ea"/>
            </a:endParaRP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）设</a:t>
            </a:r>
            <a:r>
              <a:rPr lang="en-US" altLang="zh-CN" b="1" kern="100" dirty="0">
                <a:latin typeface="+mn-ea"/>
              </a:rPr>
              <a:t>A</a:t>
            </a:r>
            <a:r>
              <a:rPr lang="zh-CN" altLang="zh-CN" b="1" kern="100" dirty="0">
                <a:latin typeface="+mn-ea"/>
              </a:rPr>
              <a:t>＝</a:t>
            </a:r>
            <a:r>
              <a:rPr lang="en-US" altLang="zh-CN" b="1" kern="100" dirty="0">
                <a:latin typeface="+mn-ea"/>
              </a:rPr>
              <a:t>{1</a:t>
            </a:r>
            <a:r>
              <a:rPr lang="zh-CN" altLang="zh-CN" b="1" kern="100" dirty="0">
                <a:latin typeface="+mn-ea"/>
              </a:rPr>
              <a:t>，</a:t>
            </a:r>
            <a:r>
              <a:rPr lang="en-US" altLang="zh-CN" b="1" kern="100" dirty="0">
                <a:latin typeface="+mn-ea"/>
              </a:rPr>
              <a:t>2</a:t>
            </a:r>
            <a:r>
              <a:rPr lang="zh-CN" altLang="zh-CN" b="1" kern="100" dirty="0">
                <a:latin typeface="+mn-ea"/>
              </a:rPr>
              <a:t>，</a:t>
            </a:r>
            <a:r>
              <a:rPr lang="en-US" altLang="zh-CN" b="1" kern="100" dirty="0">
                <a:latin typeface="+mn-ea"/>
              </a:rPr>
              <a:t>3</a:t>
            </a:r>
            <a:r>
              <a:rPr lang="zh-CN" altLang="zh-CN" b="1" kern="100" dirty="0">
                <a:latin typeface="+mn-ea"/>
              </a:rPr>
              <a:t>，</a:t>
            </a:r>
            <a:r>
              <a:rPr lang="en-US" altLang="zh-CN" b="1" kern="100" dirty="0">
                <a:latin typeface="+mn-ea"/>
              </a:rPr>
              <a:t>4}</a:t>
            </a:r>
            <a:r>
              <a:rPr lang="zh-CN" altLang="zh-CN" b="1" kern="100" dirty="0">
                <a:latin typeface="+mn-ea"/>
              </a:rPr>
              <a:t>，</a:t>
            </a:r>
            <a:r>
              <a:rPr lang="en-US" altLang="zh-CN" b="1" kern="100" dirty="0">
                <a:latin typeface="+mn-ea"/>
              </a:rPr>
              <a:t>A</a:t>
            </a:r>
            <a:r>
              <a:rPr lang="zh-CN" altLang="zh-CN" b="1" kern="100" dirty="0">
                <a:latin typeface="+mn-ea"/>
              </a:rPr>
              <a:t>上的大于等于关系</a:t>
            </a:r>
            <a:r>
              <a:rPr lang="en-US" altLang="zh-CN" b="1" kern="100" dirty="0">
                <a:latin typeface="+mn-ea"/>
              </a:rPr>
              <a:t>S</a:t>
            </a:r>
            <a:r>
              <a:rPr lang="zh-CN" altLang="zh-CN" b="1" kern="100" dirty="0">
                <a:latin typeface="+mn-ea"/>
              </a:rPr>
              <a:t>＝</a:t>
            </a:r>
            <a:r>
              <a:rPr lang="en-US" altLang="zh-CN" b="1" kern="100" dirty="0">
                <a:latin typeface="+mn-ea"/>
              </a:rPr>
              <a:t>{&lt;1</a:t>
            </a:r>
            <a:r>
              <a:rPr lang="zh-CN" altLang="zh-CN" b="1" kern="100" dirty="0">
                <a:latin typeface="+mn-ea"/>
              </a:rPr>
              <a:t>，</a:t>
            </a:r>
            <a:r>
              <a:rPr lang="en-US" altLang="zh-CN" b="1" kern="100" dirty="0">
                <a:latin typeface="+mn-ea"/>
              </a:rPr>
              <a:t>1&gt;,&lt;2</a:t>
            </a:r>
            <a:r>
              <a:rPr lang="zh-CN" altLang="zh-CN" b="1" kern="100" dirty="0">
                <a:latin typeface="+mn-ea"/>
              </a:rPr>
              <a:t>，</a:t>
            </a:r>
            <a:r>
              <a:rPr lang="en-US" altLang="zh-CN" b="1" kern="100" dirty="0">
                <a:latin typeface="+mn-ea"/>
              </a:rPr>
              <a:t>2&gt;,&lt;3</a:t>
            </a:r>
            <a:r>
              <a:rPr lang="zh-CN" altLang="zh-CN" b="1" kern="100" dirty="0">
                <a:latin typeface="+mn-ea"/>
              </a:rPr>
              <a:t>，</a:t>
            </a:r>
            <a:r>
              <a:rPr lang="en-US" altLang="zh-CN" b="1" kern="100" dirty="0">
                <a:latin typeface="+mn-ea"/>
              </a:rPr>
              <a:t>3&gt;,&lt;4</a:t>
            </a:r>
            <a:r>
              <a:rPr lang="zh-CN" altLang="zh-CN" b="1" kern="100" dirty="0">
                <a:latin typeface="+mn-ea"/>
              </a:rPr>
              <a:t>，</a:t>
            </a:r>
            <a:r>
              <a:rPr lang="en-US" altLang="zh-CN" b="1" kern="100" dirty="0">
                <a:latin typeface="+mn-ea"/>
              </a:rPr>
              <a:t>4&gt;,&lt;2</a:t>
            </a:r>
            <a:r>
              <a:rPr lang="zh-CN" altLang="zh-CN" b="1" kern="100" dirty="0">
                <a:latin typeface="+mn-ea"/>
              </a:rPr>
              <a:t>，</a:t>
            </a:r>
            <a:r>
              <a:rPr lang="en-US" altLang="zh-CN" b="1" kern="100" dirty="0">
                <a:latin typeface="+mn-ea"/>
              </a:rPr>
              <a:t>1&gt;,&lt;3</a:t>
            </a:r>
            <a:r>
              <a:rPr lang="zh-CN" altLang="zh-CN" b="1" kern="100" dirty="0">
                <a:latin typeface="+mn-ea"/>
              </a:rPr>
              <a:t>，</a:t>
            </a:r>
            <a:r>
              <a:rPr lang="en-US" altLang="zh-CN" b="1" kern="100" dirty="0">
                <a:latin typeface="+mn-ea"/>
              </a:rPr>
              <a:t>1&gt;,&lt;4</a:t>
            </a:r>
            <a:r>
              <a:rPr lang="zh-CN" altLang="zh-CN" b="1" kern="100" dirty="0">
                <a:latin typeface="+mn-ea"/>
              </a:rPr>
              <a:t>，</a:t>
            </a:r>
            <a:r>
              <a:rPr lang="en-US" altLang="zh-CN" b="1" kern="100" dirty="0">
                <a:latin typeface="+mn-ea"/>
              </a:rPr>
              <a:t>1&gt;,&lt;3</a:t>
            </a:r>
            <a:r>
              <a:rPr lang="zh-CN" altLang="zh-CN" b="1" kern="100" dirty="0">
                <a:latin typeface="+mn-ea"/>
              </a:rPr>
              <a:t>，</a:t>
            </a:r>
            <a:r>
              <a:rPr lang="en-US" altLang="zh-CN" b="1" kern="100" dirty="0">
                <a:latin typeface="+mn-ea"/>
              </a:rPr>
              <a:t>2&gt;,&lt;4</a:t>
            </a:r>
            <a:r>
              <a:rPr lang="zh-CN" altLang="zh-CN" b="1" kern="100" dirty="0">
                <a:latin typeface="+mn-ea"/>
              </a:rPr>
              <a:t>，</a:t>
            </a:r>
            <a:r>
              <a:rPr lang="en-US" altLang="zh-CN" b="1" kern="100" dirty="0">
                <a:latin typeface="+mn-ea"/>
              </a:rPr>
              <a:t>2&gt;,&lt;4</a:t>
            </a:r>
            <a:r>
              <a:rPr lang="zh-CN" altLang="zh-CN" b="1" kern="100" dirty="0">
                <a:latin typeface="+mn-ea"/>
              </a:rPr>
              <a:t>，</a:t>
            </a:r>
            <a:r>
              <a:rPr lang="en-US" altLang="zh-CN" b="1" kern="100" dirty="0">
                <a:latin typeface="+mn-ea"/>
              </a:rPr>
              <a:t>3&gt;}</a:t>
            </a:r>
            <a:r>
              <a:rPr lang="zh-CN" altLang="zh-CN" b="1" kern="100" dirty="0">
                <a:latin typeface="+mn-ea"/>
              </a:rPr>
              <a:t>。</a:t>
            </a:r>
          </a:p>
        </p:txBody>
      </p:sp>
      <p:sp>
        <p:nvSpPr>
          <p:cNvPr id="35" name="Arc 22"/>
          <p:cNvSpPr>
            <a:spLocks/>
          </p:cNvSpPr>
          <p:nvPr/>
        </p:nvSpPr>
        <p:spPr bwMode="auto">
          <a:xfrm rot="5400000" flipV="1">
            <a:off x="10270875" y="6277421"/>
            <a:ext cx="539875" cy="53987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lnTo>
                  <a:pt x="21600" y="21600"/>
                </a:lnTo>
                <a:lnTo>
                  <a:pt x="21599"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36" name="Text Box 5"/>
          <p:cNvSpPr txBox="1">
            <a:spLocks noChangeArrowheads="1"/>
          </p:cNvSpPr>
          <p:nvPr/>
        </p:nvSpPr>
        <p:spPr bwMode="auto">
          <a:xfrm>
            <a:off x="7995698" y="6285060"/>
            <a:ext cx="215950"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dirty="0">
                <a:solidFill>
                  <a:srgbClr val="FF0000"/>
                </a:solidFill>
              </a:rPr>
              <a:t>2</a:t>
            </a:r>
          </a:p>
        </p:txBody>
      </p:sp>
      <p:sp>
        <p:nvSpPr>
          <p:cNvPr id="37" name="Freeform 6"/>
          <p:cNvSpPr>
            <a:spLocks/>
          </p:cNvSpPr>
          <p:nvPr/>
        </p:nvSpPr>
        <p:spPr bwMode="auto">
          <a:xfrm>
            <a:off x="8318035" y="5001259"/>
            <a:ext cx="47634" cy="1569244"/>
          </a:xfrm>
          <a:custGeom>
            <a:avLst/>
            <a:gdLst>
              <a:gd name="T0" fmla="*/ 0 w 5"/>
              <a:gd name="T1" fmla="*/ 0 h 1199"/>
              <a:gd name="T2" fmla="*/ 2147483646 w 5"/>
              <a:gd name="T3" fmla="*/ 2147483646 h 1199"/>
              <a:gd name="T4" fmla="*/ 0 60000 65536"/>
              <a:gd name="T5" fmla="*/ 0 60000 65536"/>
              <a:gd name="T6" fmla="*/ 0 w 5"/>
              <a:gd name="T7" fmla="*/ 0 h 1199"/>
              <a:gd name="T8" fmla="*/ 5 w 5"/>
              <a:gd name="T9" fmla="*/ 1199 h 1199"/>
            </a:gdLst>
            <a:ahLst/>
            <a:cxnLst>
              <a:cxn ang="T4">
                <a:pos x="T0" y="T1"/>
              </a:cxn>
              <a:cxn ang="T5">
                <a:pos x="T2" y="T3"/>
              </a:cxn>
            </a:cxnLst>
            <a:rect l="T6" t="T7" r="T8" b="T9"/>
            <a:pathLst>
              <a:path w="5" h="1199">
                <a:moveTo>
                  <a:pt x="0" y="0"/>
                </a:moveTo>
                <a:lnTo>
                  <a:pt x="5" y="1199"/>
                </a:lnTo>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Arc 15"/>
          <p:cNvSpPr>
            <a:spLocks/>
          </p:cNvSpPr>
          <p:nvPr/>
        </p:nvSpPr>
        <p:spPr bwMode="auto">
          <a:xfrm rot="16200000" flipV="1">
            <a:off x="7732111" y="4659866"/>
            <a:ext cx="539875" cy="539875"/>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090"/>
                  <a:pt x="7564" y="2106"/>
                  <a:pt x="17919" y="315"/>
                </a:cubicBezTo>
                <a:lnTo>
                  <a:pt x="21600" y="21600"/>
                </a:lnTo>
                <a:lnTo>
                  <a:pt x="21599"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Arc 17"/>
          <p:cNvSpPr>
            <a:spLocks/>
          </p:cNvSpPr>
          <p:nvPr/>
        </p:nvSpPr>
        <p:spPr bwMode="auto">
          <a:xfrm rot="16200000" flipV="1">
            <a:off x="7739257" y="6254572"/>
            <a:ext cx="539875" cy="538288"/>
          </a:xfrm>
          <a:custGeom>
            <a:avLst/>
            <a:gdLst>
              <a:gd name="T0" fmla="*/ 2147483646 w 43200"/>
              <a:gd name="T1" fmla="*/ 0 h 43093"/>
              <a:gd name="T2" fmla="*/ 2147483646 w 43200"/>
              <a:gd name="T3" fmla="*/ 2147483646 h 43093"/>
              <a:gd name="T4" fmla="*/ 2147483646 w 43200"/>
              <a:gd name="T5" fmla="*/ 2147483646 h 43093"/>
              <a:gd name="T6" fmla="*/ 0 60000 65536"/>
              <a:gd name="T7" fmla="*/ 0 60000 65536"/>
              <a:gd name="T8" fmla="*/ 0 60000 65536"/>
              <a:gd name="T9" fmla="*/ 0 w 43200"/>
              <a:gd name="T10" fmla="*/ 0 h 43093"/>
              <a:gd name="T11" fmla="*/ 43200 w 43200"/>
              <a:gd name="T12" fmla="*/ 43093 h 43093"/>
            </a:gdLst>
            <a:ahLst/>
            <a:cxnLst>
              <a:cxn ang="T6">
                <a:pos x="T0" y="T1"/>
              </a:cxn>
              <a:cxn ang="T7">
                <a:pos x="T2" y="T3"/>
              </a:cxn>
              <a:cxn ang="T8">
                <a:pos x="T4" y="T5"/>
              </a:cxn>
            </a:cxnLst>
            <a:rect l="T9" t="T10" r="T11" b="T12"/>
            <a:pathLst>
              <a:path w="43200" h="43093" fill="none" extrusionOk="0">
                <a:moveTo>
                  <a:pt x="23747" y="0"/>
                </a:moveTo>
                <a:cubicBezTo>
                  <a:pt x="34790" y="1103"/>
                  <a:pt x="43200" y="10395"/>
                  <a:pt x="43200" y="21493"/>
                </a:cubicBezTo>
                <a:cubicBezTo>
                  <a:pt x="43200" y="33422"/>
                  <a:pt x="33529" y="43093"/>
                  <a:pt x="21600" y="43093"/>
                </a:cubicBezTo>
                <a:cubicBezTo>
                  <a:pt x="9670" y="43093"/>
                  <a:pt x="0" y="33422"/>
                  <a:pt x="0" y="21493"/>
                </a:cubicBezTo>
                <a:cubicBezTo>
                  <a:pt x="-1" y="11714"/>
                  <a:pt x="6569" y="3155"/>
                  <a:pt x="16016" y="627"/>
                </a:cubicBezTo>
              </a:path>
              <a:path w="43200" h="43093" stroke="0" extrusionOk="0">
                <a:moveTo>
                  <a:pt x="23747" y="0"/>
                </a:moveTo>
                <a:cubicBezTo>
                  <a:pt x="34790" y="1103"/>
                  <a:pt x="43200" y="10395"/>
                  <a:pt x="43200" y="21493"/>
                </a:cubicBezTo>
                <a:cubicBezTo>
                  <a:pt x="43200" y="33422"/>
                  <a:pt x="33529" y="43093"/>
                  <a:pt x="21600" y="43093"/>
                </a:cubicBezTo>
                <a:cubicBezTo>
                  <a:pt x="9670" y="43093"/>
                  <a:pt x="0" y="33422"/>
                  <a:pt x="0" y="21493"/>
                </a:cubicBezTo>
                <a:cubicBezTo>
                  <a:pt x="-1" y="11714"/>
                  <a:pt x="6569" y="3155"/>
                  <a:pt x="16016" y="627"/>
                </a:cubicBezTo>
                <a:lnTo>
                  <a:pt x="21600" y="21493"/>
                </a:lnTo>
                <a:lnTo>
                  <a:pt x="23747" y="0"/>
                </a:lnTo>
                <a:close/>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Text Box 19"/>
          <p:cNvSpPr txBox="1">
            <a:spLocks noChangeArrowheads="1"/>
          </p:cNvSpPr>
          <p:nvPr/>
        </p:nvSpPr>
        <p:spPr bwMode="auto">
          <a:xfrm>
            <a:off x="10398140" y="4709089"/>
            <a:ext cx="215950" cy="4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3</a:t>
            </a:r>
          </a:p>
        </p:txBody>
      </p:sp>
      <p:sp>
        <p:nvSpPr>
          <p:cNvPr id="41" name="Arc 20"/>
          <p:cNvSpPr>
            <a:spLocks/>
          </p:cNvSpPr>
          <p:nvPr/>
        </p:nvSpPr>
        <p:spPr bwMode="auto">
          <a:xfrm rot="4440508" flipV="1">
            <a:off x="10291754" y="4643987"/>
            <a:ext cx="539875" cy="536699"/>
          </a:xfrm>
          <a:custGeom>
            <a:avLst/>
            <a:gdLst>
              <a:gd name="T0" fmla="*/ 2147483646 w 43200"/>
              <a:gd name="T1" fmla="*/ 0 h 42953"/>
              <a:gd name="T2" fmla="*/ 2147483646 w 43200"/>
              <a:gd name="T3" fmla="*/ 2147483646 h 42953"/>
              <a:gd name="T4" fmla="*/ 2147483646 w 43200"/>
              <a:gd name="T5" fmla="*/ 2147483646 h 42953"/>
              <a:gd name="T6" fmla="*/ 0 60000 65536"/>
              <a:gd name="T7" fmla="*/ 0 60000 65536"/>
              <a:gd name="T8" fmla="*/ 0 60000 65536"/>
              <a:gd name="T9" fmla="*/ 0 w 43200"/>
              <a:gd name="T10" fmla="*/ 0 h 42953"/>
              <a:gd name="T11" fmla="*/ 43200 w 43200"/>
              <a:gd name="T12" fmla="*/ 42953 h 42953"/>
            </a:gdLst>
            <a:ahLst/>
            <a:cxnLst>
              <a:cxn ang="T6">
                <a:pos x="T0" y="T1"/>
              </a:cxn>
              <a:cxn ang="T7">
                <a:pos x="T2" y="T3"/>
              </a:cxn>
              <a:cxn ang="T8">
                <a:pos x="T4" y="T5"/>
              </a:cxn>
            </a:cxnLst>
            <a:rect l="T9" t="T10" r="T11" b="T12"/>
            <a:pathLst>
              <a:path w="43200" h="42953" fill="none" extrusionOk="0">
                <a:moveTo>
                  <a:pt x="24858" y="0"/>
                </a:moveTo>
                <a:cubicBezTo>
                  <a:pt x="35407" y="1610"/>
                  <a:pt x="43200" y="10682"/>
                  <a:pt x="43200" y="21353"/>
                </a:cubicBezTo>
                <a:cubicBezTo>
                  <a:pt x="43200" y="33282"/>
                  <a:pt x="33529" y="42953"/>
                  <a:pt x="21600" y="42953"/>
                </a:cubicBezTo>
                <a:cubicBezTo>
                  <a:pt x="9670" y="42953"/>
                  <a:pt x="0" y="33282"/>
                  <a:pt x="0" y="21353"/>
                </a:cubicBezTo>
                <a:cubicBezTo>
                  <a:pt x="-1" y="10843"/>
                  <a:pt x="7564" y="1859"/>
                  <a:pt x="17919" y="68"/>
                </a:cubicBezTo>
              </a:path>
              <a:path w="43200" h="42953" stroke="0" extrusionOk="0">
                <a:moveTo>
                  <a:pt x="24858" y="0"/>
                </a:moveTo>
                <a:cubicBezTo>
                  <a:pt x="35407" y="1610"/>
                  <a:pt x="43200" y="10682"/>
                  <a:pt x="43200" y="21353"/>
                </a:cubicBezTo>
                <a:cubicBezTo>
                  <a:pt x="43200" y="33282"/>
                  <a:pt x="33529" y="42953"/>
                  <a:pt x="21600" y="42953"/>
                </a:cubicBezTo>
                <a:cubicBezTo>
                  <a:pt x="9670" y="42953"/>
                  <a:pt x="0" y="33282"/>
                  <a:pt x="0" y="21353"/>
                </a:cubicBezTo>
                <a:cubicBezTo>
                  <a:pt x="-1" y="10843"/>
                  <a:pt x="7564" y="1859"/>
                  <a:pt x="17919" y="68"/>
                </a:cubicBezTo>
                <a:lnTo>
                  <a:pt x="21600" y="21353"/>
                </a:lnTo>
                <a:lnTo>
                  <a:pt x="24858" y="0"/>
                </a:lnTo>
                <a:close/>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Text Box 21"/>
          <p:cNvSpPr txBox="1">
            <a:spLocks noChangeArrowheads="1"/>
          </p:cNvSpPr>
          <p:nvPr/>
        </p:nvSpPr>
        <p:spPr bwMode="auto">
          <a:xfrm>
            <a:off x="10355269" y="6325232"/>
            <a:ext cx="215950" cy="4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4</a:t>
            </a:r>
          </a:p>
        </p:txBody>
      </p:sp>
      <p:sp>
        <p:nvSpPr>
          <p:cNvPr id="43" name="Freeform 23"/>
          <p:cNvSpPr>
            <a:spLocks/>
          </p:cNvSpPr>
          <p:nvPr/>
        </p:nvSpPr>
        <p:spPr bwMode="auto">
          <a:xfrm>
            <a:off x="8359319" y="4972676"/>
            <a:ext cx="1818109" cy="9527"/>
          </a:xfrm>
          <a:custGeom>
            <a:avLst/>
            <a:gdLst>
              <a:gd name="T0" fmla="*/ 0 w 898"/>
              <a:gd name="T1" fmla="*/ 0 h 5"/>
              <a:gd name="T2" fmla="*/ 2147483646 w 898"/>
              <a:gd name="T3" fmla="*/ 2147483646 h 5"/>
              <a:gd name="T4" fmla="*/ 0 60000 65536"/>
              <a:gd name="T5" fmla="*/ 0 60000 65536"/>
              <a:gd name="T6" fmla="*/ 0 w 898"/>
              <a:gd name="T7" fmla="*/ 0 h 5"/>
              <a:gd name="T8" fmla="*/ 898 w 898"/>
              <a:gd name="T9" fmla="*/ 5 h 5"/>
            </a:gdLst>
            <a:ahLst/>
            <a:cxnLst>
              <a:cxn ang="T4">
                <a:pos x="T0" y="T1"/>
              </a:cxn>
              <a:cxn ang="T5">
                <a:pos x="T2" y="T3"/>
              </a:cxn>
            </a:cxnLst>
            <a:rect l="T6" t="T7" r="T8" b="T9"/>
            <a:pathLst>
              <a:path w="898" h="5">
                <a:moveTo>
                  <a:pt x="0" y="0"/>
                </a:moveTo>
                <a:lnTo>
                  <a:pt x="898" y="5"/>
                </a:lnTo>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24"/>
          <p:cNvSpPr>
            <a:spLocks/>
          </p:cNvSpPr>
          <p:nvPr/>
        </p:nvSpPr>
        <p:spPr bwMode="auto">
          <a:xfrm>
            <a:off x="8351380" y="5013960"/>
            <a:ext cx="1825579" cy="1556542"/>
          </a:xfrm>
          <a:custGeom>
            <a:avLst/>
            <a:gdLst>
              <a:gd name="T0" fmla="*/ 0 w 905"/>
              <a:gd name="T1" fmla="*/ 0 h 1229"/>
              <a:gd name="T2" fmla="*/ 2147483646 w 905"/>
              <a:gd name="T3" fmla="*/ 2147483646 h 1229"/>
              <a:gd name="T4" fmla="*/ 0 60000 65536"/>
              <a:gd name="T5" fmla="*/ 0 60000 65536"/>
              <a:gd name="T6" fmla="*/ 0 w 905"/>
              <a:gd name="T7" fmla="*/ 0 h 1229"/>
              <a:gd name="T8" fmla="*/ 905 w 905"/>
              <a:gd name="T9" fmla="*/ 1229 h 1229"/>
            </a:gdLst>
            <a:ahLst/>
            <a:cxnLst>
              <a:cxn ang="T4">
                <a:pos x="T0" y="T1"/>
              </a:cxn>
              <a:cxn ang="T5">
                <a:pos x="T2" y="T3"/>
              </a:cxn>
            </a:cxnLst>
            <a:rect l="T6" t="T7" r="T8" b="T9"/>
            <a:pathLst>
              <a:path w="905" h="1229">
                <a:moveTo>
                  <a:pt x="0" y="0"/>
                </a:moveTo>
                <a:lnTo>
                  <a:pt x="905" y="1229"/>
                </a:lnTo>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25"/>
          <p:cNvSpPr>
            <a:spLocks/>
          </p:cNvSpPr>
          <p:nvPr/>
        </p:nvSpPr>
        <p:spPr bwMode="auto">
          <a:xfrm flipH="1">
            <a:off x="10198400" y="4882168"/>
            <a:ext cx="45719" cy="1605028"/>
          </a:xfrm>
          <a:custGeom>
            <a:avLst/>
            <a:gdLst>
              <a:gd name="T0" fmla="*/ 2147483646 w 15"/>
              <a:gd name="T1" fmla="*/ 0 h 1269"/>
              <a:gd name="T2" fmla="*/ 0 w 15"/>
              <a:gd name="T3" fmla="*/ 2147483646 h 1269"/>
              <a:gd name="T4" fmla="*/ 0 60000 65536"/>
              <a:gd name="T5" fmla="*/ 0 60000 65536"/>
              <a:gd name="T6" fmla="*/ 0 w 15"/>
              <a:gd name="T7" fmla="*/ 0 h 1269"/>
              <a:gd name="T8" fmla="*/ 15 w 15"/>
              <a:gd name="T9" fmla="*/ 1269 h 1269"/>
            </a:gdLst>
            <a:ahLst/>
            <a:cxnLst>
              <a:cxn ang="T4">
                <a:pos x="T0" y="T1"/>
              </a:cxn>
              <a:cxn ang="T5">
                <a:pos x="T2" y="T3"/>
              </a:cxn>
            </a:cxnLst>
            <a:rect l="T6" t="T7" r="T8" b="T9"/>
            <a:pathLst>
              <a:path w="15" h="1269">
                <a:moveTo>
                  <a:pt x="15" y="0"/>
                </a:moveTo>
                <a:lnTo>
                  <a:pt x="0" y="1269"/>
                </a:lnTo>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26"/>
          <p:cNvSpPr>
            <a:spLocks/>
          </p:cNvSpPr>
          <p:nvPr/>
        </p:nvSpPr>
        <p:spPr bwMode="auto">
          <a:xfrm>
            <a:off x="8399017" y="6570502"/>
            <a:ext cx="1845102" cy="0"/>
          </a:xfrm>
          <a:custGeom>
            <a:avLst/>
            <a:gdLst>
              <a:gd name="T0" fmla="*/ 0 w 910"/>
              <a:gd name="T1" fmla="*/ 0 h 1"/>
              <a:gd name="T2" fmla="*/ 2147483646 w 910"/>
              <a:gd name="T3" fmla="*/ 0 h 1"/>
              <a:gd name="T4" fmla="*/ 0 60000 65536"/>
              <a:gd name="T5" fmla="*/ 0 60000 65536"/>
              <a:gd name="T6" fmla="*/ 0 w 910"/>
              <a:gd name="T7" fmla="*/ 0 h 1"/>
              <a:gd name="T8" fmla="*/ 910 w 910"/>
              <a:gd name="T9" fmla="*/ 0 h 1"/>
            </a:gdLst>
            <a:ahLst/>
            <a:cxnLst>
              <a:cxn ang="T4">
                <a:pos x="T0" y="T1"/>
              </a:cxn>
              <a:cxn ang="T5">
                <a:pos x="T2" y="T3"/>
              </a:cxn>
            </a:cxnLst>
            <a:rect l="T6" t="T7" r="T8" b="T9"/>
            <a:pathLst>
              <a:path w="910" h="1">
                <a:moveTo>
                  <a:pt x="0" y="1"/>
                </a:moveTo>
                <a:lnTo>
                  <a:pt x="910" y="0"/>
                </a:lnTo>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Oval 16"/>
          <p:cNvSpPr>
            <a:spLocks noChangeArrowheads="1"/>
          </p:cNvSpPr>
          <p:nvPr/>
        </p:nvSpPr>
        <p:spPr bwMode="auto">
          <a:xfrm>
            <a:off x="8251344" y="4905986"/>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48" name="Oval 18"/>
          <p:cNvSpPr>
            <a:spLocks noChangeArrowheads="1"/>
          </p:cNvSpPr>
          <p:nvPr/>
        </p:nvSpPr>
        <p:spPr bwMode="auto">
          <a:xfrm>
            <a:off x="8251344" y="6487195"/>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49" name="Oval 41"/>
          <p:cNvSpPr>
            <a:spLocks noChangeArrowheads="1"/>
          </p:cNvSpPr>
          <p:nvPr/>
        </p:nvSpPr>
        <p:spPr bwMode="auto">
          <a:xfrm>
            <a:off x="10172664" y="4905986"/>
            <a:ext cx="144496" cy="144496"/>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50" name="Oval 42"/>
          <p:cNvSpPr>
            <a:spLocks noChangeArrowheads="1"/>
          </p:cNvSpPr>
          <p:nvPr/>
        </p:nvSpPr>
        <p:spPr bwMode="auto">
          <a:xfrm>
            <a:off x="10172664" y="6488783"/>
            <a:ext cx="144496" cy="144495"/>
          </a:xfrm>
          <a:prstGeom prst="ellipse">
            <a:avLst/>
          </a:prstGeom>
          <a:solidFill>
            <a:srgbClr val="FFFFFF"/>
          </a:solidFill>
          <a:ln w="25400">
            <a:solidFill>
              <a:srgbClr val="0000FF"/>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51" name="Text Box 14"/>
          <p:cNvSpPr txBox="1">
            <a:spLocks noChangeArrowheads="1"/>
          </p:cNvSpPr>
          <p:nvPr/>
        </p:nvSpPr>
        <p:spPr bwMode="auto">
          <a:xfrm>
            <a:off x="8003636" y="4713854"/>
            <a:ext cx="215950"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801">
                <a:solidFill>
                  <a:srgbClr val="FF0000"/>
                </a:solidFill>
              </a:rPr>
              <a:t>1</a:t>
            </a:r>
          </a:p>
        </p:txBody>
      </p:sp>
      <p:sp>
        <p:nvSpPr>
          <p:cNvPr id="52" name="Freeform 44"/>
          <p:cNvSpPr>
            <a:spLocks/>
          </p:cNvSpPr>
          <p:nvPr/>
        </p:nvSpPr>
        <p:spPr bwMode="auto">
          <a:xfrm>
            <a:off x="8467296" y="5052069"/>
            <a:ext cx="1719659" cy="1518433"/>
          </a:xfrm>
          <a:custGeom>
            <a:avLst/>
            <a:gdLst>
              <a:gd name="T0" fmla="*/ 0 w 910"/>
              <a:gd name="T1" fmla="*/ 2147483646 h 1"/>
              <a:gd name="T2" fmla="*/ 2147483646 w 910"/>
              <a:gd name="T3" fmla="*/ 0 h 1"/>
              <a:gd name="T4" fmla="*/ 0 60000 65536"/>
              <a:gd name="T5" fmla="*/ 0 60000 65536"/>
              <a:gd name="T6" fmla="*/ 0 w 910"/>
              <a:gd name="T7" fmla="*/ 0 h 1"/>
              <a:gd name="T8" fmla="*/ 910 w 910"/>
              <a:gd name="T9" fmla="*/ 1 h 1"/>
            </a:gdLst>
            <a:ahLst/>
            <a:cxnLst>
              <a:cxn ang="T4">
                <a:pos x="T0" y="T1"/>
              </a:cxn>
              <a:cxn ang="T5">
                <a:pos x="T2" y="T3"/>
              </a:cxn>
            </a:cxnLst>
            <a:rect l="T6" t="T7" r="T8" b="T9"/>
            <a:pathLst>
              <a:path w="910" h="1">
                <a:moveTo>
                  <a:pt x="0" y="1"/>
                </a:moveTo>
                <a:lnTo>
                  <a:pt x="910" y="0"/>
                </a:lnTo>
              </a:path>
            </a:pathLst>
          </a:custGeom>
          <a:noFill/>
          <a:ln w="25400">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矩形 26"/>
          <p:cNvSpPr/>
          <p:nvPr/>
        </p:nvSpPr>
        <p:spPr>
          <a:xfrm>
            <a:off x="392526" y="3200372"/>
            <a:ext cx="11201399" cy="1200329"/>
          </a:xfrm>
          <a:prstGeom prst="rect">
            <a:avLst/>
          </a:prstGeom>
          <a:solidFill>
            <a:srgbClr val="1157AB"/>
          </a:solidFill>
        </p:spPr>
        <p:txBody>
          <a:bodyPr wrap="square">
            <a:spAutoFit/>
          </a:bodyPr>
          <a:lstStyle/>
          <a:p>
            <a:pPr indent="267970" algn="just">
              <a:lnSpc>
                <a:spcPct val="150000"/>
              </a:lnSpc>
              <a:spcAft>
                <a:spcPts val="0"/>
              </a:spcAft>
            </a:pPr>
            <a:r>
              <a:rPr lang="zh-CN" altLang="zh-CN" b="1" kern="100" dirty="0">
                <a:solidFill>
                  <a:srgbClr val="FFFF00"/>
                </a:solidFill>
                <a:latin typeface="+mn-ea"/>
              </a:rPr>
              <a:t>注意 </a:t>
            </a:r>
            <a:r>
              <a:rPr lang="zh-CN" altLang="zh-CN" b="1" kern="100" dirty="0">
                <a:solidFill>
                  <a:schemeClr val="bg1"/>
                </a:solidFill>
                <a:latin typeface="+mn-ea"/>
              </a:rPr>
              <a:t> （</a:t>
            </a:r>
            <a:r>
              <a:rPr lang="en-US" altLang="zh-CN" b="1" kern="100" dirty="0">
                <a:solidFill>
                  <a:schemeClr val="bg1"/>
                </a:solidFill>
                <a:latin typeface="+mn-ea"/>
              </a:rPr>
              <a:t>1</a:t>
            </a:r>
            <a:r>
              <a:rPr lang="zh-CN" altLang="zh-CN" b="1" kern="100" dirty="0">
                <a:solidFill>
                  <a:schemeClr val="bg1"/>
                </a:solidFill>
                <a:latin typeface="+mn-ea"/>
              </a:rPr>
              <a:t>）对于无边相连的节点，不能从关系图中删掉。</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）给定关系的集合表示法中的序偶与关系图表示中的有向边是一一对应的。</a:t>
            </a:r>
          </a:p>
        </p:txBody>
      </p:sp>
    </p:spTree>
    <p:extLst>
      <p:ext uri="{BB962C8B-B14F-4D97-AF65-F5344CB8AC3E}">
        <p14:creationId xmlns:p14="http://schemas.microsoft.com/office/powerpoint/2010/main" val="356488627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4931">
                                            <p:txEl>
                                              <p:pRg st="0" end="0"/>
                                            </p:txEl>
                                          </p:spTgt>
                                        </p:tgtEl>
                                        <p:attrNameLst>
                                          <p:attrName>style.visibility</p:attrName>
                                        </p:attrNameLst>
                                      </p:cBhvr>
                                      <p:to>
                                        <p:strVal val="visible"/>
                                      </p:to>
                                    </p:set>
                                    <p:anim calcmode="lin" valueType="num">
                                      <p:cBhvr additive="base">
                                        <p:cTn id="7" dur="500" fill="hold"/>
                                        <p:tgtEl>
                                          <p:spTgt spid="1404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left)">
                                      <p:cBhvr>
                                        <p:cTn id="71" dur="500"/>
                                        <p:tgtEl>
                                          <p:spTgt spid="4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left)">
                                      <p:cBhvr>
                                        <p:cTn id="74" dur="500"/>
                                        <p:tgtEl>
                                          <p:spTgt spid="4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left)">
                                      <p:cBhvr>
                                        <p:cTn id="77" dur="500"/>
                                        <p:tgtEl>
                                          <p:spTgt spid="4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left)">
                                      <p:cBhvr>
                                        <p:cTn id="80" dur="500"/>
                                        <p:tgtEl>
                                          <p:spTgt spid="5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500"/>
                                        <p:tgtEl>
                                          <p:spTgt spid="38"/>
                                        </p:tgtEl>
                                      </p:cBhvr>
                                    </p:animEffect>
                                  </p:childTnLst>
                                </p:cTn>
                              </p:par>
                            </p:childTnLst>
                          </p:cTn>
                        </p:par>
                        <p:par>
                          <p:cTn id="89" fill="hold">
                            <p:stCondLst>
                              <p:cond delay="500"/>
                            </p:stCondLst>
                            <p:childTnLst>
                              <p:par>
                                <p:cTn id="90" presetID="22" presetClass="entr" presetSubtype="4" fill="hold"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par>
                          <p:cTn id="93" fill="hold">
                            <p:stCondLst>
                              <p:cond delay="1000"/>
                            </p:stCondLst>
                            <p:childTnLst>
                              <p:par>
                                <p:cTn id="94" presetID="22" presetClass="entr" presetSubtype="4" fill="hold"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down)">
                                      <p:cBhvr>
                                        <p:cTn id="96" dur="500"/>
                                        <p:tgtEl>
                                          <p:spTgt spid="41"/>
                                        </p:tgtEl>
                                      </p:cBhvr>
                                    </p:animEffect>
                                  </p:childTnLst>
                                </p:cTn>
                              </p:par>
                            </p:childTnLst>
                          </p:cTn>
                        </p:par>
                        <p:par>
                          <p:cTn id="97" fill="hold">
                            <p:stCondLst>
                              <p:cond delay="1500"/>
                            </p:stCondLst>
                            <p:childTnLst>
                              <p:par>
                                <p:cTn id="98" presetID="22" presetClass="entr" presetSubtype="4" fill="hold"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wipe(down)">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wipe(up)">
                                      <p:cBhvr>
                                        <p:cTn id="105" dur="500"/>
                                        <p:tgtEl>
                                          <p:spTgt spid="37"/>
                                        </p:tgtEl>
                                      </p:cBhvr>
                                    </p:animEffect>
                                  </p:childTnLst>
                                </p:cTn>
                              </p:par>
                            </p:childTnLst>
                          </p:cTn>
                        </p:par>
                        <p:par>
                          <p:cTn id="106" fill="hold">
                            <p:stCondLst>
                              <p:cond delay="500"/>
                            </p:stCondLst>
                            <p:childTnLst>
                              <p:par>
                                <p:cTn id="107" presetID="22" presetClass="entr" presetSubtype="8" fill="hold"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500"/>
                                        <p:tgtEl>
                                          <p:spTgt spid="43"/>
                                        </p:tgtEl>
                                      </p:cBhvr>
                                    </p:animEffect>
                                  </p:childTnLst>
                                </p:cTn>
                              </p:par>
                            </p:childTnLst>
                          </p:cTn>
                        </p:par>
                        <p:par>
                          <p:cTn id="110" fill="hold">
                            <p:stCondLst>
                              <p:cond delay="1000"/>
                            </p:stCondLst>
                            <p:childTnLst>
                              <p:par>
                                <p:cTn id="111" presetID="22" presetClass="entr" presetSubtype="1" fill="hold" nodeType="after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wipe(left)">
                                      <p:cBhvr>
                                        <p:cTn id="117" dur="500"/>
                                        <p:tgtEl>
                                          <p:spTgt spid="52"/>
                                        </p:tgtEl>
                                      </p:cBhvr>
                                    </p:animEffect>
                                  </p:childTnLst>
                                </p:cTn>
                              </p:par>
                            </p:childTnLst>
                          </p:cTn>
                        </p:par>
                        <p:par>
                          <p:cTn id="118" fill="hold">
                            <p:stCondLst>
                              <p:cond delay="2000"/>
                            </p:stCondLst>
                            <p:childTnLst>
                              <p:par>
                                <p:cTn id="119" presetID="22" presetClass="entr" presetSubtype="8" fill="hold"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left)">
                                      <p:cBhvr>
                                        <p:cTn id="121" dur="500"/>
                                        <p:tgtEl>
                                          <p:spTgt spid="46"/>
                                        </p:tgtEl>
                                      </p:cBhvr>
                                    </p:animEffect>
                                  </p:childTnLst>
                                </p:cTn>
                              </p:par>
                            </p:childTnLst>
                          </p:cTn>
                        </p:par>
                        <p:par>
                          <p:cTn id="122" fill="hold">
                            <p:stCondLst>
                              <p:cond delay="2500"/>
                            </p:stCondLst>
                            <p:childTnLst>
                              <p:par>
                                <p:cTn id="123" presetID="22" presetClass="entr" presetSubtype="1" fill="hold" nodeType="after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randombar(horizontal)">
                                      <p:cBhvr>
                                        <p:cTn id="1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1" grpId="0" build="p" autoUpdateAnimBg="0"/>
      <p:bldP spid="5" grpId="0"/>
      <p:bldP spid="9" grpId="0"/>
      <p:bldP spid="12" grpId="0" animBg="1"/>
      <p:bldP spid="21" grpId="0" animBg="1"/>
      <p:bldP spid="36" grpId="0"/>
      <p:bldP spid="40" grpId="0"/>
      <p:bldP spid="42" grpId="0"/>
      <p:bldP spid="47" grpId="0" animBg="1"/>
      <p:bldP spid="48" grpId="0" animBg="1"/>
      <p:bldP spid="49" grpId="0" animBg="1"/>
      <p:bldP spid="50" grpId="0" animBg="1"/>
      <p:bldP spid="51"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42" name="Rectangle 2"/>
          <p:cNvSpPr>
            <a:spLocks noGrp="1" noChangeArrowheads="1"/>
          </p:cNvSpPr>
          <p:nvPr>
            <p:ph type="body" idx="1"/>
          </p:nvPr>
        </p:nvSpPr>
        <p:spPr>
          <a:xfrm>
            <a:off x="307975" y="1067594"/>
            <a:ext cx="10184830" cy="716445"/>
          </a:xfrm>
        </p:spPr>
        <p:txBody>
          <a:bodyPr>
            <a:normAutofit/>
          </a:bodyPr>
          <a:lstStyle/>
          <a:p>
            <a:pPr marL="0" indent="0">
              <a:buNone/>
            </a:pPr>
            <a:r>
              <a:rPr lang="zh-CN" altLang="zh-CN" dirty="0">
                <a:solidFill>
                  <a:srgbClr val="C00000"/>
                </a:solidFill>
              </a:rPr>
              <a:t>例</a:t>
            </a:r>
            <a:r>
              <a:rPr lang="en-US" altLang="zh-CN" dirty="0">
                <a:solidFill>
                  <a:srgbClr val="C00000"/>
                </a:solidFill>
              </a:rPr>
              <a:t>4.7  </a:t>
            </a:r>
            <a:r>
              <a:rPr lang="zh-CN" altLang="zh-CN" dirty="0">
                <a:solidFill>
                  <a:schemeClr val="tx1"/>
                </a:solidFill>
              </a:rPr>
              <a:t>试用集合表示法表示</a:t>
            </a:r>
            <a:r>
              <a:rPr lang="zh-CN" altLang="en-US" dirty="0"/>
              <a:t>右</a:t>
            </a:r>
            <a:r>
              <a:rPr lang="zh-CN" altLang="zh-CN" dirty="0">
                <a:solidFill>
                  <a:schemeClr val="tx1"/>
                </a:solidFill>
              </a:rPr>
              <a:t>图中用关系图表示的关系</a:t>
            </a:r>
            <a:r>
              <a:rPr lang="en-US" altLang="zh-CN" dirty="0">
                <a:solidFill>
                  <a:schemeClr val="tx1"/>
                </a:solidFill>
              </a:rPr>
              <a:t>R</a:t>
            </a:r>
            <a:r>
              <a:rPr lang="zh-CN" altLang="zh-CN" dirty="0">
                <a:solidFill>
                  <a:schemeClr val="tx1"/>
                </a:solidFill>
              </a:rPr>
              <a:t>，并指出</a:t>
            </a:r>
            <a:r>
              <a:rPr lang="en-US" altLang="zh-CN" dirty="0">
                <a:solidFill>
                  <a:schemeClr val="tx1"/>
                </a:solidFill>
              </a:rPr>
              <a:t>R</a:t>
            </a:r>
            <a:r>
              <a:rPr lang="zh-CN" altLang="zh-CN" dirty="0">
                <a:solidFill>
                  <a:schemeClr val="tx1"/>
                </a:solidFill>
              </a:rPr>
              <a:t>的基。</a:t>
            </a:r>
          </a:p>
        </p:txBody>
      </p:sp>
      <p:sp>
        <p:nvSpPr>
          <p:cNvPr id="58372" name="Rectangle 3"/>
          <p:cNvSpPr>
            <a:spLocks noGrp="1" noChangeArrowheads="1"/>
          </p:cNvSpPr>
          <p:nvPr>
            <p:ph type="title"/>
          </p:nvPr>
        </p:nvSpPr>
        <p:spPr/>
        <p:txBody>
          <a:bodyPr/>
          <a:lstStyle/>
          <a:p>
            <a:pPr eaLnBrk="1" hangingPunct="1"/>
            <a:r>
              <a:rPr lang="zh-CN" altLang="en-US" dirty="0"/>
              <a:t>例</a:t>
            </a:r>
            <a:r>
              <a:rPr lang="en-US" altLang="zh-CN" dirty="0"/>
              <a:t>4.7</a:t>
            </a:r>
            <a:endParaRPr lang="zh-CN" altLang="en-US" dirty="0"/>
          </a:p>
        </p:txBody>
      </p:sp>
      <p:grpSp>
        <p:nvGrpSpPr>
          <p:cNvPr id="15" name="Group 59"/>
          <p:cNvGrpSpPr>
            <a:grpSpLocks/>
          </p:cNvGrpSpPr>
          <p:nvPr/>
        </p:nvGrpSpPr>
        <p:grpSpPr bwMode="auto">
          <a:xfrm>
            <a:off x="7013575" y="1817490"/>
            <a:ext cx="4724400" cy="2526704"/>
            <a:chOff x="1292" y="2387"/>
            <a:chExt cx="3312" cy="1728"/>
          </a:xfrm>
        </p:grpSpPr>
        <p:sp>
          <p:nvSpPr>
            <p:cNvPr id="16" name="Oval 11"/>
            <p:cNvSpPr>
              <a:spLocks noChangeArrowheads="1"/>
            </p:cNvSpPr>
            <p:nvPr/>
          </p:nvSpPr>
          <p:spPr bwMode="auto">
            <a:xfrm>
              <a:off x="1292" y="2433"/>
              <a:ext cx="1360" cy="14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7" name="Oval 12"/>
            <p:cNvSpPr>
              <a:spLocks noChangeArrowheads="1"/>
            </p:cNvSpPr>
            <p:nvPr/>
          </p:nvSpPr>
          <p:spPr bwMode="auto">
            <a:xfrm>
              <a:off x="1967" y="2546"/>
              <a:ext cx="453" cy="122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8" name="Oval 13"/>
            <p:cNvSpPr>
              <a:spLocks noChangeArrowheads="1"/>
            </p:cNvSpPr>
            <p:nvPr/>
          </p:nvSpPr>
          <p:spPr bwMode="auto">
            <a:xfrm>
              <a:off x="1791" y="2660"/>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9" name="Rectangle 14"/>
            <p:cNvSpPr>
              <a:spLocks noChangeArrowheads="1"/>
            </p:cNvSpPr>
            <p:nvPr/>
          </p:nvSpPr>
          <p:spPr bwMode="auto">
            <a:xfrm>
              <a:off x="1614" y="2478"/>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1</a:t>
              </a:r>
            </a:p>
          </p:txBody>
        </p:sp>
        <p:sp>
          <p:nvSpPr>
            <p:cNvPr id="20" name="Oval 15"/>
            <p:cNvSpPr>
              <a:spLocks noChangeArrowheads="1"/>
            </p:cNvSpPr>
            <p:nvPr/>
          </p:nvSpPr>
          <p:spPr bwMode="auto">
            <a:xfrm>
              <a:off x="1655" y="3063"/>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1" name="Rectangle 16"/>
            <p:cNvSpPr>
              <a:spLocks noChangeArrowheads="1"/>
            </p:cNvSpPr>
            <p:nvPr/>
          </p:nvSpPr>
          <p:spPr bwMode="auto">
            <a:xfrm>
              <a:off x="1448" y="288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2</a:t>
              </a:r>
            </a:p>
          </p:txBody>
        </p:sp>
        <p:sp>
          <p:nvSpPr>
            <p:cNvPr id="22" name="Oval 17"/>
            <p:cNvSpPr>
              <a:spLocks noChangeArrowheads="1"/>
            </p:cNvSpPr>
            <p:nvPr/>
          </p:nvSpPr>
          <p:spPr bwMode="auto">
            <a:xfrm>
              <a:off x="1701" y="3471"/>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3" name="Rectangle 18"/>
            <p:cNvSpPr>
              <a:spLocks noChangeArrowheads="1"/>
            </p:cNvSpPr>
            <p:nvPr/>
          </p:nvSpPr>
          <p:spPr bwMode="auto">
            <a:xfrm>
              <a:off x="1502" y="3290"/>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5</a:t>
              </a:r>
            </a:p>
          </p:txBody>
        </p:sp>
        <p:sp>
          <p:nvSpPr>
            <p:cNvPr id="24" name="Oval 21"/>
            <p:cNvSpPr>
              <a:spLocks noChangeArrowheads="1"/>
            </p:cNvSpPr>
            <p:nvPr/>
          </p:nvSpPr>
          <p:spPr bwMode="auto">
            <a:xfrm>
              <a:off x="2245" y="2818"/>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5" name="Rectangle 22"/>
            <p:cNvSpPr>
              <a:spLocks noChangeArrowheads="1"/>
            </p:cNvSpPr>
            <p:nvPr/>
          </p:nvSpPr>
          <p:spPr bwMode="auto">
            <a:xfrm>
              <a:off x="2056" y="263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3</a:t>
              </a:r>
            </a:p>
          </p:txBody>
        </p:sp>
        <p:sp>
          <p:nvSpPr>
            <p:cNvPr id="26" name="Oval 23"/>
            <p:cNvSpPr>
              <a:spLocks noChangeArrowheads="1"/>
            </p:cNvSpPr>
            <p:nvPr/>
          </p:nvSpPr>
          <p:spPr bwMode="auto">
            <a:xfrm>
              <a:off x="2245" y="3136"/>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7" name="Rectangle 24"/>
            <p:cNvSpPr>
              <a:spLocks noChangeArrowheads="1"/>
            </p:cNvSpPr>
            <p:nvPr/>
          </p:nvSpPr>
          <p:spPr bwMode="auto">
            <a:xfrm>
              <a:off x="2064" y="2928"/>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4</a:t>
              </a:r>
            </a:p>
          </p:txBody>
        </p:sp>
        <p:sp>
          <p:nvSpPr>
            <p:cNvPr id="28" name="Oval 25"/>
            <p:cNvSpPr>
              <a:spLocks noChangeArrowheads="1"/>
            </p:cNvSpPr>
            <p:nvPr/>
          </p:nvSpPr>
          <p:spPr bwMode="auto">
            <a:xfrm>
              <a:off x="2245" y="3453"/>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9" name="Rectangle 26"/>
            <p:cNvSpPr>
              <a:spLocks noChangeArrowheads="1"/>
            </p:cNvSpPr>
            <p:nvPr/>
          </p:nvSpPr>
          <p:spPr bwMode="auto">
            <a:xfrm>
              <a:off x="2064" y="3291"/>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r>
                <a:rPr kumimoji="1" lang="en-US" altLang="zh-CN" sz="2400" baseline="-25000">
                  <a:solidFill>
                    <a:schemeClr val="tx1"/>
                  </a:solidFill>
                </a:rPr>
                <a:t>6</a:t>
              </a:r>
            </a:p>
          </p:txBody>
        </p:sp>
        <p:sp>
          <p:nvSpPr>
            <p:cNvPr id="30" name="Oval 27"/>
            <p:cNvSpPr>
              <a:spLocks noChangeArrowheads="1"/>
            </p:cNvSpPr>
            <p:nvPr/>
          </p:nvSpPr>
          <p:spPr bwMode="auto">
            <a:xfrm flipH="1">
              <a:off x="3244" y="2433"/>
              <a:ext cx="1360" cy="145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1" name="Oval 28"/>
            <p:cNvSpPr>
              <a:spLocks noChangeArrowheads="1"/>
            </p:cNvSpPr>
            <p:nvPr/>
          </p:nvSpPr>
          <p:spPr bwMode="auto">
            <a:xfrm flipH="1">
              <a:off x="3470" y="2546"/>
              <a:ext cx="493" cy="122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2" name="Oval 29"/>
            <p:cNvSpPr>
              <a:spLocks noChangeArrowheads="1"/>
            </p:cNvSpPr>
            <p:nvPr/>
          </p:nvSpPr>
          <p:spPr bwMode="auto">
            <a:xfrm flipH="1">
              <a:off x="4105" y="3132"/>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3" name="Rectangle 30"/>
            <p:cNvSpPr>
              <a:spLocks noChangeArrowheads="1"/>
            </p:cNvSpPr>
            <p:nvPr/>
          </p:nvSpPr>
          <p:spPr bwMode="auto">
            <a:xfrm flipH="1">
              <a:off x="4199" y="2976"/>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3</a:t>
              </a:r>
            </a:p>
          </p:txBody>
        </p:sp>
        <p:sp>
          <p:nvSpPr>
            <p:cNvPr id="34" name="Oval 37"/>
            <p:cNvSpPr>
              <a:spLocks noChangeArrowheads="1"/>
            </p:cNvSpPr>
            <p:nvPr/>
          </p:nvSpPr>
          <p:spPr bwMode="auto">
            <a:xfrm flipH="1">
              <a:off x="3608" y="2705"/>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5" name="Rectangle 38"/>
            <p:cNvSpPr>
              <a:spLocks noChangeArrowheads="1"/>
            </p:cNvSpPr>
            <p:nvPr/>
          </p:nvSpPr>
          <p:spPr bwMode="auto">
            <a:xfrm flipH="1">
              <a:off x="3675" y="2835"/>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2</a:t>
              </a:r>
            </a:p>
          </p:txBody>
        </p:sp>
        <p:sp>
          <p:nvSpPr>
            <p:cNvPr id="36" name="Oval 39"/>
            <p:cNvSpPr>
              <a:spLocks noChangeArrowheads="1"/>
            </p:cNvSpPr>
            <p:nvPr/>
          </p:nvSpPr>
          <p:spPr bwMode="auto">
            <a:xfrm flipH="1">
              <a:off x="3583" y="326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7" name="Rectangle 40"/>
            <p:cNvSpPr>
              <a:spLocks noChangeArrowheads="1"/>
            </p:cNvSpPr>
            <p:nvPr/>
          </p:nvSpPr>
          <p:spPr bwMode="auto">
            <a:xfrm flipH="1">
              <a:off x="3675" y="3113"/>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4</a:t>
              </a:r>
            </a:p>
          </p:txBody>
        </p:sp>
        <p:sp>
          <p:nvSpPr>
            <p:cNvPr id="38" name="Oval 41"/>
            <p:cNvSpPr>
              <a:spLocks noChangeArrowheads="1"/>
            </p:cNvSpPr>
            <p:nvPr/>
          </p:nvSpPr>
          <p:spPr bwMode="auto">
            <a:xfrm flipH="1">
              <a:off x="3583" y="354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9" name="Rectangle 42"/>
            <p:cNvSpPr>
              <a:spLocks noChangeArrowheads="1"/>
            </p:cNvSpPr>
            <p:nvPr/>
          </p:nvSpPr>
          <p:spPr bwMode="auto">
            <a:xfrm flipH="1">
              <a:off x="3675" y="3382"/>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5</a:t>
              </a:r>
            </a:p>
          </p:txBody>
        </p:sp>
        <p:sp>
          <p:nvSpPr>
            <p:cNvPr id="40" name="Oval 43"/>
            <p:cNvSpPr>
              <a:spLocks noChangeArrowheads="1"/>
            </p:cNvSpPr>
            <p:nvPr/>
          </p:nvSpPr>
          <p:spPr bwMode="auto">
            <a:xfrm flipH="1">
              <a:off x="3583" y="2984"/>
              <a:ext cx="68" cy="6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41" name="Rectangle 44"/>
            <p:cNvSpPr>
              <a:spLocks noChangeArrowheads="1"/>
            </p:cNvSpPr>
            <p:nvPr/>
          </p:nvSpPr>
          <p:spPr bwMode="auto">
            <a:xfrm flipH="1">
              <a:off x="3700" y="2565"/>
              <a:ext cx="2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r>
                <a:rPr kumimoji="1" lang="en-US" altLang="zh-CN" sz="2400" baseline="-25000">
                  <a:solidFill>
                    <a:schemeClr val="tx1"/>
                  </a:solidFill>
                </a:rPr>
                <a:t>1</a:t>
              </a:r>
            </a:p>
          </p:txBody>
        </p:sp>
        <p:sp>
          <p:nvSpPr>
            <p:cNvPr id="42" name="Line 45"/>
            <p:cNvSpPr>
              <a:spLocks noChangeShapeType="1"/>
            </p:cNvSpPr>
            <p:nvPr/>
          </p:nvSpPr>
          <p:spPr bwMode="auto">
            <a:xfrm flipV="1">
              <a:off x="2314" y="2750"/>
              <a:ext cx="1315" cy="9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46"/>
            <p:cNvSpPr>
              <a:spLocks noChangeShapeType="1"/>
            </p:cNvSpPr>
            <p:nvPr/>
          </p:nvSpPr>
          <p:spPr bwMode="auto">
            <a:xfrm>
              <a:off x="2298" y="2857"/>
              <a:ext cx="1292" cy="159"/>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47"/>
            <p:cNvSpPr>
              <a:spLocks noChangeShapeType="1"/>
            </p:cNvSpPr>
            <p:nvPr/>
          </p:nvSpPr>
          <p:spPr bwMode="auto">
            <a:xfrm flipV="1">
              <a:off x="2290" y="3316"/>
              <a:ext cx="1315" cy="159"/>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48"/>
            <p:cNvSpPr>
              <a:spLocks noChangeShapeType="1"/>
            </p:cNvSpPr>
            <p:nvPr/>
          </p:nvSpPr>
          <p:spPr bwMode="auto">
            <a:xfrm>
              <a:off x="2298" y="3491"/>
              <a:ext cx="1292" cy="9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6" name="Line 49"/>
            <p:cNvSpPr>
              <a:spLocks noChangeShapeType="1"/>
            </p:cNvSpPr>
            <p:nvPr/>
          </p:nvSpPr>
          <p:spPr bwMode="auto">
            <a:xfrm>
              <a:off x="2298" y="3167"/>
              <a:ext cx="1292" cy="113"/>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 name="Line 50"/>
            <p:cNvSpPr>
              <a:spLocks noChangeShapeType="1"/>
            </p:cNvSpPr>
            <p:nvPr/>
          </p:nvSpPr>
          <p:spPr bwMode="auto">
            <a:xfrm flipV="1">
              <a:off x="3651" y="3794"/>
              <a:ext cx="340" cy="181"/>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 name="Line 51"/>
            <p:cNvSpPr>
              <a:spLocks noChangeShapeType="1"/>
            </p:cNvSpPr>
            <p:nvPr/>
          </p:nvSpPr>
          <p:spPr bwMode="auto">
            <a:xfrm flipV="1">
              <a:off x="3334" y="3658"/>
              <a:ext cx="385" cy="13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9" name="Line 52"/>
            <p:cNvSpPr>
              <a:spLocks noChangeShapeType="1"/>
            </p:cNvSpPr>
            <p:nvPr/>
          </p:nvSpPr>
          <p:spPr bwMode="auto">
            <a:xfrm flipH="1" flipV="1">
              <a:off x="1973" y="3748"/>
              <a:ext cx="158" cy="22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 name="Line 53"/>
            <p:cNvSpPr>
              <a:spLocks noChangeShapeType="1"/>
            </p:cNvSpPr>
            <p:nvPr/>
          </p:nvSpPr>
          <p:spPr bwMode="auto">
            <a:xfrm flipH="1" flipV="1">
              <a:off x="2200" y="3658"/>
              <a:ext cx="317" cy="136"/>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 name="Rectangle 54"/>
            <p:cNvSpPr>
              <a:spLocks noChangeArrowheads="1"/>
            </p:cNvSpPr>
            <p:nvPr/>
          </p:nvSpPr>
          <p:spPr bwMode="auto">
            <a:xfrm flipH="1">
              <a:off x="3216" y="3636"/>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D</a:t>
              </a:r>
              <a:endParaRPr kumimoji="1" lang="en-US" altLang="zh-CN" sz="2400" baseline="-25000">
                <a:solidFill>
                  <a:schemeClr val="tx1"/>
                </a:solidFill>
              </a:endParaRPr>
            </a:p>
          </p:txBody>
        </p:sp>
        <p:sp>
          <p:nvSpPr>
            <p:cNvPr id="52" name="Rectangle 55"/>
            <p:cNvSpPr>
              <a:spLocks noChangeArrowheads="1"/>
            </p:cNvSpPr>
            <p:nvPr/>
          </p:nvSpPr>
          <p:spPr bwMode="auto">
            <a:xfrm flipH="1">
              <a:off x="2562" y="3612"/>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C</a:t>
              </a:r>
              <a:endParaRPr kumimoji="1" lang="en-US" altLang="zh-CN" sz="2400" baseline="-25000">
                <a:solidFill>
                  <a:schemeClr val="tx1"/>
                </a:solidFill>
              </a:endParaRPr>
            </a:p>
          </p:txBody>
        </p:sp>
        <p:sp>
          <p:nvSpPr>
            <p:cNvPr id="53" name="Rectangle 56"/>
            <p:cNvSpPr>
              <a:spLocks noChangeArrowheads="1"/>
            </p:cNvSpPr>
            <p:nvPr/>
          </p:nvSpPr>
          <p:spPr bwMode="auto">
            <a:xfrm flipH="1">
              <a:off x="2154" y="3839"/>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A</a:t>
              </a:r>
              <a:endParaRPr kumimoji="1" lang="en-US" altLang="zh-CN" sz="2400" baseline="-25000">
                <a:solidFill>
                  <a:schemeClr val="tx1"/>
                </a:solidFill>
              </a:endParaRPr>
            </a:p>
          </p:txBody>
        </p:sp>
        <p:sp>
          <p:nvSpPr>
            <p:cNvPr id="54" name="Rectangle 57"/>
            <p:cNvSpPr>
              <a:spLocks noChangeArrowheads="1"/>
            </p:cNvSpPr>
            <p:nvPr/>
          </p:nvSpPr>
          <p:spPr bwMode="auto">
            <a:xfrm flipH="1">
              <a:off x="3491" y="3839"/>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B</a:t>
              </a:r>
              <a:endParaRPr kumimoji="1" lang="en-US" altLang="zh-CN" sz="2400" baseline="-25000">
                <a:solidFill>
                  <a:schemeClr val="tx1"/>
                </a:solidFill>
              </a:endParaRPr>
            </a:p>
          </p:txBody>
        </p:sp>
        <p:sp>
          <p:nvSpPr>
            <p:cNvPr id="55" name="Rectangle 58"/>
            <p:cNvSpPr>
              <a:spLocks noChangeArrowheads="1"/>
            </p:cNvSpPr>
            <p:nvPr/>
          </p:nvSpPr>
          <p:spPr bwMode="auto">
            <a:xfrm flipH="1">
              <a:off x="2880" y="2387"/>
              <a:ext cx="13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en-US" altLang="zh-CN" sz="2400">
                  <a:solidFill>
                    <a:schemeClr val="tx1"/>
                  </a:solidFill>
                </a:rPr>
                <a:t>R</a:t>
              </a:r>
              <a:endParaRPr kumimoji="1" lang="en-US" altLang="zh-CN" sz="2400" baseline="-25000">
                <a:solidFill>
                  <a:schemeClr val="tx1"/>
                </a:solidFill>
              </a:endParaRPr>
            </a:p>
          </p:txBody>
        </p:sp>
      </p:grpSp>
      <p:sp>
        <p:nvSpPr>
          <p:cNvPr id="8" name="矩形 7"/>
          <p:cNvSpPr/>
          <p:nvPr/>
        </p:nvSpPr>
        <p:spPr>
          <a:xfrm>
            <a:off x="403565" y="1703994"/>
            <a:ext cx="11334410" cy="3655744"/>
          </a:xfrm>
          <a:prstGeom prst="rect">
            <a:avLst/>
          </a:prstGeom>
        </p:spPr>
        <p:txBody>
          <a:bodyPr wrap="square">
            <a:spAutoFit/>
          </a:bodyPr>
          <a:lstStyle/>
          <a:p>
            <a:pPr>
              <a:lnSpc>
                <a:spcPct val="140000"/>
              </a:lnSpc>
            </a:pPr>
            <a:r>
              <a:rPr lang="zh-CN" altLang="en-US" b="1" dirty="0">
                <a:solidFill>
                  <a:srgbClr val="C00000"/>
                </a:solidFill>
                <a:latin typeface="+mn-ea"/>
              </a:rPr>
              <a:t>解</a:t>
            </a:r>
            <a:r>
              <a:rPr lang="zh-CN" altLang="en-US" b="1" dirty="0">
                <a:latin typeface="+mn-ea"/>
              </a:rPr>
              <a:t>  根据右图，</a:t>
            </a:r>
            <a:r>
              <a:rPr lang="en-US" altLang="zh-CN" b="1" dirty="0">
                <a:latin typeface="+mn-ea"/>
              </a:rPr>
              <a:t>R</a:t>
            </a:r>
            <a:r>
              <a:rPr lang="zh-CN" altLang="en-US" b="1" dirty="0">
                <a:latin typeface="+mn-ea"/>
              </a:rPr>
              <a:t>＝</a:t>
            </a:r>
            <a:r>
              <a:rPr lang="en-US" altLang="zh-CN" b="1" dirty="0">
                <a:latin typeface="+mn-ea"/>
              </a:rPr>
              <a:t>{&lt;a</a:t>
            </a:r>
            <a:r>
              <a:rPr lang="en-US" altLang="zh-CN" b="1" baseline="-25000" dirty="0">
                <a:latin typeface="+mn-ea"/>
              </a:rPr>
              <a:t>3</a:t>
            </a:r>
            <a:r>
              <a:rPr lang="zh-CN" altLang="zh-CN" b="1" dirty="0">
                <a:latin typeface="+mn-ea"/>
              </a:rPr>
              <a:t>，</a:t>
            </a:r>
            <a:r>
              <a:rPr lang="en-US" altLang="zh-CN" b="1" dirty="0">
                <a:latin typeface="+mn-ea"/>
              </a:rPr>
              <a:t>b</a:t>
            </a:r>
            <a:r>
              <a:rPr lang="en-US" altLang="zh-CN" b="1" baseline="-25000" dirty="0">
                <a:latin typeface="+mn-ea"/>
              </a:rPr>
              <a:t>1</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3</a:t>
            </a:r>
            <a:r>
              <a:rPr lang="zh-CN" altLang="zh-CN" b="1" dirty="0">
                <a:latin typeface="+mn-ea"/>
              </a:rPr>
              <a:t>，</a:t>
            </a:r>
            <a:r>
              <a:rPr lang="en-US" altLang="zh-CN" b="1" dirty="0">
                <a:latin typeface="+mn-ea"/>
              </a:rPr>
              <a:t>b</a:t>
            </a:r>
            <a:r>
              <a:rPr lang="en-US" altLang="zh-CN" b="1" baseline="-25000" dirty="0">
                <a:latin typeface="+mn-ea"/>
              </a:rPr>
              <a:t>2</a:t>
            </a:r>
            <a:r>
              <a:rPr lang="en-US" altLang="zh-CN" b="1" dirty="0">
                <a:latin typeface="+mn-ea"/>
              </a:rPr>
              <a:t>&gt;</a:t>
            </a:r>
            <a:r>
              <a:rPr lang="zh-CN" altLang="zh-CN" b="1" dirty="0">
                <a:latin typeface="+mn-ea"/>
              </a:rPr>
              <a:t>，</a:t>
            </a:r>
            <a:endParaRPr lang="en-US" altLang="zh-CN" b="1" dirty="0">
              <a:latin typeface="+mn-ea"/>
            </a:endParaRPr>
          </a:p>
          <a:p>
            <a:pPr>
              <a:lnSpc>
                <a:spcPct val="140000"/>
              </a:lnSpc>
            </a:pPr>
            <a:r>
              <a:rPr lang="en-US" altLang="zh-CN" b="1" dirty="0">
                <a:latin typeface="+mn-ea"/>
              </a:rPr>
              <a:t>&lt;a</a:t>
            </a:r>
            <a:r>
              <a:rPr lang="en-US" altLang="zh-CN" b="1" baseline="-25000" dirty="0">
                <a:latin typeface="+mn-ea"/>
              </a:rPr>
              <a:t>4</a:t>
            </a:r>
            <a:r>
              <a:rPr lang="zh-CN" altLang="zh-CN" b="1" dirty="0">
                <a:latin typeface="+mn-ea"/>
              </a:rPr>
              <a:t>，</a:t>
            </a:r>
            <a:r>
              <a:rPr lang="en-US" altLang="zh-CN" b="1" dirty="0">
                <a:latin typeface="+mn-ea"/>
              </a:rPr>
              <a:t>b</a:t>
            </a:r>
            <a:r>
              <a:rPr lang="en-US" altLang="zh-CN" b="1" baseline="-25000" dirty="0">
                <a:latin typeface="+mn-ea"/>
              </a:rPr>
              <a:t>4</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6</a:t>
            </a:r>
            <a:r>
              <a:rPr lang="zh-CN" altLang="zh-CN" b="1" dirty="0">
                <a:latin typeface="+mn-ea"/>
              </a:rPr>
              <a:t>，</a:t>
            </a:r>
            <a:r>
              <a:rPr lang="en-US" altLang="zh-CN" b="1" dirty="0">
                <a:latin typeface="+mn-ea"/>
              </a:rPr>
              <a:t>b</a:t>
            </a:r>
            <a:r>
              <a:rPr lang="en-US" altLang="zh-CN" b="1" baseline="-25000" dirty="0">
                <a:latin typeface="+mn-ea"/>
              </a:rPr>
              <a:t>4</a:t>
            </a:r>
            <a:r>
              <a:rPr lang="en-US" altLang="zh-CN" b="1" dirty="0">
                <a:latin typeface="+mn-ea"/>
              </a:rPr>
              <a:t>&gt;</a:t>
            </a:r>
            <a:r>
              <a:rPr lang="zh-CN" altLang="zh-CN" b="1" dirty="0">
                <a:latin typeface="+mn-ea"/>
              </a:rPr>
              <a:t>，</a:t>
            </a:r>
            <a:r>
              <a:rPr lang="en-US" altLang="zh-CN" b="1" dirty="0">
                <a:latin typeface="+mn-ea"/>
              </a:rPr>
              <a:t>&lt;a</a:t>
            </a:r>
            <a:r>
              <a:rPr lang="en-US" altLang="zh-CN" b="1" baseline="-25000" dirty="0">
                <a:latin typeface="+mn-ea"/>
              </a:rPr>
              <a:t>6</a:t>
            </a:r>
            <a:r>
              <a:rPr lang="zh-CN" altLang="zh-CN" b="1" dirty="0">
                <a:latin typeface="+mn-ea"/>
              </a:rPr>
              <a:t>，</a:t>
            </a:r>
            <a:r>
              <a:rPr lang="en-US" altLang="zh-CN" b="1" dirty="0">
                <a:latin typeface="+mn-ea"/>
              </a:rPr>
              <a:t>b</a:t>
            </a:r>
            <a:r>
              <a:rPr lang="en-US" altLang="zh-CN" b="1" baseline="-25000" dirty="0">
                <a:latin typeface="+mn-ea"/>
              </a:rPr>
              <a:t>5</a:t>
            </a:r>
            <a:r>
              <a:rPr lang="en-US" altLang="zh-CN" b="1" dirty="0">
                <a:latin typeface="+mn-ea"/>
              </a:rPr>
              <a:t>&gt;}</a:t>
            </a:r>
            <a:r>
              <a:rPr lang="zh-CN" altLang="en-US" b="1" dirty="0">
                <a:latin typeface="+mn-ea"/>
              </a:rPr>
              <a:t>，</a:t>
            </a:r>
            <a:endParaRPr lang="en-US" altLang="zh-CN" b="1" dirty="0">
              <a:latin typeface="+mn-ea"/>
            </a:endParaRPr>
          </a:p>
          <a:p>
            <a:pPr>
              <a:lnSpc>
                <a:spcPct val="140000"/>
              </a:lnSpc>
            </a:pPr>
            <a:r>
              <a:rPr lang="en-US" altLang="zh-CN" b="1" dirty="0">
                <a:latin typeface="+mn-ea"/>
              </a:rPr>
              <a:t>A</a:t>
            </a:r>
            <a:r>
              <a:rPr lang="zh-CN" altLang="en-US" b="1" dirty="0">
                <a:latin typeface="+mn-ea"/>
              </a:rPr>
              <a:t>＝</a:t>
            </a:r>
            <a:r>
              <a:rPr lang="en-US" altLang="zh-CN" b="1" dirty="0">
                <a:latin typeface="+mn-ea"/>
              </a:rPr>
              <a:t>{a</a:t>
            </a:r>
            <a:r>
              <a:rPr lang="en-US" altLang="zh-CN" b="1" baseline="-25000" dirty="0">
                <a:latin typeface="+mn-ea"/>
              </a:rPr>
              <a:t>1</a:t>
            </a:r>
            <a:r>
              <a:rPr lang="zh-CN" altLang="en-US" b="1" dirty="0">
                <a:latin typeface="+mn-ea"/>
              </a:rPr>
              <a:t>，</a:t>
            </a:r>
            <a:r>
              <a:rPr lang="en-US" altLang="zh-CN" b="1" dirty="0">
                <a:latin typeface="+mn-ea"/>
              </a:rPr>
              <a:t>a</a:t>
            </a:r>
            <a:r>
              <a:rPr lang="en-US" altLang="zh-CN" b="1" baseline="-25000" dirty="0">
                <a:latin typeface="+mn-ea"/>
              </a:rPr>
              <a:t>2</a:t>
            </a:r>
            <a:r>
              <a:rPr lang="zh-CN" altLang="en-US" b="1" dirty="0">
                <a:latin typeface="+mn-ea"/>
              </a:rPr>
              <a:t>，</a:t>
            </a:r>
            <a:r>
              <a:rPr lang="en-US" altLang="zh-CN" b="1" dirty="0">
                <a:latin typeface="+mn-ea"/>
              </a:rPr>
              <a:t>a</a:t>
            </a:r>
            <a:r>
              <a:rPr lang="en-US" altLang="zh-CN" b="1" baseline="-25000" dirty="0">
                <a:latin typeface="+mn-ea"/>
              </a:rPr>
              <a:t>3</a:t>
            </a:r>
            <a:r>
              <a:rPr lang="zh-CN" altLang="en-US" b="1" dirty="0">
                <a:latin typeface="+mn-ea"/>
              </a:rPr>
              <a:t>，</a:t>
            </a:r>
            <a:r>
              <a:rPr lang="en-US" altLang="zh-CN" b="1" dirty="0">
                <a:latin typeface="+mn-ea"/>
              </a:rPr>
              <a:t>a</a:t>
            </a:r>
            <a:r>
              <a:rPr lang="en-US" altLang="zh-CN" b="1" baseline="-25000" dirty="0">
                <a:latin typeface="+mn-ea"/>
              </a:rPr>
              <a:t>4</a:t>
            </a:r>
            <a:r>
              <a:rPr lang="zh-CN" altLang="en-US" b="1" dirty="0">
                <a:latin typeface="+mn-ea"/>
              </a:rPr>
              <a:t>，</a:t>
            </a:r>
            <a:r>
              <a:rPr lang="en-US" altLang="zh-CN" b="1" dirty="0">
                <a:latin typeface="+mn-ea"/>
              </a:rPr>
              <a:t>a</a:t>
            </a:r>
            <a:r>
              <a:rPr lang="en-US" altLang="zh-CN" b="1" baseline="-25000" dirty="0">
                <a:latin typeface="+mn-ea"/>
              </a:rPr>
              <a:t>5</a:t>
            </a:r>
            <a:r>
              <a:rPr lang="zh-CN" altLang="en-US" b="1" dirty="0">
                <a:latin typeface="+mn-ea"/>
              </a:rPr>
              <a:t>，</a:t>
            </a:r>
            <a:r>
              <a:rPr lang="en-US" altLang="zh-CN" b="1" dirty="0">
                <a:latin typeface="+mn-ea"/>
              </a:rPr>
              <a:t>a</a:t>
            </a:r>
            <a:r>
              <a:rPr lang="en-US" altLang="zh-CN" b="1" baseline="-25000" dirty="0">
                <a:latin typeface="+mn-ea"/>
              </a:rPr>
              <a:t>6</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en-US" altLang="zh-CN" b="1" dirty="0">
                <a:latin typeface="+mn-ea"/>
              </a:rPr>
              <a:t>B</a:t>
            </a:r>
            <a:r>
              <a:rPr lang="zh-CN" altLang="en-US" b="1" dirty="0">
                <a:latin typeface="+mn-ea"/>
              </a:rPr>
              <a:t>＝</a:t>
            </a:r>
            <a:r>
              <a:rPr lang="en-US" altLang="zh-CN" b="1" dirty="0">
                <a:latin typeface="+mn-ea"/>
              </a:rPr>
              <a:t>{b</a:t>
            </a:r>
            <a:r>
              <a:rPr lang="en-US" altLang="zh-CN" b="1" baseline="-25000" dirty="0">
                <a:latin typeface="+mn-ea"/>
              </a:rPr>
              <a:t>1</a:t>
            </a:r>
            <a:r>
              <a:rPr lang="zh-CN" altLang="en-US" b="1" dirty="0">
                <a:latin typeface="+mn-ea"/>
              </a:rPr>
              <a:t>，</a:t>
            </a:r>
            <a:r>
              <a:rPr lang="en-US" altLang="zh-CN" b="1" dirty="0">
                <a:latin typeface="+mn-ea"/>
              </a:rPr>
              <a:t>b</a:t>
            </a:r>
            <a:r>
              <a:rPr lang="en-US" altLang="zh-CN" b="1" baseline="-25000" dirty="0">
                <a:latin typeface="+mn-ea"/>
              </a:rPr>
              <a:t>2</a:t>
            </a:r>
            <a:r>
              <a:rPr lang="zh-CN" altLang="en-US" b="1" dirty="0">
                <a:latin typeface="+mn-ea"/>
              </a:rPr>
              <a:t>，</a:t>
            </a:r>
            <a:r>
              <a:rPr lang="en-US" altLang="zh-CN" b="1" dirty="0">
                <a:latin typeface="+mn-ea"/>
              </a:rPr>
              <a:t>b</a:t>
            </a:r>
            <a:r>
              <a:rPr lang="en-US" altLang="zh-CN" b="1" baseline="-25000" dirty="0">
                <a:latin typeface="+mn-ea"/>
              </a:rPr>
              <a:t>3</a:t>
            </a:r>
            <a:r>
              <a:rPr lang="zh-CN" altLang="en-US" b="1" dirty="0">
                <a:latin typeface="+mn-ea"/>
              </a:rPr>
              <a:t>，</a:t>
            </a:r>
            <a:r>
              <a:rPr lang="en-US" altLang="zh-CN" b="1" dirty="0">
                <a:latin typeface="+mn-ea"/>
              </a:rPr>
              <a:t>b</a:t>
            </a:r>
            <a:r>
              <a:rPr lang="en-US" altLang="zh-CN" b="1" baseline="-25000" dirty="0">
                <a:latin typeface="+mn-ea"/>
              </a:rPr>
              <a:t>4</a:t>
            </a:r>
            <a:r>
              <a:rPr lang="zh-CN" altLang="en-US" b="1" dirty="0">
                <a:latin typeface="+mn-ea"/>
              </a:rPr>
              <a:t>，</a:t>
            </a:r>
            <a:r>
              <a:rPr lang="en-US" altLang="zh-CN" b="1" dirty="0">
                <a:latin typeface="+mn-ea"/>
              </a:rPr>
              <a:t>b</a:t>
            </a:r>
            <a:r>
              <a:rPr lang="en-US" altLang="zh-CN" b="1" baseline="-25000" dirty="0">
                <a:latin typeface="+mn-ea"/>
              </a:rPr>
              <a:t>5</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en-US" altLang="zh-CN" b="1" dirty="0">
                <a:latin typeface="+mn-ea"/>
              </a:rPr>
              <a:t>C</a:t>
            </a:r>
            <a:r>
              <a:rPr lang="zh-CN" altLang="en-US" b="1" dirty="0">
                <a:latin typeface="+mn-ea"/>
              </a:rPr>
              <a:t>＝</a:t>
            </a:r>
            <a:r>
              <a:rPr lang="en-US" altLang="zh-CN" b="1" dirty="0">
                <a:latin typeface="+mn-ea"/>
              </a:rPr>
              <a:t>{a</a:t>
            </a:r>
            <a:r>
              <a:rPr lang="en-US" altLang="zh-CN" b="1" baseline="-25000" dirty="0">
                <a:latin typeface="+mn-ea"/>
              </a:rPr>
              <a:t>3</a:t>
            </a:r>
            <a:r>
              <a:rPr lang="zh-CN" altLang="en-US" b="1" dirty="0">
                <a:latin typeface="+mn-ea"/>
              </a:rPr>
              <a:t>，</a:t>
            </a:r>
            <a:r>
              <a:rPr lang="en-US" altLang="zh-CN" b="1" dirty="0">
                <a:latin typeface="+mn-ea"/>
              </a:rPr>
              <a:t>a</a:t>
            </a:r>
            <a:r>
              <a:rPr lang="en-US" altLang="zh-CN" b="1" baseline="-25000" dirty="0">
                <a:latin typeface="+mn-ea"/>
              </a:rPr>
              <a:t>4</a:t>
            </a:r>
            <a:r>
              <a:rPr lang="zh-CN" altLang="en-US" b="1" dirty="0">
                <a:latin typeface="+mn-ea"/>
              </a:rPr>
              <a:t>，</a:t>
            </a:r>
            <a:r>
              <a:rPr lang="en-US" altLang="zh-CN" b="1" dirty="0">
                <a:latin typeface="+mn-ea"/>
              </a:rPr>
              <a:t>a</a:t>
            </a:r>
            <a:r>
              <a:rPr lang="en-US" altLang="zh-CN" b="1" baseline="-25000" dirty="0">
                <a:latin typeface="+mn-ea"/>
              </a:rPr>
              <a:t>6</a:t>
            </a:r>
            <a:r>
              <a:rPr lang="en-US" altLang="zh-CN" b="1" dirty="0">
                <a:latin typeface="+mn-ea"/>
              </a:rPr>
              <a:t>}</a:t>
            </a:r>
            <a:r>
              <a:rPr lang="zh-CN" altLang="en-US" b="1" dirty="0">
                <a:latin typeface="+mn-ea"/>
              </a:rPr>
              <a:t>，</a:t>
            </a:r>
            <a:r>
              <a:rPr lang="en-US" altLang="zh-CN" b="1" dirty="0">
                <a:latin typeface="+mn-ea"/>
              </a:rPr>
              <a:t>D</a:t>
            </a:r>
            <a:r>
              <a:rPr lang="zh-CN" altLang="en-US" b="1" dirty="0">
                <a:latin typeface="+mn-ea"/>
              </a:rPr>
              <a:t>＝</a:t>
            </a:r>
            <a:r>
              <a:rPr lang="en-US" altLang="zh-CN" b="1" dirty="0">
                <a:latin typeface="+mn-ea"/>
              </a:rPr>
              <a:t>{b</a:t>
            </a:r>
            <a:r>
              <a:rPr lang="en-US" altLang="zh-CN" b="1" baseline="-25000" dirty="0">
                <a:latin typeface="+mn-ea"/>
              </a:rPr>
              <a:t>1</a:t>
            </a:r>
            <a:r>
              <a:rPr lang="zh-CN" altLang="en-US" b="1" dirty="0">
                <a:latin typeface="+mn-ea"/>
              </a:rPr>
              <a:t>，</a:t>
            </a:r>
            <a:r>
              <a:rPr lang="en-US" altLang="zh-CN" b="1" dirty="0">
                <a:latin typeface="+mn-ea"/>
              </a:rPr>
              <a:t>b</a:t>
            </a:r>
            <a:r>
              <a:rPr lang="en-US" altLang="zh-CN" b="1" baseline="-25000" dirty="0">
                <a:latin typeface="+mn-ea"/>
              </a:rPr>
              <a:t>2</a:t>
            </a:r>
            <a:r>
              <a:rPr lang="zh-CN" altLang="en-US" b="1" dirty="0">
                <a:latin typeface="+mn-ea"/>
              </a:rPr>
              <a:t>，</a:t>
            </a:r>
            <a:r>
              <a:rPr lang="en-US" altLang="zh-CN" b="1" dirty="0">
                <a:latin typeface="+mn-ea"/>
              </a:rPr>
              <a:t>b</a:t>
            </a:r>
            <a:r>
              <a:rPr lang="en-US" altLang="zh-CN" b="1" baseline="-25000" dirty="0">
                <a:latin typeface="+mn-ea"/>
              </a:rPr>
              <a:t>4</a:t>
            </a:r>
            <a:r>
              <a:rPr lang="zh-CN" altLang="en-US" b="1" dirty="0">
                <a:latin typeface="+mn-ea"/>
              </a:rPr>
              <a:t>，</a:t>
            </a:r>
            <a:r>
              <a:rPr lang="en-US" altLang="zh-CN" b="1" dirty="0">
                <a:latin typeface="+mn-ea"/>
              </a:rPr>
              <a:t>b</a:t>
            </a:r>
            <a:r>
              <a:rPr lang="en-US" altLang="zh-CN" b="1" baseline="-25000" dirty="0">
                <a:latin typeface="+mn-ea"/>
              </a:rPr>
              <a:t>5</a:t>
            </a:r>
            <a:r>
              <a:rPr lang="en-US" altLang="zh-CN" b="1" dirty="0">
                <a:latin typeface="+mn-ea"/>
              </a:rPr>
              <a:t>}</a:t>
            </a:r>
            <a:r>
              <a:rPr lang="zh-CN" altLang="en-US" b="1" dirty="0">
                <a:latin typeface="+mn-ea"/>
              </a:rPr>
              <a:t>。</a:t>
            </a:r>
            <a:endParaRPr lang="en-US" altLang="zh-CN" b="1" dirty="0">
              <a:latin typeface="+mn-ea"/>
            </a:endParaRPr>
          </a:p>
          <a:p>
            <a:pPr>
              <a:lnSpc>
                <a:spcPct val="140000"/>
              </a:lnSpc>
            </a:pPr>
            <a:r>
              <a:rPr lang="zh-CN" altLang="en-US" b="1" dirty="0">
                <a:latin typeface="+mn-ea"/>
              </a:rPr>
              <a:t>显然有</a:t>
            </a:r>
            <a:r>
              <a:rPr lang="en-US" altLang="zh-CN" b="1" dirty="0">
                <a:latin typeface="+mn-ea"/>
              </a:rPr>
              <a:t>R</a:t>
            </a:r>
            <a:r>
              <a:rPr kumimoji="1" lang="zh-CN" altLang="en-US" dirty="0">
                <a:solidFill>
                  <a:srgbClr val="FF0000"/>
                </a:solidFill>
                <a:sym typeface="Symbol" panose="05050102010706020507" pitchFamily="18" charset="2"/>
              </a:rPr>
              <a:t> </a:t>
            </a:r>
            <a:r>
              <a:rPr lang="en-US" altLang="zh-CN" b="1" dirty="0">
                <a:latin typeface="+mn-ea"/>
              </a:rPr>
              <a:t> C×D</a:t>
            </a:r>
            <a:r>
              <a:rPr kumimoji="1" lang="zh-CN" altLang="en-US" dirty="0">
                <a:solidFill>
                  <a:srgbClr val="FF0000"/>
                </a:solidFill>
                <a:sym typeface="Symbol" panose="05050102010706020507" pitchFamily="18" charset="2"/>
              </a:rPr>
              <a:t> </a:t>
            </a:r>
            <a:r>
              <a:rPr lang="en-US" altLang="zh-CN" b="1" dirty="0">
                <a:latin typeface="+mn-ea"/>
              </a:rPr>
              <a:t> A×B</a:t>
            </a:r>
            <a:r>
              <a:rPr lang="zh-CN" altLang="en-US" b="1" dirty="0">
                <a:latin typeface="+mn-ea"/>
              </a:rPr>
              <a:t>，</a:t>
            </a:r>
            <a:endParaRPr lang="en-US" altLang="zh-CN" b="1" dirty="0">
              <a:latin typeface="+mn-ea"/>
            </a:endParaRPr>
          </a:p>
          <a:p>
            <a:pPr>
              <a:lnSpc>
                <a:spcPct val="140000"/>
              </a:lnSpc>
            </a:pPr>
            <a:r>
              <a:rPr lang="zh-CN" altLang="en-US" b="1" dirty="0">
                <a:latin typeface="+mn-ea"/>
              </a:rPr>
              <a:t>因此，</a:t>
            </a:r>
            <a:r>
              <a:rPr lang="en-US" altLang="zh-CN" b="1" dirty="0">
                <a:latin typeface="+mn-ea"/>
              </a:rPr>
              <a:t>R</a:t>
            </a:r>
            <a:r>
              <a:rPr lang="zh-CN" altLang="en-US" b="1" dirty="0">
                <a:latin typeface="+mn-ea"/>
              </a:rPr>
              <a:t>是以</a:t>
            </a:r>
            <a:r>
              <a:rPr lang="en-US" altLang="zh-CN" b="1" dirty="0">
                <a:latin typeface="+mn-ea"/>
              </a:rPr>
              <a:t>C×D</a:t>
            </a:r>
            <a:r>
              <a:rPr lang="zh-CN" altLang="en-US" b="1" dirty="0">
                <a:latin typeface="+mn-ea"/>
              </a:rPr>
              <a:t>为基的二元关系，也是以</a:t>
            </a:r>
            <a:r>
              <a:rPr lang="en-US" altLang="zh-CN" b="1" dirty="0">
                <a:latin typeface="+mn-ea"/>
              </a:rPr>
              <a:t>A×B</a:t>
            </a:r>
            <a:r>
              <a:rPr lang="zh-CN" altLang="en-US" b="1" dirty="0">
                <a:latin typeface="+mn-ea"/>
              </a:rPr>
              <a:t>为基的二元关系。</a:t>
            </a:r>
          </a:p>
        </p:txBody>
      </p:sp>
      <p:sp>
        <p:nvSpPr>
          <p:cNvPr id="14" name="矩形 13"/>
          <p:cNvSpPr/>
          <p:nvPr/>
        </p:nvSpPr>
        <p:spPr>
          <a:xfrm>
            <a:off x="406740" y="5451956"/>
            <a:ext cx="11559835" cy="1200329"/>
          </a:xfrm>
          <a:prstGeom prst="rect">
            <a:avLst/>
          </a:prstGeom>
          <a:solidFill>
            <a:srgbClr val="1157AB"/>
          </a:solidFill>
        </p:spPr>
        <p:txBody>
          <a:bodyPr wrap="square">
            <a:spAutoFit/>
          </a:bodyPr>
          <a:lstStyle/>
          <a:p>
            <a:r>
              <a:rPr lang="zh-CN" altLang="en-US" b="1" dirty="0">
                <a:solidFill>
                  <a:schemeClr val="bg1"/>
                </a:solidFill>
                <a:latin typeface="+mn-ea"/>
              </a:rPr>
              <a:t>显然，</a:t>
            </a:r>
            <a:r>
              <a:rPr lang="en-US" altLang="zh-CN" b="1" dirty="0">
                <a:solidFill>
                  <a:schemeClr val="bg1"/>
                </a:solidFill>
                <a:latin typeface="+mn-ea"/>
              </a:rPr>
              <a:t>C</a:t>
            </a:r>
            <a:r>
              <a:rPr lang="zh-CN" altLang="en-US" b="1" dirty="0">
                <a:solidFill>
                  <a:schemeClr val="bg1"/>
                </a:solidFill>
                <a:latin typeface="+mn-ea"/>
              </a:rPr>
              <a:t>＝</a:t>
            </a:r>
            <a:r>
              <a:rPr lang="en-US" altLang="zh-CN" b="1" dirty="0">
                <a:solidFill>
                  <a:schemeClr val="bg1"/>
                </a:solidFill>
                <a:latin typeface="+mn-ea"/>
              </a:rPr>
              <a:t>{x|&lt;x</a:t>
            </a:r>
            <a:r>
              <a:rPr lang="zh-CN" altLang="en-US" b="1" dirty="0">
                <a:solidFill>
                  <a:schemeClr val="bg1"/>
                </a:solidFill>
                <a:latin typeface="+mn-ea"/>
              </a:rPr>
              <a:t>，</a:t>
            </a:r>
            <a:r>
              <a:rPr lang="en-US" altLang="zh-CN" b="1" dirty="0">
                <a:solidFill>
                  <a:schemeClr val="bg1"/>
                </a:solidFill>
                <a:latin typeface="+mn-ea"/>
              </a:rPr>
              <a:t>y&gt;∈R} </a:t>
            </a:r>
            <a:r>
              <a:rPr kumimoji="1" lang="zh-CN" altLang="en-US" b="1" dirty="0">
                <a:solidFill>
                  <a:schemeClr val="bg1"/>
                </a:solidFill>
                <a:latin typeface="+mn-ea"/>
                <a:sym typeface="Symbol" panose="05050102010706020507" pitchFamily="18" charset="2"/>
              </a:rPr>
              <a:t> </a:t>
            </a:r>
            <a:r>
              <a:rPr lang="en-US" altLang="zh-CN" b="1" dirty="0">
                <a:solidFill>
                  <a:schemeClr val="bg1"/>
                </a:solidFill>
                <a:latin typeface="+mn-ea"/>
              </a:rPr>
              <a:t>A</a:t>
            </a:r>
            <a:r>
              <a:rPr lang="zh-CN" altLang="en-US" b="1" dirty="0">
                <a:solidFill>
                  <a:schemeClr val="bg1"/>
                </a:solidFill>
                <a:latin typeface="+mn-ea"/>
              </a:rPr>
              <a:t>，</a:t>
            </a:r>
            <a:r>
              <a:rPr lang="en-US" altLang="zh-CN" b="1" dirty="0">
                <a:solidFill>
                  <a:schemeClr val="bg1"/>
                </a:solidFill>
                <a:latin typeface="+mn-ea"/>
              </a:rPr>
              <a:t>D</a:t>
            </a:r>
            <a:r>
              <a:rPr lang="zh-CN" altLang="en-US" b="1" dirty="0">
                <a:solidFill>
                  <a:schemeClr val="bg1"/>
                </a:solidFill>
                <a:latin typeface="+mn-ea"/>
              </a:rPr>
              <a:t>＝</a:t>
            </a:r>
            <a:r>
              <a:rPr lang="en-US" altLang="zh-CN" b="1" dirty="0">
                <a:solidFill>
                  <a:schemeClr val="bg1"/>
                </a:solidFill>
                <a:latin typeface="+mn-ea"/>
              </a:rPr>
              <a:t>{y|&lt;x</a:t>
            </a:r>
            <a:r>
              <a:rPr lang="zh-CN" altLang="en-US" b="1" dirty="0">
                <a:solidFill>
                  <a:schemeClr val="bg1"/>
                </a:solidFill>
                <a:latin typeface="+mn-ea"/>
              </a:rPr>
              <a:t>，</a:t>
            </a:r>
            <a:r>
              <a:rPr lang="en-US" altLang="zh-CN" b="1" dirty="0">
                <a:solidFill>
                  <a:schemeClr val="bg1"/>
                </a:solidFill>
                <a:latin typeface="+mn-ea"/>
              </a:rPr>
              <a:t>y&gt;∈R} </a:t>
            </a:r>
            <a:r>
              <a:rPr kumimoji="1" lang="zh-CN" altLang="en-US" b="1" dirty="0">
                <a:solidFill>
                  <a:schemeClr val="bg1"/>
                </a:solidFill>
                <a:latin typeface="+mn-ea"/>
                <a:sym typeface="Symbol" panose="05050102010706020507" pitchFamily="18" charset="2"/>
              </a:rPr>
              <a:t> </a:t>
            </a:r>
            <a:r>
              <a:rPr lang="en-US" altLang="zh-CN" b="1" dirty="0">
                <a:solidFill>
                  <a:schemeClr val="bg1"/>
                </a:solidFill>
                <a:latin typeface="+mn-ea"/>
              </a:rPr>
              <a:t>B</a:t>
            </a:r>
            <a:r>
              <a:rPr lang="zh-CN" altLang="en-US" b="1" dirty="0">
                <a:solidFill>
                  <a:schemeClr val="bg1"/>
                </a:solidFill>
                <a:latin typeface="+mn-ea"/>
              </a:rPr>
              <a:t>，此时，</a:t>
            </a:r>
            <a:r>
              <a:rPr lang="en-US" altLang="zh-CN" b="1" dirty="0">
                <a:solidFill>
                  <a:srgbClr val="FFFF00"/>
                </a:solidFill>
                <a:latin typeface="+mn-ea"/>
              </a:rPr>
              <a:t>A</a:t>
            </a:r>
            <a:r>
              <a:rPr lang="zh-CN" altLang="en-US" b="1" dirty="0">
                <a:solidFill>
                  <a:srgbClr val="FFFF00"/>
                </a:solidFill>
                <a:latin typeface="+mn-ea"/>
              </a:rPr>
              <a:t>称为关系</a:t>
            </a:r>
            <a:r>
              <a:rPr lang="en-US" altLang="zh-CN" b="1" dirty="0">
                <a:solidFill>
                  <a:srgbClr val="FFFF00"/>
                </a:solidFill>
                <a:latin typeface="+mn-ea"/>
              </a:rPr>
              <a:t>R</a:t>
            </a:r>
            <a:r>
              <a:rPr lang="zh-CN" altLang="en-US" b="1" dirty="0">
                <a:solidFill>
                  <a:srgbClr val="FFFF00"/>
                </a:solidFill>
                <a:latin typeface="+mn-ea"/>
              </a:rPr>
              <a:t>的前域，</a:t>
            </a:r>
            <a:r>
              <a:rPr lang="en-US" altLang="zh-CN" b="1" dirty="0">
                <a:solidFill>
                  <a:srgbClr val="FFFF00"/>
                </a:solidFill>
                <a:latin typeface="+mn-ea"/>
              </a:rPr>
              <a:t>B</a:t>
            </a:r>
            <a:r>
              <a:rPr lang="zh-CN" altLang="en-US" b="1" dirty="0">
                <a:solidFill>
                  <a:srgbClr val="FFFF00"/>
                </a:solidFill>
                <a:latin typeface="+mn-ea"/>
              </a:rPr>
              <a:t>称为关系</a:t>
            </a:r>
            <a:r>
              <a:rPr lang="en-US" altLang="zh-CN" b="1" dirty="0">
                <a:solidFill>
                  <a:srgbClr val="FFFF00"/>
                </a:solidFill>
                <a:latin typeface="+mn-ea"/>
              </a:rPr>
              <a:t>R</a:t>
            </a:r>
            <a:r>
              <a:rPr lang="zh-CN" altLang="en-US" b="1" dirty="0">
                <a:solidFill>
                  <a:srgbClr val="FFFF00"/>
                </a:solidFill>
                <a:latin typeface="+mn-ea"/>
              </a:rPr>
              <a:t>的后域</a:t>
            </a:r>
            <a:r>
              <a:rPr lang="zh-CN" altLang="en-US" b="1" dirty="0">
                <a:solidFill>
                  <a:schemeClr val="bg1"/>
                </a:solidFill>
                <a:latin typeface="+mn-ea"/>
              </a:rPr>
              <a:t>，</a:t>
            </a:r>
            <a:r>
              <a:rPr lang="en-US" altLang="zh-CN" b="1" dirty="0">
                <a:solidFill>
                  <a:srgbClr val="FFFF00"/>
                </a:solidFill>
                <a:latin typeface="+mn-ea"/>
              </a:rPr>
              <a:t>C</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的定义域</a:t>
            </a:r>
            <a:r>
              <a:rPr lang="en-US" altLang="zh-CN" b="1" dirty="0">
                <a:solidFill>
                  <a:schemeClr val="bg1"/>
                </a:solidFill>
                <a:latin typeface="+mn-ea"/>
              </a:rPr>
              <a:t>(Domain)</a:t>
            </a:r>
            <a:r>
              <a:rPr lang="zh-CN" altLang="en-US" b="1" dirty="0">
                <a:solidFill>
                  <a:schemeClr val="bg1"/>
                </a:solidFill>
                <a:latin typeface="+mn-ea"/>
              </a:rPr>
              <a:t>，记作</a:t>
            </a:r>
            <a:r>
              <a:rPr lang="en-US" altLang="zh-CN" b="1" dirty="0">
                <a:solidFill>
                  <a:schemeClr val="bg1"/>
                </a:solidFill>
                <a:latin typeface="+mn-ea"/>
              </a:rPr>
              <a:t>C</a:t>
            </a:r>
            <a:r>
              <a:rPr lang="zh-CN" altLang="en-US" b="1" dirty="0">
                <a:solidFill>
                  <a:schemeClr val="bg1"/>
                </a:solidFill>
                <a:latin typeface="+mn-ea"/>
              </a:rPr>
              <a:t>＝</a:t>
            </a:r>
            <a:r>
              <a:rPr lang="en-US" altLang="zh-CN" b="1" dirty="0" err="1">
                <a:solidFill>
                  <a:schemeClr val="bg1"/>
                </a:solidFill>
                <a:latin typeface="+mn-ea"/>
              </a:rPr>
              <a:t>domR</a:t>
            </a:r>
            <a:r>
              <a:rPr lang="zh-CN" altLang="en-US" b="1" dirty="0">
                <a:solidFill>
                  <a:schemeClr val="bg1"/>
                </a:solidFill>
                <a:latin typeface="+mn-ea"/>
              </a:rPr>
              <a:t>，</a:t>
            </a:r>
            <a:r>
              <a:rPr lang="en-US" altLang="zh-CN" b="1" dirty="0">
                <a:solidFill>
                  <a:srgbClr val="FFFF00"/>
                </a:solidFill>
                <a:latin typeface="+mn-ea"/>
              </a:rPr>
              <a:t>D</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的值域</a:t>
            </a:r>
            <a:r>
              <a:rPr lang="en-US" altLang="zh-CN" b="1" dirty="0">
                <a:solidFill>
                  <a:schemeClr val="bg1"/>
                </a:solidFill>
                <a:latin typeface="+mn-ea"/>
              </a:rPr>
              <a:t>(Range)</a:t>
            </a:r>
            <a:r>
              <a:rPr lang="zh-CN" altLang="en-US" b="1" dirty="0">
                <a:solidFill>
                  <a:schemeClr val="bg1"/>
                </a:solidFill>
                <a:latin typeface="+mn-ea"/>
              </a:rPr>
              <a:t>，记作</a:t>
            </a:r>
            <a:r>
              <a:rPr lang="en-US" altLang="zh-CN" b="1" dirty="0">
                <a:solidFill>
                  <a:schemeClr val="bg1"/>
                </a:solidFill>
                <a:latin typeface="+mn-ea"/>
              </a:rPr>
              <a:t>D</a:t>
            </a:r>
            <a:r>
              <a:rPr lang="zh-CN" altLang="en-US" b="1" dirty="0">
                <a:solidFill>
                  <a:schemeClr val="bg1"/>
                </a:solidFill>
                <a:latin typeface="+mn-ea"/>
              </a:rPr>
              <a:t>＝</a:t>
            </a:r>
            <a:r>
              <a:rPr lang="en-US" altLang="zh-CN" b="1" dirty="0" err="1">
                <a:solidFill>
                  <a:schemeClr val="bg1"/>
                </a:solidFill>
                <a:latin typeface="+mn-ea"/>
              </a:rPr>
              <a:t>ranR</a:t>
            </a:r>
            <a:r>
              <a:rPr lang="zh-CN" altLang="en-US" b="1" dirty="0">
                <a:solidFill>
                  <a:schemeClr val="bg1"/>
                </a:solidFill>
                <a:latin typeface="+mn-ea"/>
              </a:rPr>
              <a:t>，</a:t>
            </a:r>
            <a:r>
              <a:rPr lang="en-US" altLang="zh-CN" b="1" dirty="0" err="1">
                <a:solidFill>
                  <a:srgbClr val="FFFF00"/>
                </a:solidFill>
                <a:latin typeface="+mn-ea"/>
              </a:rPr>
              <a:t>fldR</a:t>
            </a:r>
            <a:r>
              <a:rPr lang="zh-CN" altLang="en-US" b="1" dirty="0">
                <a:solidFill>
                  <a:srgbClr val="FFFF00"/>
                </a:solidFill>
                <a:latin typeface="+mn-ea"/>
              </a:rPr>
              <a:t>＝</a:t>
            </a:r>
            <a:r>
              <a:rPr lang="en-US" altLang="zh-CN" b="1" dirty="0" err="1">
                <a:solidFill>
                  <a:srgbClr val="FFFF00"/>
                </a:solidFill>
                <a:latin typeface="+mn-ea"/>
              </a:rPr>
              <a:t>domR∪ranR</a:t>
            </a:r>
            <a:r>
              <a:rPr lang="zh-CN" altLang="en-US" b="1" dirty="0">
                <a:solidFill>
                  <a:srgbClr val="FFFF00"/>
                </a:solidFill>
                <a:latin typeface="+mn-ea"/>
              </a:rPr>
              <a:t>称为</a:t>
            </a:r>
            <a:r>
              <a:rPr lang="en-US" altLang="zh-CN" b="1" dirty="0">
                <a:solidFill>
                  <a:srgbClr val="FFFF00"/>
                </a:solidFill>
                <a:latin typeface="+mn-ea"/>
              </a:rPr>
              <a:t>R</a:t>
            </a:r>
            <a:r>
              <a:rPr lang="zh-CN" altLang="en-US" b="1" dirty="0">
                <a:solidFill>
                  <a:srgbClr val="FFFF00"/>
                </a:solidFill>
                <a:latin typeface="+mn-ea"/>
              </a:rPr>
              <a:t>的域</a:t>
            </a:r>
            <a:r>
              <a:rPr lang="en-US" altLang="zh-CN" b="1" dirty="0">
                <a:solidFill>
                  <a:schemeClr val="bg1"/>
                </a:solidFill>
                <a:latin typeface="+mn-ea"/>
              </a:rPr>
              <a:t>(Field)</a:t>
            </a:r>
            <a:endParaRPr lang="zh-CN" altLang="en-US" b="1" dirty="0">
              <a:solidFill>
                <a:schemeClr val="bg1"/>
              </a:solidFill>
              <a:latin typeface="+mn-ea"/>
            </a:endParaRPr>
          </a:p>
        </p:txBody>
      </p:sp>
    </p:spTree>
    <p:extLst>
      <p:ext uri="{BB962C8B-B14F-4D97-AF65-F5344CB8AC3E}">
        <p14:creationId xmlns:p14="http://schemas.microsoft.com/office/powerpoint/2010/main" val="416365806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ircle(in)">
                                      <p:cBhvr>
                                        <p:cTn id="10" dur="2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ircle(in)">
                                      <p:cBhvr>
                                        <p:cTn id="15" dur="20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circle(in)">
                                      <p:cBhvr>
                                        <p:cTn id="20" dur="20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circle(in)">
                                      <p:cBhvr>
                                        <p:cTn id="25" dur="20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circle(in)">
                                      <p:cBhvr>
                                        <p:cTn id="30" dur="20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circle(in)">
                                      <p:cBhvr>
                                        <p:cTn id="35" dur="2000"/>
                                        <p:tgtEl>
                                          <p:spTgt spid="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0834" name="Rectangle 2"/>
          <p:cNvSpPr>
            <a:spLocks noGrp="1" noChangeArrowheads="1"/>
          </p:cNvSpPr>
          <p:nvPr>
            <p:ph type="body" idx="1"/>
          </p:nvPr>
        </p:nvSpPr>
        <p:spPr>
          <a:xfrm>
            <a:off x="384175" y="924968"/>
            <a:ext cx="11430000" cy="1349869"/>
          </a:xfrm>
        </p:spPr>
        <p:txBody>
          <a:bodyPr>
            <a:noAutofit/>
          </a:bodyPr>
          <a:lstStyle/>
          <a:p>
            <a:pPr marL="0" indent="0">
              <a:lnSpc>
                <a:spcPct val="150000"/>
              </a:lnSpc>
              <a:spcBef>
                <a:spcPct val="30000"/>
              </a:spcBef>
              <a:buNone/>
            </a:pPr>
            <a:r>
              <a:rPr lang="zh-CN" altLang="en-US" dirty="0">
                <a:solidFill>
                  <a:srgbClr val="C00000"/>
                </a:solidFill>
              </a:rPr>
              <a:t>例</a:t>
            </a:r>
            <a:r>
              <a:rPr lang="en-US" altLang="zh-CN" dirty="0">
                <a:solidFill>
                  <a:srgbClr val="C00000"/>
                </a:solidFill>
              </a:rPr>
              <a:t>4.8  </a:t>
            </a:r>
            <a:r>
              <a:rPr lang="zh-CN" altLang="zh-CN" dirty="0">
                <a:solidFill>
                  <a:schemeClr val="tx1"/>
                </a:solidFill>
              </a:rPr>
              <a:t>设</a:t>
            </a:r>
            <a:r>
              <a:rPr lang="en-US" altLang="zh-CN" dirty="0">
                <a:solidFill>
                  <a:schemeClr val="tx1"/>
                </a:solidFill>
              </a:rPr>
              <a:t>A</a:t>
            </a:r>
            <a:r>
              <a:rPr lang="es-ES" altLang="zh-CN" dirty="0">
                <a:solidFill>
                  <a:schemeClr val="tx1"/>
                </a:solidFill>
              </a:rPr>
              <a:t>={1</a:t>
            </a:r>
            <a:r>
              <a:rPr lang="zh-CN" altLang="zh-CN" dirty="0">
                <a:solidFill>
                  <a:schemeClr val="tx1"/>
                </a:solidFill>
              </a:rPr>
              <a:t>，</a:t>
            </a:r>
            <a:r>
              <a:rPr lang="es-ES" altLang="zh-CN" dirty="0">
                <a:solidFill>
                  <a:schemeClr val="tx1"/>
                </a:solidFill>
              </a:rPr>
              <a:t>2</a:t>
            </a:r>
            <a:r>
              <a:rPr lang="zh-CN" altLang="zh-CN" dirty="0">
                <a:solidFill>
                  <a:schemeClr val="tx1"/>
                </a:solidFill>
              </a:rPr>
              <a:t>，</a:t>
            </a:r>
            <a:r>
              <a:rPr lang="es-ES" altLang="zh-CN" dirty="0">
                <a:solidFill>
                  <a:schemeClr val="tx1"/>
                </a:solidFill>
              </a:rPr>
              <a:t>4</a:t>
            </a:r>
            <a:r>
              <a:rPr lang="zh-CN" altLang="zh-CN" dirty="0">
                <a:solidFill>
                  <a:schemeClr val="tx1"/>
                </a:solidFill>
              </a:rPr>
              <a:t>，</a:t>
            </a:r>
            <a:r>
              <a:rPr lang="es-ES" altLang="zh-CN" dirty="0">
                <a:solidFill>
                  <a:schemeClr val="tx1"/>
                </a:solidFill>
              </a:rPr>
              <a:t>8}</a:t>
            </a:r>
            <a:r>
              <a:rPr lang="zh-CN" altLang="zh-CN" dirty="0">
                <a:solidFill>
                  <a:schemeClr val="tx1"/>
                </a:solidFill>
              </a:rPr>
              <a:t>，</a:t>
            </a:r>
            <a:r>
              <a:rPr lang="es-ES" altLang="zh-CN" dirty="0">
                <a:solidFill>
                  <a:schemeClr val="tx1"/>
                </a:solidFill>
              </a:rPr>
              <a:t>R</a:t>
            </a:r>
            <a:r>
              <a:rPr lang="zh-CN" altLang="zh-CN" dirty="0">
                <a:solidFill>
                  <a:schemeClr val="tx1"/>
                </a:solidFill>
              </a:rPr>
              <a:t>是</a:t>
            </a:r>
            <a:r>
              <a:rPr lang="es-ES" altLang="zh-CN" dirty="0">
                <a:solidFill>
                  <a:schemeClr val="tx1"/>
                </a:solidFill>
              </a:rPr>
              <a:t>A</a:t>
            </a:r>
            <a:r>
              <a:rPr lang="zh-CN" altLang="zh-CN" dirty="0">
                <a:solidFill>
                  <a:schemeClr val="tx1"/>
                </a:solidFill>
              </a:rPr>
              <a:t>上的小于关系。试写出</a:t>
            </a:r>
            <a:r>
              <a:rPr lang="es-ES" altLang="zh-CN" dirty="0">
                <a:solidFill>
                  <a:schemeClr val="tx1"/>
                </a:solidFill>
              </a:rPr>
              <a:t>R</a:t>
            </a:r>
            <a:r>
              <a:rPr lang="zh-CN" altLang="zh-CN" dirty="0">
                <a:solidFill>
                  <a:schemeClr val="tx1"/>
                </a:solidFill>
              </a:rPr>
              <a:t>的元素，画出</a:t>
            </a:r>
            <a:r>
              <a:rPr lang="es-ES" altLang="zh-CN" dirty="0">
                <a:solidFill>
                  <a:schemeClr val="tx1"/>
                </a:solidFill>
              </a:rPr>
              <a:t>R</a:t>
            </a:r>
            <a:r>
              <a:rPr lang="zh-CN" altLang="zh-CN" dirty="0">
                <a:solidFill>
                  <a:schemeClr val="tx1"/>
                </a:solidFill>
              </a:rPr>
              <a:t>的关系图，并求出</a:t>
            </a:r>
            <a:r>
              <a:rPr lang="es-ES" altLang="zh-CN" dirty="0">
                <a:solidFill>
                  <a:schemeClr val="tx1"/>
                </a:solidFill>
              </a:rPr>
              <a:t>R</a:t>
            </a:r>
            <a:r>
              <a:rPr lang="zh-CN" altLang="zh-CN" dirty="0">
                <a:solidFill>
                  <a:schemeClr val="tx1"/>
                </a:solidFill>
              </a:rPr>
              <a:t>的定义域、值域和域。</a:t>
            </a:r>
            <a:endParaRPr lang="zh-CN" altLang="en-US" dirty="0">
              <a:solidFill>
                <a:schemeClr val="tx1"/>
              </a:solidFill>
            </a:endParaRPr>
          </a:p>
        </p:txBody>
      </p:sp>
      <p:sp>
        <p:nvSpPr>
          <p:cNvPr id="62468" name="Rectangle 3"/>
          <p:cNvSpPr>
            <a:spLocks noGrp="1" noChangeArrowheads="1"/>
          </p:cNvSpPr>
          <p:nvPr>
            <p:ph type="title"/>
          </p:nvPr>
        </p:nvSpPr>
        <p:spPr>
          <a:xfrm>
            <a:off x="765175" y="305594"/>
            <a:ext cx="8066367" cy="585923"/>
          </a:xfrm>
        </p:spPr>
        <p:txBody>
          <a:bodyPr/>
          <a:lstStyle/>
          <a:p>
            <a:pPr eaLnBrk="1" hangingPunct="1"/>
            <a:r>
              <a:rPr lang="zh-CN" altLang="zh-CN" dirty="0"/>
              <a:t>例</a:t>
            </a:r>
            <a:r>
              <a:rPr lang="en-US" altLang="zh-CN" dirty="0"/>
              <a:t>4.8</a:t>
            </a:r>
          </a:p>
        </p:txBody>
      </p:sp>
      <p:sp>
        <p:nvSpPr>
          <p:cNvPr id="4" name="矩形 3"/>
          <p:cNvSpPr/>
          <p:nvPr/>
        </p:nvSpPr>
        <p:spPr>
          <a:xfrm>
            <a:off x="536575" y="2274836"/>
            <a:ext cx="7086600" cy="3416320"/>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由题意可得，</a:t>
            </a:r>
            <a:r>
              <a:rPr lang="en-US" altLang="zh-CN" b="1" dirty="0">
                <a:latin typeface="+mn-ea"/>
              </a:rPr>
              <a:t>R={&lt;1,2&gt;,&lt;1,4&gt;,&lt;1,8&gt;,&lt;2,4&gt;,&lt;2,8&gt;,&lt;4,8&gt;}</a:t>
            </a:r>
            <a:r>
              <a:rPr lang="zh-CN" altLang="en-US" b="1" dirty="0">
                <a:latin typeface="+mn-ea"/>
              </a:rPr>
              <a:t>，</a:t>
            </a:r>
            <a:endParaRPr lang="en-US" altLang="zh-CN" b="1" dirty="0">
              <a:latin typeface="+mn-ea"/>
            </a:endParaRPr>
          </a:p>
          <a:p>
            <a:pPr>
              <a:lnSpc>
                <a:spcPct val="150000"/>
              </a:lnSpc>
            </a:pPr>
            <a:r>
              <a:rPr lang="zh-CN" altLang="en-US" b="1" dirty="0">
                <a:latin typeface="+mn-ea"/>
              </a:rPr>
              <a:t>关系图如右图所示。</a:t>
            </a:r>
            <a:endParaRPr lang="en-US" altLang="zh-CN" b="1" dirty="0">
              <a:latin typeface="+mn-ea"/>
            </a:endParaRPr>
          </a:p>
          <a:p>
            <a:pPr>
              <a:lnSpc>
                <a:spcPct val="150000"/>
              </a:lnSpc>
            </a:pPr>
            <a:r>
              <a:rPr lang="en-US" altLang="zh-CN" b="1" dirty="0" err="1">
                <a:latin typeface="+mn-ea"/>
              </a:rPr>
              <a:t>domR</a:t>
            </a:r>
            <a:r>
              <a:rPr lang="zh-CN" altLang="en-US" b="1" dirty="0">
                <a:latin typeface="+mn-ea"/>
              </a:rPr>
              <a:t>＝</a:t>
            </a:r>
            <a:r>
              <a:rPr lang="en-US" altLang="zh-CN" b="1" dirty="0">
                <a:latin typeface="+mn-ea"/>
              </a:rPr>
              <a:t>{x|&lt;x</a:t>
            </a:r>
            <a:r>
              <a:rPr lang="zh-CN" altLang="en-US" b="1" dirty="0">
                <a:latin typeface="+mn-ea"/>
              </a:rPr>
              <a:t>，</a:t>
            </a:r>
            <a:r>
              <a:rPr lang="en-US" altLang="zh-CN" b="1" dirty="0">
                <a:latin typeface="+mn-ea"/>
              </a:rPr>
              <a:t>y&gt;∈R}={1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endParaRPr lang="en-US" altLang="zh-CN" b="1" dirty="0">
              <a:latin typeface="+mn-ea"/>
            </a:endParaRPr>
          </a:p>
          <a:p>
            <a:pPr>
              <a:lnSpc>
                <a:spcPct val="150000"/>
              </a:lnSpc>
            </a:pPr>
            <a:r>
              <a:rPr lang="en-US" altLang="zh-CN" b="1" dirty="0" err="1">
                <a:latin typeface="+mn-ea"/>
              </a:rPr>
              <a:t>ranR</a:t>
            </a:r>
            <a:r>
              <a:rPr lang="zh-CN" altLang="en-US" b="1" dirty="0">
                <a:latin typeface="+mn-ea"/>
              </a:rPr>
              <a:t>＝</a:t>
            </a:r>
            <a:r>
              <a:rPr lang="en-US" altLang="zh-CN" b="1" dirty="0">
                <a:latin typeface="+mn-ea"/>
              </a:rPr>
              <a:t>{y|&lt;x</a:t>
            </a:r>
            <a:r>
              <a:rPr lang="zh-CN" altLang="en-US" b="1" dirty="0">
                <a:latin typeface="+mn-ea"/>
              </a:rPr>
              <a:t>，</a:t>
            </a:r>
            <a:r>
              <a:rPr lang="en-US" altLang="zh-CN" b="1" dirty="0">
                <a:latin typeface="+mn-ea"/>
              </a:rPr>
              <a:t>y&gt;∈R}</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r>
              <a:rPr lang="en-US" altLang="zh-CN" b="1" dirty="0">
                <a:latin typeface="+mn-ea"/>
              </a:rPr>
              <a:t>8}</a:t>
            </a:r>
            <a:r>
              <a:rPr lang="zh-CN" altLang="en-US" b="1" dirty="0">
                <a:latin typeface="+mn-ea"/>
              </a:rPr>
              <a:t>，</a:t>
            </a:r>
            <a:endParaRPr lang="en-US" altLang="zh-CN" b="1" dirty="0">
              <a:latin typeface="+mn-ea"/>
            </a:endParaRPr>
          </a:p>
          <a:p>
            <a:pPr>
              <a:lnSpc>
                <a:spcPct val="150000"/>
              </a:lnSpc>
            </a:pPr>
            <a:r>
              <a:rPr lang="en-US" altLang="zh-CN" b="1" dirty="0" err="1">
                <a:latin typeface="+mn-ea"/>
              </a:rPr>
              <a:t>fldR</a:t>
            </a:r>
            <a:r>
              <a:rPr lang="zh-CN" altLang="en-US" b="1" dirty="0">
                <a:latin typeface="+mn-ea"/>
              </a:rPr>
              <a:t>＝</a:t>
            </a:r>
            <a:r>
              <a:rPr lang="en-US" altLang="zh-CN" b="1" dirty="0" err="1">
                <a:latin typeface="+mn-ea"/>
              </a:rPr>
              <a:t>domR∪ranR</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4</a:t>
            </a:r>
            <a:r>
              <a:rPr lang="zh-CN" altLang="en-US" b="1" dirty="0">
                <a:latin typeface="+mn-ea"/>
              </a:rPr>
              <a:t>，</a:t>
            </a:r>
            <a:r>
              <a:rPr lang="en-US" altLang="zh-CN" b="1" dirty="0">
                <a:latin typeface="+mn-ea"/>
              </a:rPr>
              <a:t>8}</a:t>
            </a:r>
            <a:r>
              <a:rPr lang="zh-CN" altLang="en-US" b="1" dirty="0">
                <a:latin typeface="+mn-ea"/>
              </a:rPr>
              <a:t>。</a:t>
            </a:r>
          </a:p>
        </p:txBody>
      </p:sp>
      <p:grpSp>
        <p:nvGrpSpPr>
          <p:cNvPr id="40" name="Group 3056"/>
          <p:cNvGrpSpPr>
            <a:grpSpLocks/>
          </p:cNvGrpSpPr>
          <p:nvPr/>
        </p:nvGrpSpPr>
        <p:grpSpPr bwMode="auto">
          <a:xfrm>
            <a:off x="8689975" y="2336296"/>
            <a:ext cx="2906396" cy="3604256"/>
            <a:chOff x="8457" y="8008"/>
            <a:chExt cx="1637" cy="1997"/>
          </a:xfrm>
        </p:grpSpPr>
        <p:cxnSp>
          <p:nvCxnSpPr>
            <p:cNvPr id="41" name="AutoShape 3054"/>
            <p:cNvCxnSpPr>
              <a:cxnSpLocks noChangeShapeType="1"/>
            </p:cNvCxnSpPr>
            <p:nvPr/>
          </p:nvCxnSpPr>
          <p:spPr bwMode="auto">
            <a:xfrm flipH="1">
              <a:off x="8730" y="8243"/>
              <a:ext cx="920" cy="1235"/>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42" name="Text Box 3036"/>
            <p:cNvSpPr txBox="1">
              <a:spLocks noChangeArrowheads="1"/>
            </p:cNvSpPr>
            <p:nvPr/>
          </p:nvSpPr>
          <p:spPr bwMode="auto">
            <a:xfrm>
              <a:off x="8469" y="8022"/>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43" name="Oval 3038"/>
            <p:cNvSpPr>
              <a:spLocks noChangeArrowheads="1"/>
            </p:cNvSpPr>
            <p:nvPr/>
          </p:nvSpPr>
          <p:spPr bwMode="auto">
            <a:xfrm>
              <a:off x="8687" y="9473"/>
              <a:ext cx="57" cy="5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4" name="Text Box 3039"/>
            <p:cNvSpPr txBox="1">
              <a:spLocks noChangeArrowheads="1"/>
            </p:cNvSpPr>
            <p:nvPr/>
          </p:nvSpPr>
          <p:spPr bwMode="auto">
            <a:xfrm>
              <a:off x="9734" y="929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4</a:t>
              </a:r>
              <a:endParaRPr lang="zh-CN" b="1" kern="100">
                <a:effectLst/>
                <a:latin typeface="+mn-ea"/>
                <a:cs typeface="宋体" panose="02010600030101010101" pitchFamily="2" charset="-122"/>
              </a:endParaRPr>
            </a:p>
          </p:txBody>
        </p:sp>
        <p:sp>
          <p:nvSpPr>
            <p:cNvPr id="45" name="Oval 3040"/>
            <p:cNvSpPr>
              <a:spLocks noChangeArrowheads="1"/>
            </p:cNvSpPr>
            <p:nvPr/>
          </p:nvSpPr>
          <p:spPr bwMode="auto">
            <a:xfrm>
              <a:off x="8687" y="8225"/>
              <a:ext cx="57" cy="5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6" name="Oval 3041"/>
            <p:cNvSpPr>
              <a:spLocks noChangeArrowheads="1"/>
            </p:cNvSpPr>
            <p:nvPr/>
          </p:nvSpPr>
          <p:spPr bwMode="auto">
            <a:xfrm>
              <a:off x="9635" y="8225"/>
              <a:ext cx="57" cy="5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sp>
          <p:nvSpPr>
            <p:cNvPr id="47" name="未知"/>
            <p:cNvSpPr>
              <a:spLocks/>
            </p:cNvSpPr>
            <p:nvPr/>
          </p:nvSpPr>
          <p:spPr bwMode="auto">
            <a:xfrm>
              <a:off x="8730" y="9508"/>
              <a:ext cx="910" cy="1"/>
            </a:xfrm>
            <a:custGeom>
              <a:avLst/>
              <a:gdLst>
                <a:gd name="T0" fmla="*/ 0 w 910"/>
                <a:gd name="T1" fmla="*/ 1 h 1"/>
                <a:gd name="T2" fmla="*/ 910 w 910"/>
                <a:gd name="T3" fmla="*/ 0 h 1"/>
              </a:gdLst>
              <a:ahLst/>
              <a:cxnLst>
                <a:cxn ang="0">
                  <a:pos x="T0" y="T1"/>
                </a:cxn>
                <a:cxn ang="0">
                  <a:pos x="T2" y="T3"/>
                </a:cxn>
              </a:cxnLst>
              <a:rect l="0" t="0" r="r" b="b"/>
              <a:pathLst>
                <a:path w="910" h="1">
                  <a:moveTo>
                    <a:pt x="0" y="1"/>
                  </a:moveTo>
                  <a:lnTo>
                    <a:pt x="910" y="0"/>
                  </a:lnTo>
                </a:path>
              </a:pathLst>
            </a:custGeom>
            <a:noFill/>
            <a:ln w="9525" cmpd="sng">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48" name="Text Box 3043"/>
            <p:cNvSpPr txBox="1">
              <a:spLocks noChangeArrowheads="1"/>
            </p:cNvSpPr>
            <p:nvPr/>
          </p:nvSpPr>
          <p:spPr bwMode="auto">
            <a:xfrm>
              <a:off x="8457" y="9254"/>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9" name="未知"/>
            <p:cNvSpPr>
              <a:spLocks/>
            </p:cNvSpPr>
            <p:nvPr/>
          </p:nvSpPr>
          <p:spPr bwMode="auto">
            <a:xfrm>
              <a:off x="8712" y="8279"/>
              <a:ext cx="5" cy="1199"/>
            </a:xfrm>
            <a:custGeom>
              <a:avLst/>
              <a:gdLst>
                <a:gd name="T0" fmla="*/ 0 w 5"/>
                <a:gd name="T1" fmla="*/ 0 h 1199"/>
                <a:gd name="T2" fmla="*/ 5 w 5"/>
                <a:gd name="T3" fmla="*/ 1199 h 1199"/>
              </a:gdLst>
              <a:ahLst/>
              <a:cxnLst>
                <a:cxn ang="0">
                  <a:pos x="T0" y="T1"/>
                </a:cxn>
                <a:cxn ang="0">
                  <a:pos x="T2" y="T3"/>
                </a:cxn>
              </a:cxnLst>
              <a:rect l="0" t="0" r="r" b="b"/>
              <a:pathLst>
                <a:path w="5" h="1199">
                  <a:moveTo>
                    <a:pt x="0" y="0"/>
                  </a:moveTo>
                  <a:lnTo>
                    <a:pt x="5" y="1199"/>
                  </a:lnTo>
                </a:path>
              </a:pathLst>
            </a:custGeom>
            <a:noFill/>
            <a:ln w="9525" cmpd="sng">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0" name="Text Box 3046"/>
            <p:cNvSpPr txBox="1">
              <a:spLocks noChangeArrowheads="1"/>
            </p:cNvSpPr>
            <p:nvPr/>
          </p:nvSpPr>
          <p:spPr bwMode="auto">
            <a:xfrm>
              <a:off x="9734" y="80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8</a:t>
              </a:r>
              <a:endParaRPr lang="zh-CN" b="1" kern="100">
                <a:effectLst/>
                <a:latin typeface="+mn-ea"/>
                <a:cs typeface="宋体" panose="02010600030101010101" pitchFamily="2" charset="-122"/>
              </a:endParaRPr>
            </a:p>
          </p:txBody>
        </p:sp>
        <p:sp>
          <p:nvSpPr>
            <p:cNvPr id="51" name="未知"/>
            <p:cNvSpPr>
              <a:spLocks/>
            </p:cNvSpPr>
            <p:nvPr/>
          </p:nvSpPr>
          <p:spPr bwMode="auto">
            <a:xfrm>
              <a:off x="8739" y="8243"/>
              <a:ext cx="898" cy="5"/>
            </a:xfrm>
            <a:custGeom>
              <a:avLst/>
              <a:gdLst>
                <a:gd name="T0" fmla="*/ 0 w 898"/>
                <a:gd name="T1" fmla="*/ 0 h 5"/>
                <a:gd name="T2" fmla="*/ 898 w 898"/>
                <a:gd name="T3" fmla="*/ 5 h 5"/>
              </a:gdLst>
              <a:ahLst/>
              <a:cxnLst>
                <a:cxn ang="0">
                  <a:pos x="T0" y="T1"/>
                </a:cxn>
                <a:cxn ang="0">
                  <a:pos x="T2" y="T3"/>
                </a:cxn>
              </a:cxnLst>
              <a:rect l="0" t="0" r="r" b="b"/>
              <a:pathLst>
                <a:path w="898" h="5">
                  <a:moveTo>
                    <a:pt x="0" y="0"/>
                  </a:moveTo>
                  <a:lnTo>
                    <a:pt x="898" y="5"/>
                  </a:lnTo>
                </a:path>
              </a:pathLst>
            </a:custGeom>
            <a:noFill/>
            <a:ln w="9525" cmpd="sng">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2" name="未知"/>
            <p:cNvSpPr>
              <a:spLocks/>
            </p:cNvSpPr>
            <p:nvPr/>
          </p:nvSpPr>
          <p:spPr bwMode="auto">
            <a:xfrm>
              <a:off x="8742" y="8279"/>
              <a:ext cx="905" cy="1229"/>
            </a:xfrm>
            <a:custGeom>
              <a:avLst/>
              <a:gdLst>
                <a:gd name="T0" fmla="*/ 0 w 905"/>
                <a:gd name="T1" fmla="*/ 0 h 1229"/>
                <a:gd name="T2" fmla="*/ 905 w 905"/>
                <a:gd name="T3" fmla="*/ 1229 h 1229"/>
              </a:gdLst>
              <a:ahLst/>
              <a:cxnLst>
                <a:cxn ang="0">
                  <a:pos x="T0" y="T1"/>
                </a:cxn>
                <a:cxn ang="0">
                  <a:pos x="T2" y="T3"/>
                </a:cxn>
              </a:cxnLst>
              <a:rect l="0" t="0" r="r" b="b"/>
              <a:pathLst>
                <a:path w="905" h="1229">
                  <a:moveTo>
                    <a:pt x="0" y="0"/>
                  </a:moveTo>
                  <a:lnTo>
                    <a:pt x="905" y="1229"/>
                  </a:lnTo>
                </a:path>
              </a:pathLst>
            </a:custGeom>
            <a:noFill/>
            <a:ln w="9525" cmpd="sng">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3" name="未知"/>
            <p:cNvSpPr>
              <a:spLocks/>
            </p:cNvSpPr>
            <p:nvPr/>
          </p:nvSpPr>
          <p:spPr bwMode="auto">
            <a:xfrm>
              <a:off x="9657" y="8249"/>
              <a:ext cx="15" cy="1269"/>
            </a:xfrm>
            <a:custGeom>
              <a:avLst/>
              <a:gdLst>
                <a:gd name="T0" fmla="*/ 15 w 15"/>
                <a:gd name="T1" fmla="*/ 0 h 1269"/>
                <a:gd name="T2" fmla="*/ 0 w 15"/>
                <a:gd name="T3" fmla="*/ 1269 h 1269"/>
              </a:gdLst>
              <a:ahLst/>
              <a:cxnLst>
                <a:cxn ang="0">
                  <a:pos x="T0" y="T1"/>
                </a:cxn>
                <a:cxn ang="0">
                  <a:pos x="T2" y="T3"/>
                </a:cxn>
              </a:cxnLst>
              <a:rect l="0" t="0" r="r" b="b"/>
              <a:pathLst>
                <a:path w="15" h="1269">
                  <a:moveTo>
                    <a:pt x="15" y="0"/>
                  </a:moveTo>
                  <a:lnTo>
                    <a:pt x="0" y="1269"/>
                  </a:lnTo>
                </a:path>
              </a:pathLst>
            </a:custGeom>
            <a:noFill/>
            <a:ln w="9525" cmpd="sng">
              <a:solidFill>
                <a:srgbClr val="000000"/>
              </a:solidFill>
              <a:round/>
              <a:headEnd type="triangle" w="med" len="med"/>
              <a:tailEnd type="non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4" name="Text Box 3052"/>
            <p:cNvSpPr txBox="1">
              <a:spLocks noChangeArrowheads="1"/>
            </p:cNvSpPr>
            <p:nvPr/>
          </p:nvSpPr>
          <p:spPr bwMode="auto">
            <a:xfrm>
              <a:off x="8717" y="9522"/>
              <a:ext cx="1080" cy="4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indent="114300" algn="just">
                <a:spcAft>
                  <a:spcPts val="0"/>
                </a:spcAft>
              </a:pPr>
              <a:endParaRPr lang="zh-CN" b="1" kern="100" dirty="0">
                <a:effectLst/>
                <a:latin typeface="+mn-ea"/>
                <a:cs typeface="宋体" panose="02010600030101010101" pitchFamily="2" charset="-122"/>
              </a:endParaRPr>
            </a:p>
          </p:txBody>
        </p:sp>
        <p:sp>
          <p:nvSpPr>
            <p:cNvPr id="55" name="Oval 3053"/>
            <p:cNvSpPr>
              <a:spLocks noChangeArrowheads="1"/>
            </p:cNvSpPr>
            <p:nvPr/>
          </p:nvSpPr>
          <p:spPr bwMode="auto">
            <a:xfrm>
              <a:off x="9635" y="9482"/>
              <a:ext cx="57" cy="5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zh-CN" altLang="en-US" b="1">
                <a:latin typeface="+mn-ea"/>
              </a:endParaRPr>
            </a:p>
          </p:txBody>
        </p:sp>
      </p:grpSp>
    </p:spTree>
    <p:extLst>
      <p:ext uri="{BB962C8B-B14F-4D97-AF65-F5344CB8AC3E}">
        <p14:creationId xmlns:p14="http://schemas.microsoft.com/office/powerpoint/2010/main" val="142962784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heel(1)">
                                      <p:cBhvr>
                                        <p:cTn id="17" dur="20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1000"/>
                                        <p:tgtEl>
                                          <p:spTgt spid="4">
                                            <p:txEl>
                                              <p:pRg st="3" end="3"/>
                                            </p:txEl>
                                          </p:spTgt>
                                        </p:tgtEl>
                                      </p:cBhvr>
                                    </p:animEffect>
                                    <p:anim calcmode="lin" valueType="num">
                                      <p:cBhvr>
                                        <p:cTn id="3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circle(in)">
                                      <p:cBhvr>
                                        <p:cTn id="36"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dirty="0"/>
              <a:t>例</a:t>
            </a:r>
            <a:r>
              <a:rPr lang="en-US" altLang="zh-CN" dirty="0"/>
              <a:t>4.9</a:t>
            </a:r>
            <a:endParaRPr lang="zh-CN" altLang="en-US" dirty="0"/>
          </a:p>
        </p:txBody>
      </p:sp>
      <p:sp>
        <p:nvSpPr>
          <p:cNvPr id="1402883" name="Rectangle 3"/>
          <p:cNvSpPr>
            <a:spLocks noGrp="1" noChangeArrowheads="1"/>
          </p:cNvSpPr>
          <p:nvPr>
            <p:ph type="body" idx="1"/>
          </p:nvPr>
        </p:nvSpPr>
        <p:spPr>
          <a:xfrm>
            <a:off x="384175" y="1067595"/>
            <a:ext cx="11353800" cy="304800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4.9   </a:t>
            </a:r>
            <a:r>
              <a:rPr lang="zh-CN" altLang="en-US" dirty="0">
                <a:solidFill>
                  <a:schemeClr val="tx1"/>
                </a:solidFill>
              </a:rPr>
              <a:t>设</a:t>
            </a:r>
            <a:r>
              <a:rPr lang="en-US" altLang="zh-CN" dirty="0">
                <a:solidFill>
                  <a:schemeClr val="tx1"/>
                </a:solidFill>
              </a:rPr>
              <a:t>H</a:t>
            </a:r>
            <a:r>
              <a:rPr lang="en-US" altLang="zh-CN">
                <a:solidFill>
                  <a:schemeClr val="tx1"/>
                </a:solidFill>
              </a:rPr>
              <a:t>={f,m,s,d</a:t>
            </a:r>
            <a:r>
              <a:rPr lang="en-US" altLang="zh-CN" dirty="0">
                <a:solidFill>
                  <a:schemeClr val="tx1"/>
                </a:solidFill>
              </a:rPr>
              <a:t>}</a:t>
            </a:r>
            <a:r>
              <a:rPr lang="zh-CN" altLang="en-US" dirty="0">
                <a:solidFill>
                  <a:schemeClr val="tx1"/>
                </a:solidFill>
              </a:rPr>
              <a:t>表示一个家庭中父、母、子和女四个人</a:t>
            </a:r>
            <a:r>
              <a:rPr lang="zh-CN" altLang="en-US">
                <a:solidFill>
                  <a:schemeClr val="tx1"/>
                </a:solidFill>
              </a:rPr>
              <a:t>的集合，确定</a:t>
            </a:r>
            <a:r>
              <a:rPr lang="en-US" altLang="zh-CN" dirty="0">
                <a:solidFill>
                  <a:schemeClr val="tx1"/>
                </a:solidFill>
              </a:rPr>
              <a:t>H</a:t>
            </a:r>
            <a:r>
              <a:rPr lang="zh-CN" altLang="en-US" dirty="0">
                <a:solidFill>
                  <a:schemeClr val="tx1"/>
                </a:solidFill>
              </a:rPr>
              <a:t>上的一个长幼</a:t>
            </a:r>
            <a:r>
              <a:rPr lang="zh-CN" altLang="en-US">
                <a:solidFill>
                  <a:schemeClr val="tx1"/>
                </a:solidFill>
              </a:rPr>
              <a:t>关系</a:t>
            </a:r>
            <a:r>
              <a:rPr lang="en-US" altLang="zh-CN">
                <a:solidFill>
                  <a:schemeClr val="tx1"/>
                </a:solidFill>
              </a:rPr>
              <a:t>R</a:t>
            </a:r>
            <a:r>
              <a:rPr lang="en-US" altLang="zh-CN" baseline="-25000">
                <a:solidFill>
                  <a:schemeClr val="tx1"/>
                </a:solidFill>
              </a:rPr>
              <a:t>H</a:t>
            </a:r>
            <a:r>
              <a:rPr lang="zh-CN" altLang="en-US">
                <a:solidFill>
                  <a:schemeClr val="tx1"/>
                </a:solidFill>
              </a:rPr>
              <a:t>，指出</a:t>
            </a:r>
            <a:r>
              <a:rPr lang="zh-CN" altLang="en-US" dirty="0">
                <a:solidFill>
                  <a:schemeClr val="tx1"/>
                </a:solidFill>
              </a:rPr>
              <a:t>该关系的定义域、值域和域。</a:t>
            </a:r>
          </a:p>
          <a:p>
            <a:pPr marL="0" indent="0">
              <a:lnSpc>
                <a:spcPct val="150000"/>
              </a:lnSpc>
              <a:buNone/>
            </a:pPr>
            <a:r>
              <a:rPr lang="zh-CN" altLang="en-US" dirty="0">
                <a:solidFill>
                  <a:srgbClr val="C00000"/>
                </a:solidFill>
              </a:rPr>
              <a:t>解</a:t>
            </a:r>
            <a:r>
              <a:rPr lang="zh-CN" altLang="en-US" dirty="0">
                <a:solidFill>
                  <a:srgbClr val="FF0000"/>
                </a:solidFill>
              </a:rPr>
              <a:t>   </a:t>
            </a:r>
            <a:r>
              <a:rPr lang="en-US" altLang="zh-CN" dirty="0">
                <a:solidFill>
                  <a:schemeClr val="tx1"/>
                </a:solidFill>
              </a:rPr>
              <a:t>R</a:t>
            </a:r>
            <a:r>
              <a:rPr lang="en-US" altLang="zh-CN" baseline="-25000" dirty="0">
                <a:solidFill>
                  <a:schemeClr val="tx1"/>
                </a:solidFill>
              </a:rPr>
              <a:t>H</a:t>
            </a:r>
            <a:r>
              <a:rPr lang="en-US" altLang="zh-CN">
                <a:solidFill>
                  <a:schemeClr val="tx1"/>
                </a:solidFill>
              </a:rPr>
              <a:t>={&lt;f,s&gt;,&lt;f,d&gt;,&lt;m,s&gt;,&lt;m,d</a:t>
            </a:r>
            <a:r>
              <a:rPr lang="en-US" altLang="zh-CN" dirty="0">
                <a:solidFill>
                  <a:schemeClr val="tx1"/>
                </a:solidFill>
              </a:rPr>
              <a:t>&gt;}</a:t>
            </a:r>
            <a:r>
              <a:rPr lang="zh-CN" altLang="en-US" dirty="0">
                <a:solidFill>
                  <a:schemeClr val="tx1"/>
                </a:solidFill>
              </a:rPr>
              <a:t>；</a:t>
            </a:r>
          </a:p>
          <a:p>
            <a:pPr marL="0" indent="0">
              <a:lnSpc>
                <a:spcPct val="150000"/>
              </a:lnSpc>
              <a:buNone/>
            </a:pPr>
            <a:r>
              <a:rPr lang="en-US" altLang="zh-CN" dirty="0">
                <a:solidFill>
                  <a:schemeClr val="tx1"/>
                </a:solidFill>
              </a:rPr>
              <a:t>      </a:t>
            </a:r>
            <a:r>
              <a:rPr lang="en-US" altLang="zh-CN" dirty="0" err="1">
                <a:solidFill>
                  <a:schemeClr val="tx1"/>
                </a:solidFill>
              </a:rPr>
              <a:t>domR</a:t>
            </a:r>
            <a:r>
              <a:rPr lang="en-US" altLang="zh-CN" baseline="-25000" dirty="0" err="1">
                <a:solidFill>
                  <a:schemeClr val="tx1"/>
                </a:solidFill>
              </a:rPr>
              <a:t>H</a:t>
            </a:r>
            <a:r>
              <a:rPr lang="en-US" altLang="zh-CN">
                <a:solidFill>
                  <a:schemeClr val="tx1"/>
                </a:solidFill>
              </a:rPr>
              <a:t>={f,m},ranR</a:t>
            </a:r>
            <a:r>
              <a:rPr lang="en-US" altLang="zh-CN" baseline="-25000">
                <a:solidFill>
                  <a:schemeClr val="tx1"/>
                </a:solidFill>
              </a:rPr>
              <a:t>H</a:t>
            </a:r>
            <a:r>
              <a:rPr lang="en-US" altLang="zh-CN">
                <a:solidFill>
                  <a:schemeClr val="tx1"/>
                </a:solidFill>
              </a:rPr>
              <a:t>={s,d}</a:t>
            </a:r>
            <a:r>
              <a:rPr lang="zh-CN" altLang="en-US">
                <a:solidFill>
                  <a:schemeClr val="tx1"/>
                </a:solidFill>
              </a:rPr>
              <a:t>，</a:t>
            </a:r>
            <a:endParaRPr lang="en-US" altLang="zh-CN" dirty="0">
              <a:solidFill>
                <a:schemeClr val="tx1"/>
              </a:solidFill>
            </a:endParaRPr>
          </a:p>
          <a:p>
            <a:pPr marL="0" indent="0">
              <a:lnSpc>
                <a:spcPct val="150000"/>
              </a:lnSpc>
              <a:buNone/>
            </a:pPr>
            <a:r>
              <a:rPr lang="en-US" altLang="zh-CN" dirty="0">
                <a:solidFill>
                  <a:schemeClr val="tx1"/>
                </a:solidFill>
              </a:rPr>
              <a:t>       </a:t>
            </a:r>
            <a:r>
              <a:rPr lang="en-US" altLang="zh-CN" dirty="0" err="1">
                <a:solidFill>
                  <a:schemeClr val="tx1"/>
                </a:solidFill>
              </a:rPr>
              <a:t>fldR</a:t>
            </a:r>
            <a:r>
              <a:rPr lang="en-US" altLang="zh-CN" baseline="-25000" dirty="0" err="1">
                <a:solidFill>
                  <a:schemeClr val="tx1"/>
                </a:solidFill>
              </a:rPr>
              <a:t>H</a:t>
            </a:r>
            <a:r>
              <a:rPr lang="en-US" altLang="zh-CN">
                <a:solidFill>
                  <a:schemeClr val="tx1"/>
                </a:solidFill>
              </a:rPr>
              <a:t>={f,m,s,d</a:t>
            </a:r>
            <a:r>
              <a:rPr lang="en-US" altLang="zh-CN" dirty="0">
                <a:solidFill>
                  <a:schemeClr val="tx1"/>
                </a:solidFill>
              </a:rPr>
              <a:t>}</a:t>
            </a:r>
          </a:p>
        </p:txBody>
      </p:sp>
    </p:spTree>
    <p:extLst>
      <p:ext uri="{BB962C8B-B14F-4D97-AF65-F5344CB8AC3E}">
        <p14:creationId xmlns:p14="http://schemas.microsoft.com/office/powerpoint/2010/main" val="65128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883">
                                            <p:txEl>
                                              <p:pRg st="1" end="1"/>
                                            </p:txEl>
                                          </p:spTgt>
                                        </p:tgtEl>
                                        <p:attrNameLst>
                                          <p:attrName>style.visibility</p:attrName>
                                        </p:attrNameLst>
                                      </p:cBhvr>
                                      <p:to>
                                        <p:strVal val="visible"/>
                                      </p:to>
                                    </p:set>
                                    <p:anim calcmode="lin" valueType="num">
                                      <p:cBhvr additive="base">
                                        <p:cTn id="7" dur="500" fill="hold"/>
                                        <p:tgtEl>
                                          <p:spTgt spid="140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883">
                                            <p:txEl>
                                              <p:pRg st="2" end="2"/>
                                            </p:txEl>
                                          </p:spTgt>
                                        </p:tgtEl>
                                        <p:attrNameLst>
                                          <p:attrName>style.visibility</p:attrName>
                                        </p:attrNameLst>
                                      </p:cBhvr>
                                      <p:to>
                                        <p:strVal val="visible"/>
                                      </p:to>
                                    </p:set>
                                    <p:anim calcmode="lin" valueType="num">
                                      <p:cBhvr additive="base">
                                        <p:cTn id="13" dur="500" fill="hold"/>
                                        <p:tgtEl>
                                          <p:spTgt spid="1402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883">
                                            <p:txEl>
                                              <p:pRg st="3" end="3"/>
                                            </p:txEl>
                                          </p:spTgt>
                                        </p:tgtEl>
                                        <p:attrNameLst>
                                          <p:attrName>style.visibility</p:attrName>
                                        </p:attrNameLst>
                                      </p:cBhvr>
                                      <p:to>
                                        <p:strVal val="visible"/>
                                      </p:to>
                                    </p:set>
                                    <p:anim calcmode="lin" valueType="num">
                                      <p:cBhvr additive="base">
                                        <p:cTn id="19" dur="500" fill="hold"/>
                                        <p:tgtEl>
                                          <p:spTgt spid="14028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8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8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5170" name="Rectangle 2"/>
          <p:cNvSpPr>
            <a:spLocks noGrp="1" noChangeArrowheads="1"/>
          </p:cNvSpPr>
          <p:nvPr>
            <p:ph type="body" idx="1"/>
          </p:nvPr>
        </p:nvSpPr>
        <p:spPr>
          <a:xfrm>
            <a:off x="384175" y="1111517"/>
            <a:ext cx="11506200" cy="3650060"/>
          </a:xfrm>
        </p:spPr>
        <p:txBody>
          <a:bodyPr>
            <a:normAutofit/>
          </a:bodyPr>
          <a:lstStyle/>
          <a:p>
            <a:pPr marL="0" indent="0">
              <a:lnSpc>
                <a:spcPct val="160000"/>
              </a:lnSpc>
              <a:spcBef>
                <a:spcPct val="0"/>
              </a:spcBef>
              <a:buNone/>
            </a:pPr>
            <a:r>
              <a:rPr lang="zh-CN" altLang="en-US" dirty="0"/>
              <a:t>设</a:t>
            </a:r>
            <a:r>
              <a:rPr lang="en-US" altLang="zh-CN" dirty="0"/>
              <a:t>A</a:t>
            </a:r>
            <a:r>
              <a:rPr lang="zh-CN" altLang="en-US" dirty="0"/>
              <a:t>＝</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宋体" panose="02010600030101010101" pitchFamily="2" charset="-122"/>
              </a:rPr>
              <a:t>…</a:t>
            </a:r>
            <a:r>
              <a:rPr lang="en-US" altLang="zh-CN" dirty="0"/>
              <a:t>,a</a:t>
            </a:r>
            <a:r>
              <a:rPr lang="en-US" altLang="zh-CN" baseline="-25000" dirty="0"/>
              <a:t>n</a:t>
            </a:r>
            <a:r>
              <a:rPr lang="en-US" altLang="zh-CN" dirty="0"/>
              <a:t>}</a:t>
            </a:r>
            <a:r>
              <a:rPr lang="zh-CN" altLang="en-US" dirty="0"/>
              <a:t>，</a:t>
            </a:r>
            <a:r>
              <a:rPr lang="en-US" altLang="zh-CN" dirty="0"/>
              <a:t>B</a:t>
            </a:r>
            <a:r>
              <a:rPr lang="zh-CN" altLang="en-US" dirty="0"/>
              <a:t>＝</a:t>
            </a:r>
            <a:r>
              <a:rPr lang="en-US" altLang="zh-CN" dirty="0"/>
              <a:t>{b</a:t>
            </a:r>
            <a:r>
              <a:rPr lang="en-US" altLang="zh-CN" baseline="-25000" dirty="0"/>
              <a:t>1</a:t>
            </a:r>
            <a:r>
              <a:rPr lang="en-US" altLang="zh-CN" dirty="0"/>
              <a:t>,b</a:t>
            </a:r>
            <a:r>
              <a:rPr lang="en-US" altLang="zh-CN" baseline="-25000" dirty="0"/>
              <a:t>2</a:t>
            </a:r>
            <a:r>
              <a:rPr lang="en-US" altLang="zh-CN" dirty="0"/>
              <a:t>,</a:t>
            </a:r>
            <a:r>
              <a:rPr lang="en-US" altLang="zh-CN" dirty="0">
                <a:latin typeface="宋体" panose="02010600030101010101" pitchFamily="2" charset="-122"/>
              </a:rPr>
              <a:t>…</a:t>
            </a:r>
            <a:r>
              <a:rPr lang="en-US" altLang="zh-CN" dirty="0"/>
              <a:t>,</a:t>
            </a:r>
            <a:r>
              <a:rPr lang="en-US" altLang="zh-CN" dirty="0" err="1"/>
              <a:t>b</a:t>
            </a:r>
            <a:r>
              <a:rPr lang="en-US" altLang="zh-CN" baseline="-25000" dirty="0" err="1"/>
              <a:t>m</a:t>
            </a:r>
            <a:r>
              <a:rPr lang="en-US" altLang="zh-CN" dirty="0"/>
              <a:t>}</a:t>
            </a:r>
            <a:r>
              <a:rPr lang="zh-CN" altLang="en-US" dirty="0"/>
              <a:t>，</a:t>
            </a:r>
            <a:r>
              <a:rPr lang="en-US" altLang="zh-CN" dirty="0"/>
              <a:t>R</a:t>
            </a:r>
            <a:r>
              <a:rPr lang="zh-CN" altLang="en-US" dirty="0"/>
              <a:t>是从</a:t>
            </a:r>
            <a:r>
              <a:rPr lang="en-US" altLang="zh-CN" dirty="0"/>
              <a:t>A</a:t>
            </a:r>
            <a:r>
              <a:rPr lang="zh-CN" altLang="en-US" dirty="0"/>
              <a:t>到</a:t>
            </a:r>
            <a:r>
              <a:rPr lang="en-US" altLang="zh-CN" dirty="0"/>
              <a:t>B</a:t>
            </a:r>
            <a:r>
              <a:rPr lang="zh-CN" altLang="en-US" dirty="0"/>
              <a:t>的一个二元关系，称矩阵</a:t>
            </a:r>
            <a:r>
              <a:rPr lang="en-US" altLang="zh-CN" dirty="0"/>
              <a:t>M</a:t>
            </a:r>
            <a:r>
              <a:rPr lang="en-US" altLang="zh-CN" baseline="-25000" dirty="0"/>
              <a:t>R</a:t>
            </a:r>
            <a:r>
              <a:rPr lang="zh-CN" altLang="en-US" dirty="0"/>
              <a:t>＝（</a:t>
            </a:r>
            <a:r>
              <a:rPr lang="en-US" altLang="zh-CN" dirty="0" err="1"/>
              <a:t>m</a:t>
            </a:r>
            <a:r>
              <a:rPr lang="en-US" altLang="zh-CN" baseline="-25000" dirty="0" err="1"/>
              <a:t>ij</a:t>
            </a:r>
            <a:r>
              <a:rPr lang="en-US" altLang="zh-CN" dirty="0"/>
              <a:t>)</a:t>
            </a:r>
            <a:r>
              <a:rPr lang="en-US" altLang="zh-CN" baseline="-25000" dirty="0" err="1"/>
              <a:t>n×m</a:t>
            </a:r>
            <a:r>
              <a:rPr lang="zh-CN" altLang="en-US" dirty="0"/>
              <a:t>为关系</a:t>
            </a:r>
            <a:r>
              <a:rPr lang="en-US" altLang="zh-CN" dirty="0"/>
              <a:t>R</a:t>
            </a:r>
            <a:r>
              <a:rPr lang="zh-CN" altLang="en-US" dirty="0"/>
              <a:t>的</a:t>
            </a:r>
            <a:r>
              <a:rPr lang="zh-CN" altLang="en-US" dirty="0">
                <a:solidFill>
                  <a:srgbClr val="FF0000"/>
                </a:solidFill>
              </a:rPr>
              <a:t>关系矩阵</a:t>
            </a:r>
            <a:r>
              <a:rPr lang="en-US" altLang="zh-CN" dirty="0"/>
              <a:t>(Relation Matrix)</a:t>
            </a:r>
            <a:r>
              <a:rPr lang="zh-CN" altLang="en-US" dirty="0"/>
              <a:t>，其中</a:t>
            </a:r>
          </a:p>
          <a:p>
            <a:pPr marL="0" indent="0">
              <a:lnSpc>
                <a:spcPct val="115000"/>
              </a:lnSpc>
              <a:spcBef>
                <a:spcPct val="0"/>
              </a:spcBef>
              <a:buNone/>
            </a:pPr>
            <a:endParaRPr lang="zh-CN" altLang="en-US" dirty="0"/>
          </a:p>
          <a:p>
            <a:pPr marL="0" indent="0">
              <a:lnSpc>
                <a:spcPct val="115000"/>
              </a:lnSpc>
              <a:spcBef>
                <a:spcPct val="0"/>
              </a:spcBef>
              <a:buNone/>
            </a:pPr>
            <a:endParaRPr lang="en-US" altLang="zh-CN" dirty="0"/>
          </a:p>
          <a:p>
            <a:pPr marL="0" indent="0">
              <a:lnSpc>
                <a:spcPct val="115000"/>
              </a:lnSpc>
              <a:spcBef>
                <a:spcPct val="0"/>
              </a:spcBef>
              <a:buNone/>
            </a:pPr>
            <a:endParaRPr lang="en-US" altLang="zh-CN" dirty="0"/>
          </a:p>
          <a:p>
            <a:pPr marL="0" indent="0">
              <a:lnSpc>
                <a:spcPct val="115000"/>
              </a:lnSpc>
              <a:spcBef>
                <a:spcPct val="0"/>
              </a:spcBef>
              <a:buNone/>
            </a:pPr>
            <a:endParaRPr lang="zh-CN" altLang="en-US" dirty="0"/>
          </a:p>
          <a:p>
            <a:pPr marL="0" indent="0">
              <a:lnSpc>
                <a:spcPct val="115000"/>
              </a:lnSpc>
              <a:spcBef>
                <a:spcPct val="0"/>
              </a:spcBef>
              <a:buNone/>
            </a:pPr>
            <a:r>
              <a:rPr lang="en-US" altLang="zh-CN" dirty="0"/>
              <a:t>M</a:t>
            </a:r>
            <a:r>
              <a:rPr lang="en-US" altLang="zh-CN" baseline="-25000" dirty="0"/>
              <a:t>R</a:t>
            </a:r>
            <a:r>
              <a:rPr lang="zh-CN" altLang="en-US" dirty="0"/>
              <a:t>又被称为</a:t>
            </a:r>
            <a:r>
              <a:rPr lang="en-US" altLang="zh-CN" dirty="0"/>
              <a:t>R</a:t>
            </a:r>
            <a:r>
              <a:rPr lang="zh-CN" altLang="en-US" dirty="0"/>
              <a:t>的</a:t>
            </a:r>
            <a:r>
              <a:rPr lang="zh-CN" altLang="en-US" dirty="0">
                <a:solidFill>
                  <a:srgbClr val="FF0000"/>
                </a:solidFill>
              </a:rPr>
              <a:t>邻接矩阵</a:t>
            </a:r>
            <a:r>
              <a:rPr lang="en-US" altLang="zh-CN" dirty="0"/>
              <a:t>(Adjacency Matrix)</a:t>
            </a:r>
            <a:r>
              <a:rPr lang="zh-CN" altLang="en-US" dirty="0"/>
              <a:t>。</a:t>
            </a:r>
          </a:p>
        </p:txBody>
      </p:sp>
      <p:graphicFrame>
        <p:nvGraphicFramePr>
          <p:cNvPr id="1415171" name="Object 3"/>
          <p:cNvGraphicFramePr>
            <a:graphicFrameLocks noChangeAspect="1"/>
          </p:cNvGraphicFramePr>
          <p:nvPr>
            <p:extLst>
              <p:ext uri="{D42A27DB-BD31-4B8C-83A1-F6EECF244321}">
                <p14:modId xmlns:p14="http://schemas.microsoft.com/office/powerpoint/2010/main" val="791129760"/>
              </p:ext>
            </p:extLst>
          </p:nvPr>
        </p:nvGraphicFramePr>
        <p:xfrm>
          <a:off x="2183493" y="2579806"/>
          <a:ext cx="6770967" cy="1080732"/>
        </p:xfrm>
        <a:graphic>
          <a:graphicData uri="http://schemas.openxmlformats.org/presentationml/2006/ole">
            <mc:AlternateContent xmlns:mc="http://schemas.openxmlformats.org/markup-compatibility/2006">
              <mc:Choice xmlns:v="urn:schemas-microsoft-com:vml" Requires="v">
                <p:oleObj spid="_x0000_s26756" name="Equation" r:id="rId4" imgW="2844720" imgH="393480" progId="Equation.DSMT4">
                  <p:embed/>
                </p:oleObj>
              </mc:Choice>
              <mc:Fallback>
                <p:oleObj name="Equation" r:id="rId4" imgW="2844720" imgH="393480" progId="Equation.DSMT4">
                  <p:embed/>
                  <p:pic>
                    <p:nvPicPr>
                      <p:cNvPr id="1415171" name="Object 3"/>
                      <p:cNvPicPr>
                        <a:picLocks noChangeAspect="1" noChangeArrowheads="1"/>
                      </p:cNvPicPr>
                      <p:nvPr/>
                    </p:nvPicPr>
                    <p:blipFill>
                      <a:blip r:embed="rId5"/>
                      <a:srcRect/>
                      <a:stretch>
                        <a:fillRect/>
                      </a:stretch>
                    </p:blipFill>
                    <p:spPr bwMode="auto">
                      <a:xfrm>
                        <a:off x="2183493" y="2579806"/>
                        <a:ext cx="6770967" cy="1080732"/>
                      </a:xfrm>
                      <a:prstGeom prst="rect">
                        <a:avLst/>
                      </a:prstGeom>
                      <a:noFill/>
                      <a:ln>
                        <a:noFill/>
                      </a:ln>
                      <a:extLst/>
                    </p:spPr>
                  </p:pic>
                </p:oleObj>
              </mc:Fallback>
            </mc:AlternateContent>
          </a:graphicData>
        </a:graphic>
      </p:graphicFrame>
      <p:sp>
        <p:nvSpPr>
          <p:cNvPr id="76805" name="Rectangle 4"/>
          <p:cNvSpPr>
            <a:spLocks noGrp="1" noChangeArrowheads="1"/>
          </p:cNvSpPr>
          <p:nvPr>
            <p:ph type="title"/>
          </p:nvPr>
        </p:nvSpPr>
        <p:spPr>
          <a:xfrm>
            <a:off x="768490" y="292529"/>
            <a:ext cx="8066367" cy="530348"/>
          </a:xfrm>
        </p:spPr>
        <p:txBody>
          <a:bodyPr/>
          <a:lstStyle/>
          <a:p>
            <a:pPr eaLnBrk="1" hangingPunct="1"/>
            <a:r>
              <a:rPr lang="zh-CN" altLang="en-US" dirty="0"/>
              <a:t>关系矩阵</a:t>
            </a:r>
          </a:p>
        </p:txBody>
      </p:sp>
      <p:sp>
        <p:nvSpPr>
          <p:cNvPr id="1415173" name="Rectangle 5"/>
          <p:cNvSpPr>
            <a:spLocks noChangeArrowheads="1"/>
          </p:cNvSpPr>
          <p:nvPr/>
        </p:nvSpPr>
        <p:spPr bwMode="auto">
          <a:xfrm>
            <a:off x="1637672" y="4724929"/>
            <a:ext cx="6626171" cy="180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800080"/>
              </a:buClr>
              <a:buFont typeface="Wingdings" panose="05000000000000000000" pitchFamily="2" charset="2"/>
              <a:buAutoNum type="arabicPeriod"/>
            </a:pPr>
            <a:r>
              <a:rPr kumimoji="1" lang="zh-CN" altLang="en-US" sz="2400" dirty="0">
                <a:solidFill>
                  <a:srgbClr val="3333FF"/>
                </a:solidFill>
                <a:latin typeface="+mn-ea"/>
                <a:ea typeface="+mn-ea"/>
              </a:rPr>
              <a:t>必须先对集合</a:t>
            </a:r>
            <a:r>
              <a:rPr kumimoji="1" lang="en-US" altLang="zh-CN" sz="2400" dirty="0">
                <a:solidFill>
                  <a:srgbClr val="3333FF"/>
                </a:solidFill>
                <a:latin typeface="+mn-ea"/>
                <a:ea typeface="+mn-ea"/>
              </a:rPr>
              <a:t>A,B</a:t>
            </a:r>
            <a:r>
              <a:rPr kumimoji="1" lang="zh-CN" altLang="en-US" sz="2400" dirty="0">
                <a:solidFill>
                  <a:srgbClr val="3333FF"/>
                </a:solidFill>
                <a:latin typeface="+mn-ea"/>
                <a:ea typeface="+mn-ea"/>
              </a:rPr>
              <a:t>中的元素排序</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en-US" altLang="zh-CN" sz="2400" dirty="0">
                <a:solidFill>
                  <a:srgbClr val="0000FF"/>
                </a:solidFill>
                <a:latin typeface="+mn-ea"/>
                <a:ea typeface="+mn-ea"/>
              </a:rPr>
              <a:t>A</a:t>
            </a:r>
            <a:r>
              <a:rPr kumimoji="1" lang="zh-CN" altLang="en-US" sz="2400" dirty="0">
                <a:solidFill>
                  <a:srgbClr val="0000FF"/>
                </a:solidFill>
                <a:latin typeface="+mn-ea"/>
                <a:ea typeface="+mn-ea"/>
              </a:rPr>
              <a:t>中元素序号</a:t>
            </a:r>
            <a:r>
              <a:rPr kumimoji="1" lang="zh-CN" altLang="en-US" sz="2400" dirty="0">
                <a:solidFill>
                  <a:schemeClr val="tx1"/>
                </a:solidFill>
                <a:latin typeface="+mn-ea"/>
                <a:ea typeface="+mn-ea"/>
              </a:rPr>
              <a:t>对应矩阵元素的</a:t>
            </a:r>
            <a:r>
              <a:rPr kumimoji="1" lang="zh-CN" altLang="en-US" sz="2400" dirty="0">
                <a:solidFill>
                  <a:srgbClr val="0000FF"/>
                </a:solidFill>
                <a:latin typeface="+mn-ea"/>
                <a:ea typeface="+mn-ea"/>
              </a:rPr>
              <a:t>行下标</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中元素序号</a:t>
            </a:r>
            <a:r>
              <a:rPr kumimoji="1" lang="zh-CN" altLang="en-US" sz="2400" dirty="0">
                <a:solidFill>
                  <a:schemeClr val="tx1"/>
                </a:solidFill>
                <a:latin typeface="+mn-ea"/>
                <a:ea typeface="+mn-ea"/>
              </a:rPr>
              <a:t>对应矩阵元素的</a:t>
            </a:r>
            <a:r>
              <a:rPr kumimoji="1" lang="zh-CN" altLang="en-US" sz="2400" dirty="0">
                <a:solidFill>
                  <a:srgbClr val="0000FF"/>
                </a:solidFill>
                <a:latin typeface="+mn-ea"/>
                <a:ea typeface="+mn-ea"/>
              </a:rPr>
              <a:t>列下标</a:t>
            </a:r>
            <a:r>
              <a:rPr kumimoji="1" lang="zh-CN" altLang="en-US" sz="2400" dirty="0">
                <a:solidFill>
                  <a:schemeClr val="tx1"/>
                </a:solidFill>
                <a:latin typeface="+mn-ea"/>
                <a:ea typeface="+mn-ea"/>
              </a:rPr>
              <a:t>。</a:t>
            </a:r>
          </a:p>
          <a:p>
            <a:pPr algn="l" eaLnBrk="1" hangingPunct="1">
              <a:spcBef>
                <a:spcPct val="0"/>
              </a:spcBef>
              <a:buClr>
                <a:srgbClr val="800080"/>
              </a:buClr>
              <a:buFont typeface="Wingdings" panose="05000000000000000000" pitchFamily="2" charset="2"/>
              <a:buAutoNum type="arabicPeriod"/>
            </a:pPr>
            <a:r>
              <a:rPr kumimoji="1" lang="zh-CN" altLang="en-US" sz="2400" dirty="0">
                <a:solidFill>
                  <a:schemeClr val="tx1"/>
                </a:solidFill>
                <a:latin typeface="+mn-ea"/>
                <a:ea typeface="+mn-ea"/>
              </a:rPr>
              <a:t>关系矩阵是</a:t>
            </a:r>
            <a:r>
              <a:rPr kumimoji="1" lang="en-US" altLang="zh-CN" sz="2400" dirty="0">
                <a:solidFill>
                  <a:schemeClr val="tx1"/>
                </a:solidFill>
                <a:latin typeface="+mn-ea"/>
                <a:ea typeface="+mn-ea"/>
              </a:rPr>
              <a:t>0-1</a:t>
            </a:r>
            <a:r>
              <a:rPr kumimoji="1" lang="zh-CN" altLang="en-US" sz="2400" dirty="0">
                <a:solidFill>
                  <a:schemeClr val="tx1"/>
                </a:solidFill>
                <a:latin typeface="+mn-ea"/>
                <a:ea typeface="+mn-ea"/>
              </a:rPr>
              <a:t>矩阵，称为</a:t>
            </a:r>
            <a:r>
              <a:rPr kumimoji="1" lang="zh-CN" altLang="en-US" sz="2400" dirty="0">
                <a:solidFill>
                  <a:srgbClr val="0000CC"/>
                </a:solidFill>
                <a:latin typeface="+mn-ea"/>
                <a:ea typeface="+mn-ea"/>
              </a:rPr>
              <a:t>布尔矩阵</a:t>
            </a:r>
            <a:r>
              <a:rPr kumimoji="1" lang="zh-CN" altLang="en-US" sz="2400" dirty="0">
                <a:solidFill>
                  <a:schemeClr val="tx1"/>
                </a:solidFill>
                <a:latin typeface="+mn-ea"/>
                <a:ea typeface="+mn-ea"/>
              </a:rPr>
              <a:t>。</a:t>
            </a:r>
            <a:r>
              <a:rPr kumimoji="1" lang="zh-CN" altLang="en-US" sz="2400" dirty="0">
                <a:solidFill>
                  <a:srgbClr val="FF0000"/>
                </a:solidFill>
                <a:latin typeface="+mn-ea"/>
                <a:ea typeface="+mn-ea"/>
              </a:rPr>
              <a:t> </a:t>
            </a:r>
          </a:p>
        </p:txBody>
      </p:sp>
      <p:sp>
        <p:nvSpPr>
          <p:cNvPr id="1415174" name="Rectangle 6"/>
          <p:cNvSpPr>
            <a:spLocks noChangeArrowheads="1"/>
          </p:cNvSpPr>
          <p:nvPr/>
        </p:nvSpPr>
        <p:spPr bwMode="auto">
          <a:xfrm>
            <a:off x="629376" y="5296561"/>
            <a:ext cx="576395" cy="107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kumimoji="1" lang="zh-CN" altLang="en-US" sz="3201">
                <a:solidFill>
                  <a:srgbClr val="FF0000"/>
                </a:solidFill>
              </a:rPr>
              <a:t>注意</a:t>
            </a:r>
          </a:p>
        </p:txBody>
      </p:sp>
      <p:sp>
        <p:nvSpPr>
          <p:cNvPr id="1415175" name="AutoShape 7"/>
          <p:cNvSpPr>
            <a:spLocks/>
          </p:cNvSpPr>
          <p:nvPr/>
        </p:nvSpPr>
        <p:spPr bwMode="auto">
          <a:xfrm>
            <a:off x="1167663" y="5037738"/>
            <a:ext cx="431900" cy="1584692"/>
          </a:xfrm>
          <a:prstGeom prst="leftBrace">
            <a:avLst>
              <a:gd name="adj1" fmla="val 30576"/>
              <a:gd name="adj2" fmla="val 50000"/>
            </a:avLst>
          </a:prstGeom>
          <a:noFill/>
          <a:ln w="31750">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云形标注 1"/>
          <p:cNvSpPr/>
          <p:nvPr/>
        </p:nvSpPr>
        <p:spPr>
          <a:xfrm>
            <a:off x="8385175" y="2014491"/>
            <a:ext cx="2895600" cy="956411"/>
          </a:xfrm>
          <a:prstGeom prst="cloudCallout">
            <a:avLst>
              <a:gd name="adj1" fmla="val -110495"/>
              <a:gd name="adj2" fmla="val 64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布尔矩阵</a:t>
            </a:r>
          </a:p>
        </p:txBody>
      </p:sp>
    </p:spTree>
    <p:extLst>
      <p:ext uri="{BB962C8B-B14F-4D97-AF65-F5344CB8AC3E}">
        <p14:creationId xmlns:p14="http://schemas.microsoft.com/office/powerpoint/2010/main" val="358490782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5175"/>
                                        </p:tgtEl>
                                        <p:attrNameLst>
                                          <p:attrName>style.visibility</p:attrName>
                                        </p:attrNameLst>
                                      </p:cBhvr>
                                      <p:to>
                                        <p:strVal val="visible"/>
                                      </p:to>
                                    </p:set>
                                    <p:animEffect transition="in" filter="wipe(left)">
                                      <p:cBhvr>
                                        <p:cTn id="12" dur="500"/>
                                        <p:tgtEl>
                                          <p:spTgt spid="141517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15174"/>
                                        </p:tgtEl>
                                        <p:attrNameLst>
                                          <p:attrName>style.visibility</p:attrName>
                                        </p:attrNameLst>
                                      </p:cBhvr>
                                      <p:to>
                                        <p:strVal val="visible"/>
                                      </p:to>
                                    </p:set>
                                    <p:animEffect transition="in" filter="wipe(left)">
                                      <p:cBhvr>
                                        <p:cTn id="15" dur="500"/>
                                        <p:tgtEl>
                                          <p:spTgt spid="1415174"/>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1415173">
                                            <p:txEl>
                                              <p:pRg st="0" end="0"/>
                                            </p:txEl>
                                          </p:spTgt>
                                        </p:tgtEl>
                                        <p:attrNameLst>
                                          <p:attrName>style.visibility</p:attrName>
                                        </p:attrNameLst>
                                      </p:cBhvr>
                                      <p:to>
                                        <p:strVal val="visible"/>
                                      </p:to>
                                    </p:set>
                                    <p:animEffect transition="in" filter="diamond(in)">
                                      <p:cBhvr>
                                        <p:cTn id="20" dur="2000"/>
                                        <p:tgtEl>
                                          <p:spTgt spid="141517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1415173">
                                            <p:txEl>
                                              <p:pRg st="1" end="1"/>
                                            </p:txEl>
                                          </p:spTgt>
                                        </p:tgtEl>
                                        <p:attrNameLst>
                                          <p:attrName>style.visibility</p:attrName>
                                        </p:attrNameLst>
                                      </p:cBhvr>
                                      <p:to>
                                        <p:strVal val="visible"/>
                                      </p:to>
                                    </p:set>
                                    <p:animEffect transition="in" filter="diamond(in)">
                                      <p:cBhvr>
                                        <p:cTn id="25" dur="2000"/>
                                        <p:tgtEl>
                                          <p:spTgt spid="141517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415173">
                                            <p:txEl>
                                              <p:pRg st="2" end="2"/>
                                            </p:txEl>
                                          </p:spTgt>
                                        </p:tgtEl>
                                        <p:attrNameLst>
                                          <p:attrName>style.visibility</p:attrName>
                                        </p:attrNameLst>
                                      </p:cBhvr>
                                      <p:to>
                                        <p:strVal val="visible"/>
                                      </p:to>
                                    </p:set>
                                    <p:animEffect transition="in" filter="diamond(in)">
                                      <p:cBhvr>
                                        <p:cTn id="30" dur="2000"/>
                                        <p:tgtEl>
                                          <p:spTgt spid="141517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415173">
                                            <p:txEl>
                                              <p:pRg st="3" end="3"/>
                                            </p:txEl>
                                          </p:spTgt>
                                        </p:tgtEl>
                                        <p:attrNameLst>
                                          <p:attrName>style.visibility</p:attrName>
                                        </p:attrNameLst>
                                      </p:cBhvr>
                                      <p:to>
                                        <p:strVal val="visible"/>
                                      </p:to>
                                    </p:set>
                                    <p:animEffect transition="in" filter="diamond(in)">
                                      <p:cBhvr>
                                        <p:cTn id="35" dur="2000"/>
                                        <p:tgtEl>
                                          <p:spTgt spid="14151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3" grpId="0" build="p"/>
      <p:bldP spid="1415174" grpId="0"/>
      <p:bldP spid="1415175"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414610" y="982891"/>
            <a:ext cx="8056840" cy="536699"/>
          </a:xfrm>
        </p:spPr>
        <p:txBody>
          <a:bodyPr/>
          <a:lstStyle/>
          <a:p>
            <a:r>
              <a:rPr lang="zh-CN" altLang="en-US" sz="2400" dirty="0">
                <a:solidFill>
                  <a:srgbClr val="C00000"/>
                </a:solidFill>
              </a:rPr>
              <a:t>例</a:t>
            </a:r>
            <a:r>
              <a:rPr lang="en-US" altLang="zh-CN" sz="2400" dirty="0">
                <a:solidFill>
                  <a:srgbClr val="C00000"/>
                </a:solidFill>
              </a:rPr>
              <a:t>4.10  </a:t>
            </a:r>
            <a:r>
              <a:rPr lang="zh-CN" altLang="en-US" sz="2400" dirty="0">
                <a:solidFill>
                  <a:schemeClr val="tx1"/>
                </a:solidFill>
              </a:rPr>
              <a:t>试用关系矩阵表示例</a:t>
            </a:r>
            <a:r>
              <a:rPr lang="en-US" altLang="zh-CN" sz="2400" dirty="0">
                <a:solidFill>
                  <a:schemeClr val="tx1"/>
                </a:solidFill>
              </a:rPr>
              <a:t>4.6</a:t>
            </a:r>
            <a:r>
              <a:rPr lang="zh-CN" altLang="en-US" sz="2400" dirty="0">
                <a:solidFill>
                  <a:schemeClr val="tx1"/>
                </a:solidFill>
              </a:rPr>
              <a:t>的关系。</a:t>
            </a:r>
          </a:p>
        </p:txBody>
      </p:sp>
      <p:graphicFrame>
        <p:nvGraphicFramePr>
          <p:cNvPr id="5" name="Object 6"/>
          <p:cNvGraphicFramePr>
            <a:graphicFrameLocks noChangeAspect="1"/>
          </p:cNvGraphicFramePr>
          <p:nvPr>
            <p:extLst>
              <p:ext uri="{D42A27DB-BD31-4B8C-83A1-F6EECF244321}">
                <p14:modId xmlns:p14="http://schemas.microsoft.com/office/powerpoint/2010/main" val="957567772"/>
              </p:ext>
            </p:extLst>
          </p:nvPr>
        </p:nvGraphicFramePr>
        <p:xfrm>
          <a:off x="803638" y="3110152"/>
          <a:ext cx="3890275" cy="1951489"/>
        </p:xfrm>
        <a:graphic>
          <a:graphicData uri="http://schemas.openxmlformats.org/presentationml/2006/ole">
            <mc:AlternateContent xmlns:mc="http://schemas.openxmlformats.org/markup-compatibility/2006">
              <mc:Choice xmlns:v="urn:schemas-microsoft-com:vml" Requires="v">
                <p:oleObj spid="_x0000_s28376" name="Equation" r:id="rId4" imgW="1117600" imgH="558800" progId="Equation.DSMT4">
                  <p:embed/>
                </p:oleObj>
              </mc:Choice>
              <mc:Fallback>
                <p:oleObj name="Equation" r:id="rId4" imgW="1117600" imgH="558800" progId="Equation.DSMT4">
                  <p:embed/>
                  <p:pic>
                    <p:nvPicPr>
                      <p:cNvPr id="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638" y="3110152"/>
                        <a:ext cx="3890275" cy="195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2156274424"/>
              </p:ext>
            </p:extLst>
          </p:nvPr>
        </p:nvGraphicFramePr>
        <p:xfrm>
          <a:off x="1634093" y="2594095"/>
          <a:ext cx="2808937" cy="516057"/>
        </p:xfrm>
        <a:graphic>
          <a:graphicData uri="http://schemas.openxmlformats.org/presentationml/2006/ole">
            <mc:AlternateContent xmlns:mc="http://schemas.openxmlformats.org/markup-compatibility/2006">
              <mc:Choice xmlns:v="urn:schemas-microsoft-com:vml" Requires="v">
                <p:oleObj spid="_x0000_s28377" name="Equation" r:id="rId6" imgW="1574117" imgH="215806" progId="Equation.DSMT4">
                  <p:embed/>
                </p:oleObj>
              </mc:Choice>
              <mc:Fallback>
                <p:oleObj name="Equation" r:id="rId6" imgW="1574117" imgH="215806" progId="Equation.DSMT4">
                  <p:embed/>
                  <p:pic>
                    <p:nvPicPr>
                      <p:cNvPr id="6"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4093" y="2594095"/>
                        <a:ext cx="2808937" cy="51605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460942281"/>
              </p:ext>
            </p:extLst>
          </p:nvPr>
        </p:nvGraphicFramePr>
        <p:xfrm>
          <a:off x="1361774" y="3249770"/>
          <a:ext cx="544638" cy="1818108"/>
        </p:xfrm>
        <a:graphic>
          <a:graphicData uri="http://schemas.openxmlformats.org/presentationml/2006/ole">
            <mc:AlternateContent xmlns:mc="http://schemas.openxmlformats.org/markup-compatibility/2006">
              <mc:Choice xmlns:v="urn:schemas-microsoft-com:vml" Requires="v">
                <p:oleObj spid="_x0000_s28378" name="Equation" r:id="rId8" imgW="317362" imgH="977476" progId="Equation.DSMT4">
                  <p:embed/>
                </p:oleObj>
              </mc:Choice>
              <mc:Fallback>
                <p:oleObj name="Equation" r:id="rId8" imgW="317362" imgH="977476" progId="Equation.DSMT4">
                  <p:embed/>
                  <p:pic>
                    <p:nvPicPr>
                      <p:cNvPr id="7"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1774" y="3249770"/>
                        <a:ext cx="544638" cy="181810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p:cNvSpPr txBox="1">
            <a:spLocks noChangeArrowheads="1"/>
          </p:cNvSpPr>
          <p:nvPr/>
        </p:nvSpPr>
        <p:spPr>
          <a:xfrm>
            <a:off x="792759" y="326522"/>
            <a:ext cx="8066367" cy="530348"/>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4.10</a:t>
            </a:r>
            <a:endParaRPr lang="zh-CN" altLang="en-US" dirty="0"/>
          </a:p>
        </p:txBody>
      </p:sp>
      <p:sp>
        <p:nvSpPr>
          <p:cNvPr id="2" name="内容占位符 1"/>
          <p:cNvSpPr>
            <a:spLocks noGrp="1"/>
          </p:cNvSpPr>
          <p:nvPr>
            <p:ph idx="1"/>
          </p:nvPr>
        </p:nvSpPr>
        <p:spPr>
          <a:xfrm>
            <a:off x="450442" y="1652971"/>
            <a:ext cx="8534400" cy="599093"/>
          </a:xfrm>
        </p:spPr>
        <p:txBody>
          <a:bodyPr/>
          <a:lstStyle/>
          <a:p>
            <a:pPr marL="0" indent="0">
              <a:buNone/>
            </a:pPr>
            <a:r>
              <a:rPr lang="zh-CN" altLang="zh-CN" dirty="0">
                <a:solidFill>
                  <a:srgbClr val="C00000"/>
                </a:solidFill>
              </a:rPr>
              <a:t>解</a:t>
            </a:r>
            <a:r>
              <a:rPr lang="zh-CN" altLang="zh-CN" dirty="0"/>
              <a:t>  </a:t>
            </a:r>
            <a:r>
              <a:rPr lang="zh-CN" altLang="zh-CN"/>
              <a:t>设</a:t>
            </a:r>
            <a:r>
              <a:rPr lang="en-US" altLang="zh-CN"/>
              <a:t>R</a:t>
            </a:r>
            <a:r>
              <a:rPr lang="zh-CN" altLang="zh-CN"/>
              <a:t>，</a:t>
            </a:r>
            <a:r>
              <a:rPr lang="en-US" altLang="zh-CN"/>
              <a:t>S</a:t>
            </a:r>
            <a:r>
              <a:rPr lang="zh-CN" altLang="zh-CN" dirty="0"/>
              <a:t>的关系矩阵分别</a:t>
            </a:r>
            <a:r>
              <a:rPr lang="zh-CN" altLang="zh-CN"/>
              <a:t>为</a:t>
            </a:r>
            <a:r>
              <a:rPr lang="en-US" altLang="zh-CN"/>
              <a:t>M</a:t>
            </a:r>
            <a:r>
              <a:rPr lang="en-US" altLang="zh-CN" baseline="-25000"/>
              <a:t>R</a:t>
            </a:r>
            <a:r>
              <a:rPr lang="zh-CN" altLang="zh-CN"/>
              <a:t>，</a:t>
            </a:r>
            <a:r>
              <a:rPr lang="en-US" altLang="zh-CN"/>
              <a:t>M</a:t>
            </a:r>
            <a:r>
              <a:rPr lang="en-US" altLang="zh-CN" baseline="-25000"/>
              <a:t>s</a:t>
            </a:r>
            <a:r>
              <a:rPr lang="zh-CN" altLang="zh-CN"/>
              <a:t>，则</a:t>
            </a:r>
            <a:r>
              <a:rPr lang="zh-CN" altLang="zh-CN" dirty="0"/>
              <a:t>有</a:t>
            </a:r>
          </a:p>
          <a:p>
            <a:endParaRPr lang="zh-CN" altLang="en-US" dirty="0"/>
          </a:p>
        </p:txBody>
      </p:sp>
      <p:graphicFrame>
        <p:nvGraphicFramePr>
          <p:cNvPr id="9" name="Object 7"/>
          <p:cNvGraphicFramePr>
            <a:graphicFrameLocks noChangeAspect="1"/>
          </p:cNvGraphicFramePr>
          <p:nvPr>
            <p:extLst>
              <p:ext uri="{D42A27DB-BD31-4B8C-83A1-F6EECF244321}">
                <p14:modId xmlns:p14="http://schemas.microsoft.com/office/powerpoint/2010/main" val="3625435963"/>
              </p:ext>
            </p:extLst>
          </p:nvPr>
        </p:nvGraphicFramePr>
        <p:xfrm>
          <a:off x="5992405" y="3127275"/>
          <a:ext cx="2992437" cy="2321632"/>
        </p:xfrm>
        <a:graphic>
          <a:graphicData uri="http://schemas.openxmlformats.org/presentationml/2006/ole">
            <mc:AlternateContent xmlns:mc="http://schemas.openxmlformats.org/markup-compatibility/2006">
              <mc:Choice xmlns:v="urn:schemas-microsoft-com:vml" Requires="v">
                <p:oleObj spid="_x0000_s28379" name="Equation" r:id="rId10" imgW="838080" imgH="647640" progId="Equation.DSMT4">
                  <p:embed/>
                </p:oleObj>
              </mc:Choice>
              <mc:Fallback>
                <p:oleObj name="Equation" r:id="rId10" imgW="838080" imgH="647640" progId="Equation.DSMT4">
                  <p:embed/>
                  <p:pic>
                    <p:nvPicPr>
                      <p:cNvPr id="1419271" name="Object 7"/>
                      <p:cNvPicPr>
                        <a:picLocks noChangeAspect="1" noChangeArrowheads="1"/>
                      </p:cNvPicPr>
                      <p:nvPr/>
                    </p:nvPicPr>
                    <p:blipFill>
                      <a:blip r:embed="rId11"/>
                      <a:srcRect/>
                      <a:stretch>
                        <a:fillRect/>
                      </a:stretch>
                    </p:blipFill>
                    <p:spPr bwMode="auto">
                      <a:xfrm>
                        <a:off x="5992405" y="3127275"/>
                        <a:ext cx="2992437" cy="2321632"/>
                      </a:xfrm>
                      <a:prstGeom prst="rect">
                        <a:avLst/>
                      </a:prstGeom>
                      <a:noFill/>
                      <a:ln>
                        <a:noFill/>
                      </a:ln>
                      <a:extLst/>
                    </p:spPr>
                  </p:pic>
                </p:oleObj>
              </mc:Fallback>
            </mc:AlternateContent>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val="2078077598"/>
              </p:ext>
            </p:extLst>
          </p:nvPr>
        </p:nvGraphicFramePr>
        <p:xfrm>
          <a:off x="7161458" y="2714773"/>
          <a:ext cx="1697668" cy="608154"/>
        </p:xfrm>
        <a:graphic>
          <a:graphicData uri="http://schemas.openxmlformats.org/presentationml/2006/ole">
            <mc:AlternateContent xmlns:mc="http://schemas.openxmlformats.org/markup-compatibility/2006">
              <mc:Choice xmlns:v="urn:schemas-microsoft-com:vml" Requires="v">
                <p:oleObj spid="_x0000_s28380" name="Equation" r:id="rId12" imgW="558360" imgH="253800" progId="Equation.DSMT4">
                  <p:embed/>
                </p:oleObj>
              </mc:Choice>
              <mc:Fallback>
                <p:oleObj name="Equation" r:id="rId12" imgW="558360" imgH="253800" progId="Equation.DSMT4">
                  <p:embed/>
                  <p:pic>
                    <p:nvPicPr>
                      <p:cNvPr id="141927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1458" y="2714773"/>
                        <a:ext cx="1697668" cy="608154"/>
                      </a:xfrm>
                      <a:prstGeom prst="rect">
                        <a:avLst/>
                      </a:prstGeom>
                      <a:noFill/>
                      <a:ln>
                        <a:noFill/>
                      </a:ln>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005545299"/>
              </p:ext>
            </p:extLst>
          </p:nvPr>
        </p:nvGraphicFramePr>
        <p:xfrm>
          <a:off x="6654929" y="3162551"/>
          <a:ext cx="342979" cy="2286356"/>
        </p:xfrm>
        <a:graphic>
          <a:graphicData uri="http://schemas.openxmlformats.org/presentationml/2006/ole">
            <mc:AlternateContent xmlns:mc="http://schemas.openxmlformats.org/markup-compatibility/2006">
              <mc:Choice xmlns:v="urn:schemas-microsoft-com:vml" Requires="v">
                <p:oleObj spid="_x0000_s28381" name="Equation" r:id="rId14" imgW="139680" imgH="812160" progId="Equation.DSMT4">
                  <p:embed/>
                </p:oleObj>
              </mc:Choice>
              <mc:Fallback>
                <p:oleObj name="Equation" r:id="rId14" imgW="139680" imgH="812160" progId="Equation.DSMT4">
                  <p:embed/>
                  <p:pic>
                    <p:nvPicPr>
                      <p:cNvPr id="141927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4929" y="3162551"/>
                        <a:ext cx="342979" cy="2286356"/>
                      </a:xfrm>
                      <a:prstGeom prst="rect">
                        <a:avLst/>
                      </a:prstGeom>
                      <a:noFill/>
                      <a:ln>
                        <a:noFill/>
                      </a:ln>
                      <a:extLst/>
                    </p:spPr>
                  </p:pic>
                </p:oleObj>
              </mc:Fallback>
            </mc:AlternateContent>
          </a:graphicData>
        </a:graphic>
      </p:graphicFrame>
      <p:sp>
        <p:nvSpPr>
          <p:cNvPr id="3" name="矩形 2"/>
          <p:cNvSpPr/>
          <p:nvPr/>
        </p:nvSpPr>
        <p:spPr>
          <a:xfrm>
            <a:off x="612775" y="5862453"/>
            <a:ext cx="11201400" cy="461665"/>
          </a:xfrm>
          <a:prstGeom prst="rect">
            <a:avLst/>
          </a:prstGeom>
          <a:solidFill>
            <a:schemeClr val="accent1"/>
          </a:solidFill>
        </p:spPr>
        <p:txBody>
          <a:bodyPr wrap="square">
            <a:spAutoFit/>
          </a:bodyPr>
          <a:lstStyle/>
          <a:p>
            <a:pPr indent="267970" algn="just">
              <a:spcAft>
                <a:spcPts val="0"/>
              </a:spcAft>
            </a:pPr>
            <a:r>
              <a:rPr lang="zh-CN" altLang="zh-CN" b="1" kern="0" dirty="0">
                <a:solidFill>
                  <a:srgbClr val="FFFF00"/>
                </a:solidFill>
                <a:latin typeface="+mn-ea"/>
              </a:rPr>
              <a:t>注意</a:t>
            </a:r>
            <a:r>
              <a:rPr lang="zh-CN" altLang="zh-CN" b="1" kern="0" dirty="0">
                <a:latin typeface="+mn-ea"/>
              </a:rPr>
              <a:t>  </a:t>
            </a:r>
            <a:r>
              <a:rPr lang="en-US" altLang="zh-CN" b="1" kern="0" dirty="0">
                <a:latin typeface="+mn-ea"/>
              </a:rPr>
              <a:t>  </a:t>
            </a:r>
            <a:r>
              <a:rPr lang="zh-CN" altLang="zh-CN" b="1" kern="0" dirty="0">
                <a:solidFill>
                  <a:schemeClr val="bg1"/>
                </a:solidFill>
                <a:latin typeface="+mn-ea"/>
              </a:rPr>
              <a:t>关系矩阵</a:t>
            </a:r>
            <a:r>
              <a:rPr lang="en-US" altLang="zh-CN" b="1" kern="100" dirty="0">
                <a:solidFill>
                  <a:schemeClr val="bg1"/>
                </a:solidFill>
                <a:latin typeface="+mn-ea"/>
              </a:rPr>
              <a:t>M</a:t>
            </a:r>
            <a:r>
              <a:rPr lang="en-US" altLang="zh-CN" b="1" kern="100" baseline="-25000" dirty="0">
                <a:solidFill>
                  <a:schemeClr val="bg1"/>
                </a:solidFill>
                <a:latin typeface="+mn-ea"/>
              </a:rPr>
              <a:t>R</a:t>
            </a:r>
            <a:r>
              <a:rPr lang="zh-CN" altLang="zh-CN" b="1" kern="100" dirty="0">
                <a:solidFill>
                  <a:schemeClr val="bg1"/>
                </a:solidFill>
                <a:latin typeface="+mn-ea"/>
              </a:rPr>
              <a:t>中</a:t>
            </a:r>
            <a:r>
              <a:rPr lang="en-US" altLang="zh-CN" b="1" kern="100" dirty="0">
                <a:solidFill>
                  <a:schemeClr val="bg1"/>
                </a:solidFill>
                <a:latin typeface="+mn-ea"/>
              </a:rPr>
              <a:t>1</a:t>
            </a:r>
            <a:r>
              <a:rPr lang="zh-CN" altLang="zh-CN" b="1" kern="100" dirty="0">
                <a:solidFill>
                  <a:schemeClr val="bg1"/>
                </a:solidFill>
                <a:latin typeface="+mn-ea"/>
              </a:rPr>
              <a:t>的数量与</a:t>
            </a:r>
            <a:r>
              <a:rPr lang="en-US" altLang="zh-CN" b="1" kern="100" dirty="0">
                <a:solidFill>
                  <a:schemeClr val="bg1"/>
                </a:solidFill>
                <a:latin typeface="+mn-ea"/>
              </a:rPr>
              <a:t>R</a:t>
            </a:r>
            <a:r>
              <a:rPr lang="zh-CN" altLang="zh-CN" b="1" kern="100" dirty="0">
                <a:solidFill>
                  <a:schemeClr val="bg1"/>
                </a:solidFill>
                <a:latin typeface="+mn-ea"/>
              </a:rPr>
              <a:t>中的序偶数量是相等的。</a:t>
            </a:r>
          </a:p>
        </p:txBody>
      </p:sp>
    </p:spTree>
    <p:extLst>
      <p:ext uri="{BB962C8B-B14F-4D97-AF65-F5344CB8AC3E}">
        <p14:creationId xmlns:p14="http://schemas.microsoft.com/office/powerpoint/2010/main" val="390763732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par>
                                <p:cTn id="25" presetID="25"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5" presetClass="exit" presetSubtype="0" fill="hold" nodeType="clickEffect">
                                  <p:stCondLst>
                                    <p:cond delay="0"/>
                                  </p:stCondLst>
                                  <p:childTnLst>
                                    <p:animEffect transition="out" filter="fade">
                                      <p:cBhvr>
                                        <p:cTn id="38" dur="1000" accel="50000">
                                          <p:stCondLst>
                                            <p:cond delay="0"/>
                                          </p:stCondLst>
                                        </p:cTn>
                                        <p:tgtEl>
                                          <p:spTgt spid="6"/>
                                        </p:tgtEl>
                                      </p:cBhvr>
                                    </p:animEffect>
                                    <p:anim calcmode="lin" valueType="num">
                                      <p:cBhvr>
                                        <p:cTn id="39" dur="500" accel="50000">
                                          <p:stCondLst>
                                            <p:cond delay="0"/>
                                          </p:stCondLst>
                                        </p:cTn>
                                        <p:tgtEl>
                                          <p:spTgt spid="6"/>
                                        </p:tgtEl>
                                        <p:attrNameLst>
                                          <p:attrName>ppt_y</p:attrName>
                                        </p:attrNameLst>
                                      </p:cBhvr>
                                      <p:tavLst>
                                        <p:tav tm="0">
                                          <p:val>
                                            <p:strVal val="ppt_y"/>
                                          </p:val>
                                        </p:tav>
                                        <p:tav tm="100000">
                                          <p:val>
                                            <p:strVal val="ppt_y+.1"/>
                                          </p:val>
                                        </p:tav>
                                      </p:tavLst>
                                    </p:anim>
                                    <p:anim calcmode="lin" valueType="num">
                                      <p:cBhvr>
                                        <p:cTn id="40" dur="500" decel="50000">
                                          <p:stCondLst>
                                            <p:cond delay="500"/>
                                          </p:stCondLst>
                                        </p:cTn>
                                        <p:tgtEl>
                                          <p:spTgt spid="6"/>
                                        </p:tgtEl>
                                        <p:attrNameLst>
                                          <p:attrName>ppt_y</p:attrName>
                                        </p:attrNameLst>
                                      </p:cBhvr>
                                      <p:tavLst>
                                        <p:tav tm="0">
                                          <p:val>
                                            <p:strVal val="ppt_y"/>
                                          </p:val>
                                        </p:tav>
                                        <p:tav tm="100000">
                                          <p:val>
                                            <p:strVal val="ppt_y-.1"/>
                                          </p:val>
                                        </p:tav>
                                      </p:tavLst>
                                    </p:anim>
                                    <p:anim calcmode="lin" valueType="num">
                                      <p:cBhvr>
                                        <p:cTn id="41" dur="500" accel="50000">
                                          <p:stCondLst>
                                            <p:cond delay="500"/>
                                          </p:stCondLst>
                                        </p:cTn>
                                        <p:tgtEl>
                                          <p:spTgt spid="6"/>
                                        </p:tgtEl>
                                        <p:attrNameLst>
                                          <p:attrName>ppt_x</p:attrName>
                                        </p:attrNameLst>
                                      </p:cBhvr>
                                      <p:tavLst>
                                        <p:tav tm="0">
                                          <p:val>
                                            <p:strVal val="ppt_x"/>
                                          </p:val>
                                        </p:tav>
                                        <p:tav tm="100000">
                                          <p:val>
                                            <p:strVal val="ppt_x+.4"/>
                                          </p:val>
                                        </p:tav>
                                      </p:tavLst>
                                    </p:anim>
                                    <p:anim calcmode="lin" valueType="num">
                                      <p:cBhvr>
                                        <p:cTn id="42" dur="1000"/>
                                        <p:tgtEl>
                                          <p:spTgt spid="6"/>
                                        </p:tgtEl>
                                        <p:attrNameLst>
                                          <p:attrName>ppt_h</p:attrName>
                                        </p:attrNameLst>
                                      </p:cBhvr>
                                      <p:tavLst>
                                        <p:tav tm="0">
                                          <p:val>
                                            <p:strVal val="ppt_h"/>
                                          </p:val>
                                        </p:tav>
                                        <p:tav tm="100000">
                                          <p:val>
                                            <p:strVal val="ppt_h"/>
                                          </p:val>
                                        </p:tav>
                                      </p:tavLst>
                                    </p:anim>
                                    <p:anim calcmode="lin" valueType="num">
                                      <p:cBhvr>
                                        <p:cTn id="43" dur="500" accel="50000">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44" dur="500" decel="50000">
                                          <p:stCondLst>
                                            <p:cond delay="500"/>
                                          </p:stCondLst>
                                        </p:cTn>
                                        <p:tgtEl>
                                          <p:spTgt spid="6"/>
                                        </p:tgtEl>
                                        <p:attrNameLst>
                                          <p:attrName>ppt_w</p:attrName>
                                        </p:attrNameLst>
                                      </p:cBhvr>
                                      <p:tavLst>
                                        <p:tav tm="0">
                                          <p:val>
                                            <p:strVal val="ppt_w"/>
                                          </p:val>
                                        </p:tav>
                                        <p:tav tm="100000">
                                          <p:val>
                                            <p:strVal val="ppt_w/.05"/>
                                          </p:val>
                                        </p:tav>
                                      </p:tavLst>
                                    </p:anim>
                                    <p:anim calcmode="lin" valueType="num">
                                      <p:cBhvr>
                                        <p:cTn id="45" dur="500" accel="50000">
                                          <p:stCondLst>
                                            <p:cond delay="500"/>
                                          </p:stCondLst>
                                        </p:cTn>
                                        <p:tgtEl>
                                          <p:spTgt spid="6"/>
                                        </p:tgtEl>
                                        <p:attrNameLst>
                                          <p:attrName>style.rotation</p:attrName>
                                        </p:attrNameLst>
                                      </p:cBhvr>
                                      <p:tavLst>
                                        <p:tav tm="0">
                                          <p:val>
                                            <p:fltVal val="0"/>
                                          </p:val>
                                        </p:tav>
                                        <p:tav tm="100000">
                                          <p:val>
                                            <p:fltVal val="-90"/>
                                          </p:val>
                                        </p:tav>
                                      </p:tavLst>
                                    </p:anim>
                                    <p:set>
                                      <p:cBhvr>
                                        <p:cTn id="46" dur="1" fill="hold">
                                          <p:stCondLst>
                                            <p:cond delay="999"/>
                                          </p:stCondLst>
                                        </p:cTn>
                                        <p:tgtEl>
                                          <p:spTgt spid="6"/>
                                        </p:tgtEl>
                                        <p:attrNameLst>
                                          <p:attrName>style.visibility</p:attrName>
                                        </p:attrNameLst>
                                      </p:cBhvr>
                                      <p:to>
                                        <p:strVal val="hidden"/>
                                      </p:to>
                                    </p:set>
                                  </p:childTnLst>
                                </p:cTn>
                              </p:par>
                              <p:par>
                                <p:cTn id="47" presetID="25" presetClass="exit" presetSubtype="0" fill="hold" nodeType="withEffect">
                                  <p:stCondLst>
                                    <p:cond delay="0"/>
                                  </p:stCondLst>
                                  <p:childTnLst>
                                    <p:animEffect transition="out" filter="fade">
                                      <p:cBhvr>
                                        <p:cTn id="48" dur="1000" accel="50000">
                                          <p:stCondLst>
                                            <p:cond delay="0"/>
                                          </p:stCondLst>
                                        </p:cTn>
                                        <p:tgtEl>
                                          <p:spTgt spid="7"/>
                                        </p:tgtEl>
                                      </p:cBhvr>
                                    </p:animEffect>
                                    <p:anim calcmode="lin" valueType="num">
                                      <p:cBhvr>
                                        <p:cTn id="49" dur="500" accel="50000">
                                          <p:stCondLst>
                                            <p:cond delay="0"/>
                                          </p:stCondLst>
                                        </p:cTn>
                                        <p:tgtEl>
                                          <p:spTgt spid="7"/>
                                        </p:tgtEl>
                                        <p:attrNameLst>
                                          <p:attrName>ppt_y</p:attrName>
                                        </p:attrNameLst>
                                      </p:cBhvr>
                                      <p:tavLst>
                                        <p:tav tm="0">
                                          <p:val>
                                            <p:strVal val="ppt_y"/>
                                          </p:val>
                                        </p:tav>
                                        <p:tav tm="100000">
                                          <p:val>
                                            <p:strVal val="ppt_y+.1"/>
                                          </p:val>
                                        </p:tav>
                                      </p:tavLst>
                                    </p:anim>
                                    <p:anim calcmode="lin" valueType="num">
                                      <p:cBhvr>
                                        <p:cTn id="50" dur="500" decel="50000">
                                          <p:stCondLst>
                                            <p:cond delay="500"/>
                                          </p:stCondLst>
                                        </p:cTn>
                                        <p:tgtEl>
                                          <p:spTgt spid="7"/>
                                        </p:tgtEl>
                                        <p:attrNameLst>
                                          <p:attrName>ppt_y</p:attrName>
                                        </p:attrNameLst>
                                      </p:cBhvr>
                                      <p:tavLst>
                                        <p:tav tm="0">
                                          <p:val>
                                            <p:strVal val="ppt_y"/>
                                          </p:val>
                                        </p:tav>
                                        <p:tav tm="100000">
                                          <p:val>
                                            <p:strVal val="ppt_y-.1"/>
                                          </p:val>
                                        </p:tav>
                                      </p:tavLst>
                                    </p:anim>
                                    <p:anim calcmode="lin" valueType="num">
                                      <p:cBhvr>
                                        <p:cTn id="51" dur="500" accel="50000">
                                          <p:stCondLst>
                                            <p:cond delay="500"/>
                                          </p:stCondLst>
                                        </p:cTn>
                                        <p:tgtEl>
                                          <p:spTgt spid="7"/>
                                        </p:tgtEl>
                                        <p:attrNameLst>
                                          <p:attrName>ppt_x</p:attrName>
                                        </p:attrNameLst>
                                      </p:cBhvr>
                                      <p:tavLst>
                                        <p:tav tm="0">
                                          <p:val>
                                            <p:strVal val="ppt_x"/>
                                          </p:val>
                                        </p:tav>
                                        <p:tav tm="100000">
                                          <p:val>
                                            <p:strVal val="ppt_x+.4"/>
                                          </p:val>
                                        </p:tav>
                                      </p:tavLst>
                                    </p:anim>
                                    <p:anim calcmode="lin" valueType="num">
                                      <p:cBhvr>
                                        <p:cTn id="52" dur="1000"/>
                                        <p:tgtEl>
                                          <p:spTgt spid="7"/>
                                        </p:tgtEl>
                                        <p:attrNameLst>
                                          <p:attrName>ppt_h</p:attrName>
                                        </p:attrNameLst>
                                      </p:cBhvr>
                                      <p:tavLst>
                                        <p:tav tm="0">
                                          <p:val>
                                            <p:strVal val="ppt_h"/>
                                          </p:val>
                                        </p:tav>
                                        <p:tav tm="100000">
                                          <p:val>
                                            <p:strVal val="ppt_h"/>
                                          </p:val>
                                        </p:tav>
                                      </p:tavLst>
                                    </p:anim>
                                    <p:anim calcmode="lin" valueType="num">
                                      <p:cBhvr>
                                        <p:cTn id="53" dur="500" accel="50000">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54" dur="500" decel="50000">
                                          <p:stCondLst>
                                            <p:cond delay="500"/>
                                          </p:stCondLst>
                                        </p:cTn>
                                        <p:tgtEl>
                                          <p:spTgt spid="7"/>
                                        </p:tgtEl>
                                        <p:attrNameLst>
                                          <p:attrName>ppt_w</p:attrName>
                                        </p:attrNameLst>
                                      </p:cBhvr>
                                      <p:tavLst>
                                        <p:tav tm="0">
                                          <p:val>
                                            <p:strVal val="ppt_w"/>
                                          </p:val>
                                        </p:tav>
                                        <p:tav tm="100000">
                                          <p:val>
                                            <p:strVal val="ppt_w/.05"/>
                                          </p:val>
                                        </p:tav>
                                      </p:tavLst>
                                    </p:anim>
                                    <p:anim calcmode="lin" valueType="num">
                                      <p:cBhvr>
                                        <p:cTn id="55" dur="500" accel="50000">
                                          <p:stCondLst>
                                            <p:cond delay="500"/>
                                          </p:stCondLst>
                                        </p:cTn>
                                        <p:tgtEl>
                                          <p:spTgt spid="7"/>
                                        </p:tgtEl>
                                        <p:attrNameLst>
                                          <p:attrName>style.rotation</p:attrName>
                                        </p:attrNameLst>
                                      </p:cBhvr>
                                      <p:tavLst>
                                        <p:tav tm="0">
                                          <p:val>
                                            <p:fltVal val="0"/>
                                          </p:val>
                                        </p:tav>
                                        <p:tav tm="100000">
                                          <p:val>
                                            <p:fltVal val="-90"/>
                                          </p:val>
                                        </p:tav>
                                      </p:tavLst>
                                    </p:anim>
                                    <p:set>
                                      <p:cBhvr>
                                        <p:cTn id="56" dur="1" fill="hold">
                                          <p:stCondLst>
                                            <p:cond delay="999"/>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64" dur="1000" fill="hold"/>
                                        <p:tgtEl>
                                          <p:spTgt spid="9"/>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9"/>
                                        </p:tgtEl>
                                      </p:cBhvr>
                                    </p:animEffect>
                                  </p:childTnLst>
                                </p:cTn>
                              </p:par>
                              <p:par>
                                <p:cTn id="69" presetID="25"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74" dur="1000" fill="hold"/>
                                        <p:tgtEl>
                                          <p:spTgt spid="10"/>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10"/>
                                        </p:tgtEl>
                                      </p:cBhvr>
                                    </p:animEffect>
                                  </p:childTnLst>
                                </p:cTn>
                              </p:par>
                              <p:par>
                                <p:cTn id="79" presetID="25"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p:cTn id="81"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2"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83"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84" dur="1000" fill="hold"/>
                                        <p:tgtEl>
                                          <p:spTgt spid="11"/>
                                        </p:tgtEl>
                                        <p:attrNameLst>
                                          <p:attrName>ppt_h</p:attrName>
                                        </p:attrNameLst>
                                      </p:cBhvr>
                                      <p:tavLst>
                                        <p:tav tm="0">
                                          <p:val>
                                            <p:strVal val="#ppt_h"/>
                                          </p:val>
                                        </p:tav>
                                        <p:tav tm="100000">
                                          <p:val>
                                            <p:strVal val="#ppt_h"/>
                                          </p:val>
                                        </p:tav>
                                      </p:tavLst>
                                    </p:anim>
                                    <p:anim calcmode="lin" valueType="num">
                                      <p:cBhvr>
                                        <p:cTn id="85"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86"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87"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88" dur="1000" decel="50000">
                                          <p:stCondLst>
                                            <p:cond delay="0"/>
                                          </p:stCondLst>
                                        </p:cTn>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25" presetClass="exit" presetSubtype="0" fill="hold" nodeType="clickEffect">
                                  <p:stCondLst>
                                    <p:cond delay="0"/>
                                  </p:stCondLst>
                                  <p:childTnLst>
                                    <p:animEffect transition="out" filter="fade">
                                      <p:cBhvr>
                                        <p:cTn id="92" dur="1000" accel="50000">
                                          <p:stCondLst>
                                            <p:cond delay="0"/>
                                          </p:stCondLst>
                                        </p:cTn>
                                        <p:tgtEl>
                                          <p:spTgt spid="10"/>
                                        </p:tgtEl>
                                      </p:cBhvr>
                                    </p:animEffect>
                                    <p:anim calcmode="lin" valueType="num">
                                      <p:cBhvr>
                                        <p:cTn id="93" dur="500" accel="50000">
                                          <p:stCondLst>
                                            <p:cond delay="0"/>
                                          </p:stCondLst>
                                        </p:cTn>
                                        <p:tgtEl>
                                          <p:spTgt spid="10"/>
                                        </p:tgtEl>
                                        <p:attrNameLst>
                                          <p:attrName>ppt_y</p:attrName>
                                        </p:attrNameLst>
                                      </p:cBhvr>
                                      <p:tavLst>
                                        <p:tav tm="0">
                                          <p:val>
                                            <p:strVal val="ppt_y"/>
                                          </p:val>
                                        </p:tav>
                                        <p:tav tm="100000">
                                          <p:val>
                                            <p:strVal val="ppt_y+.1"/>
                                          </p:val>
                                        </p:tav>
                                      </p:tavLst>
                                    </p:anim>
                                    <p:anim calcmode="lin" valueType="num">
                                      <p:cBhvr>
                                        <p:cTn id="94" dur="500" decel="50000">
                                          <p:stCondLst>
                                            <p:cond delay="500"/>
                                          </p:stCondLst>
                                        </p:cTn>
                                        <p:tgtEl>
                                          <p:spTgt spid="10"/>
                                        </p:tgtEl>
                                        <p:attrNameLst>
                                          <p:attrName>ppt_y</p:attrName>
                                        </p:attrNameLst>
                                      </p:cBhvr>
                                      <p:tavLst>
                                        <p:tav tm="0">
                                          <p:val>
                                            <p:strVal val="ppt_y"/>
                                          </p:val>
                                        </p:tav>
                                        <p:tav tm="100000">
                                          <p:val>
                                            <p:strVal val="ppt_y-.1"/>
                                          </p:val>
                                        </p:tav>
                                      </p:tavLst>
                                    </p:anim>
                                    <p:anim calcmode="lin" valueType="num">
                                      <p:cBhvr>
                                        <p:cTn id="95" dur="500" accel="50000">
                                          <p:stCondLst>
                                            <p:cond delay="500"/>
                                          </p:stCondLst>
                                        </p:cTn>
                                        <p:tgtEl>
                                          <p:spTgt spid="10"/>
                                        </p:tgtEl>
                                        <p:attrNameLst>
                                          <p:attrName>ppt_x</p:attrName>
                                        </p:attrNameLst>
                                      </p:cBhvr>
                                      <p:tavLst>
                                        <p:tav tm="0">
                                          <p:val>
                                            <p:strVal val="ppt_x"/>
                                          </p:val>
                                        </p:tav>
                                        <p:tav tm="100000">
                                          <p:val>
                                            <p:strVal val="ppt_x+.4"/>
                                          </p:val>
                                        </p:tav>
                                      </p:tavLst>
                                    </p:anim>
                                    <p:anim calcmode="lin" valueType="num">
                                      <p:cBhvr>
                                        <p:cTn id="96" dur="1000"/>
                                        <p:tgtEl>
                                          <p:spTgt spid="10"/>
                                        </p:tgtEl>
                                        <p:attrNameLst>
                                          <p:attrName>ppt_h</p:attrName>
                                        </p:attrNameLst>
                                      </p:cBhvr>
                                      <p:tavLst>
                                        <p:tav tm="0">
                                          <p:val>
                                            <p:strVal val="ppt_h"/>
                                          </p:val>
                                        </p:tav>
                                        <p:tav tm="100000">
                                          <p:val>
                                            <p:strVal val="ppt_h"/>
                                          </p:val>
                                        </p:tav>
                                      </p:tavLst>
                                    </p:anim>
                                    <p:anim calcmode="lin" valueType="num">
                                      <p:cBhvr>
                                        <p:cTn id="97" dur="500" accel="50000">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8" dur="500" decel="50000">
                                          <p:stCondLst>
                                            <p:cond delay="500"/>
                                          </p:stCondLst>
                                        </p:cTn>
                                        <p:tgtEl>
                                          <p:spTgt spid="10"/>
                                        </p:tgtEl>
                                        <p:attrNameLst>
                                          <p:attrName>ppt_w</p:attrName>
                                        </p:attrNameLst>
                                      </p:cBhvr>
                                      <p:tavLst>
                                        <p:tav tm="0">
                                          <p:val>
                                            <p:strVal val="ppt_w"/>
                                          </p:val>
                                        </p:tav>
                                        <p:tav tm="100000">
                                          <p:val>
                                            <p:strVal val="ppt_w/.05"/>
                                          </p:val>
                                        </p:tav>
                                      </p:tavLst>
                                    </p:anim>
                                    <p:anim calcmode="lin" valueType="num">
                                      <p:cBhvr>
                                        <p:cTn id="99" dur="500" accel="50000">
                                          <p:stCondLst>
                                            <p:cond delay="500"/>
                                          </p:stCondLst>
                                        </p:cTn>
                                        <p:tgtEl>
                                          <p:spTgt spid="10"/>
                                        </p:tgtEl>
                                        <p:attrNameLst>
                                          <p:attrName>style.rotation</p:attrName>
                                        </p:attrNameLst>
                                      </p:cBhvr>
                                      <p:tavLst>
                                        <p:tav tm="0">
                                          <p:val>
                                            <p:fltVal val="0"/>
                                          </p:val>
                                        </p:tav>
                                        <p:tav tm="100000">
                                          <p:val>
                                            <p:fltVal val="-90"/>
                                          </p:val>
                                        </p:tav>
                                      </p:tavLst>
                                    </p:anim>
                                    <p:set>
                                      <p:cBhvr>
                                        <p:cTn id="100" dur="1" fill="hold">
                                          <p:stCondLst>
                                            <p:cond delay="999"/>
                                          </p:stCondLst>
                                        </p:cTn>
                                        <p:tgtEl>
                                          <p:spTgt spid="10"/>
                                        </p:tgtEl>
                                        <p:attrNameLst>
                                          <p:attrName>style.visibility</p:attrName>
                                        </p:attrNameLst>
                                      </p:cBhvr>
                                      <p:to>
                                        <p:strVal val="hidden"/>
                                      </p:to>
                                    </p:set>
                                  </p:childTnLst>
                                </p:cTn>
                              </p:par>
                              <p:par>
                                <p:cTn id="101" presetID="25" presetClass="exit" presetSubtype="0" fill="hold" nodeType="withEffect">
                                  <p:stCondLst>
                                    <p:cond delay="0"/>
                                  </p:stCondLst>
                                  <p:childTnLst>
                                    <p:animEffect transition="out" filter="fade">
                                      <p:cBhvr>
                                        <p:cTn id="102" dur="1000" accel="50000">
                                          <p:stCondLst>
                                            <p:cond delay="0"/>
                                          </p:stCondLst>
                                        </p:cTn>
                                        <p:tgtEl>
                                          <p:spTgt spid="11"/>
                                        </p:tgtEl>
                                      </p:cBhvr>
                                    </p:animEffect>
                                    <p:anim calcmode="lin" valueType="num">
                                      <p:cBhvr>
                                        <p:cTn id="10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10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10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106" dur="1000"/>
                                        <p:tgtEl>
                                          <p:spTgt spid="11"/>
                                        </p:tgtEl>
                                        <p:attrNameLst>
                                          <p:attrName>ppt_h</p:attrName>
                                        </p:attrNameLst>
                                      </p:cBhvr>
                                      <p:tavLst>
                                        <p:tav tm="0">
                                          <p:val>
                                            <p:strVal val="ppt_h"/>
                                          </p:val>
                                        </p:tav>
                                        <p:tav tm="100000">
                                          <p:val>
                                            <p:strVal val="ppt_h"/>
                                          </p:val>
                                        </p:tav>
                                      </p:tavLst>
                                    </p:anim>
                                    <p:anim calcmode="lin" valueType="num">
                                      <p:cBhvr>
                                        <p:cTn id="10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0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109" dur="500" accel="50000">
                                          <p:stCondLst>
                                            <p:cond delay="500"/>
                                          </p:stCondLst>
                                        </p:cTn>
                                        <p:tgtEl>
                                          <p:spTgt spid="11"/>
                                        </p:tgtEl>
                                        <p:attrNameLst>
                                          <p:attrName>style.rotation</p:attrName>
                                        </p:attrNameLst>
                                      </p:cBhvr>
                                      <p:tavLst>
                                        <p:tav tm="0">
                                          <p:val>
                                            <p:fltVal val="0"/>
                                          </p:val>
                                        </p:tav>
                                        <p:tav tm="100000">
                                          <p:val>
                                            <p:fltVal val="-90"/>
                                          </p:val>
                                        </p:tav>
                                      </p:tavLst>
                                    </p:anim>
                                    <p:set>
                                      <p:cBhvr>
                                        <p:cTn id="110" dur="1" fill="hold">
                                          <p:stCondLst>
                                            <p:cond delay="999"/>
                                          </p:stCondLst>
                                        </p:cTn>
                                        <p:tgtEl>
                                          <p:spTgt spid="1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animEffect transition="in" filter="circle(in)">
                                      <p:cBhvr>
                                        <p:cTn id="1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dirty="0"/>
              <a:t>例</a:t>
            </a:r>
            <a:r>
              <a:rPr lang="en-US" altLang="zh-CN" dirty="0"/>
              <a:t>4.11</a:t>
            </a:r>
            <a:r>
              <a:rPr lang="en-US" altLang="zh-CN" dirty="0">
                <a:latin typeface="宋体" panose="02010600030101010101" pitchFamily="2" charset="-122"/>
              </a:rPr>
              <a:t> </a:t>
            </a:r>
            <a:endParaRPr lang="zh-CN" altLang="en-US" dirty="0"/>
          </a:p>
        </p:txBody>
      </p:sp>
      <p:sp>
        <p:nvSpPr>
          <p:cNvPr id="1417219" name="Rectangle 3"/>
          <p:cNvSpPr>
            <a:spLocks noGrp="1" noChangeArrowheads="1"/>
          </p:cNvSpPr>
          <p:nvPr>
            <p:ph type="body" idx="1"/>
          </p:nvPr>
        </p:nvSpPr>
        <p:spPr>
          <a:xfrm>
            <a:off x="231775" y="863439"/>
            <a:ext cx="10820400" cy="1911802"/>
          </a:xfrm>
        </p:spPr>
        <p:txBody>
          <a:bodyPr>
            <a:normAutofit/>
          </a:bodyPr>
          <a:lstStyle/>
          <a:p>
            <a:pPr marL="0" indent="0">
              <a:lnSpc>
                <a:spcPct val="150000"/>
              </a:lnSpc>
              <a:buNone/>
            </a:pPr>
            <a:r>
              <a:rPr lang="zh-CN" altLang="zh-CN" dirty="0">
                <a:solidFill>
                  <a:srgbClr val="C00000"/>
                </a:solidFill>
              </a:rPr>
              <a:t>例</a:t>
            </a:r>
            <a:r>
              <a:rPr lang="en-US" altLang="zh-CN" dirty="0">
                <a:solidFill>
                  <a:srgbClr val="C00000"/>
                </a:solidFill>
              </a:rPr>
              <a:t>4.11  </a:t>
            </a:r>
            <a:r>
              <a:rPr lang="zh-CN" altLang="zh-CN" dirty="0">
                <a:solidFill>
                  <a:schemeClr val="tx1"/>
                </a:solidFill>
              </a:rPr>
              <a:t>设</a:t>
            </a:r>
            <a:r>
              <a:rPr lang="en-US" altLang="zh-CN" dirty="0">
                <a:solidFill>
                  <a:schemeClr val="tx1"/>
                </a:solidFill>
              </a:rPr>
              <a:t>A</a:t>
            </a:r>
            <a:r>
              <a:rPr lang="zh-CN" altLang="zh-CN" dirty="0">
                <a:solidFill>
                  <a:schemeClr val="tx1"/>
                </a:solidFill>
              </a:rPr>
              <a:t>＝</a:t>
            </a:r>
            <a:r>
              <a:rPr lang="en-US" altLang="zh-CN" dirty="0">
                <a:solidFill>
                  <a:schemeClr val="tx1"/>
                </a:solidFill>
              </a:rPr>
              <a:t>{1</a:t>
            </a:r>
            <a:r>
              <a:rPr lang="zh-CN" altLang="zh-CN" dirty="0">
                <a:solidFill>
                  <a:schemeClr val="tx1"/>
                </a:solidFill>
              </a:rPr>
              <a:t>，</a:t>
            </a:r>
            <a:r>
              <a:rPr lang="en-US" altLang="zh-CN" dirty="0">
                <a:solidFill>
                  <a:schemeClr val="tx1"/>
                </a:solidFill>
              </a:rPr>
              <a:t>2}</a:t>
            </a:r>
            <a:r>
              <a:rPr lang="zh-CN" altLang="zh-CN" dirty="0">
                <a:solidFill>
                  <a:schemeClr val="tx1"/>
                </a:solidFill>
              </a:rPr>
              <a:t>，考虑</a:t>
            </a:r>
            <a:r>
              <a:rPr lang="en-US" altLang="zh-CN" dirty="0">
                <a:solidFill>
                  <a:schemeClr val="tx1"/>
                </a:solidFill>
              </a:rPr>
              <a:t>P(A)</a:t>
            </a:r>
            <a:r>
              <a:rPr lang="zh-CN" altLang="zh-CN" dirty="0">
                <a:solidFill>
                  <a:schemeClr val="tx1"/>
                </a:solidFill>
              </a:rPr>
              <a:t>上的包含关系</a:t>
            </a:r>
            <a:r>
              <a:rPr lang="en-US" altLang="zh-CN" dirty="0">
                <a:solidFill>
                  <a:schemeClr val="tx1"/>
                </a:solidFill>
              </a:rPr>
              <a:t>R</a:t>
            </a:r>
            <a:r>
              <a:rPr lang="zh-CN" altLang="zh-CN" dirty="0">
                <a:solidFill>
                  <a:schemeClr val="tx1"/>
                </a:solidFill>
              </a:rPr>
              <a:t>和真包含关系</a:t>
            </a:r>
            <a:r>
              <a:rPr lang="en-US" altLang="zh-CN" dirty="0">
                <a:solidFill>
                  <a:schemeClr val="tx1"/>
                </a:solidFill>
              </a:rPr>
              <a:t>S</a:t>
            </a:r>
            <a:r>
              <a:rPr lang="zh-CN" altLang="zh-CN" dirty="0">
                <a:solidFill>
                  <a:schemeClr val="tx1"/>
                </a:solidFill>
              </a:rPr>
              <a:t>。</a:t>
            </a:r>
          </a:p>
          <a:p>
            <a:pPr marL="0" indent="0">
              <a:lnSpc>
                <a:spcPct val="150000"/>
              </a:lnSpc>
              <a:buNone/>
            </a:pPr>
            <a:r>
              <a:rPr lang="zh-CN" altLang="zh-CN" dirty="0">
                <a:solidFill>
                  <a:schemeClr val="tx1"/>
                </a:solidFill>
              </a:rPr>
              <a:t>（</a:t>
            </a:r>
            <a:r>
              <a:rPr lang="en-US" altLang="zh-CN" dirty="0">
                <a:solidFill>
                  <a:schemeClr val="tx1"/>
                </a:solidFill>
              </a:rPr>
              <a:t>1</a:t>
            </a:r>
            <a:r>
              <a:rPr lang="zh-CN" altLang="zh-CN" dirty="0">
                <a:solidFill>
                  <a:schemeClr val="tx1"/>
                </a:solidFill>
              </a:rPr>
              <a:t>）试写出</a:t>
            </a:r>
            <a:r>
              <a:rPr lang="en-US" altLang="zh-CN" dirty="0">
                <a:solidFill>
                  <a:schemeClr val="tx1"/>
                </a:solidFill>
              </a:rPr>
              <a:t>R</a:t>
            </a:r>
            <a:r>
              <a:rPr lang="zh-CN" altLang="zh-CN" dirty="0">
                <a:solidFill>
                  <a:schemeClr val="tx1"/>
                </a:solidFill>
              </a:rPr>
              <a:t>和</a:t>
            </a:r>
            <a:r>
              <a:rPr lang="en-US" altLang="zh-CN" dirty="0">
                <a:solidFill>
                  <a:schemeClr val="tx1"/>
                </a:solidFill>
              </a:rPr>
              <a:t>S</a:t>
            </a:r>
            <a:r>
              <a:rPr lang="zh-CN" altLang="zh-CN" dirty="0">
                <a:solidFill>
                  <a:schemeClr val="tx1"/>
                </a:solidFill>
              </a:rPr>
              <a:t>中的所有元素</a:t>
            </a:r>
            <a:r>
              <a:rPr lang="zh-CN" altLang="en-US" dirty="0">
                <a:solidFill>
                  <a:schemeClr val="tx1"/>
                </a:solidFill>
              </a:rPr>
              <a:t>。</a:t>
            </a:r>
            <a:r>
              <a:rPr lang="en-US" altLang="zh-CN" dirty="0">
                <a:solidFill>
                  <a:schemeClr val="tx1"/>
                </a:solidFill>
              </a:rPr>
              <a:t>     </a:t>
            </a:r>
          </a:p>
          <a:p>
            <a:pPr marL="0" indent="0">
              <a:lnSpc>
                <a:spcPct val="150000"/>
              </a:lnSpc>
              <a:buNone/>
            </a:pPr>
            <a:r>
              <a:rPr lang="zh-CN" altLang="zh-CN" dirty="0">
                <a:solidFill>
                  <a:schemeClr val="tx1"/>
                </a:solidFill>
              </a:rPr>
              <a:t>（</a:t>
            </a:r>
            <a:r>
              <a:rPr lang="en-US" altLang="zh-CN" dirty="0">
                <a:solidFill>
                  <a:schemeClr val="tx1"/>
                </a:solidFill>
              </a:rPr>
              <a:t>2</a:t>
            </a:r>
            <a:r>
              <a:rPr lang="zh-CN" altLang="zh-CN" dirty="0">
                <a:solidFill>
                  <a:schemeClr val="tx1"/>
                </a:solidFill>
              </a:rPr>
              <a:t>）试写出</a:t>
            </a:r>
            <a:r>
              <a:rPr lang="en-US" altLang="zh-CN" dirty="0">
                <a:solidFill>
                  <a:schemeClr val="tx1"/>
                </a:solidFill>
              </a:rPr>
              <a:t>R</a:t>
            </a:r>
            <a:r>
              <a:rPr lang="zh-CN" altLang="zh-CN" dirty="0">
                <a:solidFill>
                  <a:schemeClr val="tx1"/>
                </a:solidFill>
              </a:rPr>
              <a:t>和</a:t>
            </a:r>
            <a:r>
              <a:rPr lang="en-US" altLang="zh-CN" dirty="0">
                <a:solidFill>
                  <a:schemeClr val="tx1"/>
                </a:solidFill>
              </a:rPr>
              <a:t>S</a:t>
            </a:r>
            <a:r>
              <a:rPr lang="zh-CN" altLang="zh-CN" dirty="0">
                <a:solidFill>
                  <a:schemeClr val="tx1"/>
                </a:solidFill>
              </a:rPr>
              <a:t>的关系矩阵。</a:t>
            </a:r>
          </a:p>
        </p:txBody>
      </p:sp>
      <p:sp>
        <p:nvSpPr>
          <p:cNvPr id="80901" name="Rectangle 4"/>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矩形 1"/>
          <p:cNvSpPr/>
          <p:nvPr/>
        </p:nvSpPr>
        <p:spPr>
          <a:xfrm>
            <a:off x="355600" y="2775241"/>
            <a:ext cx="11506200" cy="2585323"/>
          </a:xfrm>
          <a:prstGeom prst="rect">
            <a:avLst/>
          </a:prstGeom>
        </p:spPr>
        <p:txBody>
          <a:bodyPr wrap="square">
            <a:spAutoFit/>
          </a:bodyPr>
          <a:lstStyle/>
          <a:p>
            <a:pPr>
              <a:lnSpc>
                <a:spcPct val="150000"/>
              </a:lnSpc>
            </a:pPr>
            <a:r>
              <a:rPr lang="zh-CN" altLang="en-US" b="1" dirty="0">
                <a:solidFill>
                  <a:srgbClr val="C00000"/>
                </a:solidFill>
                <a:latin typeface="+mn-ea"/>
              </a:rPr>
              <a:t>解  </a:t>
            </a:r>
            <a:r>
              <a:rPr lang="zh-CN" altLang="en-US" b="1" dirty="0">
                <a:latin typeface="+mn-ea"/>
              </a:rPr>
              <a:t>（</a:t>
            </a:r>
            <a:r>
              <a:rPr lang="en-US" altLang="zh-CN" b="1" dirty="0">
                <a:latin typeface="+mn-ea"/>
              </a:rPr>
              <a:t>1</a:t>
            </a:r>
            <a:r>
              <a:rPr lang="zh-CN" altLang="en-US" b="1" dirty="0">
                <a:latin typeface="+mn-ea"/>
              </a:rPr>
              <a:t>）因为</a:t>
            </a:r>
            <a:r>
              <a:rPr lang="en-US" altLang="zh-CN" b="1" dirty="0">
                <a:latin typeface="+mn-ea"/>
              </a:rPr>
              <a:t>P(A)</a:t>
            </a:r>
            <a:r>
              <a:rPr lang="zh-CN" altLang="en-US" b="1" dirty="0">
                <a:latin typeface="+mn-ea"/>
              </a:rPr>
              <a:t>＝</a:t>
            </a:r>
            <a:r>
              <a:rPr lang="en-US" altLang="zh-CN" b="1" dirty="0">
                <a:latin typeface="+mn-ea"/>
              </a:rPr>
              <a: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a:t>
            </a:r>
            <a:r>
              <a:rPr lang="zh-CN" altLang="en-US" b="1" dirty="0">
                <a:latin typeface="+mn-ea"/>
              </a:rPr>
              <a:t>，所以</a:t>
            </a:r>
          </a:p>
          <a:p>
            <a:pPr>
              <a:lnSpc>
                <a:spcPct val="150000"/>
              </a:lnSpc>
            </a:pPr>
            <a:r>
              <a:rPr lang="en-US" altLang="zh-CN" b="1" dirty="0">
                <a:latin typeface="+mn-ea"/>
              </a:rPr>
              <a:t>R</a:t>
            </a:r>
            <a:r>
              <a:rPr lang="zh-CN" altLang="en-US" b="1" dirty="0">
                <a:latin typeface="+mn-ea"/>
              </a:rPr>
              <a:t>＝</a:t>
            </a:r>
            <a:r>
              <a:rPr lang="en-US" altLang="zh-CN" b="1" dirty="0">
                <a:latin typeface="+mn-ea"/>
              </a:rPr>
              <a:t>{&lt; </a:t>
            </a:r>
            <a:r>
              <a:rPr lang="el-GR" altLang="zh-CN" sz="2800" kern="0" dirty="0"/>
              <a:t>Φ</a:t>
            </a:r>
            <a:r>
              <a:rPr lang="zh-CN" altLang="en-US" b="1" dirty="0">
                <a:latin typeface="+mn-ea"/>
              </a:rPr>
              <a:t>，</a:t>
            </a:r>
            <a:r>
              <a:rPr lang="el-GR" altLang="zh-CN" sz="2800" kern="0" dirty="0"/>
              <a:t>Φ</a:t>
            </a:r>
            <a:r>
              <a:rPr lang="en-US" altLang="zh-CN" b="1" dirty="0">
                <a:latin typeface="+mn-ea"/>
              </a:rPr>
              <a:t>&gt;</a:t>
            </a:r>
            <a:r>
              <a:rPr lang="zh-CN" altLang="en-US" b="1" dirty="0">
                <a:latin typeface="+mn-ea"/>
              </a:rPr>
              <a:t>，</a:t>
            </a:r>
            <a:r>
              <a:rPr lang="en-US" altLang="zh-CN" b="1" dirty="0">
                <a:latin typeface="+mn-ea"/>
              </a:rPr>
              <a:t>&lt;</a:t>
            </a:r>
            <a:r>
              <a:rPr lang="el-GR" altLang="zh-CN" sz="2800" kern="0" dirty="0"/>
              <a:t>Φ</a:t>
            </a:r>
            <a:r>
              <a:rPr lang="en-US" altLang="zh-CN" b="1" dirty="0">
                <a:latin typeface="+mn-ea"/>
              </a:rPr>
              <a:t> </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a:t>
            </a:r>
            <a:r>
              <a:rPr lang="el-GR" altLang="zh-CN" sz="2800" kern="0" dirty="0"/>
              <a:t>Φ</a:t>
            </a:r>
            <a:r>
              <a:rPr lang="en-US" altLang="zh-CN" b="1" dirty="0">
                <a:latin typeface="+mn-ea"/>
              </a:rPr>
              <a:t> </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{1}&gt;</a:t>
            </a:r>
            <a:r>
              <a:rPr lang="zh-CN" altLang="en-US" b="1" dirty="0">
                <a:latin typeface="+mn-ea"/>
              </a:rPr>
              <a:t>，</a:t>
            </a:r>
            <a:endParaRPr lang="en-US" altLang="zh-CN" b="1" dirty="0">
              <a:latin typeface="+mn-ea"/>
            </a:endParaRPr>
          </a:p>
          <a:p>
            <a:pPr>
              <a:lnSpc>
                <a:spcPct val="150000"/>
              </a:lnSpc>
            </a:pPr>
            <a:r>
              <a:rPr lang="en-US" altLang="zh-CN" b="1" dirty="0">
                <a:latin typeface="+mn-ea"/>
              </a:rPr>
              <a:t>       &lt;{1}</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2}&gt;,&lt;{2}</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2}&gt;,&lt;{1</a:t>
            </a:r>
            <a:r>
              <a:rPr lang="zh-CN" altLang="en-US" b="1" dirty="0">
                <a:latin typeface="+mn-ea"/>
              </a:rPr>
              <a:t>，</a:t>
            </a:r>
            <a:r>
              <a:rPr lang="en-US" altLang="zh-CN" b="1" dirty="0">
                <a:latin typeface="+mn-ea"/>
              </a:rPr>
              <a: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p>
          <a:p>
            <a:pPr>
              <a:lnSpc>
                <a:spcPct val="150000"/>
              </a:lnSpc>
            </a:pPr>
            <a:r>
              <a:rPr lang="en-US" altLang="zh-CN" b="1" dirty="0">
                <a:latin typeface="+mn-ea"/>
              </a:rPr>
              <a:t>S</a:t>
            </a:r>
            <a:r>
              <a:rPr lang="zh-CN" altLang="en-US" b="1" dirty="0">
                <a:latin typeface="+mn-ea"/>
              </a:rPr>
              <a:t>＝</a:t>
            </a:r>
            <a:r>
              <a:rPr lang="en-US" altLang="zh-CN" b="1" dirty="0">
                <a:latin typeface="+mn-ea"/>
              </a:rPr>
              <a:t>{&lt;</a:t>
            </a:r>
            <a:r>
              <a:rPr lang="el-GR" altLang="zh-CN" sz="2800" kern="0" dirty="0"/>
              <a:t>Φ</a:t>
            </a:r>
            <a:r>
              <a:rPr lang="zh-CN" altLang="en-US" b="1" dirty="0">
                <a:latin typeface="+mn-ea"/>
              </a:rPr>
              <a:t>，</a:t>
            </a:r>
            <a:r>
              <a:rPr lang="en-US" altLang="zh-CN" b="1" dirty="0">
                <a:latin typeface="+mn-ea"/>
              </a:rPr>
              <a:t>{1}&gt;</a:t>
            </a:r>
            <a:r>
              <a:rPr lang="zh-CN" altLang="en-US" b="1" dirty="0">
                <a:latin typeface="+mn-ea"/>
              </a:rPr>
              <a:t>，</a:t>
            </a:r>
            <a:r>
              <a:rPr lang="en-US" altLang="zh-CN" b="1" dirty="0">
                <a:latin typeface="+mn-ea"/>
              </a:rPr>
              <a:t>&lt;</a:t>
            </a:r>
            <a:r>
              <a:rPr lang="el-GR" altLang="zh-CN" sz="2800" kern="0" dirty="0"/>
              <a:t>Φ</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a:t>
            </a:r>
            <a:r>
              <a:rPr lang="el-GR" altLang="zh-CN" sz="2800" kern="0" dirty="0"/>
              <a:t>Φ </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&lt;{1}</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r>
              <a:rPr lang="zh-CN" altLang="en-US" b="1" dirty="0">
                <a:latin typeface="+mn-ea"/>
              </a:rPr>
              <a:t>，</a:t>
            </a:r>
            <a:r>
              <a:rPr lang="en-US" altLang="zh-CN" b="1" dirty="0">
                <a:latin typeface="+mn-ea"/>
              </a:rPr>
              <a:t>&lt;{2}</a:t>
            </a:r>
            <a:r>
              <a:rPr lang="zh-CN" altLang="en-US" b="1" dirty="0">
                <a:latin typeface="+mn-ea"/>
              </a:rPr>
              <a:t>，</a:t>
            </a:r>
            <a:r>
              <a:rPr lang="en-US" altLang="zh-CN" b="1" dirty="0">
                <a:latin typeface="+mn-ea"/>
              </a:rPr>
              <a:t>{1</a:t>
            </a:r>
            <a:r>
              <a:rPr lang="zh-CN" altLang="en-US" b="1" dirty="0">
                <a:latin typeface="+mn-ea"/>
              </a:rPr>
              <a:t>，</a:t>
            </a:r>
            <a:r>
              <a:rPr lang="en-US" altLang="zh-CN" b="1" dirty="0">
                <a:latin typeface="+mn-ea"/>
              </a:rPr>
              <a:t>2}&gt;}</a:t>
            </a:r>
          </a:p>
        </p:txBody>
      </p:sp>
    </p:spTree>
    <p:extLst>
      <p:ext uri="{BB962C8B-B14F-4D97-AF65-F5344CB8AC3E}">
        <p14:creationId xmlns:p14="http://schemas.microsoft.com/office/powerpoint/2010/main" val="91667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2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heel(1)">
                                      <p:cBhvr>
                                        <p:cTn id="20"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a:t>本章导读</a:t>
            </a:r>
          </a:p>
        </p:txBody>
      </p:sp>
      <p:sp>
        <p:nvSpPr>
          <p:cNvPr id="1347587" name="Rectangle 3"/>
          <p:cNvSpPr>
            <a:spLocks noGrp="1" noChangeArrowheads="1"/>
          </p:cNvSpPr>
          <p:nvPr>
            <p:ph type="body" idx="1"/>
          </p:nvPr>
        </p:nvSpPr>
        <p:spPr>
          <a:xfrm>
            <a:off x="536575" y="991394"/>
            <a:ext cx="10668000" cy="5262276"/>
          </a:xfrm>
        </p:spPr>
        <p:txBody>
          <a:bodyPr>
            <a:noAutofit/>
          </a:bodyPr>
          <a:lstStyle/>
          <a:p>
            <a:pPr marL="0" indent="0">
              <a:lnSpc>
                <a:spcPct val="200000"/>
              </a:lnSpc>
              <a:buNone/>
            </a:pPr>
            <a:r>
              <a:rPr lang="zh-CN" altLang="en-US" dirty="0">
                <a:solidFill>
                  <a:srgbClr val="3333FF"/>
                </a:solidFill>
              </a:rPr>
              <a:t>关系理论被广泛地应用于计算机科学与技术</a:t>
            </a:r>
            <a:endParaRPr lang="en-US" altLang="zh-CN" dirty="0">
              <a:solidFill>
                <a:srgbClr val="3333FF"/>
              </a:solidFill>
            </a:endParaRPr>
          </a:p>
          <a:p>
            <a:pPr indent="0">
              <a:lnSpc>
                <a:spcPct val="200000"/>
              </a:lnSpc>
              <a:buFont typeface="Wingdings" panose="05000000000000000000" pitchFamily="2" charset="2"/>
              <a:buChar char="u"/>
            </a:pPr>
            <a:r>
              <a:rPr lang="zh-CN" altLang="en-US" dirty="0"/>
              <a:t> 计算机程序的输入、输出关系</a:t>
            </a:r>
            <a:endParaRPr lang="en-US" altLang="zh-CN" dirty="0"/>
          </a:p>
          <a:p>
            <a:pPr indent="0">
              <a:lnSpc>
                <a:spcPct val="200000"/>
              </a:lnSpc>
              <a:buFont typeface="Wingdings" panose="05000000000000000000" pitchFamily="2" charset="2"/>
              <a:buChar char="u"/>
            </a:pPr>
            <a:r>
              <a:rPr lang="en-US" altLang="zh-CN" dirty="0"/>
              <a:t> </a:t>
            </a:r>
            <a:r>
              <a:rPr lang="zh-CN" altLang="en-US" dirty="0"/>
              <a:t>以关系为核心的关系数据库</a:t>
            </a:r>
            <a:endParaRPr lang="en-US" altLang="zh-CN" dirty="0"/>
          </a:p>
          <a:p>
            <a:pPr indent="0">
              <a:lnSpc>
                <a:spcPct val="200000"/>
              </a:lnSpc>
              <a:buFont typeface="Wingdings" panose="05000000000000000000" pitchFamily="2" charset="2"/>
              <a:buChar char="u"/>
            </a:pPr>
            <a:r>
              <a:rPr lang="zh-CN" altLang="en-US" dirty="0"/>
              <a:t> 用于分析编程语言的句法</a:t>
            </a:r>
            <a:endParaRPr lang="en-US" altLang="zh-CN" dirty="0"/>
          </a:p>
          <a:p>
            <a:pPr indent="0">
              <a:lnSpc>
                <a:spcPct val="200000"/>
              </a:lnSpc>
              <a:buFont typeface="Wingdings" panose="05000000000000000000" pitchFamily="2" charset="2"/>
              <a:buChar char="u"/>
            </a:pPr>
            <a:r>
              <a:rPr lang="zh-CN" altLang="en-US" dirty="0"/>
              <a:t> 表示信息之间的联系以实现信息检索</a:t>
            </a:r>
            <a:endParaRPr lang="en-US" altLang="zh-CN" dirty="0"/>
          </a:p>
          <a:p>
            <a:pPr indent="0">
              <a:lnSpc>
                <a:spcPct val="200000"/>
              </a:lnSpc>
              <a:buFont typeface="Wingdings" panose="05000000000000000000" pitchFamily="2" charset="2"/>
              <a:buChar char="u"/>
            </a:pPr>
            <a:r>
              <a:rPr lang="zh-CN" altLang="en-US" dirty="0"/>
              <a:t> 关系理念也是数据结构、情报检索、数据库、算法分析、计算机理论等计算机学科的数学工具</a:t>
            </a:r>
          </a:p>
        </p:txBody>
      </p:sp>
      <p:sp>
        <p:nvSpPr>
          <p:cNvPr id="2" name="流程图: 可选过程 1">
            <a:extLst>
              <a:ext uri="{FF2B5EF4-FFF2-40B4-BE49-F238E27FC236}">
                <a16:creationId xmlns:a16="http://schemas.microsoft.com/office/drawing/2014/main" id="{59279C1B-A942-46FC-AF59-2F310B4BA080}"/>
              </a:ext>
            </a:extLst>
          </p:cNvPr>
          <p:cNvSpPr/>
          <p:nvPr/>
        </p:nvSpPr>
        <p:spPr>
          <a:xfrm>
            <a:off x="6480175" y="1677194"/>
            <a:ext cx="5554865" cy="2743200"/>
          </a:xfrm>
          <a:prstGeom prst="flowChartAlternateProcess">
            <a:avLst/>
          </a:prstGeom>
          <a:solidFill>
            <a:srgbClr val="1157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b="1" dirty="0"/>
              <a:t>在某种</a:t>
            </a:r>
            <a:r>
              <a:rPr lang="zh-CN" altLang="en-US" b="1"/>
              <a:t>意义下，</a:t>
            </a:r>
            <a:r>
              <a:rPr lang="zh-CN" altLang="en-US" b="1">
                <a:solidFill>
                  <a:srgbClr val="FFFF00"/>
                </a:solidFill>
              </a:rPr>
              <a:t>关系</a:t>
            </a:r>
            <a:r>
              <a:rPr lang="zh-CN" altLang="en-US" b="1" dirty="0">
                <a:solidFill>
                  <a:srgbClr val="FFFF00"/>
                </a:solidFill>
              </a:rPr>
              <a:t>可以理解为有联系的一些对象相互之间的比较行为。</a:t>
            </a:r>
            <a:r>
              <a:rPr lang="zh-CN" altLang="en-US" b="1" dirty="0"/>
              <a:t>而根据比较结果来执行不同任务的能力是计算机最重要的属性之一。</a:t>
            </a:r>
          </a:p>
        </p:txBody>
      </p:sp>
    </p:spTree>
    <p:extLst>
      <p:ext uri="{BB962C8B-B14F-4D97-AF65-F5344CB8AC3E}">
        <p14:creationId xmlns:p14="http://schemas.microsoft.com/office/powerpoint/2010/main" val="39893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7587">
                                            <p:txEl>
                                              <p:pRg st="1" end="1"/>
                                            </p:txEl>
                                          </p:spTgt>
                                        </p:tgtEl>
                                        <p:attrNameLst>
                                          <p:attrName>style.visibility</p:attrName>
                                        </p:attrNameLst>
                                      </p:cBhvr>
                                      <p:to>
                                        <p:strVal val="visible"/>
                                      </p:to>
                                    </p:set>
                                    <p:anim calcmode="lin" valueType="num">
                                      <p:cBhvr additive="base">
                                        <p:cTn id="7" dur="500" fill="hold"/>
                                        <p:tgtEl>
                                          <p:spTgt spid="134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7587">
                                            <p:txEl>
                                              <p:pRg st="2" end="2"/>
                                            </p:txEl>
                                          </p:spTgt>
                                        </p:tgtEl>
                                        <p:attrNameLst>
                                          <p:attrName>style.visibility</p:attrName>
                                        </p:attrNameLst>
                                      </p:cBhvr>
                                      <p:to>
                                        <p:strVal val="visible"/>
                                      </p:to>
                                    </p:set>
                                    <p:anim calcmode="lin" valueType="num">
                                      <p:cBhvr additive="base">
                                        <p:cTn id="13" dur="500" fill="hold"/>
                                        <p:tgtEl>
                                          <p:spTgt spid="1347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7587">
                                            <p:txEl>
                                              <p:pRg st="3" end="3"/>
                                            </p:txEl>
                                          </p:spTgt>
                                        </p:tgtEl>
                                        <p:attrNameLst>
                                          <p:attrName>style.visibility</p:attrName>
                                        </p:attrNameLst>
                                      </p:cBhvr>
                                      <p:to>
                                        <p:strVal val="visible"/>
                                      </p:to>
                                    </p:set>
                                    <p:anim calcmode="lin" valueType="num">
                                      <p:cBhvr additive="base">
                                        <p:cTn id="19" dur="500" fill="hold"/>
                                        <p:tgtEl>
                                          <p:spTgt spid="13475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7587">
                                            <p:txEl>
                                              <p:pRg st="4" end="4"/>
                                            </p:txEl>
                                          </p:spTgt>
                                        </p:tgtEl>
                                        <p:attrNameLst>
                                          <p:attrName>style.visibility</p:attrName>
                                        </p:attrNameLst>
                                      </p:cBhvr>
                                      <p:to>
                                        <p:strVal val="visible"/>
                                      </p:to>
                                    </p:set>
                                    <p:anim calcmode="lin" valueType="num">
                                      <p:cBhvr additive="base">
                                        <p:cTn id="25" dur="500" fill="hold"/>
                                        <p:tgtEl>
                                          <p:spTgt spid="13475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47587">
                                            <p:txEl>
                                              <p:pRg st="5" end="5"/>
                                            </p:txEl>
                                          </p:spTgt>
                                        </p:tgtEl>
                                        <p:attrNameLst>
                                          <p:attrName>style.visibility</p:attrName>
                                        </p:attrNameLst>
                                      </p:cBhvr>
                                      <p:to>
                                        <p:strVal val="visible"/>
                                      </p:to>
                                    </p:set>
                                    <p:anim calcmode="lin" valueType="num">
                                      <p:cBhvr additive="base">
                                        <p:cTn id="31" dur="500" fill="hold"/>
                                        <p:tgtEl>
                                          <p:spTgt spid="13475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4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7"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7" name="Rectangle 3"/>
          <p:cNvSpPr>
            <a:spLocks noGrp="1" noChangeArrowheads="1"/>
          </p:cNvSpPr>
          <p:nvPr>
            <p:ph type="body" idx="1"/>
          </p:nvPr>
        </p:nvSpPr>
        <p:spPr>
          <a:xfrm>
            <a:off x="44518" y="1212243"/>
            <a:ext cx="8444279" cy="938022"/>
          </a:xfrm>
        </p:spPr>
        <p:txBody>
          <a:bodyPr>
            <a:normAutofit/>
          </a:bodyPr>
          <a:lstStyle/>
          <a:p>
            <a:pPr marL="0" indent="0">
              <a:spcBef>
                <a:spcPct val="0"/>
              </a:spcBef>
              <a:buNone/>
            </a:pPr>
            <a:r>
              <a:rPr lang="zh-CN" altLang="en-US" dirty="0">
                <a:solidFill>
                  <a:schemeClr val="tx1"/>
                </a:solidFill>
              </a:rPr>
              <a:t>（</a:t>
            </a:r>
            <a:r>
              <a:rPr lang="en-US" altLang="zh-CN" dirty="0">
                <a:solidFill>
                  <a:schemeClr val="tx1"/>
                </a:solidFill>
              </a:rPr>
              <a:t>2</a:t>
            </a:r>
            <a:r>
              <a:rPr lang="zh-CN" altLang="en-US" dirty="0">
                <a:solidFill>
                  <a:schemeClr val="tx1"/>
                </a:solidFill>
              </a:rPr>
              <a:t>）设</a:t>
            </a:r>
            <a:r>
              <a:rPr lang="en-US" altLang="zh-CN" dirty="0">
                <a:solidFill>
                  <a:schemeClr val="tx1"/>
                </a:solidFill>
              </a:rPr>
              <a:t>R</a:t>
            </a:r>
            <a:r>
              <a:rPr lang="zh-CN" altLang="en-US" dirty="0">
                <a:solidFill>
                  <a:schemeClr val="tx1"/>
                </a:solidFill>
              </a:rPr>
              <a:t>和</a:t>
            </a:r>
            <a:r>
              <a:rPr lang="en-US" altLang="zh-CN" dirty="0">
                <a:solidFill>
                  <a:schemeClr val="tx1"/>
                </a:solidFill>
              </a:rPr>
              <a:t>S</a:t>
            </a:r>
            <a:r>
              <a:rPr lang="zh-CN" altLang="en-US" dirty="0">
                <a:solidFill>
                  <a:schemeClr val="tx1"/>
                </a:solidFill>
              </a:rPr>
              <a:t>的关系矩阵分别为</a:t>
            </a:r>
            <a:r>
              <a:rPr lang="en-US" altLang="zh-CN" dirty="0">
                <a:solidFill>
                  <a:schemeClr val="tx1"/>
                </a:solidFill>
              </a:rPr>
              <a:t>M</a:t>
            </a:r>
            <a:r>
              <a:rPr lang="en-US" altLang="zh-CN" baseline="-25000" dirty="0">
                <a:solidFill>
                  <a:schemeClr val="tx1"/>
                </a:solidFill>
              </a:rPr>
              <a:t>R</a:t>
            </a:r>
            <a:r>
              <a:rPr lang="zh-CN" altLang="en-US" dirty="0">
                <a:solidFill>
                  <a:schemeClr val="tx1"/>
                </a:solidFill>
              </a:rPr>
              <a:t>和</a:t>
            </a:r>
            <a:r>
              <a:rPr lang="en-US" altLang="zh-CN" dirty="0">
                <a:solidFill>
                  <a:schemeClr val="tx1"/>
                </a:solidFill>
              </a:rPr>
              <a:t>M</a:t>
            </a:r>
            <a:r>
              <a:rPr lang="en-US" altLang="zh-CN" baseline="-25000" dirty="0">
                <a:solidFill>
                  <a:schemeClr val="tx1"/>
                </a:solidFill>
              </a:rPr>
              <a:t>S</a:t>
            </a:r>
            <a:r>
              <a:rPr lang="zh-CN" altLang="en-US" dirty="0">
                <a:solidFill>
                  <a:schemeClr val="tx1"/>
                </a:solidFill>
              </a:rPr>
              <a:t>，则有</a:t>
            </a:r>
            <a:r>
              <a:rPr lang="en-US" altLang="zh-CN" dirty="0">
                <a:solidFill>
                  <a:schemeClr val="tx1"/>
                </a:solidFill>
              </a:rPr>
              <a:t> </a:t>
            </a:r>
            <a:endParaRPr lang="zh-CN" altLang="en-US" dirty="0">
              <a:solidFill>
                <a:schemeClr val="tx1"/>
              </a:solidFill>
            </a:endParaRPr>
          </a:p>
        </p:txBody>
      </p:sp>
      <p:sp>
        <p:nvSpPr>
          <p:cNvPr id="82949" name="Rectangle 4"/>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419270" name="Object 6"/>
          <p:cNvGraphicFramePr>
            <a:graphicFrameLocks noChangeAspect="1"/>
          </p:cNvGraphicFramePr>
          <p:nvPr>
            <p:extLst>
              <p:ext uri="{D42A27DB-BD31-4B8C-83A1-F6EECF244321}">
                <p14:modId xmlns:p14="http://schemas.microsoft.com/office/powerpoint/2010/main" val="2440202075"/>
              </p:ext>
            </p:extLst>
          </p:nvPr>
        </p:nvGraphicFramePr>
        <p:xfrm>
          <a:off x="931228" y="2453796"/>
          <a:ext cx="2336800" cy="1812968"/>
        </p:xfrm>
        <a:graphic>
          <a:graphicData uri="http://schemas.openxmlformats.org/presentationml/2006/ole">
            <mc:AlternateContent xmlns:mc="http://schemas.openxmlformats.org/markup-compatibility/2006">
              <mc:Choice xmlns:v="urn:schemas-microsoft-com:vml" Requires="v">
                <p:oleObj spid="_x0000_s29448" name="Equation" r:id="rId4" imgW="838080" imgH="647640" progId="Equation.DSMT4">
                  <p:embed/>
                </p:oleObj>
              </mc:Choice>
              <mc:Fallback>
                <p:oleObj name="Equation" r:id="rId4" imgW="838080" imgH="647640" progId="Equation.DSMT4">
                  <p:embed/>
                  <p:pic>
                    <p:nvPicPr>
                      <p:cNvPr id="1419270" name="Object 6"/>
                      <p:cNvPicPr>
                        <a:picLocks noChangeAspect="1" noChangeArrowheads="1"/>
                      </p:cNvPicPr>
                      <p:nvPr/>
                    </p:nvPicPr>
                    <p:blipFill>
                      <a:blip r:embed="rId5"/>
                      <a:srcRect/>
                      <a:stretch>
                        <a:fillRect/>
                      </a:stretch>
                    </p:blipFill>
                    <p:spPr bwMode="auto">
                      <a:xfrm>
                        <a:off x="931228" y="2453796"/>
                        <a:ext cx="2336800" cy="1812968"/>
                      </a:xfrm>
                      <a:prstGeom prst="rect">
                        <a:avLst/>
                      </a:prstGeom>
                      <a:noFill/>
                      <a:ln>
                        <a:noFill/>
                      </a:ln>
                      <a:extLst/>
                    </p:spPr>
                  </p:pic>
                </p:oleObj>
              </mc:Fallback>
            </mc:AlternateContent>
          </a:graphicData>
        </a:graphic>
      </p:graphicFrame>
      <p:graphicFrame>
        <p:nvGraphicFramePr>
          <p:cNvPr id="1419271" name="Object 7"/>
          <p:cNvGraphicFramePr>
            <a:graphicFrameLocks noChangeAspect="1"/>
          </p:cNvGraphicFramePr>
          <p:nvPr>
            <p:extLst>
              <p:ext uri="{D42A27DB-BD31-4B8C-83A1-F6EECF244321}">
                <p14:modId xmlns:p14="http://schemas.microsoft.com/office/powerpoint/2010/main" val="1592175194"/>
              </p:ext>
            </p:extLst>
          </p:nvPr>
        </p:nvGraphicFramePr>
        <p:xfrm>
          <a:off x="4117975" y="2298622"/>
          <a:ext cx="2511094" cy="1889919"/>
        </p:xfrm>
        <a:graphic>
          <a:graphicData uri="http://schemas.openxmlformats.org/presentationml/2006/ole">
            <mc:AlternateContent xmlns:mc="http://schemas.openxmlformats.org/markup-compatibility/2006">
              <mc:Choice xmlns:v="urn:schemas-microsoft-com:vml" Requires="v">
                <p:oleObj spid="_x0000_s29449" name="Equation" r:id="rId6" imgW="863280" imgH="647640" progId="Equation.DSMT4">
                  <p:embed/>
                </p:oleObj>
              </mc:Choice>
              <mc:Fallback>
                <p:oleObj name="Equation" r:id="rId6" imgW="863280" imgH="647640" progId="Equation.DSMT4">
                  <p:embed/>
                  <p:pic>
                    <p:nvPicPr>
                      <p:cNvPr id="1419271" name="Object 7"/>
                      <p:cNvPicPr>
                        <a:picLocks noChangeAspect="1" noChangeArrowheads="1"/>
                      </p:cNvPicPr>
                      <p:nvPr/>
                    </p:nvPicPr>
                    <p:blipFill>
                      <a:blip r:embed="rId7"/>
                      <a:srcRect/>
                      <a:stretch>
                        <a:fillRect/>
                      </a:stretch>
                    </p:blipFill>
                    <p:spPr bwMode="auto">
                      <a:xfrm>
                        <a:off x="4117975" y="2298622"/>
                        <a:ext cx="2511094" cy="1889919"/>
                      </a:xfrm>
                      <a:prstGeom prst="rect">
                        <a:avLst/>
                      </a:prstGeom>
                      <a:noFill/>
                      <a:ln>
                        <a:noFill/>
                      </a:ln>
                      <a:extLst/>
                    </p:spPr>
                  </p:pic>
                </p:oleObj>
              </mc:Fallback>
            </mc:AlternateContent>
          </a:graphicData>
        </a:graphic>
      </p:graphicFrame>
      <p:graphicFrame>
        <p:nvGraphicFramePr>
          <p:cNvPr id="1419273" name="Object 9"/>
          <p:cNvGraphicFramePr>
            <a:graphicFrameLocks noChangeAspect="1"/>
          </p:cNvGraphicFramePr>
          <p:nvPr>
            <p:extLst>
              <p:ext uri="{D42A27DB-BD31-4B8C-83A1-F6EECF244321}">
                <p14:modId xmlns:p14="http://schemas.microsoft.com/office/powerpoint/2010/main" val="3452821599"/>
              </p:ext>
            </p:extLst>
          </p:nvPr>
        </p:nvGraphicFramePr>
        <p:xfrm>
          <a:off x="1890281" y="1893715"/>
          <a:ext cx="1295700" cy="608154"/>
        </p:xfrm>
        <a:graphic>
          <a:graphicData uri="http://schemas.openxmlformats.org/presentationml/2006/ole">
            <mc:AlternateContent xmlns:mc="http://schemas.openxmlformats.org/markup-compatibility/2006">
              <mc:Choice xmlns:v="urn:schemas-microsoft-com:vml" Requires="v">
                <p:oleObj spid="_x0000_s29450" name="Equation" r:id="rId8" imgW="558360" imgH="253800" progId="Equation.DSMT4">
                  <p:embed/>
                </p:oleObj>
              </mc:Choice>
              <mc:Fallback>
                <p:oleObj name="Equation" r:id="rId8" imgW="558360" imgH="253800" progId="Equation.DSMT4">
                  <p:embed/>
                  <p:pic>
                    <p:nvPicPr>
                      <p:cNvPr id="141927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0281" y="1893715"/>
                        <a:ext cx="1295700" cy="60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9274" name="Object 10"/>
          <p:cNvGraphicFramePr>
            <a:graphicFrameLocks noChangeAspect="1"/>
          </p:cNvGraphicFramePr>
          <p:nvPr>
            <p:extLst>
              <p:ext uri="{D42A27DB-BD31-4B8C-83A1-F6EECF244321}">
                <p14:modId xmlns:p14="http://schemas.microsoft.com/office/powerpoint/2010/main" val="2230993930"/>
              </p:ext>
            </p:extLst>
          </p:nvPr>
        </p:nvGraphicFramePr>
        <p:xfrm>
          <a:off x="1345643" y="2341493"/>
          <a:ext cx="342979" cy="1860981"/>
        </p:xfrm>
        <a:graphic>
          <a:graphicData uri="http://schemas.openxmlformats.org/presentationml/2006/ole">
            <mc:AlternateContent xmlns:mc="http://schemas.openxmlformats.org/markup-compatibility/2006">
              <mc:Choice xmlns:v="urn:schemas-microsoft-com:vml" Requires="v">
                <p:oleObj spid="_x0000_s29451" name="Equation" r:id="rId10" imgW="139680" imgH="812160" progId="Equation.DSMT4">
                  <p:embed/>
                </p:oleObj>
              </mc:Choice>
              <mc:Fallback>
                <p:oleObj name="Equation" r:id="rId10" imgW="139680" imgH="812160" progId="Equation.DSMT4">
                  <p:embed/>
                  <p:pic>
                    <p:nvPicPr>
                      <p:cNvPr id="1419274"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5643" y="2341493"/>
                        <a:ext cx="342979" cy="186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9275" name="Object 11"/>
          <p:cNvGraphicFramePr>
            <a:graphicFrameLocks noChangeAspect="1"/>
          </p:cNvGraphicFramePr>
          <p:nvPr>
            <p:extLst>
              <p:ext uri="{D42A27DB-BD31-4B8C-83A1-F6EECF244321}">
                <p14:modId xmlns:p14="http://schemas.microsoft.com/office/powerpoint/2010/main" val="3746971592"/>
              </p:ext>
            </p:extLst>
          </p:nvPr>
        </p:nvGraphicFramePr>
        <p:xfrm>
          <a:off x="5024732" y="1893715"/>
          <a:ext cx="1295700" cy="608154"/>
        </p:xfrm>
        <a:graphic>
          <a:graphicData uri="http://schemas.openxmlformats.org/presentationml/2006/ole">
            <mc:AlternateContent xmlns:mc="http://schemas.openxmlformats.org/markup-compatibility/2006">
              <mc:Choice xmlns:v="urn:schemas-microsoft-com:vml" Requires="v">
                <p:oleObj spid="_x0000_s29452" name="Equation" r:id="rId12" imgW="558360" imgH="253800" progId="Equation.DSMT4">
                  <p:embed/>
                </p:oleObj>
              </mc:Choice>
              <mc:Fallback>
                <p:oleObj name="Equation" r:id="rId12" imgW="558360" imgH="253800" progId="Equation.DSMT4">
                  <p:embed/>
                  <p:pic>
                    <p:nvPicPr>
                      <p:cNvPr id="141927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4732" y="1893715"/>
                        <a:ext cx="1295700" cy="608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9276" name="Object 12"/>
          <p:cNvGraphicFramePr>
            <a:graphicFrameLocks noChangeAspect="1"/>
          </p:cNvGraphicFramePr>
          <p:nvPr>
            <p:extLst>
              <p:ext uri="{D42A27DB-BD31-4B8C-83A1-F6EECF244321}">
                <p14:modId xmlns:p14="http://schemas.microsoft.com/office/powerpoint/2010/main" val="2004849058"/>
              </p:ext>
            </p:extLst>
          </p:nvPr>
        </p:nvGraphicFramePr>
        <p:xfrm>
          <a:off x="4518203" y="2341493"/>
          <a:ext cx="342979" cy="1860981"/>
        </p:xfrm>
        <a:graphic>
          <a:graphicData uri="http://schemas.openxmlformats.org/presentationml/2006/ole">
            <mc:AlternateContent xmlns:mc="http://schemas.openxmlformats.org/markup-compatibility/2006">
              <mc:Choice xmlns:v="urn:schemas-microsoft-com:vml" Requires="v">
                <p:oleObj spid="_x0000_s29453" name="Equation" r:id="rId14" imgW="139680" imgH="812160" progId="Equation.DSMT4">
                  <p:embed/>
                </p:oleObj>
              </mc:Choice>
              <mc:Fallback>
                <p:oleObj name="Equation" r:id="rId14" imgW="139680" imgH="812160" progId="Equation.DSMT4">
                  <p:embed/>
                  <p:pic>
                    <p:nvPicPr>
                      <p:cNvPr id="141927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8203" y="2341493"/>
                        <a:ext cx="342979" cy="186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r>
              <a:rPr lang="zh-CN" altLang="en-US" dirty="0"/>
              <a:t>例</a:t>
            </a:r>
            <a:r>
              <a:rPr lang="en-US" altLang="zh-CN" dirty="0"/>
              <a:t>4.11</a:t>
            </a:r>
            <a:r>
              <a:rPr lang="zh-CN" altLang="en-US" dirty="0"/>
              <a:t>（续）</a:t>
            </a:r>
          </a:p>
        </p:txBody>
      </p:sp>
    </p:spTree>
    <p:extLst>
      <p:ext uri="{BB962C8B-B14F-4D97-AF65-F5344CB8AC3E}">
        <p14:creationId xmlns:p14="http://schemas.microsoft.com/office/powerpoint/2010/main" val="683161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419270"/>
                                        </p:tgtEl>
                                        <p:attrNameLst>
                                          <p:attrName>style.visibility</p:attrName>
                                        </p:attrNameLst>
                                      </p:cBhvr>
                                      <p:to>
                                        <p:strVal val="visible"/>
                                      </p:to>
                                    </p:set>
                                    <p:anim calcmode="lin" valueType="num">
                                      <p:cBhvr>
                                        <p:cTn id="7" dur="500" decel="50000" fill="hold">
                                          <p:stCondLst>
                                            <p:cond delay="0"/>
                                          </p:stCondLst>
                                        </p:cTn>
                                        <p:tgtEl>
                                          <p:spTgt spid="141927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1927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19270"/>
                                        </p:tgtEl>
                                        <p:attrNameLst>
                                          <p:attrName>ppt_w</p:attrName>
                                        </p:attrNameLst>
                                      </p:cBhvr>
                                      <p:tavLst>
                                        <p:tav tm="0">
                                          <p:val>
                                            <p:strVal val="#ppt_w*.05"/>
                                          </p:val>
                                        </p:tav>
                                        <p:tav tm="100000">
                                          <p:val>
                                            <p:strVal val="#ppt_w"/>
                                          </p:val>
                                        </p:tav>
                                      </p:tavLst>
                                    </p:anim>
                                    <p:anim calcmode="lin" valueType="num">
                                      <p:cBhvr>
                                        <p:cTn id="10" dur="1000" fill="hold"/>
                                        <p:tgtEl>
                                          <p:spTgt spid="141927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1927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1927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1927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19270"/>
                                        </p:tgtEl>
                                      </p:cBhvr>
                                    </p:animEffect>
                                  </p:childTnLst>
                                </p:cTn>
                              </p:par>
                              <p:par>
                                <p:cTn id="15" presetID="25" presetClass="entr" presetSubtype="0" fill="hold" nodeType="withEffect">
                                  <p:stCondLst>
                                    <p:cond delay="0"/>
                                  </p:stCondLst>
                                  <p:childTnLst>
                                    <p:set>
                                      <p:cBhvr>
                                        <p:cTn id="16" dur="1" fill="hold">
                                          <p:stCondLst>
                                            <p:cond delay="0"/>
                                          </p:stCondLst>
                                        </p:cTn>
                                        <p:tgtEl>
                                          <p:spTgt spid="1419273"/>
                                        </p:tgtEl>
                                        <p:attrNameLst>
                                          <p:attrName>style.visibility</p:attrName>
                                        </p:attrNameLst>
                                      </p:cBhvr>
                                      <p:to>
                                        <p:strVal val="visible"/>
                                      </p:to>
                                    </p:set>
                                    <p:anim calcmode="lin" valueType="num">
                                      <p:cBhvr>
                                        <p:cTn id="17" dur="500" decel="50000" fill="hold">
                                          <p:stCondLst>
                                            <p:cond delay="0"/>
                                          </p:stCondLst>
                                        </p:cTn>
                                        <p:tgtEl>
                                          <p:spTgt spid="141927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41927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419273"/>
                                        </p:tgtEl>
                                        <p:attrNameLst>
                                          <p:attrName>ppt_w</p:attrName>
                                        </p:attrNameLst>
                                      </p:cBhvr>
                                      <p:tavLst>
                                        <p:tav tm="0">
                                          <p:val>
                                            <p:strVal val="#ppt_w*.05"/>
                                          </p:val>
                                        </p:tav>
                                        <p:tav tm="100000">
                                          <p:val>
                                            <p:strVal val="#ppt_w"/>
                                          </p:val>
                                        </p:tav>
                                      </p:tavLst>
                                    </p:anim>
                                    <p:anim calcmode="lin" valueType="num">
                                      <p:cBhvr>
                                        <p:cTn id="20" dur="1000" fill="hold"/>
                                        <p:tgtEl>
                                          <p:spTgt spid="141927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41927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41927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41927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419273"/>
                                        </p:tgtEl>
                                      </p:cBhvr>
                                    </p:animEffect>
                                  </p:childTnLst>
                                </p:cTn>
                              </p:par>
                              <p:par>
                                <p:cTn id="25" presetID="25" presetClass="entr" presetSubtype="0" fill="hold" nodeType="withEffect">
                                  <p:stCondLst>
                                    <p:cond delay="0"/>
                                  </p:stCondLst>
                                  <p:childTnLst>
                                    <p:set>
                                      <p:cBhvr>
                                        <p:cTn id="26" dur="1" fill="hold">
                                          <p:stCondLst>
                                            <p:cond delay="0"/>
                                          </p:stCondLst>
                                        </p:cTn>
                                        <p:tgtEl>
                                          <p:spTgt spid="1419274"/>
                                        </p:tgtEl>
                                        <p:attrNameLst>
                                          <p:attrName>style.visibility</p:attrName>
                                        </p:attrNameLst>
                                      </p:cBhvr>
                                      <p:to>
                                        <p:strVal val="visible"/>
                                      </p:to>
                                    </p:set>
                                    <p:anim calcmode="lin" valueType="num">
                                      <p:cBhvr>
                                        <p:cTn id="27" dur="500" decel="50000" fill="hold">
                                          <p:stCondLst>
                                            <p:cond delay="0"/>
                                          </p:stCondLst>
                                        </p:cTn>
                                        <p:tgtEl>
                                          <p:spTgt spid="1419274"/>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419274"/>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419274"/>
                                        </p:tgtEl>
                                        <p:attrNameLst>
                                          <p:attrName>ppt_w</p:attrName>
                                        </p:attrNameLst>
                                      </p:cBhvr>
                                      <p:tavLst>
                                        <p:tav tm="0">
                                          <p:val>
                                            <p:strVal val="#ppt_w*.05"/>
                                          </p:val>
                                        </p:tav>
                                        <p:tav tm="100000">
                                          <p:val>
                                            <p:strVal val="#ppt_w"/>
                                          </p:val>
                                        </p:tav>
                                      </p:tavLst>
                                    </p:anim>
                                    <p:anim calcmode="lin" valueType="num">
                                      <p:cBhvr>
                                        <p:cTn id="30" dur="1000" fill="hold"/>
                                        <p:tgtEl>
                                          <p:spTgt spid="1419274"/>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419274"/>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419274"/>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419274"/>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4192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5" presetClass="exit" presetSubtype="0" fill="hold" nodeType="clickEffect">
                                  <p:stCondLst>
                                    <p:cond delay="0"/>
                                  </p:stCondLst>
                                  <p:childTnLst>
                                    <p:animEffect transition="out" filter="fade">
                                      <p:cBhvr>
                                        <p:cTn id="38" dur="1000" accel="50000">
                                          <p:stCondLst>
                                            <p:cond delay="0"/>
                                          </p:stCondLst>
                                        </p:cTn>
                                        <p:tgtEl>
                                          <p:spTgt spid="1419273"/>
                                        </p:tgtEl>
                                      </p:cBhvr>
                                    </p:animEffect>
                                    <p:anim calcmode="lin" valueType="num">
                                      <p:cBhvr>
                                        <p:cTn id="39" dur="500" accel="50000">
                                          <p:stCondLst>
                                            <p:cond delay="0"/>
                                          </p:stCondLst>
                                        </p:cTn>
                                        <p:tgtEl>
                                          <p:spTgt spid="1419273"/>
                                        </p:tgtEl>
                                        <p:attrNameLst>
                                          <p:attrName>ppt_y</p:attrName>
                                        </p:attrNameLst>
                                      </p:cBhvr>
                                      <p:tavLst>
                                        <p:tav tm="0">
                                          <p:val>
                                            <p:strVal val="ppt_y"/>
                                          </p:val>
                                        </p:tav>
                                        <p:tav tm="100000">
                                          <p:val>
                                            <p:strVal val="ppt_y+.1"/>
                                          </p:val>
                                        </p:tav>
                                      </p:tavLst>
                                    </p:anim>
                                    <p:anim calcmode="lin" valueType="num">
                                      <p:cBhvr>
                                        <p:cTn id="40" dur="500" decel="50000">
                                          <p:stCondLst>
                                            <p:cond delay="500"/>
                                          </p:stCondLst>
                                        </p:cTn>
                                        <p:tgtEl>
                                          <p:spTgt spid="1419273"/>
                                        </p:tgtEl>
                                        <p:attrNameLst>
                                          <p:attrName>ppt_y</p:attrName>
                                        </p:attrNameLst>
                                      </p:cBhvr>
                                      <p:tavLst>
                                        <p:tav tm="0">
                                          <p:val>
                                            <p:strVal val="ppt_y"/>
                                          </p:val>
                                        </p:tav>
                                        <p:tav tm="100000">
                                          <p:val>
                                            <p:strVal val="ppt_y-.1"/>
                                          </p:val>
                                        </p:tav>
                                      </p:tavLst>
                                    </p:anim>
                                    <p:anim calcmode="lin" valueType="num">
                                      <p:cBhvr>
                                        <p:cTn id="41" dur="500" accel="50000">
                                          <p:stCondLst>
                                            <p:cond delay="500"/>
                                          </p:stCondLst>
                                        </p:cTn>
                                        <p:tgtEl>
                                          <p:spTgt spid="1419273"/>
                                        </p:tgtEl>
                                        <p:attrNameLst>
                                          <p:attrName>ppt_x</p:attrName>
                                        </p:attrNameLst>
                                      </p:cBhvr>
                                      <p:tavLst>
                                        <p:tav tm="0">
                                          <p:val>
                                            <p:strVal val="ppt_x"/>
                                          </p:val>
                                        </p:tav>
                                        <p:tav tm="100000">
                                          <p:val>
                                            <p:strVal val="ppt_x+.4"/>
                                          </p:val>
                                        </p:tav>
                                      </p:tavLst>
                                    </p:anim>
                                    <p:anim calcmode="lin" valueType="num">
                                      <p:cBhvr>
                                        <p:cTn id="42" dur="1000"/>
                                        <p:tgtEl>
                                          <p:spTgt spid="1419273"/>
                                        </p:tgtEl>
                                        <p:attrNameLst>
                                          <p:attrName>ppt_h</p:attrName>
                                        </p:attrNameLst>
                                      </p:cBhvr>
                                      <p:tavLst>
                                        <p:tav tm="0">
                                          <p:val>
                                            <p:strVal val="ppt_h"/>
                                          </p:val>
                                        </p:tav>
                                        <p:tav tm="100000">
                                          <p:val>
                                            <p:strVal val="ppt_h"/>
                                          </p:val>
                                        </p:tav>
                                      </p:tavLst>
                                    </p:anim>
                                    <p:anim calcmode="lin" valueType="num">
                                      <p:cBhvr>
                                        <p:cTn id="43" dur="500" accel="50000">
                                          <p:stCondLst>
                                            <p:cond delay="0"/>
                                          </p:stCondLst>
                                        </p:cTn>
                                        <p:tgtEl>
                                          <p:spTgt spid="1419273"/>
                                        </p:tgtEl>
                                        <p:attrNameLst>
                                          <p:attrName>ppt_w</p:attrName>
                                        </p:attrNameLst>
                                      </p:cBhvr>
                                      <p:tavLst>
                                        <p:tav tm="0">
                                          <p:val>
                                            <p:strVal val="ppt_w"/>
                                          </p:val>
                                        </p:tav>
                                        <p:tav tm="100000">
                                          <p:val>
                                            <p:strVal val="ppt_w*.05"/>
                                          </p:val>
                                        </p:tav>
                                      </p:tavLst>
                                    </p:anim>
                                    <p:anim calcmode="lin" valueType="num">
                                      <p:cBhvr>
                                        <p:cTn id="44" dur="500" decel="50000">
                                          <p:stCondLst>
                                            <p:cond delay="500"/>
                                          </p:stCondLst>
                                        </p:cTn>
                                        <p:tgtEl>
                                          <p:spTgt spid="1419273"/>
                                        </p:tgtEl>
                                        <p:attrNameLst>
                                          <p:attrName>ppt_w</p:attrName>
                                        </p:attrNameLst>
                                      </p:cBhvr>
                                      <p:tavLst>
                                        <p:tav tm="0">
                                          <p:val>
                                            <p:strVal val="ppt_w"/>
                                          </p:val>
                                        </p:tav>
                                        <p:tav tm="100000">
                                          <p:val>
                                            <p:strVal val="ppt_w/.05"/>
                                          </p:val>
                                        </p:tav>
                                      </p:tavLst>
                                    </p:anim>
                                    <p:anim calcmode="lin" valueType="num">
                                      <p:cBhvr>
                                        <p:cTn id="45" dur="500" accel="50000">
                                          <p:stCondLst>
                                            <p:cond delay="500"/>
                                          </p:stCondLst>
                                        </p:cTn>
                                        <p:tgtEl>
                                          <p:spTgt spid="1419273"/>
                                        </p:tgtEl>
                                        <p:attrNameLst>
                                          <p:attrName>style.rotation</p:attrName>
                                        </p:attrNameLst>
                                      </p:cBhvr>
                                      <p:tavLst>
                                        <p:tav tm="0">
                                          <p:val>
                                            <p:fltVal val="0"/>
                                          </p:val>
                                        </p:tav>
                                        <p:tav tm="100000">
                                          <p:val>
                                            <p:fltVal val="-90"/>
                                          </p:val>
                                        </p:tav>
                                      </p:tavLst>
                                    </p:anim>
                                    <p:set>
                                      <p:cBhvr>
                                        <p:cTn id="46" dur="1" fill="hold">
                                          <p:stCondLst>
                                            <p:cond delay="999"/>
                                          </p:stCondLst>
                                        </p:cTn>
                                        <p:tgtEl>
                                          <p:spTgt spid="1419273"/>
                                        </p:tgtEl>
                                        <p:attrNameLst>
                                          <p:attrName>style.visibility</p:attrName>
                                        </p:attrNameLst>
                                      </p:cBhvr>
                                      <p:to>
                                        <p:strVal val="hidden"/>
                                      </p:to>
                                    </p:set>
                                  </p:childTnLst>
                                </p:cTn>
                              </p:par>
                              <p:par>
                                <p:cTn id="47" presetID="25" presetClass="exit" presetSubtype="0" fill="hold" nodeType="withEffect">
                                  <p:stCondLst>
                                    <p:cond delay="0"/>
                                  </p:stCondLst>
                                  <p:childTnLst>
                                    <p:animEffect transition="out" filter="fade">
                                      <p:cBhvr>
                                        <p:cTn id="48" dur="1000" accel="50000">
                                          <p:stCondLst>
                                            <p:cond delay="0"/>
                                          </p:stCondLst>
                                        </p:cTn>
                                        <p:tgtEl>
                                          <p:spTgt spid="1419274"/>
                                        </p:tgtEl>
                                      </p:cBhvr>
                                    </p:animEffect>
                                    <p:anim calcmode="lin" valueType="num">
                                      <p:cBhvr>
                                        <p:cTn id="49" dur="500" accel="50000">
                                          <p:stCondLst>
                                            <p:cond delay="0"/>
                                          </p:stCondLst>
                                        </p:cTn>
                                        <p:tgtEl>
                                          <p:spTgt spid="1419274"/>
                                        </p:tgtEl>
                                        <p:attrNameLst>
                                          <p:attrName>ppt_y</p:attrName>
                                        </p:attrNameLst>
                                      </p:cBhvr>
                                      <p:tavLst>
                                        <p:tav tm="0">
                                          <p:val>
                                            <p:strVal val="ppt_y"/>
                                          </p:val>
                                        </p:tav>
                                        <p:tav tm="100000">
                                          <p:val>
                                            <p:strVal val="ppt_y+.1"/>
                                          </p:val>
                                        </p:tav>
                                      </p:tavLst>
                                    </p:anim>
                                    <p:anim calcmode="lin" valueType="num">
                                      <p:cBhvr>
                                        <p:cTn id="50" dur="500" decel="50000">
                                          <p:stCondLst>
                                            <p:cond delay="500"/>
                                          </p:stCondLst>
                                        </p:cTn>
                                        <p:tgtEl>
                                          <p:spTgt spid="1419274"/>
                                        </p:tgtEl>
                                        <p:attrNameLst>
                                          <p:attrName>ppt_y</p:attrName>
                                        </p:attrNameLst>
                                      </p:cBhvr>
                                      <p:tavLst>
                                        <p:tav tm="0">
                                          <p:val>
                                            <p:strVal val="ppt_y"/>
                                          </p:val>
                                        </p:tav>
                                        <p:tav tm="100000">
                                          <p:val>
                                            <p:strVal val="ppt_y-.1"/>
                                          </p:val>
                                        </p:tav>
                                      </p:tavLst>
                                    </p:anim>
                                    <p:anim calcmode="lin" valueType="num">
                                      <p:cBhvr>
                                        <p:cTn id="51" dur="500" accel="50000">
                                          <p:stCondLst>
                                            <p:cond delay="500"/>
                                          </p:stCondLst>
                                        </p:cTn>
                                        <p:tgtEl>
                                          <p:spTgt spid="1419274"/>
                                        </p:tgtEl>
                                        <p:attrNameLst>
                                          <p:attrName>ppt_x</p:attrName>
                                        </p:attrNameLst>
                                      </p:cBhvr>
                                      <p:tavLst>
                                        <p:tav tm="0">
                                          <p:val>
                                            <p:strVal val="ppt_x"/>
                                          </p:val>
                                        </p:tav>
                                        <p:tav tm="100000">
                                          <p:val>
                                            <p:strVal val="ppt_x+.4"/>
                                          </p:val>
                                        </p:tav>
                                      </p:tavLst>
                                    </p:anim>
                                    <p:anim calcmode="lin" valueType="num">
                                      <p:cBhvr>
                                        <p:cTn id="52" dur="1000"/>
                                        <p:tgtEl>
                                          <p:spTgt spid="1419274"/>
                                        </p:tgtEl>
                                        <p:attrNameLst>
                                          <p:attrName>ppt_h</p:attrName>
                                        </p:attrNameLst>
                                      </p:cBhvr>
                                      <p:tavLst>
                                        <p:tav tm="0">
                                          <p:val>
                                            <p:strVal val="ppt_h"/>
                                          </p:val>
                                        </p:tav>
                                        <p:tav tm="100000">
                                          <p:val>
                                            <p:strVal val="ppt_h"/>
                                          </p:val>
                                        </p:tav>
                                      </p:tavLst>
                                    </p:anim>
                                    <p:anim calcmode="lin" valueType="num">
                                      <p:cBhvr>
                                        <p:cTn id="53" dur="500" accel="50000">
                                          <p:stCondLst>
                                            <p:cond delay="0"/>
                                          </p:stCondLst>
                                        </p:cTn>
                                        <p:tgtEl>
                                          <p:spTgt spid="1419274"/>
                                        </p:tgtEl>
                                        <p:attrNameLst>
                                          <p:attrName>ppt_w</p:attrName>
                                        </p:attrNameLst>
                                      </p:cBhvr>
                                      <p:tavLst>
                                        <p:tav tm="0">
                                          <p:val>
                                            <p:strVal val="ppt_w"/>
                                          </p:val>
                                        </p:tav>
                                        <p:tav tm="100000">
                                          <p:val>
                                            <p:strVal val="ppt_w*.05"/>
                                          </p:val>
                                        </p:tav>
                                      </p:tavLst>
                                    </p:anim>
                                    <p:anim calcmode="lin" valueType="num">
                                      <p:cBhvr>
                                        <p:cTn id="54" dur="500" decel="50000">
                                          <p:stCondLst>
                                            <p:cond delay="500"/>
                                          </p:stCondLst>
                                        </p:cTn>
                                        <p:tgtEl>
                                          <p:spTgt spid="1419274"/>
                                        </p:tgtEl>
                                        <p:attrNameLst>
                                          <p:attrName>ppt_w</p:attrName>
                                        </p:attrNameLst>
                                      </p:cBhvr>
                                      <p:tavLst>
                                        <p:tav tm="0">
                                          <p:val>
                                            <p:strVal val="ppt_w"/>
                                          </p:val>
                                        </p:tav>
                                        <p:tav tm="100000">
                                          <p:val>
                                            <p:strVal val="ppt_w/.05"/>
                                          </p:val>
                                        </p:tav>
                                      </p:tavLst>
                                    </p:anim>
                                    <p:anim calcmode="lin" valueType="num">
                                      <p:cBhvr>
                                        <p:cTn id="55" dur="500" accel="50000">
                                          <p:stCondLst>
                                            <p:cond delay="500"/>
                                          </p:stCondLst>
                                        </p:cTn>
                                        <p:tgtEl>
                                          <p:spTgt spid="1419274"/>
                                        </p:tgtEl>
                                        <p:attrNameLst>
                                          <p:attrName>style.rotation</p:attrName>
                                        </p:attrNameLst>
                                      </p:cBhvr>
                                      <p:tavLst>
                                        <p:tav tm="0">
                                          <p:val>
                                            <p:fltVal val="0"/>
                                          </p:val>
                                        </p:tav>
                                        <p:tav tm="100000">
                                          <p:val>
                                            <p:fltVal val="-90"/>
                                          </p:val>
                                        </p:tav>
                                      </p:tavLst>
                                    </p:anim>
                                    <p:set>
                                      <p:cBhvr>
                                        <p:cTn id="56" dur="1" fill="hold">
                                          <p:stCondLst>
                                            <p:cond delay="999"/>
                                          </p:stCondLst>
                                        </p:cTn>
                                        <p:tgtEl>
                                          <p:spTgt spid="1419274"/>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5" presetClass="entr" presetSubtype="0" fill="hold" nodeType="clickEffect">
                                  <p:stCondLst>
                                    <p:cond delay="0"/>
                                  </p:stCondLst>
                                  <p:childTnLst>
                                    <p:set>
                                      <p:cBhvr>
                                        <p:cTn id="60" dur="1" fill="hold">
                                          <p:stCondLst>
                                            <p:cond delay="0"/>
                                          </p:stCondLst>
                                        </p:cTn>
                                        <p:tgtEl>
                                          <p:spTgt spid="1419271"/>
                                        </p:tgtEl>
                                        <p:attrNameLst>
                                          <p:attrName>style.visibility</p:attrName>
                                        </p:attrNameLst>
                                      </p:cBhvr>
                                      <p:to>
                                        <p:strVal val="visible"/>
                                      </p:to>
                                    </p:set>
                                    <p:anim calcmode="lin" valueType="num">
                                      <p:cBhvr>
                                        <p:cTn id="61" dur="500" decel="50000" fill="hold">
                                          <p:stCondLst>
                                            <p:cond delay="0"/>
                                          </p:stCondLst>
                                        </p:cTn>
                                        <p:tgtEl>
                                          <p:spTgt spid="1419271"/>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1419271"/>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1419271"/>
                                        </p:tgtEl>
                                        <p:attrNameLst>
                                          <p:attrName>ppt_w</p:attrName>
                                        </p:attrNameLst>
                                      </p:cBhvr>
                                      <p:tavLst>
                                        <p:tav tm="0">
                                          <p:val>
                                            <p:strVal val="#ppt_w*.05"/>
                                          </p:val>
                                        </p:tav>
                                        <p:tav tm="100000">
                                          <p:val>
                                            <p:strVal val="#ppt_w"/>
                                          </p:val>
                                        </p:tav>
                                      </p:tavLst>
                                    </p:anim>
                                    <p:anim calcmode="lin" valueType="num">
                                      <p:cBhvr>
                                        <p:cTn id="64" dur="1000" fill="hold"/>
                                        <p:tgtEl>
                                          <p:spTgt spid="1419271"/>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1419271"/>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1419271"/>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1419271"/>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1419271"/>
                                        </p:tgtEl>
                                      </p:cBhvr>
                                    </p:animEffect>
                                  </p:childTnLst>
                                </p:cTn>
                              </p:par>
                              <p:par>
                                <p:cTn id="69" presetID="25" presetClass="entr" presetSubtype="0" fill="hold" nodeType="withEffect">
                                  <p:stCondLst>
                                    <p:cond delay="0"/>
                                  </p:stCondLst>
                                  <p:childTnLst>
                                    <p:set>
                                      <p:cBhvr>
                                        <p:cTn id="70" dur="1" fill="hold">
                                          <p:stCondLst>
                                            <p:cond delay="0"/>
                                          </p:stCondLst>
                                        </p:cTn>
                                        <p:tgtEl>
                                          <p:spTgt spid="1419275"/>
                                        </p:tgtEl>
                                        <p:attrNameLst>
                                          <p:attrName>style.visibility</p:attrName>
                                        </p:attrNameLst>
                                      </p:cBhvr>
                                      <p:to>
                                        <p:strVal val="visible"/>
                                      </p:to>
                                    </p:set>
                                    <p:anim calcmode="lin" valueType="num">
                                      <p:cBhvr>
                                        <p:cTn id="71" dur="500" decel="50000" fill="hold">
                                          <p:stCondLst>
                                            <p:cond delay="0"/>
                                          </p:stCondLst>
                                        </p:cTn>
                                        <p:tgtEl>
                                          <p:spTgt spid="1419275"/>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1419275"/>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1419275"/>
                                        </p:tgtEl>
                                        <p:attrNameLst>
                                          <p:attrName>ppt_w</p:attrName>
                                        </p:attrNameLst>
                                      </p:cBhvr>
                                      <p:tavLst>
                                        <p:tav tm="0">
                                          <p:val>
                                            <p:strVal val="#ppt_w*.05"/>
                                          </p:val>
                                        </p:tav>
                                        <p:tav tm="100000">
                                          <p:val>
                                            <p:strVal val="#ppt_w"/>
                                          </p:val>
                                        </p:tav>
                                      </p:tavLst>
                                    </p:anim>
                                    <p:anim calcmode="lin" valueType="num">
                                      <p:cBhvr>
                                        <p:cTn id="74" dur="1000" fill="hold"/>
                                        <p:tgtEl>
                                          <p:spTgt spid="1419275"/>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1419275"/>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1419275"/>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1419275"/>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1419275"/>
                                        </p:tgtEl>
                                      </p:cBhvr>
                                    </p:animEffect>
                                  </p:childTnLst>
                                </p:cTn>
                              </p:par>
                              <p:par>
                                <p:cTn id="79" presetID="25" presetClass="entr" presetSubtype="0" fill="hold" nodeType="withEffect">
                                  <p:stCondLst>
                                    <p:cond delay="0"/>
                                  </p:stCondLst>
                                  <p:childTnLst>
                                    <p:set>
                                      <p:cBhvr>
                                        <p:cTn id="80" dur="1" fill="hold">
                                          <p:stCondLst>
                                            <p:cond delay="0"/>
                                          </p:stCondLst>
                                        </p:cTn>
                                        <p:tgtEl>
                                          <p:spTgt spid="1419276"/>
                                        </p:tgtEl>
                                        <p:attrNameLst>
                                          <p:attrName>style.visibility</p:attrName>
                                        </p:attrNameLst>
                                      </p:cBhvr>
                                      <p:to>
                                        <p:strVal val="visible"/>
                                      </p:to>
                                    </p:set>
                                    <p:anim calcmode="lin" valueType="num">
                                      <p:cBhvr>
                                        <p:cTn id="81" dur="500" decel="50000" fill="hold">
                                          <p:stCondLst>
                                            <p:cond delay="0"/>
                                          </p:stCondLst>
                                        </p:cTn>
                                        <p:tgtEl>
                                          <p:spTgt spid="1419276"/>
                                        </p:tgtEl>
                                        <p:attrNameLst>
                                          <p:attrName>style.rotation</p:attrName>
                                        </p:attrNameLst>
                                      </p:cBhvr>
                                      <p:tavLst>
                                        <p:tav tm="0">
                                          <p:val>
                                            <p:fltVal val="-90"/>
                                          </p:val>
                                        </p:tav>
                                        <p:tav tm="100000">
                                          <p:val>
                                            <p:fltVal val="0"/>
                                          </p:val>
                                        </p:tav>
                                      </p:tavLst>
                                    </p:anim>
                                    <p:anim calcmode="lin" valueType="num">
                                      <p:cBhvr>
                                        <p:cTn id="82" dur="500" decel="50000" fill="hold">
                                          <p:stCondLst>
                                            <p:cond delay="0"/>
                                          </p:stCondLst>
                                        </p:cTn>
                                        <p:tgtEl>
                                          <p:spTgt spid="1419276"/>
                                        </p:tgtEl>
                                        <p:attrNameLst>
                                          <p:attrName>ppt_w</p:attrName>
                                        </p:attrNameLst>
                                      </p:cBhvr>
                                      <p:tavLst>
                                        <p:tav tm="0">
                                          <p:val>
                                            <p:strVal val="#ppt_w"/>
                                          </p:val>
                                        </p:tav>
                                        <p:tav tm="100000">
                                          <p:val>
                                            <p:strVal val="#ppt_w*.05"/>
                                          </p:val>
                                        </p:tav>
                                      </p:tavLst>
                                    </p:anim>
                                    <p:anim calcmode="lin" valueType="num">
                                      <p:cBhvr>
                                        <p:cTn id="83" dur="500" accel="50000" fill="hold">
                                          <p:stCondLst>
                                            <p:cond delay="500"/>
                                          </p:stCondLst>
                                        </p:cTn>
                                        <p:tgtEl>
                                          <p:spTgt spid="1419276"/>
                                        </p:tgtEl>
                                        <p:attrNameLst>
                                          <p:attrName>ppt_w</p:attrName>
                                        </p:attrNameLst>
                                      </p:cBhvr>
                                      <p:tavLst>
                                        <p:tav tm="0">
                                          <p:val>
                                            <p:strVal val="#ppt_w*.05"/>
                                          </p:val>
                                        </p:tav>
                                        <p:tav tm="100000">
                                          <p:val>
                                            <p:strVal val="#ppt_w"/>
                                          </p:val>
                                        </p:tav>
                                      </p:tavLst>
                                    </p:anim>
                                    <p:anim calcmode="lin" valueType="num">
                                      <p:cBhvr>
                                        <p:cTn id="84" dur="1000" fill="hold"/>
                                        <p:tgtEl>
                                          <p:spTgt spid="1419276"/>
                                        </p:tgtEl>
                                        <p:attrNameLst>
                                          <p:attrName>ppt_h</p:attrName>
                                        </p:attrNameLst>
                                      </p:cBhvr>
                                      <p:tavLst>
                                        <p:tav tm="0">
                                          <p:val>
                                            <p:strVal val="#ppt_h"/>
                                          </p:val>
                                        </p:tav>
                                        <p:tav tm="100000">
                                          <p:val>
                                            <p:strVal val="#ppt_h"/>
                                          </p:val>
                                        </p:tav>
                                      </p:tavLst>
                                    </p:anim>
                                    <p:anim calcmode="lin" valueType="num">
                                      <p:cBhvr>
                                        <p:cTn id="85" dur="500" decel="50000" fill="hold">
                                          <p:stCondLst>
                                            <p:cond delay="0"/>
                                          </p:stCondLst>
                                        </p:cTn>
                                        <p:tgtEl>
                                          <p:spTgt spid="1419276"/>
                                        </p:tgtEl>
                                        <p:attrNameLst>
                                          <p:attrName>ppt_x</p:attrName>
                                        </p:attrNameLst>
                                      </p:cBhvr>
                                      <p:tavLst>
                                        <p:tav tm="0">
                                          <p:val>
                                            <p:strVal val="#ppt_x+.4"/>
                                          </p:val>
                                        </p:tav>
                                        <p:tav tm="100000">
                                          <p:val>
                                            <p:strVal val="#ppt_x"/>
                                          </p:val>
                                        </p:tav>
                                      </p:tavLst>
                                    </p:anim>
                                    <p:anim calcmode="lin" valueType="num">
                                      <p:cBhvr>
                                        <p:cTn id="86" dur="500" decel="50000" fill="hold">
                                          <p:stCondLst>
                                            <p:cond delay="0"/>
                                          </p:stCondLst>
                                        </p:cTn>
                                        <p:tgtEl>
                                          <p:spTgt spid="1419276"/>
                                        </p:tgtEl>
                                        <p:attrNameLst>
                                          <p:attrName>ppt_y</p:attrName>
                                        </p:attrNameLst>
                                      </p:cBhvr>
                                      <p:tavLst>
                                        <p:tav tm="0">
                                          <p:val>
                                            <p:strVal val="#ppt_y-.2"/>
                                          </p:val>
                                        </p:tav>
                                        <p:tav tm="100000">
                                          <p:val>
                                            <p:strVal val="#ppt_y+.1"/>
                                          </p:val>
                                        </p:tav>
                                      </p:tavLst>
                                    </p:anim>
                                    <p:anim calcmode="lin" valueType="num">
                                      <p:cBhvr>
                                        <p:cTn id="87" dur="500" accel="50000" fill="hold">
                                          <p:stCondLst>
                                            <p:cond delay="500"/>
                                          </p:stCondLst>
                                        </p:cTn>
                                        <p:tgtEl>
                                          <p:spTgt spid="1419276"/>
                                        </p:tgtEl>
                                        <p:attrNameLst>
                                          <p:attrName>ppt_y</p:attrName>
                                        </p:attrNameLst>
                                      </p:cBhvr>
                                      <p:tavLst>
                                        <p:tav tm="0">
                                          <p:val>
                                            <p:strVal val="#ppt_y+.1"/>
                                          </p:val>
                                        </p:tav>
                                        <p:tav tm="100000">
                                          <p:val>
                                            <p:strVal val="#ppt_y"/>
                                          </p:val>
                                        </p:tav>
                                      </p:tavLst>
                                    </p:anim>
                                    <p:animEffect transition="in" filter="fade">
                                      <p:cBhvr>
                                        <p:cTn id="88" dur="1000" decel="50000">
                                          <p:stCondLst>
                                            <p:cond delay="0"/>
                                          </p:stCondLst>
                                        </p:cTn>
                                        <p:tgtEl>
                                          <p:spTgt spid="141927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5" presetClass="exit" presetSubtype="0" fill="hold" nodeType="clickEffect">
                                  <p:stCondLst>
                                    <p:cond delay="0"/>
                                  </p:stCondLst>
                                  <p:childTnLst>
                                    <p:animEffect transition="out" filter="fade">
                                      <p:cBhvr>
                                        <p:cTn id="92" dur="1000" accel="50000">
                                          <p:stCondLst>
                                            <p:cond delay="0"/>
                                          </p:stCondLst>
                                        </p:cTn>
                                        <p:tgtEl>
                                          <p:spTgt spid="1419275"/>
                                        </p:tgtEl>
                                      </p:cBhvr>
                                    </p:animEffect>
                                    <p:anim calcmode="lin" valueType="num">
                                      <p:cBhvr>
                                        <p:cTn id="93" dur="500" accel="50000">
                                          <p:stCondLst>
                                            <p:cond delay="0"/>
                                          </p:stCondLst>
                                        </p:cTn>
                                        <p:tgtEl>
                                          <p:spTgt spid="1419275"/>
                                        </p:tgtEl>
                                        <p:attrNameLst>
                                          <p:attrName>ppt_y</p:attrName>
                                        </p:attrNameLst>
                                      </p:cBhvr>
                                      <p:tavLst>
                                        <p:tav tm="0">
                                          <p:val>
                                            <p:strVal val="ppt_y"/>
                                          </p:val>
                                        </p:tav>
                                        <p:tav tm="100000">
                                          <p:val>
                                            <p:strVal val="ppt_y+.1"/>
                                          </p:val>
                                        </p:tav>
                                      </p:tavLst>
                                    </p:anim>
                                    <p:anim calcmode="lin" valueType="num">
                                      <p:cBhvr>
                                        <p:cTn id="94" dur="500" decel="50000">
                                          <p:stCondLst>
                                            <p:cond delay="500"/>
                                          </p:stCondLst>
                                        </p:cTn>
                                        <p:tgtEl>
                                          <p:spTgt spid="1419275"/>
                                        </p:tgtEl>
                                        <p:attrNameLst>
                                          <p:attrName>ppt_y</p:attrName>
                                        </p:attrNameLst>
                                      </p:cBhvr>
                                      <p:tavLst>
                                        <p:tav tm="0">
                                          <p:val>
                                            <p:strVal val="ppt_y"/>
                                          </p:val>
                                        </p:tav>
                                        <p:tav tm="100000">
                                          <p:val>
                                            <p:strVal val="ppt_y-.1"/>
                                          </p:val>
                                        </p:tav>
                                      </p:tavLst>
                                    </p:anim>
                                    <p:anim calcmode="lin" valueType="num">
                                      <p:cBhvr>
                                        <p:cTn id="95" dur="500" accel="50000">
                                          <p:stCondLst>
                                            <p:cond delay="500"/>
                                          </p:stCondLst>
                                        </p:cTn>
                                        <p:tgtEl>
                                          <p:spTgt spid="1419275"/>
                                        </p:tgtEl>
                                        <p:attrNameLst>
                                          <p:attrName>ppt_x</p:attrName>
                                        </p:attrNameLst>
                                      </p:cBhvr>
                                      <p:tavLst>
                                        <p:tav tm="0">
                                          <p:val>
                                            <p:strVal val="ppt_x"/>
                                          </p:val>
                                        </p:tav>
                                        <p:tav tm="100000">
                                          <p:val>
                                            <p:strVal val="ppt_x+.4"/>
                                          </p:val>
                                        </p:tav>
                                      </p:tavLst>
                                    </p:anim>
                                    <p:anim calcmode="lin" valueType="num">
                                      <p:cBhvr>
                                        <p:cTn id="96" dur="1000"/>
                                        <p:tgtEl>
                                          <p:spTgt spid="1419275"/>
                                        </p:tgtEl>
                                        <p:attrNameLst>
                                          <p:attrName>ppt_h</p:attrName>
                                        </p:attrNameLst>
                                      </p:cBhvr>
                                      <p:tavLst>
                                        <p:tav tm="0">
                                          <p:val>
                                            <p:strVal val="ppt_h"/>
                                          </p:val>
                                        </p:tav>
                                        <p:tav tm="100000">
                                          <p:val>
                                            <p:strVal val="ppt_h"/>
                                          </p:val>
                                        </p:tav>
                                      </p:tavLst>
                                    </p:anim>
                                    <p:anim calcmode="lin" valueType="num">
                                      <p:cBhvr>
                                        <p:cTn id="97" dur="500" accel="50000">
                                          <p:stCondLst>
                                            <p:cond delay="0"/>
                                          </p:stCondLst>
                                        </p:cTn>
                                        <p:tgtEl>
                                          <p:spTgt spid="1419275"/>
                                        </p:tgtEl>
                                        <p:attrNameLst>
                                          <p:attrName>ppt_w</p:attrName>
                                        </p:attrNameLst>
                                      </p:cBhvr>
                                      <p:tavLst>
                                        <p:tav tm="0">
                                          <p:val>
                                            <p:strVal val="ppt_w"/>
                                          </p:val>
                                        </p:tav>
                                        <p:tav tm="100000">
                                          <p:val>
                                            <p:strVal val="ppt_w*.05"/>
                                          </p:val>
                                        </p:tav>
                                      </p:tavLst>
                                    </p:anim>
                                    <p:anim calcmode="lin" valueType="num">
                                      <p:cBhvr>
                                        <p:cTn id="98" dur="500" decel="50000">
                                          <p:stCondLst>
                                            <p:cond delay="500"/>
                                          </p:stCondLst>
                                        </p:cTn>
                                        <p:tgtEl>
                                          <p:spTgt spid="1419275"/>
                                        </p:tgtEl>
                                        <p:attrNameLst>
                                          <p:attrName>ppt_w</p:attrName>
                                        </p:attrNameLst>
                                      </p:cBhvr>
                                      <p:tavLst>
                                        <p:tav tm="0">
                                          <p:val>
                                            <p:strVal val="ppt_w"/>
                                          </p:val>
                                        </p:tav>
                                        <p:tav tm="100000">
                                          <p:val>
                                            <p:strVal val="ppt_w/.05"/>
                                          </p:val>
                                        </p:tav>
                                      </p:tavLst>
                                    </p:anim>
                                    <p:anim calcmode="lin" valueType="num">
                                      <p:cBhvr>
                                        <p:cTn id="99" dur="500" accel="50000">
                                          <p:stCondLst>
                                            <p:cond delay="500"/>
                                          </p:stCondLst>
                                        </p:cTn>
                                        <p:tgtEl>
                                          <p:spTgt spid="1419275"/>
                                        </p:tgtEl>
                                        <p:attrNameLst>
                                          <p:attrName>style.rotation</p:attrName>
                                        </p:attrNameLst>
                                      </p:cBhvr>
                                      <p:tavLst>
                                        <p:tav tm="0">
                                          <p:val>
                                            <p:fltVal val="0"/>
                                          </p:val>
                                        </p:tav>
                                        <p:tav tm="100000">
                                          <p:val>
                                            <p:fltVal val="-90"/>
                                          </p:val>
                                        </p:tav>
                                      </p:tavLst>
                                    </p:anim>
                                    <p:set>
                                      <p:cBhvr>
                                        <p:cTn id="100" dur="1" fill="hold">
                                          <p:stCondLst>
                                            <p:cond delay="999"/>
                                          </p:stCondLst>
                                        </p:cTn>
                                        <p:tgtEl>
                                          <p:spTgt spid="1419275"/>
                                        </p:tgtEl>
                                        <p:attrNameLst>
                                          <p:attrName>style.visibility</p:attrName>
                                        </p:attrNameLst>
                                      </p:cBhvr>
                                      <p:to>
                                        <p:strVal val="hidden"/>
                                      </p:to>
                                    </p:set>
                                  </p:childTnLst>
                                </p:cTn>
                              </p:par>
                              <p:par>
                                <p:cTn id="101" presetID="25" presetClass="exit" presetSubtype="0" fill="hold" nodeType="withEffect">
                                  <p:stCondLst>
                                    <p:cond delay="0"/>
                                  </p:stCondLst>
                                  <p:childTnLst>
                                    <p:animEffect transition="out" filter="fade">
                                      <p:cBhvr>
                                        <p:cTn id="102" dur="1000" accel="50000">
                                          <p:stCondLst>
                                            <p:cond delay="0"/>
                                          </p:stCondLst>
                                        </p:cTn>
                                        <p:tgtEl>
                                          <p:spTgt spid="1419276"/>
                                        </p:tgtEl>
                                      </p:cBhvr>
                                    </p:animEffect>
                                    <p:anim calcmode="lin" valueType="num">
                                      <p:cBhvr>
                                        <p:cTn id="103" dur="500" accel="50000">
                                          <p:stCondLst>
                                            <p:cond delay="0"/>
                                          </p:stCondLst>
                                        </p:cTn>
                                        <p:tgtEl>
                                          <p:spTgt spid="1419276"/>
                                        </p:tgtEl>
                                        <p:attrNameLst>
                                          <p:attrName>ppt_y</p:attrName>
                                        </p:attrNameLst>
                                      </p:cBhvr>
                                      <p:tavLst>
                                        <p:tav tm="0">
                                          <p:val>
                                            <p:strVal val="ppt_y"/>
                                          </p:val>
                                        </p:tav>
                                        <p:tav tm="100000">
                                          <p:val>
                                            <p:strVal val="ppt_y+.1"/>
                                          </p:val>
                                        </p:tav>
                                      </p:tavLst>
                                    </p:anim>
                                    <p:anim calcmode="lin" valueType="num">
                                      <p:cBhvr>
                                        <p:cTn id="104" dur="500" decel="50000">
                                          <p:stCondLst>
                                            <p:cond delay="500"/>
                                          </p:stCondLst>
                                        </p:cTn>
                                        <p:tgtEl>
                                          <p:spTgt spid="1419276"/>
                                        </p:tgtEl>
                                        <p:attrNameLst>
                                          <p:attrName>ppt_y</p:attrName>
                                        </p:attrNameLst>
                                      </p:cBhvr>
                                      <p:tavLst>
                                        <p:tav tm="0">
                                          <p:val>
                                            <p:strVal val="ppt_y"/>
                                          </p:val>
                                        </p:tav>
                                        <p:tav tm="100000">
                                          <p:val>
                                            <p:strVal val="ppt_y-.1"/>
                                          </p:val>
                                        </p:tav>
                                      </p:tavLst>
                                    </p:anim>
                                    <p:anim calcmode="lin" valueType="num">
                                      <p:cBhvr>
                                        <p:cTn id="105" dur="500" accel="50000">
                                          <p:stCondLst>
                                            <p:cond delay="500"/>
                                          </p:stCondLst>
                                        </p:cTn>
                                        <p:tgtEl>
                                          <p:spTgt spid="1419276"/>
                                        </p:tgtEl>
                                        <p:attrNameLst>
                                          <p:attrName>ppt_x</p:attrName>
                                        </p:attrNameLst>
                                      </p:cBhvr>
                                      <p:tavLst>
                                        <p:tav tm="0">
                                          <p:val>
                                            <p:strVal val="ppt_x"/>
                                          </p:val>
                                        </p:tav>
                                        <p:tav tm="100000">
                                          <p:val>
                                            <p:strVal val="ppt_x+.4"/>
                                          </p:val>
                                        </p:tav>
                                      </p:tavLst>
                                    </p:anim>
                                    <p:anim calcmode="lin" valueType="num">
                                      <p:cBhvr>
                                        <p:cTn id="106" dur="1000"/>
                                        <p:tgtEl>
                                          <p:spTgt spid="1419276"/>
                                        </p:tgtEl>
                                        <p:attrNameLst>
                                          <p:attrName>ppt_h</p:attrName>
                                        </p:attrNameLst>
                                      </p:cBhvr>
                                      <p:tavLst>
                                        <p:tav tm="0">
                                          <p:val>
                                            <p:strVal val="ppt_h"/>
                                          </p:val>
                                        </p:tav>
                                        <p:tav tm="100000">
                                          <p:val>
                                            <p:strVal val="ppt_h"/>
                                          </p:val>
                                        </p:tav>
                                      </p:tavLst>
                                    </p:anim>
                                    <p:anim calcmode="lin" valueType="num">
                                      <p:cBhvr>
                                        <p:cTn id="107" dur="500" accel="50000">
                                          <p:stCondLst>
                                            <p:cond delay="0"/>
                                          </p:stCondLst>
                                        </p:cTn>
                                        <p:tgtEl>
                                          <p:spTgt spid="1419276"/>
                                        </p:tgtEl>
                                        <p:attrNameLst>
                                          <p:attrName>ppt_w</p:attrName>
                                        </p:attrNameLst>
                                      </p:cBhvr>
                                      <p:tavLst>
                                        <p:tav tm="0">
                                          <p:val>
                                            <p:strVal val="ppt_w"/>
                                          </p:val>
                                        </p:tav>
                                        <p:tav tm="100000">
                                          <p:val>
                                            <p:strVal val="ppt_w*.05"/>
                                          </p:val>
                                        </p:tav>
                                      </p:tavLst>
                                    </p:anim>
                                    <p:anim calcmode="lin" valueType="num">
                                      <p:cBhvr>
                                        <p:cTn id="108" dur="500" decel="50000">
                                          <p:stCondLst>
                                            <p:cond delay="500"/>
                                          </p:stCondLst>
                                        </p:cTn>
                                        <p:tgtEl>
                                          <p:spTgt spid="1419276"/>
                                        </p:tgtEl>
                                        <p:attrNameLst>
                                          <p:attrName>ppt_w</p:attrName>
                                        </p:attrNameLst>
                                      </p:cBhvr>
                                      <p:tavLst>
                                        <p:tav tm="0">
                                          <p:val>
                                            <p:strVal val="ppt_w"/>
                                          </p:val>
                                        </p:tav>
                                        <p:tav tm="100000">
                                          <p:val>
                                            <p:strVal val="ppt_w/.05"/>
                                          </p:val>
                                        </p:tav>
                                      </p:tavLst>
                                    </p:anim>
                                    <p:anim calcmode="lin" valueType="num">
                                      <p:cBhvr>
                                        <p:cTn id="109" dur="500" accel="50000">
                                          <p:stCondLst>
                                            <p:cond delay="500"/>
                                          </p:stCondLst>
                                        </p:cTn>
                                        <p:tgtEl>
                                          <p:spTgt spid="1419276"/>
                                        </p:tgtEl>
                                        <p:attrNameLst>
                                          <p:attrName>style.rotation</p:attrName>
                                        </p:attrNameLst>
                                      </p:cBhvr>
                                      <p:tavLst>
                                        <p:tav tm="0">
                                          <p:val>
                                            <p:fltVal val="0"/>
                                          </p:val>
                                        </p:tav>
                                        <p:tav tm="100000">
                                          <p:val>
                                            <p:fltVal val="-90"/>
                                          </p:val>
                                        </p:tav>
                                      </p:tavLst>
                                    </p:anim>
                                    <p:set>
                                      <p:cBhvr>
                                        <p:cTn id="110" dur="1" fill="hold">
                                          <p:stCondLst>
                                            <p:cond delay="999"/>
                                          </p:stCondLst>
                                        </p:cTn>
                                        <p:tgtEl>
                                          <p:spTgt spid="1419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757356" y="290450"/>
            <a:ext cx="10758267" cy="585924"/>
          </a:xfrm>
        </p:spPr>
        <p:txBody>
          <a:bodyPr/>
          <a:lstStyle/>
          <a:p>
            <a:pPr eaLnBrk="1" hangingPunct="1"/>
            <a:r>
              <a:rPr lang="zh-CN" altLang="en-US" dirty="0"/>
              <a:t>布尔矩阵的运算</a:t>
            </a:r>
            <a:endParaRPr lang="en-US" altLang="zh-CN" dirty="0"/>
          </a:p>
        </p:txBody>
      </p:sp>
      <p:sp>
        <p:nvSpPr>
          <p:cNvPr id="1421315" name="Rectangle 3"/>
          <p:cNvSpPr>
            <a:spLocks noGrp="1" noChangeArrowheads="1"/>
          </p:cNvSpPr>
          <p:nvPr>
            <p:ph type="body" sz="half" idx="1"/>
          </p:nvPr>
        </p:nvSpPr>
        <p:spPr>
          <a:xfrm>
            <a:off x="281731" y="914744"/>
            <a:ext cx="11201400" cy="1314818"/>
          </a:xfrm>
        </p:spPr>
        <p:txBody>
          <a:bodyPr>
            <a:normAutofit/>
          </a:bodyPr>
          <a:lstStyle/>
          <a:p>
            <a:pPr marL="0" indent="0">
              <a:buNone/>
            </a:pPr>
            <a:r>
              <a:rPr lang="zh-CN" altLang="zh-CN" dirty="0">
                <a:solidFill>
                  <a:srgbClr val="C00000"/>
                </a:solidFill>
              </a:rPr>
              <a:t>定义</a:t>
            </a:r>
            <a:r>
              <a:rPr lang="en-US" altLang="zh-CN" dirty="0">
                <a:solidFill>
                  <a:srgbClr val="C00000"/>
                </a:solidFill>
              </a:rPr>
              <a:t>4.7 </a:t>
            </a:r>
            <a:r>
              <a:rPr lang="zh-CN" altLang="en-US" dirty="0"/>
              <a:t>（</a:t>
            </a:r>
            <a:r>
              <a:rPr lang="en-US" altLang="zh-CN" dirty="0"/>
              <a:t>1</a:t>
            </a:r>
            <a:r>
              <a:rPr lang="zh-CN" altLang="en-US" dirty="0"/>
              <a:t>）如果</a:t>
            </a:r>
            <a:r>
              <a:rPr lang="en-US" altLang="zh-CN" dirty="0"/>
              <a:t>A=(</a:t>
            </a:r>
            <a:r>
              <a:rPr lang="en-US" altLang="zh-CN" dirty="0" err="1"/>
              <a:t>a</a:t>
            </a:r>
            <a:r>
              <a:rPr lang="en-US" altLang="zh-CN" baseline="-25000" dirty="0" err="1"/>
              <a:t>ij</a:t>
            </a:r>
            <a:r>
              <a:rPr lang="en-US" altLang="zh-CN" dirty="0"/>
              <a:t>)</a:t>
            </a:r>
            <a:r>
              <a:rPr lang="zh-CN" altLang="en-US" dirty="0"/>
              <a:t>和</a:t>
            </a:r>
            <a:r>
              <a:rPr lang="en-US" altLang="zh-CN" dirty="0"/>
              <a:t>B=(</a:t>
            </a:r>
            <a:r>
              <a:rPr lang="en-US" altLang="zh-CN" dirty="0" err="1"/>
              <a:t>b</a:t>
            </a:r>
            <a:r>
              <a:rPr lang="en-US" altLang="zh-CN" baseline="-25000" dirty="0" err="1"/>
              <a:t>ij</a:t>
            </a:r>
            <a:r>
              <a:rPr lang="en-US" altLang="zh-CN" dirty="0"/>
              <a:t>)</a:t>
            </a:r>
            <a:r>
              <a:rPr lang="zh-CN" altLang="en-US" dirty="0"/>
              <a:t>是两个</a:t>
            </a:r>
            <a:r>
              <a:rPr lang="en-US" altLang="zh-CN" dirty="0" err="1"/>
              <a:t>m×n</a:t>
            </a:r>
            <a:r>
              <a:rPr lang="zh-CN" altLang="zh-CN" dirty="0"/>
              <a:t>阶</a:t>
            </a:r>
            <a:r>
              <a:rPr lang="zh-CN" altLang="en-US" dirty="0"/>
              <a:t>布尔矩阵，则</a:t>
            </a:r>
            <a:r>
              <a:rPr lang="en-US" altLang="zh-CN" dirty="0">
                <a:solidFill>
                  <a:srgbClr val="3333FF"/>
                </a:solidFill>
              </a:rPr>
              <a:t>A</a:t>
            </a:r>
            <a:r>
              <a:rPr lang="zh-CN" altLang="en-US" dirty="0">
                <a:solidFill>
                  <a:srgbClr val="3333FF"/>
                </a:solidFill>
              </a:rPr>
              <a:t>和</a:t>
            </a:r>
            <a:r>
              <a:rPr lang="en-US" altLang="zh-CN" dirty="0">
                <a:solidFill>
                  <a:srgbClr val="3333FF"/>
                </a:solidFill>
              </a:rPr>
              <a:t>B</a:t>
            </a:r>
            <a:r>
              <a:rPr lang="zh-CN" altLang="en-US" dirty="0">
                <a:solidFill>
                  <a:srgbClr val="3333FF"/>
                </a:solidFill>
              </a:rPr>
              <a:t>的布尔并</a:t>
            </a:r>
            <a:r>
              <a:rPr lang="en-US" altLang="zh-CN" dirty="0"/>
              <a:t>(Boolean Join)</a:t>
            </a:r>
            <a:r>
              <a:rPr lang="zh-CN" altLang="zh-CN" dirty="0"/>
              <a:t>也是</a:t>
            </a:r>
            <a:r>
              <a:rPr lang="en-US" altLang="zh-CN" dirty="0" err="1"/>
              <a:t>m×n</a:t>
            </a:r>
            <a:r>
              <a:rPr lang="zh-CN" altLang="zh-CN" dirty="0"/>
              <a:t>阶矩阵，记作</a:t>
            </a:r>
            <a:r>
              <a:rPr lang="en-US" altLang="zh-CN" dirty="0"/>
              <a:t>A∨B</a:t>
            </a:r>
            <a:r>
              <a:rPr lang="zh-CN" altLang="en-US" dirty="0"/>
              <a:t>。若</a:t>
            </a:r>
            <a:r>
              <a:rPr lang="en-US" altLang="zh-CN" dirty="0"/>
              <a:t>A∨B =C=(</a:t>
            </a:r>
            <a:r>
              <a:rPr lang="en-US" altLang="zh-CN" dirty="0" err="1"/>
              <a:t>c</a:t>
            </a:r>
            <a:r>
              <a:rPr lang="en-US" altLang="zh-CN" baseline="-25000" dirty="0" err="1"/>
              <a:t>ij</a:t>
            </a:r>
            <a:r>
              <a:rPr lang="en-US" altLang="zh-CN" dirty="0"/>
              <a:t>)</a:t>
            </a:r>
            <a:r>
              <a:rPr lang="zh-CN" altLang="en-US" dirty="0"/>
              <a:t>，则：</a:t>
            </a:r>
            <a:endParaRPr lang="en-US" altLang="zh-CN" dirty="0"/>
          </a:p>
        </p:txBody>
      </p:sp>
      <p:sp>
        <p:nvSpPr>
          <p:cNvPr id="1421317" name="Rectangle 5"/>
          <p:cNvSpPr>
            <a:spLocks noChangeArrowheads="1"/>
          </p:cNvSpPr>
          <p:nvPr/>
        </p:nvSpPr>
        <p:spPr bwMode="auto">
          <a:xfrm>
            <a:off x="536575" y="3843364"/>
            <a:ext cx="1112520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 如果</a:t>
            </a:r>
            <a:r>
              <a:rPr lang="en-US" altLang="zh-CN" sz="2400" dirty="0">
                <a:latin typeface="+mn-ea"/>
                <a:ea typeface="+mn-ea"/>
              </a:rPr>
              <a:t>A=(</a:t>
            </a:r>
            <a:r>
              <a:rPr lang="en-US" altLang="zh-CN" sz="2400" dirty="0" err="1">
                <a:latin typeface="+mn-ea"/>
                <a:ea typeface="+mn-ea"/>
              </a:rPr>
              <a:t>a</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和</a:t>
            </a:r>
            <a:r>
              <a:rPr lang="en-US" altLang="zh-CN" sz="2400" dirty="0">
                <a:latin typeface="+mn-ea"/>
                <a:ea typeface="+mn-ea"/>
              </a:rPr>
              <a:t>B=(</a:t>
            </a:r>
            <a:r>
              <a:rPr lang="en-US" altLang="zh-CN" sz="2400" dirty="0" err="1">
                <a:latin typeface="+mn-ea"/>
                <a:ea typeface="+mn-ea"/>
              </a:rPr>
              <a:t>b</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是两个</a:t>
            </a:r>
            <a:r>
              <a:rPr lang="en-US" altLang="zh-CN" sz="2400" dirty="0" err="1">
                <a:latin typeface="+mn-ea"/>
                <a:ea typeface="+mn-ea"/>
              </a:rPr>
              <a:t>m×n</a:t>
            </a:r>
            <a:r>
              <a:rPr lang="zh-CN" altLang="zh-CN" dirty="0"/>
              <a:t>阶</a:t>
            </a:r>
            <a:r>
              <a:rPr lang="zh-CN" altLang="en-US" sz="2400" dirty="0">
                <a:latin typeface="+mn-ea"/>
                <a:ea typeface="+mn-ea"/>
              </a:rPr>
              <a:t>矩阵，则</a:t>
            </a:r>
            <a:r>
              <a:rPr lang="en-US" altLang="zh-CN" sz="2400" dirty="0">
                <a:solidFill>
                  <a:srgbClr val="FF0000"/>
                </a:solidFill>
                <a:latin typeface="+mn-ea"/>
                <a:ea typeface="+mn-ea"/>
              </a:rPr>
              <a:t>A</a:t>
            </a:r>
            <a:r>
              <a:rPr lang="zh-CN" altLang="en-US" sz="2400" dirty="0">
                <a:solidFill>
                  <a:srgbClr val="FF0000"/>
                </a:solidFill>
                <a:latin typeface="+mn-ea"/>
                <a:ea typeface="+mn-ea"/>
              </a:rPr>
              <a:t>和</a:t>
            </a:r>
            <a:r>
              <a:rPr lang="en-US" altLang="zh-CN" sz="2400" dirty="0">
                <a:solidFill>
                  <a:srgbClr val="FF0000"/>
                </a:solidFill>
                <a:latin typeface="+mn-ea"/>
                <a:ea typeface="+mn-ea"/>
              </a:rPr>
              <a:t>B</a:t>
            </a:r>
            <a:r>
              <a:rPr lang="zh-CN" altLang="en-US" sz="2400" dirty="0">
                <a:solidFill>
                  <a:srgbClr val="FF0000"/>
                </a:solidFill>
                <a:latin typeface="+mn-ea"/>
                <a:ea typeface="+mn-ea"/>
              </a:rPr>
              <a:t>的布尔交</a:t>
            </a:r>
            <a:r>
              <a:rPr lang="en-US" altLang="zh-CN" sz="2400" dirty="0">
                <a:latin typeface="+mn-ea"/>
                <a:ea typeface="+mn-ea"/>
              </a:rPr>
              <a:t>(</a:t>
            </a:r>
            <a:r>
              <a:rPr lang="en-US" altLang="zh-CN" dirty="0"/>
              <a:t>Boolean Meet</a:t>
            </a:r>
            <a:r>
              <a:rPr lang="en-US" altLang="zh-CN" sz="2400" dirty="0">
                <a:latin typeface="+mn-ea"/>
                <a:ea typeface="+mn-ea"/>
              </a:rPr>
              <a:t>)</a:t>
            </a:r>
            <a:r>
              <a:rPr lang="zh-CN" altLang="zh-CN" sz="2400" dirty="0">
                <a:latin typeface="+mn-ea"/>
                <a:ea typeface="+mn-ea"/>
              </a:rPr>
              <a:t>也是</a:t>
            </a:r>
            <a:r>
              <a:rPr lang="en-US" altLang="zh-CN" sz="2400" dirty="0" err="1">
                <a:latin typeface="+mn-ea"/>
                <a:ea typeface="+mn-ea"/>
              </a:rPr>
              <a:t>m×n</a:t>
            </a:r>
            <a:r>
              <a:rPr lang="zh-CN" altLang="zh-CN" sz="2400" dirty="0">
                <a:latin typeface="+mn-ea"/>
                <a:ea typeface="+mn-ea"/>
              </a:rPr>
              <a:t>阶</a:t>
            </a:r>
            <a:r>
              <a:rPr lang="zh-CN" altLang="zh-CN" sz="2400" dirty="0"/>
              <a:t>矩阵，记作</a:t>
            </a:r>
            <a:r>
              <a:rPr lang="en-US" altLang="zh-CN" sz="2400" dirty="0">
                <a:latin typeface="+mn-ea"/>
                <a:ea typeface="+mn-ea"/>
              </a:rPr>
              <a:t>A∧B</a:t>
            </a:r>
            <a:r>
              <a:rPr lang="zh-CN" altLang="en-US" sz="2400" dirty="0">
                <a:latin typeface="+mn-ea"/>
                <a:ea typeface="+mn-ea"/>
              </a:rPr>
              <a:t>。如果</a:t>
            </a:r>
            <a:r>
              <a:rPr lang="en-US" altLang="zh-CN" sz="2400" dirty="0">
                <a:latin typeface="+mn-ea"/>
              </a:rPr>
              <a:t>A∧B</a:t>
            </a:r>
            <a:r>
              <a:rPr lang="en-US" altLang="zh-CN" sz="2400" dirty="0">
                <a:latin typeface="+mn-ea"/>
                <a:ea typeface="+mn-ea"/>
              </a:rPr>
              <a:t>=D=(</a:t>
            </a:r>
            <a:r>
              <a:rPr lang="en-US" altLang="zh-CN" sz="2400" dirty="0" err="1">
                <a:latin typeface="+mn-ea"/>
                <a:ea typeface="+mn-ea"/>
              </a:rPr>
              <a:t>d</a:t>
            </a:r>
            <a:r>
              <a:rPr lang="en-US" altLang="zh-CN" sz="2400" baseline="-25000" dirty="0" err="1">
                <a:latin typeface="+mn-ea"/>
                <a:ea typeface="+mn-ea"/>
              </a:rPr>
              <a:t>ij</a:t>
            </a:r>
            <a:r>
              <a:rPr lang="en-US" altLang="zh-CN" sz="2400" dirty="0">
                <a:latin typeface="+mn-ea"/>
                <a:ea typeface="+mn-ea"/>
              </a:rPr>
              <a:t>)</a:t>
            </a:r>
            <a:r>
              <a:rPr lang="zh-CN" altLang="en-US" sz="2400" dirty="0">
                <a:latin typeface="+mn-ea"/>
                <a:ea typeface="+mn-ea"/>
              </a:rPr>
              <a:t>，其中：</a:t>
            </a:r>
            <a:endParaRPr lang="en-US" altLang="zh-CN" sz="2400" dirty="0">
              <a:latin typeface="+mn-ea"/>
              <a:ea typeface="+mn-ea"/>
            </a:endParaRPr>
          </a:p>
        </p:txBody>
      </p:sp>
      <p:graphicFrame>
        <p:nvGraphicFramePr>
          <p:cNvPr id="1421318" name="Object 6"/>
          <p:cNvGraphicFramePr>
            <a:graphicFrameLocks noChangeAspect="1"/>
          </p:cNvGraphicFramePr>
          <p:nvPr>
            <p:extLst>
              <p:ext uri="{D42A27DB-BD31-4B8C-83A1-F6EECF244321}">
                <p14:modId xmlns:p14="http://schemas.microsoft.com/office/powerpoint/2010/main" val="2511204727"/>
              </p:ext>
            </p:extLst>
          </p:nvPr>
        </p:nvGraphicFramePr>
        <p:xfrm>
          <a:off x="1446389" y="4847272"/>
          <a:ext cx="7861300" cy="1116013"/>
        </p:xfrm>
        <a:graphic>
          <a:graphicData uri="http://schemas.openxmlformats.org/presentationml/2006/ole">
            <mc:AlternateContent xmlns:mc="http://schemas.openxmlformats.org/markup-compatibility/2006">
              <mc:Choice xmlns:v="urn:schemas-microsoft-com:vml" Requires="v">
                <p:oleObj spid="_x0000_s29964" name="Equation" r:id="rId4" imgW="3924000" imgH="545760" progId="Equation.DSMT4">
                  <p:embed/>
                </p:oleObj>
              </mc:Choice>
              <mc:Fallback>
                <p:oleObj name="Equation" r:id="rId4" imgW="3924000" imgH="545760" progId="Equation.DSMT4">
                  <p:embed/>
                  <p:pic>
                    <p:nvPicPr>
                      <p:cNvPr id="1421318" name="Object 6"/>
                      <p:cNvPicPr>
                        <a:picLocks noChangeAspect="1" noChangeArrowheads="1"/>
                      </p:cNvPicPr>
                      <p:nvPr/>
                    </p:nvPicPr>
                    <p:blipFill>
                      <a:blip r:embed="rId5"/>
                      <a:srcRect/>
                      <a:stretch>
                        <a:fillRect/>
                      </a:stretch>
                    </p:blipFill>
                    <p:spPr bwMode="auto">
                      <a:xfrm>
                        <a:off x="1446389" y="4847272"/>
                        <a:ext cx="78613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1320" name="Object 8"/>
          <p:cNvGraphicFramePr>
            <a:graphicFrameLocks noChangeAspect="1"/>
          </p:cNvGraphicFramePr>
          <p:nvPr>
            <p:extLst>
              <p:ext uri="{D42A27DB-BD31-4B8C-83A1-F6EECF244321}">
                <p14:modId xmlns:p14="http://schemas.microsoft.com/office/powerpoint/2010/main" val="3366226413"/>
              </p:ext>
            </p:extLst>
          </p:nvPr>
        </p:nvGraphicFramePr>
        <p:xfrm>
          <a:off x="1152525" y="2301875"/>
          <a:ext cx="7770813" cy="1146175"/>
        </p:xfrm>
        <a:graphic>
          <a:graphicData uri="http://schemas.openxmlformats.org/presentationml/2006/ole">
            <mc:AlternateContent xmlns:mc="http://schemas.openxmlformats.org/markup-compatibility/2006">
              <mc:Choice xmlns:v="urn:schemas-microsoft-com:vml" Requires="v">
                <p:oleObj spid="_x0000_s29965" name="Equation" r:id="rId6" imgW="3708360" imgH="545760" progId="Equation.DSMT4">
                  <p:embed/>
                </p:oleObj>
              </mc:Choice>
              <mc:Fallback>
                <p:oleObj name="Equation" r:id="rId6" imgW="3708360" imgH="545760" progId="Equation.DSMT4">
                  <p:embed/>
                  <p:pic>
                    <p:nvPicPr>
                      <p:cNvPr id="1421320" name="Object 8"/>
                      <p:cNvPicPr>
                        <a:picLocks noChangeAspect="1" noChangeArrowheads="1"/>
                      </p:cNvPicPr>
                      <p:nvPr/>
                    </p:nvPicPr>
                    <p:blipFill>
                      <a:blip r:embed="rId7"/>
                      <a:srcRect/>
                      <a:stretch>
                        <a:fillRect/>
                      </a:stretch>
                    </p:blipFill>
                    <p:spPr bwMode="auto">
                      <a:xfrm>
                        <a:off x="1152525" y="2301875"/>
                        <a:ext cx="777081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1321" name="AutoShape 9"/>
          <p:cNvSpPr>
            <a:spLocks noChangeArrowheads="1"/>
          </p:cNvSpPr>
          <p:nvPr/>
        </p:nvSpPr>
        <p:spPr bwMode="auto">
          <a:xfrm>
            <a:off x="314224" y="3294103"/>
            <a:ext cx="2203552" cy="549261"/>
          </a:xfrm>
          <a:prstGeom prst="wedgeRectCallout">
            <a:avLst>
              <a:gd name="adj1" fmla="val -11154"/>
              <a:gd name="adj2" fmla="val -78711"/>
            </a:avLst>
          </a:prstGeom>
          <a:solidFill>
            <a:srgbClr val="FFFF66"/>
          </a:solidFill>
          <a:ln w="12700" algn="ctr">
            <a:solidFill>
              <a:srgbClr val="003300"/>
            </a:solidFill>
            <a:miter lim="800000"/>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latin typeface="+mn-ea"/>
                <a:ea typeface="+mn-ea"/>
              </a:rPr>
              <a:t>即</a:t>
            </a:r>
            <a:r>
              <a:rPr lang="en-US" altLang="zh-CN" sz="2400" dirty="0" err="1">
                <a:solidFill>
                  <a:srgbClr val="FF0000"/>
                </a:solidFill>
                <a:latin typeface="+mn-ea"/>
                <a:ea typeface="+mn-ea"/>
              </a:rPr>
              <a:t>c</a:t>
            </a:r>
            <a:r>
              <a:rPr lang="en-US" altLang="zh-CN" sz="2400" baseline="-25000" dirty="0" err="1">
                <a:solidFill>
                  <a:srgbClr val="FF0000"/>
                </a:solidFill>
                <a:latin typeface="+mn-ea"/>
                <a:ea typeface="+mn-ea"/>
              </a:rPr>
              <a:t>ij</a:t>
            </a:r>
            <a:r>
              <a:rPr lang="en-US" altLang="zh-CN" sz="2400" baseline="-25000" dirty="0">
                <a:solidFill>
                  <a:srgbClr val="FF0000"/>
                </a:solidFill>
                <a:latin typeface="+mn-ea"/>
                <a:ea typeface="+mn-ea"/>
              </a:rPr>
              <a:t> </a:t>
            </a:r>
            <a:r>
              <a:rPr lang="en-US" altLang="zh-CN" sz="2400" dirty="0">
                <a:solidFill>
                  <a:srgbClr val="FF0000"/>
                </a:solidFill>
                <a:latin typeface="+mn-ea"/>
                <a:ea typeface="+mn-ea"/>
              </a:rPr>
              <a:t>= </a:t>
            </a:r>
            <a:r>
              <a:rPr lang="en-US" altLang="zh-CN" sz="2400" dirty="0" err="1">
                <a:solidFill>
                  <a:srgbClr val="FF0000"/>
                </a:solidFill>
                <a:latin typeface="+mn-ea"/>
                <a:ea typeface="+mn-ea"/>
              </a:rPr>
              <a:t>a</a:t>
            </a:r>
            <a:r>
              <a:rPr lang="en-US" altLang="zh-CN" sz="2400" baseline="-25000" dirty="0" err="1">
                <a:solidFill>
                  <a:srgbClr val="FF0000"/>
                </a:solidFill>
                <a:latin typeface="+mn-ea"/>
                <a:ea typeface="+mn-ea"/>
              </a:rPr>
              <a:t>ij</a:t>
            </a:r>
            <a:r>
              <a:rPr lang="en-US" altLang="zh-CN" sz="2400" dirty="0" err="1">
                <a:solidFill>
                  <a:srgbClr val="0000FF"/>
                </a:solidFill>
                <a:latin typeface="+mn-ea"/>
                <a:ea typeface="+mn-ea"/>
              </a:rPr>
              <a:t>∨</a:t>
            </a:r>
            <a:r>
              <a:rPr lang="en-US" altLang="zh-CN" sz="2400" dirty="0" err="1">
                <a:solidFill>
                  <a:srgbClr val="FF0000"/>
                </a:solidFill>
                <a:latin typeface="+mn-ea"/>
                <a:ea typeface="+mn-ea"/>
              </a:rPr>
              <a:t>b</a:t>
            </a:r>
            <a:r>
              <a:rPr lang="en-US" altLang="zh-CN" sz="2400" baseline="-25000" dirty="0" err="1">
                <a:solidFill>
                  <a:srgbClr val="FF0000"/>
                </a:solidFill>
                <a:latin typeface="+mn-ea"/>
                <a:ea typeface="+mn-ea"/>
              </a:rPr>
              <a:t>ij</a:t>
            </a:r>
            <a:r>
              <a:rPr lang="en-US" altLang="zh-CN" sz="2400" dirty="0">
                <a:solidFill>
                  <a:srgbClr val="FF0000"/>
                </a:solidFill>
                <a:latin typeface="+mn-ea"/>
                <a:ea typeface="+mn-ea"/>
              </a:rPr>
              <a:t> </a:t>
            </a:r>
          </a:p>
        </p:txBody>
      </p:sp>
      <p:sp>
        <p:nvSpPr>
          <p:cNvPr id="1421322" name="AutoShape 10"/>
          <p:cNvSpPr>
            <a:spLocks noChangeArrowheads="1"/>
          </p:cNvSpPr>
          <p:nvPr/>
        </p:nvSpPr>
        <p:spPr bwMode="auto">
          <a:xfrm>
            <a:off x="333728" y="5884523"/>
            <a:ext cx="2184048" cy="652614"/>
          </a:xfrm>
          <a:prstGeom prst="wedgeRectCallout">
            <a:avLst>
              <a:gd name="adj1" fmla="val 14493"/>
              <a:gd name="adj2" fmla="val -108461"/>
            </a:avLst>
          </a:prstGeom>
          <a:solidFill>
            <a:srgbClr val="FFFF66"/>
          </a:solidFill>
          <a:ln w="12700" algn="ctr">
            <a:solidFill>
              <a:srgbClr val="003300"/>
            </a:solidFill>
            <a:miter lim="800000"/>
            <a:headEnd/>
            <a:tailEnd/>
          </a:ln>
        </p:spPr>
        <p:txBody>
          <a:bodyPr tIns="0" bIns="0"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latin typeface="+mn-ea"/>
                <a:ea typeface="+mn-ea"/>
              </a:rPr>
              <a:t>即</a:t>
            </a:r>
            <a:r>
              <a:rPr lang="en-US" altLang="zh-CN" sz="2400" dirty="0" err="1">
                <a:solidFill>
                  <a:srgbClr val="FF0000"/>
                </a:solidFill>
                <a:latin typeface="+mn-ea"/>
                <a:ea typeface="+mn-ea"/>
              </a:rPr>
              <a:t>c</a:t>
            </a:r>
            <a:r>
              <a:rPr lang="en-US" altLang="zh-CN" sz="2400" baseline="-25000" dirty="0" err="1">
                <a:solidFill>
                  <a:srgbClr val="FF0000"/>
                </a:solidFill>
                <a:latin typeface="+mn-ea"/>
                <a:ea typeface="+mn-ea"/>
              </a:rPr>
              <a:t>ij</a:t>
            </a:r>
            <a:r>
              <a:rPr lang="en-US" altLang="zh-CN" sz="2400" baseline="-25000" dirty="0">
                <a:solidFill>
                  <a:srgbClr val="FF0000"/>
                </a:solidFill>
                <a:latin typeface="+mn-ea"/>
                <a:ea typeface="+mn-ea"/>
              </a:rPr>
              <a:t> </a:t>
            </a:r>
            <a:r>
              <a:rPr lang="en-US" altLang="zh-CN" sz="2400" dirty="0">
                <a:solidFill>
                  <a:srgbClr val="FF0000"/>
                </a:solidFill>
                <a:latin typeface="+mn-ea"/>
                <a:ea typeface="+mn-ea"/>
              </a:rPr>
              <a:t>= </a:t>
            </a:r>
            <a:r>
              <a:rPr lang="en-US" altLang="zh-CN" sz="2400" dirty="0" err="1">
                <a:solidFill>
                  <a:srgbClr val="FF0000"/>
                </a:solidFill>
                <a:latin typeface="+mn-ea"/>
                <a:ea typeface="+mn-ea"/>
              </a:rPr>
              <a:t>a</a:t>
            </a:r>
            <a:r>
              <a:rPr lang="en-US" altLang="zh-CN" sz="2400" baseline="-25000" dirty="0" err="1">
                <a:solidFill>
                  <a:srgbClr val="FF0000"/>
                </a:solidFill>
                <a:latin typeface="+mn-ea"/>
                <a:ea typeface="+mn-ea"/>
              </a:rPr>
              <a:t>ij</a:t>
            </a:r>
            <a:r>
              <a:rPr lang="en-US" altLang="zh-CN" sz="2400" dirty="0" err="1">
                <a:solidFill>
                  <a:srgbClr val="0000FF"/>
                </a:solidFill>
                <a:latin typeface="+mn-ea"/>
                <a:ea typeface="+mn-ea"/>
              </a:rPr>
              <a:t>∧</a:t>
            </a:r>
            <a:r>
              <a:rPr lang="en-US" altLang="zh-CN" sz="2400" dirty="0" err="1">
                <a:solidFill>
                  <a:srgbClr val="FF0000"/>
                </a:solidFill>
                <a:latin typeface="+mn-ea"/>
                <a:ea typeface="+mn-ea"/>
              </a:rPr>
              <a:t>b</a:t>
            </a:r>
            <a:r>
              <a:rPr lang="en-US" altLang="zh-CN" sz="2400" baseline="-25000" dirty="0" err="1">
                <a:solidFill>
                  <a:srgbClr val="FF0000"/>
                </a:solidFill>
                <a:latin typeface="+mn-ea"/>
                <a:ea typeface="+mn-ea"/>
              </a:rPr>
              <a:t>ij</a:t>
            </a:r>
            <a:r>
              <a:rPr lang="en-US" altLang="zh-CN" sz="2400" dirty="0">
                <a:solidFill>
                  <a:srgbClr val="FF0000"/>
                </a:solidFill>
                <a:latin typeface="+mn-ea"/>
                <a:ea typeface="+mn-ea"/>
              </a:rPr>
              <a:t> </a:t>
            </a:r>
          </a:p>
        </p:txBody>
      </p:sp>
    </p:spTree>
    <p:extLst>
      <p:ext uri="{BB962C8B-B14F-4D97-AF65-F5344CB8AC3E}">
        <p14:creationId xmlns:p14="http://schemas.microsoft.com/office/powerpoint/2010/main" val="324257162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afterEffect">
                                  <p:stCondLst>
                                    <p:cond delay="0"/>
                                  </p:stCondLst>
                                  <p:childTnLst>
                                    <p:set>
                                      <p:cBhvr>
                                        <p:cTn id="6" dur="1" fill="hold">
                                          <p:stCondLst>
                                            <p:cond delay="0"/>
                                          </p:stCondLst>
                                        </p:cTn>
                                        <p:tgtEl>
                                          <p:spTgt spid="1421320"/>
                                        </p:tgtEl>
                                        <p:attrNameLst>
                                          <p:attrName>style.visibility</p:attrName>
                                        </p:attrNameLst>
                                      </p:cBhvr>
                                      <p:to>
                                        <p:strVal val="visible"/>
                                      </p:to>
                                    </p:set>
                                    <p:anim calcmode="lin" valueType="num">
                                      <p:cBhvr additive="base">
                                        <p:cTn id="7" dur="500" fill="hold"/>
                                        <p:tgtEl>
                                          <p:spTgt spid="1421320"/>
                                        </p:tgtEl>
                                        <p:attrNameLst>
                                          <p:attrName>ppt_x</p:attrName>
                                        </p:attrNameLst>
                                      </p:cBhvr>
                                      <p:tavLst>
                                        <p:tav tm="0">
                                          <p:val>
                                            <p:strVal val="#ppt_x"/>
                                          </p:val>
                                        </p:tav>
                                        <p:tav tm="100000">
                                          <p:val>
                                            <p:strVal val="#ppt_x"/>
                                          </p:val>
                                        </p:tav>
                                      </p:tavLst>
                                    </p:anim>
                                    <p:anim calcmode="lin" valueType="num">
                                      <p:cBhvr additive="base">
                                        <p:cTn id="8" dur="500" fill="hold"/>
                                        <p:tgtEl>
                                          <p:spTgt spid="14213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1321"/>
                                        </p:tgtEl>
                                        <p:attrNameLst>
                                          <p:attrName>style.visibility</p:attrName>
                                        </p:attrNameLst>
                                      </p:cBhvr>
                                      <p:to>
                                        <p:strVal val="visible"/>
                                      </p:to>
                                    </p:set>
                                    <p:anim calcmode="lin" valueType="num">
                                      <p:cBhvr additive="base">
                                        <p:cTn id="13" dur="500" fill="hold"/>
                                        <p:tgtEl>
                                          <p:spTgt spid="1421321"/>
                                        </p:tgtEl>
                                        <p:attrNameLst>
                                          <p:attrName>ppt_x</p:attrName>
                                        </p:attrNameLst>
                                      </p:cBhvr>
                                      <p:tavLst>
                                        <p:tav tm="0">
                                          <p:val>
                                            <p:strVal val="#ppt_x"/>
                                          </p:val>
                                        </p:tav>
                                        <p:tav tm="100000">
                                          <p:val>
                                            <p:strVal val="#ppt_x"/>
                                          </p:val>
                                        </p:tav>
                                      </p:tavLst>
                                    </p:anim>
                                    <p:anim calcmode="lin" valueType="num">
                                      <p:cBhvr additive="base">
                                        <p:cTn id="14" dur="500" fill="hold"/>
                                        <p:tgtEl>
                                          <p:spTgt spid="14213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xit" presetSubtype="0" fill="hold" grpId="1" nodeType="clickEffect">
                                  <p:stCondLst>
                                    <p:cond delay="0"/>
                                  </p:stCondLst>
                                  <p:childTnLst>
                                    <p:animEffect transition="out" filter="fade">
                                      <p:cBhvr>
                                        <p:cTn id="18" dur="1000" accel="50000">
                                          <p:stCondLst>
                                            <p:cond delay="0"/>
                                          </p:stCondLst>
                                        </p:cTn>
                                        <p:tgtEl>
                                          <p:spTgt spid="1421321"/>
                                        </p:tgtEl>
                                      </p:cBhvr>
                                    </p:animEffect>
                                    <p:anim calcmode="lin" valueType="num">
                                      <p:cBhvr>
                                        <p:cTn id="19" dur="500" accel="50000">
                                          <p:stCondLst>
                                            <p:cond delay="0"/>
                                          </p:stCondLst>
                                        </p:cTn>
                                        <p:tgtEl>
                                          <p:spTgt spid="1421321"/>
                                        </p:tgtEl>
                                        <p:attrNameLst>
                                          <p:attrName>ppt_y</p:attrName>
                                        </p:attrNameLst>
                                      </p:cBhvr>
                                      <p:tavLst>
                                        <p:tav tm="0">
                                          <p:val>
                                            <p:strVal val="ppt_y"/>
                                          </p:val>
                                        </p:tav>
                                        <p:tav tm="100000">
                                          <p:val>
                                            <p:strVal val="ppt_y+.1"/>
                                          </p:val>
                                        </p:tav>
                                      </p:tavLst>
                                    </p:anim>
                                    <p:anim calcmode="lin" valueType="num">
                                      <p:cBhvr>
                                        <p:cTn id="20" dur="500" decel="50000">
                                          <p:stCondLst>
                                            <p:cond delay="500"/>
                                          </p:stCondLst>
                                        </p:cTn>
                                        <p:tgtEl>
                                          <p:spTgt spid="1421321"/>
                                        </p:tgtEl>
                                        <p:attrNameLst>
                                          <p:attrName>ppt_y</p:attrName>
                                        </p:attrNameLst>
                                      </p:cBhvr>
                                      <p:tavLst>
                                        <p:tav tm="0">
                                          <p:val>
                                            <p:strVal val="ppt_y"/>
                                          </p:val>
                                        </p:tav>
                                        <p:tav tm="100000">
                                          <p:val>
                                            <p:strVal val="ppt_y-.1"/>
                                          </p:val>
                                        </p:tav>
                                      </p:tavLst>
                                    </p:anim>
                                    <p:anim calcmode="lin" valueType="num">
                                      <p:cBhvr>
                                        <p:cTn id="21" dur="500" accel="50000">
                                          <p:stCondLst>
                                            <p:cond delay="500"/>
                                          </p:stCondLst>
                                        </p:cTn>
                                        <p:tgtEl>
                                          <p:spTgt spid="1421321"/>
                                        </p:tgtEl>
                                        <p:attrNameLst>
                                          <p:attrName>ppt_x</p:attrName>
                                        </p:attrNameLst>
                                      </p:cBhvr>
                                      <p:tavLst>
                                        <p:tav tm="0">
                                          <p:val>
                                            <p:strVal val="ppt_x"/>
                                          </p:val>
                                        </p:tav>
                                        <p:tav tm="100000">
                                          <p:val>
                                            <p:strVal val="ppt_x+.4"/>
                                          </p:val>
                                        </p:tav>
                                      </p:tavLst>
                                    </p:anim>
                                    <p:anim calcmode="lin" valueType="num">
                                      <p:cBhvr>
                                        <p:cTn id="22" dur="1000"/>
                                        <p:tgtEl>
                                          <p:spTgt spid="1421321"/>
                                        </p:tgtEl>
                                        <p:attrNameLst>
                                          <p:attrName>ppt_h</p:attrName>
                                        </p:attrNameLst>
                                      </p:cBhvr>
                                      <p:tavLst>
                                        <p:tav tm="0">
                                          <p:val>
                                            <p:strVal val="ppt_h"/>
                                          </p:val>
                                        </p:tav>
                                        <p:tav tm="100000">
                                          <p:val>
                                            <p:strVal val="ppt_h"/>
                                          </p:val>
                                        </p:tav>
                                      </p:tavLst>
                                    </p:anim>
                                    <p:anim calcmode="lin" valueType="num">
                                      <p:cBhvr>
                                        <p:cTn id="23" dur="500" accel="50000">
                                          <p:stCondLst>
                                            <p:cond delay="0"/>
                                          </p:stCondLst>
                                        </p:cTn>
                                        <p:tgtEl>
                                          <p:spTgt spid="1421321"/>
                                        </p:tgtEl>
                                        <p:attrNameLst>
                                          <p:attrName>ppt_w</p:attrName>
                                        </p:attrNameLst>
                                      </p:cBhvr>
                                      <p:tavLst>
                                        <p:tav tm="0">
                                          <p:val>
                                            <p:strVal val="ppt_w"/>
                                          </p:val>
                                        </p:tav>
                                        <p:tav tm="100000">
                                          <p:val>
                                            <p:strVal val="ppt_w*.05"/>
                                          </p:val>
                                        </p:tav>
                                      </p:tavLst>
                                    </p:anim>
                                    <p:anim calcmode="lin" valueType="num">
                                      <p:cBhvr>
                                        <p:cTn id="24" dur="500" decel="50000">
                                          <p:stCondLst>
                                            <p:cond delay="500"/>
                                          </p:stCondLst>
                                        </p:cTn>
                                        <p:tgtEl>
                                          <p:spTgt spid="1421321"/>
                                        </p:tgtEl>
                                        <p:attrNameLst>
                                          <p:attrName>ppt_w</p:attrName>
                                        </p:attrNameLst>
                                      </p:cBhvr>
                                      <p:tavLst>
                                        <p:tav tm="0">
                                          <p:val>
                                            <p:strVal val="ppt_w"/>
                                          </p:val>
                                        </p:tav>
                                        <p:tav tm="100000">
                                          <p:val>
                                            <p:strVal val="ppt_w/.05"/>
                                          </p:val>
                                        </p:tav>
                                      </p:tavLst>
                                    </p:anim>
                                    <p:anim calcmode="lin" valueType="num">
                                      <p:cBhvr>
                                        <p:cTn id="25" dur="500" accel="50000">
                                          <p:stCondLst>
                                            <p:cond delay="500"/>
                                          </p:stCondLst>
                                        </p:cTn>
                                        <p:tgtEl>
                                          <p:spTgt spid="1421321"/>
                                        </p:tgtEl>
                                        <p:attrNameLst>
                                          <p:attrName>style.rotation</p:attrName>
                                        </p:attrNameLst>
                                      </p:cBhvr>
                                      <p:tavLst>
                                        <p:tav tm="0">
                                          <p:val>
                                            <p:fltVal val="0"/>
                                          </p:val>
                                        </p:tav>
                                        <p:tav tm="100000">
                                          <p:val>
                                            <p:fltVal val="-90"/>
                                          </p:val>
                                        </p:tav>
                                      </p:tavLst>
                                    </p:anim>
                                    <p:set>
                                      <p:cBhvr>
                                        <p:cTn id="26" dur="1" fill="hold">
                                          <p:stCondLst>
                                            <p:cond delay="999"/>
                                          </p:stCondLst>
                                        </p:cTn>
                                        <p:tgtEl>
                                          <p:spTgt spid="1421321"/>
                                        </p:tgtEl>
                                        <p:attrNameLst>
                                          <p:attrName>style.visibility</p:attrName>
                                        </p:attrNameLst>
                                      </p:cBhvr>
                                      <p:to>
                                        <p:strVal val="hidden"/>
                                      </p:to>
                                    </p:set>
                                  </p:childTnLst>
                                </p:cTn>
                              </p:par>
                            </p:childTnLst>
                          </p:cTn>
                        </p:par>
                        <p:par>
                          <p:cTn id="27" fill="hold" nodeType="afterGroup">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1421317"/>
                                        </p:tgtEl>
                                        <p:attrNameLst>
                                          <p:attrName>style.visibility</p:attrName>
                                        </p:attrNameLst>
                                      </p:cBhvr>
                                      <p:to>
                                        <p:strVal val="visible"/>
                                      </p:to>
                                    </p:set>
                                    <p:anim calcmode="lin" valueType="num">
                                      <p:cBhvr additive="base">
                                        <p:cTn id="30" dur="500" fill="hold"/>
                                        <p:tgtEl>
                                          <p:spTgt spid="1421317"/>
                                        </p:tgtEl>
                                        <p:attrNameLst>
                                          <p:attrName>ppt_x</p:attrName>
                                        </p:attrNameLst>
                                      </p:cBhvr>
                                      <p:tavLst>
                                        <p:tav tm="0">
                                          <p:val>
                                            <p:strVal val="#ppt_x"/>
                                          </p:val>
                                        </p:tav>
                                        <p:tav tm="100000">
                                          <p:val>
                                            <p:strVal val="#ppt_x"/>
                                          </p:val>
                                        </p:tav>
                                      </p:tavLst>
                                    </p:anim>
                                    <p:anim calcmode="lin" valueType="num">
                                      <p:cBhvr additive="base">
                                        <p:cTn id="31" dur="500" fill="hold"/>
                                        <p:tgtEl>
                                          <p:spTgt spid="1421317"/>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500"/>
                            </p:stCondLst>
                            <p:childTnLst>
                              <p:par>
                                <p:cTn id="33" presetID="2" presetClass="entr" presetSubtype="4" fill="hold" nodeType="afterEffect">
                                  <p:stCondLst>
                                    <p:cond delay="0"/>
                                  </p:stCondLst>
                                  <p:childTnLst>
                                    <p:set>
                                      <p:cBhvr>
                                        <p:cTn id="34" dur="1" fill="hold">
                                          <p:stCondLst>
                                            <p:cond delay="0"/>
                                          </p:stCondLst>
                                        </p:cTn>
                                        <p:tgtEl>
                                          <p:spTgt spid="1421318"/>
                                        </p:tgtEl>
                                        <p:attrNameLst>
                                          <p:attrName>style.visibility</p:attrName>
                                        </p:attrNameLst>
                                      </p:cBhvr>
                                      <p:to>
                                        <p:strVal val="visible"/>
                                      </p:to>
                                    </p:set>
                                    <p:anim calcmode="lin" valueType="num">
                                      <p:cBhvr additive="base">
                                        <p:cTn id="35" dur="500" fill="hold"/>
                                        <p:tgtEl>
                                          <p:spTgt spid="1421318"/>
                                        </p:tgtEl>
                                        <p:attrNameLst>
                                          <p:attrName>ppt_x</p:attrName>
                                        </p:attrNameLst>
                                      </p:cBhvr>
                                      <p:tavLst>
                                        <p:tav tm="0">
                                          <p:val>
                                            <p:strVal val="#ppt_x"/>
                                          </p:val>
                                        </p:tav>
                                        <p:tav tm="100000">
                                          <p:val>
                                            <p:strVal val="#ppt_x"/>
                                          </p:val>
                                        </p:tav>
                                      </p:tavLst>
                                    </p:anim>
                                    <p:anim calcmode="lin" valueType="num">
                                      <p:cBhvr additive="base">
                                        <p:cTn id="36" dur="500" fill="hold"/>
                                        <p:tgtEl>
                                          <p:spTgt spid="142131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21322"/>
                                        </p:tgtEl>
                                        <p:attrNameLst>
                                          <p:attrName>style.visibility</p:attrName>
                                        </p:attrNameLst>
                                      </p:cBhvr>
                                      <p:to>
                                        <p:strVal val="visible"/>
                                      </p:to>
                                    </p:set>
                                    <p:anim calcmode="lin" valueType="num">
                                      <p:cBhvr additive="base">
                                        <p:cTn id="41" dur="500" fill="hold"/>
                                        <p:tgtEl>
                                          <p:spTgt spid="1421322"/>
                                        </p:tgtEl>
                                        <p:attrNameLst>
                                          <p:attrName>ppt_x</p:attrName>
                                        </p:attrNameLst>
                                      </p:cBhvr>
                                      <p:tavLst>
                                        <p:tav tm="0">
                                          <p:val>
                                            <p:strVal val="#ppt_x"/>
                                          </p:val>
                                        </p:tav>
                                        <p:tav tm="100000">
                                          <p:val>
                                            <p:strVal val="#ppt_x"/>
                                          </p:val>
                                        </p:tav>
                                      </p:tavLst>
                                    </p:anim>
                                    <p:anim calcmode="lin" valueType="num">
                                      <p:cBhvr additive="base">
                                        <p:cTn id="42" dur="500" fill="hold"/>
                                        <p:tgtEl>
                                          <p:spTgt spid="142132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5" presetClass="exit" presetSubtype="0" fill="hold" grpId="1" nodeType="clickEffect">
                                  <p:stCondLst>
                                    <p:cond delay="0"/>
                                  </p:stCondLst>
                                  <p:childTnLst>
                                    <p:animEffect transition="out" filter="fade">
                                      <p:cBhvr>
                                        <p:cTn id="46" dur="1000" accel="50000">
                                          <p:stCondLst>
                                            <p:cond delay="0"/>
                                          </p:stCondLst>
                                        </p:cTn>
                                        <p:tgtEl>
                                          <p:spTgt spid="1421322"/>
                                        </p:tgtEl>
                                      </p:cBhvr>
                                    </p:animEffect>
                                    <p:anim calcmode="lin" valueType="num">
                                      <p:cBhvr>
                                        <p:cTn id="47" dur="500" accel="50000">
                                          <p:stCondLst>
                                            <p:cond delay="0"/>
                                          </p:stCondLst>
                                        </p:cTn>
                                        <p:tgtEl>
                                          <p:spTgt spid="1421322"/>
                                        </p:tgtEl>
                                        <p:attrNameLst>
                                          <p:attrName>ppt_y</p:attrName>
                                        </p:attrNameLst>
                                      </p:cBhvr>
                                      <p:tavLst>
                                        <p:tav tm="0">
                                          <p:val>
                                            <p:strVal val="ppt_y"/>
                                          </p:val>
                                        </p:tav>
                                        <p:tav tm="100000">
                                          <p:val>
                                            <p:strVal val="ppt_y+.1"/>
                                          </p:val>
                                        </p:tav>
                                      </p:tavLst>
                                    </p:anim>
                                    <p:anim calcmode="lin" valueType="num">
                                      <p:cBhvr>
                                        <p:cTn id="48" dur="500" decel="50000">
                                          <p:stCondLst>
                                            <p:cond delay="500"/>
                                          </p:stCondLst>
                                        </p:cTn>
                                        <p:tgtEl>
                                          <p:spTgt spid="1421322"/>
                                        </p:tgtEl>
                                        <p:attrNameLst>
                                          <p:attrName>ppt_y</p:attrName>
                                        </p:attrNameLst>
                                      </p:cBhvr>
                                      <p:tavLst>
                                        <p:tav tm="0">
                                          <p:val>
                                            <p:strVal val="ppt_y"/>
                                          </p:val>
                                        </p:tav>
                                        <p:tav tm="100000">
                                          <p:val>
                                            <p:strVal val="ppt_y-.1"/>
                                          </p:val>
                                        </p:tav>
                                      </p:tavLst>
                                    </p:anim>
                                    <p:anim calcmode="lin" valueType="num">
                                      <p:cBhvr>
                                        <p:cTn id="49" dur="500" accel="50000">
                                          <p:stCondLst>
                                            <p:cond delay="500"/>
                                          </p:stCondLst>
                                        </p:cTn>
                                        <p:tgtEl>
                                          <p:spTgt spid="1421322"/>
                                        </p:tgtEl>
                                        <p:attrNameLst>
                                          <p:attrName>ppt_x</p:attrName>
                                        </p:attrNameLst>
                                      </p:cBhvr>
                                      <p:tavLst>
                                        <p:tav tm="0">
                                          <p:val>
                                            <p:strVal val="ppt_x"/>
                                          </p:val>
                                        </p:tav>
                                        <p:tav tm="100000">
                                          <p:val>
                                            <p:strVal val="ppt_x+.4"/>
                                          </p:val>
                                        </p:tav>
                                      </p:tavLst>
                                    </p:anim>
                                    <p:anim calcmode="lin" valueType="num">
                                      <p:cBhvr>
                                        <p:cTn id="50" dur="1000"/>
                                        <p:tgtEl>
                                          <p:spTgt spid="1421322"/>
                                        </p:tgtEl>
                                        <p:attrNameLst>
                                          <p:attrName>ppt_h</p:attrName>
                                        </p:attrNameLst>
                                      </p:cBhvr>
                                      <p:tavLst>
                                        <p:tav tm="0">
                                          <p:val>
                                            <p:strVal val="ppt_h"/>
                                          </p:val>
                                        </p:tav>
                                        <p:tav tm="100000">
                                          <p:val>
                                            <p:strVal val="ppt_h"/>
                                          </p:val>
                                        </p:tav>
                                      </p:tavLst>
                                    </p:anim>
                                    <p:anim calcmode="lin" valueType="num">
                                      <p:cBhvr>
                                        <p:cTn id="51" dur="500" accel="50000">
                                          <p:stCondLst>
                                            <p:cond delay="0"/>
                                          </p:stCondLst>
                                        </p:cTn>
                                        <p:tgtEl>
                                          <p:spTgt spid="1421322"/>
                                        </p:tgtEl>
                                        <p:attrNameLst>
                                          <p:attrName>ppt_w</p:attrName>
                                        </p:attrNameLst>
                                      </p:cBhvr>
                                      <p:tavLst>
                                        <p:tav tm="0">
                                          <p:val>
                                            <p:strVal val="ppt_w"/>
                                          </p:val>
                                        </p:tav>
                                        <p:tav tm="100000">
                                          <p:val>
                                            <p:strVal val="ppt_w*.05"/>
                                          </p:val>
                                        </p:tav>
                                      </p:tavLst>
                                    </p:anim>
                                    <p:anim calcmode="lin" valueType="num">
                                      <p:cBhvr>
                                        <p:cTn id="52" dur="500" decel="50000">
                                          <p:stCondLst>
                                            <p:cond delay="500"/>
                                          </p:stCondLst>
                                        </p:cTn>
                                        <p:tgtEl>
                                          <p:spTgt spid="1421322"/>
                                        </p:tgtEl>
                                        <p:attrNameLst>
                                          <p:attrName>ppt_w</p:attrName>
                                        </p:attrNameLst>
                                      </p:cBhvr>
                                      <p:tavLst>
                                        <p:tav tm="0">
                                          <p:val>
                                            <p:strVal val="ppt_w"/>
                                          </p:val>
                                        </p:tav>
                                        <p:tav tm="100000">
                                          <p:val>
                                            <p:strVal val="ppt_w/.05"/>
                                          </p:val>
                                        </p:tav>
                                      </p:tavLst>
                                    </p:anim>
                                    <p:anim calcmode="lin" valueType="num">
                                      <p:cBhvr>
                                        <p:cTn id="53" dur="500" accel="50000">
                                          <p:stCondLst>
                                            <p:cond delay="500"/>
                                          </p:stCondLst>
                                        </p:cTn>
                                        <p:tgtEl>
                                          <p:spTgt spid="1421322"/>
                                        </p:tgtEl>
                                        <p:attrNameLst>
                                          <p:attrName>style.rotation</p:attrName>
                                        </p:attrNameLst>
                                      </p:cBhvr>
                                      <p:tavLst>
                                        <p:tav tm="0">
                                          <p:val>
                                            <p:fltVal val="0"/>
                                          </p:val>
                                        </p:tav>
                                        <p:tav tm="100000">
                                          <p:val>
                                            <p:fltVal val="-90"/>
                                          </p:val>
                                        </p:tav>
                                      </p:tavLst>
                                    </p:anim>
                                    <p:set>
                                      <p:cBhvr>
                                        <p:cTn id="54" dur="1" fill="hold">
                                          <p:stCondLst>
                                            <p:cond delay="999"/>
                                          </p:stCondLst>
                                        </p:cTn>
                                        <p:tgtEl>
                                          <p:spTgt spid="14213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7" grpId="0"/>
      <p:bldP spid="1421321" grpId="0" animBg="1"/>
      <p:bldP spid="1421321" grpId="1" animBg="1"/>
      <p:bldP spid="1421322" grpId="0" animBg="1"/>
      <p:bldP spid="142132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792289" y="281053"/>
            <a:ext cx="10758267" cy="585924"/>
          </a:xfrm>
        </p:spPr>
        <p:txBody>
          <a:bodyPr/>
          <a:lstStyle/>
          <a:p>
            <a:pPr eaLnBrk="1" hangingPunct="1"/>
            <a:r>
              <a:rPr lang="zh-CN" altLang="en-US" dirty="0"/>
              <a:t>布尔矩阵的运算</a:t>
            </a:r>
            <a:r>
              <a:rPr lang="en-US" altLang="zh-CN" dirty="0"/>
              <a:t>(</a:t>
            </a:r>
            <a:r>
              <a:rPr lang="zh-CN" altLang="en-US" dirty="0"/>
              <a:t>续</a:t>
            </a:r>
            <a:r>
              <a:rPr lang="en-US" altLang="zh-CN" dirty="0"/>
              <a:t>)</a:t>
            </a:r>
          </a:p>
        </p:txBody>
      </p:sp>
      <p:sp>
        <p:nvSpPr>
          <p:cNvPr id="87044" name="Rectangle 3"/>
          <p:cNvSpPr>
            <a:spLocks noGrp="1" noChangeArrowheads="1"/>
          </p:cNvSpPr>
          <p:nvPr>
            <p:ph type="body" sz="half" idx="1"/>
          </p:nvPr>
        </p:nvSpPr>
        <p:spPr>
          <a:xfrm>
            <a:off x="453511" y="1002739"/>
            <a:ext cx="11360664" cy="2072961"/>
          </a:xfrm>
        </p:spPr>
        <p:txBody>
          <a:bodyPr>
            <a:normAutofit/>
          </a:bodyPr>
          <a:lstStyle/>
          <a:p>
            <a:pPr marL="0" indent="0">
              <a:buNone/>
            </a:pPr>
            <a:r>
              <a:rPr lang="zh-CN" altLang="en-US" dirty="0"/>
              <a:t>（</a:t>
            </a:r>
            <a:r>
              <a:rPr lang="en-US" altLang="zh-CN" dirty="0"/>
              <a:t>3</a:t>
            </a:r>
            <a:r>
              <a:rPr lang="zh-CN" altLang="en-US" dirty="0"/>
              <a:t>）如果矩阵</a:t>
            </a:r>
            <a:r>
              <a:rPr lang="en-US" altLang="zh-CN" dirty="0"/>
              <a:t>A=(</a:t>
            </a:r>
            <a:r>
              <a:rPr lang="en-US" altLang="zh-CN" dirty="0" err="1"/>
              <a:t>a</a:t>
            </a:r>
            <a:r>
              <a:rPr lang="en-US" altLang="zh-CN" baseline="-25000" dirty="0" err="1"/>
              <a:t>ij</a:t>
            </a:r>
            <a:r>
              <a:rPr lang="en-US" altLang="zh-CN" dirty="0"/>
              <a:t>)</a:t>
            </a:r>
            <a:r>
              <a:rPr lang="zh-CN" altLang="en-US" dirty="0"/>
              <a:t>是</a:t>
            </a:r>
            <a:r>
              <a:rPr lang="en-US" altLang="zh-CN" dirty="0" err="1"/>
              <a:t>m×p</a:t>
            </a:r>
            <a:r>
              <a:rPr lang="zh-CN" altLang="zh-CN" dirty="0"/>
              <a:t>阶</a:t>
            </a:r>
            <a:r>
              <a:rPr lang="zh-CN" altLang="en-US" dirty="0"/>
              <a:t>布尔矩阵，</a:t>
            </a:r>
            <a:r>
              <a:rPr lang="en-US" altLang="zh-CN" dirty="0"/>
              <a:t>B=(</a:t>
            </a:r>
            <a:r>
              <a:rPr lang="en-US" altLang="zh-CN" dirty="0" err="1"/>
              <a:t>b</a:t>
            </a:r>
            <a:r>
              <a:rPr lang="en-US" altLang="zh-CN" baseline="-25000" dirty="0" err="1"/>
              <a:t>ij</a:t>
            </a:r>
            <a:r>
              <a:rPr lang="en-US" altLang="zh-CN" dirty="0"/>
              <a:t>)</a:t>
            </a:r>
            <a:r>
              <a:rPr lang="zh-CN" altLang="en-US" dirty="0"/>
              <a:t>是</a:t>
            </a:r>
            <a:r>
              <a:rPr lang="en-US" altLang="zh-CN" dirty="0" err="1"/>
              <a:t>p×n</a:t>
            </a:r>
            <a:r>
              <a:rPr lang="zh-CN" altLang="zh-CN" dirty="0"/>
              <a:t>阶</a:t>
            </a:r>
            <a:r>
              <a:rPr lang="zh-CN" altLang="en-US" dirty="0"/>
              <a:t>布尔矩阵，则</a:t>
            </a:r>
            <a:r>
              <a:rPr lang="en-US" altLang="zh-CN" dirty="0">
                <a:solidFill>
                  <a:srgbClr val="FF0000"/>
                </a:solidFill>
              </a:rPr>
              <a:t>A</a:t>
            </a:r>
            <a:r>
              <a:rPr lang="zh-CN" altLang="en-US" dirty="0">
                <a:solidFill>
                  <a:srgbClr val="FF0000"/>
                </a:solidFill>
              </a:rPr>
              <a:t>和</a:t>
            </a:r>
            <a:r>
              <a:rPr lang="en-US" altLang="zh-CN" dirty="0">
                <a:solidFill>
                  <a:srgbClr val="FF0000"/>
                </a:solidFill>
              </a:rPr>
              <a:t>B</a:t>
            </a:r>
            <a:r>
              <a:rPr lang="zh-CN" altLang="en-US" dirty="0">
                <a:solidFill>
                  <a:srgbClr val="FF0000"/>
                </a:solidFill>
              </a:rPr>
              <a:t>的布尔积</a:t>
            </a:r>
            <a:r>
              <a:rPr lang="en-US" altLang="zh-CN" dirty="0"/>
              <a:t>(Boolean Product)</a:t>
            </a:r>
            <a:r>
              <a:rPr lang="zh-CN" altLang="en-US" dirty="0"/>
              <a:t>是</a:t>
            </a:r>
            <a:r>
              <a:rPr lang="en-US" altLang="zh-CN" dirty="0" err="1"/>
              <a:t>m×n</a:t>
            </a:r>
            <a:r>
              <a:rPr lang="zh-CN" altLang="zh-CN" dirty="0"/>
              <a:t>阶</a:t>
            </a:r>
            <a:r>
              <a:rPr lang="zh-CN" altLang="en-US" dirty="0"/>
              <a:t>布尔矩阵，记作</a:t>
            </a:r>
            <a:r>
              <a:rPr lang="en-US" altLang="zh-CN" dirty="0"/>
              <a:t>A</a:t>
            </a:r>
            <a:r>
              <a:rPr lang="en-US" altLang="en-US" dirty="0"/>
              <a:t>⊙</a:t>
            </a:r>
            <a:r>
              <a:rPr lang="en-US" altLang="zh-CN" dirty="0"/>
              <a:t>B</a:t>
            </a:r>
            <a:r>
              <a:rPr lang="zh-CN" altLang="en-US" dirty="0"/>
              <a:t>，若</a:t>
            </a:r>
            <a:r>
              <a:rPr lang="en-US" altLang="zh-CN" dirty="0"/>
              <a:t>A</a:t>
            </a:r>
            <a:r>
              <a:rPr lang="en-US" altLang="en-US" dirty="0"/>
              <a:t>⊙</a:t>
            </a:r>
            <a:r>
              <a:rPr lang="en-US" altLang="zh-CN" dirty="0"/>
              <a:t>B =E=(</a:t>
            </a:r>
            <a:r>
              <a:rPr lang="en-US" altLang="zh-CN" dirty="0" err="1"/>
              <a:t>e</a:t>
            </a:r>
            <a:r>
              <a:rPr lang="en-US" altLang="zh-CN" baseline="-25000" dirty="0" err="1"/>
              <a:t>ij</a:t>
            </a:r>
            <a:r>
              <a:rPr lang="en-US" altLang="zh-CN" dirty="0"/>
              <a:t>)</a:t>
            </a:r>
            <a:r>
              <a:rPr lang="zh-CN" altLang="en-US" dirty="0"/>
              <a:t>，则：</a:t>
            </a:r>
          </a:p>
        </p:txBody>
      </p:sp>
      <p:graphicFrame>
        <p:nvGraphicFramePr>
          <p:cNvPr id="87045" name="Object 4"/>
          <p:cNvGraphicFramePr>
            <a:graphicFrameLocks noGrp="1" noChangeAspect="1"/>
          </p:cNvGraphicFramePr>
          <p:nvPr>
            <p:ph sz="half" idx="2"/>
            <p:extLst>
              <p:ext uri="{D42A27DB-BD31-4B8C-83A1-F6EECF244321}">
                <p14:modId xmlns:p14="http://schemas.microsoft.com/office/powerpoint/2010/main" val="2681665806"/>
              </p:ext>
            </p:extLst>
          </p:nvPr>
        </p:nvGraphicFramePr>
        <p:xfrm>
          <a:off x="2438143" y="2586612"/>
          <a:ext cx="7090032" cy="872549"/>
        </p:xfrm>
        <a:graphic>
          <a:graphicData uri="http://schemas.openxmlformats.org/presentationml/2006/ole">
            <mc:AlternateContent xmlns:mc="http://schemas.openxmlformats.org/markup-compatibility/2006">
              <mc:Choice xmlns:v="urn:schemas-microsoft-com:vml" Requires="v">
                <p:oleObj spid="_x0000_s30870" name="Equation" r:id="rId4" imgW="3200400" imgH="393480" progId="Equation.DSMT4">
                  <p:embed/>
                </p:oleObj>
              </mc:Choice>
              <mc:Fallback>
                <p:oleObj name="Equation" r:id="rId4" imgW="3200400" imgH="393480" progId="Equation.DSMT4">
                  <p:embed/>
                  <p:pic>
                    <p:nvPicPr>
                      <p:cNvPr id="87045" name="Object 4"/>
                      <p:cNvPicPr>
                        <a:picLocks noGrp="1" noChangeAspect="1" noChangeArrowheads="1"/>
                      </p:cNvPicPr>
                      <p:nvPr/>
                    </p:nvPicPr>
                    <p:blipFill>
                      <a:blip r:embed="rId5"/>
                      <a:srcRect/>
                      <a:stretch>
                        <a:fillRect/>
                      </a:stretch>
                    </p:blipFill>
                    <p:spPr bwMode="auto">
                      <a:xfrm>
                        <a:off x="2438143" y="2586612"/>
                        <a:ext cx="7090032" cy="872549"/>
                      </a:xfrm>
                      <a:prstGeom prst="rect">
                        <a:avLst/>
                      </a:prstGeom>
                      <a:noFill/>
                      <a:ln>
                        <a:noFill/>
                      </a:ln>
                      <a:extLst/>
                    </p:spPr>
                  </p:pic>
                </p:oleObj>
              </mc:Fallback>
            </mc:AlternateContent>
          </a:graphicData>
        </a:graphic>
      </p:graphicFrame>
      <p:sp>
        <p:nvSpPr>
          <p:cNvPr id="1423365" name="AutoShape 5"/>
          <p:cNvSpPr>
            <a:spLocks noChangeArrowheads="1"/>
          </p:cNvSpPr>
          <p:nvPr/>
        </p:nvSpPr>
        <p:spPr bwMode="auto">
          <a:xfrm>
            <a:off x="197976" y="3377341"/>
            <a:ext cx="11871734" cy="3201194"/>
          </a:xfrm>
          <a:prstGeom prst="horizontalScroll">
            <a:avLst>
              <a:gd name="adj" fmla="val 12500"/>
            </a:avLst>
          </a:prstGeom>
          <a:solidFill>
            <a:srgbClr val="1157AB"/>
          </a:solidFill>
          <a:ln w="12700">
            <a:solidFill>
              <a:srgbClr val="003300"/>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bg1"/>
                </a:solidFill>
                <a:latin typeface="+mn-ea"/>
                <a:ea typeface="+mn-ea"/>
              </a:rPr>
              <a:t>注意：（</a:t>
            </a:r>
            <a:r>
              <a:rPr lang="en-US" altLang="zh-CN" sz="2400" dirty="0">
                <a:solidFill>
                  <a:schemeClr val="bg1"/>
                </a:solidFill>
                <a:latin typeface="+mn-ea"/>
                <a:ea typeface="+mn-ea"/>
              </a:rPr>
              <a:t>1</a:t>
            </a:r>
            <a:r>
              <a:rPr lang="zh-CN" altLang="en-US" sz="2400" dirty="0">
                <a:solidFill>
                  <a:schemeClr val="bg1"/>
                </a:solidFill>
                <a:latin typeface="+mn-ea"/>
                <a:ea typeface="+mn-ea"/>
              </a:rPr>
              <a:t>）两个布尔矩阵的行数和列数分别相同时才能进行布尔并和布尔交。</a:t>
            </a:r>
          </a:p>
          <a:p>
            <a:pPr algn="l">
              <a:lnSpc>
                <a:spcPct val="15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）当第一个布尔矩阵的列数等于第二个布尔矩阵的行数时，它们才能进行布尔积。</a:t>
            </a:r>
          </a:p>
          <a:p>
            <a:pPr algn="l">
              <a:lnSpc>
                <a:spcPct val="15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rPr>
              <a:t>3</a:t>
            </a:r>
            <a:r>
              <a:rPr lang="zh-CN" altLang="en-US" sz="2400" dirty="0">
                <a:solidFill>
                  <a:schemeClr val="bg1"/>
                </a:solidFill>
                <a:latin typeface="+mn-ea"/>
                <a:ea typeface="+mn-ea"/>
              </a:rPr>
              <a:t>）式</a:t>
            </a:r>
            <a:r>
              <a:rPr lang="en-US" altLang="zh-CN" sz="2400" dirty="0">
                <a:solidFill>
                  <a:schemeClr val="bg1"/>
                </a:solidFill>
                <a:latin typeface="+mn-ea"/>
                <a:ea typeface="+mn-ea"/>
              </a:rPr>
              <a:t>(4-6)</a:t>
            </a:r>
            <a:r>
              <a:rPr lang="zh-CN" altLang="en-US" sz="2400" dirty="0">
                <a:solidFill>
                  <a:schemeClr val="bg1"/>
                </a:solidFill>
                <a:latin typeface="+mn-ea"/>
                <a:ea typeface="+mn-ea"/>
              </a:rPr>
              <a:t>中的“∧”</a:t>
            </a:r>
            <a:r>
              <a:rPr lang="en-US" altLang="zh-CN" sz="2400" dirty="0">
                <a:solidFill>
                  <a:schemeClr val="bg1"/>
                </a:solidFill>
                <a:latin typeface="+mn-ea"/>
                <a:ea typeface="+mn-ea"/>
              </a:rPr>
              <a:t>,“∨”</a:t>
            </a:r>
            <a:r>
              <a:rPr lang="zh-CN" altLang="en-US" sz="2400" dirty="0">
                <a:solidFill>
                  <a:schemeClr val="bg1"/>
                </a:solidFill>
                <a:latin typeface="+mn-ea"/>
                <a:ea typeface="+mn-ea"/>
              </a:rPr>
              <a:t>分别对应“</a:t>
            </a:r>
            <a:r>
              <a:rPr lang="en-US" altLang="zh-CN" sz="2400" dirty="0">
                <a:solidFill>
                  <a:schemeClr val="bg1"/>
                </a:solidFill>
                <a:latin typeface="+mn-ea"/>
                <a:ea typeface="+mn-ea"/>
              </a:rPr>
              <a:t>×”,“+”</a:t>
            </a:r>
            <a:r>
              <a:rPr lang="zh-CN" altLang="en-US" sz="2400" dirty="0">
                <a:solidFill>
                  <a:schemeClr val="bg1"/>
                </a:solidFill>
                <a:latin typeface="+mn-ea"/>
                <a:ea typeface="+mn-ea"/>
              </a:rPr>
              <a:t>时，即得普通矩阵乘法计算</a:t>
            </a:r>
            <a:endParaRPr lang="en-US" altLang="zh-CN" sz="2400" dirty="0">
              <a:solidFill>
                <a:schemeClr val="bg1"/>
              </a:solidFill>
              <a:latin typeface="+mn-ea"/>
              <a:ea typeface="+mn-ea"/>
            </a:endParaRPr>
          </a:p>
          <a:p>
            <a:pPr algn="l">
              <a:lnSpc>
                <a:spcPct val="150000"/>
              </a:lnSpc>
              <a:spcBef>
                <a:spcPct val="0"/>
              </a:spcBef>
              <a:buClrTx/>
              <a:buNone/>
            </a:pPr>
            <a:r>
              <a:rPr lang="zh-CN" altLang="en-US" sz="2400" dirty="0">
                <a:solidFill>
                  <a:schemeClr val="bg1"/>
                </a:solidFill>
                <a:latin typeface="+mn-ea"/>
                <a:ea typeface="+mn-ea"/>
              </a:rPr>
              <a:t>公式。</a:t>
            </a:r>
          </a:p>
        </p:txBody>
      </p:sp>
    </p:spTree>
    <p:extLst>
      <p:ext uri="{BB962C8B-B14F-4D97-AF65-F5344CB8AC3E}">
        <p14:creationId xmlns:p14="http://schemas.microsoft.com/office/powerpoint/2010/main" val="1512444721"/>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dirty="0"/>
              <a:t>例</a:t>
            </a:r>
            <a:r>
              <a:rPr lang="en-US" altLang="zh-CN" dirty="0"/>
              <a:t>4.12</a:t>
            </a:r>
            <a:endParaRPr lang="zh-CN" altLang="en-US" dirty="0"/>
          </a:p>
        </p:txBody>
      </p:sp>
      <p:sp>
        <p:nvSpPr>
          <p:cNvPr id="1425411" name="Rectangle 3"/>
          <p:cNvSpPr>
            <a:spLocks noGrp="1" noChangeArrowheads="1"/>
          </p:cNvSpPr>
          <p:nvPr>
            <p:ph type="body" idx="1"/>
          </p:nvPr>
        </p:nvSpPr>
        <p:spPr>
          <a:xfrm>
            <a:off x="460375" y="1143794"/>
            <a:ext cx="10439400" cy="4495800"/>
          </a:xfrm>
        </p:spPr>
        <p:txBody>
          <a:bodyPr>
            <a:normAutofit/>
          </a:bodyPr>
          <a:lstStyle/>
          <a:p>
            <a:pPr marL="0" indent="0">
              <a:buNone/>
            </a:pPr>
            <a:endParaRPr lang="zh-CN" altLang="en-US" dirty="0"/>
          </a:p>
          <a:p>
            <a:pPr marL="0" indent="0">
              <a:buNone/>
            </a:pPr>
            <a:r>
              <a:rPr lang="zh-CN" altLang="en-US" dirty="0">
                <a:solidFill>
                  <a:srgbClr val="C00000"/>
                </a:solidFill>
              </a:rPr>
              <a:t>例</a:t>
            </a:r>
            <a:r>
              <a:rPr lang="en-US" altLang="zh-CN" dirty="0">
                <a:solidFill>
                  <a:srgbClr val="C00000"/>
                </a:solidFill>
              </a:rPr>
              <a:t>4.12  </a:t>
            </a:r>
            <a:r>
              <a:rPr lang="zh-CN" altLang="en-US" dirty="0"/>
              <a:t>令                       、                         和                       。</a:t>
            </a:r>
          </a:p>
          <a:p>
            <a:pPr marL="0" indent="0">
              <a:buNone/>
            </a:pPr>
            <a:endParaRPr lang="zh-CN" altLang="en-US" dirty="0"/>
          </a:p>
          <a:p>
            <a:pPr marL="0" indent="0">
              <a:spcBef>
                <a:spcPct val="50000"/>
              </a:spcBef>
              <a:buNone/>
            </a:pPr>
            <a:r>
              <a:rPr lang="zh-CN" altLang="en-US" dirty="0">
                <a:solidFill>
                  <a:srgbClr val="C00000"/>
                </a:solidFill>
              </a:rPr>
              <a:t>计算</a:t>
            </a:r>
          </a:p>
          <a:p>
            <a:pPr marL="0" indent="0">
              <a:buNone/>
            </a:pP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1</a:t>
            </a:r>
            <a:r>
              <a:rPr lang="zh-CN" altLang="en-US" dirty="0">
                <a:solidFill>
                  <a:srgbClr val="0000CC"/>
                </a:solidFill>
              </a:rPr>
              <a:t>）</a:t>
            </a:r>
            <a:r>
              <a:rPr lang="en-US" altLang="zh-CN" dirty="0">
                <a:solidFill>
                  <a:srgbClr val="0000CC"/>
                </a:solidFill>
              </a:rPr>
              <a:t>A∨B</a:t>
            </a:r>
            <a:r>
              <a:rPr lang="zh-CN" altLang="en-US" dirty="0">
                <a:solidFill>
                  <a:srgbClr val="0000CC"/>
                </a:solidFill>
              </a:rPr>
              <a:t>；     </a:t>
            </a: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2</a:t>
            </a:r>
            <a:r>
              <a:rPr lang="zh-CN" altLang="en-US" dirty="0">
                <a:solidFill>
                  <a:srgbClr val="0000CC"/>
                </a:solidFill>
              </a:rPr>
              <a:t>）</a:t>
            </a:r>
            <a:r>
              <a:rPr lang="en-US" altLang="zh-CN" dirty="0">
                <a:solidFill>
                  <a:srgbClr val="0000CC"/>
                </a:solidFill>
              </a:rPr>
              <a:t>A∧B</a:t>
            </a:r>
            <a:r>
              <a:rPr lang="zh-CN" altLang="en-US" dirty="0">
                <a:solidFill>
                  <a:srgbClr val="0000CC"/>
                </a:solidFill>
              </a:rPr>
              <a:t>；    </a:t>
            </a:r>
            <a:endParaRPr lang="en-US" altLang="zh-CN" dirty="0">
              <a:solidFill>
                <a:srgbClr val="0000CC"/>
              </a:solidFill>
            </a:endParaRPr>
          </a:p>
          <a:p>
            <a:pPr marL="0" indent="0">
              <a:lnSpc>
                <a:spcPct val="150000"/>
              </a:lnSpc>
              <a:buNone/>
            </a:pPr>
            <a:r>
              <a:rPr lang="zh-CN" altLang="en-US" dirty="0">
                <a:solidFill>
                  <a:srgbClr val="0000CC"/>
                </a:solidFill>
              </a:rPr>
              <a:t>（</a:t>
            </a:r>
            <a:r>
              <a:rPr lang="en-US" altLang="zh-CN" dirty="0">
                <a:solidFill>
                  <a:srgbClr val="0000CC"/>
                </a:solidFill>
              </a:rPr>
              <a:t>3</a:t>
            </a:r>
            <a:r>
              <a:rPr lang="zh-CN" altLang="en-US" dirty="0">
                <a:solidFill>
                  <a:srgbClr val="0000CC"/>
                </a:solidFill>
              </a:rPr>
              <a:t>）</a:t>
            </a:r>
            <a:r>
              <a:rPr lang="en-US" altLang="zh-CN" dirty="0">
                <a:solidFill>
                  <a:srgbClr val="0000CC"/>
                </a:solidFill>
              </a:rPr>
              <a:t>A⊙C</a:t>
            </a:r>
            <a:r>
              <a:rPr lang="zh-CN" altLang="en-US" dirty="0">
                <a:solidFill>
                  <a:srgbClr val="0000CC"/>
                </a:solidFill>
              </a:rPr>
              <a:t>。</a:t>
            </a:r>
          </a:p>
        </p:txBody>
      </p:sp>
      <p:graphicFrame>
        <p:nvGraphicFramePr>
          <p:cNvPr id="1425413" name="Object 5"/>
          <p:cNvGraphicFramePr>
            <a:graphicFrameLocks noChangeAspect="1"/>
          </p:cNvGraphicFramePr>
          <p:nvPr>
            <p:extLst>
              <p:ext uri="{D42A27DB-BD31-4B8C-83A1-F6EECF244321}">
                <p14:modId xmlns:p14="http://schemas.microsoft.com/office/powerpoint/2010/main" val="3418384777"/>
              </p:ext>
            </p:extLst>
          </p:nvPr>
        </p:nvGraphicFramePr>
        <p:xfrm>
          <a:off x="2024971" y="1215346"/>
          <a:ext cx="2058987" cy="1370012"/>
        </p:xfrm>
        <a:graphic>
          <a:graphicData uri="http://schemas.openxmlformats.org/presentationml/2006/ole">
            <mc:AlternateContent xmlns:mc="http://schemas.openxmlformats.org/markup-compatibility/2006">
              <mc:Choice xmlns:v="urn:schemas-microsoft-com:vml" Requires="v">
                <p:oleObj spid="_x0000_s32133" name="Equation" r:id="rId4" imgW="812520" imgH="545760" progId="Equation.DSMT4">
                  <p:embed/>
                </p:oleObj>
              </mc:Choice>
              <mc:Fallback>
                <p:oleObj name="Equation" r:id="rId4" imgW="812520" imgH="545760" progId="Equation.DSMT4">
                  <p:embed/>
                  <p:pic>
                    <p:nvPicPr>
                      <p:cNvPr id="1425413" name="Object 5"/>
                      <p:cNvPicPr>
                        <a:picLocks noChangeAspect="1" noChangeArrowheads="1"/>
                      </p:cNvPicPr>
                      <p:nvPr/>
                    </p:nvPicPr>
                    <p:blipFill>
                      <a:blip r:embed="rId5"/>
                      <a:srcRect/>
                      <a:stretch>
                        <a:fillRect/>
                      </a:stretch>
                    </p:blipFill>
                    <p:spPr bwMode="auto">
                      <a:xfrm>
                        <a:off x="2024971" y="1215346"/>
                        <a:ext cx="2058987"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25417" name="Object 9"/>
          <p:cNvGraphicFramePr>
            <a:graphicFrameLocks noChangeAspect="1"/>
          </p:cNvGraphicFramePr>
          <p:nvPr>
            <p:extLst>
              <p:ext uri="{D42A27DB-BD31-4B8C-83A1-F6EECF244321}">
                <p14:modId xmlns:p14="http://schemas.microsoft.com/office/powerpoint/2010/main" val="1692899129"/>
              </p:ext>
            </p:extLst>
          </p:nvPr>
        </p:nvGraphicFramePr>
        <p:xfrm>
          <a:off x="7097033" y="1019175"/>
          <a:ext cx="1797050" cy="1754187"/>
        </p:xfrm>
        <a:graphic>
          <a:graphicData uri="http://schemas.openxmlformats.org/presentationml/2006/ole">
            <mc:AlternateContent xmlns:mc="http://schemas.openxmlformats.org/markup-compatibility/2006">
              <mc:Choice xmlns:v="urn:schemas-microsoft-com:vml" Requires="v">
                <p:oleObj spid="_x0000_s32134" name="Equation" r:id="rId6" imgW="711000" imgH="698400" progId="Equation.DSMT4">
                  <p:embed/>
                </p:oleObj>
              </mc:Choice>
              <mc:Fallback>
                <p:oleObj name="Equation" r:id="rId6" imgW="711000" imgH="698400" progId="Equation.DSMT4">
                  <p:embed/>
                  <p:pic>
                    <p:nvPicPr>
                      <p:cNvPr id="1425417" name="Object 9"/>
                      <p:cNvPicPr>
                        <a:picLocks noChangeAspect="1" noChangeArrowheads="1"/>
                      </p:cNvPicPr>
                      <p:nvPr/>
                    </p:nvPicPr>
                    <p:blipFill>
                      <a:blip r:embed="rId7"/>
                      <a:srcRect/>
                      <a:stretch>
                        <a:fillRect/>
                      </a:stretch>
                    </p:blipFill>
                    <p:spPr bwMode="auto">
                      <a:xfrm>
                        <a:off x="7097033" y="1019175"/>
                        <a:ext cx="17970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613481520"/>
              </p:ext>
            </p:extLst>
          </p:nvPr>
        </p:nvGraphicFramePr>
        <p:xfrm>
          <a:off x="4371975" y="1211263"/>
          <a:ext cx="2124075" cy="1370012"/>
        </p:xfrm>
        <a:graphic>
          <a:graphicData uri="http://schemas.openxmlformats.org/presentationml/2006/ole">
            <mc:AlternateContent xmlns:mc="http://schemas.openxmlformats.org/markup-compatibility/2006">
              <mc:Choice xmlns:v="urn:schemas-microsoft-com:vml" Requires="v">
                <p:oleObj spid="_x0000_s32135" name="Equation" r:id="rId8" imgW="838080" imgH="545760" progId="Equation.DSMT4">
                  <p:embed/>
                </p:oleObj>
              </mc:Choice>
              <mc:Fallback>
                <p:oleObj name="Equation" r:id="rId8" imgW="838080" imgH="545760" progId="Equation.DSMT4">
                  <p:embed/>
                  <p:pic>
                    <p:nvPicPr>
                      <p:cNvPr id="1425413" name="Object 5"/>
                      <p:cNvPicPr>
                        <a:picLocks noChangeAspect="1" noChangeArrowheads="1"/>
                      </p:cNvPicPr>
                      <p:nvPr/>
                    </p:nvPicPr>
                    <p:blipFill>
                      <a:blip r:embed="rId9"/>
                      <a:srcRect/>
                      <a:stretch>
                        <a:fillRect/>
                      </a:stretch>
                    </p:blipFill>
                    <p:spPr bwMode="auto">
                      <a:xfrm>
                        <a:off x="4371975" y="1211263"/>
                        <a:ext cx="212407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4858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zh-CN" altLang="en-US" dirty="0"/>
              <a:t>例</a:t>
            </a:r>
            <a:r>
              <a:rPr lang="en-US" altLang="zh-CN" dirty="0"/>
              <a:t>4.12</a:t>
            </a:r>
            <a:r>
              <a:rPr lang="zh-CN" altLang="en-US" dirty="0"/>
              <a:t>（续）</a:t>
            </a:r>
          </a:p>
        </p:txBody>
      </p:sp>
      <p:sp>
        <p:nvSpPr>
          <p:cNvPr id="91140"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1141"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91142" name="Rectangle 5"/>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70687127"/>
              </p:ext>
            </p:extLst>
          </p:nvPr>
        </p:nvGraphicFramePr>
        <p:xfrm>
          <a:off x="1220909" y="1589548"/>
          <a:ext cx="9433764" cy="1354470"/>
        </p:xfrm>
        <a:graphic>
          <a:graphicData uri="http://schemas.openxmlformats.org/presentationml/2006/ole">
            <mc:AlternateContent xmlns:mc="http://schemas.openxmlformats.org/markup-compatibility/2006">
              <mc:Choice xmlns:v="urn:schemas-microsoft-com:vml" Requires="v">
                <p:oleObj spid="_x0000_s33161" name="Equation" r:id="rId4" imgW="3797300" imgH="546100" progId="Equation.DSMT4">
                  <p:embed/>
                </p:oleObj>
              </mc:Choice>
              <mc:Fallback>
                <p:oleObj name="Equation" r:id="rId4" imgW="3797300" imgH="546100" progId="Equation.DSMT4">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909" y="1589548"/>
                        <a:ext cx="9433764" cy="135447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88839364"/>
              </p:ext>
            </p:extLst>
          </p:nvPr>
        </p:nvGraphicFramePr>
        <p:xfrm>
          <a:off x="993775" y="3563065"/>
          <a:ext cx="9660898" cy="1366430"/>
        </p:xfrm>
        <a:graphic>
          <a:graphicData uri="http://schemas.openxmlformats.org/presentationml/2006/ole">
            <mc:AlternateContent xmlns:mc="http://schemas.openxmlformats.org/markup-compatibility/2006">
              <mc:Choice xmlns:v="urn:schemas-microsoft-com:vml" Requires="v">
                <p:oleObj spid="_x0000_s33162" name="Equation" r:id="rId6" imgW="3835400" imgH="546100" progId="Equation.DSMT4">
                  <p:embed/>
                </p:oleObj>
              </mc:Choice>
              <mc:Fallback>
                <p:oleObj name="Equation" r:id="rId6" imgW="3835400" imgH="546100" progId="Equation.DSMT4">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775" y="3563065"/>
                        <a:ext cx="9660898" cy="136643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79895797"/>
              </p:ext>
            </p:extLst>
          </p:nvPr>
        </p:nvGraphicFramePr>
        <p:xfrm>
          <a:off x="4041775" y="5061006"/>
          <a:ext cx="5638800" cy="1798582"/>
        </p:xfrm>
        <a:graphic>
          <a:graphicData uri="http://schemas.openxmlformats.org/presentationml/2006/ole">
            <mc:AlternateContent xmlns:mc="http://schemas.openxmlformats.org/markup-compatibility/2006">
              <mc:Choice xmlns:v="urn:schemas-microsoft-com:vml" Requires="v">
                <p:oleObj spid="_x0000_s33163" name="Equation" r:id="rId8" imgW="2209800" imgH="698500" progId="Equation.DSMT4">
                  <p:embed/>
                </p:oleObj>
              </mc:Choice>
              <mc:Fallback>
                <p:oleObj name="Equation" r:id="rId8" imgW="2209800" imgH="698500" progId="Equation.DSMT4">
                  <p:embed/>
                  <p:pic>
                    <p:nvPicPr>
                      <p:cNvPr id="0" name="Object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1775" y="5061006"/>
                        <a:ext cx="5638800" cy="1798582"/>
                      </a:xfrm>
                      <a:prstGeom prst="rect">
                        <a:avLst/>
                      </a:prstGeom>
                      <a:noFill/>
                    </p:spPr>
                  </p:pic>
                </p:oleObj>
              </mc:Fallback>
            </mc:AlternateContent>
          </a:graphicData>
        </a:graphic>
      </p:graphicFrame>
      <p:sp>
        <p:nvSpPr>
          <p:cNvPr id="8" name="Rectangle 50"/>
          <p:cNvSpPr>
            <a:spLocks noChangeArrowheads="1"/>
          </p:cNvSpPr>
          <p:nvPr/>
        </p:nvSpPr>
        <p:spPr bwMode="auto">
          <a:xfrm>
            <a:off x="-24039" y="1026109"/>
            <a:ext cx="6670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57175"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C00000"/>
                </a:solidFill>
                <a:effectLst/>
                <a:latin typeface="+mn-ea"/>
                <a:cs typeface="Times New Roman" panose="02020603050405020304" pitchFamily="18" charset="0"/>
              </a:rPr>
              <a:t>解</a:t>
            </a:r>
            <a:r>
              <a:rPr kumimoji="0" lang="zh-CN" altLang="zh-CN" b="1" i="0" u="none" strike="noStrike" cap="none" normalizeH="0" baseline="0" dirty="0">
                <a:ln>
                  <a:noFill/>
                </a:ln>
                <a:solidFill>
                  <a:schemeClr val="tx1"/>
                </a:solidFill>
                <a:effectLst/>
                <a:latin typeface="+mn-ea"/>
                <a:cs typeface="Times New Roman" panose="02020603050405020304" pitchFamily="18" charset="0"/>
              </a:rPr>
              <a:t> （</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1</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(4-4)</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p:txBody>
      </p:sp>
      <p:sp>
        <p:nvSpPr>
          <p:cNvPr id="9" name="Rectangle 51"/>
          <p:cNvSpPr>
            <a:spLocks noChangeArrowheads="1"/>
          </p:cNvSpPr>
          <p:nvPr/>
        </p:nvSpPr>
        <p:spPr bwMode="auto">
          <a:xfrm>
            <a:off x="491670" y="3089720"/>
            <a:ext cx="37820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2</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(4-5)</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p:txBody>
      </p:sp>
      <p:sp>
        <p:nvSpPr>
          <p:cNvPr id="10" name="Rectangle 52"/>
          <p:cNvSpPr>
            <a:spLocks noChangeArrowheads="1"/>
          </p:cNvSpPr>
          <p:nvPr/>
        </p:nvSpPr>
        <p:spPr bwMode="auto">
          <a:xfrm>
            <a:off x="612775" y="5133043"/>
            <a:ext cx="50355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）根据式</a:t>
            </a:r>
            <a:r>
              <a:rPr kumimoji="0" lang="en-US" altLang="zh-CN" b="1" i="0" u="none" strike="noStrike" cap="none" normalizeH="0" baseline="0" dirty="0">
                <a:ln>
                  <a:noFill/>
                </a:ln>
                <a:solidFill>
                  <a:schemeClr val="tx1"/>
                </a:solidFill>
                <a:effectLst/>
                <a:latin typeface="+mn-ea"/>
                <a:cs typeface="Times New Roman" panose="02020603050405020304" pitchFamily="18" charset="0"/>
              </a:rPr>
              <a:t>(4-6)</a:t>
            </a:r>
            <a:r>
              <a:rPr kumimoji="0" lang="zh-CN" altLang="en-US" b="1" i="0" u="none" strike="noStrike" cap="none" normalizeH="0" baseline="0" dirty="0">
                <a:ln>
                  <a:noFill/>
                </a:ln>
                <a:solidFill>
                  <a:schemeClr val="tx1"/>
                </a:solidFill>
                <a:effectLst/>
                <a:latin typeface="+mn-ea"/>
                <a:cs typeface="Times New Roman" panose="02020603050405020304" pitchFamily="18" charset="0"/>
              </a:rPr>
              <a:t>，有</a:t>
            </a:r>
            <a:endParaRPr kumimoji="0" lang="zh-CN" altLang="en-US" b="1"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b="1" i="0" u="none" strike="noStrike" cap="none" normalizeH="0" baseline="0" dirty="0">
              <a:ln>
                <a:noFill/>
              </a:ln>
              <a:solidFill>
                <a:schemeClr val="tx1"/>
              </a:solidFill>
              <a:effectLst/>
              <a:latin typeface="+mn-ea"/>
            </a:endParaRPr>
          </a:p>
        </p:txBody>
      </p:sp>
      <p:sp>
        <p:nvSpPr>
          <p:cNvPr id="11" name="Rectangle 53"/>
          <p:cNvSpPr>
            <a:spLocks noChangeArrowheads="1"/>
          </p:cNvSpPr>
          <p:nvPr/>
        </p:nvSpPr>
        <p:spPr bwMode="auto">
          <a:xfrm>
            <a:off x="799646" y="4191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24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par>
                                <p:cTn id="13" presetID="21"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par>
                                <p:cTn id="21" presetID="21"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定理</a:t>
            </a:r>
            <a:r>
              <a:rPr lang="en-US" altLang="zh-CN" dirty="0"/>
              <a:t>4.3</a:t>
            </a:r>
            <a:endParaRPr lang="zh-CN" altLang="en-US" dirty="0"/>
          </a:p>
        </p:txBody>
      </p:sp>
      <p:sp>
        <p:nvSpPr>
          <p:cNvPr id="5" name="Rectangle 1">
            <a:extLst>
              <a:ext uri="{FF2B5EF4-FFF2-40B4-BE49-F238E27FC236}">
                <a16:creationId xmlns:a16="http://schemas.microsoft.com/office/drawing/2014/main" id="{A233B56F-DC54-4A5E-9D4B-C3056CE081D4}"/>
              </a:ext>
            </a:extLst>
          </p:cNvPr>
          <p:cNvSpPr>
            <a:spLocks noGrp="1" noChangeArrowheads="1"/>
          </p:cNvSpPr>
          <p:nvPr>
            <p:ph idx="1"/>
          </p:nvPr>
        </p:nvSpPr>
        <p:spPr>
          <a:xfrm>
            <a:off x="384175" y="991394"/>
            <a:ext cx="11277600" cy="4893808"/>
          </a:xfrm>
          <a:effectLst>
            <a:prstShdw prst="shdw12">
              <a:schemeClr val="bg2">
                <a:alpha val="50000"/>
              </a:schemeClr>
            </a:prstShdw>
          </a:effectLst>
        </p:spPr>
        <p:txBody>
          <a:bodyPr wrap="none" anchor="ctr">
            <a:normAutofit/>
          </a:bodyPr>
          <a:lstStyle>
            <a:lvl1pPr indent="600075" eaLnBrk="0" hangingPunct="0">
              <a:defRPr sz="3200">
                <a:solidFill>
                  <a:srgbClr val="FF0000"/>
                </a:solidFill>
                <a:latin typeface="黑体" panose="02010609060101010101" pitchFamily="49" charset="-122"/>
                <a:ea typeface="黑体" panose="02010609060101010101" pitchFamily="49" charset="-122"/>
              </a:defRPr>
            </a:lvl1pPr>
            <a:lvl2pPr eaLnBrk="0" hangingPunct="0">
              <a:defRPr sz="3200">
                <a:solidFill>
                  <a:srgbClr val="FF0000"/>
                </a:solidFill>
                <a:latin typeface="黑体" panose="02010609060101010101" pitchFamily="49" charset="-122"/>
                <a:ea typeface="黑体" panose="02010609060101010101" pitchFamily="49" charset="-122"/>
              </a:defRPr>
            </a:lvl2pPr>
            <a:lvl3pPr eaLnBrk="0" hangingPunct="0">
              <a:defRPr sz="3200">
                <a:solidFill>
                  <a:srgbClr val="FF0000"/>
                </a:solidFill>
                <a:latin typeface="黑体" panose="02010609060101010101" pitchFamily="49" charset="-122"/>
                <a:ea typeface="黑体" panose="02010609060101010101" pitchFamily="49" charset="-122"/>
              </a:defRPr>
            </a:lvl3pPr>
            <a:lvl4pPr eaLnBrk="0" hangingPunct="0">
              <a:defRPr sz="3200">
                <a:solidFill>
                  <a:srgbClr val="FF0000"/>
                </a:solidFill>
                <a:latin typeface="黑体" panose="02010609060101010101" pitchFamily="49" charset="-122"/>
                <a:ea typeface="黑体" panose="02010609060101010101" pitchFamily="49" charset="-122"/>
              </a:defRPr>
            </a:lvl4pPr>
            <a:lvl5pPr eaLnBrk="0" hangingPunct="0">
              <a:defRPr sz="3200">
                <a:solidFill>
                  <a:srgbClr val="FF0000"/>
                </a:solidFill>
                <a:latin typeface="黑体" panose="02010609060101010101" pitchFamily="49" charset="-122"/>
                <a:ea typeface="黑体" panose="02010609060101010101" pitchFamily="49" charset="-122"/>
              </a:defRPr>
            </a:lvl5pPr>
            <a:lvl6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pPr marL="0" indent="257226">
              <a:lnSpc>
                <a:spcPct val="150000"/>
              </a:lnSpc>
              <a:spcBef>
                <a:spcPct val="0"/>
              </a:spcBef>
              <a:buNone/>
              <a:defRPr/>
            </a:pPr>
            <a:r>
              <a:rPr lang="zh-CN" altLang="en-US" sz="2400" dirty="0">
                <a:solidFill>
                  <a:srgbClr val="0000FF"/>
                </a:solidFill>
                <a:cs typeface="Times New Roman" panose="02020603050405020304" pitchFamily="18" charset="0"/>
              </a:rPr>
              <a:t>定理</a:t>
            </a:r>
            <a:r>
              <a:rPr lang="en-US" altLang="zh-CN" sz="2400" dirty="0">
                <a:solidFill>
                  <a:srgbClr val="0000FF"/>
                </a:solidFill>
                <a:latin typeface="Times New Roman" panose="02020603050405020304" pitchFamily="18" charset="0"/>
                <a:cs typeface="Times New Roman" panose="02020603050405020304" pitchFamily="18" charset="0"/>
              </a:rPr>
              <a:t>4.3 </a:t>
            </a:r>
            <a:r>
              <a:rPr lang="en-US" altLang="zh-CN" sz="2400" dirty="0">
                <a:solidFill>
                  <a:srgbClr val="0000FF"/>
                </a:solidFill>
                <a:cs typeface="Times New Roman" panose="02020603050405020304" pitchFamily="18" charset="0"/>
              </a:rPr>
              <a:t> </a:t>
            </a:r>
            <a:r>
              <a:rPr lang="zh-CN" altLang="en-US" sz="2400" dirty="0">
                <a:solidFill>
                  <a:srgbClr val="0000FF"/>
                </a:solidFill>
                <a:latin typeface="Times New Roman" panose="02020603050405020304" pitchFamily="18" charset="0"/>
                <a:cs typeface="Times New Roman" panose="02020603050405020304" pitchFamily="18" charset="0"/>
              </a:rPr>
              <a:t>假设</a:t>
            </a:r>
            <a:r>
              <a:rPr lang="en-US" altLang="zh-CN" sz="2400" dirty="0">
                <a:solidFill>
                  <a:srgbClr val="0000FF"/>
                </a:solidFill>
                <a:latin typeface="Times New Roman" panose="02020603050405020304" pitchFamily="18" charset="0"/>
                <a:cs typeface="Times New Roman" panose="02020603050405020304" pitchFamily="18" charset="0"/>
              </a:rPr>
              <a:t>A</a:t>
            </a:r>
            <a:r>
              <a:rPr lang="zh-CN" altLang="en-US" sz="2400" dirty="0">
                <a:solidFill>
                  <a:srgbClr val="0000FF"/>
                </a:solidFill>
                <a:latin typeface="Times New Roman" panose="02020603050405020304" pitchFamily="18" charset="0"/>
                <a:cs typeface="Times New Roman" panose="02020603050405020304" pitchFamily="18" charset="0"/>
              </a:rPr>
              <a:t>、</a:t>
            </a:r>
            <a:r>
              <a:rPr lang="en-US" altLang="zh-CN" sz="2400" dirty="0">
                <a:solidFill>
                  <a:srgbClr val="0000FF"/>
                </a:solidFill>
                <a:latin typeface="Times New Roman" panose="02020603050405020304" pitchFamily="18" charset="0"/>
                <a:cs typeface="Times New Roman" panose="02020603050405020304" pitchFamily="18" charset="0"/>
              </a:rPr>
              <a:t>B</a:t>
            </a:r>
            <a:r>
              <a:rPr lang="zh-CN" altLang="en-US" sz="2400" dirty="0">
                <a:solidFill>
                  <a:srgbClr val="0000FF"/>
                </a:solidFill>
                <a:latin typeface="Times New Roman" panose="02020603050405020304" pitchFamily="18" charset="0"/>
                <a:cs typeface="Times New Roman" panose="02020603050405020304" pitchFamily="18" charset="0"/>
              </a:rPr>
              <a:t>和</a:t>
            </a:r>
            <a:r>
              <a:rPr lang="en-US" altLang="zh-CN" sz="2400" dirty="0">
                <a:solidFill>
                  <a:srgbClr val="0000FF"/>
                </a:solidFill>
                <a:latin typeface="Times New Roman" panose="02020603050405020304" pitchFamily="18" charset="0"/>
                <a:cs typeface="Times New Roman" panose="02020603050405020304" pitchFamily="18" charset="0"/>
              </a:rPr>
              <a:t>C</a:t>
            </a:r>
            <a:r>
              <a:rPr lang="zh-CN" altLang="en-US" sz="2400" dirty="0">
                <a:solidFill>
                  <a:srgbClr val="0000FF"/>
                </a:solidFill>
                <a:latin typeface="Times New Roman" panose="02020603050405020304" pitchFamily="18" charset="0"/>
                <a:cs typeface="Times New Roman" panose="02020603050405020304" pitchFamily="18" charset="0"/>
              </a:rPr>
              <a:t>是</a:t>
            </a:r>
            <a:r>
              <a:rPr lang="en-US" altLang="zh-CN" sz="2400" dirty="0" err="1">
                <a:solidFill>
                  <a:srgbClr val="0000FF"/>
                </a:solidFill>
                <a:latin typeface="Times New Roman" panose="02020603050405020304" pitchFamily="18" charset="0"/>
                <a:cs typeface="Times New Roman" panose="02020603050405020304" pitchFamily="18" charset="0"/>
              </a:rPr>
              <a:t>n×n</a:t>
            </a:r>
            <a:r>
              <a:rPr lang="zh-CN" altLang="en-US" sz="2400" dirty="0">
                <a:solidFill>
                  <a:srgbClr val="0000FF"/>
                </a:solidFill>
                <a:latin typeface="Times New Roman" panose="02020603050405020304" pitchFamily="18" charset="0"/>
                <a:cs typeface="Times New Roman" panose="02020603050405020304" pitchFamily="18" charset="0"/>
              </a:rPr>
              <a:t>阶</a:t>
            </a:r>
            <a:r>
              <a:rPr lang="zh-CN" altLang="en-US" sz="2400">
                <a:solidFill>
                  <a:srgbClr val="0000FF"/>
                </a:solidFill>
                <a:latin typeface="Times New Roman" panose="02020603050405020304" pitchFamily="18" charset="0"/>
                <a:cs typeface="Times New Roman" panose="02020603050405020304" pitchFamily="18" charset="0"/>
              </a:rPr>
              <a:t>布尔矩阵，则</a:t>
            </a:r>
            <a:endParaRPr lang="en-US" altLang="zh-CN" sz="2400" dirty="0">
              <a:solidFill>
                <a:srgbClr val="0000FF"/>
              </a:solidFill>
              <a:latin typeface="Times New Roman" panose="02020603050405020304" pitchFamily="18" charset="0"/>
              <a:cs typeface="Times New Roman" panose="02020603050405020304" pitchFamily="18" charset="0"/>
            </a:endParaRPr>
          </a:p>
          <a:p>
            <a:pPr marL="0" indent="257226">
              <a:lnSpc>
                <a:spcPct val="150000"/>
              </a:lnSpc>
              <a:spcBef>
                <a:spcPct val="0"/>
              </a:spcBef>
              <a:buNone/>
              <a:defRPr/>
            </a:pP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B∨A     </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cs typeface="Times New Roman" panose="02020603050405020304" pitchFamily="18" charset="0"/>
              </a:rPr>
              <a:t>交换律</a:t>
            </a:r>
            <a:r>
              <a:rPr lang="en-US" altLang="zh-CN" sz="2400" dirty="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endParaRPr>
          </a:p>
          <a:p>
            <a:pPr marL="0">
              <a:lnSpc>
                <a:spcPct val="150000"/>
              </a:lnSpc>
              <a:spcBef>
                <a:spcPct val="0"/>
              </a:spcBef>
              <a:buNone/>
              <a:defRPr/>
            </a:pP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A∧B</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B∧A </a:t>
            </a:r>
            <a:endParaRPr lang="en-US" altLang="zh-CN" sz="2400" dirty="0">
              <a:solidFill>
                <a:srgbClr val="000000"/>
              </a:solidFill>
            </a:endParaRPr>
          </a:p>
          <a:p>
            <a:pPr marL="0">
              <a:lnSpc>
                <a:spcPct val="150000"/>
              </a:lnSpc>
              <a:spcBef>
                <a:spcPct val="0"/>
              </a:spcBef>
              <a:buNone/>
              <a:defRPr/>
            </a:pP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(A∨B)∨C</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A∨(B∨C)   </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cs typeface="Times New Roman" panose="02020603050405020304" pitchFamily="18" charset="0"/>
              </a:rPr>
              <a:t>结合律</a:t>
            </a:r>
            <a:r>
              <a:rPr lang="en-US" altLang="zh-CN" sz="2400" dirty="0">
                <a:solidFill>
                  <a:srgbClr val="000000"/>
                </a:solidFill>
                <a:cs typeface="Times New Roman" panose="02020603050405020304" pitchFamily="18" charset="0"/>
              </a:rPr>
              <a:t>)</a:t>
            </a:r>
            <a:endParaRPr lang="en-US" altLang="zh-CN" sz="2400" dirty="0">
              <a:solidFill>
                <a:srgbClr val="000000"/>
              </a:solidFill>
            </a:endParaRPr>
          </a:p>
          <a:p>
            <a:pPr marL="0">
              <a:lnSpc>
                <a:spcPct val="150000"/>
              </a:lnSpc>
              <a:spcBef>
                <a:spcPct val="0"/>
              </a:spcBef>
              <a:buNone/>
              <a:defRPr/>
            </a:pPr>
            <a:r>
              <a:rPr lang="en-US" altLang="zh-CN" sz="2400" dirty="0">
                <a:solidFill>
                  <a:srgbClr val="000000"/>
                </a:solidFill>
                <a:latin typeface="Times New Roman" panose="02020603050405020304" pitchFamily="18" charset="0"/>
                <a:cs typeface="Times New Roman" panose="02020603050405020304" pitchFamily="18" charset="0"/>
              </a:rPr>
              <a:t>          (A∧B)∧C</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A∧(B∧C)</a:t>
            </a:r>
            <a:endParaRPr lang="en-US" altLang="zh-CN" sz="2400" dirty="0">
              <a:solidFill>
                <a:srgbClr val="000000"/>
              </a:solidFill>
            </a:endParaRPr>
          </a:p>
          <a:p>
            <a:pPr marL="0">
              <a:lnSpc>
                <a:spcPct val="150000"/>
              </a:lnSpc>
              <a:spcBef>
                <a:spcPct val="0"/>
              </a:spcBef>
              <a:buNone/>
              <a:defRPr/>
            </a:pPr>
            <a:r>
              <a:rPr lang="en-US" altLang="zh-CN" sz="2400" dirty="0">
                <a:solidFill>
                  <a:srgbClr val="000000"/>
                </a:solidFill>
                <a:latin typeface="Times New Roman" panose="02020603050405020304" pitchFamily="18" charset="0"/>
                <a:cs typeface="Times New Roman" panose="02020603050405020304" pitchFamily="18" charset="0"/>
              </a:rPr>
              <a:t>         (A⊙B)⊙C</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A⊙(B⊙C)</a:t>
            </a:r>
            <a:endParaRPr lang="en-US" altLang="zh-CN" sz="2400" dirty="0">
              <a:solidFill>
                <a:srgbClr val="000000"/>
              </a:solidFill>
            </a:endParaRPr>
          </a:p>
          <a:p>
            <a:pPr marL="0">
              <a:lnSpc>
                <a:spcPct val="150000"/>
              </a:lnSpc>
              <a:spcBef>
                <a:spcPct val="0"/>
              </a:spcBef>
              <a:buNone/>
              <a:defRPr/>
            </a:pP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A∧(B∨C)</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(A∧B)∨(A∧C) </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cs typeface="Times New Roman" panose="02020603050405020304" pitchFamily="18" charset="0"/>
              </a:rPr>
              <a:t>分配律</a:t>
            </a:r>
            <a:r>
              <a:rPr lang="en-US" altLang="zh-CN" sz="2400" dirty="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endParaRPr>
          </a:p>
          <a:p>
            <a:pPr marL="0">
              <a:lnSpc>
                <a:spcPct val="150000"/>
              </a:lnSpc>
              <a:spcBef>
                <a:spcPct val="0"/>
              </a:spcBef>
              <a:buNone/>
              <a:defRPr/>
            </a:pPr>
            <a:r>
              <a:rPr lang="en-US" altLang="zh-CN" sz="2400" dirty="0">
                <a:solidFill>
                  <a:srgbClr val="000000"/>
                </a:solidFill>
                <a:latin typeface="Times New Roman" panose="02020603050405020304" pitchFamily="18" charset="0"/>
                <a:cs typeface="Times New Roman" panose="02020603050405020304" pitchFamily="18" charset="0"/>
              </a:rPr>
              <a:t>          A∨(B∧C)</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(A∨B)∧(A∨C)</a:t>
            </a:r>
            <a:endParaRPr lang="en-US" altLang="zh-CN" sz="2400" dirty="0">
              <a:solidFill>
                <a:srgbClr val="000000"/>
              </a:solidFill>
            </a:endParaRPr>
          </a:p>
        </p:txBody>
      </p:sp>
    </p:spTree>
    <p:extLst>
      <p:ext uri="{BB962C8B-B14F-4D97-AF65-F5344CB8AC3E}">
        <p14:creationId xmlns:p14="http://schemas.microsoft.com/office/powerpoint/2010/main" val="101364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161547"/>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4</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
        <p:nvSpPr>
          <p:cNvPr id="55" name="TextBox 1">
            <a:extLst>
              <a:ext uri="{FF2B5EF4-FFF2-40B4-BE49-F238E27FC236}">
                <a16:creationId xmlns:a16="http://schemas.microsoft.com/office/drawing/2014/main" id="{93ADED49-AADD-4270-963B-522E8A5DCBCC}"/>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AB677E7-065F-496B-BB8C-D421DC3FC4ED}"/>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13469505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765528" y="265976"/>
            <a:ext cx="8066367" cy="585923"/>
          </a:xfrm>
        </p:spPr>
        <p:txBody>
          <a:bodyPr/>
          <a:lstStyle/>
          <a:p>
            <a:pPr eaLnBrk="1" hangingPunct="1"/>
            <a:r>
              <a:rPr lang="zh-CN" altLang="en-US" dirty="0"/>
              <a:t>问题引入</a:t>
            </a:r>
          </a:p>
        </p:txBody>
      </p:sp>
      <p:sp>
        <p:nvSpPr>
          <p:cNvPr id="1437699" name="Rectangle 3"/>
          <p:cNvSpPr>
            <a:spLocks noGrp="1" noChangeArrowheads="1"/>
          </p:cNvSpPr>
          <p:nvPr>
            <p:ph type="body" sz="half" idx="1"/>
          </p:nvPr>
        </p:nvSpPr>
        <p:spPr>
          <a:xfrm>
            <a:off x="460375" y="1524794"/>
            <a:ext cx="10896600" cy="2286000"/>
          </a:xfrm>
          <a:solidFill>
            <a:srgbClr val="1157AB"/>
          </a:solidFill>
        </p:spPr>
        <p:txBody>
          <a:bodyPr vert="horz" lIns="72017" tIns="60958" rIns="72017" bIns="60958" rtlCol="0">
            <a:normAutofit/>
          </a:bodyPr>
          <a:lstStyle/>
          <a:p>
            <a:pPr marL="0" indent="0">
              <a:buNone/>
            </a:pPr>
            <a:r>
              <a:rPr lang="zh-CN" altLang="en-US" dirty="0">
                <a:solidFill>
                  <a:schemeClr val="bg1"/>
                </a:solidFill>
              </a:rPr>
              <a:t>关系是一种特殊的集合，</a:t>
            </a:r>
            <a:endParaRPr lang="en-US" altLang="zh-CN" dirty="0">
              <a:solidFill>
                <a:schemeClr val="bg1"/>
              </a:solidFill>
            </a:endParaRPr>
          </a:p>
          <a:p>
            <a:pPr marL="0" indent="0">
              <a:buNone/>
            </a:pPr>
            <a:r>
              <a:rPr lang="zh-CN" altLang="en-US" dirty="0">
                <a:solidFill>
                  <a:schemeClr val="bg1"/>
                </a:solidFill>
              </a:rPr>
              <a:t>（</a:t>
            </a:r>
            <a:r>
              <a:rPr lang="en-US" altLang="zh-CN" dirty="0">
                <a:solidFill>
                  <a:schemeClr val="bg1"/>
                </a:solidFill>
              </a:rPr>
              <a:t>1</a:t>
            </a:r>
            <a:r>
              <a:rPr lang="zh-CN" altLang="en-US" dirty="0">
                <a:solidFill>
                  <a:schemeClr val="bg1"/>
                </a:solidFill>
              </a:rPr>
              <a:t>）关系可以进行集合</a:t>
            </a:r>
            <a:r>
              <a:rPr lang="zh-CN" altLang="zh-CN" dirty="0">
                <a:solidFill>
                  <a:schemeClr val="bg1"/>
                </a:solidFill>
              </a:rPr>
              <a:t>交、并、差和补等基本运算吗</a:t>
            </a:r>
            <a:r>
              <a:rPr lang="zh-CN" altLang="en-US" dirty="0">
                <a:solidFill>
                  <a:schemeClr val="bg1"/>
                </a:solidFill>
              </a:rPr>
              <a:t>？</a:t>
            </a:r>
            <a:endParaRPr lang="en-US" altLang="zh-CN" dirty="0">
              <a:solidFill>
                <a:schemeClr val="bg1"/>
              </a:solidFill>
            </a:endParaRPr>
          </a:p>
          <a:p>
            <a:pPr marL="0" indent="0">
              <a:lnSpc>
                <a:spcPct val="170000"/>
              </a:lnSpc>
              <a:buNone/>
            </a:pPr>
            <a:r>
              <a:rPr lang="zh-CN" altLang="en-US" dirty="0">
                <a:solidFill>
                  <a:schemeClr val="bg1"/>
                </a:solidFill>
              </a:rPr>
              <a:t>（</a:t>
            </a:r>
            <a:r>
              <a:rPr lang="en-US" altLang="zh-CN" dirty="0">
                <a:solidFill>
                  <a:schemeClr val="bg1"/>
                </a:solidFill>
              </a:rPr>
              <a:t>2</a:t>
            </a:r>
            <a:r>
              <a:rPr lang="zh-CN" altLang="en-US" dirty="0">
                <a:solidFill>
                  <a:schemeClr val="bg1"/>
                </a:solidFill>
              </a:rPr>
              <a:t>）关系有自己特有的运算吗？</a:t>
            </a:r>
            <a:endParaRPr lang="en-US" altLang="zh-CN" dirty="0">
              <a:solidFill>
                <a:schemeClr val="bg1"/>
              </a:solidFill>
            </a:endParaRPr>
          </a:p>
          <a:p>
            <a:pPr marL="0" indent="0">
              <a:buNone/>
            </a:pPr>
            <a:endParaRPr lang="en-US" altLang="zh-CN" dirty="0">
              <a:solidFill>
                <a:schemeClr val="bg1"/>
              </a:solidFill>
            </a:endParaRPr>
          </a:p>
        </p:txBody>
      </p:sp>
      <p:sp>
        <p:nvSpPr>
          <p:cNvPr id="4" name="内容占位符 2">
            <a:extLst>
              <a:ext uri="{FF2B5EF4-FFF2-40B4-BE49-F238E27FC236}">
                <a16:creationId xmlns:a16="http://schemas.microsoft.com/office/drawing/2014/main" id="{5A9881A0-86A3-4A08-B9B1-6E7DD2C9D8B4}"/>
              </a:ext>
            </a:extLst>
          </p:cNvPr>
          <p:cNvSpPr txBox="1">
            <a:spLocks/>
          </p:cNvSpPr>
          <p:nvPr/>
        </p:nvSpPr>
        <p:spPr>
          <a:xfrm>
            <a:off x="460375" y="4178889"/>
            <a:ext cx="10896600" cy="1155905"/>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zh-CN" altLang="zh-CN" dirty="0">
                <a:solidFill>
                  <a:srgbClr val="0000FF"/>
                </a:solidFill>
              </a:rPr>
              <a:t>关系是</a:t>
            </a:r>
            <a:r>
              <a:rPr lang="zh-CN" altLang="zh-CN" dirty="0"/>
              <a:t>以序偶为元素的</a:t>
            </a:r>
            <a:r>
              <a:rPr lang="zh-CN" altLang="zh-CN" dirty="0">
                <a:solidFill>
                  <a:srgbClr val="0000FF"/>
                </a:solidFill>
              </a:rPr>
              <a:t>特殊集合</a:t>
            </a:r>
            <a:r>
              <a:rPr lang="zh-CN" altLang="zh-CN" dirty="0"/>
              <a:t>，</a:t>
            </a:r>
            <a:r>
              <a:rPr lang="zh-CN" altLang="zh-CN" dirty="0">
                <a:solidFill>
                  <a:srgbClr val="C00000"/>
                </a:solidFill>
              </a:rPr>
              <a:t>因此所有集合的基本运算均适用于关系。</a:t>
            </a:r>
          </a:p>
          <a:p>
            <a:pPr>
              <a:defRPr/>
            </a:pPr>
            <a:endParaRPr lang="zh-CN" altLang="en-US" dirty="0"/>
          </a:p>
        </p:txBody>
      </p:sp>
    </p:spTree>
    <p:extLst>
      <p:ext uri="{BB962C8B-B14F-4D97-AF65-F5344CB8AC3E}">
        <p14:creationId xmlns:p14="http://schemas.microsoft.com/office/powerpoint/2010/main" val="377412196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7699">
                                            <p:bg/>
                                          </p:spTgt>
                                        </p:tgtEl>
                                        <p:attrNameLst>
                                          <p:attrName>style.visibility</p:attrName>
                                        </p:attrNameLst>
                                      </p:cBhvr>
                                      <p:to>
                                        <p:strVal val="visible"/>
                                      </p:to>
                                    </p:set>
                                    <p:animEffect transition="in" filter="wipe(down)">
                                      <p:cBhvr>
                                        <p:cTn id="7" dur="500"/>
                                        <p:tgtEl>
                                          <p:spTgt spid="143769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37699">
                                            <p:txEl>
                                              <p:pRg st="0" end="0"/>
                                            </p:txEl>
                                          </p:spTgt>
                                        </p:tgtEl>
                                        <p:attrNameLst>
                                          <p:attrName>style.visibility</p:attrName>
                                        </p:attrNameLst>
                                      </p:cBhvr>
                                      <p:to>
                                        <p:strVal val="visible"/>
                                      </p:to>
                                    </p:set>
                                    <p:animEffect transition="in" filter="wipe(down)">
                                      <p:cBhvr>
                                        <p:cTn id="10" dur="500"/>
                                        <p:tgtEl>
                                          <p:spTgt spid="14376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37699">
                                            <p:txEl>
                                              <p:pRg st="1" end="1"/>
                                            </p:txEl>
                                          </p:spTgt>
                                        </p:tgtEl>
                                        <p:attrNameLst>
                                          <p:attrName>style.visibility</p:attrName>
                                        </p:attrNameLst>
                                      </p:cBhvr>
                                      <p:to>
                                        <p:strVal val="visible"/>
                                      </p:to>
                                    </p:set>
                                    <p:animEffect transition="in" filter="wipe(down)">
                                      <p:cBhvr>
                                        <p:cTn id="15" dur="500"/>
                                        <p:tgtEl>
                                          <p:spTgt spid="14376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37699">
                                            <p:txEl>
                                              <p:pRg st="2" end="2"/>
                                            </p:txEl>
                                          </p:spTgt>
                                        </p:tgtEl>
                                        <p:attrNameLst>
                                          <p:attrName>style.visibility</p:attrName>
                                        </p:attrNameLst>
                                      </p:cBhvr>
                                      <p:to>
                                        <p:strVal val="visible"/>
                                      </p:to>
                                    </p:set>
                                    <p:animEffect transition="in" filter="wipe(down)">
                                      <p:cBhvr>
                                        <p:cTn id="20" dur="500"/>
                                        <p:tgtEl>
                                          <p:spTgt spid="14376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99" grpId="0" build="p"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765528" y="265976"/>
            <a:ext cx="8066367" cy="585923"/>
          </a:xfrm>
        </p:spPr>
        <p:txBody>
          <a:bodyPr/>
          <a:lstStyle/>
          <a:p>
            <a:pPr eaLnBrk="1" hangingPunct="1"/>
            <a:r>
              <a:rPr lang="en-US" altLang="zh-CN" dirty="0"/>
              <a:t>4.2 </a:t>
            </a:r>
            <a:r>
              <a:rPr lang="zh-CN" altLang="en-US" dirty="0"/>
              <a:t>关系的运算</a:t>
            </a:r>
          </a:p>
        </p:txBody>
      </p:sp>
      <p:sp>
        <p:nvSpPr>
          <p:cNvPr id="1437699" name="Rectangle 3"/>
          <p:cNvSpPr>
            <a:spLocks noGrp="1" noChangeArrowheads="1"/>
          </p:cNvSpPr>
          <p:nvPr>
            <p:ph type="body" sz="half" idx="1"/>
          </p:nvPr>
        </p:nvSpPr>
        <p:spPr>
          <a:xfrm>
            <a:off x="338400" y="913201"/>
            <a:ext cx="7012023" cy="2999481"/>
          </a:xfrm>
        </p:spPr>
        <p:txBody>
          <a:bodyPr vert="horz" lIns="72017" tIns="60958" rIns="72017" bIns="60958" rtlCol="0">
            <a:normAutofit/>
          </a:bodyPr>
          <a:lstStyle/>
          <a:p>
            <a:pPr marL="0" indent="0">
              <a:buNone/>
            </a:pPr>
            <a:r>
              <a:rPr lang="zh-CN" altLang="en-US">
                <a:solidFill>
                  <a:srgbClr val="0000CC"/>
                </a:solidFill>
              </a:rPr>
              <a:t>设</a:t>
            </a:r>
            <a:r>
              <a:rPr lang="en-US" altLang="zh-CN">
                <a:solidFill>
                  <a:srgbClr val="0000CC"/>
                </a:solidFill>
              </a:rPr>
              <a:t>R</a:t>
            </a:r>
            <a:r>
              <a:rPr lang="zh-CN" altLang="en-US">
                <a:solidFill>
                  <a:srgbClr val="0000CC"/>
                </a:solidFill>
              </a:rPr>
              <a:t>，</a:t>
            </a:r>
            <a:r>
              <a:rPr lang="en-US" altLang="zh-CN">
                <a:solidFill>
                  <a:srgbClr val="0000CC"/>
                </a:solidFill>
              </a:rPr>
              <a:t>S</a:t>
            </a:r>
            <a:r>
              <a:rPr lang="zh-CN" altLang="en-US" dirty="0">
                <a:solidFill>
                  <a:srgbClr val="0000CC"/>
                </a:solidFill>
              </a:rPr>
              <a:t>都是从集合</a:t>
            </a:r>
            <a:r>
              <a:rPr lang="en-US" altLang="zh-CN" dirty="0">
                <a:solidFill>
                  <a:srgbClr val="0000CC"/>
                </a:solidFill>
              </a:rPr>
              <a:t>A</a:t>
            </a:r>
            <a:r>
              <a:rPr lang="zh-CN" altLang="en-US" dirty="0">
                <a:solidFill>
                  <a:srgbClr val="0000CC"/>
                </a:solidFill>
              </a:rPr>
              <a:t>到</a:t>
            </a:r>
            <a:r>
              <a:rPr lang="en-US" altLang="zh-CN" dirty="0">
                <a:solidFill>
                  <a:srgbClr val="0000CC"/>
                </a:solidFill>
              </a:rPr>
              <a:t>B</a:t>
            </a:r>
            <a:r>
              <a:rPr lang="zh-CN" altLang="en-US" dirty="0">
                <a:solidFill>
                  <a:srgbClr val="0000CC"/>
                </a:solidFill>
              </a:rPr>
              <a:t>的两</a:t>
            </a:r>
            <a:r>
              <a:rPr lang="zh-CN" altLang="en-US">
                <a:solidFill>
                  <a:srgbClr val="0000CC"/>
                </a:solidFill>
              </a:rPr>
              <a:t>个关系，则</a:t>
            </a:r>
            <a:r>
              <a:rPr lang="zh-CN" altLang="en-US" dirty="0">
                <a:solidFill>
                  <a:srgbClr val="0000CC"/>
                </a:solidFill>
              </a:rPr>
              <a:t>：</a:t>
            </a:r>
          </a:p>
          <a:p>
            <a:pPr marL="0" indent="0">
              <a:buNone/>
            </a:pPr>
            <a:r>
              <a:rPr lang="en-US" altLang="zh-CN" dirty="0"/>
              <a:t>R</a:t>
            </a:r>
            <a:r>
              <a:rPr lang="en-US" altLang="zh-CN" dirty="0">
                <a:solidFill>
                  <a:srgbClr val="FF0000"/>
                </a:solidFill>
              </a:rPr>
              <a:t>∪</a:t>
            </a:r>
            <a:r>
              <a:rPr lang="en-US" altLang="zh-CN" dirty="0"/>
              <a:t>S</a:t>
            </a:r>
            <a:r>
              <a:rPr lang="zh-CN" altLang="en-US" dirty="0"/>
              <a:t>＝</a:t>
            </a:r>
            <a:r>
              <a:rPr lang="en-US" altLang="zh-CN"/>
              <a:t>{&lt;x,y</a:t>
            </a:r>
            <a:r>
              <a:rPr lang="en-US" altLang="zh-CN" dirty="0"/>
              <a:t>&gt;|(</a:t>
            </a:r>
            <a:r>
              <a:rPr lang="en-US" altLang="zh-CN" dirty="0" err="1"/>
              <a:t>xRy</a:t>
            </a:r>
            <a:r>
              <a:rPr lang="en-US" altLang="zh-CN" dirty="0"/>
              <a:t>)</a:t>
            </a:r>
            <a:r>
              <a:rPr lang="en-US" altLang="zh-CN" dirty="0">
                <a:solidFill>
                  <a:srgbClr val="FF0000"/>
                </a:solidFill>
              </a:rPr>
              <a:t>∨</a:t>
            </a:r>
            <a:r>
              <a:rPr lang="en-US" altLang="zh-CN" dirty="0"/>
              <a:t>(</a:t>
            </a:r>
            <a:r>
              <a:rPr lang="en-US" altLang="zh-CN" dirty="0" err="1"/>
              <a:t>xSy</a:t>
            </a:r>
            <a:r>
              <a:rPr lang="en-US" altLang="zh-CN" dirty="0"/>
              <a:t>)}</a:t>
            </a:r>
          </a:p>
          <a:p>
            <a:pPr marL="0" indent="0">
              <a:buNone/>
            </a:pPr>
            <a:r>
              <a:rPr lang="en-US" altLang="zh-CN" dirty="0"/>
              <a:t>R</a:t>
            </a:r>
            <a:r>
              <a:rPr lang="en-US" altLang="zh-CN" dirty="0">
                <a:solidFill>
                  <a:srgbClr val="FF0000"/>
                </a:solidFill>
              </a:rPr>
              <a:t>∩</a:t>
            </a:r>
            <a:r>
              <a:rPr lang="en-US" altLang="zh-CN" dirty="0"/>
              <a:t>S</a:t>
            </a:r>
            <a:r>
              <a:rPr lang="zh-CN" altLang="en-US" dirty="0"/>
              <a:t>＝</a:t>
            </a:r>
            <a:r>
              <a:rPr lang="en-US" altLang="zh-CN"/>
              <a:t>{&lt;x,y</a:t>
            </a:r>
            <a:r>
              <a:rPr lang="en-US" altLang="zh-CN" dirty="0"/>
              <a:t>&gt;|(</a:t>
            </a:r>
            <a:r>
              <a:rPr lang="en-US" altLang="zh-CN" dirty="0" err="1"/>
              <a:t>xRy</a:t>
            </a:r>
            <a:r>
              <a:rPr lang="en-US" altLang="zh-CN" dirty="0"/>
              <a:t>)</a:t>
            </a:r>
            <a:r>
              <a:rPr lang="en-US" altLang="zh-CN" dirty="0">
                <a:solidFill>
                  <a:srgbClr val="FF0000"/>
                </a:solidFill>
              </a:rPr>
              <a:t>∧</a:t>
            </a:r>
            <a:r>
              <a:rPr lang="en-US" altLang="zh-CN" dirty="0"/>
              <a:t>(</a:t>
            </a:r>
            <a:r>
              <a:rPr lang="en-US" altLang="zh-CN" dirty="0" err="1"/>
              <a:t>xSy</a:t>
            </a:r>
            <a:r>
              <a:rPr lang="en-US" altLang="zh-CN" dirty="0"/>
              <a:t>)}</a:t>
            </a:r>
          </a:p>
          <a:p>
            <a:pPr marL="0" indent="0">
              <a:buNone/>
            </a:pPr>
            <a:r>
              <a:rPr kumimoji="1" lang="en-US" altLang="zh-CN" dirty="0"/>
              <a:t>R-S</a:t>
            </a:r>
            <a:r>
              <a:rPr kumimoji="1" lang="zh-CN" altLang="en-US" dirty="0"/>
              <a:t>＝</a:t>
            </a:r>
            <a:r>
              <a:rPr kumimoji="1" lang="en-US" altLang="zh-CN"/>
              <a:t>{&lt;x,y</a:t>
            </a:r>
            <a:r>
              <a:rPr kumimoji="1" lang="en-US" altLang="zh-CN" dirty="0"/>
              <a:t>&gt;|(</a:t>
            </a:r>
            <a:r>
              <a:rPr kumimoji="1" lang="en-US" altLang="zh-CN" dirty="0" err="1"/>
              <a:t>xRy</a:t>
            </a:r>
            <a:r>
              <a:rPr kumimoji="1" lang="en-US" altLang="zh-CN" dirty="0"/>
              <a:t>)∧(</a:t>
            </a:r>
            <a:r>
              <a:rPr kumimoji="1" lang="en-US" altLang="zh-CN" dirty="0" err="1"/>
              <a:t>xS</a:t>
            </a:r>
            <a:r>
              <a:rPr kumimoji="1" lang="en-US" altLang="zh-CN" noProof="1"/>
              <a:t>y)}</a:t>
            </a:r>
            <a:endParaRPr kumimoji="1" lang="en-US" altLang="zh-CN" dirty="0"/>
          </a:p>
          <a:p>
            <a:pPr marL="0" indent="0">
              <a:buNone/>
            </a:pPr>
            <a:r>
              <a:rPr kumimoji="1" lang="en-US" altLang="zh-CN" dirty="0" err="1"/>
              <a:t>R</a:t>
            </a:r>
            <a:r>
              <a:rPr kumimoji="1" lang="en-US" altLang="zh-CN" baseline="30000" dirty="0" err="1"/>
              <a:t>c</a:t>
            </a:r>
            <a:r>
              <a:rPr kumimoji="1" lang="en-US" altLang="zh-CN" noProof="1"/>
              <a:t>＝{&lt;x,y&gt;|(x</a:t>
            </a:r>
            <a:r>
              <a:rPr kumimoji="1" lang="en-US" altLang="zh-CN" dirty="0"/>
              <a:t>R</a:t>
            </a:r>
            <a:r>
              <a:rPr kumimoji="1" lang="en-US" altLang="zh-CN" noProof="1"/>
              <a:t>y)}</a:t>
            </a:r>
            <a:endParaRPr lang="en-US" altLang="zh-CN" dirty="0"/>
          </a:p>
        </p:txBody>
      </p:sp>
      <p:sp>
        <p:nvSpPr>
          <p:cNvPr id="1437709" name="Line 13"/>
          <p:cNvSpPr>
            <a:spLocks noChangeShapeType="1"/>
          </p:cNvSpPr>
          <p:nvPr/>
        </p:nvSpPr>
        <p:spPr bwMode="auto">
          <a:xfrm flipH="1">
            <a:off x="3691976" y="2667794"/>
            <a:ext cx="152435" cy="3810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36008" tIns="36008" rIns="36008" bIns="36008">
            <a:spAutoFit/>
          </a:bodyPr>
          <a:lstStyle/>
          <a:p>
            <a:pPr>
              <a:lnSpc>
                <a:spcPct val="150000"/>
              </a:lnSpc>
            </a:pPr>
            <a:endParaRPr lang="zh-CN" altLang="en-US" b="1">
              <a:latin typeface="+mn-ea"/>
            </a:endParaRPr>
          </a:p>
        </p:txBody>
      </p:sp>
      <p:sp>
        <p:nvSpPr>
          <p:cNvPr id="1437712" name="Line 16"/>
          <p:cNvSpPr>
            <a:spLocks noChangeShapeType="1"/>
          </p:cNvSpPr>
          <p:nvPr/>
        </p:nvSpPr>
        <p:spPr bwMode="auto">
          <a:xfrm flipH="1">
            <a:off x="2395474" y="3271292"/>
            <a:ext cx="134969" cy="4319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lIns="36008" tIns="36008" rIns="36008" bIns="36008">
            <a:spAutoFit/>
          </a:bodyPr>
          <a:lstStyle/>
          <a:p>
            <a:pPr>
              <a:lnSpc>
                <a:spcPct val="150000"/>
              </a:lnSpc>
            </a:pPr>
            <a:endParaRPr lang="zh-CN" altLang="en-US" b="1">
              <a:latin typeface="+mn-ea"/>
            </a:endParaRPr>
          </a:p>
        </p:txBody>
      </p:sp>
      <p:graphicFrame>
        <p:nvGraphicFramePr>
          <p:cNvPr id="1437713" name="Object 17"/>
          <p:cNvGraphicFramePr>
            <a:graphicFrameLocks noChangeAspect="1"/>
          </p:cNvGraphicFramePr>
          <p:nvPr>
            <p:extLst>
              <p:ext uri="{D42A27DB-BD31-4B8C-83A1-F6EECF244321}">
                <p14:modId xmlns:p14="http://schemas.microsoft.com/office/powerpoint/2010/main" val="2636364937"/>
              </p:ext>
            </p:extLst>
          </p:nvPr>
        </p:nvGraphicFramePr>
        <p:xfrm>
          <a:off x="338400" y="5266639"/>
          <a:ext cx="4491038" cy="642937"/>
        </p:xfrm>
        <a:graphic>
          <a:graphicData uri="http://schemas.openxmlformats.org/presentationml/2006/ole">
            <mc:AlternateContent xmlns:mc="http://schemas.openxmlformats.org/markup-compatibility/2006">
              <mc:Choice xmlns:v="urn:schemas-microsoft-com:vml" Requires="v">
                <p:oleObj spid="_x0000_s36978" name="Equation" r:id="rId4" imgW="2171520" imgH="342720" progId="Equation.DSMT4">
                  <p:embed/>
                </p:oleObj>
              </mc:Choice>
              <mc:Fallback>
                <p:oleObj name="Equation" r:id="rId4" imgW="2171520" imgH="342720" progId="Equation.DSMT4">
                  <p:embed/>
                  <p:pic>
                    <p:nvPicPr>
                      <p:cNvPr id="1437713" name="Object 17"/>
                      <p:cNvPicPr>
                        <a:picLocks noChangeAspect="1" noChangeArrowheads="1"/>
                      </p:cNvPicPr>
                      <p:nvPr/>
                    </p:nvPicPr>
                    <p:blipFill>
                      <a:blip r:embed="rId5"/>
                      <a:srcRect/>
                      <a:stretch>
                        <a:fillRect/>
                      </a:stretch>
                    </p:blipFill>
                    <p:spPr bwMode="auto">
                      <a:xfrm>
                        <a:off x="338400" y="5266639"/>
                        <a:ext cx="4491038" cy="642937"/>
                      </a:xfrm>
                      <a:prstGeom prst="rect">
                        <a:avLst/>
                      </a:prstGeom>
                      <a:noFill/>
                      <a:ln>
                        <a:noFill/>
                      </a:ln>
                    </p:spPr>
                  </p:pic>
                </p:oleObj>
              </mc:Fallback>
            </mc:AlternateContent>
          </a:graphicData>
        </a:graphic>
      </p:graphicFrame>
      <p:sp>
        <p:nvSpPr>
          <p:cNvPr id="105482" name="Rectangle 4"/>
          <p:cNvSpPr>
            <a:spLocks noChangeArrowheads="1"/>
          </p:cNvSpPr>
          <p:nvPr/>
        </p:nvSpPr>
        <p:spPr bwMode="auto">
          <a:xfrm>
            <a:off x="338400" y="3910198"/>
            <a:ext cx="10561375" cy="1115441"/>
          </a:xfrm>
          <a:prstGeom prst="rect">
            <a:avLst/>
          </a:prstGeom>
          <a:solidFill>
            <a:srgbClr val="1157AB"/>
          </a:solidFill>
          <a:ln>
            <a:noFill/>
          </a:ln>
          <a:extLst/>
        </p:spPr>
        <p:txBody>
          <a:bodyPr wrap="square" lIns="72017" tIns="36008" rIns="72017" bIns="36008">
            <a:spAutoFit/>
          </a:bodyPr>
          <a:lstStyle>
            <a:lvl1pPr marL="457200" indent="-4572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spcBef>
                <a:spcPct val="0"/>
              </a:spcBef>
              <a:buClr>
                <a:srgbClr val="996633"/>
              </a:buClr>
              <a:buFont typeface="Wingdings" panose="05000000000000000000" pitchFamily="2" charset="2"/>
              <a:buNone/>
            </a:pPr>
            <a:r>
              <a:rPr kumimoji="1" lang="zh-CN" altLang="en-US" sz="2400" dirty="0">
                <a:solidFill>
                  <a:schemeClr val="bg1"/>
                </a:solidFill>
                <a:latin typeface="+mn-ea"/>
                <a:ea typeface="+mn-ea"/>
              </a:rPr>
              <a:t>注意：</a:t>
            </a:r>
            <a:r>
              <a:rPr kumimoji="1" lang="en-US" altLang="zh-CN" sz="2400" noProof="1">
                <a:solidFill>
                  <a:schemeClr val="bg1"/>
                </a:solidFill>
                <a:latin typeface="+mn-ea"/>
                <a:ea typeface="+mn-ea"/>
              </a:rPr>
              <a:t>A×B</a:t>
            </a:r>
            <a:r>
              <a:rPr kumimoji="1" lang="zh-CN" altLang="en-US" sz="2400" noProof="1">
                <a:solidFill>
                  <a:schemeClr val="bg1"/>
                </a:solidFill>
                <a:latin typeface="+mn-ea"/>
                <a:ea typeface="+mn-ea"/>
              </a:rPr>
              <a:t>是相对于</a:t>
            </a:r>
            <a:r>
              <a:rPr kumimoji="1" lang="en-US" altLang="zh-CN" sz="2400" noProof="1">
                <a:solidFill>
                  <a:schemeClr val="bg1"/>
                </a:solidFill>
                <a:latin typeface="+mn-ea"/>
                <a:ea typeface="+mn-ea"/>
              </a:rPr>
              <a:t>R</a:t>
            </a:r>
            <a:r>
              <a:rPr kumimoji="1" lang="zh-CN" altLang="en-US" sz="2400" noProof="1">
                <a:solidFill>
                  <a:schemeClr val="bg1"/>
                </a:solidFill>
                <a:latin typeface="+mn-ea"/>
                <a:ea typeface="+mn-ea"/>
              </a:rPr>
              <a:t>的全集，所以</a:t>
            </a:r>
            <a:r>
              <a:rPr kumimoji="1" lang="zh-CN" altLang="en-US" sz="2400" dirty="0">
                <a:solidFill>
                  <a:schemeClr val="bg1"/>
                </a:solidFill>
                <a:latin typeface="+mn-ea"/>
                <a:ea typeface="+mn-ea"/>
              </a:rPr>
              <a:t>有</a:t>
            </a:r>
          </a:p>
          <a:p>
            <a:pPr algn="l">
              <a:lnSpc>
                <a:spcPct val="150000"/>
              </a:lnSpc>
              <a:spcBef>
                <a:spcPct val="0"/>
              </a:spcBef>
              <a:buClr>
                <a:srgbClr val="996633"/>
              </a:buClr>
              <a:buNone/>
            </a:pPr>
            <a:r>
              <a:rPr kumimoji="1" lang="en-US" altLang="zh-CN" sz="2400" dirty="0" err="1">
                <a:solidFill>
                  <a:schemeClr val="bg1"/>
                </a:solidFill>
                <a:latin typeface="+mn-ea"/>
                <a:ea typeface="+mn-ea"/>
              </a:rPr>
              <a:t>R</a:t>
            </a:r>
            <a:r>
              <a:rPr kumimoji="1" lang="en-US" altLang="zh-CN" sz="2400" baseline="30000" dirty="0" err="1">
                <a:solidFill>
                  <a:schemeClr val="bg1"/>
                </a:solidFill>
              </a:rPr>
              <a:t>c</a:t>
            </a:r>
            <a:r>
              <a:rPr kumimoji="1" lang="en-US" altLang="en-US" sz="2400" noProof="1">
                <a:solidFill>
                  <a:schemeClr val="bg1"/>
                </a:solidFill>
                <a:latin typeface="+mn-ea"/>
                <a:ea typeface="+mn-ea"/>
              </a:rPr>
              <a:t>＝</a:t>
            </a:r>
            <a:r>
              <a:rPr kumimoji="1" lang="en-US" altLang="zh-CN" sz="2400" noProof="1">
                <a:solidFill>
                  <a:schemeClr val="bg1"/>
                </a:solidFill>
                <a:latin typeface="+mn-ea"/>
                <a:ea typeface="+mn-ea"/>
              </a:rPr>
              <a:t>A×B-R</a:t>
            </a:r>
            <a:r>
              <a:rPr kumimoji="1" lang="zh-CN" altLang="en-US" sz="2400" dirty="0">
                <a:solidFill>
                  <a:schemeClr val="bg1"/>
                </a:solidFill>
                <a:latin typeface="+mn-ea"/>
                <a:ea typeface="+mn-ea"/>
              </a:rPr>
              <a:t>，且</a:t>
            </a:r>
            <a:r>
              <a:rPr kumimoji="1" lang="en-US" altLang="zh-CN" sz="2400" dirty="0">
                <a:solidFill>
                  <a:schemeClr val="bg1"/>
                </a:solidFill>
                <a:latin typeface="+mn-ea"/>
                <a:ea typeface="+mn-ea"/>
              </a:rPr>
              <a:t>R∪</a:t>
            </a:r>
            <a:r>
              <a:rPr kumimoji="1" lang="en-US" altLang="zh-CN" sz="2400" noProof="1">
                <a:solidFill>
                  <a:schemeClr val="bg1"/>
                </a:solidFill>
                <a:latin typeface="+mn-ea"/>
                <a:ea typeface="+mn-ea"/>
              </a:rPr>
              <a:t>R</a:t>
            </a:r>
            <a:r>
              <a:rPr kumimoji="1" lang="en-US" altLang="zh-CN" sz="2400" baseline="30000" dirty="0">
                <a:solidFill>
                  <a:schemeClr val="bg1"/>
                </a:solidFill>
              </a:rPr>
              <a:t>c</a:t>
            </a:r>
            <a:r>
              <a:rPr kumimoji="1" lang="en-US" altLang="zh-CN" sz="2400" noProof="1">
                <a:solidFill>
                  <a:schemeClr val="bg1"/>
                </a:solidFill>
                <a:latin typeface="+mn-ea"/>
                <a:ea typeface="+mn-ea"/>
              </a:rPr>
              <a:t>＝A×B</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R</a:t>
            </a:r>
            <a:r>
              <a:rPr kumimoji="1" lang="en-US" altLang="zh-CN" sz="2400" noProof="1">
                <a:solidFill>
                  <a:schemeClr val="bg1"/>
                </a:solidFill>
                <a:latin typeface="+mn-ea"/>
                <a:ea typeface="+mn-ea"/>
              </a:rPr>
              <a:t>∩R</a:t>
            </a:r>
            <a:r>
              <a:rPr kumimoji="1" lang="en-US" altLang="zh-CN" sz="2400" baseline="30000" dirty="0">
                <a:solidFill>
                  <a:schemeClr val="bg1"/>
                </a:solidFill>
              </a:rPr>
              <a:t>c</a:t>
            </a:r>
            <a:r>
              <a:rPr kumimoji="1" lang="en-US" altLang="zh-CN" sz="2400" noProof="1">
                <a:solidFill>
                  <a:schemeClr val="bg1"/>
                </a:solidFill>
                <a:latin typeface="+mn-ea"/>
                <a:ea typeface="+mn-ea"/>
              </a:rPr>
              <a:t>＝</a:t>
            </a:r>
            <a:r>
              <a:rPr kumimoji="1" lang="el-GR" altLang="zh-CN" sz="2400" noProof="1">
                <a:solidFill>
                  <a:schemeClr val="bg1"/>
                </a:solidFill>
                <a:latin typeface="+mn-ea"/>
                <a:ea typeface="+mn-ea"/>
              </a:rPr>
              <a:t>Φ。</a:t>
            </a:r>
            <a:endParaRPr kumimoji="1" lang="zh-CN" altLang="en-US" sz="2400" dirty="0">
              <a:solidFill>
                <a:schemeClr val="bg1"/>
              </a:solidFill>
              <a:latin typeface="+mn-ea"/>
              <a:ea typeface="+mn-ea"/>
            </a:endParaRPr>
          </a:p>
        </p:txBody>
      </p:sp>
    </p:spTree>
    <p:extLst>
      <p:ext uri="{BB962C8B-B14F-4D97-AF65-F5344CB8AC3E}">
        <p14:creationId xmlns:p14="http://schemas.microsoft.com/office/powerpoint/2010/main" val="26959073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7699">
                                            <p:txEl>
                                              <p:pRg st="0" end="0"/>
                                            </p:txEl>
                                          </p:spTgt>
                                        </p:tgtEl>
                                        <p:attrNameLst>
                                          <p:attrName>style.visibility</p:attrName>
                                        </p:attrNameLst>
                                      </p:cBhvr>
                                      <p:to>
                                        <p:strVal val="visible"/>
                                      </p:to>
                                    </p:set>
                                    <p:anim calcmode="lin" valueType="num">
                                      <p:cBhvr additive="base">
                                        <p:cTn id="7" dur="500" fill="hold"/>
                                        <p:tgtEl>
                                          <p:spTgt spid="143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7699">
                                            <p:txEl>
                                              <p:pRg st="1" end="1"/>
                                            </p:txEl>
                                          </p:spTgt>
                                        </p:tgtEl>
                                        <p:attrNameLst>
                                          <p:attrName>style.visibility</p:attrName>
                                        </p:attrNameLst>
                                      </p:cBhvr>
                                      <p:to>
                                        <p:strVal val="visible"/>
                                      </p:to>
                                    </p:set>
                                    <p:anim calcmode="lin" valueType="num">
                                      <p:cBhvr additive="base">
                                        <p:cTn id="13" dur="500" fill="hold"/>
                                        <p:tgtEl>
                                          <p:spTgt spid="143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7699">
                                            <p:txEl>
                                              <p:pRg st="2" end="2"/>
                                            </p:txEl>
                                          </p:spTgt>
                                        </p:tgtEl>
                                        <p:attrNameLst>
                                          <p:attrName>style.visibility</p:attrName>
                                        </p:attrNameLst>
                                      </p:cBhvr>
                                      <p:to>
                                        <p:strVal val="visible"/>
                                      </p:to>
                                    </p:set>
                                    <p:anim calcmode="lin" valueType="num">
                                      <p:cBhvr additive="base">
                                        <p:cTn id="19" dur="500" fill="hold"/>
                                        <p:tgtEl>
                                          <p:spTgt spid="143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7699">
                                            <p:txEl>
                                              <p:pRg st="3" end="3"/>
                                            </p:txEl>
                                          </p:spTgt>
                                        </p:tgtEl>
                                        <p:attrNameLst>
                                          <p:attrName>style.visibility</p:attrName>
                                        </p:attrNameLst>
                                      </p:cBhvr>
                                      <p:to>
                                        <p:strVal val="visible"/>
                                      </p:to>
                                    </p:set>
                                    <p:anim calcmode="lin" valueType="num">
                                      <p:cBhvr additive="base">
                                        <p:cTn id="25" dur="500" fill="hold"/>
                                        <p:tgtEl>
                                          <p:spTgt spid="1437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769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7709"/>
                                        </p:tgtEl>
                                        <p:attrNameLst>
                                          <p:attrName>style.visibility</p:attrName>
                                        </p:attrNameLst>
                                      </p:cBhvr>
                                      <p:to>
                                        <p:strVal val="visible"/>
                                      </p:to>
                                    </p:set>
                                    <p:anim calcmode="lin" valueType="num">
                                      <p:cBhvr additive="base">
                                        <p:cTn id="29" dur="500" fill="hold"/>
                                        <p:tgtEl>
                                          <p:spTgt spid="1437709"/>
                                        </p:tgtEl>
                                        <p:attrNameLst>
                                          <p:attrName>ppt_x</p:attrName>
                                        </p:attrNameLst>
                                      </p:cBhvr>
                                      <p:tavLst>
                                        <p:tav tm="0">
                                          <p:val>
                                            <p:strVal val="#ppt_x"/>
                                          </p:val>
                                        </p:tav>
                                        <p:tav tm="100000">
                                          <p:val>
                                            <p:strVal val="#ppt_x"/>
                                          </p:val>
                                        </p:tav>
                                      </p:tavLst>
                                    </p:anim>
                                    <p:anim calcmode="lin" valueType="num">
                                      <p:cBhvr additive="base">
                                        <p:cTn id="30" dur="500" fill="hold"/>
                                        <p:tgtEl>
                                          <p:spTgt spid="143770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37699">
                                            <p:txEl>
                                              <p:pRg st="4" end="4"/>
                                            </p:txEl>
                                          </p:spTgt>
                                        </p:tgtEl>
                                        <p:attrNameLst>
                                          <p:attrName>style.visibility</p:attrName>
                                        </p:attrNameLst>
                                      </p:cBhvr>
                                      <p:to>
                                        <p:strVal val="visible"/>
                                      </p:to>
                                    </p:set>
                                    <p:anim calcmode="lin" valueType="num">
                                      <p:cBhvr additive="base">
                                        <p:cTn id="35" dur="500" fill="hold"/>
                                        <p:tgtEl>
                                          <p:spTgt spid="143769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7699">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37712"/>
                                        </p:tgtEl>
                                        <p:attrNameLst>
                                          <p:attrName>style.visibility</p:attrName>
                                        </p:attrNameLst>
                                      </p:cBhvr>
                                      <p:to>
                                        <p:strVal val="visible"/>
                                      </p:to>
                                    </p:set>
                                    <p:anim calcmode="lin" valueType="num">
                                      <p:cBhvr additive="base">
                                        <p:cTn id="39" dur="500" fill="hold"/>
                                        <p:tgtEl>
                                          <p:spTgt spid="1437712"/>
                                        </p:tgtEl>
                                        <p:attrNameLst>
                                          <p:attrName>ppt_x</p:attrName>
                                        </p:attrNameLst>
                                      </p:cBhvr>
                                      <p:tavLst>
                                        <p:tav tm="0">
                                          <p:val>
                                            <p:strVal val="#ppt_x"/>
                                          </p:val>
                                        </p:tav>
                                        <p:tav tm="100000">
                                          <p:val>
                                            <p:strVal val="#ppt_x"/>
                                          </p:val>
                                        </p:tav>
                                      </p:tavLst>
                                    </p:anim>
                                    <p:anim calcmode="lin" valueType="num">
                                      <p:cBhvr additive="base">
                                        <p:cTn id="40" dur="500" fill="hold"/>
                                        <p:tgtEl>
                                          <p:spTgt spid="143771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05482"/>
                                        </p:tgtEl>
                                        <p:attrNameLst>
                                          <p:attrName>style.visibility</p:attrName>
                                        </p:attrNameLst>
                                      </p:cBhvr>
                                      <p:to>
                                        <p:strVal val="visible"/>
                                      </p:to>
                                    </p:set>
                                    <p:animEffect transition="in" filter="wheel(1)">
                                      <p:cBhvr>
                                        <p:cTn id="45" dur="2000"/>
                                        <p:tgtEl>
                                          <p:spTgt spid="10548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437713"/>
                                        </p:tgtEl>
                                        <p:attrNameLst>
                                          <p:attrName>style.visibility</p:attrName>
                                        </p:attrNameLst>
                                      </p:cBhvr>
                                      <p:to>
                                        <p:strVal val="visible"/>
                                      </p:to>
                                    </p:set>
                                    <p:anim calcmode="lin" valueType="num">
                                      <p:cBhvr additive="base">
                                        <p:cTn id="50" dur="500" fill="hold"/>
                                        <p:tgtEl>
                                          <p:spTgt spid="1437713"/>
                                        </p:tgtEl>
                                        <p:attrNameLst>
                                          <p:attrName>ppt_x</p:attrName>
                                        </p:attrNameLst>
                                      </p:cBhvr>
                                      <p:tavLst>
                                        <p:tav tm="0">
                                          <p:val>
                                            <p:strVal val="#ppt_x"/>
                                          </p:val>
                                        </p:tav>
                                        <p:tav tm="100000">
                                          <p:val>
                                            <p:strVal val="#ppt_x"/>
                                          </p:val>
                                        </p:tav>
                                      </p:tavLst>
                                    </p:anim>
                                    <p:anim calcmode="lin" valueType="num">
                                      <p:cBhvr additive="base">
                                        <p:cTn id="51" dur="500" fill="hold"/>
                                        <p:tgtEl>
                                          <p:spTgt spid="1437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99" grpId="0" build="p" autoUpdateAnimBg="0"/>
      <p:bldP spid="10548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841375" y="246120"/>
            <a:ext cx="8066367" cy="530348"/>
          </a:xfrm>
        </p:spPr>
        <p:txBody>
          <a:bodyPr/>
          <a:lstStyle/>
          <a:p>
            <a:pPr eaLnBrk="1" hangingPunct="1"/>
            <a:r>
              <a:rPr lang="zh-CN" altLang="en-US" dirty="0"/>
              <a:t>例</a:t>
            </a:r>
            <a:r>
              <a:rPr lang="pt-BR" altLang="zh-CN" dirty="0"/>
              <a:t>4.13</a:t>
            </a:r>
            <a:r>
              <a:rPr lang="pt-BR" altLang="zh-CN" sz="3201" dirty="0">
                <a:latin typeface="宋体" panose="02010600030101010101" pitchFamily="2" charset="-122"/>
              </a:rPr>
              <a:t> </a:t>
            </a:r>
            <a:endParaRPr lang="zh-CN" altLang="en-US" sz="3201" dirty="0"/>
          </a:p>
        </p:txBody>
      </p:sp>
      <p:sp>
        <p:nvSpPr>
          <p:cNvPr id="1439747" name="Rectangle 3"/>
          <p:cNvSpPr>
            <a:spLocks noGrp="1" noChangeArrowheads="1"/>
          </p:cNvSpPr>
          <p:nvPr>
            <p:ph type="body" sz="half" idx="1"/>
          </p:nvPr>
        </p:nvSpPr>
        <p:spPr>
          <a:xfrm>
            <a:off x="328370" y="1038700"/>
            <a:ext cx="11283017" cy="1371600"/>
          </a:xfrm>
        </p:spPr>
        <p:txBody>
          <a:bodyPr>
            <a:normAutofit/>
          </a:bodyPr>
          <a:lstStyle/>
          <a:p>
            <a:pPr marL="0" indent="0">
              <a:buNone/>
            </a:pPr>
            <a:r>
              <a:rPr lang="zh-CN" altLang="en-US" dirty="0">
                <a:solidFill>
                  <a:srgbClr val="C00000"/>
                </a:solidFill>
              </a:rPr>
              <a:t>例</a:t>
            </a:r>
            <a:r>
              <a:rPr lang="en-US" altLang="zh-CN" dirty="0">
                <a:solidFill>
                  <a:srgbClr val="C00000"/>
                </a:solidFill>
              </a:rPr>
              <a:t>4.13   </a:t>
            </a:r>
            <a:r>
              <a:rPr lang="zh-CN" altLang="en-US" dirty="0"/>
              <a:t>设</a:t>
            </a:r>
            <a:r>
              <a:rPr lang="en-US" altLang="zh-CN" dirty="0"/>
              <a:t>A={</a:t>
            </a:r>
            <a:r>
              <a:rPr lang="en-US" altLang="zh-CN" dirty="0" err="1"/>
              <a:t>a,b</a:t>
            </a:r>
            <a:r>
              <a:rPr lang="en-US" altLang="zh-CN" dirty="0"/>
              <a:t>}</a:t>
            </a:r>
            <a:r>
              <a:rPr lang="zh-CN" altLang="en-US" dirty="0"/>
              <a:t>，</a:t>
            </a:r>
            <a:r>
              <a:rPr lang="en-US" altLang="zh-CN" dirty="0"/>
              <a:t>B={1,2}</a:t>
            </a:r>
            <a:r>
              <a:rPr lang="zh-CN" altLang="en-US" dirty="0"/>
              <a:t>，</a:t>
            </a:r>
            <a:r>
              <a:rPr lang="en-US" altLang="zh-CN" dirty="0"/>
              <a:t>R={&lt;a,1&gt;,&lt;a,2&gt;}</a:t>
            </a:r>
            <a:r>
              <a:rPr lang="zh-CN" altLang="en-US" dirty="0"/>
              <a:t>，</a:t>
            </a:r>
            <a:r>
              <a:rPr lang="en-US" altLang="zh-CN" dirty="0"/>
              <a:t>S={&lt;a,1&gt;, &lt;b,1&gt;,&lt;b,2&gt;}</a:t>
            </a:r>
            <a:r>
              <a:rPr lang="zh-CN" altLang="en-US" dirty="0"/>
              <a:t>都是</a:t>
            </a:r>
            <a:r>
              <a:rPr lang="en-US" altLang="zh-CN" dirty="0"/>
              <a:t>A</a:t>
            </a:r>
            <a:r>
              <a:rPr lang="zh-CN" altLang="en-US" dirty="0"/>
              <a:t>到</a:t>
            </a:r>
            <a:r>
              <a:rPr lang="en-US" altLang="zh-CN" dirty="0"/>
              <a:t>B</a:t>
            </a:r>
            <a:r>
              <a:rPr lang="zh-CN" altLang="en-US" dirty="0"/>
              <a:t>上的关系。试计算</a:t>
            </a:r>
            <a:r>
              <a:rPr lang="en-US" altLang="zh-CN" dirty="0"/>
              <a:t>R∪S</a:t>
            </a:r>
            <a:r>
              <a:rPr lang="zh-CN" altLang="en-US" dirty="0"/>
              <a:t>，</a:t>
            </a:r>
            <a:r>
              <a:rPr lang="en-US" altLang="zh-CN" dirty="0"/>
              <a:t>R∩S</a:t>
            </a:r>
            <a:r>
              <a:rPr lang="zh-CN" altLang="en-US" dirty="0"/>
              <a:t>，</a:t>
            </a:r>
            <a:r>
              <a:rPr lang="en-US" altLang="zh-CN" dirty="0"/>
              <a:t>R-S</a:t>
            </a:r>
            <a:r>
              <a:rPr lang="zh-CN" altLang="en-US" dirty="0"/>
              <a:t>，</a:t>
            </a:r>
            <a:r>
              <a:rPr lang="en-US" altLang="zh-CN" dirty="0"/>
              <a:t>S-R</a:t>
            </a:r>
            <a:r>
              <a:rPr lang="zh-CN" altLang="en-US" dirty="0"/>
              <a:t>，</a:t>
            </a:r>
            <a:r>
              <a:rPr lang="en-US" altLang="zh-CN" dirty="0" err="1"/>
              <a:t>R</a:t>
            </a:r>
            <a:r>
              <a:rPr lang="en-US" altLang="zh-CN" baseline="30000" dirty="0" err="1"/>
              <a:t>c</a:t>
            </a:r>
            <a:r>
              <a:rPr lang="zh-CN" altLang="en-US" dirty="0"/>
              <a:t> ，</a:t>
            </a:r>
            <a:r>
              <a:rPr lang="en-US" altLang="zh-CN" dirty="0"/>
              <a:t>S</a:t>
            </a:r>
            <a:r>
              <a:rPr lang="en-US" altLang="zh-CN" baseline="30000" dirty="0"/>
              <a:t>c</a:t>
            </a:r>
            <a:r>
              <a:rPr lang="zh-CN" altLang="en-US" dirty="0"/>
              <a:t> 。</a:t>
            </a:r>
            <a:endParaRPr lang="zh-CN" altLang="pt-BR" dirty="0"/>
          </a:p>
        </p:txBody>
      </p:sp>
      <p:sp>
        <p:nvSpPr>
          <p:cNvPr id="7" name="矩形 6"/>
          <p:cNvSpPr/>
          <p:nvPr/>
        </p:nvSpPr>
        <p:spPr>
          <a:xfrm>
            <a:off x="328369" y="2134394"/>
            <a:ext cx="11869981"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rPr>
              <a:t>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&gt;∈S}={&lt;a,1&gt;,&lt;a,2&gt;,&lt;b,1&gt;,&lt;b,2&gt;}</a:t>
            </a:r>
            <a:endParaRPr lang="zh-CN" altLang="en-US" b="1" dirty="0">
              <a:latin typeface="+mn-ea"/>
            </a:endParaRPr>
          </a:p>
          <a:p>
            <a:pPr>
              <a:lnSpc>
                <a:spcPct val="150000"/>
              </a:lnSpc>
            </a:pPr>
            <a:r>
              <a:rPr lang="en-US" altLang="zh-CN" b="1" dirty="0">
                <a:latin typeface="+mn-ea"/>
              </a:rPr>
              <a:t>       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&gt;∈S}={&lt;a,1&gt;}</a:t>
            </a:r>
            <a:r>
              <a:rPr lang="zh-CN" altLang="en-US" b="1" dirty="0">
                <a:latin typeface="+mn-ea"/>
              </a:rPr>
              <a:t> </a:t>
            </a:r>
          </a:p>
          <a:p>
            <a:pPr>
              <a:lnSpc>
                <a:spcPct val="150000"/>
              </a:lnSpc>
            </a:pPr>
            <a:r>
              <a:rPr lang="zh-CN" altLang="en-US" b="1" dirty="0">
                <a:latin typeface="+mn-ea"/>
              </a:rPr>
              <a:t>       </a:t>
            </a:r>
            <a:r>
              <a:rPr lang="en-US" altLang="zh-CN" b="1" dirty="0">
                <a:latin typeface="+mn-ea"/>
              </a:rPr>
              <a:t>R−S={&lt;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&gt;∈R∧&lt;</a:t>
            </a:r>
            <a:r>
              <a:rPr lang="en-US" altLang="zh-CN" b="1" dirty="0" err="1">
                <a:latin typeface="+mn-ea"/>
              </a:rPr>
              <a:t>x,y</a:t>
            </a:r>
            <a:r>
              <a:rPr lang="en-US" altLang="zh-CN" b="1" dirty="0">
                <a:latin typeface="+mn-ea"/>
              </a:rPr>
              <a:t>&gt; S}={&lt;a,2&gt;}</a:t>
            </a:r>
            <a:endParaRPr lang="zh-CN" altLang="en-US" b="1" dirty="0">
              <a:latin typeface="+mn-ea"/>
            </a:endParaRPr>
          </a:p>
          <a:p>
            <a:pPr>
              <a:lnSpc>
                <a:spcPct val="150000"/>
              </a:lnSpc>
            </a:pPr>
            <a:r>
              <a:rPr lang="zh-CN" altLang="en-US" b="1" dirty="0">
                <a:latin typeface="+mn-ea"/>
              </a:rPr>
              <a:t>       </a:t>
            </a:r>
            <a:r>
              <a:rPr lang="en-US" altLang="zh-CN" b="1" dirty="0">
                <a:latin typeface="+mn-ea"/>
              </a:rPr>
              <a:t>S−R={&lt;</a:t>
            </a:r>
            <a:r>
              <a:rPr lang="en-US" altLang="zh-CN" b="1" dirty="0" err="1">
                <a:latin typeface="+mn-ea"/>
              </a:rPr>
              <a:t>x,y</a:t>
            </a:r>
            <a:r>
              <a:rPr lang="en-US" altLang="zh-CN" b="1" dirty="0">
                <a:latin typeface="+mn-ea"/>
              </a:rPr>
              <a:t>&gt;|&lt;</a:t>
            </a:r>
            <a:r>
              <a:rPr lang="en-US" altLang="zh-CN" b="1" dirty="0" err="1">
                <a:latin typeface="+mn-ea"/>
              </a:rPr>
              <a:t>x,y</a:t>
            </a:r>
            <a:r>
              <a:rPr lang="en-US" altLang="zh-CN" b="1" dirty="0">
                <a:latin typeface="+mn-ea"/>
              </a:rPr>
              <a:t>&gt;∈S∧&lt;</a:t>
            </a:r>
            <a:r>
              <a:rPr lang="en-US" altLang="zh-CN" b="1" dirty="0" err="1">
                <a:latin typeface="+mn-ea"/>
              </a:rPr>
              <a:t>x,y</a:t>
            </a:r>
            <a:r>
              <a:rPr lang="en-US" altLang="zh-CN" b="1" dirty="0">
                <a:latin typeface="+mn-ea"/>
              </a:rPr>
              <a:t>&gt; R}={&lt;b,1&gt;,&lt;b,2&gt;}</a:t>
            </a:r>
            <a:r>
              <a:rPr lang="zh-CN" altLang="en-US" b="1" dirty="0">
                <a:latin typeface="+mn-ea"/>
              </a:rPr>
              <a:t> </a:t>
            </a:r>
            <a:endParaRPr lang="en-US" altLang="zh-CN" b="1" dirty="0">
              <a:latin typeface="+mn-ea"/>
            </a:endParaRPr>
          </a:p>
          <a:p>
            <a:pPr>
              <a:lnSpc>
                <a:spcPct val="150000"/>
              </a:lnSpc>
            </a:pPr>
            <a:r>
              <a:rPr lang="en-US" altLang="zh-CN" b="1" dirty="0">
                <a:latin typeface="+mn-ea"/>
              </a:rPr>
              <a:t>       </a:t>
            </a:r>
            <a:r>
              <a:rPr lang="en-US" altLang="zh-CN" b="1" dirty="0" err="1">
                <a:latin typeface="+mn-ea"/>
              </a:rPr>
              <a:t>R</a:t>
            </a:r>
            <a:r>
              <a:rPr lang="en-US" altLang="zh-CN" b="1" baseline="30000" dirty="0" err="1">
                <a:latin typeface="+mn-ea"/>
              </a:rPr>
              <a:t>c</a:t>
            </a:r>
            <a:r>
              <a:rPr lang="en-US" altLang="zh-CN" b="1" baseline="30000" dirty="0">
                <a:latin typeface="+mn-ea"/>
              </a:rPr>
              <a:t>  </a:t>
            </a:r>
            <a:r>
              <a:rPr lang="en-US" altLang="zh-CN" b="1" dirty="0">
                <a:latin typeface="+mn-ea"/>
              </a:rPr>
              <a:t>= A×B−R ={&lt;a,1&gt;,&lt;a,2&gt;,&lt;b,1&gt;,&lt;b,2&gt;}− {&lt;a,1&gt;,&lt;a,2&gt;}</a:t>
            </a:r>
          </a:p>
          <a:p>
            <a:pPr>
              <a:lnSpc>
                <a:spcPct val="150000"/>
              </a:lnSpc>
            </a:pPr>
            <a:r>
              <a:rPr lang="en-US" altLang="zh-CN" b="1" dirty="0">
                <a:latin typeface="+mn-ea"/>
              </a:rPr>
              <a:t>           ={&lt;b,1&gt;,&lt;b,2&gt;}</a:t>
            </a:r>
            <a:endParaRPr lang="zh-CN" altLang="en-US" b="1" dirty="0">
              <a:latin typeface="+mn-ea"/>
            </a:endParaRPr>
          </a:p>
          <a:p>
            <a:pPr>
              <a:lnSpc>
                <a:spcPct val="150000"/>
              </a:lnSpc>
            </a:pPr>
            <a:r>
              <a:rPr lang="en-US" altLang="zh-CN" b="1" dirty="0">
                <a:latin typeface="+mn-ea"/>
              </a:rPr>
              <a:t>      S</a:t>
            </a:r>
            <a:r>
              <a:rPr lang="en-US" altLang="zh-CN" b="1" baseline="30000" dirty="0">
                <a:latin typeface="+mn-ea"/>
              </a:rPr>
              <a:t>c  </a:t>
            </a:r>
            <a:r>
              <a:rPr lang="en-US" altLang="zh-CN" b="1" dirty="0">
                <a:latin typeface="+mn-ea"/>
              </a:rPr>
              <a:t>=A×B−S={&lt;a,1&gt;,&lt;a,2&gt;,&lt;b,1&gt;,&lt;b,2&gt;}−{&lt;a,1&gt;,&lt;b,1&gt;,&lt;b,2&gt;}</a:t>
            </a:r>
          </a:p>
          <a:p>
            <a:pPr>
              <a:lnSpc>
                <a:spcPct val="150000"/>
              </a:lnSpc>
            </a:pPr>
            <a:r>
              <a:rPr lang="en-US" altLang="zh-CN" b="1" dirty="0">
                <a:latin typeface="+mn-ea"/>
              </a:rPr>
              <a:t>          ={&lt;a,2&gt;}</a:t>
            </a:r>
            <a:endParaRPr lang="zh-CN" altLang="en-US" b="1" dirty="0">
              <a:latin typeface="+mn-ea"/>
            </a:endParaRPr>
          </a:p>
        </p:txBody>
      </p:sp>
    </p:spTree>
    <p:extLst>
      <p:ext uri="{BB962C8B-B14F-4D97-AF65-F5344CB8AC3E}">
        <p14:creationId xmlns:p14="http://schemas.microsoft.com/office/powerpoint/2010/main" val="343644794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ircle(in)">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circle(in)">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circle(in)">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circle(in)">
                                      <p:cBhvr>
                                        <p:cTn id="32" dur="2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circle(in)">
                                      <p:cBhvr>
                                        <p:cTn id="37" dur="20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ircle(in)">
                                      <p:cBhvr>
                                        <p:cTn id="4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3453" y="1917176"/>
            <a:ext cx="1301142" cy="1016737"/>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12329" name="Text Box 52"/>
          <p:cNvSpPr txBox="1">
            <a:spLocks noChangeArrowheads="1"/>
          </p:cNvSpPr>
          <p:nvPr/>
        </p:nvSpPr>
        <p:spPr bwMode="auto">
          <a:xfrm>
            <a:off x="1172346" y="2174935"/>
            <a:ext cx="983161" cy="523220"/>
          </a:xfrm>
          <a:prstGeom prst="rect">
            <a:avLst/>
          </a:prstGeom>
          <a:solidFill>
            <a:srgbClr val="74B836"/>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73978" y="1493110"/>
            <a:ext cx="7001797" cy="1754326"/>
          </a:xfrm>
          <a:prstGeom prst="rect">
            <a:avLst/>
          </a:prstGeom>
          <a:solidFill>
            <a:schemeClr val="accent2">
              <a:lumMod val="20000"/>
              <a:lumOff val="80000"/>
            </a:schemeClr>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latin typeface="+mn-ea"/>
                <a:ea typeface="+mn-ea"/>
              </a:rPr>
              <a:t>二元关系的概念和表示</a:t>
            </a:r>
          </a:p>
          <a:p>
            <a:pPr algn="l">
              <a:lnSpc>
                <a:spcPct val="150000"/>
              </a:lnSpc>
              <a:spcBef>
                <a:spcPct val="0"/>
              </a:spcBef>
              <a:buClrTx/>
              <a:buNone/>
            </a:pPr>
            <a:r>
              <a:rPr lang="en-US" altLang="zh-CN" sz="2400" dirty="0">
                <a:latin typeface="+mn-ea"/>
                <a:ea typeface="+mn-ea"/>
              </a:rPr>
              <a:t>2 </a:t>
            </a:r>
            <a:r>
              <a:rPr lang="zh-CN" altLang="en-US" sz="2400" dirty="0">
                <a:latin typeface="+mn-ea"/>
                <a:ea typeface="+mn-ea"/>
              </a:rPr>
              <a:t>关系的复合与逆运算</a:t>
            </a:r>
          </a:p>
          <a:p>
            <a:pPr algn="l">
              <a:lnSpc>
                <a:spcPct val="150000"/>
              </a:lnSpc>
              <a:spcBef>
                <a:spcPct val="0"/>
              </a:spcBef>
              <a:buClrTx/>
              <a:buNone/>
            </a:pPr>
            <a:r>
              <a:rPr lang="en-US" altLang="zh-CN" sz="2400" dirty="0">
                <a:latin typeface="+mn-ea"/>
                <a:ea typeface="+mn-ea"/>
              </a:rPr>
              <a:t>3 </a:t>
            </a:r>
            <a:r>
              <a:rPr lang="zh-CN" altLang="en-US" sz="2400" dirty="0">
                <a:latin typeface="+mn-ea"/>
                <a:ea typeface="+mn-ea"/>
              </a:rPr>
              <a:t>关系性质的判定与证明</a:t>
            </a:r>
            <a:endParaRPr lang="en-US" altLang="zh-CN" sz="2400" b="0" dirty="0">
              <a:latin typeface="+mn-ea"/>
              <a:ea typeface="+mn-ea"/>
            </a:endParaRPr>
          </a:p>
        </p:txBody>
      </p:sp>
      <p:grpSp>
        <p:nvGrpSpPr>
          <p:cNvPr id="82" name="Group 47"/>
          <p:cNvGrpSpPr>
            <a:grpSpLocks/>
          </p:cNvGrpSpPr>
          <p:nvPr/>
        </p:nvGrpSpPr>
        <p:grpSpPr bwMode="auto">
          <a:xfrm>
            <a:off x="1013543" y="4424278"/>
            <a:ext cx="1301142" cy="1016737"/>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grpSp>
      <p:sp>
        <p:nvSpPr>
          <p:cNvPr id="88" name="Text Box 52"/>
          <p:cNvSpPr txBox="1">
            <a:spLocks noChangeArrowheads="1"/>
          </p:cNvSpPr>
          <p:nvPr/>
        </p:nvSpPr>
        <p:spPr bwMode="auto">
          <a:xfrm>
            <a:off x="1135208" y="4636610"/>
            <a:ext cx="983161" cy="565604"/>
          </a:xfrm>
          <a:prstGeom prst="rect">
            <a:avLst/>
          </a:prstGeom>
          <a:solidFill>
            <a:srgbClr val="74B836"/>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05378" y="4001379"/>
            <a:ext cx="7070397" cy="1754326"/>
          </a:xfrm>
          <a:prstGeom prst="rect">
            <a:avLst/>
          </a:prstGeom>
          <a:solidFill>
            <a:schemeClr val="accent2">
              <a:lumMod val="20000"/>
              <a:lumOff val="80000"/>
            </a:schemeClr>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en-US" altLang="zh-CN" sz="2400" dirty="0">
                <a:solidFill>
                  <a:srgbClr val="003300"/>
                </a:solidFill>
                <a:latin typeface="+mn-ea"/>
                <a:ea typeface="+mn-ea"/>
              </a:rPr>
              <a:t>1 </a:t>
            </a:r>
            <a:r>
              <a:rPr lang="zh-CN" altLang="en-US" sz="2400" dirty="0">
                <a:solidFill>
                  <a:srgbClr val="003300"/>
                </a:solidFill>
                <a:latin typeface="+mn-ea"/>
                <a:ea typeface="+mn-ea"/>
              </a:rPr>
              <a:t>笛卡尔积和二元关系都是特殊的集合</a:t>
            </a:r>
            <a:endParaRPr lang="en-US" altLang="zh-CN" sz="2400" dirty="0">
              <a:solidFill>
                <a:srgbClr val="003300"/>
              </a:solidFill>
              <a:latin typeface="+mn-ea"/>
              <a:ea typeface="+mn-ea"/>
            </a:endParaRPr>
          </a:p>
          <a:p>
            <a:pPr algn="l" eaLnBrk="1" hangingPunct="1">
              <a:lnSpc>
                <a:spcPct val="150000"/>
              </a:lnSpc>
              <a:spcBef>
                <a:spcPct val="0"/>
              </a:spcBef>
              <a:buClrTx/>
              <a:buFont typeface="Arial" panose="020B0604020202020204" pitchFamily="34" charset="0"/>
              <a:buNone/>
            </a:pPr>
            <a:r>
              <a:rPr lang="en-US" altLang="zh-CN" sz="2400" dirty="0">
                <a:solidFill>
                  <a:srgbClr val="003300"/>
                </a:solidFill>
                <a:latin typeface="+mn-ea"/>
                <a:ea typeface="+mn-ea"/>
              </a:rPr>
              <a:t>2 </a:t>
            </a:r>
            <a:r>
              <a:rPr lang="zh-CN" altLang="en-US" sz="2400" dirty="0">
                <a:solidFill>
                  <a:srgbClr val="003300"/>
                </a:solidFill>
                <a:latin typeface="+mn-ea"/>
                <a:ea typeface="+mn-ea"/>
              </a:rPr>
              <a:t>复合运算的理解与计算</a:t>
            </a:r>
            <a:endParaRPr lang="en-US" altLang="zh-CN" sz="2400" dirty="0">
              <a:solidFill>
                <a:srgbClr val="003300"/>
              </a:solidFill>
              <a:latin typeface="+mn-ea"/>
              <a:ea typeface="+mn-ea"/>
            </a:endParaRPr>
          </a:p>
          <a:p>
            <a:pPr algn="l">
              <a:lnSpc>
                <a:spcPct val="150000"/>
              </a:lnSpc>
              <a:spcBef>
                <a:spcPct val="0"/>
              </a:spcBef>
              <a:buClrTx/>
              <a:buNone/>
            </a:pPr>
            <a:r>
              <a:rPr lang="en-US" altLang="zh-CN" sz="2400" dirty="0">
                <a:solidFill>
                  <a:srgbClr val="003300"/>
                </a:solidFill>
                <a:latin typeface="+mn-ea"/>
                <a:ea typeface="+mn-ea"/>
              </a:rPr>
              <a:t>3</a:t>
            </a:r>
            <a:r>
              <a:rPr lang="zh-CN" altLang="en-US" sz="2400" dirty="0">
                <a:solidFill>
                  <a:srgbClr val="003300"/>
                </a:solidFill>
                <a:latin typeface="+mn-ea"/>
                <a:ea typeface="+mn-ea"/>
              </a:rPr>
              <a:t>关系</a:t>
            </a:r>
            <a:r>
              <a:rPr lang="zh-CN" altLang="en-US" sz="2400" dirty="0">
                <a:latin typeface="+mn-ea"/>
                <a:ea typeface="+mn-ea"/>
              </a:rPr>
              <a:t>性质的判定与证明</a:t>
            </a:r>
            <a:endParaRPr lang="en-US" altLang="zh-CN" sz="2400" dirty="0">
              <a:solidFill>
                <a:srgbClr val="003300"/>
              </a:solidFill>
              <a:latin typeface="+mn-ea"/>
              <a:ea typeface="+mn-ea"/>
            </a:endParaRPr>
          </a:p>
        </p:txBody>
      </p:sp>
      <p:sp>
        <p:nvSpPr>
          <p:cNvPr id="92"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学习要求</a:t>
            </a:r>
          </a:p>
        </p:txBody>
      </p:sp>
    </p:spTree>
    <p:custDataLst>
      <p:tags r:id="rId1"/>
    </p:custDataLst>
    <p:extLst>
      <p:ext uri="{BB962C8B-B14F-4D97-AF65-F5344CB8AC3E}">
        <p14:creationId xmlns:p14="http://schemas.microsoft.com/office/powerpoint/2010/main" val="2698448592"/>
      </p:ext>
    </p:extLst>
  </p:cSld>
  <p:clrMapOvr>
    <a:masterClrMapping/>
  </p:clrMapOvr>
  <mc:AlternateContent xmlns:mc="http://schemas.openxmlformats.org/markup-compatibility/2006" xmlns:p14="http://schemas.microsoft.com/office/powerpoint/2010/main">
    <mc:Choice Requires="p14">
      <p:transition spd="slow" p14:dur="2000" advTm="26017"/>
    </mc:Choice>
    <mc:Fallback xmlns="">
      <p:transition spd="slow" advTm="2601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01378-30DF-47DC-9582-0C806EB1C12B}"/>
              </a:ext>
            </a:extLst>
          </p:cNvPr>
          <p:cNvSpPr>
            <a:spLocks noGrp="1"/>
          </p:cNvSpPr>
          <p:nvPr>
            <p:ph type="title"/>
          </p:nvPr>
        </p:nvSpPr>
        <p:spPr>
          <a:xfrm>
            <a:off x="612775" y="229394"/>
            <a:ext cx="10758267" cy="585924"/>
          </a:xfrm>
        </p:spPr>
        <p:txBody>
          <a:bodyPr/>
          <a:lstStyle/>
          <a:p>
            <a:r>
              <a:rPr lang="zh-CN" altLang="en-US" dirty="0"/>
              <a:t>问题引入</a:t>
            </a:r>
          </a:p>
        </p:txBody>
      </p:sp>
      <p:sp>
        <p:nvSpPr>
          <p:cNvPr id="6" name="文本占位符 2">
            <a:extLst>
              <a:ext uri="{FF2B5EF4-FFF2-40B4-BE49-F238E27FC236}">
                <a16:creationId xmlns:a16="http://schemas.microsoft.com/office/drawing/2014/main" id="{6723379D-066A-4F5F-8168-70B5094774D0}"/>
              </a:ext>
            </a:extLst>
          </p:cNvPr>
          <p:cNvSpPr>
            <a:spLocks noGrp="1"/>
          </p:cNvSpPr>
          <p:nvPr>
            <p:ph type="body" sz="half" idx="1"/>
          </p:nvPr>
        </p:nvSpPr>
        <p:spPr>
          <a:xfrm>
            <a:off x="428514" y="1600994"/>
            <a:ext cx="11126787" cy="2160587"/>
          </a:xfrm>
        </p:spPr>
        <p:txBody>
          <a:bodyPr/>
          <a:lstStyle/>
          <a:p>
            <a:pPr marL="0" indent="0">
              <a:buFont typeface="Wingdings" panose="05000000000000000000" pitchFamily="2" charset="2"/>
              <a:buNone/>
            </a:pPr>
            <a:r>
              <a:rPr lang="zh-CN" altLang="zh-CN" dirty="0"/>
              <a:t>设</a:t>
            </a:r>
            <a:r>
              <a:rPr lang="zh-CN" altLang="zh-CN" dirty="0">
                <a:solidFill>
                  <a:srgbClr val="0000FF"/>
                </a:solidFill>
              </a:rPr>
              <a:t>关系</a:t>
            </a:r>
            <a:r>
              <a:rPr lang="en-US" altLang="zh-CN" dirty="0">
                <a:solidFill>
                  <a:srgbClr val="0000FF"/>
                </a:solidFill>
              </a:rPr>
              <a:t>R</a:t>
            </a:r>
            <a:r>
              <a:rPr lang="zh-CN" altLang="zh-CN" dirty="0">
                <a:solidFill>
                  <a:srgbClr val="0000FF"/>
                </a:solidFill>
              </a:rPr>
              <a:t>表示城市之间的直达</a:t>
            </a:r>
            <a:r>
              <a:rPr lang="zh-CN" altLang="zh-CN">
                <a:solidFill>
                  <a:srgbClr val="0000FF"/>
                </a:solidFill>
              </a:rPr>
              <a:t>航线关系，</a:t>
            </a:r>
            <a:r>
              <a:rPr lang="en-US" altLang="zh-CN">
                <a:solidFill>
                  <a:srgbClr val="0000FF"/>
                </a:solidFill>
              </a:rPr>
              <a:t>S</a:t>
            </a:r>
            <a:r>
              <a:rPr lang="zh-CN" altLang="zh-CN" dirty="0">
                <a:solidFill>
                  <a:srgbClr val="0000FF"/>
                </a:solidFill>
              </a:rPr>
              <a:t>表示城市之间的直达公路路线关系。</a:t>
            </a:r>
            <a:r>
              <a:rPr lang="zh-CN" altLang="zh-CN" dirty="0"/>
              <a:t>如果</a:t>
            </a:r>
            <a:r>
              <a:rPr lang="en-US" altLang="zh-CN"/>
              <a:t>&lt;a</a:t>
            </a:r>
            <a:r>
              <a:rPr lang="zh-CN" altLang="zh-CN"/>
              <a:t>，</a:t>
            </a:r>
            <a:r>
              <a:rPr lang="en-US" altLang="zh-CN"/>
              <a:t>b</a:t>
            </a:r>
            <a:r>
              <a:rPr lang="en-US" altLang="zh-CN" dirty="0"/>
              <a:t>&gt;</a:t>
            </a:r>
            <a:r>
              <a:rPr lang="zh-CN" altLang="zh-CN"/>
              <a:t>∈</a:t>
            </a:r>
            <a:r>
              <a:rPr lang="en-US" altLang="zh-CN"/>
              <a:t>R</a:t>
            </a:r>
            <a:r>
              <a:rPr lang="zh-CN" altLang="zh-CN"/>
              <a:t>，</a:t>
            </a:r>
            <a:r>
              <a:rPr lang="en-US" altLang="zh-CN"/>
              <a:t>&lt;b</a:t>
            </a:r>
            <a:r>
              <a:rPr lang="zh-CN" altLang="zh-CN"/>
              <a:t>，</a:t>
            </a:r>
            <a:r>
              <a:rPr lang="en-US" altLang="zh-CN"/>
              <a:t>c</a:t>
            </a:r>
            <a:r>
              <a:rPr lang="en-US" altLang="zh-CN" dirty="0"/>
              <a:t>&gt;</a:t>
            </a:r>
            <a:r>
              <a:rPr lang="zh-CN" altLang="zh-CN"/>
              <a:t>∈</a:t>
            </a:r>
            <a:r>
              <a:rPr lang="en-US" altLang="zh-CN"/>
              <a:t>S</a:t>
            </a:r>
            <a:r>
              <a:rPr lang="zh-CN" altLang="zh-CN"/>
              <a:t>，那么</a:t>
            </a:r>
            <a:r>
              <a:rPr lang="en-US" altLang="zh-CN" dirty="0"/>
              <a:t>a</a:t>
            </a:r>
            <a:r>
              <a:rPr lang="zh-CN" altLang="zh-CN" dirty="0"/>
              <a:t>和</a:t>
            </a:r>
            <a:r>
              <a:rPr lang="en-US" altLang="zh-CN" dirty="0"/>
              <a:t>c</a:t>
            </a:r>
            <a:r>
              <a:rPr lang="zh-CN" altLang="zh-CN" dirty="0"/>
              <a:t>之间存在怎样的关系？又如何表示这样的关系？</a:t>
            </a:r>
            <a:endParaRPr lang="zh-CN" altLang="en-US" dirty="0"/>
          </a:p>
        </p:txBody>
      </p:sp>
    </p:spTree>
    <p:extLst>
      <p:ext uri="{BB962C8B-B14F-4D97-AF65-F5344CB8AC3E}">
        <p14:creationId xmlns:p14="http://schemas.microsoft.com/office/powerpoint/2010/main" val="1350887986"/>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marL="762152" indent="-762152"/>
            <a:r>
              <a:rPr lang="zh-CN" altLang="en-US" dirty="0"/>
              <a:t>复合运算的定义</a:t>
            </a:r>
            <a:endParaRPr lang="zh-CN" altLang="en-US" dirty="0">
              <a:latin typeface="宋体" panose="02010600030101010101" pitchFamily="2" charset="-122"/>
            </a:endParaRPr>
          </a:p>
        </p:txBody>
      </p:sp>
      <p:sp>
        <p:nvSpPr>
          <p:cNvPr id="1443843" name="Rectangle 3"/>
          <p:cNvSpPr>
            <a:spLocks noGrp="1" noChangeArrowheads="1"/>
          </p:cNvSpPr>
          <p:nvPr>
            <p:ph type="body" idx="1"/>
          </p:nvPr>
        </p:nvSpPr>
        <p:spPr>
          <a:xfrm>
            <a:off x="384175" y="937637"/>
            <a:ext cx="11582400" cy="2415957"/>
          </a:xfrm>
        </p:spPr>
        <p:txBody>
          <a:bodyPr>
            <a:normAutofit/>
          </a:bodyPr>
          <a:lstStyle/>
          <a:p>
            <a:pPr marL="533507" indent="-533507">
              <a:lnSpc>
                <a:spcPct val="150000"/>
              </a:lnSpc>
              <a:spcBef>
                <a:spcPct val="0"/>
              </a:spcBef>
              <a:buNone/>
            </a:pPr>
            <a:r>
              <a:rPr lang="zh-CN" altLang="en-US" dirty="0">
                <a:solidFill>
                  <a:srgbClr val="C00000"/>
                </a:solidFill>
              </a:rPr>
              <a:t>定义</a:t>
            </a:r>
            <a:r>
              <a:rPr lang="en-US" altLang="zh-CN" dirty="0">
                <a:solidFill>
                  <a:srgbClr val="C00000"/>
                </a:solidFill>
              </a:rPr>
              <a:t>4.8  </a:t>
            </a:r>
            <a:r>
              <a:rPr lang="zh-CN" altLang="en-US" dirty="0">
                <a:solidFill>
                  <a:schemeClr val="tx1"/>
                </a:solidFill>
              </a:rPr>
              <a:t>设</a:t>
            </a:r>
            <a:r>
              <a:rPr lang="en-US" altLang="zh-CN" dirty="0">
                <a:solidFill>
                  <a:schemeClr val="tx1"/>
                </a:solidFill>
              </a:rPr>
              <a:t>A,B,C</a:t>
            </a:r>
            <a:r>
              <a:rPr lang="zh-CN" altLang="en-US" dirty="0">
                <a:solidFill>
                  <a:schemeClr val="tx1"/>
                </a:solidFill>
              </a:rPr>
              <a:t>是三个集合，</a:t>
            </a:r>
            <a:r>
              <a:rPr lang="en-US" altLang="zh-CN" dirty="0">
                <a:solidFill>
                  <a:schemeClr val="tx1"/>
                </a:solidFill>
              </a:rPr>
              <a:t>R</a:t>
            </a:r>
            <a:r>
              <a:rPr lang="zh-CN" altLang="en-US" dirty="0">
                <a:solidFill>
                  <a:schemeClr val="tx1"/>
                </a:solidFill>
              </a:rPr>
              <a:t>：</a:t>
            </a:r>
            <a:r>
              <a:rPr lang="en-US" altLang="zh-CN" dirty="0">
                <a:solidFill>
                  <a:schemeClr val="tx1"/>
                </a:solidFill>
              </a:rPr>
              <a:t>A→B</a:t>
            </a:r>
            <a:r>
              <a:rPr lang="zh-CN" altLang="en-US" dirty="0">
                <a:solidFill>
                  <a:schemeClr val="tx1"/>
                </a:solidFill>
              </a:rPr>
              <a:t>，</a:t>
            </a:r>
            <a:r>
              <a:rPr lang="en-US" altLang="zh-CN" dirty="0">
                <a:solidFill>
                  <a:schemeClr val="tx1"/>
                </a:solidFill>
              </a:rPr>
              <a:t>S</a:t>
            </a:r>
            <a:r>
              <a:rPr lang="zh-CN" altLang="en-US" dirty="0">
                <a:solidFill>
                  <a:schemeClr val="tx1"/>
                </a:solidFill>
              </a:rPr>
              <a:t>：</a:t>
            </a:r>
            <a:r>
              <a:rPr lang="en-US" altLang="zh-CN" dirty="0">
                <a:solidFill>
                  <a:schemeClr val="tx1"/>
                </a:solidFill>
              </a:rPr>
              <a:t>B→C</a:t>
            </a:r>
            <a:r>
              <a:rPr lang="zh-CN" altLang="en-US" dirty="0">
                <a:solidFill>
                  <a:schemeClr val="tx1"/>
                </a:solidFill>
              </a:rPr>
              <a:t>，则</a:t>
            </a:r>
            <a:r>
              <a:rPr lang="en-US" altLang="zh-CN" dirty="0">
                <a:solidFill>
                  <a:schemeClr val="tx1"/>
                </a:solidFill>
              </a:rPr>
              <a:t>R</a:t>
            </a:r>
            <a:r>
              <a:rPr lang="zh-CN" altLang="en-US" dirty="0">
                <a:solidFill>
                  <a:schemeClr val="tx1"/>
                </a:solidFill>
              </a:rPr>
              <a:t>与</a:t>
            </a:r>
            <a:r>
              <a:rPr lang="en-US" altLang="zh-CN" dirty="0">
                <a:solidFill>
                  <a:schemeClr val="tx1"/>
                </a:solidFill>
              </a:rPr>
              <a:t>S</a:t>
            </a:r>
            <a:r>
              <a:rPr lang="zh-CN" altLang="en-US" dirty="0">
                <a:solidFill>
                  <a:schemeClr val="tx1"/>
                </a:solidFill>
              </a:rPr>
              <a:t>的</a:t>
            </a:r>
            <a:r>
              <a:rPr lang="zh-CN" altLang="en-US" dirty="0">
                <a:solidFill>
                  <a:srgbClr val="3333FF"/>
                </a:solidFill>
              </a:rPr>
              <a:t>复合关系</a:t>
            </a:r>
            <a:r>
              <a:rPr lang="en-US" altLang="zh-CN" dirty="0">
                <a:solidFill>
                  <a:schemeClr val="tx1"/>
                </a:solidFill>
              </a:rPr>
              <a:t>(</a:t>
            </a:r>
            <a:r>
              <a:rPr lang="zh-CN" altLang="en-US" dirty="0">
                <a:solidFill>
                  <a:schemeClr val="tx1"/>
                </a:solidFill>
              </a:rPr>
              <a:t>合成关系</a:t>
            </a:r>
            <a:r>
              <a:rPr lang="en-US" altLang="zh-CN" dirty="0">
                <a:solidFill>
                  <a:schemeClr val="tx1"/>
                </a:solidFill>
              </a:rPr>
              <a:t>) (Composite </a:t>
            </a:r>
            <a:r>
              <a:rPr lang="en-US" altLang="zh-CN" dirty="0" err="1">
                <a:solidFill>
                  <a:schemeClr val="tx1"/>
                </a:solidFill>
              </a:rPr>
              <a:t>Ralation</a:t>
            </a:r>
            <a:r>
              <a:rPr lang="en-US" altLang="zh-CN" dirty="0">
                <a:solidFill>
                  <a:schemeClr val="tx1"/>
                </a:solidFill>
              </a:rPr>
              <a:t>)</a:t>
            </a:r>
            <a:r>
              <a:rPr lang="zh-CN" altLang="en-US" dirty="0">
                <a:solidFill>
                  <a:schemeClr val="tx1"/>
                </a:solidFill>
              </a:rPr>
              <a:t>是从</a:t>
            </a:r>
            <a:r>
              <a:rPr lang="en-US" altLang="zh-CN" dirty="0">
                <a:solidFill>
                  <a:schemeClr val="tx1"/>
                </a:solidFill>
              </a:rPr>
              <a:t>A</a:t>
            </a:r>
            <a:r>
              <a:rPr lang="zh-CN" altLang="en-US" dirty="0">
                <a:solidFill>
                  <a:schemeClr val="tx1"/>
                </a:solidFill>
              </a:rPr>
              <a:t>到</a:t>
            </a:r>
            <a:r>
              <a:rPr lang="en-US" altLang="zh-CN" dirty="0">
                <a:solidFill>
                  <a:schemeClr val="tx1"/>
                </a:solidFill>
              </a:rPr>
              <a:t>C</a:t>
            </a:r>
            <a:r>
              <a:rPr lang="zh-CN" altLang="en-US" dirty="0">
                <a:solidFill>
                  <a:schemeClr val="tx1"/>
                </a:solidFill>
              </a:rPr>
              <a:t>的关系，记为</a:t>
            </a:r>
            <a:r>
              <a:rPr lang="en-US" altLang="zh-CN" dirty="0">
                <a:solidFill>
                  <a:schemeClr val="tx1"/>
                </a:solidFill>
              </a:rPr>
              <a:t>R</a:t>
            </a:r>
            <a:r>
              <a:rPr lang="en-US" altLang="zh-CN" noProof="1">
                <a:solidFill>
                  <a:schemeClr val="tx1"/>
                </a:solidFill>
                <a:sym typeface="Symbol" panose="05050102010706020507" pitchFamily="18" charset="2"/>
              </a:rPr>
              <a:t></a:t>
            </a:r>
            <a:r>
              <a:rPr lang="en-US" altLang="zh-CN" dirty="0">
                <a:solidFill>
                  <a:schemeClr val="tx1"/>
                </a:solidFill>
              </a:rPr>
              <a:t>S</a:t>
            </a:r>
            <a:r>
              <a:rPr lang="zh-CN" altLang="en-US" dirty="0">
                <a:solidFill>
                  <a:schemeClr val="tx1"/>
                </a:solidFill>
              </a:rPr>
              <a:t>，其中</a:t>
            </a:r>
          </a:p>
          <a:p>
            <a:pPr marL="533507" indent="-533507">
              <a:lnSpc>
                <a:spcPct val="150000"/>
              </a:lnSpc>
              <a:spcBef>
                <a:spcPct val="0"/>
              </a:spcBef>
              <a:buNone/>
            </a:pPr>
            <a:r>
              <a:rPr lang="en-US" altLang="zh-CN" dirty="0">
                <a:solidFill>
                  <a:schemeClr val="tx1"/>
                </a:solidFill>
              </a:rPr>
              <a:t>     </a:t>
            </a:r>
            <a:r>
              <a:rPr lang="en-US" altLang="zh-CN" noProof="1">
                <a:solidFill>
                  <a:schemeClr val="tx1"/>
                </a:solidFill>
              </a:rPr>
              <a:t>R</a:t>
            </a:r>
            <a:r>
              <a:rPr lang="en-US" altLang="zh-CN" noProof="1">
                <a:solidFill>
                  <a:schemeClr val="tx1"/>
                </a:solidFill>
                <a:sym typeface="Symbol" panose="05050102010706020507" pitchFamily="18" charset="2"/>
              </a:rPr>
              <a:t></a:t>
            </a:r>
            <a:r>
              <a:rPr lang="en-US" altLang="zh-CN" noProof="1">
                <a:solidFill>
                  <a:schemeClr val="tx1"/>
                </a:solidFill>
              </a:rPr>
              <a:t>S＝{&lt;x,z&gt;|x∈A∧z∈C∧</a:t>
            </a:r>
            <a:r>
              <a:rPr lang="en-US" altLang="zh-CN" dirty="0">
                <a:solidFill>
                  <a:schemeClr val="tx1"/>
                </a:solidFill>
                <a:sym typeface="Symbol" panose="05050102010706020507" pitchFamily="18" charset="2"/>
              </a:rPr>
              <a:t>y</a:t>
            </a:r>
            <a:r>
              <a:rPr lang="en-US" altLang="zh-CN" noProof="1">
                <a:solidFill>
                  <a:schemeClr val="tx1"/>
                </a:solidFill>
              </a:rPr>
              <a:t>(y∈B∧&lt;x,y&gt;∈R∧&lt;y,z&gt;∈S)}</a:t>
            </a:r>
          </a:p>
          <a:p>
            <a:pPr marL="533507" indent="-533507">
              <a:lnSpc>
                <a:spcPct val="150000"/>
              </a:lnSpc>
              <a:spcBef>
                <a:spcPct val="0"/>
              </a:spcBef>
              <a:buNone/>
            </a:pPr>
            <a:r>
              <a:rPr lang="zh-CN" altLang="en-US" dirty="0">
                <a:solidFill>
                  <a:schemeClr val="tx1"/>
                </a:solidFill>
              </a:rPr>
              <a:t>运算“</a:t>
            </a:r>
            <a:r>
              <a:rPr lang="zh-CN" altLang="zh-CN" noProof="1">
                <a:solidFill>
                  <a:schemeClr val="tx1"/>
                </a:solidFill>
                <a:sym typeface="Symbol" panose="05050102010706020507" pitchFamily="18" charset="2"/>
              </a:rPr>
              <a:t></a:t>
            </a:r>
            <a:r>
              <a:rPr lang="zh-CN" altLang="en-US" dirty="0">
                <a:solidFill>
                  <a:schemeClr val="tx1"/>
                </a:solidFill>
              </a:rPr>
              <a:t>”称为</a:t>
            </a:r>
            <a:r>
              <a:rPr lang="zh-CN" altLang="en-US" dirty="0">
                <a:solidFill>
                  <a:srgbClr val="3333FF"/>
                </a:solidFill>
              </a:rPr>
              <a:t>复合运算</a:t>
            </a:r>
            <a:r>
              <a:rPr lang="en-US" altLang="zh-CN" dirty="0">
                <a:solidFill>
                  <a:schemeClr val="tx1"/>
                </a:solidFill>
              </a:rPr>
              <a:t>(Composite Operation)</a:t>
            </a:r>
            <a:r>
              <a:rPr lang="zh-CN" altLang="en-US" dirty="0">
                <a:solidFill>
                  <a:schemeClr val="tx1"/>
                </a:solidFill>
              </a:rPr>
              <a:t>。</a:t>
            </a:r>
          </a:p>
        </p:txBody>
      </p:sp>
      <p:sp>
        <p:nvSpPr>
          <p:cNvPr id="9" name="文本占位符 2"/>
          <p:cNvSpPr txBox="1">
            <a:spLocks noChangeArrowheads="1"/>
          </p:cNvSpPr>
          <p:nvPr/>
        </p:nvSpPr>
        <p:spPr>
          <a:xfrm>
            <a:off x="449262" y="3353594"/>
            <a:ext cx="11452225" cy="28956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例</a:t>
            </a:r>
            <a:r>
              <a:rPr lang="en-US" altLang="zh-CN" dirty="0">
                <a:solidFill>
                  <a:srgbClr val="C00000"/>
                </a:solidFill>
              </a:rPr>
              <a:t>4.14  </a:t>
            </a:r>
            <a:r>
              <a:rPr lang="zh-CN" altLang="zh-CN" dirty="0">
                <a:solidFill>
                  <a:schemeClr val="tx1"/>
                </a:solidFill>
              </a:rPr>
              <a:t>设关系</a:t>
            </a:r>
            <a:r>
              <a:rPr lang="en-US" altLang="zh-CN" dirty="0">
                <a:solidFill>
                  <a:schemeClr val="tx1"/>
                </a:solidFill>
              </a:rPr>
              <a:t>R</a:t>
            </a:r>
            <a:r>
              <a:rPr lang="zh-CN" altLang="zh-CN" dirty="0">
                <a:solidFill>
                  <a:schemeClr val="tx1"/>
                </a:solidFill>
              </a:rPr>
              <a:t>表示城市之间的直达航线关系，</a:t>
            </a:r>
            <a:r>
              <a:rPr lang="en-US" altLang="zh-CN" dirty="0">
                <a:solidFill>
                  <a:schemeClr val="tx1"/>
                </a:solidFill>
              </a:rPr>
              <a:t>S</a:t>
            </a:r>
            <a:r>
              <a:rPr lang="zh-CN" altLang="zh-CN" dirty="0">
                <a:solidFill>
                  <a:schemeClr val="tx1"/>
                </a:solidFill>
              </a:rPr>
              <a:t>表示城市之间的直达公路路线关系。试描述</a:t>
            </a:r>
            <a:r>
              <a:rPr lang="en-US" altLang="zh-CN" dirty="0" err="1">
                <a:solidFill>
                  <a:schemeClr val="tx1"/>
                </a:solidFill>
              </a:rPr>
              <a:t>RoS</a:t>
            </a:r>
            <a:r>
              <a:rPr lang="zh-CN" altLang="en-US" dirty="0">
                <a:solidFill>
                  <a:schemeClr val="tx1"/>
                </a:solidFill>
              </a:rPr>
              <a:t>的意义。</a:t>
            </a:r>
            <a:endParaRPr lang="en-US" altLang="zh-CN" dirty="0">
              <a:solidFill>
                <a:schemeClr val="tx1"/>
              </a:solidFill>
            </a:endParaRPr>
          </a:p>
          <a:p>
            <a:pPr marL="0" indent="0">
              <a:lnSpc>
                <a:spcPct val="150000"/>
              </a:lnSpc>
              <a:buFont typeface="Wingdings" pitchFamily="2" charset="2"/>
              <a:buNone/>
            </a:pPr>
            <a:r>
              <a:rPr lang="zh-CN" altLang="zh-CN" dirty="0">
                <a:solidFill>
                  <a:srgbClr val="C00000"/>
                </a:solidFill>
              </a:rPr>
              <a:t>解</a:t>
            </a:r>
            <a:r>
              <a:rPr lang="en-US" altLang="zh-CN" dirty="0"/>
              <a:t>   </a:t>
            </a:r>
            <a:r>
              <a:rPr lang="en-US" altLang="zh-CN" dirty="0" err="1">
                <a:solidFill>
                  <a:schemeClr val="tx1"/>
                </a:solidFill>
              </a:rPr>
              <a:t>RoS</a:t>
            </a:r>
            <a:r>
              <a:rPr lang="zh-CN" altLang="zh-CN" dirty="0">
                <a:solidFill>
                  <a:schemeClr val="tx1"/>
                </a:solidFill>
              </a:rPr>
              <a:t>表示航空路线关系与公路路线关系的复合运算</a:t>
            </a:r>
            <a:r>
              <a:rPr lang="zh-CN" altLang="en-US" dirty="0">
                <a:solidFill>
                  <a:schemeClr val="tx1"/>
                </a:solidFill>
              </a:rPr>
              <a:t>。</a:t>
            </a:r>
            <a:endParaRPr lang="en-US" altLang="zh-CN" dirty="0">
              <a:solidFill>
                <a:schemeClr val="tx1"/>
              </a:solidFill>
            </a:endParaRPr>
          </a:p>
          <a:p>
            <a:pPr marL="0" indent="0">
              <a:lnSpc>
                <a:spcPct val="150000"/>
              </a:lnSpc>
              <a:buNone/>
            </a:pPr>
            <a:r>
              <a:rPr lang="en-US" altLang="zh-CN" dirty="0"/>
              <a:t>      </a:t>
            </a:r>
            <a:r>
              <a:rPr lang="zh-CN" altLang="zh-CN" dirty="0">
                <a:solidFill>
                  <a:schemeClr val="tx1"/>
                </a:solidFill>
              </a:rPr>
              <a:t>如果</a:t>
            </a:r>
            <a:r>
              <a:rPr lang="en-US" altLang="zh-CN" dirty="0">
                <a:solidFill>
                  <a:schemeClr val="tx1"/>
                </a:solidFill>
              </a:rPr>
              <a:t>&lt;a</a:t>
            </a:r>
            <a:r>
              <a:rPr lang="zh-CN" altLang="zh-CN" dirty="0">
                <a:solidFill>
                  <a:schemeClr val="tx1"/>
                </a:solidFill>
              </a:rPr>
              <a:t>，</a:t>
            </a:r>
            <a:r>
              <a:rPr lang="en-US" altLang="zh-CN" dirty="0">
                <a:solidFill>
                  <a:schemeClr val="tx1"/>
                </a:solidFill>
              </a:rPr>
              <a:t>c&gt;</a:t>
            </a:r>
            <a:r>
              <a:rPr lang="zh-CN" altLang="zh-CN" dirty="0">
                <a:solidFill>
                  <a:schemeClr val="tx1"/>
                </a:solidFill>
              </a:rPr>
              <a:t>∈</a:t>
            </a:r>
            <a:r>
              <a:rPr lang="en-US" altLang="zh-CN" dirty="0" err="1">
                <a:solidFill>
                  <a:schemeClr val="tx1"/>
                </a:solidFill>
              </a:rPr>
              <a:t>RoS</a:t>
            </a:r>
            <a:r>
              <a:rPr lang="zh-CN" altLang="en-US" dirty="0">
                <a:solidFill>
                  <a:schemeClr val="tx1"/>
                </a:solidFill>
              </a:rPr>
              <a:t>，</a:t>
            </a:r>
            <a:r>
              <a:rPr lang="zh-CN" altLang="zh-CN" dirty="0">
                <a:solidFill>
                  <a:schemeClr val="tx1"/>
                </a:solidFill>
              </a:rPr>
              <a:t>那么</a:t>
            </a:r>
            <a:r>
              <a:rPr lang="en-US" altLang="zh-CN" dirty="0">
                <a:solidFill>
                  <a:schemeClr val="tx1"/>
                </a:solidFill>
              </a:rPr>
              <a:t>a</a:t>
            </a:r>
            <a:r>
              <a:rPr lang="zh-CN" altLang="zh-CN" dirty="0">
                <a:solidFill>
                  <a:schemeClr val="tx1"/>
                </a:solidFill>
              </a:rPr>
              <a:t>与</a:t>
            </a:r>
            <a:r>
              <a:rPr lang="en-US" altLang="zh-CN" dirty="0">
                <a:solidFill>
                  <a:schemeClr val="tx1"/>
                </a:solidFill>
              </a:rPr>
              <a:t>c</a:t>
            </a:r>
            <a:r>
              <a:rPr lang="zh-CN" altLang="zh-CN" dirty="0">
                <a:solidFill>
                  <a:schemeClr val="tx1"/>
                </a:solidFill>
              </a:rPr>
              <a:t>之间存在一条先从乘飞机，再乘汽车的可达路线</a:t>
            </a:r>
            <a:r>
              <a:rPr lang="zh-CN" altLang="en-US" dirty="0">
                <a:solidFill>
                  <a:schemeClr val="tx1"/>
                </a:solidFill>
              </a:rPr>
              <a:t>。</a:t>
            </a:r>
          </a:p>
        </p:txBody>
      </p:sp>
      <p:sp>
        <p:nvSpPr>
          <p:cNvPr id="10" name="Text Box 556"/>
          <p:cNvSpPr txBox="1">
            <a:spLocks noChangeArrowheads="1"/>
          </p:cNvSpPr>
          <p:nvPr/>
        </p:nvSpPr>
        <p:spPr bwMode="auto">
          <a:xfrm>
            <a:off x="481466" y="4572794"/>
            <a:ext cx="11420021" cy="2210594"/>
          </a:xfrm>
          <a:prstGeom prst="rect">
            <a:avLst/>
          </a:prstGeom>
          <a:solidFill>
            <a:srgbClr val="1157AB"/>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chemeClr val="bg1"/>
                </a:solidFill>
                <a:effectLst/>
                <a:latin typeface="+mn-ea"/>
                <a:cs typeface="宋体" panose="02010600030101010101" pitchFamily="2" charset="-122"/>
              </a:rPr>
              <a:t>解题小贴士—</a:t>
            </a:r>
            <a:r>
              <a:rPr lang="en-US" b="1" kern="100" dirty="0" err="1">
                <a:solidFill>
                  <a:schemeClr val="bg1"/>
                </a:solidFill>
                <a:effectLst/>
                <a:latin typeface="+mn-ea"/>
                <a:cs typeface="宋体" panose="02010600030101010101" pitchFamily="2" charset="-122"/>
              </a:rPr>
              <a:t>R</a:t>
            </a:r>
            <a:r>
              <a:rPr lang="en-US" altLang="zh-CN" b="1" kern="100" dirty="0" err="1">
                <a:solidFill>
                  <a:schemeClr val="bg1"/>
                </a:solidFill>
                <a:effectLst/>
                <a:latin typeface="+mn-ea"/>
                <a:cs typeface="宋体" panose="02010600030101010101" pitchFamily="2" charset="-122"/>
              </a:rPr>
              <a:t>o</a:t>
            </a:r>
            <a:r>
              <a:rPr lang="en-US" b="1" kern="100" dirty="0" err="1">
                <a:solidFill>
                  <a:schemeClr val="bg1"/>
                </a:solidFill>
                <a:effectLst/>
                <a:latin typeface="+mn-ea"/>
                <a:cs typeface="宋体" panose="02010600030101010101" pitchFamily="2" charset="-122"/>
              </a:rPr>
              <a:t>S</a:t>
            </a:r>
            <a:r>
              <a:rPr lang="zh-CN" b="1" kern="100" dirty="0">
                <a:solidFill>
                  <a:schemeClr val="bg1"/>
                </a:solidFill>
                <a:effectLst/>
                <a:latin typeface="+mn-ea"/>
                <a:cs typeface="宋体" panose="02010600030101010101" pitchFamily="2" charset="-122"/>
              </a:rPr>
              <a:t>的计算方法</a:t>
            </a:r>
          </a:p>
          <a:p>
            <a:pPr algn="just">
              <a:lnSpc>
                <a:spcPct val="150000"/>
              </a:lnSpc>
              <a:spcAft>
                <a:spcPts val="0"/>
              </a:spcAft>
            </a:pPr>
            <a:r>
              <a:rPr lang="zh-CN" b="1" kern="0" dirty="0">
                <a:solidFill>
                  <a:schemeClr val="bg1"/>
                </a:solidFill>
                <a:effectLst/>
                <a:latin typeface="+mn-ea"/>
                <a:cs typeface="宋体" panose="02010600030101010101" pitchFamily="2" charset="-122"/>
              </a:rPr>
              <a:t>对任意</a:t>
            </a:r>
            <a:r>
              <a:rPr lang="en-US" b="1" kern="100" dirty="0">
                <a:solidFill>
                  <a:schemeClr val="bg1"/>
                </a:solidFill>
                <a:effectLst/>
                <a:latin typeface="+mn-ea"/>
                <a:cs typeface="宋体" panose="02010600030101010101" pitchFamily="2" charset="-122"/>
              </a:rPr>
              <a:t>&lt;</a:t>
            </a:r>
            <a:r>
              <a:rPr lang="en-US" b="1" kern="100" dirty="0" err="1">
                <a:solidFill>
                  <a:schemeClr val="bg1"/>
                </a:solidFill>
                <a:effectLst/>
                <a:latin typeface="+mn-ea"/>
                <a:cs typeface="宋体" panose="02010600030101010101" pitchFamily="2" charset="-122"/>
              </a:rPr>
              <a:t>x</a:t>
            </a:r>
            <a:r>
              <a:rPr lang="en-US" b="1" kern="100" dirty="0" err="1">
                <a:solidFill>
                  <a:schemeClr val="bg1"/>
                </a:solidFill>
                <a:latin typeface="+mn-ea"/>
                <a:cs typeface="宋体" panose="02010600030101010101" pitchFamily="2" charset="-122"/>
              </a:rPr>
              <a:t>,</a:t>
            </a:r>
            <a:r>
              <a:rPr lang="en-US" b="1" kern="100" dirty="0" err="1">
                <a:solidFill>
                  <a:schemeClr val="bg1"/>
                </a:solidFill>
                <a:effectLst/>
                <a:latin typeface="+mn-ea"/>
                <a:cs typeface="宋体" panose="02010600030101010101" pitchFamily="2" charset="-122"/>
              </a:rPr>
              <a:t>y</a:t>
            </a:r>
            <a:r>
              <a:rPr lang="en-US" b="1" kern="100" dirty="0">
                <a:solidFill>
                  <a:schemeClr val="bg1"/>
                </a:solidFill>
                <a:effectLst/>
                <a:latin typeface="+mn-ea"/>
                <a:cs typeface="宋体" panose="02010600030101010101" pitchFamily="2" charset="-122"/>
              </a:rPr>
              <a:t>&gt;</a:t>
            </a:r>
            <a:r>
              <a:rPr lang="zh-CN" b="1" kern="100" dirty="0">
                <a:solidFill>
                  <a:schemeClr val="bg1"/>
                </a:solidFill>
                <a:effectLst/>
                <a:latin typeface="+mn-ea"/>
                <a:cs typeface="宋体" panose="02010600030101010101" pitchFamily="2" charset="-122"/>
              </a:rPr>
              <a:t>∈</a:t>
            </a:r>
            <a:r>
              <a:rPr lang="en-US" b="1" kern="100" dirty="0">
                <a:solidFill>
                  <a:schemeClr val="bg1"/>
                </a:solidFill>
                <a:effectLst/>
                <a:latin typeface="+mn-ea"/>
                <a:cs typeface="宋体" panose="02010600030101010101" pitchFamily="2" charset="-122"/>
              </a:rPr>
              <a:t>R</a:t>
            </a:r>
            <a:r>
              <a:rPr lang="zh-CN" b="1" kern="100" dirty="0">
                <a:solidFill>
                  <a:schemeClr val="bg1"/>
                </a:solidFill>
                <a:effectLst/>
                <a:latin typeface="+mn-ea"/>
                <a:cs typeface="宋体" panose="02010600030101010101" pitchFamily="2" charset="-122"/>
              </a:rPr>
              <a:t>，在</a:t>
            </a:r>
            <a:r>
              <a:rPr lang="en-US" b="1" kern="0" dirty="0">
                <a:solidFill>
                  <a:schemeClr val="bg1"/>
                </a:solidFill>
                <a:effectLst/>
                <a:latin typeface="+mn-ea"/>
                <a:cs typeface="宋体" panose="02010600030101010101" pitchFamily="2" charset="-122"/>
              </a:rPr>
              <a:t>S</a:t>
            </a:r>
            <a:r>
              <a:rPr lang="zh-CN" b="1" kern="0" dirty="0">
                <a:solidFill>
                  <a:schemeClr val="bg1"/>
                </a:solidFill>
                <a:effectLst/>
                <a:latin typeface="+mn-ea"/>
                <a:cs typeface="宋体" panose="02010600030101010101" pitchFamily="2" charset="-122"/>
              </a:rPr>
              <a:t>中查找所有以</a:t>
            </a:r>
            <a:r>
              <a:rPr lang="en-US" b="1" kern="0" dirty="0">
                <a:solidFill>
                  <a:schemeClr val="bg1"/>
                </a:solidFill>
                <a:effectLst/>
                <a:latin typeface="+mn-ea"/>
                <a:cs typeface="宋体" panose="02010600030101010101" pitchFamily="2" charset="-122"/>
              </a:rPr>
              <a:t>y</a:t>
            </a:r>
            <a:r>
              <a:rPr lang="zh-CN" b="1" kern="0" dirty="0">
                <a:solidFill>
                  <a:schemeClr val="bg1"/>
                </a:solidFill>
                <a:effectLst/>
                <a:latin typeface="+mn-ea"/>
                <a:cs typeface="宋体" panose="02010600030101010101" pitchFamily="2" charset="-122"/>
              </a:rPr>
              <a:t>为第一元素的序偶</a:t>
            </a:r>
            <a:r>
              <a:rPr lang="en-US" b="1" kern="100" dirty="0">
                <a:solidFill>
                  <a:schemeClr val="bg1"/>
                </a:solidFill>
                <a:effectLst/>
                <a:latin typeface="+mn-ea"/>
                <a:cs typeface="宋体" panose="02010600030101010101" pitchFamily="2" charset="-122"/>
              </a:rPr>
              <a:t>&lt;</a:t>
            </a:r>
            <a:r>
              <a:rPr lang="en-US" b="1" kern="100" dirty="0" err="1">
                <a:solidFill>
                  <a:schemeClr val="bg1"/>
                </a:solidFill>
                <a:effectLst/>
                <a:latin typeface="+mn-ea"/>
                <a:cs typeface="宋体" panose="02010600030101010101" pitchFamily="2" charset="-122"/>
              </a:rPr>
              <a:t>y,z</a:t>
            </a:r>
            <a:r>
              <a:rPr lang="en-US" b="1" kern="100" dirty="0">
                <a:solidFill>
                  <a:schemeClr val="bg1"/>
                </a:solidFill>
                <a:effectLst/>
                <a:latin typeface="+mn-ea"/>
                <a:cs typeface="宋体" panose="02010600030101010101" pitchFamily="2" charset="-122"/>
              </a:rPr>
              <a:t>&gt;</a:t>
            </a:r>
            <a:r>
              <a:rPr lang="zh-CN" b="1" kern="0" dirty="0">
                <a:solidFill>
                  <a:schemeClr val="bg1"/>
                </a:solidFill>
                <a:effectLst/>
                <a:latin typeface="+mn-ea"/>
                <a:cs typeface="宋体" panose="02010600030101010101" pitchFamily="2" charset="-122"/>
              </a:rPr>
              <a:t>，然后将</a:t>
            </a:r>
            <a:r>
              <a:rPr lang="en-US" b="1" kern="0" dirty="0">
                <a:solidFill>
                  <a:schemeClr val="bg1"/>
                </a:solidFill>
                <a:effectLst/>
                <a:latin typeface="+mn-ea"/>
                <a:cs typeface="宋体" panose="02010600030101010101" pitchFamily="2" charset="-122"/>
              </a:rPr>
              <a:t>z</a:t>
            </a:r>
            <a:r>
              <a:rPr lang="zh-CN" b="1" kern="0" dirty="0">
                <a:solidFill>
                  <a:schemeClr val="bg1"/>
                </a:solidFill>
                <a:effectLst/>
                <a:latin typeface="+mn-ea"/>
                <a:cs typeface="宋体" panose="02010600030101010101" pitchFamily="2" charset="-122"/>
              </a:rPr>
              <a:t>和</a:t>
            </a:r>
            <a:r>
              <a:rPr lang="en-US" b="1" kern="0" dirty="0">
                <a:solidFill>
                  <a:schemeClr val="bg1"/>
                </a:solidFill>
                <a:effectLst/>
                <a:latin typeface="+mn-ea"/>
                <a:cs typeface="宋体" panose="02010600030101010101" pitchFamily="2" charset="-122"/>
              </a:rPr>
              <a:t>x</a:t>
            </a:r>
            <a:r>
              <a:rPr lang="zh-CN" b="1" kern="0" dirty="0">
                <a:solidFill>
                  <a:schemeClr val="bg1"/>
                </a:solidFill>
                <a:effectLst/>
                <a:latin typeface="+mn-ea"/>
                <a:cs typeface="宋体" panose="02010600030101010101" pitchFamily="2" charset="-122"/>
              </a:rPr>
              <a:t>形成新的序偶</a:t>
            </a:r>
            <a:r>
              <a:rPr lang="en-US" b="1" kern="0" dirty="0">
                <a:solidFill>
                  <a:schemeClr val="bg1"/>
                </a:solidFill>
                <a:effectLst/>
                <a:latin typeface="+mn-ea"/>
                <a:cs typeface="宋体" panose="02010600030101010101" pitchFamily="2" charset="-122"/>
              </a:rPr>
              <a:t>&lt;</a:t>
            </a:r>
            <a:r>
              <a:rPr lang="en-US" b="1" kern="0" dirty="0" err="1">
                <a:solidFill>
                  <a:schemeClr val="bg1"/>
                </a:solidFill>
                <a:effectLst/>
                <a:latin typeface="+mn-ea"/>
                <a:cs typeface="宋体" panose="02010600030101010101" pitchFamily="2" charset="-122"/>
              </a:rPr>
              <a:t>x,z</a:t>
            </a:r>
            <a:r>
              <a:rPr lang="en-US" b="1" kern="0" dirty="0">
                <a:solidFill>
                  <a:schemeClr val="bg1"/>
                </a:solidFill>
                <a:effectLst/>
                <a:latin typeface="+mn-ea"/>
                <a:cs typeface="宋体" panose="02010600030101010101" pitchFamily="2" charset="-122"/>
              </a:rPr>
              <a:t>&gt;</a:t>
            </a:r>
            <a:r>
              <a:rPr lang="zh-CN" b="1" kern="0" dirty="0">
                <a:solidFill>
                  <a:schemeClr val="bg1"/>
                </a:solidFill>
                <a:effectLst/>
                <a:latin typeface="+mn-ea"/>
                <a:cs typeface="宋体" panose="02010600030101010101" pitchFamily="2" charset="-122"/>
              </a:rPr>
              <a:t>，</a:t>
            </a:r>
            <a:r>
              <a:rPr lang="en-US" b="1" kern="0" dirty="0">
                <a:solidFill>
                  <a:schemeClr val="bg1"/>
                </a:solidFill>
                <a:effectLst/>
                <a:latin typeface="+mn-ea"/>
                <a:cs typeface="宋体" panose="02010600030101010101" pitchFamily="2" charset="-122"/>
              </a:rPr>
              <a:t>&lt;</a:t>
            </a:r>
            <a:r>
              <a:rPr lang="en-US" b="1" kern="0" dirty="0" err="1">
                <a:solidFill>
                  <a:schemeClr val="bg1"/>
                </a:solidFill>
                <a:effectLst/>
                <a:latin typeface="+mn-ea"/>
                <a:cs typeface="宋体" panose="02010600030101010101" pitchFamily="2" charset="-122"/>
              </a:rPr>
              <a:t>x,z</a:t>
            </a:r>
            <a:r>
              <a:rPr lang="en-US" b="1" kern="0" dirty="0">
                <a:solidFill>
                  <a:schemeClr val="bg1"/>
                </a:solidFill>
                <a:effectLst/>
                <a:latin typeface="+mn-ea"/>
                <a:cs typeface="宋体" panose="02010600030101010101" pitchFamily="2" charset="-122"/>
              </a:rPr>
              <a:t>&gt;</a:t>
            </a:r>
            <a:r>
              <a:rPr lang="zh-CN" b="1" kern="0" dirty="0">
                <a:solidFill>
                  <a:schemeClr val="bg1"/>
                </a:solidFill>
                <a:effectLst/>
                <a:latin typeface="+mn-ea"/>
                <a:cs typeface="宋体" panose="02010600030101010101" pitchFamily="2" charset="-122"/>
              </a:rPr>
              <a:t>即为</a:t>
            </a:r>
            <a:r>
              <a:rPr lang="en-US" b="1" kern="100" dirty="0" err="1">
                <a:solidFill>
                  <a:schemeClr val="bg1"/>
                </a:solidFill>
                <a:effectLst/>
                <a:latin typeface="+mn-ea"/>
                <a:cs typeface="宋体" panose="02010600030101010101" pitchFamily="2" charset="-122"/>
              </a:rPr>
              <a:t>RoS</a:t>
            </a:r>
            <a:r>
              <a:rPr lang="zh-CN" b="1" kern="100" dirty="0">
                <a:solidFill>
                  <a:schemeClr val="bg1"/>
                </a:solidFill>
                <a:effectLst/>
                <a:latin typeface="+mn-ea"/>
                <a:cs typeface="宋体" panose="02010600030101010101" pitchFamily="2" charset="-122"/>
              </a:rPr>
              <a:t>的元素。</a:t>
            </a:r>
          </a:p>
          <a:p>
            <a:pPr algn="just">
              <a:lnSpc>
                <a:spcPct val="150000"/>
              </a:lnSpc>
              <a:spcAft>
                <a:spcPts val="0"/>
              </a:spcAft>
            </a:pPr>
            <a:r>
              <a:rPr lang="zh-CN" b="1" kern="100" dirty="0">
                <a:solidFill>
                  <a:schemeClr val="bg1"/>
                </a:solidFill>
                <a:effectLst/>
                <a:latin typeface="+mn-ea"/>
                <a:cs typeface="宋体" panose="02010600030101010101" pitchFamily="2" charset="-122"/>
              </a:rPr>
              <a:t>注意</a:t>
            </a:r>
            <a:r>
              <a:rPr lang="en-US" altLang="zh-CN" b="1" kern="100" dirty="0">
                <a:solidFill>
                  <a:schemeClr val="bg1"/>
                </a:solidFill>
                <a:effectLst/>
                <a:latin typeface="+mn-ea"/>
                <a:cs typeface="宋体" panose="02010600030101010101" pitchFamily="2" charset="-122"/>
              </a:rPr>
              <a:t> </a:t>
            </a:r>
            <a:r>
              <a:rPr lang="en-US" b="1" kern="100" dirty="0">
                <a:solidFill>
                  <a:schemeClr val="bg1"/>
                </a:solidFill>
                <a:effectLst/>
                <a:latin typeface="+mn-ea"/>
                <a:cs typeface="宋体" panose="02010600030101010101" pitchFamily="2" charset="-122"/>
              </a:rPr>
              <a:t> </a:t>
            </a:r>
            <a:r>
              <a:rPr lang="en-US" altLang="zh-CN" b="1" dirty="0" err="1">
                <a:solidFill>
                  <a:schemeClr val="bg1"/>
                </a:solidFill>
                <a:latin typeface="+mn-ea"/>
              </a:rPr>
              <a:t>ΦoR</a:t>
            </a:r>
            <a:r>
              <a:rPr lang="zh-CN" altLang="en-US" b="1" dirty="0">
                <a:solidFill>
                  <a:schemeClr val="bg1"/>
                </a:solidFill>
                <a:latin typeface="+mn-ea"/>
              </a:rPr>
              <a:t>＝</a:t>
            </a:r>
            <a:r>
              <a:rPr lang="en-US" altLang="zh-CN" b="1" dirty="0" err="1">
                <a:solidFill>
                  <a:schemeClr val="bg1"/>
                </a:solidFill>
                <a:latin typeface="+mn-ea"/>
              </a:rPr>
              <a:t>RoΦ</a:t>
            </a:r>
            <a:r>
              <a:rPr lang="zh-CN" altLang="en-US" b="1" dirty="0">
                <a:solidFill>
                  <a:schemeClr val="bg1"/>
                </a:solidFill>
                <a:latin typeface="+mn-ea"/>
              </a:rPr>
              <a:t>＝</a:t>
            </a:r>
            <a:r>
              <a:rPr lang="en-US" altLang="zh-CN" b="1" dirty="0">
                <a:solidFill>
                  <a:schemeClr val="bg1"/>
                </a:solidFill>
                <a:latin typeface="+mn-ea"/>
              </a:rPr>
              <a:t>Φ </a:t>
            </a:r>
            <a:r>
              <a:rPr lang="zh-CN" b="1" kern="100" spc="30" dirty="0">
                <a:solidFill>
                  <a:schemeClr val="bg1"/>
                </a:solidFill>
                <a:effectLst/>
                <a:latin typeface="+mn-ea"/>
                <a:cs typeface="宋体" panose="02010600030101010101" pitchFamily="2" charset="-122"/>
              </a:rPr>
              <a:t>。</a:t>
            </a:r>
            <a:endParaRPr lang="zh-CN" b="1" kern="100" dirty="0">
              <a:solidFill>
                <a:schemeClr val="bg1"/>
              </a:solidFill>
              <a:effectLst/>
              <a:latin typeface="+mn-ea"/>
              <a:cs typeface="宋体" panose="02010600030101010101" pitchFamily="2" charset="-122"/>
            </a:endParaRPr>
          </a:p>
        </p:txBody>
      </p:sp>
    </p:spTree>
    <p:extLst>
      <p:ext uri="{BB962C8B-B14F-4D97-AF65-F5344CB8AC3E}">
        <p14:creationId xmlns:p14="http://schemas.microsoft.com/office/powerpoint/2010/main" val="33276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heel(1)">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ircle(in)">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ircle(in)">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828016" y="260410"/>
            <a:ext cx="10758267" cy="585924"/>
          </a:xfrm>
        </p:spPr>
        <p:txBody>
          <a:bodyPr/>
          <a:lstStyle/>
          <a:p>
            <a:pPr eaLnBrk="1" hangingPunct="1"/>
            <a:r>
              <a:rPr lang="zh-CN" altLang="en-US" dirty="0"/>
              <a:t>例</a:t>
            </a:r>
            <a:r>
              <a:rPr lang="en-US" altLang="zh-CN" dirty="0"/>
              <a:t>4.15</a:t>
            </a:r>
            <a:endParaRPr lang="zh-CN" altLang="en-US" dirty="0"/>
          </a:p>
        </p:txBody>
      </p:sp>
      <p:sp>
        <p:nvSpPr>
          <p:cNvPr id="1447939" name="Rectangle 3"/>
          <p:cNvSpPr>
            <a:spLocks noGrp="1" noChangeArrowheads="1"/>
          </p:cNvSpPr>
          <p:nvPr>
            <p:ph type="body" sz="half" idx="1"/>
          </p:nvPr>
        </p:nvSpPr>
        <p:spPr>
          <a:xfrm>
            <a:off x="260753" y="1362458"/>
            <a:ext cx="11381319" cy="2524536"/>
          </a:xfrm>
        </p:spPr>
        <p:txBody>
          <a:bodyPr/>
          <a:lstStyle/>
          <a:p>
            <a:pPr marL="0" indent="0">
              <a:buNone/>
            </a:pPr>
            <a:r>
              <a:rPr lang="zh-CN" altLang="en-US" dirty="0">
                <a:solidFill>
                  <a:srgbClr val="C00000"/>
                </a:solidFill>
              </a:rPr>
              <a:t>例</a:t>
            </a:r>
            <a:r>
              <a:rPr lang="en-US" altLang="zh-CN" dirty="0">
                <a:solidFill>
                  <a:srgbClr val="C00000"/>
                </a:solidFill>
              </a:rPr>
              <a:t>4.15  </a:t>
            </a:r>
            <a:r>
              <a:rPr lang="zh-CN" altLang="en-US" dirty="0"/>
              <a:t>设</a:t>
            </a:r>
            <a:r>
              <a:rPr lang="en-US" altLang="zh-CN" dirty="0"/>
              <a:t>A</a:t>
            </a:r>
            <a:r>
              <a:rPr lang="zh-CN" altLang="en-US" dirty="0"/>
              <a:t>＝</a:t>
            </a:r>
            <a:r>
              <a:rPr lang="en-US" altLang="zh-CN" dirty="0"/>
              <a:t>{1,2,3,4}</a:t>
            </a:r>
            <a:r>
              <a:rPr lang="zh-CN" altLang="en-US" dirty="0"/>
              <a:t>，</a:t>
            </a:r>
            <a:r>
              <a:rPr lang="en-US" altLang="zh-CN" dirty="0"/>
              <a:t>R</a:t>
            </a:r>
            <a:r>
              <a:rPr lang="zh-CN" altLang="en-US" dirty="0"/>
              <a:t>＝</a:t>
            </a:r>
            <a:r>
              <a:rPr lang="en-US" altLang="zh-CN" dirty="0"/>
              <a:t>{&lt;1,2&gt;,&lt;3,4&gt;}</a:t>
            </a:r>
            <a:r>
              <a:rPr lang="zh-CN" altLang="en-US" dirty="0"/>
              <a:t>，</a:t>
            </a:r>
            <a:r>
              <a:rPr lang="en-US" altLang="zh-CN" dirty="0"/>
              <a:t>S</a:t>
            </a:r>
            <a:r>
              <a:rPr lang="zh-CN" altLang="en-US" dirty="0"/>
              <a:t>＝</a:t>
            </a:r>
            <a:r>
              <a:rPr lang="en-US" altLang="zh-CN" dirty="0"/>
              <a:t>{&lt;2,4&gt;,&lt;3,4&gt;,&lt;4,2&gt;}</a:t>
            </a:r>
            <a:r>
              <a:rPr lang="zh-CN" altLang="en-US" dirty="0"/>
              <a:t>，</a:t>
            </a:r>
            <a:r>
              <a:rPr lang="en-US" altLang="zh-CN" dirty="0"/>
              <a:t>T</a:t>
            </a:r>
            <a:r>
              <a:rPr lang="zh-CN" altLang="en-US" dirty="0"/>
              <a:t>＝</a:t>
            </a:r>
            <a:r>
              <a:rPr lang="en-US" altLang="zh-CN" dirty="0"/>
              <a:t>{&lt;1,4&gt;,&lt;2,1&gt;,&lt;4,2&gt;}</a:t>
            </a:r>
            <a:r>
              <a:rPr lang="zh-CN" altLang="en-US" dirty="0"/>
              <a:t>是</a:t>
            </a:r>
            <a:r>
              <a:rPr lang="en-US" altLang="zh-CN" dirty="0"/>
              <a:t>A</a:t>
            </a:r>
            <a:r>
              <a:rPr lang="zh-CN" altLang="en-US" dirty="0"/>
              <a:t>上的三个关系。计算</a:t>
            </a:r>
          </a:p>
          <a:p>
            <a:pPr marL="0" indent="0">
              <a:buNone/>
            </a:pPr>
            <a:r>
              <a:rPr lang="zh-CN" altLang="en-US" dirty="0"/>
              <a:t>（</a:t>
            </a:r>
            <a:r>
              <a:rPr lang="en-US" altLang="zh-CN" dirty="0"/>
              <a:t>1</a:t>
            </a:r>
            <a:r>
              <a:rPr lang="zh-CN" altLang="en-US" dirty="0"/>
              <a:t>）</a:t>
            </a:r>
            <a:r>
              <a:rPr lang="en-US" altLang="zh-CN" dirty="0" err="1"/>
              <a:t>RoS</a:t>
            </a:r>
            <a:r>
              <a:rPr lang="zh-CN" altLang="en-US" dirty="0"/>
              <a:t>和</a:t>
            </a:r>
            <a:r>
              <a:rPr lang="en-US" altLang="zh-CN" dirty="0" err="1"/>
              <a:t>SoR</a:t>
            </a:r>
            <a:r>
              <a:rPr lang="zh-CN" altLang="en-US" dirty="0"/>
              <a:t>；</a:t>
            </a:r>
          </a:p>
          <a:p>
            <a:pPr marL="0" indent="0">
              <a:buNone/>
            </a:pPr>
            <a:r>
              <a:rPr lang="zh-CN" altLang="en-US" dirty="0"/>
              <a:t>（</a:t>
            </a:r>
            <a:r>
              <a:rPr lang="en-US" altLang="zh-CN" dirty="0"/>
              <a:t>2</a:t>
            </a:r>
            <a:r>
              <a:rPr lang="zh-CN" altLang="en-US" dirty="0"/>
              <a:t>）</a:t>
            </a:r>
            <a:r>
              <a:rPr lang="en-US" altLang="zh-CN" dirty="0"/>
              <a:t>(</a:t>
            </a:r>
            <a:r>
              <a:rPr lang="en-US" altLang="zh-CN" dirty="0" err="1"/>
              <a:t>RoS</a:t>
            </a:r>
            <a:r>
              <a:rPr lang="en-US" altLang="zh-CN" dirty="0"/>
              <a:t>)</a:t>
            </a:r>
            <a:r>
              <a:rPr lang="en-US" altLang="zh-CN" dirty="0" err="1"/>
              <a:t>oT</a:t>
            </a:r>
            <a:r>
              <a:rPr lang="zh-CN" altLang="en-US" dirty="0"/>
              <a:t>和</a:t>
            </a:r>
            <a:r>
              <a:rPr lang="en-US" altLang="zh-CN" dirty="0"/>
              <a:t>Ro(</a:t>
            </a:r>
            <a:r>
              <a:rPr lang="en-US" altLang="zh-CN" dirty="0" err="1"/>
              <a:t>SoT</a:t>
            </a:r>
            <a:r>
              <a:rPr lang="en-US" altLang="zh-CN" dirty="0"/>
              <a:t>)</a:t>
            </a:r>
            <a:r>
              <a:rPr lang="zh-CN" altLang="en-US" dirty="0"/>
              <a:t>。</a:t>
            </a:r>
          </a:p>
          <a:p>
            <a:pPr marL="0" indent="0">
              <a:buNone/>
            </a:pPr>
            <a:endParaRPr lang="zh-CN" altLang="en-US" dirty="0"/>
          </a:p>
        </p:txBody>
      </p:sp>
      <p:sp>
        <p:nvSpPr>
          <p:cNvPr id="11" name="矩形 10"/>
          <p:cNvSpPr/>
          <p:nvPr/>
        </p:nvSpPr>
        <p:spPr>
          <a:xfrm>
            <a:off x="346075" y="4191794"/>
            <a:ext cx="11506200" cy="1200329"/>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rPr>
              <a:t>1</a:t>
            </a:r>
            <a:r>
              <a:rPr lang="zh-CN" altLang="en-US" b="1" dirty="0">
                <a:latin typeface="+mn-ea"/>
              </a:rPr>
              <a:t>）</a:t>
            </a:r>
            <a:r>
              <a:rPr lang="en-US" altLang="zh-CN" b="1" dirty="0" err="1">
                <a:latin typeface="+mn-ea"/>
              </a:rPr>
              <a:t>RoS</a:t>
            </a:r>
            <a:r>
              <a:rPr lang="zh-CN" altLang="en-US" b="1" dirty="0">
                <a:latin typeface="+mn-ea"/>
              </a:rPr>
              <a:t>＝</a:t>
            </a:r>
            <a:r>
              <a:rPr lang="en-US" altLang="zh-CN" b="1" dirty="0">
                <a:latin typeface="+mn-ea"/>
              </a:rPr>
              <a:t>{&lt;1,2&gt;,&lt;3,4&gt;} {&lt;2,4&gt;,&lt;3,4&gt;,&lt;4,2&gt;}</a:t>
            </a:r>
            <a:r>
              <a:rPr lang="zh-CN" altLang="en-US" b="1" dirty="0">
                <a:latin typeface="+mn-ea"/>
              </a:rPr>
              <a:t>＝</a:t>
            </a:r>
            <a:r>
              <a:rPr lang="en-US" altLang="zh-CN" b="1" dirty="0">
                <a:latin typeface="+mn-ea"/>
              </a:rPr>
              <a:t>{&lt;1,4&gt;,&lt;3,2&gt;}</a:t>
            </a:r>
          </a:p>
          <a:p>
            <a:pPr>
              <a:lnSpc>
                <a:spcPct val="150000"/>
              </a:lnSpc>
            </a:pPr>
            <a:r>
              <a:rPr lang="en-US" altLang="zh-CN" b="1" dirty="0">
                <a:latin typeface="+mn-ea"/>
              </a:rPr>
              <a:t>              </a:t>
            </a:r>
            <a:r>
              <a:rPr lang="en-US" altLang="zh-CN" b="1" dirty="0" err="1">
                <a:latin typeface="+mn-ea"/>
              </a:rPr>
              <a:t>SoR</a:t>
            </a:r>
            <a:r>
              <a:rPr lang="zh-CN" altLang="en-US" b="1" dirty="0">
                <a:latin typeface="+mn-ea"/>
              </a:rPr>
              <a:t>＝</a:t>
            </a:r>
            <a:r>
              <a:rPr lang="en-US" altLang="zh-CN" b="1" dirty="0">
                <a:latin typeface="+mn-ea"/>
              </a:rPr>
              <a:t>{&lt;2,4&gt;,&lt;3,4&gt;,&lt;4,2&gt;} {&lt;1,2&gt;,&lt;3,4&gt;}=</a:t>
            </a:r>
            <a:r>
              <a:rPr lang="en-US" altLang="zh-CN" b="1" dirty="0">
                <a:solidFill>
                  <a:srgbClr val="FF0000"/>
                </a:solidFill>
                <a:latin typeface="+mn-ea"/>
              </a:rPr>
              <a:t> </a:t>
            </a:r>
            <a:r>
              <a:rPr lang="en-US" altLang="zh-CN" b="1" dirty="0">
                <a:latin typeface="+mn-ea"/>
              </a:rPr>
              <a:t>Φ</a:t>
            </a:r>
            <a:r>
              <a:rPr lang="zh-CN" altLang="en-US" b="1" dirty="0">
                <a:latin typeface="+mn-ea"/>
              </a:rPr>
              <a:t>      </a:t>
            </a:r>
            <a:endParaRPr lang="en-US" altLang="zh-CN" b="1" dirty="0">
              <a:latin typeface="+mn-ea"/>
            </a:endParaRPr>
          </a:p>
        </p:txBody>
      </p:sp>
      <p:sp>
        <p:nvSpPr>
          <p:cNvPr id="12" name="云形标注 11"/>
          <p:cNvSpPr/>
          <p:nvPr/>
        </p:nvSpPr>
        <p:spPr>
          <a:xfrm>
            <a:off x="5832475" y="2566624"/>
            <a:ext cx="5638800" cy="1295400"/>
          </a:xfrm>
          <a:prstGeom prst="cloudCallout">
            <a:avLst>
              <a:gd name="adj1" fmla="val -20318"/>
              <a:gd name="adj2" fmla="val 10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复合运算不满足交换律</a:t>
            </a:r>
          </a:p>
        </p:txBody>
      </p:sp>
    </p:spTree>
    <p:extLst>
      <p:ext uri="{BB962C8B-B14F-4D97-AF65-F5344CB8AC3E}">
        <p14:creationId xmlns:p14="http://schemas.microsoft.com/office/powerpoint/2010/main" val="36945250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ircle(in)">
                                      <p:cBhvr>
                                        <p:cTn id="12" dur="20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828016" y="260410"/>
            <a:ext cx="10758267" cy="585924"/>
          </a:xfrm>
        </p:spPr>
        <p:txBody>
          <a:bodyPr/>
          <a:lstStyle/>
          <a:p>
            <a:pPr eaLnBrk="1" hangingPunct="1"/>
            <a:r>
              <a:rPr lang="zh-CN" altLang="en-US" dirty="0"/>
              <a:t>例</a:t>
            </a:r>
            <a:r>
              <a:rPr lang="en-US" altLang="zh-CN" dirty="0"/>
              <a:t>4.15</a:t>
            </a:r>
            <a:r>
              <a:rPr lang="zh-CN" altLang="en-US" dirty="0"/>
              <a:t>（续）</a:t>
            </a:r>
          </a:p>
        </p:txBody>
      </p:sp>
      <p:sp>
        <p:nvSpPr>
          <p:cNvPr id="1447939" name="Rectangle 3"/>
          <p:cNvSpPr>
            <a:spLocks noGrp="1" noChangeArrowheads="1"/>
          </p:cNvSpPr>
          <p:nvPr>
            <p:ph type="body" sz="half" idx="1"/>
          </p:nvPr>
        </p:nvSpPr>
        <p:spPr>
          <a:xfrm>
            <a:off x="222653" y="961432"/>
            <a:ext cx="11381319" cy="2524536"/>
          </a:xfrm>
        </p:spPr>
        <p:txBody>
          <a:bodyPr/>
          <a:lstStyle/>
          <a:p>
            <a:pPr marL="0" indent="0">
              <a:buNone/>
            </a:pPr>
            <a:r>
              <a:rPr lang="zh-CN" altLang="en-US" dirty="0">
                <a:solidFill>
                  <a:srgbClr val="C00000"/>
                </a:solidFill>
              </a:rPr>
              <a:t>例</a:t>
            </a:r>
            <a:r>
              <a:rPr lang="en-US" altLang="zh-CN" dirty="0">
                <a:solidFill>
                  <a:srgbClr val="C00000"/>
                </a:solidFill>
              </a:rPr>
              <a:t>4.15  </a:t>
            </a:r>
            <a:r>
              <a:rPr lang="zh-CN" altLang="en-US" dirty="0"/>
              <a:t>设</a:t>
            </a:r>
            <a:r>
              <a:rPr lang="en-US" altLang="zh-CN" dirty="0"/>
              <a:t>A</a:t>
            </a:r>
            <a:r>
              <a:rPr lang="zh-CN" altLang="en-US" dirty="0"/>
              <a:t>＝</a:t>
            </a:r>
            <a:r>
              <a:rPr lang="en-US" altLang="zh-CN" dirty="0"/>
              <a:t>{1,2,3,4}</a:t>
            </a:r>
            <a:r>
              <a:rPr lang="zh-CN" altLang="en-US" dirty="0"/>
              <a:t>，</a:t>
            </a:r>
            <a:r>
              <a:rPr lang="en-US" altLang="zh-CN" dirty="0"/>
              <a:t>R</a:t>
            </a:r>
            <a:r>
              <a:rPr lang="zh-CN" altLang="en-US" dirty="0"/>
              <a:t>＝</a:t>
            </a:r>
            <a:r>
              <a:rPr lang="en-US" altLang="zh-CN" dirty="0"/>
              <a:t>{&lt;1,2&gt;,&lt;3,4&gt;}</a:t>
            </a:r>
            <a:r>
              <a:rPr lang="zh-CN" altLang="en-US" dirty="0"/>
              <a:t>，</a:t>
            </a:r>
            <a:r>
              <a:rPr lang="en-US" altLang="zh-CN" dirty="0"/>
              <a:t>S</a:t>
            </a:r>
            <a:r>
              <a:rPr lang="zh-CN" altLang="en-US" dirty="0"/>
              <a:t>＝</a:t>
            </a:r>
            <a:r>
              <a:rPr lang="en-US" altLang="zh-CN" dirty="0"/>
              <a:t>{&lt;2,4&gt;,&lt;3,4&gt;,&lt;4,2&gt;}</a:t>
            </a:r>
            <a:r>
              <a:rPr lang="zh-CN" altLang="en-US" dirty="0"/>
              <a:t>，</a:t>
            </a:r>
            <a:r>
              <a:rPr lang="en-US" altLang="zh-CN" dirty="0"/>
              <a:t>T</a:t>
            </a:r>
            <a:r>
              <a:rPr lang="zh-CN" altLang="en-US" dirty="0"/>
              <a:t>＝</a:t>
            </a:r>
            <a:r>
              <a:rPr lang="en-US" altLang="zh-CN" dirty="0"/>
              <a:t>{&lt;1,4&gt;,&lt;2,1&gt;,&lt;4,2&gt;}</a:t>
            </a:r>
            <a:r>
              <a:rPr lang="zh-CN" altLang="en-US" dirty="0"/>
              <a:t>是</a:t>
            </a:r>
            <a:r>
              <a:rPr lang="en-US" altLang="zh-CN" dirty="0"/>
              <a:t>A</a:t>
            </a:r>
            <a:r>
              <a:rPr lang="zh-CN" altLang="en-US" dirty="0"/>
              <a:t>上的三个关系。计算</a:t>
            </a:r>
          </a:p>
          <a:p>
            <a:pPr marL="0" indent="0">
              <a:buNone/>
            </a:pPr>
            <a:r>
              <a:rPr lang="zh-CN" altLang="en-US" dirty="0"/>
              <a:t>（</a:t>
            </a:r>
            <a:r>
              <a:rPr lang="en-US" altLang="zh-CN" dirty="0"/>
              <a:t>1</a:t>
            </a:r>
            <a:r>
              <a:rPr lang="zh-CN" altLang="en-US" dirty="0"/>
              <a:t>）</a:t>
            </a:r>
            <a:r>
              <a:rPr lang="en-US" altLang="zh-CN" dirty="0" err="1"/>
              <a:t>RoS</a:t>
            </a:r>
            <a:r>
              <a:rPr lang="zh-CN" altLang="en-US" dirty="0"/>
              <a:t>和</a:t>
            </a:r>
            <a:r>
              <a:rPr lang="en-US" altLang="zh-CN" dirty="0" err="1"/>
              <a:t>SoR</a:t>
            </a:r>
            <a:r>
              <a:rPr lang="zh-CN" altLang="en-US" dirty="0"/>
              <a:t>；</a:t>
            </a:r>
          </a:p>
          <a:p>
            <a:pPr marL="0" indent="0">
              <a:buNone/>
            </a:pPr>
            <a:r>
              <a:rPr lang="zh-CN" altLang="en-US" dirty="0"/>
              <a:t>（</a:t>
            </a:r>
            <a:r>
              <a:rPr lang="en-US" altLang="zh-CN" dirty="0"/>
              <a:t>2</a:t>
            </a:r>
            <a:r>
              <a:rPr lang="zh-CN" altLang="en-US" dirty="0"/>
              <a:t>）</a:t>
            </a:r>
            <a:r>
              <a:rPr lang="en-US" altLang="zh-CN" dirty="0"/>
              <a:t>(</a:t>
            </a:r>
            <a:r>
              <a:rPr lang="en-US" altLang="zh-CN" dirty="0" err="1"/>
              <a:t>RoS</a:t>
            </a:r>
            <a:r>
              <a:rPr lang="en-US" altLang="zh-CN" dirty="0"/>
              <a:t>)</a:t>
            </a:r>
            <a:r>
              <a:rPr lang="en-US" altLang="zh-CN" dirty="0" err="1"/>
              <a:t>oT</a:t>
            </a:r>
            <a:r>
              <a:rPr lang="zh-CN" altLang="en-US" dirty="0"/>
              <a:t>和</a:t>
            </a:r>
            <a:r>
              <a:rPr lang="en-US" altLang="zh-CN" dirty="0"/>
              <a:t>Ro(</a:t>
            </a:r>
            <a:r>
              <a:rPr lang="en-US" altLang="zh-CN" dirty="0" err="1"/>
              <a:t>SoT</a:t>
            </a:r>
            <a:r>
              <a:rPr lang="en-US" altLang="zh-CN" dirty="0"/>
              <a:t>)</a:t>
            </a:r>
            <a:r>
              <a:rPr lang="zh-CN" altLang="en-US" dirty="0"/>
              <a:t>。</a:t>
            </a:r>
          </a:p>
          <a:p>
            <a:pPr marL="0" indent="0">
              <a:buNone/>
            </a:pPr>
            <a:endParaRPr lang="zh-CN" altLang="en-US" dirty="0"/>
          </a:p>
        </p:txBody>
      </p:sp>
      <p:sp>
        <p:nvSpPr>
          <p:cNvPr id="11" name="矩形 10"/>
          <p:cNvSpPr/>
          <p:nvPr/>
        </p:nvSpPr>
        <p:spPr>
          <a:xfrm>
            <a:off x="307975" y="3353594"/>
            <a:ext cx="11506200" cy="3416320"/>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rPr>
              <a:t>2</a:t>
            </a:r>
            <a:r>
              <a:rPr lang="zh-CN" altLang="en-US" b="1" dirty="0">
                <a:latin typeface="+mn-ea"/>
              </a:rPr>
              <a:t>）</a:t>
            </a:r>
            <a:r>
              <a:rPr lang="en-US" altLang="zh-CN" b="1" dirty="0">
                <a:latin typeface="+mn-ea"/>
              </a:rPr>
              <a:t>(</a:t>
            </a:r>
            <a:r>
              <a:rPr lang="en-US" altLang="zh-CN" b="1" dirty="0" err="1">
                <a:latin typeface="+mn-ea"/>
              </a:rPr>
              <a:t>RoS</a:t>
            </a:r>
            <a:r>
              <a:rPr lang="en-US" altLang="zh-CN" b="1" dirty="0">
                <a:latin typeface="+mn-ea"/>
              </a:rPr>
              <a:t>)</a:t>
            </a:r>
            <a:r>
              <a:rPr lang="en-US" altLang="zh-CN" b="1" dirty="0" err="1">
                <a:latin typeface="+mn-ea"/>
              </a:rPr>
              <a:t>oT</a:t>
            </a:r>
            <a:r>
              <a:rPr lang="zh-CN" altLang="en-US" b="1" dirty="0">
                <a:latin typeface="+mn-ea"/>
              </a:rPr>
              <a:t>＝</a:t>
            </a:r>
            <a:r>
              <a:rPr lang="en-US" altLang="zh-CN" b="1" dirty="0">
                <a:latin typeface="+mn-ea"/>
              </a:rPr>
              <a:t>({&lt;1,2&gt;,&lt;3,4&gt;} o{&lt;2,4&gt;,&lt;3,4&gt;,&lt;4,2&gt;})o     </a:t>
            </a:r>
          </a:p>
          <a:p>
            <a:pPr>
              <a:lnSpc>
                <a:spcPct val="150000"/>
              </a:lnSpc>
            </a:pPr>
            <a:r>
              <a:rPr lang="en-US" altLang="zh-CN" b="1" dirty="0">
                <a:latin typeface="+mn-ea"/>
              </a:rPr>
              <a:t>                               {&lt;1,4&gt;,&lt;2,1&gt;,&lt;4,2&gt;}</a:t>
            </a:r>
          </a:p>
          <a:p>
            <a:pPr>
              <a:lnSpc>
                <a:spcPct val="150000"/>
              </a:lnSpc>
            </a:pPr>
            <a:r>
              <a:rPr lang="zh-CN" altLang="en-US" b="1" dirty="0">
                <a:latin typeface="+mn-ea"/>
              </a:rPr>
              <a:t>                            ＝</a:t>
            </a:r>
            <a:r>
              <a:rPr lang="en-US" altLang="zh-CN" b="1" dirty="0">
                <a:latin typeface="+mn-ea"/>
              </a:rPr>
              <a:t>{&lt;1,4&gt;,&lt;3,2&gt;}o{&lt;1,4&gt;,&lt;2,1&gt;,&lt;4,2&gt;}</a:t>
            </a:r>
            <a:r>
              <a:rPr lang="zh-CN" altLang="en-US" b="1" dirty="0">
                <a:latin typeface="+mn-ea"/>
              </a:rPr>
              <a:t>＝</a:t>
            </a:r>
            <a:r>
              <a:rPr lang="en-US" altLang="zh-CN" b="1" dirty="0">
                <a:latin typeface="+mn-ea"/>
              </a:rPr>
              <a:t>{&lt;1,2&gt;,&lt;3,1&gt;}</a:t>
            </a:r>
          </a:p>
          <a:p>
            <a:pPr>
              <a:lnSpc>
                <a:spcPct val="150000"/>
              </a:lnSpc>
            </a:pPr>
            <a:r>
              <a:rPr lang="en-US" altLang="zh-CN" b="1" dirty="0">
                <a:latin typeface="+mn-ea"/>
              </a:rPr>
              <a:t>               Ro(</a:t>
            </a:r>
            <a:r>
              <a:rPr lang="en-US" altLang="zh-CN" b="1" dirty="0" err="1">
                <a:latin typeface="+mn-ea"/>
              </a:rPr>
              <a:t>SoT</a:t>
            </a:r>
            <a:r>
              <a:rPr lang="en-US" altLang="zh-CN" b="1" dirty="0">
                <a:latin typeface="+mn-ea"/>
              </a:rPr>
              <a:t>)</a:t>
            </a:r>
            <a:r>
              <a:rPr lang="zh-CN" altLang="en-US" b="1" dirty="0">
                <a:latin typeface="+mn-ea"/>
              </a:rPr>
              <a:t>＝</a:t>
            </a:r>
            <a:r>
              <a:rPr lang="en-US" altLang="zh-CN" b="1" dirty="0">
                <a:latin typeface="+mn-ea"/>
              </a:rPr>
              <a:t>{&lt;1,2&gt;,&lt;3,4&gt;}o({&lt;2,4&gt;,&lt;3,4&gt;,&lt;4,2&gt;}o</a:t>
            </a:r>
          </a:p>
          <a:p>
            <a:pPr>
              <a:lnSpc>
                <a:spcPct val="150000"/>
              </a:lnSpc>
            </a:pPr>
            <a:r>
              <a:rPr lang="en-US" altLang="zh-CN" b="1" dirty="0">
                <a:latin typeface="+mn-ea"/>
              </a:rPr>
              <a:t>                                {&lt;1,4&gt;,&lt;2,1&gt;,&lt;4,2&gt;})</a:t>
            </a:r>
          </a:p>
          <a:p>
            <a:pPr>
              <a:lnSpc>
                <a:spcPct val="150000"/>
              </a:lnSpc>
            </a:pPr>
            <a:r>
              <a:rPr lang="zh-CN" altLang="en-US" b="1" dirty="0">
                <a:latin typeface="+mn-ea"/>
              </a:rPr>
              <a:t>                             ＝</a:t>
            </a:r>
            <a:r>
              <a:rPr lang="en-US" altLang="zh-CN" b="1" dirty="0">
                <a:latin typeface="+mn-ea"/>
              </a:rPr>
              <a:t>{&lt;1,2&gt;,&lt;3,4&gt;} {&lt;2,2&gt;,&lt;3,2&gt;,&lt;4,1&gt;}</a:t>
            </a:r>
            <a:r>
              <a:rPr lang="zh-CN" altLang="en-US" b="1" dirty="0">
                <a:latin typeface="+mn-ea"/>
              </a:rPr>
              <a:t>＝</a:t>
            </a:r>
            <a:r>
              <a:rPr lang="en-US" altLang="zh-CN" b="1" dirty="0">
                <a:latin typeface="+mn-ea"/>
              </a:rPr>
              <a:t>{&lt;1,2&gt;,&lt;3,1&gt;}</a:t>
            </a:r>
          </a:p>
        </p:txBody>
      </p:sp>
      <p:sp>
        <p:nvSpPr>
          <p:cNvPr id="5" name="云形标注 4"/>
          <p:cNvSpPr/>
          <p:nvPr/>
        </p:nvSpPr>
        <p:spPr>
          <a:xfrm>
            <a:off x="5794375" y="2165598"/>
            <a:ext cx="5638800" cy="1295400"/>
          </a:xfrm>
          <a:prstGeom prst="cloudCallout">
            <a:avLst>
              <a:gd name="adj1" fmla="val -20318"/>
              <a:gd name="adj2" fmla="val 10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复合运算不满足结合律</a:t>
            </a:r>
          </a:p>
        </p:txBody>
      </p:sp>
    </p:spTree>
    <p:extLst>
      <p:ext uri="{BB962C8B-B14F-4D97-AF65-F5344CB8AC3E}">
        <p14:creationId xmlns:p14="http://schemas.microsoft.com/office/powerpoint/2010/main" val="110963776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circle(in)">
                                      <p:cBhvr>
                                        <p:cTn id="10" dur="20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circle(in)">
                                      <p:cBhvr>
                                        <p:cTn id="15" dur="20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circle(in)">
                                      <p:cBhvr>
                                        <p:cTn id="20" dur="2000"/>
                                        <p:tgtEl>
                                          <p:spTgt spid="11">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circle(in)">
                                      <p:cBhvr>
                                        <p:cTn id="23" dur="20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circle(in)">
                                      <p:cBhvr>
                                        <p:cTn id="28" dur="2000"/>
                                        <p:tgtEl>
                                          <p:spTgt spid="1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zh-CN" altLang="en-US" dirty="0"/>
              <a:t>定理</a:t>
            </a:r>
            <a:r>
              <a:rPr lang="en-US" altLang="zh-CN" dirty="0"/>
              <a:t>4.4</a:t>
            </a:r>
            <a:endParaRPr lang="zh-CN" altLang="en-US" dirty="0"/>
          </a:p>
        </p:txBody>
      </p:sp>
      <p:sp>
        <p:nvSpPr>
          <p:cNvPr id="1456131" name="Rectangle 3"/>
          <p:cNvSpPr>
            <a:spLocks noGrp="1" noChangeArrowheads="1"/>
          </p:cNvSpPr>
          <p:nvPr>
            <p:ph type="body" idx="1"/>
          </p:nvPr>
        </p:nvSpPr>
        <p:spPr>
          <a:xfrm>
            <a:off x="231775" y="991394"/>
            <a:ext cx="11430000" cy="2133600"/>
          </a:xfrm>
        </p:spPr>
        <p:txBody>
          <a:bodyPr>
            <a:normAutofit/>
          </a:bodyPr>
          <a:lstStyle/>
          <a:p>
            <a:pPr marL="0" indent="0">
              <a:lnSpc>
                <a:spcPct val="160000"/>
              </a:lnSpc>
              <a:buNone/>
            </a:pPr>
            <a:r>
              <a:rPr lang="zh-CN" altLang="en-US" dirty="0">
                <a:solidFill>
                  <a:srgbClr val="C00000"/>
                </a:solidFill>
              </a:rPr>
              <a:t>定理</a:t>
            </a:r>
            <a:r>
              <a:rPr lang="en-US" altLang="zh-CN" dirty="0">
                <a:solidFill>
                  <a:srgbClr val="C00000"/>
                </a:solidFill>
              </a:rPr>
              <a:t>4.4</a:t>
            </a:r>
            <a:r>
              <a:rPr lang="en-US" altLang="zh-CN" dirty="0"/>
              <a:t>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和</a:t>
            </a:r>
            <a:r>
              <a:rPr lang="en-US" altLang="zh-CN" dirty="0">
                <a:solidFill>
                  <a:schemeClr val="tx1"/>
                </a:solidFill>
              </a:rPr>
              <a:t>D</a:t>
            </a:r>
            <a:r>
              <a:rPr lang="zh-CN" altLang="en-US" dirty="0">
                <a:solidFill>
                  <a:schemeClr val="tx1"/>
                </a:solidFill>
              </a:rPr>
              <a:t>是任意四个集合，</a:t>
            </a:r>
            <a:r>
              <a:rPr lang="en-US" altLang="zh-CN" dirty="0">
                <a:solidFill>
                  <a:schemeClr val="tx1"/>
                </a:solidFill>
              </a:rPr>
              <a:t>R:A→B</a:t>
            </a:r>
            <a:r>
              <a:rPr lang="zh-CN" altLang="zh-CN" dirty="0">
                <a:solidFill>
                  <a:schemeClr val="tx1"/>
                </a:solidFill>
              </a:rPr>
              <a:t>，</a:t>
            </a:r>
            <a:r>
              <a:rPr lang="en-US" altLang="zh-CN" dirty="0">
                <a:solidFill>
                  <a:schemeClr val="tx1"/>
                </a:solidFill>
              </a:rPr>
              <a:t>S:B→C</a:t>
            </a:r>
            <a:r>
              <a:rPr lang="zh-CN" altLang="zh-CN" dirty="0">
                <a:solidFill>
                  <a:schemeClr val="tx1"/>
                </a:solidFill>
              </a:rPr>
              <a:t>，</a:t>
            </a:r>
            <a:r>
              <a:rPr lang="en-US" altLang="zh-CN" dirty="0">
                <a:solidFill>
                  <a:schemeClr val="tx1"/>
                </a:solidFill>
              </a:rPr>
              <a:t>T:C→D</a:t>
            </a:r>
            <a:r>
              <a:rPr lang="zh-CN" altLang="zh-CN" dirty="0"/>
              <a:t>，</a:t>
            </a:r>
            <a:r>
              <a:rPr lang="zh-CN" altLang="en-US" dirty="0">
                <a:solidFill>
                  <a:schemeClr val="tx1"/>
                </a:solidFill>
              </a:rPr>
              <a:t>则</a:t>
            </a:r>
          </a:p>
          <a:p>
            <a:pPr marL="0" indent="0">
              <a:lnSpc>
                <a:spcPct val="16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dirty="0" err="1">
                <a:solidFill>
                  <a:schemeClr val="tx1"/>
                </a:solidFill>
              </a:rPr>
              <a:t>oT</a:t>
            </a:r>
            <a:r>
              <a:rPr lang="en-US" altLang="zh-CN" dirty="0">
                <a:solidFill>
                  <a:schemeClr val="tx1"/>
                </a:solidFill>
              </a:rPr>
              <a:t>=Ro(</a:t>
            </a:r>
            <a:r>
              <a:rPr lang="en-US" altLang="zh-CN" dirty="0" err="1">
                <a:solidFill>
                  <a:schemeClr val="tx1"/>
                </a:solidFill>
              </a:rPr>
              <a:t>SoT</a:t>
            </a:r>
            <a:r>
              <a:rPr lang="en-US" altLang="zh-CN" dirty="0">
                <a:solidFill>
                  <a:schemeClr val="tx1"/>
                </a:solidFill>
              </a:rPr>
              <a:t>)</a:t>
            </a:r>
            <a:r>
              <a:rPr lang="zh-CN" altLang="en-US" dirty="0">
                <a:solidFill>
                  <a:schemeClr val="tx1"/>
                </a:solidFill>
              </a:rPr>
              <a:t>；</a:t>
            </a:r>
          </a:p>
          <a:p>
            <a:pPr marL="0" indent="0">
              <a:lnSpc>
                <a:spcPct val="16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a:t>
            </a:r>
            <a:r>
              <a:rPr lang="zh-CN" altLang="en-US" dirty="0">
                <a:solidFill>
                  <a:schemeClr val="tx1"/>
                </a:solidFill>
              </a:rPr>
              <a:t>，其中</a:t>
            </a:r>
            <a:r>
              <a:rPr lang="en-US" altLang="zh-CN" dirty="0">
                <a:solidFill>
                  <a:schemeClr val="tx1"/>
                </a:solidFill>
              </a:rPr>
              <a:t>I</a:t>
            </a:r>
            <a:r>
              <a:rPr lang="en-US" altLang="zh-CN" baseline="-25000" dirty="0">
                <a:solidFill>
                  <a:schemeClr val="tx1"/>
                </a:solidFill>
              </a:rPr>
              <a:t>A</a:t>
            </a:r>
            <a:r>
              <a:rPr lang="zh-CN" altLang="en-US" dirty="0">
                <a:solidFill>
                  <a:schemeClr val="tx1"/>
                </a:solidFill>
              </a:rPr>
              <a:t>和</a:t>
            </a:r>
            <a:r>
              <a:rPr lang="en-US" altLang="zh-CN" dirty="0">
                <a:solidFill>
                  <a:schemeClr val="tx1"/>
                </a:solidFill>
              </a:rPr>
              <a:t>I</a:t>
            </a:r>
            <a:r>
              <a:rPr lang="en-US" altLang="zh-CN" baseline="-25000" dirty="0">
                <a:solidFill>
                  <a:schemeClr val="tx1"/>
                </a:solidFill>
              </a:rPr>
              <a:t>B</a:t>
            </a:r>
            <a:r>
              <a:rPr lang="zh-CN" altLang="en-US" dirty="0">
                <a:solidFill>
                  <a:schemeClr val="tx1"/>
                </a:solidFill>
              </a:rPr>
              <a:t>分别称为</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上的恒等关系。</a:t>
            </a:r>
          </a:p>
        </p:txBody>
      </p:sp>
      <p:sp>
        <p:nvSpPr>
          <p:cNvPr id="6" name="Rectangle 2"/>
          <p:cNvSpPr>
            <a:spLocks noChangeArrowheads="1"/>
          </p:cNvSpPr>
          <p:nvPr/>
        </p:nvSpPr>
        <p:spPr bwMode="auto">
          <a:xfrm>
            <a:off x="1226856" y="5406529"/>
            <a:ext cx="58052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FF0000"/>
                </a:solidFill>
                <a:latin typeface="+mn-ea"/>
                <a:ea typeface="+mn-ea"/>
              </a:rPr>
              <a:t>集合相等</a:t>
            </a:r>
            <a:r>
              <a:rPr lang="zh-CN" altLang="en-US" sz="2400" dirty="0">
                <a:solidFill>
                  <a:srgbClr val="0000CC"/>
                </a:solidFill>
                <a:latin typeface="+mn-ea"/>
                <a:ea typeface="+mn-ea"/>
                <a:sym typeface="Symbol" panose="05050102010706020507" pitchFamily="18" charset="2"/>
              </a:rPr>
              <a:t></a:t>
            </a:r>
            <a:r>
              <a:rPr lang="zh-CN" altLang="en-US" sz="2400" dirty="0">
                <a:solidFill>
                  <a:srgbClr val="FF0000"/>
                </a:solidFill>
                <a:latin typeface="+mn-ea"/>
                <a:ea typeface="+mn-ea"/>
              </a:rPr>
              <a:t>两个集合互相包含</a:t>
            </a:r>
          </a:p>
        </p:txBody>
      </p:sp>
      <p:sp>
        <p:nvSpPr>
          <p:cNvPr id="7" name="Rectangle 3"/>
          <p:cNvSpPr>
            <a:spLocks noChangeArrowheads="1"/>
          </p:cNvSpPr>
          <p:nvPr/>
        </p:nvSpPr>
        <p:spPr bwMode="auto">
          <a:xfrm>
            <a:off x="1226856" y="4799185"/>
            <a:ext cx="5967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rgbClr val="0000CC"/>
                </a:solidFill>
                <a:latin typeface="+mn-ea"/>
                <a:ea typeface="+mn-ea"/>
              </a:rPr>
              <a:t>等式成立</a:t>
            </a:r>
            <a:r>
              <a:rPr lang="zh-CN" altLang="en-US" sz="2400" dirty="0">
                <a:solidFill>
                  <a:srgbClr val="FF0000"/>
                </a:solidFill>
                <a:latin typeface="+mn-ea"/>
                <a:ea typeface="+mn-ea"/>
                <a:sym typeface="Symbol" panose="05050102010706020507" pitchFamily="18" charset="2"/>
              </a:rPr>
              <a:t></a:t>
            </a:r>
            <a:r>
              <a:rPr lang="zh-CN" altLang="en-US" sz="2400" dirty="0">
                <a:solidFill>
                  <a:srgbClr val="0000CC"/>
                </a:solidFill>
                <a:latin typeface="+mn-ea"/>
                <a:ea typeface="+mn-ea"/>
              </a:rPr>
              <a:t>两个集合相等</a:t>
            </a:r>
          </a:p>
        </p:txBody>
      </p:sp>
      <p:sp>
        <p:nvSpPr>
          <p:cNvPr id="8" name="Rectangle 6"/>
          <p:cNvSpPr>
            <a:spLocks noChangeArrowheads="1"/>
          </p:cNvSpPr>
          <p:nvPr/>
        </p:nvSpPr>
        <p:spPr bwMode="auto">
          <a:xfrm>
            <a:off x="409370" y="3439162"/>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a:solidFill>
                  <a:srgbClr val="FF0000"/>
                </a:solidFill>
                <a:latin typeface="+mn-ea"/>
                <a:ea typeface="+mn-ea"/>
              </a:rPr>
              <a:t>分析</a:t>
            </a:r>
          </a:p>
        </p:txBody>
      </p:sp>
      <p:sp>
        <p:nvSpPr>
          <p:cNvPr id="9" name="Rectangle 7"/>
          <p:cNvSpPr>
            <a:spLocks noChangeArrowheads="1"/>
          </p:cNvSpPr>
          <p:nvPr/>
        </p:nvSpPr>
        <p:spPr bwMode="auto">
          <a:xfrm>
            <a:off x="1298576" y="3451865"/>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latin typeface="+mn-ea"/>
                <a:ea typeface="+mn-ea"/>
              </a:rPr>
              <a:t>待证等式两端都是集合</a:t>
            </a:r>
          </a:p>
        </p:txBody>
      </p:sp>
      <p:sp>
        <p:nvSpPr>
          <p:cNvPr id="10" name="矩形 9">
            <a:extLst>
              <a:ext uri="{FF2B5EF4-FFF2-40B4-BE49-F238E27FC236}">
                <a16:creationId xmlns:a16="http://schemas.microsoft.com/office/drawing/2014/main" id="{B40F2106-633E-402B-A189-029D9CFB22B4}"/>
              </a:ext>
            </a:extLst>
          </p:cNvPr>
          <p:cNvSpPr/>
          <p:nvPr/>
        </p:nvSpPr>
        <p:spPr>
          <a:xfrm>
            <a:off x="1226856" y="4125525"/>
            <a:ext cx="8494633" cy="461665"/>
          </a:xfrm>
          <a:prstGeom prst="rect">
            <a:avLst/>
          </a:prstGeom>
        </p:spPr>
        <p:txBody>
          <a:bodyPr wrap="none">
            <a:spAutoFit/>
          </a:bodyPr>
          <a:lstStyle/>
          <a:p>
            <a:r>
              <a:rPr lang="zh-CN" altLang="en-US" b="1" dirty="0">
                <a:latin typeface="+mn-ea"/>
              </a:rPr>
              <a:t>于是利用</a:t>
            </a:r>
            <a:r>
              <a:rPr lang="zh-CN" altLang="en-US" b="1" dirty="0">
                <a:solidFill>
                  <a:srgbClr val="FF0000"/>
                </a:solidFill>
                <a:latin typeface="+mn-ea"/>
              </a:rPr>
              <a:t>集合与集合关系的判定与证明方法</a:t>
            </a:r>
            <a:r>
              <a:rPr lang="zh-CN" altLang="en-US" b="1" dirty="0">
                <a:latin typeface="+mn-ea"/>
              </a:rPr>
              <a:t>，直接证明即可。</a:t>
            </a:r>
            <a:endParaRPr lang="zh-CN" altLang="en-US" b="1" dirty="0"/>
          </a:p>
        </p:txBody>
      </p:sp>
      <p:grpSp>
        <p:nvGrpSpPr>
          <p:cNvPr id="11" name="组合 10">
            <a:extLst>
              <a:ext uri="{FF2B5EF4-FFF2-40B4-BE49-F238E27FC236}">
                <a16:creationId xmlns:a16="http://schemas.microsoft.com/office/drawing/2014/main" id="{D526C4D9-3D3C-4070-A179-78666C143266}"/>
              </a:ext>
            </a:extLst>
          </p:cNvPr>
          <p:cNvGrpSpPr/>
          <p:nvPr/>
        </p:nvGrpSpPr>
        <p:grpSpPr>
          <a:xfrm>
            <a:off x="6022976" y="4956946"/>
            <a:ext cx="5410200" cy="1178844"/>
            <a:chOff x="6251575" y="4642255"/>
            <a:chExt cx="5410200" cy="1178844"/>
          </a:xfrm>
        </p:grpSpPr>
        <p:sp>
          <p:nvSpPr>
            <p:cNvPr id="12" name="波形 11">
              <a:extLst>
                <a:ext uri="{FF2B5EF4-FFF2-40B4-BE49-F238E27FC236}">
                  <a16:creationId xmlns:a16="http://schemas.microsoft.com/office/drawing/2014/main" id="{99B0ED93-9CD0-429D-A09E-EF0901A26ADE}"/>
                </a:ext>
              </a:extLst>
            </p:cNvPr>
            <p:cNvSpPr/>
            <p:nvPr/>
          </p:nvSpPr>
          <p:spPr>
            <a:xfrm>
              <a:off x="6251575" y="4642255"/>
              <a:ext cx="5410200" cy="1178844"/>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50B5E46-4F20-4686-8179-00AAF75EFECE}"/>
                    </a:ext>
                  </a:extLst>
                </p:cNvPr>
                <p:cNvSpPr/>
                <p:nvPr/>
              </p:nvSpPr>
              <p:spPr>
                <a:xfrm>
                  <a:off x="6327775" y="4941822"/>
                  <a:ext cx="5257800" cy="579710"/>
                </a:xfrm>
                <a:prstGeom prst="rect">
                  <a:avLst/>
                </a:prstGeom>
                <a:solidFill>
                  <a:srgbClr val="74B836"/>
                </a:solidFill>
              </p:spPr>
              <p:txBody>
                <a:bodyPr wrap="square">
                  <a:spAutoFit/>
                </a:bodyPr>
                <a:lstStyle/>
                <a:p>
                  <a:pPr>
                    <a:lnSpc>
                      <a:spcPct val="150000"/>
                    </a:lnSpc>
                  </a:pPr>
                  <a:r>
                    <a:rPr lang="en-US" altLang="zh-CN" b="1" dirty="0">
                      <a:latin typeface="+mn-ea"/>
                    </a:rPr>
                    <a:t>B</a:t>
                  </a:r>
                  <a:r>
                    <a:rPr kumimoji="1" lang="zh-CN" altLang="en-US" b="1" dirty="0">
                      <a:latin typeface="+mn-ea"/>
                      <a:sym typeface="Symbol" panose="05050102010706020507" pitchFamily="18" charset="2"/>
                    </a:rPr>
                    <a:t> </a:t>
                  </a:r>
                  <a:r>
                    <a:rPr kumimoji="1" lang="en-US" altLang="zh-CN" b="1" dirty="0">
                      <a:latin typeface="+mn-ea"/>
                      <a:sym typeface="Symbol" panose="05050102010706020507" pitchFamily="18" charset="2"/>
                    </a:rPr>
                    <a:t>A</a:t>
                  </a:r>
                  <a:r>
                    <a:rPr lang="zh-CN" altLang="en-US" b="1" dirty="0">
                      <a:latin typeface="+mn-ea"/>
                    </a:rPr>
                    <a:t> </a:t>
                  </a:r>
                  <a:r>
                    <a:rPr lang="zh-CN" altLang="en-US" b="1" dirty="0">
                      <a:latin typeface="+mn-ea"/>
                      <a:sym typeface="Symbol" panose="05050102010706020507" pitchFamily="18" charset="2"/>
                    </a:rPr>
                    <a:t></a:t>
                  </a:r>
                  <a:r>
                    <a:rPr lang="zh-CN" altLang="en-US" b="1" dirty="0">
                      <a:latin typeface="+mn-ea"/>
                    </a:rPr>
                    <a:t>对</a:t>
                  </a:r>
                  <a14:m>
                    <m:oMath xmlns:m="http://schemas.openxmlformats.org/officeDocument/2006/math">
                      <m:r>
                        <a:rPr lang="zh-CN" altLang="en-US" b="1" i="1" smtClean="0">
                          <a:latin typeface="Cambria Math" panose="02040503050406030204" pitchFamily="18" charset="0"/>
                        </a:rPr>
                        <m:t>∀</m:t>
                      </m:r>
                    </m:oMath>
                  </a14:m>
                  <a:r>
                    <a:rPr lang="en-US" altLang="zh-CN" b="1">
                      <a:latin typeface="+mn-ea"/>
                    </a:rPr>
                    <a:t>x </a:t>
                  </a:r>
                  <a:r>
                    <a:rPr lang="zh-CN" altLang="en-US" b="1">
                      <a:latin typeface="+mn-ea"/>
                    </a:rPr>
                    <a:t>，如果</a:t>
                  </a:r>
                  <a:r>
                    <a:rPr lang="en-US" altLang="zh-CN" b="1" dirty="0" err="1">
                      <a:latin typeface="+mn-ea"/>
                    </a:rPr>
                    <a:t>x</a:t>
                  </a:r>
                  <a:r>
                    <a:rPr lang="en-US" altLang="zh-CN" b="1" err="1">
                      <a:latin typeface="+mn-ea"/>
                    </a:rPr>
                    <a:t>∈</a:t>
                  </a:r>
                  <a:r>
                    <a:rPr lang="en-US" altLang="zh-CN" b="1">
                      <a:latin typeface="+mn-ea"/>
                    </a:rPr>
                    <a:t>B</a:t>
                  </a:r>
                  <a:r>
                    <a:rPr lang="zh-CN" altLang="en-US" b="1">
                      <a:latin typeface="+mn-ea"/>
                    </a:rPr>
                    <a:t>，则</a:t>
                  </a:r>
                  <a:r>
                    <a:rPr lang="en-US" altLang="zh-CN" b="1" dirty="0" err="1">
                      <a:latin typeface="+mn-ea"/>
                    </a:rPr>
                    <a:t>x∈A</a:t>
                  </a:r>
                  <a:r>
                    <a:rPr lang="zh-CN" altLang="en-US" b="1" dirty="0">
                      <a:latin typeface="+mn-ea"/>
                    </a:rPr>
                    <a:t> 。</a:t>
                  </a:r>
                </a:p>
              </p:txBody>
            </p:sp>
          </mc:Choice>
          <mc:Fallback xmlns="">
            <p:sp>
              <p:nvSpPr>
                <p:cNvPr id="3" name="矩形 2">
                  <a:extLst>
                    <a:ext uri="{FF2B5EF4-FFF2-40B4-BE49-F238E27FC236}">
                      <a16:creationId xmlns:a16="http://schemas.microsoft.com/office/drawing/2014/main" id="{A50B5E46-4F20-4686-8179-00AAF75EFECE}"/>
                    </a:ext>
                  </a:extLst>
                </p:cNvPr>
                <p:cNvSpPr>
                  <a:spLocks noRot="1" noChangeAspect="1" noMove="1" noResize="1" noEditPoints="1" noAdjustHandles="1" noChangeArrowheads="1" noChangeShapeType="1" noTextEdit="1"/>
                </p:cNvSpPr>
                <p:nvPr/>
              </p:nvSpPr>
              <p:spPr>
                <a:xfrm>
                  <a:off x="6327775" y="4941822"/>
                  <a:ext cx="5257800" cy="579710"/>
                </a:xfrm>
                <a:prstGeom prst="rect">
                  <a:avLst/>
                </a:prstGeom>
                <a:blipFill>
                  <a:blip r:embed="rId3"/>
                  <a:stretch>
                    <a:fillRect l="-1856" r="-7425" b="-2421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85693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r>
              <a:rPr lang="zh-CN" altLang="en-US" dirty="0"/>
              <a:t>定理</a:t>
            </a:r>
            <a:r>
              <a:rPr lang="en-US" altLang="zh-CN" dirty="0"/>
              <a:t>4.4 </a:t>
            </a:r>
            <a:r>
              <a:rPr lang="zh-CN" altLang="en-US" dirty="0"/>
              <a:t>证明</a:t>
            </a:r>
            <a:endParaRPr lang="en-US" altLang="zh-CN" dirty="0">
              <a:sym typeface="Wingdings" panose="05000000000000000000" pitchFamily="2" charset="2"/>
            </a:endParaRPr>
          </a:p>
        </p:txBody>
      </p:sp>
      <p:sp>
        <p:nvSpPr>
          <p:cNvPr id="1458179" name="Rectangle 3"/>
          <p:cNvSpPr>
            <a:spLocks noGrp="1" noChangeArrowheads="1"/>
          </p:cNvSpPr>
          <p:nvPr>
            <p:ph type="body" idx="1"/>
          </p:nvPr>
        </p:nvSpPr>
        <p:spPr>
          <a:xfrm>
            <a:off x="447675" y="918330"/>
            <a:ext cx="11518900" cy="5588834"/>
          </a:xfrm>
        </p:spPr>
        <p:txBody>
          <a:bodyPr vert="horz" lIns="36008" tIns="36008" rIns="36008" bIns="36008" rtlCol="0">
            <a:normAutofit/>
          </a:bodyPr>
          <a:lstStyle/>
          <a:p>
            <a:pPr marL="533507" indent="-533507">
              <a:lnSpc>
                <a:spcPct val="150000"/>
              </a:lnSpc>
              <a:spcBef>
                <a:spcPct val="0"/>
              </a:spcBef>
              <a:buAutoNum type="arabicParenBoth"/>
            </a:pPr>
            <a:r>
              <a:rPr lang="zh-CN" altLang="en-US" dirty="0">
                <a:solidFill>
                  <a:schemeClr val="tx1"/>
                </a:solidFill>
              </a:rPr>
              <a:t>∀</a:t>
            </a:r>
            <a:r>
              <a:rPr lang="en-US" altLang="zh-CN" dirty="0">
                <a:solidFill>
                  <a:schemeClr val="tx1"/>
                </a:solidFill>
              </a:rPr>
              <a:t>&lt;</a:t>
            </a:r>
            <a:r>
              <a:rPr lang="en-US" altLang="zh-CN" dirty="0" err="1">
                <a:solidFill>
                  <a:schemeClr val="tx1"/>
                </a:solidFill>
              </a:rPr>
              <a:t>a,d</a:t>
            </a:r>
            <a:r>
              <a:rPr lang="en-US" altLang="zh-CN" dirty="0">
                <a:solidFill>
                  <a:schemeClr val="tx1"/>
                </a:solidFill>
              </a:rPr>
              <a:t>&gt;</a:t>
            </a:r>
          </a:p>
          <a:p>
            <a:pPr marL="0" indent="0">
              <a:lnSpc>
                <a:spcPct val="150000"/>
              </a:lnSpc>
              <a:spcBef>
                <a:spcPct val="0"/>
              </a:spcBef>
              <a:buNone/>
            </a:pPr>
            <a:r>
              <a:rPr lang="en-US" altLang="zh-CN" dirty="0">
                <a:solidFill>
                  <a:schemeClr val="tx1"/>
                </a:solidFill>
              </a:rPr>
              <a:t>        &lt;</a:t>
            </a:r>
            <a:r>
              <a:rPr lang="en-US" altLang="zh-CN" dirty="0" err="1">
                <a:solidFill>
                  <a:schemeClr val="tx1"/>
                </a:solidFill>
              </a:rPr>
              <a:t>a,d</a:t>
            </a:r>
            <a:r>
              <a:rPr lang="en-US" altLang="zh-CN" dirty="0">
                <a:solidFill>
                  <a:schemeClr val="tx1"/>
                </a:solidFill>
              </a:rPr>
              <a:t>&gt;∈</a:t>
            </a:r>
            <a:r>
              <a:rPr lang="en-US" altLang="zh-CN" noProof="1">
                <a:solidFill>
                  <a:schemeClr val="tx1"/>
                </a:solidFill>
              </a:rPr>
              <a:t>(R</a:t>
            </a:r>
            <a:r>
              <a:rPr lang="en-US" altLang="zh-CN" dirty="0">
                <a:solidFill>
                  <a:schemeClr val="tx1"/>
                </a:solidFill>
                <a:sym typeface="Symbol" panose="05050102010706020507" pitchFamily="18" charset="2"/>
              </a:rPr>
              <a:t></a:t>
            </a:r>
            <a:r>
              <a:rPr lang="en-US" altLang="zh-CN" noProof="1">
                <a:solidFill>
                  <a:schemeClr val="tx1"/>
                </a:solidFill>
              </a:rPr>
              <a:t>S)</a:t>
            </a:r>
            <a:r>
              <a:rPr lang="en-US" altLang="zh-CN" dirty="0">
                <a:solidFill>
                  <a:schemeClr val="tx1"/>
                </a:solidFill>
                <a:sym typeface="Symbol" panose="05050102010706020507" pitchFamily="18" charset="2"/>
              </a:rPr>
              <a:t></a:t>
            </a:r>
            <a:r>
              <a:rPr lang="en-US" altLang="zh-CN" noProof="1">
                <a:solidFill>
                  <a:schemeClr val="tx1"/>
                </a:solidFill>
              </a:rPr>
              <a:t>T</a:t>
            </a:r>
            <a:endParaRPr lang="zh-CN" altLang="en-US" dirty="0">
              <a:solidFill>
                <a:schemeClr val="tx1"/>
              </a:solidFill>
            </a:endParaRPr>
          </a:p>
          <a:p>
            <a:pPr marL="533507" indent="-533507">
              <a:lnSpc>
                <a:spcPct val="150000"/>
              </a:lnSpc>
              <a:spcBef>
                <a:spcPct val="0"/>
              </a:spcBef>
              <a:buNone/>
            </a:pPr>
            <a:r>
              <a:rPr lang="zh-CN" altLang="en-US"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a</a:t>
            </a:r>
            <a:r>
              <a:rPr lang="en-US" altLang="zh-CN" dirty="0" err="1">
                <a:solidFill>
                  <a:schemeClr val="tx1"/>
                </a:solidFill>
              </a:rPr>
              <a:t>∈A</a:t>
            </a:r>
            <a:r>
              <a:rPr lang="zh-CN" altLang="en-US" dirty="0">
                <a:solidFill>
                  <a:schemeClr val="tx1"/>
                </a:solidFill>
              </a:rPr>
              <a:t>∧</a:t>
            </a:r>
            <a:r>
              <a:rPr lang="en-US" altLang="zh-CN" dirty="0" err="1">
                <a:solidFill>
                  <a:schemeClr val="tx1"/>
                </a:solidFill>
              </a:rPr>
              <a:t>d∈D</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c(c</a:t>
            </a:r>
            <a:r>
              <a:rPr lang="en-US" altLang="zh-CN" dirty="0">
                <a:solidFill>
                  <a:schemeClr val="tx1"/>
                </a:solidFill>
              </a:rPr>
              <a:t>∈C</a:t>
            </a:r>
            <a:r>
              <a:rPr lang="zh-CN" altLang="en-US" dirty="0">
                <a:solidFill>
                  <a:schemeClr val="tx1"/>
                </a:solidFill>
              </a:rPr>
              <a:t>∧</a:t>
            </a:r>
            <a:r>
              <a:rPr lang="en-US" altLang="zh-CN" dirty="0">
                <a:solidFill>
                  <a:schemeClr val="tx1"/>
                </a:solidFill>
              </a:rPr>
              <a:t>&lt;</a:t>
            </a:r>
            <a:r>
              <a:rPr lang="en-US" altLang="zh-CN" dirty="0" err="1">
                <a:solidFill>
                  <a:schemeClr val="tx1"/>
                </a:solidFill>
              </a:rPr>
              <a:t>a,c</a:t>
            </a:r>
            <a:r>
              <a:rPr lang="en-US" altLang="zh-CN" dirty="0">
                <a:solidFill>
                  <a:schemeClr val="tx1"/>
                </a:solidFill>
              </a:rPr>
              <a:t>&gt;∈R</a:t>
            </a:r>
            <a:r>
              <a:rPr lang="en-US" altLang="zh-CN" dirty="0">
                <a:solidFill>
                  <a:schemeClr val="tx1"/>
                </a:solidFill>
                <a:sym typeface="Symbol" panose="05050102010706020507" pitchFamily="18" charset="2"/>
              </a:rPr>
              <a:t></a:t>
            </a:r>
            <a:r>
              <a:rPr lang="en-US" altLang="zh-CN" noProof="1">
                <a:solidFill>
                  <a:schemeClr val="tx1"/>
                </a:solidFill>
              </a:rPr>
              <a:t>S</a:t>
            </a:r>
            <a:r>
              <a:rPr lang="zh-CN" altLang="en-US" dirty="0">
                <a:solidFill>
                  <a:schemeClr val="tx1"/>
                </a:solidFill>
              </a:rPr>
              <a:t>∧</a:t>
            </a:r>
            <a:r>
              <a:rPr lang="en-US" altLang="zh-CN" dirty="0">
                <a:solidFill>
                  <a:schemeClr val="tx1"/>
                </a:solidFill>
              </a:rPr>
              <a:t>&lt;</a:t>
            </a:r>
            <a:r>
              <a:rPr lang="en-US" altLang="zh-CN" dirty="0" err="1">
                <a:solidFill>
                  <a:schemeClr val="tx1"/>
                </a:solidFill>
              </a:rPr>
              <a:t>c,d</a:t>
            </a:r>
            <a:r>
              <a:rPr lang="en-US" altLang="zh-CN" dirty="0">
                <a:solidFill>
                  <a:schemeClr val="tx1"/>
                </a:solidFill>
              </a:rPr>
              <a:t>&gt;∈</a:t>
            </a:r>
            <a:r>
              <a:rPr lang="en-US" altLang="zh-CN" noProof="1">
                <a:solidFill>
                  <a:schemeClr val="tx1"/>
                </a:solidFill>
              </a:rPr>
              <a:t>T)                    </a:t>
            </a:r>
            <a:r>
              <a:rPr lang="en-US" altLang="zh-CN" noProof="1">
                <a:solidFill>
                  <a:srgbClr val="3333FF"/>
                </a:solidFill>
              </a:rPr>
              <a:t>(“o”</a:t>
            </a:r>
            <a:r>
              <a:rPr lang="zh-CN" altLang="en-US" noProof="1">
                <a:solidFill>
                  <a:srgbClr val="3333FF"/>
                </a:solidFill>
              </a:rPr>
              <a:t>的定义</a:t>
            </a:r>
            <a:r>
              <a:rPr lang="en-US" altLang="zh-CN" noProof="1">
                <a:solidFill>
                  <a:srgbClr val="3333FF"/>
                </a:solidFill>
              </a:rPr>
              <a:t>)</a:t>
            </a:r>
            <a:endParaRPr lang="zh-CN" altLang="en-US" dirty="0">
              <a:solidFill>
                <a:srgbClr val="3333FF"/>
              </a:solidFill>
            </a:endParaRPr>
          </a:p>
          <a:p>
            <a:pPr marL="533507" indent="-533507">
              <a:lnSpc>
                <a:spcPct val="150000"/>
              </a:lnSpc>
              <a:spcBef>
                <a:spcPct val="0"/>
              </a:spcBef>
              <a:buNone/>
            </a:pPr>
            <a:r>
              <a:rPr lang="zh-CN" altLang="en-US" dirty="0">
                <a:solidFill>
                  <a:schemeClr val="tx1"/>
                </a:solidFill>
                <a:sym typeface="Symbol" panose="05050102010706020507" pitchFamily="18" charset="2"/>
              </a:rPr>
              <a:t>     </a:t>
            </a:r>
            <a:r>
              <a:rPr lang="en-US" altLang="zh-CN" dirty="0" err="1">
                <a:solidFill>
                  <a:schemeClr val="tx1"/>
                </a:solidFill>
                <a:sym typeface="Symbol" panose="05050102010706020507" pitchFamily="18" charset="2"/>
              </a:rPr>
              <a:t>a</a:t>
            </a:r>
            <a:r>
              <a:rPr lang="en-US" altLang="zh-CN" dirty="0" err="1">
                <a:solidFill>
                  <a:schemeClr val="tx1"/>
                </a:solidFill>
              </a:rPr>
              <a:t>∈A</a:t>
            </a:r>
            <a:r>
              <a:rPr lang="zh-CN" altLang="en-US" dirty="0">
                <a:solidFill>
                  <a:schemeClr val="tx1"/>
                </a:solidFill>
              </a:rPr>
              <a:t>∧</a:t>
            </a:r>
            <a:r>
              <a:rPr lang="en-US" altLang="zh-CN" dirty="0" err="1">
                <a:solidFill>
                  <a:schemeClr val="tx1"/>
                </a:solidFill>
              </a:rPr>
              <a:t>d∈D</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c(c</a:t>
            </a:r>
            <a:r>
              <a:rPr lang="en-US" altLang="zh-CN" dirty="0">
                <a:solidFill>
                  <a:schemeClr val="tx1"/>
                </a:solidFill>
              </a:rPr>
              <a:t>∈C</a:t>
            </a:r>
            <a:r>
              <a:rPr lang="zh-CN" altLang="en-US" dirty="0">
                <a:solidFill>
                  <a:schemeClr val="tx1"/>
                </a:solidFill>
              </a:rPr>
              <a:t>∧</a:t>
            </a:r>
            <a:r>
              <a:rPr lang="zh-CN" altLang="en-US" noProof="1">
                <a:solidFill>
                  <a:schemeClr val="tx1"/>
                </a:solidFill>
                <a:sym typeface="Symbol" panose="05050102010706020507" pitchFamily="18" charset="2"/>
              </a:rPr>
              <a:t></a:t>
            </a:r>
            <a:r>
              <a:rPr lang="en-US" altLang="zh-CN" noProof="1">
                <a:solidFill>
                  <a:schemeClr val="tx1"/>
                </a:solidFill>
                <a:sym typeface="Symbol" panose="05050102010706020507" pitchFamily="18" charset="2"/>
              </a:rPr>
              <a:t>b(b</a:t>
            </a:r>
            <a:r>
              <a:rPr lang="en-US" altLang="zh-CN" dirty="0">
                <a:solidFill>
                  <a:schemeClr val="tx1"/>
                </a:solidFill>
              </a:rPr>
              <a:t>∈B</a:t>
            </a:r>
            <a:r>
              <a:rPr lang="zh-CN" altLang="en-US" dirty="0">
                <a:solidFill>
                  <a:schemeClr val="tx1"/>
                </a:solidFill>
              </a:rPr>
              <a:t>∧</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r>
              <a:rPr lang="zh-CN" altLang="en-US" dirty="0">
                <a:solidFill>
                  <a:schemeClr val="tx1"/>
                </a:solidFill>
              </a:rPr>
              <a:t>∧</a:t>
            </a:r>
            <a:r>
              <a:rPr lang="en-US" altLang="zh-CN" dirty="0">
                <a:solidFill>
                  <a:schemeClr val="tx1"/>
                </a:solidFill>
              </a:rPr>
              <a:t>&lt;</a:t>
            </a:r>
            <a:r>
              <a:rPr lang="en-US" altLang="zh-CN" dirty="0" err="1">
                <a:solidFill>
                  <a:schemeClr val="tx1"/>
                </a:solidFill>
              </a:rPr>
              <a:t>b,c</a:t>
            </a:r>
            <a:r>
              <a:rPr lang="en-US" altLang="zh-CN" dirty="0">
                <a:solidFill>
                  <a:schemeClr val="tx1"/>
                </a:solidFill>
              </a:rPr>
              <a:t>&gt;∈</a:t>
            </a:r>
            <a:r>
              <a:rPr lang="en-US" altLang="zh-CN" noProof="1">
                <a:solidFill>
                  <a:schemeClr val="tx1"/>
                </a:solidFill>
              </a:rPr>
              <a:t>S</a:t>
            </a:r>
            <a:r>
              <a:rPr lang="zh-CN" altLang="en-US" dirty="0">
                <a:solidFill>
                  <a:schemeClr val="tx1"/>
                </a:solidFill>
              </a:rPr>
              <a:t>∧</a:t>
            </a:r>
            <a:r>
              <a:rPr lang="en-US" altLang="zh-CN" dirty="0">
                <a:solidFill>
                  <a:schemeClr val="tx1"/>
                </a:solidFill>
              </a:rPr>
              <a:t>&lt;</a:t>
            </a:r>
            <a:r>
              <a:rPr lang="en-US" altLang="zh-CN" dirty="0" err="1">
                <a:solidFill>
                  <a:schemeClr val="tx1"/>
                </a:solidFill>
              </a:rPr>
              <a:t>c,d</a:t>
            </a:r>
            <a:r>
              <a:rPr lang="en-US" altLang="zh-CN" dirty="0">
                <a:solidFill>
                  <a:schemeClr val="tx1"/>
                </a:solidFill>
              </a:rPr>
              <a:t>&gt;∈</a:t>
            </a:r>
            <a:r>
              <a:rPr lang="en-US" altLang="zh-CN" noProof="1">
                <a:solidFill>
                  <a:schemeClr val="tx1"/>
                </a:solidFill>
              </a:rPr>
              <a:t>T)   </a:t>
            </a:r>
          </a:p>
          <a:p>
            <a:pPr marL="533507" indent="-533507">
              <a:lnSpc>
                <a:spcPct val="150000"/>
              </a:lnSpc>
              <a:spcBef>
                <a:spcPct val="0"/>
              </a:spcBef>
              <a:buNone/>
            </a:pPr>
            <a:r>
              <a:rPr lang="en-US" altLang="zh-CN" noProof="1"/>
              <a:t>                                                                                                       </a:t>
            </a:r>
            <a:r>
              <a:rPr lang="en-US" altLang="zh-CN" noProof="1">
                <a:solidFill>
                  <a:srgbClr val="3333FF"/>
                </a:solidFill>
              </a:rPr>
              <a:t>(“o”</a:t>
            </a:r>
            <a:r>
              <a:rPr lang="zh-CN" altLang="en-US" noProof="1">
                <a:solidFill>
                  <a:srgbClr val="3333FF"/>
                </a:solidFill>
              </a:rPr>
              <a:t>的定义</a:t>
            </a:r>
            <a:r>
              <a:rPr lang="en-US" altLang="zh-CN" noProof="1">
                <a:solidFill>
                  <a:srgbClr val="3333FF"/>
                </a:solidFill>
              </a:rPr>
              <a:t>)</a:t>
            </a:r>
            <a:endParaRPr lang="zh-CN" altLang="en-US" dirty="0">
              <a:solidFill>
                <a:srgbClr val="3333FF"/>
              </a:solidFill>
            </a:endParaRP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a:t>
            </a:r>
            <a:r>
              <a:rPr lang="zh-CN" altLang="en-US" noProof="1">
                <a:solidFill>
                  <a:schemeClr val="tx1"/>
                </a:solidFill>
                <a:sym typeface="Symbol" panose="05050102010706020507" pitchFamily="18" charset="2"/>
              </a:rPr>
              <a:t></a:t>
            </a:r>
            <a:r>
              <a:rPr lang="en-US" altLang="zh-CN" dirty="0">
                <a:solidFill>
                  <a:schemeClr val="tx1"/>
                </a:solidFill>
              </a:rPr>
              <a:t>c</a:t>
            </a:r>
            <a:r>
              <a:rPr lang="zh-CN" altLang="en-US" noProof="1">
                <a:solidFill>
                  <a:schemeClr val="tx1"/>
                </a:solidFill>
                <a:sym typeface="Symbol" panose="05050102010706020507" pitchFamily="18" charset="2"/>
              </a:rPr>
              <a:t></a:t>
            </a:r>
            <a:r>
              <a:rPr lang="en-US" altLang="zh-CN" dirty="0">
                <a:solidFill>
                  <a:schemeClr val="tx1"/>
                </a:solidFill>
              </a:rPr>
              <a:t>b(</a:t>
            </a:r>
            <a:r>
              <a:rPr lang="en-US" altLang="zh-CN" dirty="0" err="1">
                <a:solidFill>
                  <a:schemeClr val="tx1"/>
                </a:solidFill>
              </a:rPr>
              <a:t>c∈C∧b∈B</a:t>
            </a:r>
            <a:r>
              <a:rPr lang="en-US" altLang="zh-CN" dirty="0">
                <a:solidFill>
                  <a:schemeClr val="tx1"/>
                </a:solidFill>
              </a:rPr>
              <a:t>∧&lt;</a:t>
            </a:r>
            <a:r>
              <a:rPr lang="en-US" altLang="zh-CN" dirty="0" err="1">
                <a:solidFill>
                  <a:schemeClr val="tx1"/>
                </a:solidFill>
              </a:rPr>
              <a:t>a,b</a:t>
            </a:r>
            <a:r>
              <a:rPr lang="en-US" altLang="zh-CN" dirty="0">
                <a:solidFill>
                  <a:schemeClr val="tx1"/>
                </a:solidFill>
              </a:rPr>
              <a:t>&gt;∈R∧&lt;</a:t>
            </a:r>
            <a:r>
              <a:rPr lang="en-US" altLang="zh-CN" dirty="0" err="1">
                <a:solidFill>
                  <a:schemeClr val="tx1"/>
                </a:solidFill>
              </a:rPr>
              <a:t>b,c</a:t>
            </a:r>
            <a:r>
              <a:rPr lang="en-US" altLang="zh-CN" dirty="0">
                <a:solidFill>
                  <a:schemeClr val="tx1"/>
                </a:solidFill>
              </a:rPr>
              <a:t>&gt;∈S∧&lt;</a:t>
            </a:r>
            <a:r>
              <a:rPr lang="en-US" altLang="zh-CN" dirty="0" err="1">
                <a:solidFill>
                  <a:schemeClr val="tx1"/>
                </a:solidFill>
              </a:rPr>
              <a:t>c,d</a:t>
            </a:r>
            <a:r>
              <a:rPr lang="en-US" altLang="zh-CN" dirty="0">
                <a:solidFill>
                  <a:schemeClr val="tx1"/>
                </a:solidFill>
              </a:rPr>
              <a:t>&gt;∈T)</a:t>
            </a: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a:t>
            </a:r>
            <a:r>
              <a:rPr lang="zh-CN" altLang="en-US" noProof="1">
                <a:solidFill>
                  <a:schemeClr val="tx1"/>
                </a:solidFill>
                <a:sym typeface="Symbol" panose="05050102010706020507" pitchFamily="18" charset="2"/>
              </a:rPr>
              <a:t></a:t>
            </a:r>
            <a:r>
              <a:rPr lang="en-US" altLang="zh-CN" dirty="0">
                <a:solidFill>
                  <a:schemeClr val="tx1"/>
                </a:solidFill>
              </a:rPr>
              <a:t>b(</a:t>
            </a:r>
            <a:r>
              <a:rPr lang="en-US" altLang="zh-CN" dirty="0" err="1">
                <a:solidFill>
                  <a:schemeClr val="tx1"/>
                </a:solidFill>
              </a:rPr>
              <a:t>b∈B</a:t>
            </a:r>
            <a:r>
              <a:rPr lang="en-US" altLang="zh-CN" dirty="0">
                <a:solidFill>
                  <a:schemeClr val="tx1"/>
                </a:solidFill>
              </a:rPr>
              <a:t>∧&lt;</a:t>
            </a:r>
            <a:r>
              <a:rPr lang="en-US" altLang="zh-CN" dirty="0" err="1">
                <a:solidFill>
                  <a:schemeClr val="tx1"/>
                </a:solidFill>
              </a:rPr>
              <a:t>a,b</a:t>
            </a:r>
            <a:r>
              <a:rPr lang="en-US" altLang="zh-CN" dirty="0">
                <a:solidFill>
                  <a:schemeClr val="tx1"/>
                </a:solidFill>
              </a:rPr>
              <a:t>&gt;∈R∧&lt;</a:t>
            </a:r>
            <a:r>
              <a:rPr lang="en-US" altLang="zh-CN" dirty="0" err="1">
                <a:solidFill>
                  <a:schemeClr val="tx1"/>
                </a:solidFill>
              </a:rPr>
              <a:t>b,d</a:t>
            </a:r>
            <a:r>
              <a:rPr lang="en-US" altLang="zh-CN" dirty="0">
                <a:solidFill>
                  <a:schemeClr val="tx1"/>
                </a:solidFill>
              </a:rPr>
              <a:t>&gt;∈</a:t>
            </a:r>
            <a:r>
              <a:rPr lang="en-US" altLang="zh-CN" dirty="0" err="1">
                <a:solidFill>
                  <a:schemeClr val="tx1"/>
                </a:solidFill>
              </a:rPr>
              <a:t>SoT</a:t>
            </a:r>
            <a:r>
              <a:rPr lang="en-US" altLang="zh-CN" dirty="0">
                <a:solidFill>
                  <a:schemeClr val="tx1"/>
                </a:solidFill>
              </a:rPr>
              <a:t>)</a:t>
            </a: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err="1">
                <a:solidFill>
                  <a:schemeClr val="tx1"/>
                </a:solidFill>
              </a:rPr>
              <a:t>a∈A∧d∈D</a:t>
            </a:r>
            <a:r>
              <a:rPr lang="en-US" altLang="zh-CN" dirty="0">
                <a:solidFill>
                  <a:schemeClr val="tx1"/>
                </a:solidFill>
              </a:rPr>
              <a:t>∧&lt;</a:t>
            </a:r>
            <a:r>
              <a:rPr lang="en-US" altLang="zh-CN" dirty="0" err="1">
                <a:solidFill>
                  <a:schemeClr val="tx1"/>
                </a:solidFill>
              </a:rPr>
              <a:t>a,d</a:t>
            </a:r>
            <a:r>
              <a:rPr lang="en-US" altLang="zh-CN" dirty="0">
                <a:solidFill>
                  <a:schemeClr val="tx1"/>
                </a:solidFill>
              </a:rPr>
              <a:t>&gt;∈Ro(</a:t>
            </a:r>
            <a:r>
              <a:rPr lang="en-US" altLang="zh-CN" dirty="0" err="1">
                <a:solidFill>
                  <a:schemeClr val="tx1"/>
                </a:solidFill>
              </a:rPr>
              <a:t>SoT</a:t>
            </a:r>
            <a:r>
              <a:rPr lang="en-US" altLang="zh-CN" dirty="0">
                <a:solidFill>
                  <a:schemeClr val="tx1"/>
                </a:solidFill>
              </a:rPr>
              <a:t>) </a:t>
            </a: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a,d</a:t>
            </a:r>
            <a:r>
              <a:rPr lang="en-US" altLang="zh-CN" dirty="0">
                <a:solidFill>
                  <a:schemeClr val="tx1"/>
                </a:solidFill>
              </a:rPr>
              <a:t>&gt;∈Ro(</a:t>
            </a:r>
            <a:r>
              <a:rPr lang="en-US" altLang="zh-CN" dirty="0" err="1">
                <a:solidFill>
                  <a:schemeClr val="tx1"/>
                </a:solidFill>
              </a:rPr>
              <a:t>SoT</a:t>
            </a:r>
            <a:r>
              <a:rPr lang="en-US" altLang="zh-CN" dirty="0">
                <a:solidFill>
                  <a:schemeClr val="tx1"/>
                </a:solidFill>
              </a:rPr>
              <a:t>)</a:t>
            </a:r>
          </a:p>
          <a:p>
            <a:pPr marL="533507" indent="-533507">
              <a:lnSpc>
                <a:spcPct val="150000"/>
              </a:lnSpc>
              <a:spcBef>
                <a:spcPct val="0"/>
              </a:spcBef>
              <a:buNone/>
            </a:pPr>
            <a:r>
              <a:rPr lang="zh-CN" altLang="en-US" dirty="0">
                <a:solidFill>
                  <a:schemeClr val="tx1"/>
                </a:solidFill>
              </a:rPr>
              <a:t>    即</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dirty="0" err="1">
                <a:solidFill>
                  <a:schemeClr val="tx1"/>
                </a:solidFill>
              </a:rPr>
              <a:t>oT</a:t>
            </a:r>
            <a:r>
              <a:rPr lang="en-US" altLang="zh-CN" dirty="0">
                <a:solidFill>
                  <a:schemeClr val="tx1"/>
                </a:solidFill>
              </a:rPr>
              <a:t>=Ro(</a:t>
            </a:r>
            <a:r>
              <a:rPr lang="en-US" altLang="zh-CN" dirty="0" err="1">
                <a:solidFill>
                  <a:schemeClr val="tx1"/>
                </a:solidFill>
              </a:rPr>
              <a:t>SoT</a:t>
            </a:r>
            <a:r>
              <a:rPr lang="en-US" altLang="zh-CN" dirty="0">
                <a:solidFill>
                  <a:schemeClr val="tx1"/>
                </a:solidFill>
              </a:rPr>
              <a:t>)</a:t>
            </a:r>
            <a:r>
              <a:rPr lang="zh-CN" altLang="en-US" dirty="0">
                <a:solidFill>
                  <a:schemeClr val="tx1"/>
                </a:solidFill>
              </a:rPr>
              <a:t>。</a:t>
            </a:r>
          </a:p>
        </p:txBody>
      </p:sp>
      <p:sp>
        <p:nvSpPr>
          <p:cNvPr id="2"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nvGraphicFramePr>
        <p:xfrm>
          <a:off x="0" y="0"/>
          <a:ext cx="190500" cy="133350"/>
        </p:xfrm>
        <a:graphic>
          <a:graphicData uri="http://schemas.openxmlformats.org/presentationml/2006/ole">
            <mc:AlternateContent xmlns:mc="http://schemas.openxmlformats.org/markup-compatibility/2006">
              <mc:Choice xmlns:v="urn:schemas-microsoft-com:vml" Requires="v">
                <p:oleObj spid="_x0000_s217200" name="Equation" r:id="rId4" imgW="190417" imgH="139639" progId="Equation.DSMT4">
                  <p:embed/>
                </p:oleObj>
              </mc:Choice>
              <mc:Fallback>
                <p:oleObj name="Equation" r:id="rId4" imgW="190417" imgH="139639"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0500"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260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 calcmode="lin" valueType="num">
                                      <p:cBhvr additive="base">
                                        <p:cTn id="7" dur="500" fill="hold"/>
                                        <p:tgtEl>
                                          <p:spTgt spid="145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8179">
                                            <p:txEl>
                                              <p:pRg st="1" end="1"/>
                                            </p:txEl>
                                          </p:spTgt>
                                        </p:tgtEl>
                                        <p:attrNameLst>
                                          <p:attrName>style.visibility</p:attrName>
                                        </p:attrNameLst>
                                      </p:cBhvr>
                                      <p:to>
                                        <p:strVal val="visible"/>
                                      </p:to>
                                    </p:set>
                                    <p:anim calcmode="lin" valueType="num">
                                      <p:cBhvr additive="base">
                                        <p:cTn id="13" dur="500" fill="hold"/>
                                        <p:tgtEl>
                                          <p:spTgt spid="1458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8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8179">
                                            <p:txEl>
                                              <p:pRg st="2" end="2"/>
                                            </p:txEl>
                                          </p:spTgt>
                                        </p:tgtEl>
                                        <p:attrNameLst>
                                          <p:attrName>style.visibility</p:attrName>
                                        </p:attrNameLst>
                                      </p:cBhvr>
                                      <p:to>
                                        <p:strVal val="visible"/>
                                      </p:to>
                                    </p:set>
                                    <p:anim calcmode="lin" valueType="num">
                                      <p:cBhvr additive="base">
                                        <p:cTn id="19" dur="500" fill="hold"/>
                                        <p:tgtEl>
                                          <p:spTgt spid="1458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8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8179">
                                            <p:txEl>
                                              <p:pRg st="3" end="3"/>
                                            </p:txEl>
                                          </p:spTgt>
                                        </p:tgtEl>
                                        <p:attrNameLst>
                                          <p:attrName>style.visibility</p:attrName>
                                        </p:attrNameLst>
                                      </p:cBhvr>
                                      <p:to>
                                        <p:strVal val="visible"/>
                                      </p:to>
                                    </p:set>
                                    <p:anim calcmode="lin" valueType="num">
                                      <p:cBhvr additive="base">
                                        <p:cTn id="25" dur="500" fill="hold"/>
                                        <p:tgtEl>
                                          <p:spTgt spid="1458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8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8179">
                                            <p:txEl>
                                              <p:pRg st="4" end="4"/>
                                            </p:txEl>
                                          </p:spTgt>
                                        </p:tgtEl>
                                        <p:attrNameLst>
                                          <p:attrName>style.visibility</p:attrName>
                                        </p:attrNameLst>
                                      </p:cBhvr>
                                      <p:to>
                                        <p:strVal val="visible"/>
                                      </p:to>
                                    </p:set>
                                    <p:anim calcmode="lin" valueType="num">
                                      <p:cBhvr additive="base">
                                        <p:cTn id="31" dur="500" fill="hold"/>
                                        <p:tgtEl>
                                          <p:spTgt spid="1458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8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458179">
                                            <p:txEl>
                                              <p:pRg st="5" end="5"/>
                                            </p:txEl>
                                          </p:spTgt>
                                        </p:tgtEl>
                                        <p:attrNameLst>
                                          <p:attrName>style.visibility</p:attrName>
                                        </p:attrNameLst>
                                      </p:cBhvr>
                                      <p:to>
                                        <p:strVal val="visible"/>
                                      </p:to>
                                    </p:set>
                                    <p:anim calcmode="lin" valueType="num">
                                      <p:cBhvr>
                                        <p:cTn id="37" dur="500" fill="hold"/>
                                        <p:tgtEl>
                                          <p:spTgt spid="145817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458179">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145817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458179">
                                            <p:txEl>
                                              <p:pRg st="6" end="6"/>
                                            </p:txEl>
                                          </p:spTgt>
                                        </p:tgtEl>
                                        <p:attrNameLst>
                                          <p:attrName>style.visibility</p:attrName>
                                        </p:attrNameLst>
                                      </p:cBhvr>
                                      <p:to>
                                        <p:strVal val="visible"/>
                                      </p:to>
                                    </p:set>
                                    <p:animEffect transition="in" filter="randombar(horizontal)">
                                      <p:cBhvr>
                                        <p:cTn id="44" dur="500"/>
                                        <p:tgtEl>
                                          <p:spTgt spid="145817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458179">
                                            <p:txEl>
                                              <p:pRg st="7" end="7"/>
                                            </p:txEl>
                                          </p:spTgt>
                                        </p:tgtEl>
                                        <p:attrNameLst>
                                          <p:attrName>style.visibility</p:attrName>
                                        </p:attrNameLst>
                                      </p:cBhvr>
                                      <p:to>
                                        <p:strVal val="visible"/>
                                      </p:to>
                                    </p:set>
                                    <p:animEffect transition="in" filter="randombar(horizontal)">
                                      <p:cBhvr>
                                        <p:cTn id="49" dur="500"/>
                                        <p:tgtEl>
                                          <p:spTgt spid="1458179">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458179">
                                            <p:txEl>
                                              <p:pRg st="8" end="8"/>
                                            </p:txEl>
                                          </p:spTgt>
                                        </p:tgtEl>
                                        <p:attrNameLst>
                                          <p:attrName>style.visibility</p:attrName>
                                        </p:attrNameLst>
                                      </p:cBhvr>
                                      <p:to>
                                        <p:strVal val="visible"/>
                                      </p:to>
                                    </p:set>
                                    <p:animEffect transition="in" filter="randombar(horizontal)">
                                      <p:cBhvr>
                                        <p:cTn id="54" dur="500"/>
                                        <p:tgtEl>
                                          <p:spTgt spid="1458179">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458179">
                                            <p:txEl>
                                              <p:pRg st="9" end="9"/>
                                            </p:txEl>
                                          </p:spTgt>
                                        </p:tgtEl>
                                        <p:attrNameLst>
                                          <p:attrName>style.visibility</p:attrName>
                                        </p:attrNameLst>
                                      </p:cBhvr>
                                      <p:to>
                                        <p:strVal val="visible"/>
                                      </p:to>
                                    </p:set>
                                    <p:animEffect transition="in" filter="randombar(horizontal)">
                                      <p:cBhvr>
                                        <p:cTn id="59" dur="500"/>
                                        <p:tgtEl>
                                          <p:spTgt spid="145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r>
              <a:rPr lang="zh-CN" altLang="en-US" dirty="0"/>
              <a:t>定理</a:t>
            </a:r>
            <a:r>
              <a:rPr lang="en-US" altLang="zh-CN" dirty="0"/>
              <a:t>4.4 </a:t>
            </a:r>
            <a:r>
              <a:rPr lang="zh-CN" altLang="en-US" dirty="0"/>
              <a:t>证明（续）</a:t>
            </a:r>
            <a:endParaRPr lang="en-US" altLang="zh-CN" dirty="0">
              <a:sym typeface="Wingdings" panose="05000000000000000000" pitchFamily="2" charset="2"/>
            </a:endParaRPr>
          </a:p>
        </p:txBody>
      </p:sp>
      <p:sp>
        <p:nvSpPr>
          <p:cNvPr id="1458179" name="Rectangle 3"/>
          <p:cNvSpPr>
            <a:spLocks noGrp="1" noChangeArrowheads="1"/>
          </p:cNvSpPr>
          <p:nvPr>
            <p:ph type="body" idx="1"/>
          </p:nvPr>
        </p:nvSpPr>
        <p:spPr>
          <a:xfrm>
            <a:off x="307975" y="2450650"/>
            <a:ext cx="11021786" cy="4049391"/>
          </a:xfrm>
        </p:spPr>
        <p:txBody>
          <a:bodyPr vert="horz" lIns="36008" tIns="36008" rIns="36008" bIns="36008" rtlCol="0">
            <a:normAutofit/>
          </a:bodyPr>
          <a:lstStyle/>
          <a:p>
            <a:pPr marL="533507" indent="-533507">
              <a:lnSpc>
                <a:spcPct val="150000"/>
              </a:lnSpc>
              <a:spcBef>
                <a:spcPct val="0"/>
              </a:spcBef>
              <a:buNone/>
            </a:pPr>
            <a:r>
              <a:rPr lang="zh-CN" altLang="en-US" dirty="0">
                <a:solidFill>
                  <a:srgbClr val="C00000"/>
                </a:solidFill>
              </a:rPr>
              <a:t>证明</a:t>
            </a: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&lt;</a:t>
            </a:r>
            <a:r>
              <a:rPr lang="en-US" altLang="zh-CN" dirty="0" err="1">
                <a:solidFill>
                  <a:schemeClr val="tx1"/>
                </a:solidFill>
              </a:rPr>
              <a:t>a,b</a:t>
            </a:r>
            <a:r>
              <a:rPr lang="en-US" altLang="zh-CN" dirty="0">
                <a:solidFill>
                  <a:schemeClr val="tx1"/>
                </a:solidFill>
              </a:rPr>
              <a:t>&gt;</a:t>
            </a:r>
            <a:endParaRPr lang="zh-CN" altLang="en-US" dirty="0">
              <a:solidFill>
                <a:schemeClr val="tx1"/>
              </a:solidFill>
            </a:endParaRP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a,b</a:t>
            </a:r>
            <a:r>
              <a:rPr lang="en-US" altLang="zh-CN" dirty="0">
                <a:solidFill>
                  <a:schemeClr val="tx1"/>
                </a:solidFill>
              </a:rPr>
              <a:t>&gt;∈I</a:t>
            </a:r>
            <a:r>
              <a:rPr lang="en-US" altLang="zh-CN" baseline="-25000" dirty="0">
                <a:solidFill>
                  <a:schemeClr val="tx1"/>
                </a:solidFill>
              </a:rPr>
              <a:t>A</a:t>
            </a:r>
            <a:r>
              <a:rPr lang="en-US" altLang="zh-CN" dirty="0">
                <a:solidFill>
                  <a:schemeClr val="tx1"/>
                </a:solidFill>
              </a:rPr>
              <a:t> </a:t>
            </a:r>
            <a:r>
              <a:rPr lang="en-US" altLang="zh-CN" dirty="0" err="1">
                <a:solidFill>
                  <a:schemeClr val="tx1"/>
                </a:solidFill>
              </a:rPr>
              <a:t>oR</a:t>
            </a:r>
            <a:endParaRPr lang="en-US" altLang="zh-CN" dirty="0">
              <a:solidFill>
                <a:schemeClr val="tx1"/>
              </a:solidFill>
            </a:endParaRP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a:t>
            </a:r>
            <a:r>
              <a:rPr lang="en-US" altLang="zh-CN" dirty="0">
                <a:solidFill>
                  <a:schemeClr val="tx1"/>
                </a:solidFill>
              </a:rPr>
              <a:t>   </a:t>
            </a:r>
            <a:r>
              <a:rPr lang="en-US" altLang="zh-CN" dirty="0" err="1">
                <a:solidFill>
                  <a:schemeClr val="tx1"/>
                </a:solidFill>
              </a:rPr>
              <a:t>a∈A</a:t>
            </a:r>
            <a:r>
              <a:rPr lang="en-US" altLang="zh-CN" dirty="0">
                <a:solidFill>
                  <a:schemeClr val="tx1"/>
                </a:solidFill>
              </a:rPr>
              <a:t>∧&lt;</a:t>
            </a:r>
            <a:r>
              <a:rPr lang="en-US" altLang="zh-CN" dirty="0" err="1">
                <a:solidFill>
                  <a:schemeClr val="tx1"/>
                </a:solidFill>
              </a:rPr>
              <a:t>a,a</a:t>
            </a:r>
            <a:r>
              <a:rPr lang="en-US" altLang="zh-CN" dirty="0">
                <a:solidFill>
                  <a:schemeClr val="tx1"/>
                </a:solidFill>
              </a:rPr>
              <a:t>&gt;∈I</a:t>
            </a:r>
            <a:r>
              <a:rPr lang="en-US" altLang="zh-CN" baseline="-25000" dirty="0">
                <a:solidFill>
                  <a:schemeClr val="tx1"/>
                </a:solidFill>
              </a:rPr>
              <a:t>A</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p>
          <a:p>
            <a:pPr marL="533507" indent="-533507">
              <a:lnSpc>
                <a:spcPct val="150000"/>
              </a:lnSpc>
              <a:spcBef>
                <a:spcPct val="0"/>
              </a:spcBef>
              <a:buNone/>
            </a:pPr>
            <a:r>
              <a:rPr lang="en-US" altLang="zh-CN" dirty="0">
                <a:solidFill>
                  <a:schemeClr val="tx1"/>
                </a:solidFill>
              </a:rPr>
              <a:t>    </a:t>
            </a:r>
            <a:r>
              <a:rPr lang="zh-CN" altLang="en-US" dirty="0">
                <a:solidFill>
                  <a:schemeClr val="tx1"/>
                </a:solidFill>
                <a:sym typeface="Symbol" panose="05050102010706020507" pitchFamily="18" charset="2"/>
              </a:rPr>
              <a:t> </a:t>
            </a:r>
            <a:r>
              <a:rPr lang="en-US" altLang="zh-CN" dirty="0">
                <a:solidFill>
                  <a:schemeClr val="tx1"/>
                </a:solidFill>
              </a:rPr>
              <a:t>&lt;</a:t>
            </a:r>
            <a:r>
              <a:rPr lang="en-US" altLang="zh-CN" dirty="0" err="1">
                <a:solidFill>
                  <a:schemeClr val="tx1"/>
                </a:solidFill>
              </a:rPr>
              <a:t>a,b</a:t>
            </a:r>
            <a:r>
              <a:rPr lang="en-US" altLang="zh-CN" dirty="0">
                <a:solidFill>
                  <a:schemeClr val="tx1"/>
                </a:solidFill>
              </a:rPr>
              <a:t>&gt;∈R</a:t>
            </a:r>
            <a:endParaRPr lang="zh-CN" altLang="en-US" dirty="0">
              <a:solidFill>
                <a:schemeClr val="tx1"/>
              </a:solidFill>
            </a:endParaRPr>
          </a:p>
          <a:p>
            <a:pPr marL="533507" indent="-533507">
              <a:lnSpc>
                <a:spcPct val="150000"/>
              </a:lnSpc>
              <a:spcBef>
                <a:spcPct val="0"/>
              </a:spcBef>
              <a:buNone/>
            </a:pPr>
            <a:r>
              <a:rPr lang="zh-CN" altLang="en-US" dirty="0">
                <a:solidFill>
                  <a:schemeClr val="tx1"/>
                </a:solidFill>
              </a:rPr>
              <a:t> 即   </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=R</a:t>
            </a:r>
            <a:endParaRPr lang="zh-CN" altLang="en-US" dirty="0">
              <a:solidFill>
                <a:schemeClr val="tx1"/>
              </a:solidFill>
            </a:endParaRPr>
          </a:p>
          <a:p>
            <a:pPr marL="533507" indent="-533507">
              <a:lnSpc>
                <a:spcPct val="150000"/>
              </a:lnSpc>
              <a:spcBef>
                <a:spcPct val="0"/>
              </a:spcBef>
              <a:buNone/>
            </a:pPr>
            <a:r>
              <a:rPr lang="zh-CN" altLang="en-US" dirty="0">
                <a:solidFill>
                  <a:schemeClr val="tx1"/>
                </a:solidFill>
              </a:rPr>
              <a:t>同理可证  </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a:t>
            </a:r>
            <a:endParaRPr lang="zh-CN" altLang="en-US" dirty="0">
              <a:solidFill>
                <a:schemeClr val="tx1"/>
              </a:solidFill>
            </a:endParaRPr>
          </a:p>
          <a:p>
            <a:pPr marL="533507" indent="-533507">
              <a:lnSpc>
                <a:spcPct val="150000"/>
              </a:lnSpc>
              <a:spcBef>
                <a:spcPct val="0"/>
              </a:spcBef>
              <a:buNone/>
            </a:pPr>
            <a:r>
              <a:rPr lang="zh-CN" altLang="en-US" dirty="0">
                <a:solidFill>
                  <a:schemeClr val="tx1"/>
                </a:solidFill>
              </a:rPr>
              <a:t>于是  </a:t>
            </a:r>
            <a:r>
              <a:rPr lang="en-US" altLang="zh-CN" dirty="0" err="1">
                <a:solidFill>
                  <a:schemeClr val="tx1"/>
                </a:solidFill>
              </a:rPr>
              <a:t>I</a:t>
            </a:r>
            <a:r>
              <a:rPr lang="en-US" altLang="zh-CN" baseline="-25000" dirty="0" err="1">
                <a:solidFill>
                  <a:schemeClr val="tx1"/>
                </a:solidFill>
              </a:rPr>
              <a:t>A</a:t>
            </a:r>
            <a:r>
              <a:rPr lang="en-US" altLang="zh-CN" dirty="0" err="1">
                <a:solidFill>
                  <a:schemeClr val="tx1"/>
                </a:solidFill>
              </a:rPr>
              <a:t>oR</a:t>
            </a:r>
            <a:r>
              <a:rPr lang="en-US" altLang="zh-CN" dirty="0">
                <a:solidFill>
                  <a:schemeClr val="tx1"/>
                </a:solidFill>
              </a:rPr>
              <a:t>=</a:t>
            </a:r>
            <a:r>
              <a:rPr lang="en-US" altLang="zh-CN" dirty="0" err="1">
                <a:solidFill>
                  <a:schemeClr val="tx1"/>
                </a:solidFill>
              </a:rPr>
              <a:t>RoI</a:t>
            </a:r>
            <a:r>
              <a:rPr lang="en-US" altLang="zh-CN" baseline="-25000" dirty="0" err="1">
                <a:solidFill>
                  <a:schemeClr val="tx1"/>
                </a:solidFill>
              </a:rPr>
              <a:t>B</a:t>
            </a:r>
            <a:r>
              <a:rPr lang="en-US" altLang="zh-CN" dirty="0">
                <a:solidFill>
                  <a:schemeClr val="tx1"/>
                </a:solidFill>
              </a:rPr>
              <a:t>=R  </a:t>
            </a:r>
            <a:r>
              <a:rPr lang="zh-CN" altLang="en-US" dirty="0">
                <a:solidFill>
                  <a:schemeClr val="tx1"/>
                </a:solidFill>
              </a:rPr>
              <a:t>得证</a:t>
            </a:r>
          </a:p>
        </p:txBody>
      </p:sp>
      <p:sp>
        <p:nvSpPr>
          <p:cNvPr id="2" name="Rectangle 2"/>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nvGraphicFramePr>
        <p:xfrm>
          <a:off x="0" y="0"/>
          <a:ext cx="190500" cy="133350"/>
        </p:xfrm>
        <a:graphic>
          <a:graphicData uri="http://schemas.openxmlformats.org/presentationml/2006/ole">
            <mc:AlternateContent xmlns:mc="http://schemas.openxmlformats.org/markup-compatibility/2006">
              <mc:Choice xmlns:v="urn:schemas-microsoft-com:vml" Requires="v">
                <p:oleObj spid="_x0000_s242796" name="Equation" r:id="rId4" imgW="190417" imgH="139639" progId="Equation.DSMT4">
                  <p:embed/>
                </p:oleObj>
              </mc:Choice>
              <mc:Fallback>
                <p:oleObj name="Equation" r:id="rId4" imgW="190417" imgH="139639"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0500"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a:extLst>
              <a:ext uri="{FF2B5EF4-FFF2-40B4-BE49-F238E27FC236}">
                <a16:creationId xmlns:a16="http://schemas.microsoft.com/office/drawing/2014/main" id="{1A36CF0C-377B-45B7-BED8-F343CDA350B8}"/>
              </a:ext>
            </a:extLst>
          </p:cNvPr>
          <p:cNvSpPr txBox="1">
            <a:spLocks noChangeArrowheads="1"/>
          </p:cNvSpPr>
          <p:nvPr/>
        </p:nvSpPr>
        <p:spPr>
          <a:xfrm>
            <a:off x="231775" y="991394"/>
            <a:ext cx="11430000" cy="137160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60000"/>
              </a:lnSpc>
              <a:buFont typeface="Wingdings" pitchFamily="2" charset="2"/>
              <a:buNone/>
            </a:pPr>
            <a:r>
              <a:rPr lang="zh-CN" altLang="en-US" dirty="0">
                <a:solidFill>
                  <a:srgbClr val="C00000"/>
                </a:solidFill>
              </a:rPr>
              <a:t>定理</a:t>
            </a:r>
            <a:r>
              <a:rPr lang="en-US" altLang="zh-CN" dirty="0">
                <a:solidFill>
                  <a:srgbClr val="C00000"/>
                </a:solidFill>
              </a:rPr>
              <a:t>4.4</a:t>
            </a:r>
            <a:r>
              <a:rPr lang="en-US" altLang="zh-CN" dirty="0"/>
              <a:t>  </a:t>
            </a:r>
            <a:r>
              <a:rPr lang="zh-CN" altLang="en-US" dirty="0"/>
              <a:t>设</a:t>
            </a:r>
            <a:r>
              <a:rPr lang="en-US" altLang="zh-CN" dirty="0"/>
              <a:t>A</a:t>
            </a:r>
            <a:r>
              <a:rPr lang="zh-CN" altLang="en-US" dirty="0"/>
              <a:t>、</a:t>
            </a:r>
            <a:r>
              <a:rPr lang="en-US" altLang="zh-CN" dirty="0"/>
              <a:t>B</a:t>
            </a:r>
            <a:r>
              <a:rPr lang="zh-CN" altLang="en-US" dirty="0"/>
              <a:t>、</a:t>
            </a:r>
            <a:r>
              <a:rPr lang="en-US" altLang="zh-CN" dirty="0"/>
              <a:t>C</a:t>
            </a:r>
            <a:r>
              <a:rPr lang="zh-CN" altLang="en-US" dirty="0"/>
              <a:t>和</a:t>
            </a:r>
            <a:r>
              <a:rPr lang="en-US" altLang="zh-CN" dirty="0"/>
              <a:t>D</a:t>
            </a:r>
            <a:r>
              <a:rPr lang="zh-CN" altLang="en-US" dirty="0"/>
              <a:t>是任意四个集合，</a:t>
            </a:r>
            <a:r>
              <a:rPr lang="en-US" altLang="zh-CN" dirty="0"/>
              <a:t>R:A→B</a:t>
            </a:r>
            <a:r>
              <a:rPr lang="zh-CN" altLang="zh-CN" dirty="0"/>
              <a:t>，</a:t>
            </a:r>
            <a:r>
              <a:rPr lang="en-US" altLang="zh-CN" dirty="0"/>
              <a:t>S:B→C</a:t>
            </a:r>
            <a:r>
              <a:rPr lang="zh-CN" altLang="zh-CN" dirty="0"/>
              <a:t>，</a:t>
            </a:r>
            <a:r>
              <a:rPr lang="en-US" altLang="zh-CN" dirty="0"/>
              <a:t>T:C→D</a:t>
            </a:r>
            <a:r>
              <a:rPr lang="zh-CN" altLang="zh-CN" dirty="0"/>
              <a:t>，</a:t>
            </a:r>
            <a:r>
              <a:rPr lang="zh-CN" altLang="en-US" dirty="0"/>
              <a:t>则</a:t>
            </a:r>
          </a:p>
          <a:p>
            <a:pPr marL="0" indent="0">
              <a:lnSpc>
                <a:spcPct val="160000"/>
              </a:lnSpc>
              <a:buFont typeface="Wingdings" pitchFamily="2" charset="2"/>
              <a:buNone/>
            </a:pPr>
            <a:r>
              <a:rPr lang="zh-CN" altLang="en-US" dirty="0"/>
              <a:t>（</a:t>
            </a:r>
            <a:r>
              <a:rPr lang="en-US" altLang="zh-CN" dirty="0"/>
              <a:t>2</a:t>
            </a:r>
            <a:r>
              <a:rPr lang="zh-CN" altLang="en-US" dirty="0"/>
              <a:t>）</a:t>
            </a:r>
            <a:r>
              <a:rPr lang="en-US" altLang="zh-CN" dirty="0" err="1"/>
              <a:t>I</a:t>
            </a:r>
            <a:r>
              <a:rPr lang="en-US" altLang="zh-CN" baseline="-25000" dirty="0" err="1"/>
              <a:t>A</a:t>
            </a:r>
            <a:r>
              <a:rPr lang="en-US" altLang="zh-CN" dirty="0" err="1"/>
              <a:t>oR</a:t>
            </a:r>
            <a:r>
              <a:rPr lang="en-US" altLang="zh-CN" dirty="0"/>
              <a:t>=</a:t>
            </a:r>
            <a:r>
              <a:rPr lang="en-US" altLang="zh-CN" dirty="0" err="1"/>
              <a:t>RoI</a:t>
            </a:r>
            <a:r>
              <a:rPr lang="en-US" altLang="zh-CN" baseline="-25000" dirty="0" err="1"/>
              <a:t>B</a:t>
            </a:r>
            <a:r>
              <a:rPr lang="en-US" altLang="zh-CN" dirty="0"/>
              <a:t>=R</a:t>
            </a:r>
            <a:r>
              <a:rPr lang="zh-CN" altLang="en-US" dirty="0"/>
              <a:t>，其中</a:t>
            </a:r>
            <a:r>
              <a:rPr lang="en-US" altLang="zh-CN" dirty="0"/>
              <a:t>I</a:t>
            </a:r>
            <a:r>
              <a:rPr lang="en-US" altLang="zh-CN" baseline="-25000" dirty="0"/>
              <a:t>A</a:t>
            </a:r>
            <a:r>
              <a:rPr lang="zh-CN" altLang="en-US" dirty="0"/>
              <a:t>和</a:t>
            </a:r>
            <a:r>
              <a:rPr lang="en-US" altLang="zh-CN" dirty="0"/>
              <a:t>I</a:t>
            </a:r>
            <a:r>
              <a:rPr lang="en-US" altLang="zh-CN" baseline="-25000" dirty="0"/>
              <a:t>B</a:t>
            </a:r>
            <a:r>
              <a:rPr lang="zh-CN" altLang="en-US" dirty="0"/>
              <a:t>分别称为</a:t>
            </a:r>
            <a:r>
              <a:rPr lang="en-US" altLang="zh-CN" dirty="0"/>
              <a:t>A</a:t>
            </a:r>
            <a:r>
              <a:rPr lang="zh-CN" altLang="en-US" dirty="0"/>
              <a:t>和</a:t>
            </a:r>
            <a:r>
              <a:rPr lang="en-US" altLang="zh-CN" dirty="0"/>
              <a:t>B</a:t>
            </a:r>
            <a:r>
              <a:rPr lang="zh-CN" altLang="en-US" dirty="0"/>
              <a:t>上的恒等关系。</a:t>
            </a:r>
          </a:p>
        </p:txBody>
      </p:sp>
    </p:spTree>
    <p:extLst>
      <p:ext uri="{BB962C8B-B14F-4D97-AF65-F5344CB8AC3E}">
        <p14:creationId xmlns:p14="http://schemas.microsoft.com/office/powerpoint/2010/main" val="787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58179">
                                            <p:txEl>
                                              <p:pRg st="0" end="0"/>
                                            </p:txEl>
                                          </p:spTgt>
                                        </p:tgtEl>
                                        <p:attrNameLst>
                                          <p:attrName>style.visibility</p:attrName>
                                        </p:attrNameLst>
                                      </p:cBhvr>
                                      <p:to>
                                        <p:strVal val="visible"/>
                                      </p:to>
                                    </p:set>
                                    <p:animEffect transition="in" filter="randombar(horizontal)">
                                      <p:cBhvr>
                                        <p:cTn id="7" dur="500"/>
                                        <p:tgtEl>
                                          <p:spTgt spid="145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58179">
                                            <p:txEl>
                                              <p:pRg st="1" end="1"/>
                                            </p:txEl>
                                          </p:spTgt>
                                        </p:tgtEl>
                                        <p:attrNameLst>
                                          <p:attrName>style.visibility</p:attrName>
                                        </p:attrNameLst>
                                      </p:cBhvr>
                                      <p:to>
                                        <p:strVal val="visible"/>
                                      </p:to>
                                    </p:set>
                                    <p:animEffect transition="in" filter="randombar(horizontal)">
                                      <p:cBhvr>
                                        <p:cTn id="12" dur="500"/>
                                        <p:tgtEl>
                                          <p:spTgt spid="145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58179">
                                            <p:txEl>
                                              <p:pRg st="2" end="2"/>
                                            </p:txEl>
                                          </p:spTgt>
                                        </p:tgtEl>
                                        <p:attrNameLst>
                                          <p:attrName>style.visibility</p:attrName>
                                        </p:attrNameLst>
                                      </p:cBhvr>
                                      <p:to>
                                        <p:strVal val="visible"/>
                                      </p:to>
                                    </p:set>
                                    <p:animEffect transition="in" filter="randombar(horizontal)">
                                      <p:cBhvr>
                                        <p:cTn id="17" dur="500"/>
                                        <p:tgtEl>
                                          <p:spTgt spid="1458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58179">
                                            <p:txEl>
                                              <p:pRg st="3" end="3"/>
                                            </p:txEl>
                                          </p:spTgt>
                                        </p:tgtEl>
                                        <p:attrNameLst>
                                          <p:attrName>style.visibility</p:attrName>
                                        </p:attrNameLst>
                                      </p:cBhvr>
                                      <p:to>
                                        <p:strVal val="visible"/>
                                      </p:to>
                                    </p:set>
                                    <p:animEffect transition="in" filter="randombar(horizontal)">
                                      <p:cBhvr>
                                        <p:cTn id="22" dur="500"/>
                                        <p:tgtEl>
                                          <p:spTgt spid="1458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58179">
                                            <p:txEl>
                                              <p:pRg st="4" end="4"/>
                                            </p:txEl>
                                          </p:spTgt>
                                        </p:tgtEl>
                                        <p:attrNameLst>
                                          <p:attrName>style.visibility</p:attrName>
                                        </p:attrNameLst>
                                      </p:cBhvr>
                                      <p:to>
                                        <p:strVal val="visible"/>
                                      </p:to>
                                    </p:set>
                                    <p:animEffect transition="in" filter="randombar(horizontal)">
                                      <p:cBhvr>
                                        <p:cTn id="27" dur="500"/>
                                        <p:tgtEl>
                                          <p:spTgt spid="1458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458179">
                                            <p:txEl>
                                              <p:pRg st="5" end="5"/>
                                            </p:txEl>
                                          </p:spTgt>
                                        </p:tgtEl>
                                        <p:attrNameLst>
                                          <p:attrName>style.visibility</p:attrName>
                                        </p:attrNameLst>
                                      </p:cBhvr>
                                      <p:to>
                                        <p:strVal val="visible"/>
                                      </p:to>
                                    </p:set>
                                    <p:animEffect transition="in" filter="randombar(horizontal)">
                                      <p:cBhvr>
                                        <p:cTn id="32" dur="500"/>
                                        <p:tgtEl>
                                          <p:spTgt spid="1458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458179">
                                            <p:txEl>
                                              <p:pRg st="6" end="6"/>
                                            </p:txEl>
                                          </p:spTgt>
                                        </p:tgtEl>
                                        <p:attrNameLst>
                                          <p:attrName>style.visibility</p:attrName>
                                        </p:attrNameLst>
                                      </p:cBhvr>
                                      <p:to>
                                        <p:strVal val="visible"/>
                                      </p:to>
                                    </p:set>
                                    <p:animEffect transition="in" filter="randombar(horizontal)">
                                      <p:cBhvr>
                                        <p:cTn id="37" dur="500"/>
                                        <p:tgtEl>
                                          <p:spTgt spid="1458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22" name="Rectangle 2"/>
          <p:cNvSpPr>
            <a:spLocks noGrp="1" noChangeArrowheads="1"/>
          </p:cNvSpPr>
          <p:nvPr>
            <p:ph type="body" idx="1"/>
          </p:nvPr>
        </p:nvSpPr>
        <p:spPr>
          <a:xfrm>
            <a:off x="384175" y="991394"/>
            <a:ext cx="11506200" cy="5618109"/>
          </a:xfrm>
        </p:spPr>
        <p:txBody>
          <a:bodyPr>
            <a:normAutofit/>
          </a:bodyPr>
          <a:lstStyle/>
          <a:p>
            <a:pPr marL="0" indent="0">
              <a:lnSpc>
                <a:spcPct val="210000"/>
              </a:lnSpc>
              <a:buNone/>
            </a:pPr>
            <a:r>
              <a:rPr lang="zh-CN" altLang="en-US" dirty="0">
                <a:solidFill>
                  <a:srgbClr val="C00000"/>
                </a:solidFill>
              </a:rPr>
              <a:t>例</a:t>
            </a:r>
            <a:r>
              <a:rPr lang="en-US" altLang="zh-CN" dirty="0">
                <a:solidFill>
                  <a:srgbClr val="C00000"/>
                </a:solidFill>
              </a:rPr>
              <a:t>4.16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{1,2,3}</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{1,2}</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{2,3}</a:t>
            </a:r>
            <a:r>
              <a:rPr lang="zh-CN" altLang="en-US" dirty="0">
                <a:solidFill>
                  <a:schemeClr val="tx1"/>
                </a:solidFill>
              </a:rPr>
              <a:t>，</a:t>
            </a:r>
            <a:r>
              <a:rPr lang="en-US" altLang="zh-CN" dirty="0">
                <a:solidFill>
                  <a:schemeClr val="tx1"/>
                </a:solidFill>
              </a:rPr>
              <a:t>D</a:t>
            </a: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R</a:t>
            </a:r>
            <a:r>
              <a:rPr lang="zh-CN" altLang="en-US" dirty="0">
                <a:solidFill>
                  <a:schemeClr val="tx1"/>
                </a:solidFill>
              </a:rPr>
              <a:t>：</a:t>
            </a:r>
            <a:r>
              <a:rPr lang="en-US" altLang="zh-CN" dirty="0">
                <a:solidFill>
                  <a:schemeClr val="tx1"/>
                </a:solidFill>
              </a:rPr>
              <a:t>A→B</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a:t>
            </a:r>
            <a:r>
              <a:rPr lang="zh-CN" altLang="en-US" dirty="0">
                <a:solidFill>
                  <a:schemeClr val="tx1"/>
                </a:solidFill>
              </a:rPr>
              <a:t>：</a:t>
            </a:r>
            <a:r>
              <a:rPr lang="en-US" altLang="zh-CN" dirty="0">
                <a:solidFill>
                  <a:schemeClr val="tx1"/>
                </a:solidFill>
              </a:rPr>
              <a:t>B→C</a:t>
            </a:r>
            <a:r>
              <a:rPr lang="zh-CN" altLang="en-US" dirty="0">
                <a:solidFill>
                  <a:schemeClr val="tx1"/>
                </a:solidFill>
              </a:rPr>
              <a:t>，</a:t>
            </a:r>
            <a:endParaRPr lang="en-US" altLang="zh-CN" dirty="0">
              <a:solidFill>
                <a:schemeClr val="tx1"/>
              </a:solidFill>
            </a:endParaRPr>
          </a:p>
          <a:p>
            <a:pPr marL="0" indent="0">
              <a:lnSpc>
                <a:spcPct val="210000"/>
              </a:lnSpc>
              <a:buNone/>
            </a:pPr>
            <a:r>
              <a:rPr lang="en-US" altLang="zh-CN" dirty="0"/>
              <a:t>             </a:t>
            </a:r>
            <a:r>
              <a:rPr lang="en-US" altLang="zh-CN" dirty="0">
                <a:solidFill>
                  <a:schemeClr val="tx1"/>
                </a:solidFill>
              </a:rPr>
              <a:t>S</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B→C</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C→D</a:t>
            </a:r>
            <a:r>
              <a:rPr lang="zh-CN" altLang="en-US" dirty="0">
                <a:solidFill>
                  <a:schemeClr val="tx1"/>
                </a:solidFill>
              </a:rPr>
              <a:t>，且</a:t>
            </a:r>
            <a:r>
              <a:rPr lang="en-US" altLang="zh-CN" dirty="0">
                <a:solidFill>
                  <a:schemeClr val="tx1"/>
                </a:solidFill>
              </a:rPr>
              <a:t>R</a:t>
            </a:r>
            <a:r>
              <a:rPr lang="zh-CN" altLang="en-US" dirty="0">
                <a:solidFill>
                  <a:schemeClr val="tx1"/>
                </a:solidFill>
              </a:rPr>
              <a:t>＝</a:t>
            </a:r>
            <a:r>
              <a:rPr lang="en-US" altLang="zh-CN" dirty="0">
                <a:solidFill>
                  <a:schemeClr val="tx1"/>
                </a:solidFill>
              </a:rPr>
              <a:t>{&lt;2,2&gt;,&lt;2,1&gt;}</a:t>
            </a:r>
            <a:r>
              <a:rPr lang="zh-CN" altLang="en-US" dirty="0">
                <a:solidFill>
                  <a:schemeClr val="tx1"/>
                </a:solidFill>
              </a:rPr>
              <a:t>，</a:t>
            </a:r>
            <a:r>
              <a:rPr lang="en-US" altLang="zh-CN" dirty="0">
                <a:solidFill>
                  <a:schemeClr val="tx1"/>
                </a:solidFill>
              </a:rPr>
              <a:t> S</a:t>
            </a:r>
            <a:r>
              <a:rPr lang="en-US" altLang="zh-CN" baseline="-25000" dirty="0">
                <a:solidFill>
                  <a:schemeClr val="tx1"/>
                </a:solidFill>
              </a:rPr>
              <a:t>1 </a:t>
            </a:r>
            <a:r>
              <a:rPr lang="zh-CN" altLang="en-US" dirty="0">
                <a:solidFill>
                  <a:schemeClr val="tx1"/>
                </a:solidFill>
              </a:rPr>
              <a:t>＝</a:t>
            </a:r>
            <a:r>
              <a:rPr lang="en-US" altLang="zh-CN" dirty="0">
                <a:solidFill>
                  <a:schemeClr val="tx1"/>
                </a:solidFill>
              </a:rPr>
              <a:t>{&lt;1,2&gt;,&lt;2,3&gt;}</a:t>
            </a:r>
            <a:r>
              <a:rPr lang="zh-CN" altLang="en-US" dirty="0">
                <a:solidFill>
                  <a:schemeClr val="tx1"/>
                </a:solidFill>
              </a:rPr>
              <a:t>，</a:t>
            </a:r>
            <a:endParaRPr lang="en-US" altLang="zh-CN" dirty="0">
              <a:solidFill>
                <a:schemeClr val="tx1"/>
              </a:solidFill>
            </a:endParaRPr>
          </a:p>
          <a:p>
            <a:pPr marL="0" indent="0">
              <a:lnSpc>
                <a:spcPct val="210000"/>
              </a:lnSpc>
              <a:buNone/>
            </a:pPr>
            <a:r>
              <a:rPr lang="en-US" altLang="zh-CN" dirty="0"/>
              <a:t>             </a:t>
            </a:r>
            <a:r>
              <a:rPr lang="en-US" altLang="zh-CN" dirty="0">
                <a:solidFill>
                  <a:schemeClr val="tx1"/>
                </a:solidFill>
              </a:rPr>
              <a:t>S</a:t>
            </a:r>
            <a:r>
              <a:rPr lang="en-US" altLang="zh-CN" baseline="-25000" dirty="0">
                <a:solidFill>
                  <a:schemeClr val="tx1"/>
                </a:solidFill>
              </a:rPr>
              <a:t>2</a:t>
            </a:r>
            <a:r>
              <a:rPr lang="zh-CN" altLang="en-US" dirty="0">
                <a:solidFill>
                  <a:schemeClr val="tx1"/>
                </a:solidFill>
              </a:rPr>
              <a:t>＝</a:t>
            </a:r>
            <a:r>
              <a:rPr lang="en-US" altLang="zh-CN" dirty="0">
                <a:solidFill>
                  <a:schemeClr val="tx1"/>
                </a:solidFill>
              </a:rPr>
              <a:t>{&lt;1,3&gt;}</a:t>
            </a:r>
            <a:r>
              <a:rPr lang="zh-CN" altLang="en-US" dirty="0">
                <a:solidFill>
                  <a:schemeClr val="tx1"/>
                </a:solidFill>
              </a:rPr>
              <a:t>，</a:t>
            </a:r>
            <a:r>
              <a:rPr lang="en-US" altLang="zh-CN" dirty="0">
                <a:solidFill>
                  <a:schemeClr val="tx1"/>
                </a:solidFill>
              </a:rPr>
              <a:t>T</a:t>
            </a:r>
            <a:r>
              <a:rPr lang="zh-CN" altLang="en-US" dirty="0">
                <a:solidFill>
                  <a:schemeClr val="tx1"/>
                </a:solidFill>
              </a:rPr>
              <a:t>＝</a:t>
            </a:r>
            <a:r>
              <a:rPr lang="en-US" altLang="zh-CN" dirty="0">
                <a:solidFill>
                  <a:schemeClr val="tx1"/>
                </a:solidFill>
              </a:rPr>
              <a:t>{&lt;2,4&gt;,&lt;3,4&gt;}</a:t>
            </a:r>
            <a:r>
              <a:rPr lang="zh-CN" altLang="en-US" dirty="0">
                <a:solidFill>
                  <a:schemeClr val="tx1"/>
                </a:solidFill>
              </a:rPr>
              <a:t>。试计算：</a:t>
            </a:r>
          </a:p>
          <a:p>
            <a:pPr marL="0" indent="0">
              <a:lnSpc>
                <a:spcPct val="21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a:t>
            </a:r>
            <a:r>
              <a:rPr lang="en-US" altLang="zh-CN" dirty="0">
                <a:solidFill>
                  <a:schemeClr val="tx1"/>
                </a:solidFill>
              </a:rPr>
              <a:t>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和</a:t>
            </a:r>
            <a:r>
              <a:rPr lang="en-US" altLang="zh-CN" dirty="0">
                <a:solidFill>
                  <a:schemeClr val="tx1"/>
                </a:solidFill>
              </a:rPr>
              <a:t>(Ro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和</a:t>
            </a:r>
            <a:r>
              <a:rPr lang="en-US" altLang="zh-CN" dirty="0">
                <a:solidFill>
                  <a:schemeClr val="tx1"/>
                </a:solidFill>
              </a:rPr>
              <a:t>(Ro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和</a:t>
            </a:r>
            <a:r>
              <a:rPr lang="en-US" altLang="zh-CN" dirty="0">
                <a:solidFill>
                  <a:schemeClr val="tx1"/>
                </a:solidFill>
              </a:rPr>
              <a:t>(S</a:t>
            </a:r>
            <a:r>
              <a:rPr lang="en-US" altLang="zh-CN" baseline="-25000" dirty="0">
                <a:solidFill>
                  <a:schemeClr val="tx1"/>
                </a:solidFill>
              </a:rPr>
              <a:t>1</a:t>
            </a:r>
            <a:r>
              <a:rPr lang="en-US" altLang="zh-CN" dirty="0">
                <a:solidFill>
                  <a:schemeClr val="tx1"/>
                </a:solidFill>
              </a:rPr>
              <a:t>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a:t>
            </a:r>
            <a:r>
              <a:rPr lang="zh-CN" altLang="en-US" dirty="0">
                <a:solidFill>
                  <a:schemeClr val="tx1"/>
                </a:solidFill>
              </a:rPr>
              <a:t>。</a:t>
            </a:r>
          </a:p>
          <a:p>
            <a:pPr marL="0" indent="0">
              <a:lnSpc>
                <a:spcPct val="21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和</a:t>
            </a:r>
            <a:r>
              <a:rPr lang="en-US" altLang="zh-CN" dirty="0">
                <a:solidFill>
                  <a:schemeClr val="tx1"/>
                </a:solidFill>
              </a:rPr>
              <a:t>(S</a:t>
            </a:r>
            <a:r>
              <a:rPr lang="en-US" altLang="zh-CN" baseline="-25000" dirty="0">
                <a:solidFill>
                  <a:schemeClr val="tx1"/>
                </a:solidFill>
              </a:rPr>
              <a:t>1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a:t>
            </a:r>
            <a:r>
              <a:rPr lang="zh-CN" altLang="en-US" dirty="0">
                <a:solidFill>
                  <a:schemeClr val="tx1"/>
                </a:solidFill>
              </a:rPr>
              <a:t>。</a:t>
            </a:r>
          </a:p>
        </p:txBody>
      </p:sp>
      <p:sp>
        <p:nvSpPr>
          <p:cNvPr id="136196" name="Rectangle 3"/>
          <p:cNvSpPr>
            <a:spLocks noGrp="1" noChangeArrowheads="1"/>
          </p:cNvSpPr>
          <p:nvPr>
            <p:ph type="title"/>
          </p:nvPr>
        </p:nvSpPr>
        <p:spPr>
          <a:xfrm>
            <a:off x="791680" y="269963"/>
            <a:ext cx="7559837" cy="590687"/>
          </a:xfrm>
        </p:spPr>
        <p:txBody>
          <a:bodyPr/>
          <a:lstStyle/>
          <a:p>
            <a:pPr eaLnBrk="1" hangingPunct="1"/>
            <a:r>
              <a:rPr lang="zh-CN" altLang="en-US" dirty="0"/>
              <a:t>例</a:t>
            </a:r>
            <a:r>
              <a:rPr lang="en-US" altLang="zh-CN" dirty="0"/>
              <a:t>4.16</a:t>
            </a:r>
          </a:p>
        </p:txBody>
      </p:sp>
    </p:spTree>
    <p:extLst>
      <p:ext uri="{BB962C8B-B14F-4D97-AF65-F5344CB8AC3E}">
        <p14:creationId xmlns:p14="http://schemas.microsoft.com/office/powerpoint/2010/main" val="2502579900"/>
      </p:ext>
    </p:extLst>
  </p:cSld>
  <p:clrMapOvr>
    <a:masterClrMapping/>
  </p:clrMapOvr>
  <p:transition>
    <p:checker dir="vert"/>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22" name="Rectangle 2"/>
          <p:cNvSpPr>
            <a:spLocks noGrp="1" noChangeArrowheads="1"/>
          </p:cNvSpPr>
          <p:nvPr>
            <p:ph type="body" idx="1"/>
          </p:nvPr>
        </p:nvSpPr>
        <p:spPr>
          <a:xfrm>
            <a:off x="307975" y="830680"/>
            <a:ext cx="11506200" cy="6096000"/>
          </a:xfrm>
        </p:spPr>
        <p:txBody>
          <a:bodyPr>
            <a:normAutofit/>
          </a:bodyPr>
          <a:lstStyle/>
          <a:p>
            <a:pPr marL="0" indent="0">
              <a:lnSpc>
                <a:spcPct val="160000"/>
              </a:lnSpc>
              <a:buNone/>
            </a:pPr>
            <a:r>
              <a:rPr lang="zh-CN" altLang="en-US" dirty="0">
                <a:solidFill>
                  <a:srgbClr val="C00000"/>
                </a:solidFill>
              </a:rPr>
              <a:t>解 </a:t>
            </a:r>
            <a:r>
              <a:rPr lang="zh-CN" altLang="en-US" dirty="0">
                <a:solidFill>
                  <a:schemeClr val="tx1"/>
                </a:solidFill>
              </a:rPr>
              <a:t> （</a:t>
            </a:r>
            <a:r>
              <a:rPr lang="en-US" altLang="zh-CN" dirty="0">
                <a:solidFill>
                  <a:schemeClr val="tx1"/>
                </a:solidFill>
              </a:rPr>
              <a:t>1</a:t>
            </a:r>
            <a:r>
              <a:rPr lang="zh-CN" altLang="en-US" dirty="0">
                <a:solidFill>
                  <a:schemeClr val="tx1"/>
                </a:solidFill>
              </a:rPr>
              <a:t>）</a:t>
            </a:r>
            <a:r>
              <a:rPr lang="en-US" altLang="zh-CN" dirty="0">
                <a:solidFill>
                  <a:schemeClr val="tx1"/>
                </a:solidFill>
              </a:rPr>
              <a:t> 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)={&lt;2,2&gt;,&lt;2,1&gt;}o({&lt;1,2&gt;,&lt;2,3&gt;}∪{&lt;1,3&gt;})</a:t>
            </a:r>
          </a:p>
          <a:p>
            <a:pPr marL="0" indent="0">
              <a:lnSpc>
                <a:spcPct val="160000"/>
              </a:lnSpc>
              <a:buNone/>
            </a:pPr>
            <a:r>
              <a:rPr lang="en-US" altLang="zh-CN" dirty="0">
                <a:solidFill>
                  <a:schemeClr val="tx1"/>
                </a:solidFill>
              </a:rPr>
              <a:t>                                ={&lt;2,2&gt;,&lt;2,3&gt;}</a:t>
            </a:r>
          </a:p>
          <a:p>
            <a:pPr marL="0" indent="0">
              <a:lnSpc>
                <a:spcPct val="160000"/>
              </a:lnSpc>
              <a:buNone/>
            </a:pPr>
            <a:r>
              <a:rPr lang="en-US" altLang="zh-CN" dirty="0">
                <a:solidFill>
                  <a:schemeClr val="tx1"/>
                </a:solidFill>
              </a:rPr>
              <a:t>              (Ro S</a:t>
            </a:r>
            <a:r>
              <a:rPr lang="en-US" altLang="zh-CN" baseline="-25000" dirty="0">
                <a:solidFill>
                  <a:schemeClr val="tx1"/>
                </a:solidFill>
              </a:rPr>
              <a:t>1</a:t>
            </a:r>
            <a:r>
              <a:rPr lang="en-US" altLang="zh-CN" dirty="0">
                <a:solidFill>
                  <a:schemeClr val="tx1"/>
                </a:solidFill>
              </a:rPr>
              <a:t>)∪(Ro S</a:t>
            </a:r>
            <a:r>
              <a:rPr lang="en-US" altLang="zh-CN" baseline="-25000" dirty="0">
                <a:solidFill>
                  <a:schemeClr val="tx1"/>
                </a:solidFill>
              </a:rPr>
              <a:t>2</a:t>
            </a:r>
            <a:r>
              <a:rPr lang="en-US" altLang="zh-CN" dirty="0">
                <a:solidFill>
                  <a:schemeClr val="tx1"/>
                </a:solidFill>
              </a:rPr>
              <a:t>) ={&lt;2,2&gt;,&lt;2,3&gt;}</a:t>
            </a:r>
          </a:p>
          <a:p>
            <a:pPr marL="0" indent="0">
              <a:lnSpc>
                <a:spcPct val="16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a:t>
            </a:r>
            <a:r>
              <a:rPr lang="en-US" altLang="zh-CN" dirty="0">
                <a:solidFill>
                  <a:schemeClr val="tx1"/>
                </a:solidFill>
              </a:rPr>
              <a:t>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 =({&lt;1,2&gt;,&lt;2,3&gt;}∪{&lt;1,3</a:t>
            </a:r>
            <a:r>
              <a:rPr lang="en-US" altLang="zh-CN" dirty="0"/>
              <a:t>&gt;})o{&lt;2,4&gt;,&lt;3,4&gt;}                                     </a:t>
            </a:r>
          </a:p>
          <a:p>
            <a:pPr marL="0" indent="0">
              <a:lnSpc>
                <a:spcPct val="160000"/>
              </a:lnSpc>
              <a:buNone/>
            </a:pPr>
            <a:r>
              <a:rPr lang="en-US" altLang="zh-CN" dirty="0">
                <a:solidFill>
                  <a:schemeClr val="tx1"/>
                </a:solidFill>
              </a:rPr>
              <a:t>                           ={&lt;1,4&gt;,&lt;2,4&gt;}</a:t>
            </a:r>
          </a:p>
          <a:p>
            <a:pPr marL="0" indent="0">
              <a:lnSpc>
                <a:spcPct val="160000"/>
              </a:lnSpc>
              <a:buNone/>
            </a:pPr>
            <a:r>
              <a:rPr lang="en-US" altLang="zh-CN" dirty="0">
                <a:solidFill>
                  <a:schemeClr val="tx1"/>
                </a:solidFill>
              </a:rPr>
              <a:t>           (S</a:t>
            </a:r>
            <a:r>
              <a:rPr lang="en-US" altLang="zh-CN" baseline="-25000" dirty="0">
                <a:solidFill>
                  <a:schemeClr val="tx1"/>
                </a:solidFill>
              </a:rPr>
              <a:t>1</a:t>
            </a:r>
            <a:r>
              <a:rPr lang="en-US" altLang="zh-CN" dirty="0">
                <a:solidFill>
                  <a:schemeClr val="tx1"/>
                </a:solidFill>
              </a:rPr>
              <a:t>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 ={&lt;1,4&gt;,&lt;2,4&gt;}</a:t>
            </a:r>
          </a:p>
          <a:p>
            <a:pPr marL="0" indent="0">
              <a:lnSpc>
                <a:spcPct val="16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a:t>
            </a:r>
            <a:r>
              <a:rPr lang="en-US" altLang="zh-CN" dirty="0">
                <a:solidFill>
                  <a:schemeClr val="tx1"/>
                </a:solidFill>
              </a:rPr>
              <a:t> Ro(S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 </a:t>
            </a:r>
            <a:r>
              <a:rPr lang="zh-CN" altLang="en-US" dirty="0">
                <a:solidFill>
                  <a:schemeClr val="tx1"/>
                </a:solidFill>
              </a:rPr>
              <a:t>＝</a:t>
            </a:r>
            <a:r>
              <a:rPr lang="en-US" altLang="zh-CN" dirty="0">
                <a:solidFill>
                  <a:schemeClr val="tx1"/>
                </a:solidFill>
              </a:rPr>
              <a:t>{&lt;2,2&gt;,&lt;2,1&gt;}o({&lt;1,2&gt;,&lt;2,3&gt;}∩{&lt;1,3&gt;})=</a:t>
            </a:r>
            <a:r>
              <a:rPr lang="en-US" altLang="zh-CN" dirty="0">
                <a:solidFill>
                  <a:srgbClr val="FF0000"/>
                </a:solidFill>
              </a:rPr>
              <a:t> Φ</a:t>
            </a:r>
            <a:r>
              <a:rPr lang="en-US" altLang="zh-CN" dirty="0">
                <a:solidFill>
                  <a:schemeClr val="tx1"/>
                </a:solidFill>
              </a:rPr>
              <a:t> </a:t>
            </a:r>
          </a:p>
          <a:p>
            <a:pPr marL="0" indent="0">
              <a:lnSpc>
                <a:spcPct val="160000"/>
              </a:lnSpc>
              <a:buNone/>
            </a:pPr>
            <a:r>
              <a:rPr lang="en-US" altLang="zh-CN" dirty="0">
                <a:solidFill>
                  <a:schemeClr val="tx1"/>
                </a:solidFill>
              </a:rPr>
              <a:t>         (Ro S</a:t>
            </a:r>
            <a:r>
              <a:rPr lang="en-US" altLang="zh-CN" baseline="-25000" dirty="0">
                <a:solidFill>
                  <a:schemeClr val="tx1"/>
                </a:solidFill>
              </a:rPr>
              <a:t>1</a:t>
            </a:r>
            <a:r>
              <a:rPr lang="en-US" altLang="zh-CN" dirty="0">
                <a:solidFill>
                  <a:schemeClr val="tx1"/>
                </a:solidFill>
              </a:rPr>
              <a:t>)∩(RoS</a:t>
            </a:r>
            <a:r>
              <a:rPr lang="en-US" altLang="zh-CN" baseline="-25000" dirty="0">
                <a:solidFill>
                  <a:schemeClr val="tx1"/>
                </a:solidFill>
              </a:rPr>
              <a:t>2</a:t>
            </a:r>
            <a:r>
              <a:rPr lang="en-US" altLang="zh-CN" dirty="0">
                <a:solidFill>
                  <a:schemeClr val="tx1"/>
                </a:solidFill>
              </a:rPr>
              <a:t>) ={&lt;2,2&gt;,&lt;2,3&gt;}∩{&lt;2,3&gt;}={&lt;2,3&gt;}</a:t>
            </a:r>
          </a:p>
          <a:p>
            <a:pPr marL="0" indent="0">
              <a:lnSpc>
                <a:spcPct val="160000"/>
              </a:lnSpc>
              <a:buNone/>
            </a:pPr>
            <a:r>
              <a:rPr lang="zh-CN" altLang="en-US" dirty="0">
                <a:solidFill>
                  <a:schemeClr val="tx1"/>
                </a:solidFill>
              </a:rPr>
              <a:t>（</a:t>
            </a:r>
            <a:r>
              <a:rPr lang="en-US" altLang="zh-CN" dirty="0">
                <a:solidFill>
                  <a:schemeClr val="tx1"/>
                </a:solidFill>
              </a:rPr>
              <a:t>4</a:t>
            </a:r>
            <a:r>
              <a:rPr lang="zh-CN" altLang="en-US" dirty="0">
                <a:solidFill>
                  <a:schemeClr val="tx1"/>
                </a:solidFill>
              </a:rPr>
              <a:t>）</a:t>
            </a:r>
            <a:r>
              <a:rPr lang="en-US" altLang="zh-CN" dirty="0">
                <a:solidFill>
                  <a:schemeClr val="tx1"/>
                </a:solidFill>
              </a:rPr>
              <a:t> (S</a:t>
            </a:r>
            <a:r>
              <a:rPr lang="en-US" altLang="zh-CN" baseline="-25000" dirty="0">
                <a:solidFill>
                  <a:schemeClr val="tx1"/>
                </a:solidFill>
              </a:rPr>
              <a:t>1 </a:t>
            </a:r>
            <a:r>
              <a:rPr lang="en-US" altLang="zh-CN" dirty="0">
                <a:solidFill>
                  <a:schemeClr val="tx1"/>
                </a:solidFill>
              </a:rPr>
              <a:t>∩ S</a:t>
            </a:r>
            <a:r>
              <a:rPr lang="en-US"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 =({&lt;1,2&gt;,&lt;2,3&gt;}∩{&lt;1,3&gt;}) {&lt;2,4&gt;,&lt;3,4&gt;}=</a:t>
            </a:r>
            <a:r>
              <a:rPr lang="en-US" altLang="zh-CN" dirty="0">
                <a:solidFill>
                  <a:srgbClr val="FF0000"/>
                </a:solidFill>
              </a:rPr>
              <a:t> Φ</a:t>
            </a:r>
            <a:r>
              <a:rPr lang="en-US" altLang="zh-CN" dirty="0">
                <a:solidFill>
                  <a:schemeClr val="tx1"/>
                </a:solidFill>
              </a:rPr>
              <a:t> </a:t>
            </a:r>
          </a:p>
          <a:p>
            <a:pPr marL="0" indent="0">
              <a:lnSpc>
                <a:spcPct val="160000"/>
              </a:lnSpc>
              <a:buNone/>
            </a:pPr>
            <a:r>
              <a:rPr lang="en-US" altLang="zh-CN" dirty="0">
                <a:solidFill>
                  <a:schemeClr val="tx1"/>
                </a:solidFill>
              </a:rPr>
              <a:t>       (S</a:t>
            </a:r>
            <a:r>
              <a:rPr lang="en-US" altLang="zh-CN" baseline="-25000" dirty="0">
                <a:solidFill>
                  <a:schemeClr val="tx1"/>
                </a:solidFill>
              </a:rPr>
              <a:t>1 </a:t>
            </a:r>
            <a:r>
              <a:rPr lang="en-US" altLang="zh-CN" dirty="0" err="1">
                <a:solidFill>
                  <a:schemeClr val="tx1"/>
                </a:solidFill>
              </a:rPr>
              <a:t>oT</a:t>
            </a:r>
            <a:r>
              <a:rPr lang="en-US" altLang="zh-CN" dirty="0">
                <a:solidFill>
                  <a:schemeClr val="tx1"/>
                </a:solidFill>
              </a:rPr>
              <a:t>)∩(S</a:t>
            </a:r>
            <a:r>
              <a:rPr lang="en-US" altLang="zh-CN" baseline="-25000" dirty="0">
                <a:solidFill>
                  <a:schemeClr val="tx1"/>
                </a:solidFill>
              </a:rPr>
              <a:t>2 </a:t>
            </a:r>
            <a:r>
              <a:rPr lang="en-US" altLang="zh-CN" dirty="0" err="1">
                <a:solidFill>
                  <a:schemeClr val="tx1"/>
                </a:solidFill>
              </a:rPr>
              <a:t>oT</a:t>
            </a:r>
            <a:r>
              <a:rPr lang="en-US" altLang="zh-CN" dirty="0">
                <a:solidFill>
                  <a:schemeClr val="tx1"/>
                </a:solidFill>
              </a:rPr>
              <a:t>) = {&lt;1,4&gt;,&lt;2,4&gt;}∩{&lt;1,4&gt;}={&lt;1,4&gt;}</a:t>
            </a:r>
          </a:p>
          <a:p>
            <a:pPr marL="0" indent="0">
              <a:lnSpc>
                <a:spcPct val="160000"/>
              </a:lnSpc>
              <a:buNone/>
            </a:pPr>
            <a:endParaRPr lang="en-US" altLang="zh-CN" dirty="0">
              <a:solidFill>
                <a:schemeClr val="tx1"/>
              </a:solidFill>
            </a:endParaRPr>
          </a:p>
          <a:p>
            <a:pPr marL="0" indent="0">
              <a:lnSpc>
                <a:spcPct val="160000"/>
              </a:lnSpc>
              <a:buNone/>
            </a:pPr>
            <a:endParaRPr lang="zh-CN" altLang="en-US" dirty="0">
              <a:solidFill>
                <a:schemeClr val="tx1"/>
              </a:solidFill>
            </a:endParaRPr>
          </a:p>
        </p:txBody>
      </p:sp>
      <p:sp>
        <p:nvSpPr>
          <p:cNvPr id="136196" name="Rectangle 3"/>
          <p:cNvSpPr>
            <a:spLocks noGrp="1" noChangeArrowheads="1"/>
          </p:cNvSpPr>
          <p:nvPr>
            <p:ph type="title"/>
          </p:nvPr>
        </p:nvSpPr>
        <p:spPr>
          <a:xfrm>
            <a:off x="801619" y="279902"/>
            <a:ext cx="7559837" cy="590687"/>
          </a:xfrm>
        </p:spPr>
        <p:txBody>
          <a:bodyPr/>
          <a:lstStyle/>
          <a:p>
            <a:pPr eaLnBrk="1" hangingPunct="1"/>
            <a:r>
              <a:rPr lang="zh-CN" altLang="en-US" dirty="0"/>
              <a:t>例</a:t>
            </a:r>
            <a:r>
              <a:rPr lang="en-US" altLang="zh-CN" dirty="0"/>
              <a:t>4.16</a:t>
            </a:r>
            <a:r>
              <a:rPr lang="zh-CN" altLang="en-US" dirty="0"/>
              <a:t>（续）</a:t>
            </a:r>
            <a:endParaRPr lang="en-US" altLang="zh-CN" dirty="0"/>
          </a:p>
        </p:txBody>
      </p:sp>
      <p:sp>
        <p:nvSpPr>
          <p:cNvPr id="4" name="云形标注 4">
            <a:extLst>
              <a:ext uri="{FF2B5EF4-FFF2-40B4-BE49-F238E27FC236}">
                <a16:creationId xmlns:a16="http://schemas.microsoft.com/office/drawing/2014/main" id="{0FED0ACA-8360-4CA9-831F-FFE79663D240}"/>
              </a:ext>
            </a:extLst>
          </p:cNvPr>
          <p:cNvSpPr/>
          <p:nvPr/>
        </p:nvSpPr>
        <p:spPr>
          <a:xfrm>
            <a:off x="7546975" y="1753394"/>
            <a:ext cx="4525881" cy="1295400"/>
          </a:xfrm>
          <a:prstGeom prst="cloudCallout">
            <a:avLst>
              <a:gd name="adj1" fmla="val -50424"/>
              <a:gd name="adj2" fmla="val 73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a:t>
            </a:r>
            <a:r>
              <a:rPr lang="en-US" altLang="zh-CN" b="1" dirty="0"/>
              <a:t>o</a:t>
            </a:r>
            <a:r>
              <a:rPr lang="zh-CN" altLang="en-US" b="1" dirty="0"/>
              <a:t>”对</a:t>
            </a:r>
            <a:r>
              <a:rPr lang="zh-CN" altLang="en-US" dirty="0">
                <a:solidFill>
                  <a:schemeClr val="bg1"/>
                </a:solidFill>
                <a:latin typeface="+mn-ea"/>
              </a:rPr>
              <a:t>“</a:t>
            </a:r>
            <a:r>
              <a:rPr lang="en-US" altLang="zh-CN" dirty="0">
                <a:solidFill>
                  <a:schemeClr val="bg1"/>
                </a:solidFill>
                <a:latin typeface="+mn-ea"/>
              </a:rPr>
              <a:t>∪</a:t>
            </a:r>
            <a:r>
              <a:rPr lang="zh-CN" altLang="en-US" dirty="0">
                <a:solidFill>
                  <a:schemeClr val="bg1"/>
                </a:solidFill>
                <a:latin typeface="+mn-ea"/>
              </a:rPr>
              <a:t>”</a:t>
            </a:r>
            <a:r>
              <a:rPr lang="zh-CN" altLang="en-US" b="1" dirty="0"/>
              <a:t>满足分配律</a:t>
            </a:r>
          </a:p>
        </p:txBody>
      </p:sp>
      <p:sp>
        <p:nvSpPr>
          <p:cNvPr id="5" name="云形标注 4">
            <a:extLst>
              <a:ext uri="{FF2B5EF4-FFF2-40B4-BE49-F238E27FC236}">
                <a16:creationId xmlns:a16="http://schemas.microsoft.com/office/drawing/2014/main" id="{178A1708-1A41-4FA0-A6AB-347FD1788F57}"/>
              </a:ext>
            </a:extLst>
          </p:cNvPr>
          <p:cNvSpPr/>
          <p:nvPr/>
        </p:nvSpPr>
        <p:spPr>
          <a:xfrm>
            <a:off x="7676315" y="3313716"/>
            <a:ext cx="4267200" cy="1295400"/>
          </a:xfrm>
          <a:prstGeom prst="cloudCallout">
            <a:avLst>
              <a:gd name="adj1" fmla="val -19587"/>
              <a:gd name="adj2" fmla="val 90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a:t>
            </a:r>
            <a:r>
              <a:rPr lang="en-US" altLang="zh-CN" b="1" dirty="0"/>
              <a:t>o</a:t>
            </a:r>
            <a:r>
              <a:rPr lang="zh-CN" altLang="en-US" b="1" dirty="0"/>
              <a:t>”对</a:t>
            </a:r>
            <a:r>
              <a:rPr lang="zh-CN" altLang="en-US" dirty="0">
                <a:solidFill>
                  <a:schemeClr val="bg1"/>
                </a:solidFill>
                <a:latin typeface="+mn-ea"/>
              </a:rPr>
              <a:t>“</a:t>
            </a:r>
            <a:r>
              <a:rPr lang="en-US" altLang="zh-CN" dirty="0">
                <a:solidFill>
                  <a:schemeClr val="bg1"/>
                </a:solidFill>
              </a:rPr>
              <a:t>∩</a:t>
            </a:r>
            <a:r>
              <a:rPr lang="zh-CN" altLang="en-US" dirty="0">
                <a:solidFill>
                  <a:schemeClr val="bg1"/>
                </a:solidFill>
                <a:latin typeface="+mn-ea"/>
              </a:rPr>
              <a:t>” </a:t>
            </a:r>
            <a:r>
              <a:rPr lang="zh-CN" altLang="en-US" b="1" dirty="0">
                <a:solidFill>
                  <a:schemeClr val="bg1"/>
                </a:solidFill>
                <a:latin typeface="+mn-ea"/>
              </a:rPr>
              <a:t>不</a:t>
            </a:r>
            <a:r>
              <a:rPr lang="zh-CN" altLang="en-US" b="1" dirty="0"/>
              <a:t>满足分配律</a:t>
            </a:r>
          </a:p>
        </p:txBody>
      </p:sp>
      <p:grpSp>
        <p:nvGrpSpPr>
          <p:cNvPr id="3" name="组合 2">
            <a:extLst>
              <a:ext uri="{FF2B5EF4-FFF2-40B4-BE49-F238E27FC236}">
                <a16:creationId xmlns:a16="http://schemas.microsoft.com/office/drawing/2014/main" id="{5530F7B2-FCD5-4213-AEBE-2FB7C96DCF31}"/>
              </a:ext>
            </a:extLst>
          </p:cNvPr>
          <p:cNvGrpSpPr/>
          <p:nvPr/>
        </p:nvGrpSpPr>
        <p:grpSpPr>
          <a:xfrm>
            <a:off x="3355975" y="1600994"/>
            <a:ext cx="3200400" cy="1028700"/>
            <a:chOff x="3355975" y="1600994"/>
            <a:chExt cx="3200400" cy="1028700"/>
          </a:xfrm>
        </p:grpSpPr>
        <p:sp>
          <p:nvSpPr>
            <p:cNvPr id="2" name="矩形 1">
              <a:extLst>
                <a:ext uri="{FF2B5EF4-FFF2-40B4-BE49-F238E27FC236}">
                  <a16:creationId xmlns:a16="http://schemas.microsoft.com/office/drawing/2014/main" id="{FF4B8B8C-184A-461A-BB74-55621FB8E462}"/>
                </a:ext>
              </a:extLst>
            </p:cNvPr>
            <p:cNvSpPr/>
            <p:nvPr/>
          </p:nvSpPr>
          <p:spPr>
            <a:xfrm>
              <a:off x="3355975" y="16009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6EB4AC0-D1BF-4979-8D4D-1F2691F6B39F}"/>
                </a:ext>
              </a:extLst>
            </p:cNvPr>
            <p:cNvSpPr/>
            <p:nvPr/>
          </p:nvSpPr>
          <p:spPr>
            <a:xfrm>
              <a:off x="4117975" y="21724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11810476-90BF-49BF-9059-F5C21907C873}"/>
              </a:ext>
            </a:extLst>
          </p:cNvPr>
          <p:cNvGrpSpPr/>
          <p:nvPr/>
        </p:nvGrpSpPr>
        <p:grpSpPr>
          <a:xfrm>
            <a:off x="3021093" y="3352115"/>
            <a:ext cx="3200400" cy="1028700"/>
            <a:chOff x="3355975" y="1600994"/>
            <a:chExt cx="3200400" cy="1028700"/>
          </a:xfrm>
        </p:grpSpPr>
        <p:sp>
          <p:nvSpPr>
            <p:cNvPr id="10" name="矩形 9">
              <a:extLst>
                <a:ext uri="{FF2B5EF4-FFF2-40B4-BE49-F238E27FC236}">
                  <a16:creationId xmlns:a16="http://schemas.microsoft.com/office/drawing/2014/main" id="{CF5CF381-BC4D-44B3-83E0-46A15D840427}"/>
                </a:ext>
              </a:extLst>
            </p:cNvPr>
            <p:cNvSpPr/>
            <p:nvPr/>
          </p:nvSpPr>
          <p:spPr>
            <a:xfrm>
              <a:off x="3355975" y="16009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0247B7E-D2D8-44BF-8740-219E3F59A2E2}"/>
                </a:ext>
              </a:extLst>
            </p:cNvPr>
            <p:cNvSpPr/>
            <p:nvPr/>
          </p:nvSpPr>
          <p:spPr>
            <a:xfrm>
              <a:off x="4117975" y="2172494"/>
              <a:ext cx="24384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178F677B-3346-4175-B2BA-E51456DF4B36}"/>
              </a:ext>
            </a:extLst>
          </p:cNvPr>
          <p:cNvGrpSpPr/>
          <p:nvPr/>
        </p:nvGrpSpPr>
        <p:grpSpPr>
          <a:xfrm>
            <a:off x="7318375" y="4570961"/>
            <a:ext cx="2971800" cy="992432"/>
            <a:chOff x="7318375" y="4570961"/>
            <a:chExt cx="2971800" cy="992432"/>
          </a:xfrm>
        </p:grpSpPr>
        <p:sp>
          <p:nvSpPr>
            <p:cNvPr id="16" name="矩形 15">
              <a:extLst>
                <a:ext uri="{FF2B5EF4-FFF2-40B4-BE49-F238E27FC236}">
                  <a16:creationId xmlns:a16="http://schemas.microsoft.com/office/drawing/2014/main" id="{B7F9F75F-1395-41E8-B1E8-C17960AC74E8}"/>
                </a:ext>
              </a:extLst>
            </p:cNvPr>
            <p:cNvSpPr/>
            <p:nvPr/>
          </p:nvSpPr>
          <p:spPr>
            <a:xfrm>
              <a:off x="9457129" y="4570961"/>
              <a:ext cx="833046" cy="3828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F668258-84A0-452D-B541-C6E7CE4C0174}"/>
                </a:ext>
              </a:extLst>
            </p:cNvPr>
            <p:cNvSpPr/>
            <p:nvPr/>
          </p:nvSpPr>
          <p:spPr>
            <a:xfrm>
              <a:off x="7318375" y="5100602"/>
              <a:ext cx="1600200" cy="4627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1A4CAAFD-4175-46FB-AADD-A5C325F11BF8}"/>
              </a:ext>
            </a:extLst>
          </p:cNvPr>
          <p:cNvGrpSpPr/>
          <p:nvPr/>
        </p:nvGrpSpPr>
        <p:grpSpPr>
          <a:xfrm>
            <a:off x="7318375" y="5683775"/>
            <a:ext cx="2819400" cy="992432"/>
            <a:chOff x="7470775" y="4570961"/>
            <a:chExt cx="2819400" cy="992432"/>
          </a:xfrm>
        </p:grpSpPr>
        <p:sp>
          <p:nvSpPr>
            <p:cNvPr id="20" name="矩形 19">
              <a:extLst>
                <a:ext uri="{FF2B5EF4-FFF2-40B4-BE49-F238E27FC236}">
                  <a16:creationId xmlns:a16="http://schemas.microsoft.com/office/drawing/2014/main" id="{786C3C24-99F4-404D-8435-812C5CB96105}"/>
                </a:ext>
              </a:extLst>
            </p:cNvPr>
            <p:cNvSpPr/>
            <p:nvPr/>
          </p:nvSpPr>
          <p:spPr>
            <a:xfrm>
              <a:off x="9457129" y="4570961"/>
              <a:ext cx="833046" cy="3828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FB80F2D-2169-45EE-A614-A0864ACE4EEA}"/>
                </a:ext>
              </a:extLst>
            </p:cNvPr>
            <p:cNvSpPr/>
            <p:nvPr/>
          </p:nvSpPr>
          <p:spPr>
            <a:xfrm>
              <a:off x="7470775" y="5100602"/>
              <a:ext cx="1447800" cy="46279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1702498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64322">
                                            <p:txEl>
                                              <p:pRg st="1" end="1"/>
                                            </p:txEl>
                                          </p:spTgt>
                                        </p:tgtEl>
                                        <p:attrNameLst>
                                          <p:attrName>style.visibility</p:attrName>
                                        </p:attrNameLst>
                                      </p:cBhvr>
                                      <p:to>
                                        <p:strVal val="visible"/>
                                      </p:to>
                                    </p:set>
                                    <p:animEffect transition="in" filter="randombar(horizontal)">
                                      <p:cBhvr>
                                        <p:cTn id="7" dur="500"/>
                                        <p:tgtEl>
                                          <p:spTgt spid="1464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64322">
                                            <p:txEl>
                                              <p:pRg st="2" end="2"/>
                                            </p:txEl>
                                          </p:spTgt>
                                        </p:tgtEl>
                                        <p:attrNameLst>
                                          <p:attrName>style.visibility</p:attrName>
                                        </p:attrNameLst>
                                      </p:cBhvr>
                                      <p:to>
                                        <p:strVal val="visible"/>
                                      </p:to>
                                    </p:set>
                                    <p:animEffect transition="in" filter="randombar(horizontal)">
                                      <p:cBhvr>
                                        <p:cTn id="12" dur="500"/>
                                        <p:tgtEl>
                                          <p:spTgt spid="14643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64322">
                                            <p:txEl>
                                              <p:pRg st="3" end="3"/>
                                            </p:txEl>
                                          </p:spTgt>
                                        </p:tgtEl>
                                        <p:attrNameLst>
                                          <p:attrName>style.visibility</p:attrName>
                                        </p:attrNameLst>
                                      </p:cBhvr>
                                      <p:to>
                                        <p:strVal val="visible"/>
                                      </p:to>
                                    </p:set>
                                    <p:animEffect transition="in" filter="randombar(horizontal)">
                                      <p:cBhvr>
                                        <p:cTn id="17" dur="500"/>
                                        <p:tgtEl>
                                          <p:spTgt spid="14643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64322">
                                            <p:txEl>
                                              <p:pRg st="4" end="4"/>
                                            </p:txEl>
                                          </p:spTgt>
                                        </p:tgtEl>
                                        <p:attrNameLst>
                                          <p:attrName>style.visibility</p:attrName>
                                        </p:attrNameLst>
                                      </p:cBhvr>
                                      <p:to>
                                        <p:strVal val="visible"/>
                                      </p:to>
                                    </p:set>
                                    <p:animEffect transition="in" filter="randombar(horizontal)">
                                      <p:cBhvr>
                                        <p:cTn id="22" dur="500"/>
                                        <p:tgtEl>
                                          <p:spTgt spid="14643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64322">
                                            <p:txEl>
                                              <p:pRg st="5" end="5"/>
                                            </p:txEl>
                                          </p:spTgt>
                                        </p:tgtEl>
                                        <p:attrNameLst>
                                          <p:attrName>style.visibility</p:attrName>
                                        </p:attrNameLst>
                                      </p:cBhvr>
                                      <p:to>
                                        <p:strVal val="visible"/>
                                      </p:to>
                                    </p:set>
                                    <p:animEffect transition="in" filter="randombar(horizontal)">
                                      <p:cBhvr>
                                        <p:cTn id="27" dur="500"/>
                                        <p:tgtEl>
                                          <p:spTgt spid="1464322">
                                            <p:txEl>
                                              <p:pRg st="5" end="5"/>
                                            </p:txEl>
                                          </p:spTgt>
                                        </p:tgtEl>
                                      </p:cBhvr>
                                    </p:animEffect>
                                  </p:childTnLst>
                                </p:cTn>
                              </p:par>
                              <p:par>
                                <p:cTn id="28" presetID="45"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anim calcmode="lin" valueType="num">
                                      <p:cBhvr>
                                        <p:cTn id="31" dur="2000" fill="hold"/>
                                        <p:tgtEl>
                                          <p:spTgt spid="9"/>
                                        </p:tgtEl>
                                        <p:attrNameLst>
                                          <p:attrName>ppt_w</p:attrName>
                                        </p:attrNameLst>
                                      </p:cBhvr>
                                      <p:tavLst>
                                        <p:tav tm="0" fmla="#ppt_w*sin(2.5*pi*$)">
                                          <p:val>
                                            <p:fltVal val="0"/>
                                          </p:val>
                                        </p:tav>
                                        <p:tav tm="100000">
                                          <p:val>
                                            <p:fltVal val="1"/>
                                          </p:val>
                                        </p:tav>
                                      </p:tavLst>
                                    </p:anim>
                                    <p:anim calcmode="lin" valueType="num">
                                      <p:cBhvr>
                                        <p:cTn id="32" dur="2000" fill="hold"/>
                                        <p:tgtEl>
                                          <p:spTgt spid="9"/>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2000"/>
                                        <p:tgtEl>
                                          <p:spTgt spid="3"/>
                                        </p:tgtEl>
                                      </p:cBhvr>
                                    </p:animEffect>
                                    <p:anim calcmode="lin" valueType="num">
                                      <p:cBhvr>
                                        <p:cTn id="36" dur="2000" fill="hold"/>
                                        <p:tgtEl>
                                          <p:spTgt spid="3"/>
                                        </p:tgtEl>
                                        <p:attrNameLst>
                                          <p:attrName>ppt_w</p:attrName>
                                        </p:attrNameLst>
                                      </p:cBhvr>
                                      <p:tavLst>
                                        <p:tav tm="0" fmla="#ppt_w*sin(2.5*pi*$)">
                                          <p:val>
                                            <p:fltVal val="0"/>
                                          </p:val>
                                        </p:tav>
                                        <p:tav tm="100000">
                                          <p:val>
                                            <p:fltVal val="1"/>
                                          </p:val>
                                        </p:tav>
                                      </p:tavLst>
                                    </p:anim>
                                    <p:anim calcmode="lin" valueType="num">
                                      <p:cBhvr>
                                        <p:cTn id="3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464322">
                                            <p:txEl>
                                              <p:pRg st="6" end="6"/>
                                            </p:txEl>
                                          </p:spTgt>
                                        </p:tgtEl>
                                        <p:attrNameLst>
                                          <p:attrName>style.visibility</p:attrName>
                                        </p:attrNameLst>
                                      </p:cBhvr>
                                      <p:to>
                                        <p:strVal val="visible"/>
                                      </p:to>
                                    </p:set>
                                    <p:animEffect transition="in" filter="randombar(horizontal)">
                                      <p:cBhvr>
                                        <p:cTn id="49" dur="500"/>
                                        <p:tgtEl>
                                          <p:spTgt spid="1464322">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464322">
                                            <p:txEl>
                                              <p:pRg st="7" end="7"/>
                                            </p:txEl>
                                          </p:spTgt>
                                        </p:tgtEl>
                                        <p:attrNameLst>
                                          <p:attrName>style.visibility</p:attrName>
                                        </p:attrNameLst>
                                      </p:cBhvr>
                                      <p:to>
                                        <p:strVal val="visible"/>
                                      </p:to>
                                    </p:set>
                                    <p:animEffect transition="in" filter="randombar(horizontal)">
                                      <p:cBhvr>
                                        <p:cTn id="54" dur="500"/>
                                        <p:tgtEl>
                                          <p:spTgt spid="1464322">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464322">
                                            <p:txEl>
                                              <p:pRg st="8" end="8"/>
                                            </p:txEl>
                                          </p:spTgt>
                                        </p:tgtEl>
                                        <p:attrNameLst>
                                          <p:attrName>style.visibility</p:attrName>
                                        </p:attrNameLst>
                                      </p:cBhvr>
                                      <p:to>
                                        <p:strVal val="visible"/>
                                      </p:to>
                                    </p:set>
                                    <p:animEffect transition="in" filter="randombar(horizontal)">
                                      <p:cBhvr>
                                        <p:cTn id="59" dur="500"/>
                                        <p:tgtEl>
                                          <p:spTgt spid="1464322">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1464322">
                                            <p:txEl>
                                              <p:pRg st="9" end="9"/>
                                            </p:txEl>
                                          </p:spTgt>
                                        </p:tgtEl>
                                        <p:attrNameLst>
                                          <p:attrName>style.visibility</p:attrName>
                                        </p:attrNameLst>
                                      </p:cBhvr>
                                      <p:to>
                                        <p:strVal val="visible"/>
                                      </p:to>
                                    </p:set>
                                    <p:animEffect transition="in" filter="randombar(horizontal)">
                                      <p:cBhvr>
                                        <p:cTn id="64" dur="500"/>
                                        <p:tgtEl>
                                          <p:spTgt spid="1464322">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heel(1)">
                                      <p:cBhvr>
                                        <p:cTn id="69" dur="2000"/>
                                        <p:tgtEl>
                                          <p:spTgt spid="6"/>
                                        </p:tgtEl>
                                      </p:cBhvr>
                                    </p:animEffect>
                                  </p:childTnLst>
                                </p:cTn>
                              </p:par>
                              <p:par>
                                <p:cTn id="70" presetID="21" presetClass="entr" presetSubtype="1"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heel(1)">
                                      <p:cBhvr>
                                        <p:cTn id="72" dur="2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circle(in)">
                                      <p:cBhvr>
                                        <p:cTn id="7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918" y="1143795"/>
            <a:ext cx="10978515" cy="3657599"/>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4.5  </a:t>
            </a:r>
            <a:r>
              <a:rPr lang="zh-CN" altLang="en-US" dirty="0">
                <a:solidFill>
                  <a:schemeClr val="tx1"/>
                </a:solidFill>
              </a:rPr>
              <a:t>设</a:t>
            </a:r>
            <a:r>
              <a:rPr lang="en-US" altLang="zh-CN" dirty="0">
                <a:solidFill>
                  <a:schemeClr val="tx1"/>
                </a:solidFill>
              </a:rPr>
              <a:t>A</a:t>
            </a:r>
            <a:r>
              <a:rPr lang="zh-CN" altLang="en-US" dirty="0">
                <a:solidFill>
                  <a:schemeClr val="tx1"/>
                </a:solidFill>
              </a:rPr>
              <a:t>、</a:t>
            </a:r>
            <a:r>
              <a:rPr lang="en-US" altLang="zh-CN" dirty="0">
                <a:solidFill>
                  <a:schemeClr val="tx1"/>
                </a:solidFill>
              </a:rPr>
              <a:t>B</a:t>
            </a:r>
            <a:r>
              <a:rPr lang="zh-CN" altLang="en-US" dirty="0">
                <a:solidFill>
                  <a:schemeClr val="tx1"/>
                </a:solidFill>
              </a:rPr>
              <a:t>、</a:t>
            </a:r>
            <a:r>
              <a:rPr lang="en-US" altLang="zh-CN" dirty="0">
                <a:solidFill>
                  <a:schemeClr val="tx1"/>
                </a:solidFill>
              </a:rPr>
              <a:t>C</a:t>
            </a:r>
            <a:r>
              <a:rPr lang="zh-CN" altLang="en-US" dirty="0">
                <a:solidFill>
                  <a:schemeClr val="tx1"/>
                </a:solidFill>
              </a:rPr>
              <a:t>和</a:t>
            </a:r>
            <a:r>
              <a:rPr lang="en-US" altLang="zh-CN" dirty="0">
                <a:solidFill>
                  <a:schemeClr val="tx1"/>
                </a:solidFill>
              </a:rPr>
              <a:t>D</a:t>
            </a:r>
            <a:r>
              <a:rPr lang="zh-CN" altLang="en-US" dirty="0">
                <a:solidFill>
                  <a:schemeClr val="tx1"/>
                </a:solidFill>
              </a:rPr>
              <a:t>是任意四个集合，</a:t>
            </a:r>
            <a:r>
              <a:rPr lang="pt-BR" altLang="zh-CN" dirty="0">
                <a:solidFill>
                  <a:schemeClr val="tx1"/>
                </a:solidFill>
              </a:rPr>
              <a:t>R</a:t>
            </a:r>
            <a:r>
              <a:rPr lang="zh-CN" altLang="zh-CN" dirty="0">
                <a:solidFill>
                  <a:schemeClr val="tx1"/>
                </a:solidFill>
              </a:rPr>
              <a:t>：</a:t>
            </a:r>
            <a:r>
              <a:rPr lang="pt-BR" altLang="zh-CN" dirty="0">
                <a:solidFill>
                  <a:schemeClr val="tx1"/>
                </a:solidFill>
              </a:rPr>
              <a:t>A→B</a:t>
            </a:r>
            <a:r>
              <a:rPr lang="zh-CN" altLang="zh-CN" dirty="0">
                <a:solidFill>
                  <a:schemeClr val="tx1"/>
                </a:solidFill>
              </a:rPr>
              <a:t>，</a:t>
            </a:r>
            <a:r>
              <a:rPr lang="pt-BR" altLang="zh-CN" dirty="0">
                <a:solidFill>
                  <a:schemeClr val="tx1"/>
                </a:solidFill>
              </a:rPr>
              <a:t>S</a:t>
            </a:r>
            <a:r>
              <a:rPr lang="pt-BR" altLang="zh-CN" baseline="-25000" dirty="0">
                <a:solidFill>
                  <a:schemeClr val="tx1"/>
                </a:solidFill>
              </a:rPr>
              <a:t>1</a:t>
            </a:r>
            <a:r>
              <a:rPr lang="zh-CN" altLang="zh-CN" dirty="0">
                <a:solidFill>
                  <a:schemeClr val="tx1"/>
                </a:solidFill>
              </a:rPr>
              <a:t>：</a:t>
            </a:r>
            <a:r>
              <a:rPr lang="pt-BR" altLang="zh-CN" dirty="0">
                <a:solidFill>
                  <a:schemeClr val="tx1"/>
                </a:solidFill>
              </a:rPr>
              <a:t>B→C</a:t>
            </a:r>
            <a:r>
              <a:rPr lang="zh-CN" altLang="zh-CN" dirty="0">
                <a:solidFill>
                  <a:schemeClr val="tx1"/>
                </a:solidFill>
              </a:rPr>
              <a:t>，</a:t>
            </a:r>
            <a:r>
              <a:rPr lang="pt-BR" altLang="zh-CN" dirty="0">
                <a:solidFill>
                  <a:schemeClr val="tx1"/>
                </a:solidFill>
              </a:rPr>
              <a:t>S</a:t>
            </a:r>
            <a:r>
              <a:rPr lang="pt-BR" altLang="zh-CN" baseline="-25000" dirty="0">
                <a:solidFill>
                  <a:schemeClr val="tx1"/>
                </a:solidFill>
              </a:rPr>
              <a:t>2</a:t>
            </a:r>
            <a:r>
              <a:rPr lang="zh-CN" altLang="zh-CN" dirty="0">
                <a:solidFill>
                  <a:schemeClr val="tx1"/>
                </a:solidFill>
              </a:rPr>
              <a:t>：</a:t>
            </a:r>
            <a:r>
              <a:rPr lang="pt-BR" altLang="zh-CN" dirty="0">
                <a:solidFill>
                  <a:schemeClr val="tx1"/>
                </a:solidFill>
              </a:rPr>
              <a:t>B→C</a:t>
            </a:r>
            <a:r>
              <a:rPr lang="zh-CN" altLang="zh-CN" dirty="0">
                <a:solidFill>
                  <a:schemeClr val="tx1"/>
                </a:solidFill>
              </a:rPr>
              <a:t>，</a:t>
            </a:r>
            <a:r>
              <a:rPr lang="pt-BR" altLang="zh-CN" dirty="0">
                <a:solidFill>
                  <a:schemeClr val="tx1"/>
                </a:solidFill>
              </a:rPr>
              <a:t>T</a:t>
            </a:r>
            <a:r>
              <a:rPr lang="zh-CN" altLang="zh-CN" dirty="0">
                <a:solidFill>
                  <a:schemeClr val="tx1"/>
                </a:solidFill>
              </a:rPr>
              <a:t>：</a:t>
            </a:r>
            <a:r>
              <a:rPr lang="pt-BR" altLang="zh-CN" dirty="0">
                <a:solidFill>
                  <a:schemeClr val="tx1"/>
                </a:solidFill>
              </a:rPr>
              <a:t>C→D</a:t>
            </a:r>
            <a:r>
              <a:rPr lang="zh-CN" altLang="zh-CN" dirty="0">
                <a:solidFill>
                  <a:schemeClr val="tx1"/>
                </a:solidFill>
              </a:rPr>
              <a:t>，则：</a:t>
            </a:r>
            <a:endParaRPr lang="zh-CN" altLang="en-US" dirty="0">
              <a:solidFill>
                <a:schemeClr val="tx1"/>
              </a:solidFill>
            </a:endParaRPr>
          </a:p>
          <a:p>
            <a:pPr marL="0" indent="0">
              <a:lnSpc>
                <a:spcPct val="150000"/>
              </a:lnSpc>
              <a:buNone/>
            </a:pPr>
            <a:r>
              <a:rPr lang="zh-CN" altLang="en-US" dirty="0">
                <a:solidFill>
                  <a:schemeClr val="tx1"/>
                </a:solidFill>
              </a:rPr>
              <a:t>　（</a:t>
            </a:r>
            <a:r>
              <a:rPr lang="en-US" altLang="zh-CN" dirty="0">
                <a:solidFill>
                  <a:schemeClr val="tx1"/>
                </a:solidFill>
              </a:rPr>
              <a:t>1) Ro(</a:t>
            </a:r>
            <a:r>
              <a:rPr lang="pt-BR" altLang="zh-CN" dirty="0">
                <a:solidFill>
                  <a:schemeClr val="tx1"/>
                </a:solidFill>
              </a:rPr>
              <a:t>S</a:t>
            </a:r>
            <a:r>
              <a:rPr lang="pt-BR" altLang="zh-CN" baseline="-25000" dirty="0">
                <a:solidFill>
                  <a:schemeClr val="tx1"/>
                </a:solidFill>
              </a:rPr>
              <a:t>1</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2</a:t>
            </a:r>
            <a:r>
              <a:rPr lang="en-US" altLang="zh-CN" dirty="0">
                <a:solidFill>
                  <a:schemeClr val="tx1"/>
                </a:solidFill>
              </a:rPr>
              <a:t>)</a:t>
            </a:r>
            <a:r>
              <a:rPr lang="zh-CN" altLang="en-US" dirty="0">
                <a:solidFill>
                  <a:schemeClr val="tx1"/>
                </a:solidFill>
              </a:rPr>
              <a:t>＝</a:t>
            </a:r>
            <a:r>
              <a:rPr lang="en-US" altLang="zh-CN" dirty="0">
                <a:solidFill>
                  <a:schemeClr val="tx1"/>
                </a:solidFill>
              </a:rPr>
              <a:t>(Ro</a:t>
            </a:r>
            <a:r>
              <a:rPr lang="pt-BR" altLang="zh-CN" dirty="0">
                <a:solidFill>
                  <a:schemeClr val="tx1"/>
                </a:solidFill>
              </a:rPr>
              <a:t>S</a:t>
            </a:r>
            <a:r>
              <a:rPr lang="pt-BR" altLang="zh-CN" baseline="-25000" dirty="0">
                <a:solidFill>
                  <a:schemeClr val="tx1"/>
                </a:solidFill>
              </a:rPr>
              <a:t>1</a:t>
            </a:r>
            <a:r>
              <a:rPr lang="en-US" altLang="zh-CN" dirty="0">
                <a:solidFill>
                  <a:schemeClr val="tx1"/>
                </a:solidFill>
              </a:rPr>
              <a:t>)∪(Ro</a:t>
            </a:r>
            <a:r>
              <a:rPr lang="pt-BR" altLang="zh-CN" dirty="0">
                <a:solidFill>
                  <a:schemeClr val="tx1"/>
                </a:solidFill>
              </a:rPr>
              <a:t>S</a:t>
            </a:r>
            <a:r>
              <a:rPr lang="pt-BR" altLang="zh-CN" baseline="-25000" dirty="0">
                <a:solidFill>
                  <a:schemeClr val="tx1"/>
                </a:solidFill>
              </a:rPr>
              <a:t>2</a:t>
            </a:r>
            <a:r>
              <a:rPr lang="en-US" altLang="zh-CN" dirty="0">
                <a:solidFill>
                  <a:schemeClr val="tx1"/>
                </a:solidFill>
              </a:rPr>
              <a:t>)</a:t>
            </a:r>
          </a:p>
          <a:p>
            <a:pPr marL="0" indent="0">
              <a:lnSpc>
                <a:spcPct val="150000"/>
              </a:lnSpc>
              <a:buNone/>
            </a:pPr>
            <a:r>
              <a:rPr lang="zh-CN" altLang="en-US" dirty="0">
                <a:solidFill>
                  <a:schemeClr val="tx1"/>
                </a:solidFill>
              </a:rPr>
              <a:t>　（</a:t>
            </a:r>
            <a:r>
              <a:rPr lang="en-US" altLang="zh-CN" dirty="0">
                <a:solidFill>
                  <a:schemeClr val="tx1"/>
                </a:solidFill>
              </a:rPr>
              <a:t>2) Ro(</a:t>
            </a:r>
            <a:r>
              <a:rPr lang="pt-BR" altLang="zh-CN" dirty="0">
                <a:solidFill>
                  <a:schemeClr val="tx1"/>
                </a:solidFill>
              </a:rPr>
              <a:t>S</a:t>
            </a:r>
            <a:r>
              <a:rPr lang="pt-BR" altLang="zh-CN" baseline="-25000" dirty="0">
                <a:solidFill>
                  <a:schemeClr val="tx1"/>
                </a:solidFill>
              </a:rPr>
              <a:t>1 </a:t>
            </a:r>
            <a:r>
              <a:rPr lang="en-US" altLang="zh-CN" dirty="0">
                <a:solidFill>
                  <a:schemeClr val="tx1"/>
                </a:solidFill>
              </a:rPr>
              <a:t>∩</a:t>
            </a:r>
            <a:r>
              <a:rPr lang="pt-BR" altLang="zh-CN" dirty="0">
                <a:solidFill>
                  <a:schemeClr val="tx1"/>
                </a:solidFill>
              </a:rPr>
              <a:t> S</a:t>
            </a:r>
            <a:r>
              <a:rPr lang="pt-BR" altLang="zh-CN" baseline="-25000" dirty="0">
                <a:solidFill>
                  <a:schemeClr val="tx1"/>
                </a:solidFill>
              </a:rPr>
              <a:t>2</a:t>
            </a:r>
            <a:r>
              <a:rPr lang="en-US" altLang="zh-CN" dirty="0">
                <a:solidFill>
                  <a:schemeClr val="tx1"/>
                </a:solidFill>
              </a:rPr>
              <a:t>)o(Ro</a:t>
            </a:r>
            <a:r>
              <a:rPr lang="pt-BR" altLang="zh-CN" dirty="0">
                <a:solidFill>
                  <a:schemeClr val="tx1"/>
                </a:solidFill>
              </a:rPr>
              <a:t> S</a:t>
            </a:r>
            <a:r>
              <a:rPr lang="pt-BR" altLang="zh-CN" baseline="-25000" dirty="0">
                <a:solidFill>
                  <a:schemeClr val="tx1"/>
                </a:solidFill>
              </a:rPr>
              <a:t>1</a:t>
            </a:r>
            <a:r>
              <a:rPr lang="en-US" altLang="zh-CN" dirty="0">
                <a:solidFill>
                  <a:schemeClr val="tx1"/>
                </a:solidFill>
              </a:rPr>
              <a:t>)∩(Ro</a:t>
            </a:r>
            <a:r>
              <a:rPr lang="pt-BR" altLang="zh-CN" dirty="0">
                <a:solidFill>
                  <a:schemeClr val="tx1"/>
                </a:solidFill>
              </a:rPr>
              <a:t>S</a:t>
            </a:r>
            <a:r>
              <a:rPr lang="pt-BR" altLang="zh-CN" baseline="-25000" dirty="0">
                <a:solidFill>
                  <a:schemeClr val="tx1"/>
                </a:solidFill>
              </a:rPr>
              <a:t>2</a:t>
            </a:r>
            <a:r>
              <a:rPr lang="en-US" altLang="zh-CN" dirty="0">
                <a:solidFill>
                  <a:schemeClr val="tx1"/>
                </a:solidFill>
              </a:rPr>
              <a:t>)</a:t>
            </a:r>
          </a:p>
          <a:p>
            <a:pPr marL="0" indent="0">
              <a:lnSpc>
                <a:spcPct val="150000"/>
              </a:lnSpc>
              <a:buNone/>
            </a:pPr>
            <a:r>
              <a:rPr lang="zh-CN" altLang="en-US" dirty="0">
                <a:solidFill>
                  <a:schemeClr val="tx1"/>
                </a:solidFill>
              </a:rPr>
              <a:t>　（</a:t>
            </a:r>
            <a:r>
              <a:rPr lang="en-US" altLang="zh-CN" dirty="0">
                <a:solidFill>
                  <a:schemeClr val="tx1"/>
                </a:solidFill>
              </a:rPr>
              <a:t>3) (</a:t>
            </a:r>
            <a:r>
              <a:rPr lang="pt-BR" altLang="zh-CN" dirty="0">
                <a:solidFill>
                  <a:schemeClr val="tx1"/>
                </a:solidFill>
              </a:rPr>
              <a:t>S</a:t>
            </a:r>
            <a:r>
              <a:rPr lang="pt-BR" altLang="zh-CN" baseline="-25000" dirty="0">
                <a:solidFill>
                  <a:schemeClr val="tx1"/>
                </a:solidFill>
              </a:rPr>
              <a:t>1</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zh-CN" altLang="en-US" dirty="0">
                <a:solidFill>
                  <a:schemeClr val="tx1"/>
                </a:solidFill>
              </a:rPr>
              <a:t>＝</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1 </a:t>
            </a:r>
            <a:r>
              <a:rPr lang="en-US" altLang="zh-CN" dirty="0" err="1">
                <a:solidFill>
                  <a:schemeClr val="tx1"/>
                </a:solidFill>
              </a:rPr>
              <a:t>oT</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2 </a:t>
            </a:r>
            <a:r>
              <a:rPr lang="en-US" altLang="zh-CN" dirty="0" err="1">
                <a:solidFill>
                  <a:schemeClr val="tx1"/>
                </a:solidFill>
              </a:rPr>
              <a:t>oT</a:t>
            </a:r>
            <a:r>
              <a:rPr lang="en-US" altLang="zh-CN" dirty="0">
                <a:solidFill>
                  <a:schemeClr val="tx1"/>
                </a:solidFill>
              </a:rPr>
              <a:t>)</a:t>
            </a:r>
          </a:p>
          <a:p>
            <a:pPr marL="0" indent="0">
              <a:lnSpc>
                <a:spcPct val="150000"/>
              </a:lnSpc>
              <a:buNone/>
            </a:pPr>
            <a:r>
              <a:rPr lang="zh-CN" altLang="en-US" dirty="0">
                <a:solidFill>
                  <a:schemeClr val="tx1"/>
                </a:solidFill>
              </a:rPr>
              <a:t>　（</a:t>
            </a:r>
            <a:r>
              <a:rPr lang="en-US" altLang="zh-CN" dirty="0">
                <a:solidFill>
                  <a:schemeClr val="tx1"/>
                </a:solidFill>
              </a:rPr>
              <a:t>4) (</a:t>
            </a:r>
            <a:r>
              <a:rPr lang="pt-BR" altLang="zh-CN" dirty="0">
                <a:solidFill>
                  <a:schemeClr val="tx1"/>
                </a:solidFill>
              </a:rPr>
              <a:t>S</a:t>
            </a:r>
            <a:r>
              <a:rPr lang="pt-BR" altLang="zh-CN" baseline="-25000" dirty="0">
                <a:solidFill>
                  <a:schemeClr val="tx1"/>
                </a:solidFill>
              </a:rPr>
              <a:t>1</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2</a:t>
            </a:r>
            <a:r>
              <a:rPr lang="en-US" altLang="zh-CN" dirty="0">
                <a:solidFill>
                  <a:schemeClr val="tx1"/>
                </a:solidFill>
              </a:rPr>
              <a:t>)</a:t>
            </a:r>
            <a:r>
              <a:rPr lang="en-US" altLang="zh-CN" dirty="0" err="1">
                <a:solidFill>
                  <a:schemeClr val="tx1"/>
                </a:solidFill>
              </a:rPr>
              <a:t>oT</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1 </a:t>
            </a:r>
            <a:r>
              <a:rPr lang="en-US" altLang="zh-CN" dirty="0" err="1">
                <a:solidFill>
                  <a:schemeClr val="tx1"/>
                </a:solidFill>
              </a:rPr>
              <a:t>oT</a:t>
            </a:r>
            <a:r>
              <a:rPr lang="en-US" altLang="zh-CN" dirty="0">
                <a:solidFill>
                  <a:schemeClr val="tx1"/>
                </a:solidFill>
              </a:rPr>
              <a:t>)∩(</a:t>
            </a:r>
            <a:r>
              <a:rPr lang="pt-BR" altLang="zh-CN" dirty="0">
                <a:solidFill>
                  <a:schemeClr val="tx1"/>
                </a:solidFill>
              </a:rPr>
              <a:t>S</a:t>
            </a:r>
            <a:r>
              <a:rPr lang="pt-BR" altLang="zh-CN" baseline="-25000" dirty="0">
                <a:solidFill>
                  <a:schemeClr val="tx1"/>
                </a:solidFill>
              </a:rPr>
              <a:t>2 </a:t>
            </a:r>
            <a:r>
              <a:rPr lang="en-US" altLang="zh-CN" dirty="0" err="1">
                <a:solidFill>
                  <a:schemeClr val="tx1"/>
                </a:solidFill>
              </a:rPr>
              <a:t>oT</a:t>
            </a:r>
            <a:r>
              <a:rPr lang="en-US" altLang="zh-CN" dirty="0">
                <a:solidFill>
                  <a:schemeClr val="tx1"/>
                </a:solidFill>
              </a:rPr>
              <a:t>)</a:t>
            </a:r>
          </a:p>
          <a:p>
            <a:pPr>
              <a:lnSpc>
                <a:spcPct val="150000"/>
              </a:lnSpc>
            </a:pPr>
            <a:endParaRPr lang="zh-CN" altLang="en-US" dirty="0">
              <a:solidFill>
                <a:schemeClr val="tx1"/>
              </a:solidFill>
            </a:endParaRPr>
          </a:p>
        </p:txBody>
      </p:sp>
      <p:sp>
        <p:nvSpPr>
          <p:cNvPr id="4" name="Rectangle 3">
            <a:extLst>
              <a:ext uri="{FF2B5EF4-FFF2-40B4-BE49-F238E27FC236}">
                <a16:creationId xmlns:a16="http://schemas.microsoft.com/office/drawing/2014/main" id="{C09DDC35-D352-430D-90AB-3E2242E3F794}"/>
              </a:ext>
            </a:extLst>
          </p:cNvPr>
          <p:cNvSpPr txBox="1">
            <a:spLocks noChangeArrowheads="1"/>
          </p:cNvSpPr>
          <p:nvPr/>
        </p:nvSpPr>
        <p:spPr>
          <a:xfrm>
            <a:off x="811558" y="255899"/>
            <a:ext cx="7559837" cy="590687"/>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定理</a:t>
            </a:r>
            <a:r>
              <a:rPr lang="en-US" altLang="zh-CN" dirty="0"/>
              <a:t>4.5</a:t>
            </a:r>
          </a:p>
        </p:txBody>
      </p:sp>
      <p:sp>
        <p:nvSpPr>
          <p:cNvPr id="5" name="矩形 4">
            <a:extLst>
              <a:ext uri="{FF2B5EF4-FFF2-40B4-BE49-F238E27FC236}">
                <a16:creationId xmlns:a16="http://schemas.microsoft.com/office/drawing/2014/main" id="{95286E0B-346D-48FB-A89B-153AB35FB92B}"/>
              </a:ext>
            </a:extLst>
          </p:cNvPr>
          <p:cNvSpPr/>
          <p:nvPr/>
        </p:nvSpPr>
        <p:spPr>
          <a:xfrm>
            <a:off x="848561" y="4801394"/>
            <a:ext cx="10739871" cy="1689052"/>
          </a:xfrm>
          <a:prstGeom prst="rect">
            <a:avLst/>
          </a:prstGeom>
        </p:spPr>
        <p:txBody>
          <a:bodyPr wrap="square">
            <a:spAutoFit/>
          </a:bodyPr>
          <a:lstStyle/>
          <a:p>
            <a:pPr>
              <a:lnSpc>
                <a:spcPct val="150000"/>
              </a:lnSpc>
            </a:pPr>
            <a:r>
              <a:rPr lang="zh-CN" altLang="en-US" b="1" dirty="0">
                <a:solidFill>
                  <a:srgbClr val="C00000"/>
                </a:solidFill>
                <a:latin typeface="+mn-ea"/>
              </a:rPr>
              <a:t>分析</a:t>
            </a:r>
            <a:r>
              <a:rPr lang="zh-CN" altLang="en-US" b="1" dirty="0">
                <a:latin typeface="+mn-ea"/>
              </a:rPr>
              <a:t>  与定理</a:t>
            </a:r>
            <a:r>
              <a:rPr lang="en-US" altLang="zh-CN" b="1" dirty="0">
                <a:latin typeface="+mn-ea"/>
              </a:rPr>
              <a:t>4.4</a:t>
            </a:r>
            <a:r>
              <a:rPr lang="zh-CN" altLang="en-US" b="1" dirty="0">
                <a:latin typeface="+mn-ea"/>
              </a:rPr>
              <a:t>的证明思路类似，可以根据“集合与集合关系的判定与证明方法”直接证明即可。</a:t>
            </a:r>
            <a:endParaRPr lang="en-US" altLang="zh-CN" b="1" dirty="0">
              <a:latin typeface="+mn-ea"/>
            </a:endParaRPr>
          </a:p>
          <a:p>
            <a:pPr>
              <a:lnSpc>
                <a:spcPct val="150000"/>
              </a:lnSpc>
            </a:pPr>
            <a:r>
              <a:rPr lang="zh-CN" altLang="en-US" b="1" dirty="0">
                <a:solidFill>
                  <a:srgbClr val="3333FF"/>
                </a:solidFill>
                <a:latin typeface="+mn-ea"/>
              </a:rPr>
              <a:t>此处证明略。</a:t>
            </a:r>
          </a:p>
        </p:txBody>
      </p:sp>
    </p:spTree>
    <p:extLst>
      <p:ext uri="{BB962C8B-B14F-4D97-AF65-F5344CB8AC3E}">
        <p14:creationId xmlns:p14="http://schemas.microsoft.com/office/powerpoint/2010/main" val="9951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071685"/>
            <a:ext cx="4913633" cy="43902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677130"/>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a:p>
            <a:pPr>
              <a:lnSpc>
                <a:spcPts val="2401"/>
              </a:lnSpc>
            </a:pPr>
            <a:endParaRPr lang="zh-CN" altLang="en-US" b="1" dirty="0">
              <a:solidFill>
                <a:schemeClr val="bg1"/>
              </a:solidFill>
              <a:latin typeface="Microsoft YaHei UI" pitchFamily="18" charset="0"/>
              <a:cs typeface="Microsoft YaHei UI" pitchFamily="18" charset="0"/>
            </a:endParaRP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98937"/>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704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BC56F-8FB8-43E7-B80E-ADCB8A518BF8}"/>
              </a:ext>
            </a:extLst>
          </p:cNvPr>
          <p:cNvSpPr>
            <a:spLocks noGrp="1"/>
          </p:cNvSpPr>
          <p:nvPr>
            <p:ph type="title"/>
          </p:nvPr>
        </p:nvSpPr>
        <p:spPr/>
        <p:txBody>
          <a:bodyPr/>
          <a:lstStyle/>
          <a:p>
            <a:r>
              <a:rPr lang="zh-CN" altLang="en-US" dirty="0"/>
              <a:t>问题引入</a:t>
            </a:r>
          </a:p>
        </p:txBody>
      </p:sp>
      <p:sp>
        <p:nvSpPr>
          <p:cNvPr id="4" name="内容占位符 2">
            <a:extLst>
              <a:ext uri="{FF2B5EF4-FFF2-40B4-BE49-F238E27FC236}">
                <a16:creationId xmlns:a16="http://schemas.microsoft.com/office/drawing/2014/main" id="{DB0C0DA7-1F5F-4D65-9665-2A69FAEDA506}"/>
              </a:ext>
            </a:extLst>
          </p:cNvPr>
          <p:cNvSpPr>
            <a:spLocks noGrp="1"/>
          </p:cNvSpPr>
          <p:nvPr>
            <p:ph idx="1"/>
          </p:nvPr>
        </p:nvSpPr>
        <p:spPr>
          <a:xfrm>
            <a:off x="969963" y="1412875"/>
            <a:ext cx="7200900" cy="3022600"/>
          </a:xfrm>
        </p:spPr>
        <p:txBody>
          <a:bodyPr/>
          <a:lstStyle/>
          <a:p>
            <a:pPr marL="0" indent="0">
              <a:buFont typeface="Wingdings" panose="05000000000000000000" pitchFamily="2" charset="2"/>
              <a:buNone/>
              <a:defRPr/>
            </a:pPr>
            <a:r>
              <a:rPr lang="zh-CN" altLang="zh-CN" dirty="0">
                <a:solidFill>
                  <a:srgbClr val="C00000"/>
                </a:solidFill>
              </a:rPr>
              <a:t>问题</a:t>
            </a:r>
            <a:r>
              <a:rPr lang="zh-CN" altLang="zh-CN" dirty="0"/>
              <a:t> 假设</a:t>
            </a:r>
            <a:r>
              <a:rPr lang="pt-BR" altLang="zh-CN" dirty="0"/>
              <a:t>A</a:t>
            </a:r>
            <a:r>
              <a:rPr lang="pt-BR" altLang="zh-CN"/>
              <a:t>={1, 2, 3}</a:t>
            </a:r>
            <a:r>
              <a:rPr lang="zh-CN" altLang="zh-CN"/>
              <a:t>，</a:t>
            </a:r>
            <a:r>
              <a:rPr lang="pt-BR" altLang="zh-CN"/>
              <a:t>A</a:t>
            </a:r>
            <a:r>
              <a:rPr lang="zh-CN" altLang="zh-CN" dirty="0"/>
              <a:t>上的关系</a:t>
            </a:r>
            <a:endParaRPr lang="en-US" altLang="zh-CN" dirty="0"/>
          </a:p>
          <a:p>
            <a:pPr marL="0" indent="0">
              <a:buFont typeface="Wingdings" panose="05000000000000000000" pitchFamily="2" charset="2"/>
              <a:buNone/>
              <a:defRPr/>
            </a:pPr>
            <a:r>
              <a:rPr lang="en-US" altLang="zh-CN" dirty="0"/>
              <a:t>    </a:t>
            </a:r>
            <a:r>
              <a:rPr lang="pt-BR" altLang="zh-CN" dirty="0"/>
              <a:t>R</a:t>
            </a:r>
            <a:r>
              <a:rPr lang="zh-CN" altLang="zh-CN" dirty="0"/>
              <a:t>＝</a:t>
            </a:r>
            <a:r>
              <a:rPr lang="pt-BR" altLang="zh-CN"/>
              <a:t>{&lt;1</a:t>
            </a:r>
            <a:r>
              <a:rPr lang="zh-CN" altLang="zh-CN"/>
              <a:t>，</a:t>
            </a:r>
            <a:r>
              <a:rPr lang="pt-BR" altLang="zh-CN"/>
              <a:t>2&gt;</a:t>
            </a:r>
            <a:r>
              <a:rPr lang="zh-CN" altLang="zh-CN"/>
              <a:t>，</a:t>
            </a:r>
            <a:r>
              <a:rPr lang="pt-BR" altLang="zh-CN"/>
              <a:t>&lt;2</a:t>
            </a:r>
            <a:r>
              <a:rPr lang="zh-CN" altLang="zh-CN"/>
              <a:t>，</a:t>
            </a:r>
            <a:r>
              <a:rPr lang="pt-BR" altLang="zh-CN"/>
              <a:t>3&gt;}</a:t>
            </a:r>
            <a:r>
              <a:rPr lang="zh-CN" altLang="zh-CN"/>
              <a:t>，</a:t>
            </a:r>
            <a:endParaRPr lang="en-US" altLang="zh-CN" dirty="0"/>
          </a:p>
          <a:p>
            <a:pPr marL="0" indent="0">
              <a:buFont typeface="Wingdings" panose="05000000000000000000" pitchFamily="2" charset="2"/>
              <a:buNone/>
              <a:defRPr/>
            </a:pPr>
            <a:r>
              <a:rPr lang="en-US" altLang="zh-CN" dirty="0"/>
              <a:t>    </a:t>
            </a:r>
            <a:r>
              <a:rPr lang="pt-BR" altLang="zh-CN" dirty="0"/>
              <a:t>S</a:t>
            </a:r>
            <a:r>
              <a:rPr lang="zh-CN" altLang="zh-CN" dirty="0"/>
              <a:t>＝</a:t>
            </a:r>
            <a:r>
              <a:rPr lang="pt-BR" altLang="zh-CN"/>
              <a:t>{&lt;2</a:t>
            </a:r>
            <a:r>
              <a:rPr lang="zh-CN" altLang="zh-CN"/>
              <a:t>，</a:t>
            </a:r>
            <a:r>
              <a:rPr lang="pt-BR" altLang="zh-CN"/>
              <a:t>1&gt;</a:t>
            </a:r>
            <a:r>
              <a:rPr lang="zh-CN" altLang="zh-CN"/>
              <a:t>，</a:t>
            </a:r>
            <a:r>
              <a:rPr lang="pt-BR" altLang="zh-CN"/>
              <a:t>&lt;3</a:t>
            </a:r>
            <a:r>
              <a:rPr lang="zh-CN" altLang="zh-CN"/>
              <a:t>，</a:t>
            </a:r>
            <a:r>
              <a:rPr lang="pt-BR" altLang="zh-CN"/>
              <a:t>2&gt;}</a:t>
            </a:r>
            <a:r>
              <a:rPr lang="zh-CN" altLang="zh-CN"/>
              <a:t>，</a:t>
            </a:r>
            <a:endParaRPr lang="en-US" altLang="zh-CN" dirty="0"/>
          </a:p>
          <a:p>
            <a:pPr marL="0" indent="0">
              <a:buFont typeface="Wingdings" panose="05000000000000000000" pitchFamily="2" charset="2"/>
              <a:buNone/>
              <a:defRPr/>
            </a:pPr>
            <a:r>
              <a:rPr lang="zh-CN" altLang="zh-CN" dirty="0"/>
              <a:t>则</a:t>
            </a:r>
            <a:r>
              <a:rPr lang="pt-BR" altLang="zh-CN" dirty="0"/>
              <a:t>R</a:t>
            </a:r>
            <a:r>
              <a:rPr lang="zh-CN" altLang="zh-CN" dirty="0"/>
              <a:t>和</a:t>
            </a:r>
            <a:r>
              <a:rPr lang="pt-BR" altLang="zh-CN" dirty="0"/>
              <a:t>S</a:t>
            </a:r>
            <a:r>
              <a:rPr lang="zh-CN" altLang="zh-CN" dirty="0"/>
              <a:t>具有怎样的关系？</a:t>
            </a:r>
          </a:p>
          <a:p>
            <a:pPr>
              <a:defRPr/>
            </a:pPr>
            <a:endParaRPr lang="zh-CN" altLang="en-US" dirty="0"/>
          </a:p>
        </p:txBody>
      </p:sp>
      <p:sp>
        <p:nvSpPr>
          <p:cNvPr id="5" name="Rectangle 2">
            <a:extLst>
              <a:ext uri="{FF2B5EF4-FFF2-40B4-BE49-F238E27FC236}">
                <a16:creationId xmlns:a16="http://schemas.microsoft.com/office/drawing/2014/main" id="{3E3BDA4D-ADEA-441B-B8DB-CA3F5B3F6117}"/>
              </a:ext>
            </a:extLst>
          </p:cNvPr>
          <p:cNvSpPr txBox="1">
            <a:spLocks noChangeArrowheads="1"/>
          </p:cNvSpPr>
          <p:nvPr/>
        </p:nvSpPr>
        <p:spPr bwMode="auto">
          <a:xfrm>
            <a:off x="987425" y="4168775"/>
            <a:ext cx="5891213" cy="497316"/>
          </a:xfrm>
          <a:prstGeom prst="rect">
            <a:avLst/>
          </a:prstGeom>
          <a:solidFill>
            <a:srgbClr val="1157AB"/>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en-US" altLang="zh-CN" sz="2400" kern="0" dirty="0">
                <a:solidFill>
                  <a:srgbClr val="FFFF00"/>
                </a:solidFill>
              </a:rPr>
              <a:t>&lt;</a:t>
            </a:r>
            <a:r>
              <a:rPr lang="en-US" altLang="zh-CN" sz="2400" kern="0" dirty="0" err="1">
                <a:solidFill>
                  <a:srgbClr val="FFFF00"/>
                </a:solidFill>
              </a:rPr>
              <a:t>a,b</a:t>
            </a:r>
            <a:r>
              <a:rPr lang="en-US" altLang="zh-CN" sz="2400" kern="0" dirty="0">
                <a:solidFill>
                  <a:srgbClr val="FFFF00"/>
                </a:solidFill>
              </a:rPr>
              <a:t>&gt;∈</a:t>
            </a:r>
            <a:r>
              <a:rPr lang="pt-BR" altLang="zh-CN" sz="2400" kern="0" dirty="0">
                <a:solidFill>
                  <a:schemeClr val="bg1"/>
                </a:solidFill>
              </a:rPr>
              <a:t>R</a:t>
            </a:r>
            <a:r>
              <a:rPr lang="pt-BR" altLang="zh-CN" sz="2400" kern="0" dirty="0">
                <a:solidFill>
                  <a:schemeClr val="tx2"/>
                </a:solidFill>
              </a:rPr>
              <a:t>          </a:t>
            </a:r>
            <a:r>
              <a:rPr lang="pt-BR" altLang="zh-CN" sz="2400" kern="0" dirty="0">
                <a:solidFill>
                  <a:schemeClr val="bg1"/>
                </a:solidFill>
              </a:rPr>
              <a:t>&lt;b,a&gt;</a:t>
            </a:r>
            <a:r>
              <a:rPr lang="en-US" altLang="zh-CN" sz="2400" kern="0" dirty="0">
                <a:solidFill>
                  <a:schemeClr val="bg1"/>
                </a:solidFill>
              </a:rPr>
              <a:t>∈</a:t>
            </a:r>
            <a:r>
              <a:rPr lang="pt-BR" altLang="zh-CN" sz="2400" kern="0" dirty="0">
                <a:solidFill>
                  <a:schemeClr val="bg1"/>
                </a:solidFill>
              </a:rPr>
              <a:t>S</a:t>
            </a:r>
            <a:endParaRPr lang="pt-BR" altLang="zh-CN" sz="2400" kern="0" noProof="1">
              <a:solidFill>
                <a:schemeClr val="bg1"/>
              </a:solidFill>
            </a:endParaRPr>
          </a:p>
        </p:txBody>
      </p:sp>
      <p:sp>
        <p:nvSpPr>
          <p:cNvPr id="6" name="左右箭头 8">
            <a:extLst>
              <a:ext uri="{FF2B5EF4-FFF2-40B4-BE49-F238E27FC236}">
                <a16:creationId xmlns:a16="http://schemas.microsoft.com/office/drawing/2014/main" id="{4633A176-DA6A-40CC-8088-7A1F3FEE2E4E}"/>
              </a:ext>
            </a:extLst>
          </p:cNvPr>
          <p:cNvSpPr>
            <a:spLocks noChangeArrowheads="1"/>
          </p:cNvSpPr>
          <p:nvPr/>
        </p:nvSpPr>
        <p:spPr bwMode="auto">
          <a:xfrm>
            <a:off x="2419887" y="4255293"/>
            <a:ext cx="792162" cy="360363"/>
          </a:xfrm>
          <a:prstGeom prst="leftRightArrow">
            <a:avLst>
              <a:gd name="adj1" fmla="val 50000"/>
              <a:gd name="adj2" fmla="val 49959"/>
            </a:avLst>
          </a:prstGeom>
          <a:solidFill>
            <a:srgbClr val="FFFF66">
              <a:alpha val="89803"/>
            </a:srgbClr>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2400" b="0">
              <a:solidFill>
                <a:srgbClr val="FF0000"/>
              </a:solidFill>
            </a:endParaRPr>
          </a:p>
        </p:txBody>
      </p:sp>
      <p:sp>
        <p:nvSpPr>
          <p:cNvPr id="7" name="云形标注 10">
            <a:extLst>
              <a:ext uri="{FF2B5EF4-FFF2-40B4-BE49-F238E27FC236}">
                <a16:creationId xmlns:a16="http://schemas.microsoft.com/office/drawing/2014/main" id="{5375317F-CF3A-4964-BEE9-DAFFEB63A52D}"/>
              </a:ext>
            </a:extLst>
          </p:cNvPr>
          <p:cNvSpPr/>
          <p:nvPr/>
        </p:nvSpPr>
        <p:spPr bwMode="auto">
          <a:xfrm>
            <a:off x="5967145" y="2893831"/>
            <a:ext cx="2663825" cy="1386681"/>
          </a:xfrm>
          <a:prstGeom prst="cloudCallout">
            <a:avLst>
              <a:gd name="adj1" fmla="val -67056"/>
              <a:gd name="adj2" fmla="val 51290"/>
            </a:avLst>
          </a:prstGeom>
          <a:solidFill>
            <a:srgbClr val="FFFF66">
              <a:alpha val="89999"/>
            </a:srgbClr>
          </a:solidFill>
          <a:ln w="12700" cap="flat" cmpd="sng" algn="ctr">
            <a:solidFill>
              <a:srgbClr val="003300"/>
            </a:solidFill>
            <a:prstDash val="solid"/>
            <a:round/>
            <a:headEnd type="none" w="med" len="med"/>
            <a:tailEnd type="none" w="med" len="med"/>
          </a:ln>
          <a:effectLst/>
        </p:spPr>
        <p:txBody>
          <a:bodyPr anchor="ctr"/>
          <a:lstStyle/>
          <a:p>
            <a:pPr eaLnBrk="1" hangingPunct="1">
              <a:defRPr/>
            </a:pPr>
            <a:r>
              <a:rPr lang="zh-CN" altLang="en-US" b="1" kern="0" dirty="0">
                <a:solidFill>
                  <a:srgbClr val="C00000"/>
                </a:solidFill>
              </a:rPr>
              <a:t>称</a:t>
            </a:r>
            <a:r>
              <a:rPr lang="en-US" altLang="zh-CN" b="1" kern="0" dirty="0">
                <a:solidFill>
                  <a:srgbClr val="C00000"/>
                </a:solidFill>
              </a:rPr>
              <a:t>R</a:t>
            </a:r>
            <a:r>
              <a:rPr lang="zh-CN" altLang="en-US" b="1" kern="0" dirty="0">
                <a:solidFill>
                  <a:srgbClr val="C00000"/>
                </a:solidFill>
              </a:rPr>
              <a:t>和</a:t>
            </a:r>
            <a:r>
              <a:rPr lang="en-US" altLang="zh-CN" b="1" kern="0" dirty="0">
                <a:solidFill>
                  <a:srgbClr val="C00000"/>
                </a:solidFill>
              </a:rPr>
              <a:t>S</a:t>
            </a:r>
            <a:r>
              <a:rPr lang="zh-CN" altLang="en-US" b="1" kern="0" dirty="0">
                <a:solidFill>
                  <a:srgbClr val="C00000"/>
                </a:solidFill>
              </a:rPr>
              <a:t>互为逆关系</a:t>
            </a:r>
            <a:endParaRPr lang="zh-CN" altLang="en-US" b="1" dirty="0">
              <a:solidFill>
                <a:srgbClr val="C00000"/>
              </a:solidFill>
              <a:latin typeface="黑体" pitchFamily="2" charset="-122"/>
              <a:ea typeface="黑体" pitchFamily="2" charset="-122"/>
            </a:endParaRPr>
          </a:p>
        </p:txBody>
      </p:sp>
      <p:sp>
        <p:nvSpPr>
          <p:cNvPr id="8" name="Rectangle 2">
            <a:extLst>
              <a:ext uri="{FF2B5EF4-FFF2-40B4-BE49-F238E27FC236}">
                <a16:creationId xmlns:a16="http://schemas.microsoft.com/office/drawing/2014/main" id="{9168F974-8FD9-4AC0-9A36-7F3E3A3F4085}"/>
              </a:ext>
            </a:extLst>
          </p:cNvPr>
          <p:cNvSpPr txBox="1">
            <a:spLocks noChangeArrowheads="1"/>
          </p:cNvSpPr>
          <p:nvPr/>
        </p:nvSpPr>
        <p:spPr bwMode="auto">
          <a:xfrm>
            <a:off x="754063" y="5281613"/>
            <a:ext cx="7921625" cy="497316"/>
          </a:xfrm>
          <a:prstGeom prst="rect">
            <a:avLst/>
          </a:prstGeom>
          <a:solidFill>
            <a:srgbClr val="1157AB"/>
          </a:solidFill>
          <a:ln>
            <a:noFill/>
          </a:ln>
        </p:spPr>
        <p:txBody>
          <a:bodyPr>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just"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just"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just"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just" rtl="0" fontAlgn="base">
              <a:lnSpc>
                <a:spcPct val="120000"/>
              </a:lnSpc>
              <a:spcBef>
                <a:spcPct val="20000"/>
              </a:spcBef>
              <a:spcAft>
                <a:spcPct val="0"/>
              </a:spcAft>
              <a:buClr>
                <a:srgbClr val="FF3300"/>
              </a:buClr>
              <a:defRPr sz="2800" b="1">
                <a:solidFill>
                  <a:srgbClr val="000000"/>
                </a:solidFill>
                <a:latin typeface="+mn-lt"/>
                <a:ea typeface="+mn-ea"/>
              </a:defRPr>
            </a:lvl9pPr>
          </a:lstStyle>
          <a:p>
            <a:pPr marL="0" indent="0" eaLnBrk="1" hangingPunct="1">
              <a:buFont typeface="Wingdings" panose="05000000000000000000" pitchFamily="2" charset="2"/>
              <a:buNone/>
              <a:defRPr/>
            </a:pPr>
            <a:r>
              <a:rPr lang="zh-CN" altLang="en-US" sz="2400" kern="0">
                <a:solidFill>
                  <a:srgbClr val="FFFF00"/>
                </a:solidFill>
              </a:rPr>
              <a:t>已知</a:t>
            </a:r>
            <a:r>
              <a:rPr lang="pt-BR" altLang="zh-CN" sz="2400" kern="0">
                <a:solidFill>
                  <a:schemeClr val="bg1"/>
                </a:solidFill>
              </a:rPr>
              <a:t>R</a:t>
            </a:r>
            <a:r>
              <a:rPr lang="zh-CN" altLang="en-US" sz="2400" kern="0">
                <a:solidFill>
                  <a:schemeClr val="bg1"/>
                </a:solidFill>
              </a:rPr>
              <a:t>，求</a:t>
            </a:r>
            <a:r>
              <a:rPr lang="zh-CN" altLang="en-US" sz="2400" kern="0" dirty="0">
                <a:solidFill>
                  <a:schemeClr val="bg1"/>
                </a:solidFill>
              </a:rPr>
              <a:t>其逆关系的运算称为</a:t>
            </a:r>
            <a:r>
              <a:rPr lang="en-US" altLang="zh-CN" sz="2400" kern="0" dirty="0">
                <a:solidFill>
                  <a:schemeClr val="bg1"/>
                </a:solidFill>
              </a:rPr>
              <a:t>R</a:t>
            </a:r>
            <a:r>
              <a:rPr lang="zh-CN" altLang="en-US" sz="2400" kern="0" dirty="0">
                <a:solidFill>
                  <a:schemeClr val="bg1"/>
                </a:solidFill>
              </a:rPr>
              <a:t>的</a:t>
            </a:r>
            <a:r>
              <a:rPr lang="zh-CN" altLang="en-US" sz="2400" kern="0" dirty="0">
                <a:solidFill>
                  <a:srgbClr val="FFFF00"/>
                </a:solidFill>
              </a:rPr>
              <a:t>关系的逆运算</a:t>
            </a:r>
            <a:r>
              <a:rPr lang="zh-CN" altLang="en-US" sz="2400" kern="0" dirty="0">
                <a:solidFill>
                  <a:schemeClr val="tx2"/>
                </a:solidFill>
              </a:rPr>
              <a:t>。</a:t>
            </a:r>
            <a:endParaRPr lang="pt-BR" altLang="zh-CN" sz="2400" kern="0" noProof="1">
              <a:solidFill>
                <a:schemeClr val="tx2"/>
              </a:solidFill>
            </a:endParaRPr>
          </a:p>
        </p:txBody>
      </p:sp>
    </p:spTree>
    <p:extLst>
      <p:ext uri="{BB962C8B-B14F-4D97-AF65-F5344CB8AC3E}">
        <p14:creationId xmlns:p14="http://schemas.microsoft.com/office/powerpoint/2010/main" val="28845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2514" name="Rectangle 2"/>
          <p:cNvSpPr>
            <a:spLocks noGrp="1" noChangeArrowheads="1"/>
          </p:cNvSpPr>
          <p:nvPr>
            <p:ph/>
          </p:nvPr>
        </p:nvSpPr>
        <p:spPr>
          <a:xfrm>
            <a:off x="363005" y="995594"/>
            <a:ext cx="11222570" cy="2904209"/>
          </a:xfrm>
        </p:spPr>
        <p:txBody>
          <a:bodyPr vert="horz" lIns="0" tIns="0" rIns="0" bIns="0" rtlCol="0">
            <a:normAutofit/>
          </a:bodyPr>
          <a:lstStyle/>
          <a:p>
            <a:pPr marL="0" indent="0">
              <a:buNone/>
            </a:pPr>
            <a:r>
              <a:rPr lang="zh-CN" altLang="en-US" dirty="0">
                <a:solidFill>
                  <a:srgbClr val="FF0000"/>
                </a:solidFill>
              </a:rPr>
              <a:t>定义</a:t>
            </a:r>
            <a:r>
              <a:rPr lang="en-US" altLang="zh-CN" dirty="0">
                <a:solidFill>
                  <a:srgbClr val="FF0000"/>
                </a:solidFill>
              </a:rPr>
              <a:t>4.9   </a:t>
            </a:r>
            <a:r>
              <a:rPr lang="zh-CN" altLang="en-US" dirty="0"/>
              <a:t>设</a:t>
            </a:r>
            <a:r>
              <a:rPr lang="en-US" altLang="zh-CN" dirty="0"/>
              <a:t>A</a:t>
            </a:r>
            <a:r>
              <a:rPr lang="zh-CN" altLang="en-US" dirty="0"/>
              <a:t>，</a:t>
            </a:r>
            <a:r>
              <a:rPr lang="en-US" altLang="zh-CN" dirty="0"/>
              <a:t>B</a:t>
            </a:r>
            <a:r>
              <a:rPr lang="zh-CN" altLang="en-US" dirty="0"/>
              <a:t>是两个集合，</a:t>
            </a:r>
            <a:r>
              <a:rPr lang="pt-BR" altLang="zh-CN" dirty="0"/>
              <a:t> R</a:t>
            </a:r>
            <a:r>
              <a:rPr lang="zh-CN" altLang="zh-CN" dirty="0"/>
              <a:t>：</a:t>
            </a:r>
            <a:r>
              <a:rPr lang="pt-BR" altLang="zh-CN" dirty="0"/>
              <a:t>A→B </a:t>
            </a:r>
            <a:r>
              <a:rPr lang="zh-CN" altLang="en-US" dirty="0"/>
              <a:t>，则从</a:t>
            </a:r>
            <a:r>
              <a:rPr lang="en-US" altLang="zh-CN" dirty="0"/>
              <a:t>B</a:t>
            </a:r>
            <a:r>
              <a:rPr lang="zh-CN" altLang="en-US" dirty="0"/>
              <a:t>到</a:t>
            </a:r>
            <a:r>
              <a:rPr lang="en-US" altLang="zh-CN" dirty="0"/>
              <a:t>A</a:t>
            </a:r>
            <a:r>
              <a:rPr lang="zh-CN" altLang="en-US" dirty="0"/>
              <a:t>的关系</a:t>
            </a:r>
          </a:p>
          <a:p>
            <a:pPr marL="0" indent="0">
              <a:buNone/>
            </a:pPr>
            <a:r>
              <a:rPr lang="en-US" altLang="zh-CN" dirty="0"/>
              <a:t>              </a:t>
            </a:r>
            <a:r>
              <a:rPr lang="en-US" altLang="zh-CN" noProof="1">
                <a:solidFill>
                  <a:srgbClr val="0000FF"/>
                </a:solidFill>
              </a:rPr>
              <a:t>R</a:t>
            </a:r>
            <a:r>
              <a:rPr lang="en-US" altLang="zh-CN" baseline="30000" dirty="0">
                <a:solidFill>
                  <a:srgbClr val="0000FF"/>
                </a:solidFill>
              </a:rPr>
              <a:t>-1</a:t>
            </a:r>
            <a:r>
              <a:rPr lang="zh-CN" altLang="en-US" dirty="0">
                <a:solidFill>
                  <a:srgbClr val="0000FF"/>
                </a:solidFill>
              </a:rPr>
              <a:t>＝</a:t>
            </a:r>
            <a:r>
              <a:rPr lang="en-US" altLang="zh-CN" dirty="0">
                <a:solidFill>
                  <a:srgbClr val="0000FF"/>
                </a:solidFill>
              </a:rPr>
              <a:t>{&lt;</a:t>
            </a:r>
            <a:r>
              <a:rPr lang="en-US" altLang="zh-CN" dirty="0" err="1">
                <a:solidFill>
                  <a:srgbClr val="0000FF"/>
                </a:solidFill>
              </a:rPr>
              <a:t>b,a</a:t>
            </a:r>
            <a:r>
              <a:rPr lang="en-US" altLang="zh-CN" dirty="0">
                <a:solidFill>
                  <a:srgbClr val="0000FF"/>
                </a:solidFill>
              </a:rPr>
              <a:t>&gt;|&lt;</a:t>
            </a:r>
            <a:r>
              <a:rPr lang="en-US" altLang="zh-CN" dirty="0" err="1">
                <a:solidFill>
                  <a:srgbClr val="0000FF"/>
                </a:solidFill>
              </a:rPr>
              <a:t>a,b</a:t>
            </a:r>
            <a:r>
              <a:rPr lang="en-US" altLang="zh-CN" dirty="0">
                <a:solidFill>
                  <a:srgbClr val="0000FF"/>
                </a:solidFill>
              </a:rPr>
              <a:t>&gt;∈</a:t>
            </a:r>
            <a:r>
              <a:rPr lang="en-US" altLang="zh-CN" noProof="1">
                <a:solidFill>
                  <a:srgbClr val="0000FF"/>
                </a:solidFill>
              </a:rPr>
              <a:t>R}           </a:t>
            </a:r>
            <a:endParaRPr lang="en-US" altLang="zh-CN" dirty="0">
              <a:solidFill>
                <a:srgbClr val="0000FF"/>
              </a:solidFill>
            </a:endParaRPr>
          </a:p>
          <a:p>
            <a:pPr marL="0" indent="0">
              <a:buNone/>
            </a:pPr>
            <a:r>
              <a:rPr lang="zh-CN" altLang="en-US" noProof="1">
                <a:latin typeface="宋体" panose="02010600030101010101" pitchFamily="2" charset="-122"/>
              </a:rPr>
              <a:t>称为</a:t>
            </a:r>
            <a:r>
              <a:rPr lang="en-US" altLang="zh-CN" noProof="1">
                <a:latin typeface="宋体" panose="02010600030101010101" pitchFamily="2" charset="-122"/>
              </a:rPr>
              <a:t>R</a:t>
            </a:r>
            <a:r>
              <a:rPr lang="zh-CN" altLang="en-US" noProof="1">
                <a:latin typeface="宋体" panose="02010600030101010101" pitchFamily="2" charset="-122"/>
              </a:rPr>
              <a:t>的</a:t>
            </a:r>
            <a:r>
              <a:rPr lang="zh-CN" altLang="en-US" noProof="1">
                <a:solidFill>
                  <a:srgbClr val="FF0000"/>
                </a:solidFill>
                <a:latin typeface="宋体" panose="02010600030101010101" pitchFamily="2" charset="-122"/>
              </a:rPr>
              <a:t>逆关系</a:t>
            </a:r>
            <a:r>
              <a:rPr lang="en-US" altLang="zh-CN" dirty="0"/>
              <a:t>(Inverse Relation)</a:t>
            </a:r>
            <a:r>
              <a:rPr lang="zh-CN" altLang="zh-CN" dirty="0">
                <a:latin typeface="宋体" panose="02010600030101010101" pitchFamily="2" charset="-122"/>
              </a:rPr>
              <a:t>，</a:t>
            </a:r>
            <a:endParaRPr lang="zh-CN" altLang="en-US" dirty="0">
              <a:latin typeface="宋体" panose="02010600030101010101" pitchFamily="2" charset="-122"/>
            </a:endParaRPr>
          </a:p>
          <a:p>
            <a:pPr marL="0" indent="0">
              <a:buNone/>
            </a:pPr>
            <a:r>
              <a:rPr lang="zh-CN" altLang="en-US" noProof="1">
                <a:latin typeface="宋体" panose="02010600030101010101" pitchFamily="2" charset="-122"/>
              </a:rPr>
              <a:t>运算“-1”称为</a:t>
            </a:r>
            <a:r>
              <a:rPr lang="zh-CN" altLang="en-US" noProof="1">
                <a:solidFill>
                  <a:srgbClr val="FF0000"/>
                </a:solidFill>
                <a:latin typeface="宋体" panose="02010600030101010101" pitchFamily="2" charset="-122"/>
              </a:rPr>
              <a:t>逆运算</a:t>
            </a:r>
            <a:r>
              <a:rPr lang="en-US" altLang="zh-CN" dirty="0"/>
              <a:t>(Inverse Operation) </a:t>
            </a:r>
            <a:r>
              <a:rPr lang="zh-CN" altLang="en-US" dirty="0">
                <a:latin typeface="宋体" panose="02010600030101010101" pitchFamily="2" charset="-122"/>
              </a:rPr>
              <a:t>。</a:t>
            </a:r>
          </a:p>
        </p:txBody>
      </p:sp>
      <p:sp>
        <p:nvSpPr>
          <p:cNvPr id="144388" name="Rectangle 3"/>
          <p:cNvSpPr>
            <a:spLocks noGrp="1" noChangeArrowheads="1"/>
          </p:cNvSpPr>
          <p:nvPr>
            <p:ph type="title" idx="4294967295"/>
          </p:nvPr>
        </p:nvSpPr>
        <p:spPr/>
        <p:txBody>
          <a:bodyPr/>
          <a:lstStyle/>
          <a:p>
            <a:pPr eaLnBrk="1" hangingPunct="1"/>
            <a:r>
              <a:rPr lang="zh-CN" altLang="en-US" dirty="0"/>
              <a:t>逆运算的定义</a:t>
            </a:r>
          </a:p>
        </p:txBody>
      </p:sp>
      <p:sp>
        <p:nvSpPr>
          <p:cNvPr id="1472520" name="Rectangle 8"/>
          <p:cNvSpPr>
            <a:spLocks noChangeArrowheads="1"/>
          </p:cNvSpPr>
          <p:nvPr/>
        </p:nvSpPr>
        <p:spPr bwMode="auto">
          <a:xfrm>
            <a:off x="382221" y="3899803"/>
            <a:ext cx="11453124" cy="497957"/>
          </a:xfrm>
          <a:prstGeom prst="rect">
            <a:avLst/>
          </a:prstGeom>
          <a:solidFill>
            <a:srgbClr val="1157AB">
              <a:alpha val="89803"/>
            </a:srgbClr>
          </a:solidFill>
          <a:ln>
            <a:noFill/>
          </a:ln>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spcBef>
                <a:spcPts val="600"/>
              </a:spcBef>
              <a:buClrTx/>
              <a:buNone/>
            </a:pPr>
            <a:r>
              <a:rPr kumimoji="1" lang="zh-CN" altLang="en-US" sz="2400" dirty="0">
                <a:solidFill>
                  <a:schemeClr val="bg1"/>
                </a:solidFill>
                <a:latin typeface="+mn-ea"/>
                <a:ea typeface="+mn-ea"/>
              </a:rPr>
              <a:t>由定义</a:t>
            </a:r>
            <a:r>
              <a:rPr kumimoji="1" lang="en-US" altLang="zh-CN" sz="2400" dirty="0">
                <a:solidFill>
                  <a:schemeClr val="bg1"/>
                </a:solidFill>
                <a:latin typeface="+mn-ea"/>
                <a:ea typeface="+mn-ea"/>
              </a:rPr>
              <a:t>4.9</a:t>
            </a:r>
            <a:r>
              <a:rPr kumimoji="1" lang="zh-CN" altLang="en-US" sz="2400" dirty="0">
                <a:solidFill>
                  <a:schemeClr val="bg1"/>
                </a:solidFill>
                <a:latin typeface="+mn-ea"/>
                <a:ea typeface="+mn-ea"/>
              </a:rPr>
              <a:t>知：</a:t>
            </a:r>
            <a:r>
              <a:rPr kumimoji="1" lang="en-US" altLang="zh-CN" sz="2400" dirty="0">
                <a:solidFill>
                  <a:schemeClr val="bg1"/>
                </a:solidFill>
                <a:latin typeface="+mn-ea"/>
                <a:ea typeface="+mn-ea"/>
              </a:rPr>
              <a:t> (R</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=R</a:t>
            </a:r>
            <a:r>
              <a:rPr kumimoji="1" lang="zh-CN" altLang="en-US" sz="2400" dirty="0">
                <a:solidFill>
                  <a:schemeClr val="bg1"/>
                </a:solidFill>
                <a:latin typeface="+mn-ea"/>
                <a:ea typeface="+mn-ea"/>
              </a:rPr>
              <a:t>；</a:t>
            </a:r>
            <a:r>
              <a:rPr kumimoji="1" lang="en-US" altLang="zh-CN" sz="2400" dirty="0">
                <a:solidFill>
                  <a:schemeClr val="bg1"/>
                </a:solidFill>
                <a:latin typeface="+mn-ea"/>
                <a:ea typeface="+mn-ea"/>
              </a:rPr>
              <a:t>       Φ</a:t>
            </a:r>
            <a:r>
              <a:rPr kumimoji="1" lang="en-US" altLang="zh-CN" sz="2400" baseline="30000" dirty="0">
                <a:solidFill>
                  <a:schemeClr val="bg1"/>
                </a:solidFill>
                <a:latin typeface="+mn-ea"/>
                <a:ea typeface="+mn-ea"/>
              </a:rPr>
              <a:t>-1</a:t>
            </a:r>
            <a:r>
              <a:rPr kumimoji="1" lang="en-US" altLang="zh-CN" sz="2400" dirty="0">
                <a:solidFill>
                  <a:schemeClr val="bg1"/>
                </a:solidFill>
                <a:latin typeface="+mn-ea"/>
                <a:ea typeface="+mn-ea"/>
              </a:rPr>
              <a:t>=Φ</a:t>
            </a:r>
            <a:r>
              <a:rPr kumimoji="1" lang="zh-CN" altLang="en-US" sz="2400" dirty="0">
                <a:solidFill>
                  <a:schemeClr val="bg1"/>
                </a:solidFill>
                <a:latin typeface="+mn-ea"/>
                <a:ea typeface="+mn-ea"/>
              </a:rPr>
              <a:t>；    </a:t>
            </a:r>
            <a:r>
              <a:rPr lang="pt-BR" altLang="zh-CN" sz="2400" dirty="0">
                <a:solidFill>
                  <a:schemeClr val="bg1"/>
                </a:solidFill>
                <a:latin typeface="+mn-ea"/>
                <a:ea typeface="+mn-ea"/>
              </a:rPr>
              <a:t>(A×B)</a:t>
            </a:r>
            <a:r>
              <a:rPr lang="en-US" altLang="zh-CN" sz="2400" baseline="30000" dirty="0">
                <a:solidFill>
                  <a:schemeClr val="bg1"/>
                </a:solidFill>
                <a:latin typeface="+mn-ea"/>
                <a:ea typeface="+mn-ea"/>
              </a:rPr>
              <a:t>−1</a:t>
            </a:r>
            <a:r>
              <a:rPr lang="zh-CN" altLang="zh-CN" sz="2400" dirty="0">
                <a:solidFill>
                  <a:schemeClr val="bg1"/>
                </a:solidFill>
                <a:latin typeface="+mn-ea"/>
                <a:ea typeface="+mn-ea"/>
              </a:rPr>
              <a:t>＝</a:t>
            </a:r>
            <a:r>
              <a:rPr lang="pt-BR" altLang="zh-CN" sz="2400" dirty="0">
                <a:solidFill>
                  <a:schemeClr val="bg1"/>
                </a:solidFill>
                <a:latin typeface="+mn-ea"/>
                <a:ea typeface="+mn-ea"/>
              </a:rPr>
              <a:t>B×</a:t>
            </a:r>
            <a:r>
              <a:rPr lang="en-US" altLang="zh-CN" sz="2400" dirty="0">
                <a:solidFill>
                  <a:schemeClr val="bg1"/>
                </a:solidFill>
                <a:latin typeface="+mn-ea"/>
                <a:ea typeface="+mn-ea"/>
              </a:rPr>
              <a:t>A</a:t>
            </a:r>
            <a:endParaRPr kumimoji="1" lang="zh-CN" altLang="en-US" sz="2400" dirty="0">
              <a:solidFill>
                <a:schemeClr val="bg1"/>
              </a:solidFill>
              <a:latin typeface="+mn-ea"/>
              <a:ea typeface="+mn-ea"/>
            </a:endParaRPr>
          </a:p>
        </p:txBody>
      </p:sp>
      <p:sp>
        <p:nvSpPr>
          <p:cNvPr id="9" name="Text Box 556">
            <a:extLst>
              <a:ext uri="{FF2B5EF4-FFF2-40B4-BE49-F238E27FC236}">
                <a16:creationId xmlns:a16="http://schemas.microsoft.com/office/drawing/2014/main" id="{C87B2D47-E610-44AB-B4FC-8E11A5D2AA22}"/>
              </a:ext>
            </a:extLst>
          </p:cNvPr>
          <p:cNvSpPr txBox="1">
            <a:spLocks noChangeArrowheads="1"/>
          </p:cNvSpPr>
          <p:nvPr/>
        </p:nvSpPr>
        <p:spPr bwMode="auto">
          <a:xfrm>
            <a:off x="405449" y="5106194"/>
            <a:ext cx="11453123" cy="139056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mn-ea"/>
                <a:cs typeface="宋体" panose="02010600030101010101" pitchFamily="2" charset="-122"/>
              </a:rPr>
              <a:t>解题小贴士—</a:t>
            </a:r>
            <a:r>
              <a:rPr lang="zh-CN" b="1" kern="100" dirty="0">
                <a:solidFill>
                  <a:srgbClr val="3333FF"/>
                </a:solidFill>
                <a:effectLst/>
                <a:latin typeface="+mn-ea"/>
                <a:cs typeface="宋体" panose="02010600030101010101" pitchFamily="2" charset="-122"/>
              </a:rPr>
              <a:t>关系</a:t>
            </a:r>
            <a:r>
              <a:rPr lang="en-US" b="1" kern="100" dirty="0">
                <a:solidFill>
                  <a:srgbClr val="3333FF"/>
                </a:solidFill>
                <a:effectLst/>
                <a:latin typeface="+mn-ea"/>
                <a:cs typeface="宋体" panose="02010600030101010101" pitchFamily="2" charset="-122"/>
              </a:rPr>
              <a:t>R</a:t>
            </a:r>
            <a:r>
              <a:rPr lang="zh-CN" b="1" kern="100" dirty="0">
                <a:solidFill>
                  <a:srgbClr val="3333FF"/>
                </a:solidFill>
                <a:effectLst/>
                <a:latin typeface="+mn-ea"/>
                <a:cs typeface="宋体" panose="02010600030101010101" pitchFamily="2" charset="-122"/>
              </a:rPr>
              <a:t>的</a:t>
            </a:r>
            <a:r>
              <a:rPr lang="en-US" b="1" kern="100" dirty="0">
                <a:solidFill>
                  <a:srgbClr val="3333FF"/>
                </a:solidFill>
                <a:effectLst/>
                <a:latin typeface="+mn-ea"/>
                <a:cs typeface="宋体" panose="02010600030101010101" pitchFamily="2" charset="-122"/>
              </a:rPr>
              <a:t>R</a:t>
            </a:r>
            <a:r>
              <a:rPr lang="en-US" b="1" kern="100" baseline="30000" dirty="0">
                <a:solidFill>
                  <a:srgbClr val="3333FF"/>
                </a:solidFill>
                <a:effectLst/>
                <a:latin typeface="+mn-ea"/>
                <a:cs typeface="宋体" panose="02010600030101010101" pitchFamily="2" charset="-122"/>
              </a:rPr>
              <a:t>−1</a:t>
            </a:r>
            <a:r>
              <a:rPr lang="zh-CN" b="1" kern="100" dirty="0">
                <a:solidFill>
                  <a:srgbClr val="3333FF"/>
                </a:solidFill>
                <a:effectLst/>
                <a:latin typeface="+mn-ea"/>
                <a:cs typeface="宋体" panose="02010600030101010101" pitchFamily="2" charset="-122"/>
              </a:rPr>
              <a:t>的计算方法</a:t>
            </a:r>
          </a:p>
          <a:p>
            <a:pPr indent="266700" algn="just">
              <a:lnSpc>
                <a:spcPct val="150000"/>
              </a:lnSpc>
              <a:spcAft>
                <a:spcPts val="0"/>
              </a:spcAft>
            </a:pPr>
            <a:r>
              <a:rPr lang="zh-CN" b="1" kern="100" dirty="0">
                <a:effectLst/>
                <a:latin typeface="+mn-ea"/>
                <a:cs typeface="宋体" panose="02010600030101010101" pitchFamily="2" charset="-122"/>
              </a:rPr>
              <a:t>将</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中所有序偶中两个元素的位置交换即得</a:t>
            </a:r>
            <a:r>
              <a:rPr lang="en-US" b="1" kern="100" dirty="0">
                <a:effectLst/>
                <a:latin typeface="+mn-ea"/>
                <a:cs typeface="宋体" panose="02010600030101010101" pitchFamily="2" charset="-122"/>
              </a:rPr>
              <a:t>R</a:t>
            </a:r>
            <a:r>
              <a:rPr lang="en-US" b="1" kern="100" baseline="300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p:spTree>
    <p:extLst>
      <p:ext uri="{BB962C8B-B14F-4D97-AF65-F5344CB8AC3E}">
        <p14:creationId xmlns:p14="http://schemas.microsoft.com/office/powerpoint/2010/main" val="395988998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472520"/>
                                        </p:tgtEl>
                                        <p:attrNameLst>
                                          <p:attrName>style.visibility</p:attrName>
                                        </p:attrNameLst>
                                      </p:cBhvr>
                                      <p:to>
                                        <p:strVal val="visible"/>
                                      </p:to>
                                    </p:set>
                                    <p:anim calcmode="lin" valueType="num">
                                      <p:cBhvr>
                                        <p:cTn id="7" dur="500" decel="50000" fill="hold">
                                          <p:stCondLst>
                                            <p:cond delay="0"/>
                                          </p:stCondLst>
                                        </p:cTn>
                                        <p:tgtEl>
                                          <p:spTgt spid="14725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4725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472520"/>
                                        </p:tgtEl>
                                        <p:attrNameLst>
                                          <p:attrName>ppt_w</p:attrName>
                                        </p:attrNameLst>
                                      </p:cBhvr>
                                      <p:tavLst>
                                        <p:tav tm="0">
                                          <p:val>
                                            <p:strVal val="#ppt_w*.05"/>
                                          </p:val>
                                        </p:tav>
                                        <p:tav tm="100000">
                                          <p:val>
                                            <p:strVal val="#ppt_w"/>
                                          </p:val>
                                        </p:tav>
                                      </p:tavLst>
                                    </p:anim>
                                    <p:anim calcmode="lin" valueType="num">
                                      <p:cBhvr>
                                        <p:cTn id="10" dur="1000" fill="hold"/>
                                        <p:tgtEl>
                                          <p:spTgt spid="14725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4725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4725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4725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4725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20"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eaLnBrk="1" hangingPunct="1"/>
            <a:r>
              <a:rPr lang="zh-CN" altLang="en-US" dirty="0"/>
              <a:t>例</a:t>
            </a:r>
            <a:r>
              <a:rPr lang="en-US" altLang="zh-CN" dirty="0"/>
              <a:t>4.17</a:t>
            </a:r>
            <a:endParaRPr lang="zh-CN" altLang="en-US" dirty="0"/>
          </a:p>
        </p:txBody>
      </p:sp>
      <p:sp>
        <p:nvSpPr>
          <p:cNvPr id="1474563" name="Rectangle 3"/>
          <p:cNvSpPr>
            <a:spLocks noGrp="1" noChangeArrowheads="1"/>
          </p:cNvSpPr>
          <p:nvPr>
            <p:ph type="body" idx="1"/>
          </p:nvPr>
        </p:nvSpPr>
        <p:spPr>
          <a:xfrm>
            <a:off x="384175" y="1067594"/>
            <a:ext cx="11353800" cy="4800600"/>
          </a:xfrm>
        </p:spPr>
        <p:txBody>
          <a:bodyPr>
            <a:normAutofit/>
          </a:bodyPr>
          <a:lstStyle/>
          <a:p>
            <a:pPr marL="0" indent="0">
              <a:lnSpc>
                <a:spcPct val="200000"/>
              </a:lnSpc>
              <a:buNone/>
            </a:pPr>
            <a:r>
              <a:rPr lang="zh-CN" altLang="en-US" dirty="0">
                <a:solidFill>
                  <a:srgbClr val="C00000"/>
                </a:solidFill>
              </a:rPr>
              <a:t>例</a:t>
            </a:r>
            <a:r>
              <a:rPr lang="en-US" altLang="zh-CN" dirty="0">
                <a:solidFill>
                  <a:srgbClr val="C00000"/>
                </a:solidFill>
              </a:rPr>
              <a:t>4.17  </a:t>
            </a:r>
            <a:r>
              <a:rPr lang="zh-CN" altLang="en-US" dirty="0">
                <a:solidFill>
                  <a:schemeClr val="tx1"/>
                </a:solidFill>
              </a:rPr>
              <a:t>设</a:t>
            </a:r>
            <a:r>
              <a:rPr lang="en-US" altLang="zh-CN" dirty="0">
                <a:solidFill>
                  <a:schemeClr val="tx1"/>
                </a:solidFill>
              </a:rPr>
              <a:t>A={1,2,3,4}</a:t>
            </a:r>
            <a:r>
              <a:rPr lang="zh-CN" altLang="en-US" dirty="0">
                <a:solidFill>
                  <a:schemeClr val="tx1"/>
                </a:solidFill>
              </a:rPr>
              <a:t>，</a:t>
            </a:r>
            <a:r>
              <a:rPr lang="en-US" altLang="zh-CN" dirty="0">
                <a:solidFill>
                  <a:schemeClr val="tx1"/>
                </a:solidFill>
              </a:rPr>
              <a:t>B={</a:t>
            </a:r>
            <a:r>
              <a:rPr lang="en-US" altLang="zh-CN" dirty="0" err="1">
                <a:solidFill>
                  <a:schemeClr val="tx1"/>
                </a:solidFill>
              </a:rPr>
              <a:t>a,b,c,d</a:t>
            </a:r>
            <a:r>
              <a:rPr lang="en-US" altLang="zh-CN" dirty="0">
                <a:solidFill>
                  <a:schemeClr val="tx1"/>
                </a:solidFill>
              </a:rPr>
              <a:t>}</a:t>
            </a:r>
            <a:r>
              <a:rPr lang="zh-CN" altLang="en-US" dirty="0">
                <a:solidFill>
                  <a:schemeClr val="tx1"/>
                </a:solidFill>
              </a:rPr>
              <a:t>，</a:t>
            </a:r>
            <a:r>
              <a:rPr lang="en-US" altLang="zh-CN" dirty="0">
                <a:solidFill>
                  <a:schemeClr val="tx1"/>
                </a:solidFill>
              </a:rPr>
              <a:t>C={2,3,4,5}</a:t>
            </a:r>
            <a:r>
              <a:rPr lang="zh-CN" altLang="en-US" dirty="0">
                <a:solidFill>
                  <a:schemeClr val="tx1"/>
                </a:solidFill>
              </a:rPr>
              <a:t>，</a:t>
            </a:r>
            <a:endParaRPr lang="en-US" altLang="zh-CN" dirty="0">
              <a:solidFill>
                <a:schemeClr val="tx1"/>
              </a:solidFill>
            </a:endParaRPr>
          </a:p>
          <a:p>
            <a:pPr marL="0" indent="0">
              <a:lnSpc>
                <a:spcPct val="200000"/>
              </a:lnSpc>
              <a:buNone/>
            </a:pPr>
            <a:r>
              <a:rPr lang="pt-BR" altLang="zh-CN" dirty="0"/>
              <a:t>            R</a:t>
            </a:r>
            <a:r>
              <a:rPr lang="zh-CN" altLang="zh-CN" dirty="0"/>
              <a:t>：</a:t>
            </a:r>
            <a:r>
              <a:rPr lang="pt-BR" altLang="zh-CN" dirty="0"/>
              <a:t>A→B</a:t>
            </a:r>
            <a:r>
              <a:rPr lang="zh-CN" altLang="en-US" dirty="0">
                <a:solidFill>
                  <a:schemeClr val="tx1"/>
                </a:solidFill>
              </a:rPr>
              <a:t>且</a:t>
            </a:r>
            <a:r>
              <a:rPr lang="en-US" altLang="zh-CN" dirty="0">
                <a:solidFill>
                  <a:schemeClr val="tx1"/>
                </a:solidFill>
              </a:rPr>
              <a:t>R={&lt;1,a&gt;, &lt;2,c&gt;,&lt;3,b&gt;,&lt;4,b&gt;,&lt;4,d&gt;}</a:t>
            </a:r>
            <a:r>
              <a:rPr lang="zh-CN" altLang="en-US" dirty="0">
                <a:solidFill>
                  <a:schemeClr val="tx1"/>
                </a:solidFill>
              </a:rPr>
              <a:t>，</a:t>
            </a:r>
            <a:endParaRPr lang="en-US" altLang="zh-CN" dirty="0">
              <a:solidFill>
                <a:schemeClr val="tx1"/>
              </a:solidFill>
            </a:endParaRPr>
          </a:p>
          <a:p>
            <a:pPr marL="0" indent="0">
              <a:lnSpc>
                <a:spcPct val="200000"/>
              </a:lnSpc>
              <a:buNone/>
            </a:pPr>
            <a:r>
              <a:rPr lang="pt-BR" altLang="zh-CN" dirty="0"/>
              <a:t>           S</a:t>
            </a:r>
            <a:r>
              <a:rPr lang="zh-CN" altLang="zh-CN" dirty="0"/>
              <a:t>：</a:t>
            </a:r>
            <a:r>
              <a:rPr lang="pt-BR" altLang="zh-CN" dirty="0"/>
              <a:t>B→C</a:t>
            </a:r>
            <a:r>
              <a:rPr lang="zh-CN" altLang="en-US" dirty="0">
                <a:solidFill>
                  <a:schemeClr val="tx1"/>
                </a:solidFill>
              </a:rPr>
              <a:t>且</a:t>
            </a:r>
            <a:r>
              <a:rPr lang="en-US" altLang="zh-CN" dirty="0">
                <a:solidFill>
                  <a:schemeClr val="tx1"/>
                </a:solidFill>
              </a:rPr>
              <a:t>S={&lt;a,2&gt;, &lt;b,4&gt;, &lt;c,3&gt;,&lt;c,5&gt;, &lt;d,5&gt;}</a:t>
            </a:r>
            <a:r>
              <a:rPr lang="zh-CN" altLang="en-US" dirty="0">
                <a:solidFill>
                  <a:schemeClr val="tx1"/>
                </a:solidFill>
              </a:rPr>
              <a:t>。</a:t>
            </a:r>
          </a:p>
          <a:p>
            <a:pPr marL="0" indent="0">
              <a:lnSpc>
                <a:spcPct val="200000"/>
              </a:lnSpc>
              <a:buNone/>
            </a:pPr>
            <a:r>
              <a:rPr lang="zh-CN" altLang="en-US" dirty="0">
                <a:solidFill>
                  <a:schemeClr val="tx1"/>
                </a:solidFill>
              </a:rPr>
              <a:t>（</a:t>
            </a:r>
            <a:r>
              <a:rPr lang="en-US" altLang="zh-CN" dirty="0">
                <a:solidFill>
                  <a:schemeClr val="tx1"/>
                </a:solidFill>
              </a:rPr>
              <a:t>1</a:t>
            </a:r>
            <a:r>
              <a:rPr lang="zh-CN" altLang="en-US" dirty="0">
                <a:solidFill>
                  <a:schemeClr val="tx1"/>
                </a:solidFill>
              </a:rPr>
              <a:t>）计算</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，并画出</a:t>
            </a:r>
            <a:r>
              <a:rPr lang="en-US" altLang="zh-CN" dirty="0">
                <a:solidFill>
                  <a:schemeClr val="tx1"/>
                </a:solidFill>
              </a:rPr>
              <a:t>R</a:t>
            </a:r>
            <a:r>
              <a:rPr lang="zh-CN" altLang="en-US" dirty="0">
                <a:solidFill>
                  <a:schemeClr val="tx1"/>
                </a:solidFill>
              </a:rPr>
              <a:t>和</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的关系图。</a:t>
            </a:r>
          </a:p>
          <a:p>
            <a:pPr marL="0" indent="0">
              <a:lnSpc>
                <a:spcPct val="200000"/>
              </a:lnSpc>
              <a:buNone/>
            </a:pPr>
            <a:r>
              <a:rPr lang="zh-CN" altLang="en-US" dirty="0">
                <a:solidFill>
                  <a:schemeClr val="tx1"/>
                </a:solidFill>
              </a:rPr>
              <a:t>（</a:t>
            </a:r>
            <a:r>
              <a:rPr lang="en-US" altLang="zh-CN" dirty="0">
                <a:solidFill>
                  <a:schemeClr val="tx1"/>
                </a:solidFill>
              </a:rPr>
              <a:t>2</a:t>
            </a:r>
            <a:r>
              <a:rPr lang="zh-CN" altLang="en-US" dirty="0">
                <a:solidFill>
                  <a:schemeClr val="tx1"/>
                </a:solidFill>
              </a:rPr>
              <a:t>）写出</a:t>
            </a:r>
            <a:r>
              <a:rPr lang="en-US" altLang="zh-CN" dirty="0">
                <a:solidFill>
                  <a:schemeClr val="tx1"/>
                </a:solidFill>
              </a:rPr>
              <a:t>R</a:t>
            </a:r>
            <a:r>
              <a:rPr lang="zh-CN" altLang="en-US" dirty="0">
                <a:solidFill>
                  <a:schemeClr val="tx1"/>
                </a:solidFill>
              </a:rPr>
              <a:t>和</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的关系矩阵。</a:t>
            </a:r>
          </a:p>
          <a:p>
            <a:pPr marL="0" indent="0">
              <a:lnSpc>
                <a:spcPct val="200000"/>
              </a:lnSpc>
              <a:buNone/>
            </a:pPr>
            <a:r>
              <a:rPr lang="zh-CN" altLang="en-US" dirty="0">
                <a:solidFill>
                  <a:schemeClr val="tx1"/>
                </a:solidFill>
              </a:rPr>
              <a:t>（</a:t>
            </a:r>
            <a:r>
              <a:rPr lang="en-US" altLang="zh-CN" dirty="0">
                <a:solidFill>
                  <a:schemeClr val="tx1"/>
                </a:solidFill>
              </a:rPr>
              <a:t>3</a:t>
            </a:r>
            <a:r>
              <a:rPr lang="zh-CN" altLang="en-US" dirty="0">
                <a:solidFill>
                  <a:schemeClr val="tx1"/>
                </a:solidFill>
              </a:rPr>
              <a:t>）计算</a:t>
            </a:r>
            <a:r>
              <a:rPr lang="en-US" altLang="zh-CN" dirty="0">
                <a:solidFill>
                  <a:schemeClr val="tx1"/>
                </a:solidFill>
              </a:rPr>
              <a:t>(</a:t>
            </a:r>
            <a:r>
              <a:rPr lang="en-US" altLang="zh-CN" dirty="0" err="1">
                <a:solidFill>
                  <a:schemeClr val="tx1"/>
                </a:solidFill>
              </a:rPr>
              <a:t>RoS</a:t>
            </a:r>
            <a:r>
              <a:rPr lang="en-US" altLang="zh-CN" dirty="0">
                <a:solidFill>
                  <a:schemeClr val="tx1"/>
                </a:solidFill>
              </a:rPr>
              <a:t>)</a:t>
            </a:r>
            <a:r>
              <a:rPr lang="en-US" altLang="zh-CN" baseline="30000" dirty="0">
                <a:solidFill>
                  <a:schemeClr val="tx1"/>
                </a:solidFill>
              </a:rPr>
              <a:t>-1</a:t>
            </a:r>
            <a:r>
              <a:rPr lang="zh-CN" altLang="en-US" dirty="0">
                <a:solidFill>
                  <a:schemeClr val="tx1"/>
                </a:solidFill>
              </a:rPr>
              <a:t>和</a:t>
            </a:r>
            <a:r>
              <a:rPr lang="en-US" altLang="zh-CN" dirty="0">
                <a:solidFill>
                  <a:schemeClr val="tx1"/>
                </a:solidFill>
              </a:rPr>
              <a:t>S</a:t>
            </a:r>
            <a:r>
              <a:rPr lang="en-US" altLang="zh-CN" baseline="30000" dirty="0">
                <a:solidFill>
                  <a:schemeClr val="tx1"/>
                </a:solidFill>
              </a:rPr>
              <a:t>-1o</a:t>
            </a:r>
            <a:r>
              <a:rPr lang="en-US" altLang="zh-CN" dirty="0">
                <a:solidFill>
                  <a:schemeClr val="tx1"/>
                </a:solidFill>
              </a:rPr>
              <a:t>R</a:t>
            </a:r>
            <a:r>
              <a:rPr lang="en-US" altLang="zh-CN" baseline="30000" dirty="0">
                <a:solidFill>
                  <a:schemeClr val="tx1"/>
                </a:solidFill>
              </a:rPr>
              <a:t>-1</a:t>
            </a:r>
            <a:r>
              <a:rPr lang="zh-CN" altLang="en-US" dirty="0">
                <a:solidFill>
                  <a:schemeClr val="tx1"/>
                </a:solidFill>
              </a:rPr>
              <a:t>。</a:t>
            </a:r>
          </a:p>
        </p:txBody>
      </p:sp>
    </p:spTree>
    <p:extLst>
      <p:ext uri="{BB962C8B-B14F-4D97-AF65-F5344CB8AC3E}">
        <p14:creationId xmlns:p14="http://schemas.microsoft.com/office/powerpoint/2010/main" val="28166274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zh-CN" altLang="en-US" dirty="0"/>
              <a:t>例</a:t>
            </a:r>
            <a:r>
              <a:rPr lang="en-US" altLang="zh-CN" dirty="0"/>
              <a:t>4.17</a:t>
            </a:r>
            <a:r>
              <a:rPr lang="zh-CN" altLang="en-US" dirty="0"/>
              <a:t>（续）</a:t>
            </a:r>
          </a:p>
        </p:txBody>
      </p:sp>
      <p:sp>
        <p:nvSpPr>
          <p:cNvPr id="1476611" name="Rectangle 3"/>
          <p:cNvSpPr>
            <a:spLocks noGrp="1" noChangeArrowheads="1"/>
          </p:cNvSpPr>
          <p:nvPr>
            <p:ph type="body" idx="1"/>
          </p:nvPr>
        </p:nvSpPr>
        <p:spPr>
          <a:xfrm>
            <a:off x="534494" y="1083720"/>
            <a:ext cx="11127281" cy="2107893"/>
          </a:xfrm>
        </p:spPr>
        <p:txBody>
          <a:bodyPr>
            <a:normAutofit/>
          </a:bodyPr>
          <a:lstStyle/>
          <a:p>
            <a:pPr marL="0" indent="0">
              <a:lnSpc>
                <a:spcPct val="150000"/>
              </a:lnSpc>
              <a:spcBef>
                <a:spcPct val="10000"/>
              </a:spcBef>
              <a:buNone/>
            </a:pPr>
            <a:r>
              <a:rPr lang="en-US" altLang="zh-CN" dirty="0"/>
              <a:t>(1)R</a:t>
            </a:r>
            <a:r>
              <a:rPr lang="en-US" altLang="zh-CN" baseline="30000" dirty="0"/>
              <a:t>-1</a:t>
            </a:r>
            <a:r>
              <a:rPr lang="en-US" altLang="zh-CN" dirty="0"/>
              <a:t>={&lt;1,a&gt;,&lt;2,c&gt;,&lt;3,b&gt;,&lt;4,b&gt;,&lt;4,d&gt;}</a:t>
            </a:r>
            <a:r>
              <a:rPr lang="en-US" altLang="zh-CN" baseline="30000" dirty="0"/>
              <a:t>-1</a:t>
            </a:r>
          </a:p>
          <a:p>
            <a:pPr marL="0" indent="0">
              <a:lnSpc>
                <a:spcPct val="150000"/>
              </a:lnSpc>
              <a:spcBef>
                <a:spcPct val="10000"/>
              </a:spcBef>
              <a:buNone/>
            </a:pPr>
            <a:r>
              <a:rPr lang="en-US" altLang="zh-CN" dirty="0"/>
              <a:t>     ={&lt;a,1&gt;,&lt;c,2&gt;,&lt;b,3&gt;,&lt;b,4&gt;,&lt;d,4&gt;}</a:t>
            </a:r>
            <a:r>
              <a:rPr lang="zh-CN" altLang="en-US" dirty="0"/>
              <a:t>，</a:t>
            </a:r>
          </a:p>
          <a:p>
            <a:pPr marL="0" indent="0">
              <a:lnSpc>
                <a:spcPct val="150000"/>
              </a:lnSpc>
              <a:spcBef>
                <a:spcPct val="10000"/>
              </a:spcBef>
              <a:buNone/>
            </a:pPr>
            <a:r>
              <a:rPr lang="en-US" altLang="zh-CN" dirty="0"/>
              <a:t>R</a:t>
            </a:r>
            <a:r>
              <a:rPr lang="zh-CN" altLang="en-US" dirty="0"/>
              <a:t>和</a:t>
            </a:r>
            <a:r>
              <a:rPr lang="en-US" altLang="zh-CN" dirty="0"/>
              <a:t>R</a:t>
            </a:r>
            <a:r>
              <a:rPr lang="en-US" altLang="zh-CN" baseline="30000" dirty="0"/>
              <a:t>-1</a:t>
            </a:r>
            <a:r>
              <a:rPr lang="zh-CN" altLang="en-US" dirty="0"/>
              <a:t>的关系图分别见下面的左图与右图。</a:t>
            </a:r>
          </a:p>
        </p:txBody>
      </p:sp>
      <p:grpSp>
        <p:nvGrpSpPr>
          <p:cNvPr id="58" name="Group 65">
            <a:extLst>
              <a:ext uri="{FF2B5EF4-FFF2-40B4-BE49-F238E27FC236}">
                <a16:creationId xmlns:a16="http://schemas.microsoft.com/office/drawing/2014/main" id="{A289CF6A-0B0B-445B-AFCA-F88FD3A63CCB}"/>
              </a:ext>
            </a:extLst>
          </p:cNvPr>
          <p:cNvGrpSpPr>
            <a:grpSpLocks/>
          </p:cNvGrpSpPr>
          <p:nvPr/>
        </p:nvGrpSpPr>
        <p:grpSpPr bwMode="auto">
          <a:xfrm>
            <a:off x="1314450" y="3246439"/>
            <a:ext cx="2105025" cy="2679700"/>
            <a:chOff x="628" y="2045"/>
            <a:chExt cx="1326" cy="1688"/>
          </a:xfrm>
        </p:grpSpPr>
        <p:sp>
          <p:nvSpPr>
            <p:cNvPr id="59" name="Freeform 6">
              <a:extLst>
                <a:ext uri="{FF2B5EF4-FFF2-40B4-BE49-F238E27FC236}">
                  <a16:creationId xmlns:a16="http://schemas.microsoft.com/office/drawing/2014/main" id="{3A832152-55E5-42E2-9DBC-EDFB837F7017}"/>
                </a:ext>
              </a:extLst>
            </p:cNvPr>
            <p:cNvSpPr>
              <a:spLocks noChangeAspect="1"/>
            </p:cNvSpPr>
            <p:nvPr/>
          </p:nvSpPr>
          <p:spPr bwMode="auto">
            <a:xfrm>
              <a:off x="849" y="3648"/>
              <a:ext cx="813" cy="2"/>
            </a:xfrm>
            <a:custGeom>
              <a:avLst/>
              <a:gdLst>
                <a:gd name="T0" fmla="*/ 0 w 703"/>
                <a:gd name="T1" fmla="*/ 0 h 1"/>
                <a:gd name="T2" fmla="*/ 17215 w 703"/>
                <a:gd name="T3" fmla="*/ 0 h 1"/>
                <a:gd name="T4" fmla="*/ 0 60000 65536"/>
                <a:gd name="T5" fmla="*/ 0 60000 65536"/>
                <a:gd name="T6" fmla="*/ 0 w 703"/>
                <a:gd name="T7" fmla="*/ 0 h 1"/>
                <a:gd name="T8" fmla="*/ 703 w 703"/>
                <a:gd name="T9" fmla="*/ 1 h 1"/>
              </a:gdLst>
              <a:ahLst/>
              <a:cxnLst>
                <a:cxn ang="T4">
                  <a:pos x="T0" y="T1"/>
                </a:cxn>
                <a:cxn ang="T5">
                  <a:pos x="T2" y="T3"/>
                </a:cxn>
              </a:cxnLst>
              <a:rect l="T6" t="T7" r="T8" b="T9"/>
              <a:pathLst>
                <a:path w="703" h="1">
                  <a:moveTo>
                    <a:pt x="0" y="0"/>
                  </a:moveTo>
                  <a:lnTo>
                    <a:pt x="70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0" name="Freeform 7">
              <a:extLst>
                <a:ext uri="{FF2B5EF4-FFF2-40B4-BE49-F238E27FC236}">
                  <a16:creationId xmlns:a16="http://schemas.microsoft.com/office/drawing/2014/main" id="{4B6B418E-7AC4-4DDB-9D5E-1184FB49D546}"/>
                </a:ext>
              </a:extLst>
            </p:cNvPr>
            <p:cNvSpPr>
              <a:spLocks noChangeAspect="1"/>
            </p:cNvSpPr>
            <p:nvPr/>
          </p:nvSpPr>
          <p:spPr bwMode="auto">
            <a:xfrm>
              <a:off x="837" y="3016"/>
              <a:ext cx="860" cy="641"/>
            </a:xfrm>
            <a:custGeom>
              <a:avLst/>
              <a:gdLst>
                <a:gd name="T0" fmla="*/ 0 w 743"/>
                <a:gd name="T1" fmla="*/ 287 h 666"/>
                <a:gd name="T2" fmla="*/ 18536 w 743"/>
                <a:gd name="T3" fmla="*/ 0 h 666"/>
                <a:gd name="T4" fmla="*/ 0 60000 65536"/>
                <a:gd name="T5" fmla="*/ 0 60000 65536"/>
                <a:gd name="T6" fmla="*/ 0 w 743"/>
                <a:gd name="T7" fmla="*/ 0 h 666"/>
                <a:gd name="T8" fmla="*/ 743 w 743"/>
                <a:gd name="T9" fmla="*/ 666 h 666"/>
              </a:gdLst>
              <a:ahLst/>
              <a:cxnLst>
                <a:cxn ang="T4">
                  <a:pos x="T0" y="T1"/>
                </a:cxn>
                <a:cxn ang="T5">
                  <a:pos x="T2" y="T3"/>
                </a:cxn>
              </a:cxnLst>
              <a:rect l="T6" t="T7" r="T8" b="T9"/>
              <a:pathLst>
                <a:path w="743" h="666">
                  <a:moveTo>
                    <a:pt x="0" y="666"/>
                  </a:moveTo>
                  <a:lnTo>
                    <a:pt x="74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1" name="Freeform 8">
              <a:extLst>
                <a:ext uri="{FF2B5EF4-FFF2-40B4-BE49-F238E27FC236}">
                  <a16:creationId xmlns:a16="http://schemas.microsoft.com/office/drawing/2014/main" id="{87F705F5-491F-4E92-AC88-73DAC09D8D5C}"/>
                </a:ext>
              </a:extLst>
            </p:cNvPr>
            <p:cNvSpPr>
              <a:spLocks noChangeAspect="1"/>
            </p:cNvSpPr>
            <p:nvPr/>
          </p:nvSpPr>
          <p:spPr bwMode="auto">
            <a:xfrm>
              <a:off x="833" y="2959"/>
              <a:ext cx="836" cy="319"/>
            </a:xfrm>
            <a:custGeom>
              <a:avLst/>
              <a:gdLst>
                <a:gd name="T0" fmla="*/ 0 w 723"/>
                <a:gd name="T1" fmla="*/ 0 h 330"/>
                <a:gd name="T2" fmla="*/ 17650 w 723"/>
                <a:gd name="T3" fmla="*/ 156 h 330"/>
                <a:gd name="T4" fmla="*/ 0 60000 65536"/>
                <a:gd name="T5" fmla="*/ 0 60000 65536"/>
                <a:gd name="T6" fmla="*/ 0 w 723"/>
                <a:gd name="T7" fmla="*/ 0 h 330"/>
                <a:gd name="T8" fmla="*/ 723 w 723"/>
                <a:gd name="T9" fmla="*/ 330 h 330"/>
              </a:gdLst>
              <a:ahLst/>
              <a:cxnLst>
                <a:cxn ang="T4">
                  <a:pos x="T0" y="T1"/>
                </a:cxn>
                <a:cxn ang="T5">
                  <a:pos x="T2" y="T3"/>
                </a:cxn>
              </a:cxnLst>
              <a:rect l="T6" t="T7" r="T8" b="T9"/>
              <a:pathLst>
                <a:path w="723" h="330">
                  <a:moveTo>
                    <a:pt x="0" y="0"/>
                  </a:moveTo>
                  <a:lnTo>
                    <a:pt x="723" y="33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2" name="Freeform 10">
              <a:extLst>
                <a:ext uri="{FF2B5EF4-FFF2-40B4-BE49-F238E27FC236}">
                  <a16:creationId xmlns:a16="http://schemas.microsoft.com/office/drawing/2014/main" id="{D5E6458A-40CC-4532-8D0D-F0A1A8C71B40}"/>
                </a:ext>
              </a:extLst>
            </p:cNvPr>
            <p:cNvSpPr>
              <a:spLocks noChangeAspect="1"/>
            </p:cNvSpPr>
            <p:nvPr/>
          </p:nvSpPr>
          <p:spPr bwMode="auto">
            <a:xfrm>
              <a:off x="849" y="2971"/>
              <a:ext cx="824" cy="294"/>
            </a:xfrm>
            <a:custGeom>
              <a:avLst/>
              <a:gdLst>
                <a:gd name="T0" fmla="*/ 0 w 713"/>
                <a:gd name="T1" fmla="*/ 127 h 306"/>
                <a:gd name="T2" fmla="*/ 17190 w 713"/>
                <a:gd name="T3" fmla="*/ 0 h 306"/>
                <a:gd name="T4" fmla="*/ 0 60000 65536"/>
                <a:gd name="T5" fmla="*/ 0 60000 65536"/>
                <a:gd name="T6" fmla="*/ 0 w 713"/>
                <a:gd name="T7" fmla="*/ 0 h 306"/>
                <a:gd name="T8" fmla="*/ 713 w 713"/>
                <a:gd name="T9" fmla="*/ 306 h 306"/>
              </a:gdLst>
              <a:ahLst/>
              <a:cxnLst>
                <a:cxn ang="T4">
                  <a:pos x="T0" y="T1"/>
                </a:cxn>
                <a:cxn ang="T5">
                  <a:pos x="T2" y="T3"/>
                </a:cxn>
              </a:cxnLst>
              <a:rect l="T6" t="T7" r="T8" b="T9"/>
              <a:pathLst>
                <a:path w="713" h="306">
                  <a:moveTo>
                    <a:pt x="0" y="306"/>
                  </a:moveTo>
                  <a:lnTo>
                    <a:pt x="71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4" name="Text Box 36">
              <a:extLst>
                <a:ext uri="{FF2B5EF4-FFF2-40B4-BE49-F238E27FC236}">
                  <a16:creationId xmlns:a16="http://schemas.microsoft.com/office/drawing/2014/main" id="{A4BCE115-A619-4F75-BADA-5E3B40B03F65}"/>
                </a:ext>
              </a:extLst>
            </p:cNvPr>
            <p:cNvSpPr txBox="1">
              <a:spLocks noChangeAspect="1" noChangeArrowheads="1"/>
            </p:cNvSpPr>
            <p:nvPr/>
          </p:nvSpPr>
          <p:spPr bwMode="auto">
            <a:xfrm>
              <a:off x="1221" y="2045"/>
              <a:ext cx="136" cy="2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R</a:t>
              </a:r>
            </a:p>
          </p:txBody>
        </p:sp>
        <p:sp>
          <p:nvSpPr>
            <p:cNvPr id="65" name="Text Box 39">
              <a:extLst>
                <a:ext uri="{FF2B5EF4-FFF2-40B4-BE49-F238E27FC236}">
                  <a16:creationId xmlns:a16="http://schemas.microsoft.com/office/drawing/2014/main" id="{555C3F0B-A7DA-4AB2-B31E-12636E23186A}"/>
                </a:ext>
              </a:extLst>
            </p:cNvPr>
            <p:cNvSpPr txBox="1">
              <a:spLocks noChangeAspect="1" noChangeArrowheads="1"/>
            </p:cNvSpPr>
            <p:nvPr/>
          </p:nvSpPr>
          <p:spPr bwMode="auto">
            <a:xfrm>
              <a:off x="628"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6" name="Text Box 42">
              <a:extLst>
                <a:ext uri="{FF2B5EF4-FFF2-40B4-BE49-F238E27FC236}">
                  <a16:creationId xmlns:a16="http://schemas.microsoft.com/office/drawing/2014/main" id="{63160E2A-7211-4798-9BB1-A951561AF70F}"/>
                </a:ext>
              </a:extLst>
            </p:cNvPr>
            <p:cNvSpPr txBox="1">
              <a:spLocks noChangeAspect="1" noChangeArrowheads="1"/>
            </p:cNvSpPr>
            <p:nvPr/>
          </p:nvSpPr>
          <p:spPr bwMode="auto">
            <a:xfrm>
              <a:off x="628"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7" name="Text Box 45">
              <a:extLst>
                <a:ext uri="{FF2B5EF4-FFF2-40B4-BE49-F238E27FC236}">
                  <a16:creationId xmlns:a16="http://schemas.microsoft.com/office/drawing/2014/main" id="{61273BE6-9BC8-4E5F-BDE2-B23492AC7977}"/>
                </a:ext>
              </a:extLst>
            </p:cNvPr>
            <p:cNvSpPr txBox="1">
              <a:spLocks noChangeAspect="1" noChangeArrowheads="1"/>
            </p:cNvSpPr>
            <p:nvPr/>
          </p:nvSpPr>
          <p:spPr bwMode="auto">
            <a:xfrm>
              <a:off x="62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68" name="Text Box 48">
              <a:extLst>
                <a:ext uri="{FF2B5EF4-FFF2-40B4-BE49-F238E27FC236}">
                  <a16:creationId xmlns:a16="http://schemas.microsoft.com/office/drawing/2014/main" id="{5441D215-1FB5-4B75-A0E5-5DF141544BE2}"/>
                </a:ext>
              </a:extLst>
            </p:cNvPr>
            <p:cNvSpPr txBox="1">
              <a:spLocks noChangeAspect="1" noChangeArrowheads="1"/>
            </p:cNvSpPr>
            <p:nvPr/>
          </p:nvSpPr>
          <p:spPr bwMode="auto">
            <a:xfrm>
              <a:off x="628"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4</a:t>
              </a:r>
            </a:p>
          </p:txBody>
        </p:sp>
        <p:sp>
          <p:nvSpPr>
            <p:cNvPr id="69" name="Text Box 52">
              <a:extLst>
                <a:ext uri="{FF2B5EF4-FFF2-40B4-BE49-F238E27FC236}">
                  <a16:creationId xmlns:a16="http://schemas.microsoft.com/office/drawing/2014/main" id="{60395EEF-6465-4DE8-8720-3C7B9B03F4BB}"/>
                </a:ext>
              </a:extLst>
            </p:cNvPr>
            <p:cNvSpPr txBox="1">
              <a:spLocks noChangeAspect="1" noChangeArrowheads="1"/>
            </p:cNvSpPr>
            <p:nvPr/>
          </p:nvSpPr>
          <p:spPr bwMode="auto">
            <a:xfrm>
              <a:off x="1815"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70" name="Text Box 53">
              <a:extLst>
                <a:ext uri="{FF2B5EF4-FFF2-40B4-BE49-F238E27FC236}">
                  <a16:creationId xmlns:a16="http://schemas.microsoft.com/office/drawing/2014/main" id="{3F4EE8AA-8A2F-4A08-ABB0-ADC70B27A1ED}"/>
                </a:ext>
              </a:extLst>
            </p:cNvPr>
            <p:cNvSpPr txBox="1">
              <a:spLocks noChangeAspect="1" noChangeArrowheads="1"/>
            </p:cNvSpPr>
            <p:nvPr/>
          </p:nvSpPr>
          <p:spPr bwMode="auto">
            <a:xfrm>
              <a:off x="1815"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71" name="Text Box 54">
              <a:extLst>
                <a:ext uri="{FF2B5EF4-FFF2-40B4-BE49-F238E27FC236}">
                  <a16:creationId xmlns:a16="http://schemas.microsoft.com/office/drawing/2014/main" id="{11296B4A-A308-4156-8AAD-F35AB39C553F}"/>
                </a:ext>
              </a:extLst>
            </p:cNvPr>
            <p:cNvSpPr txBox="1">
              <a:spLocks noChangeAspect="1" noChangeArrowheads="1"/>
            </p:cNvSpPr>
            <p:nvPr/>
          </p:nvSpPr>
          <p:spPr bwMode="auto">
            <a:xfrm>
              <a:off x="1815"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72" name="Freeform 55">
              <a:extLst>
                <a:ext uri="{FF2B5EF4-FFF2-40B4-BE49-F238E27FC236}">
                  <a16:creationId xmlns:a16="http://schemas.microsoft.com/office/drawing/2014/main" id="{34CC1F79-1FDB-493E-B00A-65082B2260C5}"/>
                </a:ext>
              </a:extLst>
            </p:cNvPr>
            <p:cNvSpPr>
              <a:spLocks noChangeAspect="1"/>
            </p:cNvSpPr>
            <p:nvPr/>
          </p:nvSpPr>
          <p:spPr bwMode="auto">
            <a:xfrm>
              <a:off x="849" y="2582"/>
              <a:ext cx="836" cy="1"/>
            </a:xfrm>
            <a:custGeom>
              <a:avLst/>
              <a:gdLst>
                <a:gd name="T0" fmla="*/ 0 w 723"/>
                <a:gd name="T1" fmla="*/ 0 h 1"/>
                <a:gd name="T2" fmla="*/ 17650 w 723"/>
                <a:gd name="T3" fmla="*/ 0 h 1"/>
                <a:gd name="T4" fmla="*/ 0 60000 65536"/>
                <a:gd name="T5" fmla="*/ 0 60000 65536"/>
                <a:gd name="T6" fmla="*/ 0 w 723"/>
                <a:gd name="T7" fmla="*/ 0 h 1"/>
                <a:gd name="T8" fmla="*/ 723 w 723"/>
                <a:gd name="T9" fmla="*/ 1 h 1"/>
              </a:gdLst>
              <a:ahLst/>
              <a:cxnLst>
                <a:cxn ang="T4">
                  <a:pos x="T0" y="T1"/>
                </a:cxn>
                <a:cxn ang="T5">
                  <a:pos x="T2" y="T3"/>
                </a:cxn>
              </a:cxnLst>
              <a:rect l="T6" t="T7" r="T8" b="T9"/>
              <a:pathLst>
                <a:path w="723" h="1">
                  <a:moveTo>
                    <a:pt x="0" y="0"/>
                  </a:moveTo>
                  <a:lnTo>
                    <a:pt x="723"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3" name="Freeform 56">
              <a:extLst>
                <a:ext uri="{FF2B5EF4-FFF2-40B4-BE49-F238E27FC236}">
                  <a16:creationId xmlns:a16="http://schemas.microsoft.com/office/drawing/2014/main" id="{12580A75-E3C7-4B1E-A03B-98A3EABB3ABE}"/>
                </a:ext>
              </a:extLst>
            </p:cNvPr>
            <p:cNvSpPr>
              <a:spLocks noChangeAspect="1"/>
            </p:cNvSpPr>
            <p:nvPr/>
          </p:nvSpPr>
          <p:spPr bwMode="auto">
            <a:xfrm>
              <a:off x="797" y="2272"/>
              <a:ext cx="984" cy="1"/>
            </a:xfrm>
            <a:custGeom>
              <a:avLst/>
              <a:gdLst>
                <a:gd name="T0" fmla="*/ 0 w 740"/>
                <a:gd name="T1" fmla="*/ 0 h 1"/>
                <a:gd name="T2" fmla="*/ 390562 w 740"/>
                <a:gd name="T3" fmla="*/ 0 h 1"/>
                <a:gd name="T4" fmla="*/ 0 60000 65536"/>
                <a:gd name="T5" fmla="*/ 0 60000 65536"/>
                <a:gd name="T6" fmla="*/ 0 w 740"/>
                <a:gd name="T7" fmla="*/ 0 h 1"/>
                <a:gd name="T8" fmla="*/ 740 w 740"/>
                <a:gd name="T9" fmla="*/ 1 h 1"/>
              </a:gdLst>
              <a:ahLst/>
              <a:cxnLst>
                <a:cxn ang="T4">
                  <a:pos x="T0" y="T1"/>
                </a:cxn>
                <a:cxn ang="T5">
                  <a:pos x="T2" y="T3"/>
                </a:cxn>
              </a:cxnLst>
              <a:rect l="T6" t="T7" r="T8" b="T9"/>
              <a:pathLst>
                <a:path w="740" h="1">
                  <a:moveTo>
                    <a:pt x="0" y="0"/>
                  </a:moveTo>
                  <a:lnTo>
                    <a:pt x="74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4" name="Text Box 59">
              <a:extLst>
                <a:ext uri="{FF2B5EF4-FFF2-40B4-BE49-F238E27FC236}">
                  <a16:creationId xmlns:a16="http://schemas.microsoft.com/office/drawing/2014/main" id="{0E416DB6-EF1D-40B9-9D5E-C6884F4E68C1}"/>
                </a:ext>
              </a:extLst>
            </p:cNvPr>
            <p:cNvSpPr txBox="1">
              <a:spLocks noChangeAspect="1" noChangeArrowheads="1"/>
            </p:cNvSpPr>
            <p:nvPr/>
          </p:nvSpPr>
          <p:spPr bwMode="auto">
            <a:xfrm>
              <a:off x="181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75" name="Text Box 62">
              <a:extLst>
                <a:ext uri="{FF2B5EF4-FFF2-40B4-BE49-F238E27FC236}">
                  <a16:creationId xmlns:a16="http://schemas.microsoft.com/office/drawing/2014/main" id="{F18B5E7A-2EEF-45C3-8C63-1C07DF679051}"/>
                </a:ext>
              </a:extLst>
            </p:cNvPr>
            <p:cNvSpPr txBox="1">
              <a:spLocks noChangeAspect="1" noChangeArrowheads="1"/>
            </p:cNvSpPr>
            <p:nvPr/>
          </p:nvSpPr>
          <p:spPr bwMode="auto">
            <a:xfrm>
              <a:off x="1815"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76" name="Text Box 63">
              <a:extLst>
                <a:ext uri="{FF2B5EF4-FFF2-40B4-BE49-F238E27FC236}">
                  <a16:creationId xmlns:a16="http://schemas.microsoft.com/office/drawing/2014/main" id="{4AF21842-62DD-4B27-A664-F7D6FAB4B2AE}"/>
                </a:ext>
              </a:extLst>
            </p:cNvPr>
            <p:cNvSpPr txBox="1">
              <a:spLocks noChangeAspect="1" noChangeArrowheads="1"/>
            </p:cNvSpPr>
            <p:nvPr/>
          </p:nvSpPr>
          <p:spPr bwMode="auto">
            <a:xfrm>
              <a:off x="628"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77" name="Oval 38">
              <a:extLst>
                <a:ext uri="{FF2B5EF4-FFF2-40B4-BE49-F238E27FC236}">
                  <a16:creationId xmlns:a16="http://schemas.microsoft.com/office/drawing/2014/main" id="{3075466A-B4E3-42FF-8F85-484A687418D2}"/>
                </a:ext>
              </a:extLst>
            </p:cNvPr>
            <p:cNvSpPr>
              <a:spLocks noChangeArrowheads="1"/>
            </p:cNvSpPr>
            <p:nvPr/>
          </p:nvSpPr>
          <p:spPr bwMode="auto">
            <a:xfrm>
              <a:off x="790"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8" name="Oval 41">
              <a:extLst>
                <a:ext uri="{FF2B5EF4-FFF2-40B4-BE49-F238E27FC236}">
                  <a16:creationId xmlns:a16="http://schemas.microsoft.com/office/drawing/2014/main" id="{B496A75E-85D1-4C44-8CAC-FF1ADEC6FB0E}"/>
                </a:ext>
              </a:extLst>
            </p:cNvPr>
            <p:cNvSpPr>
              <a:spLocks noChangeArrowheads="1"/>
            </p:cNvSpPr>
            <p:nvPr/>
          </p:nvSpPr>
          <p:spPr bwMode="auto">
            <a:xfrm>
              <a:off x="790" y="289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79" name="Oval 44">
              <a:extLst>
                <a:ext uri="{FF2B5EF4-FFF2-40B4-BE49-F238E27FC236}">
                  <a16:creationId xmlns:a16="http://schemas.microsoft.com/office/drawing/2014/main" id="{B54C4C73-B9B9-4E59-9A54-A5C00E49D141}"/>
                </a:ext>
              </a:extLst>
            </p:cNvPr>
            <p:cNvSpPr>
              <a:spLocks noChangeArrowheads="1"/>
            </p:cNvSpPr>
            <p:nvPr/>
          </p:nvSpPr>
          <p:spPr bwMode="auto">
            <a:xfrm>
              <a:off x="790" y="324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 name="Oval 47">
              <a:extLst>
                <a:ext uri="{FF2B5EF4-FFF2-40B4-BE49-F238E27FC236}">
                  <a16:creationId xmlns:a16="http://schemas.microsoft.com/office/drawing/2014/main" id="{93A3F14F-6180-4FDC-9D6F-63B33E1F347A}"/>
                </a:ext>
              </a:extLst>
            </p:cNvPr>
            <p:cNvSpPr>
              <a:spLocks noChangeArrowheads="1"/>
            </p:cNvSpPr>
            <p:nvPr/>
          </p:nvSpPr>
          <p:spPr bwMode="auto">
            <a:xfrm>
              <a:off x="790"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1" name="Oval 49">
              <a:extLst>
                <a:ext uri="{FF2B5EF4-FFF2-40B4-BE49-F238E27FC236}">
                  <a16:creationId xmlns:a16="http://schemas.microsoft.com/office/drawing/2014/main" id="{AD35C18E-0CA1-402E-975C-EBB6A4619265}"/>
                </a:ext>
              </a:extLst>
            </p:cNvPr>
            <p:cNvSpPr>
              <a:spLocks noChangeArrowheads="1"/>
            </p:cNvSpPr>
            <p:nvPr/>
          </p:nvSpPr>
          <p:spPr bwMode="auto">
            <a:xfrm>
              <a:off x="1670"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2" name="Oval 50">
              <a:extLst>
                <a:ext uri="{FF2B5EF4-FFF2-40B4-BE49-F238E27FC236}">
                  <a16:creationId xmlns:a16="http://schemas.microsoft.com/office/drawing/2014/main" id="{7D61DA07-BB6F-4744-8728-57290A610EF4}"/>
                </a:ext>
              </a:extLst>
            </p:cNvPr>
            <p:cNvSpPr>
              <a:spLocks noChangeArrowheads="1"/>
            </p:cNvSpPr>
            <p:nvPr/>
          </p:nvSpPr>
          <p:spPr bwMode="auto">
            <a:xfrm>
              <a:off x="1670"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3" name="Oval 51">
              <a:extLst>
                <a:ext uri="{FF2B5EF4-FFF2-40B4-BE49-F238E27FC236}">
                  <a16:creationId xmlns:a16="http://schemas.microsoft.com/office/drawing/2014/main" id="{A1A8F6A2-8CF1-42EA-8A91-1F428C8D9D64}"/>
                </a:ext>
              </a:extLst>
            </p:cNvPr>
            <p:cNvSpPr>
              <a:spLocks noChangeArrowheads="1"/>
            </p:cNvSpPr>
            <p:nvPr/>
          </p:nvSpPr>
          <p:spPr bwMode="auto">
            <a:xfrm>
              <a:off x="1670" y="2934"/>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4" name="Oval 57">
              <a:extLst>
                <a:ext uri="{FF2B5EF4-FFF2-40B4-BE49-F238E27FC236}">
                  <a16:creationId xmlns:a16="http://schemas.microsoft.com/office/drawing/2014/main" id="{B713826A-F511-4D13-BE15-6CBCABCEE05C}"/>
                </a:ext>
              </a:extLst>
            </p:cNvPr>
            <p:cNvSpPr>
              <a:spLocks noChangeArrowheads="1"/>
            </p:cNvSpPr>
            <p:nvPr/>
          </p:nvSpPr>
          <p:spPr bwMode="auto">
            <a:xfrm>
              <a:off x="1670" y="3260"/>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grpSp>
        <p:nvGrpSpPr>
          <p:cNvPr id="85" name="Group 66">
            <a:extLst>
              <a:ext uri="{FF2B5EF4-FFF2-40B4-BE49-F238E27FC236}">
                <a16:creationId xmlns:a16="http://schemas.microsoft.com/office/drawing/2014/main" id="{5FE3A9F2-D928-41EF-98D0-0B3E1060C3B7}"/>
              </a:ext>
            </a:extLst>
          </p:cNvPr>
          <p:cNvGrpSpPr>
            <a:grpSpLocks/>
          </p:cNvGrpSpPr>
          <p:nvPr/>
        </p:nvGrpSpPr>
        <p:grpSpPr bwMode="auto">
          <a:xfrm>
            <a:off x="6681790" y="3159921"/>
            <a:ext cx="2097087" cy="2679700"/>
            <a:chOff x="3608" y="2045"/>
            <a:chExt cx="1321" cy="1688"/>
          </a:xfrm>
        </p:grpSpPr>
        <p:sp>
          <p:nvSpPr>
            <p:cNvPr id="86" name="Freeform 5">
              <a:extLst>
                <a:ext uri="{FF2B5EF4-FFF2-40B4-BE49-F238E27FC236}">
                  <a16:creationId xmlns:a16="http://schemas.microsoft.com/office/drawing/2014/main" id="{CA04E6E7-E0F2-4859-969F-E26DC52C0B84}"/>
                </a:ext>
              </a:extLst>
            </p:cNvPr>
            <p:cNvSpPr>
              <a:spLocks noChangeAspect="1"/>
            </p:cNvSpPr>
            <p:nvPr/>
          </p:nvSpPr>
          <p:spPr bwMode="auto">
            <a:xfrm>
              <a:off x="3817" y="2950"/>
              <a:ext cx="830" cy="661"/>
            </a:xfrm>
            <a:custGeom>
              <a:avLst/>
              <a:gdLst>
                <a:gd name="T0" fmla="*/ 0 w 717"/>
                <a:gd name="T1" fmla="*/ 0 h 686"/>
                <a:gd name="T2" fmla="*/ 17936 w 717"/>
                <a:gd name="T3" fmla="*/ 304 h 686"/>
                <a:gd name="T4" fmla="*/ 0 60000 65536"/>
                <a:gd name="T5" fmla="*/ 0 60000 65536"/>
                <a:gd name="T6" fmla="*/ 0 w 717"/>
                <a:gd name="T7" fmla="*/ 0 h 686"/>
                <a:gd name="T8" fmla="*/ 717 w 717"/>
                <a:gd name="T9" fmla="*/ 686 h 686"/>
              </a:gdLst>
              <a:ahLst/>
              <a:cxnLst>
                <a:cxn ang="T4">
                  <a:pos x="T0" y="T1"/>
                </a:cxn>
                <a:cxn ang="T5">
                  <a:pos x="T2" y="T3"/>
                </a:cxn>
              </a:cxnLst>
              <a:rect l="T6" t="T7" r="T8" b="T9"/>
              <a:pathLst>
                <a:path w="717" h="686">
                  <a:moveTo>
                    <a:pt x="0" y="0"/>
                  </a:moveTo>
                  <a:lnTo>
                    <a:pt x="717" y="686"/>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87" name="Text Box 9">
              <a:extLst>
                <a:ext uri="{FF2B5EF4-FFF2-40B4-BE49-F238E27FC236}">
                  <a16:creationId xmlns:a16="http://schemas.microsoft.com/office/drawing/2014/main" id="{3464AFB5-4E54-41B8-BE13-7ECB18F98D2C}"/>
                </a:ext>
              </a:extLst>
            </p:cNvPr>
            <p:cNvSpPr txBox="1">
              <a:spLocks noChangeAspect="1" noChangeArrowheads="1"/>
            </p:cNvSpPr>
            <p:nvPr/>
          </p:nvSpPr>
          <p:spPr bwMode="auto">
            <a:xfrm>
              <a:off x="4084" y="2045"/>
              <a:ext cx="369" cy="2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R</a:t>
              </a:r>
              <a:r>
                <a:rPr lang="en-US" altLang="zh-CN" sz="2400" baseline="30000">
                  <a:solidFill>
                    <a:srgbClr val="FF0000"/>
                  </a:solidFill>
                </a:rPr>
                <a:t>-1</a:t>
              </a:r>
              <a:endParaRPr lang="en-US" altLang="zh-CN" sz="2400">
                <a:solidFill>
                  <a:srgbClr val="FF0000"/>
                </a:solidFill>
              </a:endParaRPr>
            </a:p>
          </p:txBody>
        </p:sp>
        <p:sp>
          <p:nvSpPr>
            <p:cNvPr id="88" name="Text Box 13">
              <a:extLst>
                <a:ext uri="{FF2B5EF4-FFF2-40B4-BE49-F238E27FC236}">
                  <a16:creationId xmlns:a16="http://schemas.microsoft.com/office/drawing/2014/main" id="{5A92B75E-17C2-425C-A0AD-D0E9CDD2FA3B}"/>
                </a:ext>
              </a:extLst>
            </p:cNvPr>
            <p:cNvSpPr txBox="1">
              <a:spLocks noChangeAspect="1" noChangeArrowheads="1"/>
            </p:cNvSpPr>
            <p:nvPr/>
          </p:nvSpPr>
          <p:spPr bwMode="auto">
            <a:xfrm>
              <a:off x="3608"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89" name="Text Box 16">
              <a:extLst>
                <a:ext uri="{FF2B5EF4-FFF2-40B4-BE49-F238E27FC236}">
                  <a16:creationId xmlns:a16="http://schemas.microsoft.com/office/drawing/2014/main" id="{06AC2267-868E-4F63-9F6B-E9CAE56B9FFB}"/>
                </a:ext>
              </a:extLst>
            </p:cNvPr>
            <p:cNvSpPr txBox="1">
              <a:spLocks noChangeAspect="1" noChangeArrowheads="1"/>
            </p:cNvSpPr>
            <p:nvPr/>
          </p:nvSpPr>
          <p:spPr bwMode="auto">
            <a:xfrm>
              <a:off x="3608"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90" name="Text Box 19">
              <a:extLst>
                <a:ext uri="{FF2B5EF4-FFF2-40B4-BE49-F238E27FC236}">
                  <a16:creationId xmlns:a16="http://schemas.microsoft.com/office/drawing/2014/main" id="{0DBF45AA-2607-40F6-9579-36A4B6022F63}"/>
                </a:ext>
              </a:extLst>
            </p:cNvPr>
            <p:cNvSpPr txBox="1">
              <a:spLocks noChangeAspect="1" noChangeArrowheads="1"/>
            </p:cNvSpPr>
            <p:nvPr/>
          </p:nvSpPr>
          <p:spPr bwMode="auto">
            <a:xfrm>
              <a:off x="3608"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c</a:t>
              </a:r>
            </a:p>
          </p:txBody>
        </p:sp>
        <p:sp>
          <p:nvSpPr>
            <p:cNvPr id="91" name="Text Box 22">
              <a:extLst>
                <a:ext uri="{FF2B5EF4-FFF2-40B4-BE49-F238E27FC236}">
                  <a16:creationId xmlns:a16="http://schemas.microsoft.com/office/drawing/2014/main" id="{8F820344-F4A2-4495-A26D-77B144F9A578}"/>
                </a:ext>
              </a:extLst>
            </p:cNvPr>
            <p:cNvSpPr txBox="1">
              <a:spLocks noChangeAspect="1" noChangeArrowheads="1"/>
            </p:cNvSpPr>
            <p:nvPr/>
          </p:nvSpPr>
          <p:spPr bwMode="auto">
            <a:xfrm>
              <a:off x="3608"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sp>
          <p:nvSpPr>
            <p:cNvPr id="92" name="Text Box 26">
              <a:extLst>
                <a:ext uri="{FF2B5EF4-FFF2-40B4-BE49-F238E27FC236}">
                  <a16:creationId xmlns:a16="http://schemas.microsoft.com/office/drawing/2014/main" id="{70A23A8D-7248-4ED6-BAED-40E565D09E54}"/>
                </a:ext>
              </a:extLst>
            </p:cNvPr>
            <p:cNvSpPr txBox="1">
              <a:spLocks noChangeAspect="1" noChangeArrowheads="1"/>
            </p:cNvSpPr>
            <p:nvPr/>
          </p:nvSpPr>
          <p:spPr bwMode="auto">
            <a:xfrm>
              <a:off x="4793" y="2464"/>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93" name="Text Box 27">
              <a:extLst>
                <a:ext uri="{FF2B5EF4-FFF2-40B4-BE49-F238E27FC236}">
                  <a16:creationId xmlns:a16="http://schemas.microsoft.com/office/drawing/2014/main" id="{D1957F2F-6845-49BA-8883-E6586988B231}"/>
                </a:ext>
              </a:extLst>
            </p:cNvPr>
            <p:cNvSpPr txBox="1">
              <a:spLocks noChangeAspect="1" noChangeArrowheads="1"/>
            </p:cNvSpPr>
            <p:nvPr/>
          </p:nvSpPr>
          <p:spPr bwMode="auto">
            <a:xfrm>
              <a:off x="4793" y="2810"/>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94" name="Text Box 28">
              <a:extLst>
                <a:ext uri="{FF2B5EF4-FFF2-40B4-BE49-F238E27FC236}">
                  <a16:creationId xmlns:a16="http://schemas.microsoft.com/office/drawing/2014/main" id="{4FAE2128-FDAF-4E61-94C8-7DA3A022679F}"/>
                </a:ext>
              </a:extLst>
            </p:cNvPr>
            <p:cNvSpPr txBox="1">
              <a:spLocks noChangeAspect="1" noChangeArrowheads="1"/>
            </p:cNvSpPr>
            <p:nvPr/>
          </p:nvSpPr>
          <p:spPr bwMode="auto">
            <a:xfrm>
              <a:off x="4793" y="3503"/>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4</a:t>
              </a:r>
            </a:p>
          </p:txBody>
        </p:sp>
        <p:sp>
          <p:nvSpPr>
            <p:cNvPr id="95" name="Freeform 29">
              <a:extLst>
                <a:ext uri="{FF2B5EF4-FFF2-40B4-BE49-F238E27FC236}">
                  <a16:creationId xmlns:a16="http://schemas.microsoft.com/office/drawing/2014/main" id="{E16956E2-7A04-43AA-97B4-9514AD1A59FB}"/>
                </a:ext>
              </a:extLst>
            </p:cNvPr>
            <p:cNvSpPr>
              <a:spLocks noChangeAspect="1"/>
            </p:cNvSpPr>
            <p:nvPr/>
          </p:nvSpPr>
          <p:spPr bwMode="auto">
            <a:xfrm>
              <a:off x="3849" y="3646"/>
              <a:ext cx="818" cy="4"/>
            </a:xfrm>
            <a:custGeom>
              <a:avLst/>
              <a:gdLst>
                <a:gd name="T0" fmla="*/ 0 w 707"/>
                <a:gd name="T1" fmla="*/ 4 h 4"/>
                <a:gd name="T2" fmla="*/ 17485 w 707"/>
                <a:gd name="T3" fmla="*/ 0 h 4"/>
                <a:gd name="T4" fmla="*/ 0 60000 65536"/>
                <a:gd name="T5" fmla="*/ 0 60000 65536"/>
                <a:gd name="T6" fmla="*/ 0 w 707"/>
                <a:gd name="T7" fmla="*/ 0 h 4"/>
                <a:gd name="T8" fmla="*/ 707 w 707"/>
                <a:gd name="T9" fmla="*/ 4 h 4"/>
              </a:gdLst>
              <a:ahLst/>
              <a:cxnLst>
                <a:cxn ang="T4">
                  <a:pos x="T0" y="T1"/>
                </a:cxn>
                <a:cxn ang="T5">
                  <a:pos x="T2" y="T3"/>
                </a:cxn>
              </a:cxnLst>
              <a:rect l="T6" t="T7" r="T8" b="T9"/>
              <a:pathLst>
                <a:path w="707" h="4">
                  <a:moveTo>
                    <a:pt x="0" y="4"/>
                  </a:moveTo>
                  <a:lnTo>
                    <a:pt x="707"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6" name="Freeform 30">
              <a:extLst>
                <a:ext uri="{FF2B5EF4-FFF2-40B4-BE49-F238E27FC236}">
                  <a16:creationId xmlns:a16="http://schemas.microsoft.com/office/drawing/2014/main" id="{22D644F2-8514-4360-BD77-B20819028BCC}"/>
                </a:ext>
              </a:extLst>
            </p:cNvPr>
            <p:cNvSpPr>
              <a:spLocks noChangeAspect="1"/>
            </p:cNvSpPr>
            <p:nvPr/>
          </p:nvSpPr>
          <p:spPr bwMode="auto">
            <a:xfrm>
              <a:off x="3849" y="2581"/>
              <a:ext cx="798" cy="2"/>
            </a:xfrm>
            <a:custGeom>
              <a:avLst/>
              <a:gdLst>
                <a:gd name="T0" fmla="*/ 0 w 690"/>
                <a:gd name="T1" fmla="*/ 0 h 1"/>
                <a:gd name="T2" fmla="*/ 16897 w 690"/>
                <a:gd name="T3" fmla="*/ 0 h 1"/>
                <a:gd name="T4" fmla="*/ 0 60000 65536"/>
                <a:gd name="T5" fmla="*/ 0 60000 65536"/>
                <a:gd name="T6" fmla="*/ 0 w 690"/>
                <a:gd name="T7" fmla="*/ 0 h 1"/>
                <a:gd name="T8" fmla="*/ 690 w 690"/>
                <a:gd name="T9" fmla="*/ 1 h 1"/>
              </a:gdLst>
              <a:ahLst/>
              <a:cxnLst>
                <a:cxn ang="T4">
                  <a:pos x="T0" y="T1"/>
                </a:cxn>
                <a:cxn ang="T5">
                  <a:pos x="T2" y="T3"/>
                </a:cxn>
              </a:cxnLst>
              <a:rect l="T6" t="T7" r="T8" b="T9"/>
              <a:pathLst>
                <a:path w="690" h="1">
                  <a:moveTo>
                    <a:pt x="0" y="0"/>
                  </a:moveTo>
                  <a:lnTo>
                    <a:pt x="69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7" name="Freeform 31">
              <a:extLst>
                <a:ext uri="{FF2B5EF4-FFF2-40B4-BE49-F238E27FC236}">
                  <a16:creationId xmlns:a16="http://schemas.microsoft.com/office/drawing/2014/main" id="{E0D913A0-4A1F-4AB6-B158-F599CDA06360}"/>
                </a:ext>
              </a:extLst>
            </p:cNvPr>
            <p:cNvSpPr>
              <a:spLocks noChangeAspect="1"/>
            </p:cNvSpPr>
            <p:nvPr/>
          </p:nvSpPr>
          <p:spPr bwMode="auto">
            <a:xfrm>
              <a:off x="3845" y="2958"/>
              <a:ext cx="818" cy="314"/>
            </a:xfrm>
            <a:custGeom>
              <a:avLst/>
              <a:gdLst>
                <a:gd name="T0" fmla="*/ 0 w 707"/>
                <a:gd name="T1" fmla="*/ 0 h 326"/>
                <a:gd name="T2" fmla="*/ 17485 w 707"/>
                <a:gd name="T3" fmla="*/ 142 h 326"/>
                <a:gd name="T4" fmla="*/ 0 60000 65536"/>
                <a:gd name="T5" fmla="*/ 0 60000 65536"/>
                <a:gd name="T6" fmla="*/ 0 w 707"/>
                <a:gd name="T7" fmla="*/ 0 h 326"/>
                <a:gd name="T8" fmla="*/ 707 w 707"/>
                <a:gd name="T9" fmla="*/ 326 h 326"/>
              </a:gdLst>
              <a:ahLst/>
              <a:cxnLst>
                <a:cxn ang="T4">
                  <a:pos x="T0" y="T1"/>
                </a:cxn>
                <a:cxn ang="T5">
                  <a:pos x="T2" y="T3"/>
                </a:cxn>
              </a:cxnLst>
              <a:rect l="T6" t="T7" r="T8" b="T9"/>
              <a:pathLst>
                <a:path w="707" h="326">
                  <a:moveTo>
                    <a:pt x="0" y="0"/>
                  </a:moveTo>
                  <a:lnTo>
                    <a:pt x="707" y="326"/>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8" name="Freeform 32">
              <a:extLst>
                <a:ext uri="{FF2B5EF4-FFF2-40B4-BE49-F238E27FC236}">
                  <a16:creationId xmlns:a16="http://schemas.microsoft.com/office/drawing/2014/main" id="{9F58D261-9106-4119-80B4-4A96DED5686B}"/>
                </a:ext>
              </a:extLst>
            </p:cNvPr>
            <p:cNvSpPr>
              <a:spLocks noChangeAspect="1"/>
            </p:cNvSpPr>
            <p:nvPr/>
          </p:nvSpPr>
          <p:spPr bwMode="auto">
            <a:xfrm>
              <a:off x="3788" y="2269"/>
              <a:ext cx="961" cy="5"/>
            </a:xfrm>
            <a:custGeom>
              <a:avLst/>
              <a:gdLst>
                <a:gd name="T0" fmla="*/ 0 w 723"/>
                <a:gd name="T1" fmla="*/ 0 h 4"/>
                <a:gd name="T2" fmla="*/ 378327 w 723"/>
                <a:gd name="T3" fmla="*/ 529 h 4"/>
                <a:gd name="T4" fmla="*/ 0 60000 65536"/>
                <a:gd name="T5" fmla="*/ 0 60000 65536"/>
                <a:gd name="T6" fmla="*/ 0 w 723"/>
                <a:gd name="T7" fmla="*/ 0 h 4"/>
                <a:gd name="T8" fmla="*/ 723 w 723"/>
                <a:gd name="T9" fmla="*/ 4 h 4"/>
              </a:gdLst>
              <a:ahLst/>
              <a:cxnLst>
                <a:cxn ang="T4">
                  <a:pos x="T0" y="T1"/>
                </a:cxn>
                <a:cxn ang="T5">
                  <a:pos x="T2" y="T3"/>
                </a:cxn>
              </a:cxnLst>
              <a:rect l="T6" t="T7" r="T8" b="T9"/>
              <a:pathLst>
                <a:path w="723" h="4">
                  <a:moveTo>
                    <a:pt x="0" y="0"/>
                  </a:moveTo>
                  <a:lnTo>
                    <a:pt x="723" y="4"/>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9" name="Text Box 35">
              <a:extLst>
                <a:ext uri="{FF2B5EF4-FFF2-40B4-BE49-F238E27FC236}">
                  <a16:creationId xmlns:a16="http://schemas.microsoft.com/office/drawing/2014/main" id="{48D6C82C-1809-44D5-89E1-400CBF761014}"/>
                </a:ext>
              </a:extLst>
            </p:cNvPr>
            <p:cNvSpPr txBox="1">
              <a:spLocks noChangeAspect="1" noChangeArrowheads="1"/>
            </p:cNvSpPr>
            <p:nvPr/>
          </p:nvSpPr>
          <p:spPr bwMode="auto">
            <a:xfrm>
              <a:off x="4793" y="3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100" name="Freeform 58">
              <a:extLst>
                <a:ext uri="{FF2B5EF4-FFF2-40B4-BE49-F238E27FC236}">
                  <a16:creationId xmlns:a16="http://schemas.microsoft.com/office/drawing/2014/main" id="{9452EDA0-2401-46B7-8E06-EF30C5AB6FDC}"/>
                </a:ext>
              </a:extLst>
            </p:cNvPr>
            <p:cNvSpPr>
              <a:spLocks noChangeAspect="1"/>
            </p:cNvSpPr>
            <p:nvPr/>
          </p:nvSpPr>
          <p:spPr bwMode="auto">
            <a:xfrm>
              <a:off x="3845" y="2982"/>
              <a:ext cx="818" cy="282"/>
            </a:xfrm>
            <a:custGeom>
              <a:avLst/>
              <a:gdLst>
                <a:gd name="T0" fmla="*/ 0 w 707"/>
                <a:gd name="T1" fmla="*/ 117 h 294"/>
                <a:gd name="T2" fmla="*/ 17485 w 707"/>
                <a:gd name="T3" fmla="*/ 0 h 294"/>
                <a:gd name="T4" fmla="*/ 0 60000 65536"/>
                <a:gd name="T5" fmla="*/ 0 60000 65536"/>
                <a:gd name="T6" fmla="*/ 0 w 707"/>
                <a:gd name="T7" fmla="*/ 0 h 294"/>
                <a:gd name="T8" fmla="*/ 707 w 707"/>
                <a:gd name="T9" fmla="*/ 294 h 294"/>
              </a:gdLst>
              <a:ahLst/>
              <a:cxnLst>
                <a:cxn ang="T4">
                  <a:pos x="T0" y="T1"/>
                </a:cxn>
                <a:cxn ang="T5">
                  <a:pos x="T2" y="T3"/>
                </a:cxn>
              </a:cxnLst>
              <a:rect l="T6" t="T7" r="T8" b="T9"/>
              <a:pathLst>
                <a:path w="707" h="294">
                  <a:moveTo>
                    <a:pt x="0" y="294"/>
                  </a:moveTo>
                  <a:lnTo>
                    <a:pt x="707"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101" name="Text Box 60">
              <a:extLst>
                <a:ext uri="{FF2B5EF4-FFF2-40B4-BE49-F238E27FC236}">
                  <a16:creationId xmlns:a16="http://schemas.microsoft.com/office/drawing/2014/main" id="{BB729836-ECEE-435B-810A-3D27E660CE68}"/>
                </a:ext>
              </a:extLst>
            </p:cNvPr>
            <p:cNvSpPr txBox="1">
              <a:spLocks noChangeAspect="1" noChangeArrowheads="1"/>
            </p:cNvSpPr>
            <p:nvPr/>
          </p:nvSpPr>
          <p:spPr bwMode="auto">
            <a:xfrm>
              <a:off x="4793" y="2156"/>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102" name="Text Box 61">
              <a:extLst>
                <a:ext uri="{FF2B5EF4-FFF2-40B4-BE49-F238E27FC236}">
                  <a16:creationId xmlns:a16="http://schemas.microsoft.com/office/drawing/2014/main" id="{5AFDBBE9-1BFB-4A35-92EE-B898FD28AEFB}"/>
                </a:ext>
              </a:extLst>
            </p:cNvPr>
            <p:cNvSpPr txBox="1">
              <a:spLocks noChangeAspect="1" noChangeArrowheads="1"/>
            </p:cNvSpPr>
            <p:nvPr/>
          </p:nvSpPr>
          <p:spPr bwMode="auto">
            <a:xfrm>
              <a:off x="3608" y="2157"/>
              <a:ext cx="1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103" name="Oval 12">
              <a:extLst>
                <a:ext uri="{FF2B5EF4-FFF2-40B4-BE49-F238E27FC236}">
                  <a16:creationId xmlns:a16="http://schemas.microsoft.com/office/drawing/2014/main" id="{5D46FD60-3929-4264-99BC-C0AE2FA3C4BB}"/>
                </a:ext>
              </a:extLst>
            </p:cNvPr>
            <p:cNvSpPr>
              <a:spLocks noChangeArrowheads="1"/>
            </p:cNvSpPr>
            <p:nvPr/>
          </p:nvSpPr>
          <p:spPr bwMode="auto">
            <a:xfrm>
              <a:off x="3776"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4" name="Oval 15">
              <a:extLst>
                <a:ext uri="{FF2B5EF4-FFF2-40B4-BE49-F238E27FC236}">
                  <a16:creationId xmlns:a16="http://schemas.microsoft.com/office/drawing/2014/main" id="{6B8D0FE7-B5FF-4390-B037-1EFE5A0658D7}"/>
                </a:ext>
              </a:extLst>
            </p:cNvPr>
            <p:cNvSpPr>
              <a:spLocks noChangeArrowheads="1"/>
            </p:cNvSpPr>
            <p:nvPr/>
          </p:nvSpPr>
          <p:spPr bwMode="auto">
            <a:xfrm>
              <a:off x="3776" y="2902"/>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5" name="Oval 18">
              <a:extLst>
                <a:ext uri="{FF2B5EF4-FFF2-40B4-BE49-F238E27FC236}">
                  <a16:creationId xmlns:a16="http://schemas.microsoft.com/office/drawing/2014/main" id="{A0AB2B10-2EB7-40E3-9545-3EAF77C0EBDD}"/>
                </a:ext>
              </a:extLst>
            </p:cNvPr>
            <p:cNvSpPr>
              <a:spLocks noChangeArrowheads="1"/>
            </p:cNvSpPr>
            <p:nvPr/>
          </p:nvSpPr>
          <p:spPr bwMode="auto">
            <a:xfrm>
              <a:off x="3776" y="3230"/>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6" name="Oval 21">
              <a:extLst>
                <a:ext uri="{FF2B5EF4-FFF2-40B4-BE49-F238E27FC236}">
                  <a16:creationId xmlns:a16="http://schemas.microsoft.com/office/drawing/2014/main" id="{5E415BB2-55B2-46C7-B752-D467B903B70E}"/>
                </a:ext>
              </a:extLst>
            </p:cNvPr>
            <p:cNvSpPr>
              <a:spLocks noChangeArrowheads="1"/>
            </p:cNvSpPr>
            <p:nvPr/>
          </p:nvSpPr>
          <p:spPr bwMode="auto">
            <a:xfrm>
              <a:off x="3776"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7" name="Oval 23">
              <a:extLst>
                <a:ext uri="{FF2B5EF4-FFF2-40B4-BE49-F238E27FC236}">
                  <a16:creationId xmlns:a16="http://schemas.microsoft.com/office/drawing/2014/main" id="{C41C3BA4-21CB-46BA-8547-395DD21ADE40}"/>
                </a:ext>
              </a:extLst>
            </p:cNvPr>
            <p:cNvSpPr>
              <a:spLocks noChangeArrowheads="1"/>
            </p:cNvSpPr>
            <p:nvPr/>
          </p:nvSpPr>
          <p:spPr bwMode="auto">
            <a:xfrm>
              <a:off x="4655" y="2537"/>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8" name="Oval 24">
              <a:extLst>
                <a:ext uri="{FF2B5EF4-FFF2-40B4-BE49-F238E27FC236}">
                  <a16:creationId xmlns:a16="http://schemas.microsoft.com/office/drawing/2014/main" id="{DEF7F230-72DD-4199-8AE7-BD2E08936E10}"/>
                </a:ext>
              </a:extLst>
            </p:cNvPr>
            <p:cNvSpPr>
              <a:spLocks noChangeArrowheads="1"/>
            </p:cNvSpPr>
            <p:nvPr/>
          </p:nvSpPr>
          <p:spPr bwMode="auto">
            <a:xfrm>
              <a:off x="4655" y="3603"/>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09" name="Oval 25">
              <a:extLst>
                <a:ext uri="{FF2B5EF4-FFF2-40B4-BE49-F238E27FC236}">
                  <a16:creationId xmlns:a16="http://schemas.microsoft.com/office/drawing/2014/main" id="{8235B6AC-583A-4341-968A-120B98DE0F06}"/>
                </a:ext>
              </a:extLst>
            </p:cNvPr>
            <p:cNvSpPr>
              <a:spLocks noChangeArrowheads="1"/>
            </p:cNvSpPr>
            <p:nvPr/>
          </p:nvSpPr>
          <p:spPr bwMode="auto">
            <a:xfrm>
              <a:off x="4655" y="2921"/>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0" name="Oval 34">
              <a:extLst>
                <a:ext uri="{FF2B5EF4-FFF2-40B4-BE49-F238E27FC236}">
                  <a16:creationId xmlns:a16="http://schemas.microsoft.com/office/drawing/2014/main" id="{F85B4E17-9535-430A-A196-08B363D72115}"/>
                </a:ext>
              </a:extLst>
            </p:cNvPr>
            <p:cNvSpPr>
              <a:spLocks noChangeArrowheads="1"/>
            </p:cNvSpPr>
            <p:nvPr/>
          </p:nvSpPr>
          <p:spPr bwMode="auto">
            <a:xfrm>
              <a:off x="4655" y="3246"/>
              <a:ext cx="91" cy="91"/>
            </a:xfrm>
            <a:prstGeom prst="ellipse">
              <a:avLst/>
            </a:prstGeom>
            <a:solidFill>
              <a:srgbClr val="FFFFFF"/>
            </a:solidFill>
            <a:ln w="25400">
              <a:solidFill>
                <a:srgbClr val="0000FF"/>
              </a:solidFill>
              <a:round/>
              <a:headEnd/>
              <a:tailEn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grpSp>
    </p:spTree>
    <p:extLst>
      <p:ext uri="{BB962C8B-B14F-4D97-AF65-F5344CB8AC3E}">
        <p14:creationId xmlns:p14="http://schemas.microsoft.com/office/powerpoint/2010/main" val="2338636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6611">
                                            <p:txEl>
                                              <p:pRg st="0" end="0"/>
                                            </p:txEl>
                                          </p:spTgt>
                                        </p:tgtEl>
                                        <p:attrNameLst>
                                          <p:attrName>style.visibility</p:attrName>
                                        </p:attrNameLst>
                                      </p:cBhvr>
                                      <p:to>
                                        <p:strVal val="visible"/>
                                      </p:to>
                                    </p:set>
                                    <p:anim calcmode="lin" valueType="num">
                                      <p:cBhvr additive="base">
                                        <p:cTn id="7" dur="500" fill="hold"/>
                                        <p:tgtEl>
                                          <p:spTgt spid="1476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6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6611">
                                            <p:txEl>
                                              <p:pRg st="1" end="1"/>
                                            </p:txEl>
                                          </p:spTgt>
                                        </p:tgtEl>
                                        <p:attrNameLst>
                                          <p:attrName>style.visibility</p:attrName>
                                        </p:attrNameLst>
                                      </p:cBhvr>
                                      <p:to>
                                        <p:strVal val="visible"/>
                                      </p:to>
                                    </p:set>
                                    <p:anim calcmode="lin" valueType="num">
                                      <p:cBhvr additive="base">
                                        <p:cTn id="13" dur="500" fill="hold"/>
                                        <p:tgtEl>
                                          <p:spTgt spid="1476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6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76611">
                                            <p:txEl>
                                              <p:pRg st="2" end="2"/>
                                            </p:txEl>
                                          </p:spTgt>
                                        </p:tgtEl>
                                        <p:attrNameLst>
                                          <p:attrName>style.visibility</p:attrName>
                                        </p:attrNameLst>
                                      </p:cBhvr>
                                      <p:to>
                                        <p:strVal val="visible"/>
                                      </p:to>
                                    </p:set>
                                    <p:anim calcmode="lin" valueType="num">
                                      <p:cBhvr additive="base">
                                        <p:cTn id="19" dur="500" fill="hold"/>
                                        <p:tgtEl>
                                          <p:spTgt spid="1476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6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decel="50000" fill="hold">
                                          <p:stCondLst>
                                            <p:cond delay="0"/>
                                          </p:stCondLst>
                                        </p:cTn>
                                        <p:tgtEl>
                                          <p:spTgt spid="58"/>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8"/>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8"/>
                                        </p:tgtEl>
                                        <p:attrNameLst>
                                          <p:attrName>ppt_w</p:attrName>
                                        </p:attrNameLst>
                                      </p:cBhvr>
                                      <p:tavLst>
                                        <p:tav tm="0">
                                          <p:val>
                                            <p:strVal val="#ppt_w*.05"/>
                                          </p:val>
                                        </p:tav>
                                        <p:tav tm="100000">
                                          <p:val>
                                            <p:strVal val="#ppt_w"/>
                                          </p:val>
                                        </p:tav>
                                      </p:tavLst>
                                    </p:anim>
                                    <p:anim calcmode="lin" valueType="num">
                                      <p:cBhvr>
                                        <p:cTn id="28" dur="1000" fill="hold"/>
                                        <p:tgtEl>
                                          <p:spTgt spid="58"/>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8"/>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8"/>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8"/>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40" dur="1000" fill="hold"/>
                                        <p:tgtEl>
                                          <p:spTgt spid="8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p:txBody>
          <a:bodyPr/>
          <a:lstStyle/>
          <a:p>
            <a:pPr eaLnBrk="1" hangingPunct="1"/>
            <a:r>
              <a:rPr lang="zh-CN" altLang="en-US" dirty="0"/>
              <a:t>例</a:t>
            </a:r>
            <a:r>
              <a:rPr lang="en-US" altLang="zh-CN" dirty="0"/>
              <a:t>4.17 </a:t>
            </a:r>
            <a:r>
              <a:rPr lang="zh-CN" altLang="en-US" dirty="0"/>
              <a:t>（续）</a:t>
            </a:r>
          </a:p>
        </p:txBody>
      </p:sp>
      <p:sp>
        <p:nvSpPr>
          <p:cNvPr id="150532"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478660" name="Object 4"/>
          <p:cNvGraphicFramePr>
            <a:graphicFrameLocks noChangeAspect="1"/>
          </p:cNvGraphicFramePr>
          <p:nvPr>
            <p:extLst>
              <p:ext uri="{D42A27DB-BD31-4B8C-83A1-F6EECF244321}">
                <p14:modId xmlns:p14="http://schemas.microsoft.com/office/powerpoint/2010/main" val="560992260"/>
              </p:ext>
            </p:extLst>
          </p:nvPr>
        </p:nvGraphicFramePr>
        <p:xfrm>
          <a:off x="1374775" y="1798602"/>
          <a:ext cx="5062122" cy="1687903"/>
        </p:xfrm>
        <a:graphic>
          <a:graphicData uri="http://schemas.openxmlformats.org/presentationml/2006/ole">
            <mc:AlternateContent xmlns:mc="http://schemas.openxmlformats.org/markup-compatibility/2006">
              <mc:Choice xmlns:v="urn:schemas-microsoft-com:vml" Requires="v">
                <p:oleObj spid="_x0000_s42098" name="Equation" r:id="rId4" imgW="2881440" imgH="951840" progId="Equation.DSMT4">
                  <p:embed/>
                </p:oleObj>
              </mc:Choice>
              <mc:Fallback>
                <p:oleObj name="Equation" r:id="rId4" imgW="2881440" imgH="951840" progId="Equation.DSMT4">
                  <p:embed/>
                  <p:pic>
                    <p:nvPicPr>
                      <p:cNvPr id="14786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1798602"/>
                        <a:ext cx="5062122" cy="168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8661" name="Text Box 5"/>
          <p:cNvSpPr txBox="1">
            <a:spLocks noChangeArrowheads="1"/>
          </p:cNvSpPr>
          <p:nvPr/>
        </p:nvSpPr>
        <p:spPr bwMode="auto">
          <a:xfrm>
            <a:off x="384175" y="3733858"/>
            <a:ext cx="8822192" cy="254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r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lang="en-US" altLang="zh-CN" sz="2400" dirty="0">
                <a:latin typeface="+mn-ea"/>
                <a:ea typeface="+mn-ea"/>
              </a:rPr>
              <a:t>(3) </a:t>
            </a:r>
            <a:r>
              <a:rPr lang="en-US" altLang="en-US" sz="2400" dirty="0">
                <a:latin typeface="+mn-ea"/>
                <a:ea typeface="+mn-ea"/>
              </a:rPr>
              <a:t>∵ </a:t>
            </a:r>
            <a:r>
              <a:rPr lang="en-US" altLang="zh-CN" sz="2400" dirty="0" err="1">
                <a:latin typeface="+mn-ea"/>
                <a:ea typeface="+mn-ea"/>
              </a:rPr>
              <a:t>RoS</a:t>
            </a:r>
            <a:r>
              <a:rPr lang="en-US" altLang="zh-CN" sz="2400" dirty="0">
                <a:latin typeface="+mn-ea"/>
                <a:ea typeface="+mn-ea"/>
              </a:rPr>
              <a:t>={&lt;1,2&gt;,&lt;2,3&gt;,&lt;2,5&gt;,&lt;3,4&gt;,&lt;4,4&gt;,&lt;4,5&gt;}</a:t>
            </a:r>
            <a:endParaRPr lang="zh-CN" altLang="en-US" sz="2400" dirty="0">
              <a:latin typeface="+mn-ea"/>
              <a:ea typeface="+mn-ea"/>
            </a:endParaRPr>
          </a:p>
          <a:p>
            <a:pPr algn="l" eaLnBrk="1" hangingPunct="1">
              <a:buClrTx/>
              <a:buFontTx/>
              <a:buNone/>
            </a:pPr>
            <a:r>
              <a:rPr lang="zh-CN" altLang="en-US" sz="2400" dirty="0">
                <a:latin typeface="+mn-ea"/>
                <a:ea typeface="+mn-ea"/>
              </a:rPr>
              <a:t>     ∴  </a:t>
            </a:r>
            <a:r>
              <a:rPr lang="en-US" altLang="zh-CN" sz="2400" dirty="0">
                <a:solidFill>
                  <a:srgbClr val="0000CC"/>
                </a:solidFill>
                <a:latin typeface="+mn-ea"/>
                <a:ea typeface="+mn-ea"/>
              </a:rPr>
              <a:t>(</a:t>
            </a:r>
            <a:r>
              <a:rPr lang="en-US" altLang="zh-CN" sz="2400" dirty="0" err="1">
                <a:solidFill>
                  <a:srgbClr val="0000CC"/>
                </a:solidFill>
                <a:latin typeface="+mn-ea"/>
                <a:ea typeface="+mn-ea"/>
              </a:rPr>
              <a:t>RoS</a:t>
            </a:r>
            <a:r>
              <a:rPr lang="en-US" altLang="zh-CN" sz="2400" dirty="0">
                <a:solidFill>
                  <a:srgbClr val="0000CC"/>
                </a:solidFill>
                <a:latin typeface="+mn-ea"/>
                <a:ea typeface="+mn-ea"/>
              </a:rPr>
              <a:t>)</a:t>
            </a:r>
            <a:r>
              <a:rPr lang="en-US" altLang="zh-CN" sz="2400" baseline="30000" dirty="0">
                <a:solidFill>
                  <a:srgbClr val="0000CC"/>
                </a:solidFill>
                <a:latin typeface="+mn-ea"/>
                <a:ea typeface="+mn-ea"/>
              </a:rPr>
              <a:t>-1</a:t>
            </a:r>
            <a:r>
              <a:rPr lang="en-US" altLang="zh-CN" sz="2400" dirty="0">
                <a:solidFill>
                  <a:srgbClr val="0000CC"/>
                </a:solidFill>
                <a:latin typeface="+mn-ea"/>
                <a:ea typeface="+mn-ea"/>
              </a:rPr>
              <a:t>={&lt;2,1&gt;,&lt;3,2&gt;,&lt;5,2&gt;,&lt;4,3&gt;,&lt;4,4&gt;,&lt;5,4&gt;}</a:t>
            </a:r>
            <a:r>
              <a:rPr lang="zh-CN" altLang="en-US" sz="2400" dirty="0">
                <a:solidFill>
                  <a:srgbClr val="0000CC"/>
                </a:solidFill>
                <a:latin typeface="+mn-ea"/>
                <a:ea typeface="+mn-ea"/>
              </a:rPr>
              <a:t> </a:t>
            </a:r>
          </a:p>
          <a:p>
            <a:pPr algn="l" eaLnBrk="1" hangingPunct="1">
              <a:buClrTx/>
              <a:buFontTx/>
              <a:buNone/>
            </a:pPr>
            <a:r>
              <a:rPr lang="en-US" altLang="en-US" sz="2400" dirty="0">
                <a:latin typeface="+mn-ea"/>
                <a:ea typeface="+mn-ea"/>
              </a:rPr>
              <a:t>      ∵</a:t>
            </a:r>
            <a:r>
              <a:rPr lang="zh-CN" altLang="en-US" sz="2400" dirty="0">
                <a:latin typeface="+mn-ea"/>
                <a:ea typeface="+mn-ea"/>
              </a:rPr>
              <a:t>  </a:t>
            </a:r>
            <a:r>
              <a:rPr lang="en-US" altLang="zh-CN" sz="2400" dirty="0">
                <a:latin typeface="+mn-ea"/>
                <a:ea typeface="+mn-ea"/>
              </a:rPr>
              <a:t>R</a:t>
            </a:r>
            <a:r>
              <a:rPr lang="en-US" altLang="zh-CN" sz="2400" baseline="30000" dirty="0">
                <a:latin typeface="+mn-ea"/>
                <a:ea typeface="+mn-ea"/>
              </a:rPr>
              <a:t>-1</a:t>
            </a:r>
            <a:r>
              <a:rPr lang="en-US" altLang="zh-CN" sz="2400" dirty="0">
                <a:latin typeface="+mn-ea"/>
                <a:ea typeface="+mn-ea"/>
              </a:rPr>
              <a:t>={&lt;a,1&gt;,&lt;c,2&gt;,&lt;b,3&gt;,&lt;b,4&gt;,&lt;d,4&gt;}</a:t>
            </a:r>
            <a:endParaRPr lang="zh-CN" altLang="en-US" sz="2400" dirty="0">
              <a:latin typeface="+mn-ea"/>
              <a:ea typeface="+mn-ea"/>
            </a:endParaRPr>
          </a:p>
          <a:p>
            <a:pPr algn="l" eaLnBrk="1" hangingPunct="1">
              <a:buClrTx/>
              <a:buFontTx/>
              <a:buNone/>
            </a:pPr>
            <a:r>
              <a:rPr lang="en-US" altLang="zh-CN" sz="2400" dirty="0">
                <a:latin typeface="+mn-ea"/>
                <a:ea typeface="+mn-ea"/>
              </a:rPr>
              <a:t>          S</a:t>
            </a:r>
            <a:r>
              <a:rPr lang="en-US" altLang="zh-CN" sz="2400" baseline="30000" dirty="0">
                <a:latin typeface="+mn-ea"/>
                <a:ea typeface="+mn-ea"/>
              </a:rPr>
              <a:t>-1</a:t>
            </a:r>
            <a:r>
              <a:rPr lang="en-US" altLang="zh-CN" sz="2400" dirty="0">
                <a:latin typeface="+mn-ea"/>
                <a:ea typeface="+mn-ea"/>
              </a:rPr>
              <a:t>={&lt;2,a&gt;,&lt;4,b&gt;,&lt;3,c&gt;,&lt;5,c&gt;,&lt;5,d&gt;}</a:t>
            </a:r>
            <a:endParaRPr lang="zh-CN" altLang="en-US" sz="2400" dirty="0">
              <a:latin typeface="+mn-ea"/>
              <a:ea typeface="+mn-ea"/>
            </a:endParaRPr>
          </a:p>
          <a:p>
            <a:pPr algn="l" eaLnBrk="1" hangingPunct="1">
              <a:buClrTx/>
              <a:buFontTx/>
              <a:buNone/>
            </a:pPr>
            <a:r>
              <a:rPr lang="zh-CN" altLang="en-US" sz="2400" dirty="0">
                <a:solidFill>
                  <a:srgbClr val="3333FF"/>
                </a:solidFill>
                <a:latin typeface="+mn-ea"/>
                <a:ea typeface="+mn-ea"/>
              </a:rPr>
              <a:t>      ∴  </a:t>
            </a:r>
            <a:r>
              <a:rPr lang="en-US" altLang="zh-CN" sz="2400" dirty="0">
                <a:solidFill>
                  <a:srgbClr val="3333FF"/>
                </a:solidFill>
                <a:latin typeface="+mn-ea"/>
                <a:ea typeface="+mn-ea"/>
              </a:rPr>
              <a:t>S</a:t>
            </a:r>
            <a:r>
              <a:rPr lang="en-US" altLang="zh-CN" sz="2400" baseline="30000" dirty="0">
                <a:solidFill>
                  <a:srgbClr val="3333FF"/>
                </a:solidFill>
                <a:latin typeface="+mn-ea"/>
                <a:ea typeface="+mn-ea"/>
              </a:rPr>
              <a:t>-1</a:t>
            </a:r>
            <a:r>
              <a:rPr lang="en-US" altLang="zh-CN" sz="2400" dirty="0">
                <a:solidFill>
                  <a:srgbClr val="3333FF"/>
                </a:solidFill>
                <a:latin typeface="+mn-ea"/>
                <a:ea typeface="+mn-ea"/>
              </a:rPr>
              <a:t>oR</a:t>
            </a:r>
            <a:r>
              <a:rPr lang="en-US" altLang="zh-CN" sz="2400" baseline="30000" dirty="0">
                <a:solidFill>
                  <a:srgbClr val="3333FF"/>
                </a:solidFill>
                <a:latin typeface="+mn-ea"/>
                <a:ea typeface="+mn-ea"/>
              </a:rPr>
              <a:t>-1</a:t>
            </a:r>
            <a:r>
              <a:rPr lang="en-US" altLang="zh-CN" sz="2400" dirty="0">
                <a:solidFill>
                  <a:srgbClr val="3333FF"/>
                </a:solidFill>
                <a:latin typeface="+mn-ea"/>
                <a:ea typeface="+mn-ea"/>
              </a:rPr>
              <a:t>={&lt;2,1&gt;,&lt;3,2&gt;,&lt;5,2&gt;,&lt;4,3&gt;,&lt;4,4&gt;,&lt;5,4&gt;}</a:t>
            </a:r>
            <a:endParaRPr lang="zh-CN" altLang="en-US" sz="2400" dirty="0">
              <a:solidFill>
                <a:srgbClr val="3333FF"/>
              </a:solidFill>
              <a:latin typeface="+mn-ea"/>
              <a:ea typeface="+mn-ea"/>
            </a:endParaRPr>
          </a:p>
        </p:txBody>
      </p:sp>
      <p:sp>
        <p:nvSpPr>
          <p:cNvPr id="150535" name="Rectangle 6"/>
          <p:cNvSpPr>
            <a:spLocks noChangeArrowheads="1"/>
          </p:cNvSpPr>
          <p:nvPr/>
        </p:nvSpPr>
        <p:spPr bwMode="auto">
          <a:xfrm>
            <a:off x="102015" y="1089584"/>
            <a:ext cx="70930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a:t>
            </a:r>
            <a:r>
              <a:rPr lang="en-US" altLang="zh-CN" sz="2400" dirty="0">
                <a:solidFill>
                  <a:schemeClr val="tx1"/>
                </a:solidFill>
                <a:latin typeface="+mn-ea"/>
                <a:ea typeface="+mn-ea"/>
              </a:rPr>
              <a:t>R</a:t>
            </a:r>
            <a:r>
              <a:rPr lang="zh-CN" altLang="en-US" sz="2400" dirty="0">
                <a:solidFill>
                  <a:schemeClr val="tx1"/>
                </a:solidFill>
                <a:latin typeface="+mn-ea"/>
                <a:ea typeface="+mn-ea"/>
              </a:rPr>
              <a:t>和</a:t>
            </a:r>
            <a:r>
              <a:rPr lang="en-US" altLang="zh-CN" sz="2400" dirty="0">
                <a:solidFill>
                  <a:schemeClr val="tx1"/>
                </a:solidFill>
                <a:latin typeface="+mn-ea"/>
                <a:ea typeface="+mn-ea"/>
              </a:rPr>
              <a:t>R</a:t>
            </a:r>
            <a:r>
              <a:rPr lang="en-US" altLang="zh-CN" sz="2400" baseline="30000" dirty="0">
                <a:solidFill>
                  <a:schemeClr val="tx1"/>
                </a:solidFill>
                <a:latin typeface="+mn-ea"/>
                <a:ea typeface="+mn-ea"/>
              </a:rPr>
              <a:t>-1</a:t>
            </a:r>
            <a:r>
              <a:rPr lang="zh-CN" altLang="en-US" sz="2400" dirty="0">
                <a:solidFill>
                  <a:schemeClr val="tx1"/>
                </a:solidFill>
                <a:latin typeface="+mn-ea"/>
                <a:ea typeface="+mn-ea"/>
              </a:rPr>
              <a:t>的关系矩阵为：</a:t>
            </a:r>
          </a:p>
        </p:txBody>
      </p:sp>
    </p:spTree>
    <p:extLst>
      <p:ext uri="{BB962C8B-B14F-4D97-AF65-F5344CB8AC3E}">
        <p14:creationId xmlns:p14="http://schemas.microsoft.com/office/powerpoint/2010/main" val="140352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8660"/>
                                        </p:tgtEl>
                                        <p:attrNameLst>
                                          <p:attrName>style.visibility</p:attrName>
                                        </p:attrNameLst>
                                      </p:cBhvr>
                                      <p:to>
                                        <p:strVal val="visible"/>
                                      </p:to>
                                    </p:set>
                                    <p:anim calcmode="lin" valueType="num">
                                      <p:cBhvr additive="base">
                                        <p:cTn id="7" dur="500" fill="hold"/>
                                        <p:tgtEl>
                                          <p:spTgt spid="1478660"/>
                                        </p:tgtEl>
                                        <p:attrNameLst>
                                          <p:attrName>ppt_x</p:attrName>
                                        </p:attrNameLst>
                                      </p:cBhvr>
                                      <p:tavLst>
                                        <p:tav tm="0">
                                          <p:val>
                                            <p:strVal val="#ppt_x"/>
                                          </p:val>
                                        </p:tav>
                                        <p:tav tm="100000">
                                          <p:val>
                                            <p:strVal val="#ppt_x"/>
                                          </p:val>
                                        </p:tav>
                                      </p:tavLst>
                                    </p:anim>
                                    <p:anim calcmode="lin" valueType="num">
                                      <p:cBhvr additive="base">
                                        <p:cTn id="8" dur="500" fill="hold"/>
                                        <p:tgtEl>
                                          <p:spTgt spid="14786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78661">
                                            <p:txEl>
                                              <p:pRg st="0" end="0"/>
                                            </p:txEl>
                                          </p:spTgt>
                                        </p:tgtEl>
                                        <p:attrNameLst>
                                          <p:attrName>style.visibility</p:attrName>
                                        </p:attrNameLst>
                                      </p:cBhvr>
                                      <p:to>
                                        <p:strVal val="visible"/>
                                      </p:to>
                                    </p:set>
                                    <p:anim calcmode="lin" valueType="num">
                                      <p:cBhvr additive="base">
                                        <p:cTn id="13" dur="500" fill="hold"/>
                                        <p:tgtEl>
                                          <p:spTgt spid="147866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86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78661">
                                            <p:txEl>
                                              <p:pRg st="1" end="1"/>
                                            </p:txEl>
                                          </p:spTgt>
                                        </p:tgtEl>
                                        <p:attrNameLst>
                                          <p:attrName>style.visibility</p:attrName>
                                        </p:attrNameLst>
                                      </p:cBhvr>
                                      <p:to>
                                        <p:strVal val="visible"/>
                                      </p:to>
                                    </p:set>
                                    <p:anim calcmode="lin" valueType="num">
                                      <p:cBhvr additive="base">
                                        <p:cTn id="19" dur="500" fill="hold"/>
                                        <p:tgtEl>
                                          <p:spTgt spid="147866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86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78661">
                                            <p:txEl>
                                              <p:pRg st="2" end="2"/>
                                            </p:txEl>
                                          </p:spTgt>
                                        </p:tgtEl>
                                        <p:attrNameLst>
                                          <p:attrName>style.visibility</p:attrName>
                                        </p:attrNameLst>
                                      </p:cBhvr>
                                      <p:to>
                                        <p:strVal val="visible"/>
                                      </p:to>
                                    </p:set>
                                    <p:anim calcmode="lin" valueType="num">
                                      <p:cBhvr additive="base">
                                        <p:cTn id="25" dur="500" fill="hold"/>
                                        <p:tgtEl>
                                          <p:spTgt spid="147866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8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78661">
                                            <p:txEl>
                                              <p:pRg st="3" end="3"/>
                                            </p:txEl>
                                          </p:spTgt>
                                        </p:tgtEl>
                                        <p:attrNameLst>
                                          <p:attrName>style.visibility</p:attrName>
                                        </p:attrNameLst>
                                      </p:cBhvr>
                                      <p:to>
                                        <p:strVal val="visible"/>
                                      </p:to>
                                    </p:set>
                                    <p:anim calcmode="lin" valueType="num">
                                      <p:cBhvr additive="base">
                                        <p:cTn id="31" dur="500" fill="hold"/>
                                        <p:tgtEl>
                                          <p:spTgt spid="147866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78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78661">
                                            <p:txEl>
                                              <p:pRg st="4" end="4"/>
                                            </p:txEl>
                                          </p:spTgt>
                                        </p:tgtEl>
                                        <p:attrNameLst>
                                          <p:attrName>style.visibility</p:attrName>
                                        </p:attrNameLst>
                                      </p:cBhvr>
                                      <p:to>
                                        <p:strVal val="visible"/>
                                      </p:to>
                                    </p:set>
                                    <p:anim calcmode="lin" valueType="num">
                                      <p:cBhvr additive="base">
                                        <p:cTn id="37" dur="500" fill="hold"/>
                                        <p:tgtEl>
                                          <p:spTgt spid="147866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7866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zh-CN" altLang="en-US"/>
              <a:t>注意</a:t>
            </a:r>
          </a:p>
        </p:txBody>
      </p:sp>
      <p:sp>
        <p:nvSpPr>
          <p:cNvPr id="152580" name="Rectangle 3"/>
          <p:cNvSpPr>
            <a:spLocks noGrp="1" noChangeArrowheads="1"/>
          </p:cNvSpPr>
          <p:nvPr>
            <p:ph type="body" idx="1"/>
          </p:nvPr>
        </p:nvSpPr>
        <p:spPr>
          <a:xfrm>
            <a:off x="460375" y="1143794"/>
            <a:ext cx="11887200" cy="4114800"/>
          </a:xfrm>
        </p:spPr>
        <p:txBody>
          <a:bodyPr>
            <a:normAutofit/>
          </a:bodyPr>
          <a:lstStyle/>
          <a:p>
            <a:pPr marL="533507" indent="-533507">
              <a:lnSpc>
                <a:spcPct val="200000"/>
              </a:lnSpc>
              <a:buFont typeface="Wingdings" panose="05000000000000000000" pitchFamily="2" charset="2"/>
              <a:buAutoNum type="arabicPeriod"/>
            </a:pPr>
            <a:r>
              <a:rPr kumimoji="1" lang="zh-CN" altLang="en-US" dirty="0"/>
              <a:t>将</a:t>
            </a:r>
            <a:r>
              <a:rPr kumimoji="1" lang="en-US" altLang="zh-CN" dirty="0"/>
              <a:t>R</a:t>
            </a:r>
            <a:r>
              <a:rPr kumimoji="1" lang="zh-CN" altLang="en-US" dirty="0"/>
              <a:t>的关系图中</a:t>
            </a:r>
            <a:r>
              <a:rPr kumimoji="1" lang="zh-CN" altLang="en-US" dirty="0">
                <a:solidFill>
                  <a:srgbClr val="FF0000"/>
                </a:solidFill>
              </a:rPr>
              <a:t>有向边的方向改变成相反方向</a:t>
            </a:r>
            <a:r>
              <a:rPr kumimoji="1" lang="zh-CN" altLang="en-US" dirty="0"/>
              <a:t>即得</a:t>
            </a:r>
            <a:r>
              <a:rPr kumimoji="1" lang="en-US" altLang="zh-CN" dirty="0"/>
              <a:t>R</a:t>
            </a:r>
            <a:r>
              <a:rPr kumimoji="1" lang="en-US" altLang="zh-CN" baseline="30000" dirty="0"/>
              <a:t>-1</a:t>
            </a:r>
            <a:r>
              <a:rPr kumimoji="1" lang="zh-CN" altLang="en-US" dirty="0"/>
              <a:t>的关系图，反之亦然。</a:t>
            </a:r>
          </a:p>
          <a:p>
            <a:pPr marL="533507" indent="-533507">
              <a:lnSpc>
                <a:spcPct val="200000"/>
              </a:lnSpc>
              <a:buFont typeface="Wingdings" panose="05000000000000000000" pitchFamily="2" charset="2"/>
              <a:buAutoNum type="arabicPeriod"/>
            </a:pPr>
            <a:r>
              <a:rPr kumimoji="1" lang="zh-CN" altLang="en-US" dirty="0"/>
              <a:t>将</a:t>
            </a:r>
            <a:r>
              <a:rPr kumimoji="1" lang="en-US" altLang="zh-CN" dirty="0"/>
              <a:t>R</a:t>
            </a:r>
            <a:r>
              <a:rPr kumimoji="1" lang="zh-CN" altLang="en-US" dirty="0"/>
              <a:t>的关系矩阵转置即得</a:t>
            </a:r>
            <a:r>
              <a:rPr kumimoji="1" lang="en-US" altLang="zh-CN" dirty="0"/>
              <a:t>R</a:t>
            </a:r>
            <a:r>
              <a:rPr kumimoji="1" lang="en-US" altLang="zh-CN" baseline="30000" dirty="0"/>
              <a:t>-1</a:t>
            </a:r>
            <a:r>
              <a:rPr kumimoji="1" lang="zh-CN" altLang="en-US" dirty="0"/>
              <a:t>的关系矩阵，即</a:t>
            </a:r>
            <a:r>
              <a:rPr kumimoji="1" lang="en-US" altLang="zh-CN" dirty="0">
                <a:solidFill>
                  <a:srgbClr val="0000CC"/>
                </a:solidFill>
              </a:rPr>
              <a:t>R</a:t>
            </a:r>
            <a:r>
              <a:rPr kumimoji="1" lang="zh-CN" altLang="en-US" dirty="0">
                <a:solidFill>
                  <a:srgbClr val="0000CC"/>
                </a:solidFill>
              </a:rPr>
              <a:t>和</a:t>
            </a:r>
            <a:r>
              <a:rPr kumimoji="1" lang="en-US" altLang="zh-CN" dirty="0">
                <a:solidFill>
                  <a:srgbClr val="0000CC"/>
                </a:solidFill>
              </a:rPr>
              <a:t>R</a:t>
            </a:r>
            <a:r>
              <a:rPr kumimoji="1" lang="en-US" altLang="zh-CN" baseline="30000" dirty="0">
                <a:solidFill>
                  <a:srgbClr val="0000CC"/>
                </a:solidFill>
              </a:rPr>
              <a:t>-1</a:t>
            </a:r>
            <a:r>
              <a:rPr kumimoji="1" lang="zh-CN" altLang="en-US" dirty="0">
                <a:solidFill>
                  <a:srgbClr val="0000CC"/>
                </a:solidFill>
              </a:rPr>
              <a:t>的关系矩阵互为转置矩阵。</a:t>
            </a:r>
          </a:p>
          <a:p>
            <a:pPr marL="533507" indent="-533507">
              <a:lnSpc>
                <a:spcPct val="200000"/>
              </a:lnSpc>
              <a:buFont typeface="Wingdings" panose="05000000000000000000" pitchFamily="2" charset="2"/>
              <a:buAutoNum type="arabicPeriod"/>
            </a:pPr>
            <a:r>
              <a:rPr kumimoji="1" lang="en-US" altLang="zh-CN" dirty="0"/>
              <a:t>R</a:t>
            </a:r>
            <a:r>
              <a:rPr kumimoji="1" lang="en-US" altLang="zh-CN" baseline="30000" dirty="0"/>
              <a:t>-1</a:t>
            </a:r>
            <a:r>
              <a:rPr kumimoji="1" lang="zh-CN" altLang="en-US" dirty="0"/>
              <a:t>的前域与后域正好是</a:t>
            </a:r>
            <a:r>
              <a:rPr kumimoji="1" lang="en-US" altLang="zh-CN" dirty="0"/>
              <a:t>R</a:t>
            </a:r>
            <a:r>
              <a:rPr kumimoji="1" lang="zh-CN" altLang="en-US" dirty="0"/>
              <a:t>的后域和前域，即</a:t>
            </a:r>
            <a:r>
              <a:rPr kumimoji="1" lang="en-US" altLang="zh-CN" dirty="0" err="1">
                <a:solidFill>
                  <a:srgbClr val="FF0000"/>
                </a:solidFill>
              </a:rPr>
              <a:t>domR</a:t>
            </a:r>
            <a:r>
              <a:rPr kumimoji="1" lang="en-US" altLang="zh-CN" dirty="0">
                <a:solidFill>
                  <a:srgbClr val="FF0000"/>
                </a:solidFill>
              </a:rPr>
              <a:t>=ranR</a:t>
            </a:r>
            <a:r>
              <a:rPr kumimoji="1" lang="en-US" altLang="zh-CN" baseline="30000" dirty="0">
                <a:solidFill>
                  <a:srgbClr val="FF0000"/>
                </a:solidFill>
              </a:rPr>
              <a:t>-1</a:t>
            </a:r>
            <a:r>
              <a:rPr kumimoji="1" lang="zh-CN" altLang="en-US" dirty="0">
                <a:solidFill>
                  <a:srgbClr val="FF0000"/>
                </a:solidFill>
              </a:rPr>
              <a:t>，</a:t>
            </a:r>
            <a:r>
              <a:rPr kumimoji="1" lang="en-US" altLang="zh-CN" dirty="0">
                <a:solidFill>
                  <a:srgbClr val="FF0000"/>
                </a:solidFill>
              </a:rPr>
              <a:t>domR</a:t>
            </a:r>
            <a:r>
              <a:rPr kumimoji="1" lang="en-US" altLang="zh-CN" baseline="30000" dirty="0">
                <a:solidFill>
                  <a:srgbClr val="FF0000"/>
                </a:solidFill>
              </a:rPr>
              <a:t>-1</a:t>
            </a:r>
            <a:r>
              <a:rPr kumimoji="1" lang="en-US" altLang="zh-CN" dirty="0">
                <a:solidFill>
                  <a:srgbClr val="FF0000"/>
                </a:solidFill>
              </a:rPr>
              <a:t>=</a:t>
            </a:r>
            <a:r>
              <a:rPr kumimoji="1" lang="en-US" altLang="zh-CN" dirty="0" err="1">
                <a:solidFill>
                  <a:srgbClr val="FF0000"/>
                </a:solidFill>
              </a:rPr>
              <a:t>ranR</a:t>
            </a:r>
            <a:r>
              <a:rPr kumimoji="1" lang="zh-CN" altLang="en-US" dirty="0">
                <a:solidFill>
                  <a:srgbClr val="FF0000"/>
                </a:solidFill>
              </a:rPr>
              <a:t>。</a:t>
            </a:r>
          </a:p>
          <a:p>
            <a:pPr marL="533507" indent="-533507">
              <a:lnSpc>
                <a:spcPct val="200000"/>
              </a:lnSpc>
              <a:buFont typeface="Wingdings" panose="05000000000000000000" pitchFamily="2" charset="2"/>
              <a:buAutoNum type="arabicPeriod"/>
            </a:pPr>
            <a:r>
              <a:rPr kumimoji="1" lang="pt-BR" altLang="zh-CN" dirty="0"/>
              <a:t>|R|=|R</a:t>
            </a:r>
            <a:r>
              <a:rPr kumimoji="1" lang="pt-BR" altLang="zh-CN" baseline="30000" dirty="0"/>
              <a:t>-1</a:t>
            </a:r>
            <a:r>
              <a:rPr kumimoji="1" lang="pt-BR" altLang="zh-CN" dirty="0"/>
              <a:t>|</a:t>
            </a:r>
            <a:r>
              <a:rPr kumimoji="1" lang="zh-CN" altLang="en-US" dirty="0"/>
              <a:t>。</a:t>
            </a:r>
          </a:p>
          <a:p>
            <a:pPr marL="533507" indent="-533507">
              <a:lnSpc>
                <a:spcPct val="200000"/>
              </a:lnSpc>
              <a:buFont typeface="Wingdings" panose="05000000000000000000" pitchFamily="2" charset="2"/>
              <a:buAutoNum type="arabicPeriod"/>
            </a:pPr>
            <a:r>
              <a:rPr kumimoji="1" lang="pt-BR" altLang="zh-CN" dirty="0"/>
              <a:t>(RoS)</a:t>
            </a:r>
            <a:r>
              <a:rPr kumimoji="1" lang="pt-BR" altLang="zh-CN" baseline="30000" dirty="0"/>
              <a:t>-1</a:t>
            </a:r>
            <a:r>
              <a:rPr kumimoji="1" lang="pt-BR" altLang="zh-CN" dirty="0"/>
              <a:t>=S</a:t>
            </a:r>
            <a:r>
              <a:rPr kumimoji="1" lang="pt-BR" altLang="zh-CN" baseline="30000" dirty="0"/>
              <a:t>-1</a:t>
            </a:r>
            <a:r>
              <a:rPr kumimoji="1" lang="pt-BR" altLang="zh-CN" dirty="0"/>
              <a:t>oR</a:t>
            </a:r>
            <a:r>
              <a:rPr kumimoji="1" lang="pt-BR" altLang="zh-CN" baseline="30000" dirty="0"/>
              <a:t>-1</a:t>
            </a:r>
            <a:r>
              <a:rPr kumimoji="1" lang="zh-CN" altLang="pt-BR" dirty="0"/>
              <a:t>。</a:t>
            </a:r>
            <a:endParaRPr lang="zh-CN" altLang="en-US" dirty="0"/>
          </a:p>
        </p:txBody>
      </p:sp>
    </p:spTree>
    <p:extLst>
      <p:ext uri="{BB962C8B-B14F-4D97-AF65-F5344CB8AC3E}">
        <p14:creationId xmlns:p14="http://schemas.microsoft.com/office/powerpoint/2010/main" val="2687213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853407" y="289552"/>
            <a:ext cx="8066367" cy="585923"/>
          </a:xfrm>
        </p:spPr>
        <p:txBody>
          <a:bodyPr/>
          <a:lstStyle/>
          <a:p>
            <a:pPr eaLnBrk="1" hangingPunct="1"/>
            <a:r>
              <a:rPr lang="zh-CN" altLang="en-US" dirty="0"/>
              <a:t>定理</a:t>
            </a:r>
            <a:r>
              <a:rPr lang="en-US" altLang="zh-CN" dirty="0"/>
              <a:t>4.6</a:t>
            </a:r>
            <a:endParaRPr lang="zh-CN" altLang="en-US" dirty="0"/>
          </a:p>
        </p:txBody>
      </p:sp>
      <p:sp>
        <p:nvSpPr>
          <p:cNvPr id="1648643" name="Rectangle 3"/>
          <p:cNvSpPr>
            <a:spLocks noGrp="1" noChangeArrowheads="1"/>
          </p:cNvSpPr>
          <p:nvPr>
            <p:ph type="body" idx="1"/>
          </p:nvPr>
        </p:nvSpPr>
        <p:spPr>
          <a:xfrm>
            <a:off x="307975" y="1082017"/>
            <a:ext cx="11582400" cy="1295400"/>
          </a:xfrm>
        </p:spPr>
        <p:txBody>
          <a:bodyPr/>
          <a:lstStyle/>
          <a:p>
            <a:pPr marL="0" indent="0">
              <a:lnSpc>
                <a:spcPct val="150000"/>
              </a:lnSpc>
              <a:buNone/>
            </a:pPr>
            <a:r>
              <a:rPr lang="zh-CN" altLang="en-US" dirty="0">
                <a:solidFill>
                  <a:srgbClr val="C00000"/>
                </a:solidFill>
              </a:rPr>
              <a:t>定理</a:t>
            </a:r>
            <a:r>
              <a:rPr lang="en-US" altLang="zh-CN" dirty="0">
                <a:solidFill>
                  <a:srgbClr val="C00000"/>
                </a:solidFill>
              </a:rPr>
              <a:t>4.6  </a:t>
            </a:r>
            <a:r>
              <a:rPr lang="zh-CN" altLang="pt-BR" dirty="0"/>
              <a:t>设</a:t>
            </a:r>
            <a:r>
              <a:rPr lang="pt-BR" altLang="zh-CN" dirty="0"/>
              <a:t>A</a:t>
            </a:r>
            <a:r>
              <a:rPr lang="zh-CN" altLang="pt-BR" dirty="0"/>
              <a:t>、</a:t>
            </a:r>
            <a:r>
              <a:rPr lang="pt-BR" altLang="zh-CN" dirty="0"/>
              <a:t>B</a:t>
            </a:r>
            <a:r>
              <a:rPr lang="zh-CN" altLang="pt-BR" dirty="0"/>
              <a:t>和</a:t>
            </a:r>
            <a:r>
              <a:rPr lang="pt-BR" altLang="zh-CN" dirty="0"/>
              <a:t>C</a:t>
            </a:r>
            <a:r>
              <a:rPr lang="zh-CN" altLang="pt-BR" dirty="0"/>
              <a:t>是任意三个集合，</a:t>
            </a:r>
            <a:r>
              <a:rPr lang="pt-BR" altLang="zh-CN" dirty="0"/>
              <a:t>R,S</a:t>
            </a:r>
            <a:r>
              <a:rPr lang="zh-CN" altLang="pt-BR" dirty="0"/>
              <a:t>分别是从</a:t>
            </a:r>
            <a:r>
              <a:rPr lang="pt-BR" altLang="zh-CN" dirty="0"/>
              <a:t>A</a:t>
            </a:r>
            <a:r>
              <a:rPr lang="zh-CN" altLang="pt-BR" dirty="0"/>
              <a:t>到</a:t>
            </a:r>
            <a:r>
              <a:rPr lang="pt-BR" altLang="zh-CN" dirty="0"/>
              <a:t>B</a:t>
            </a:r>
            <a:r>
              <a:rPr lang="zh-CN" altLang="pt-BR" dirty="0"/>
              <a:t>，</a:t>
            </a:r>
            <a:r>
              <a:rPr lang="pt-BR" altLang="zh-CN" dirty="0"/>
              <a:t>B</a:t>
            </a:r>
            <a:r>
              <a:rPr lang="zh-CN" altLang="pt-BR" dirty="0"/>
              <a:t>到</a:t>
            </a:r>
            <a:r>
              <a:rPr lang="pt-BR" altLang="zh-CN" dirty="0"/>
              <a:t>C</a:t>
            </a:r>
            <a:r>
              <a:rPr lang="zh-CN" altLang="pt-BR" dirty="0"/>
              <a:t>的二元关系，则</a:t>
            </a:r>
          </a:p>
          <a:p>
            <a:pPr marL="0" indent="0" algn="r">
              <a:lnSpc>
                <a:spcPct val="150000"/>
              </a:lnSpc>
              <a:buNone/>
            </a:pPr>
            <a:r>
              <a:rPr lang="pt-BR" altLang="zh-CN" dirty="0"/>
              <a:t>(RoS)</a:t>
            </a:r>
            <a:r>
              <a:rPr lang="pt-BR" altLang="zh-CN" baseline="30000" dirty="0">
                <a:solidFill>
                  <a:srgbClr val="0000FF"/>
                </a:solidFill>
              </a:rPr>
              <a:t>-1</a:t>
            </a:r>
            <a:r>
              <a:rPr lang="pt-BR" altLang="zh-CN" dirty="0"/>
              <a:t>=S</a:t>
            </a:r>
            <a:r>
              <a:rPr lang="pt-BR" altLang="zh-CN" baseline="30000" dirty="0">
                <a:solidFill>
                  <a:srgbClr val="0000FF"/>
                </a:solidFill>
              </a:rPr>
              <a:t>-1</a:t>
            </a:r>
            <a:r>
              <a:rPr lang="pt-BR" altLang="zh-CN" dirty="0"/>
              <a:t>oR</a:t>
            </a:r>
            <a:r>
              <a:rPr lang="pt-BR" altLang="zh-CN" baseline="30000" dirty="0">
                <a:solidFill>
                  <a:srgbClr val="0000FF"/>
                </a:solidFill>
              </a:rPr>
              <a:t>-1</a:t>
            </a:r>
            <a:r>
              <a:rPr lang="zh-CN" altLang="pt-BR" dirty="0"/>
              <a:t>。                                          </a:t>
            </a:r>
            <a:r>
              <a:rPr lang="zh-CN" altLang="en-US" dirty="0"/>
              <a:t>（</a:t>
            </a:r>
            <a:r>
              <a:rPr lang="en-US" altLang="zh-CN" dirty="0"/>
              <a:t>4-9</a:t>
            </a:r>
            <a:r>
              <a:rPr lang="zh-CN" altLang="en-US" dirty="0"/>
              <a:t>）</a:t>
            </a:r>
          </a:p>
        </p:txBody>
      </p:sp>
      <p:sp>
        <p:nvSpPr>
          <p:cNvPr id="2" name="矩形 1">
            <a:extLst>
              <a:ext uri="{FF2B5EF4-FFF2-40B4-BE49-F238E27FC236}">
                <a16:creationId xmlns:a16="http://schemas.microsoft.com/office/drawing/2014/main" id="{6C279FFF-AE79-49D7-ADA5-674FA72A81F1}"/>
              </a:ext>
            </a:extLst>
          </p:cNvPr>
          <p:cNvSpPr/>
          <p:nvPr/>
        </p:nvSpPr>
        <p:spPr>
          <a:xfrm>
            <a:off x="327192" y="2252651"/>
            <a:ext cx="11258383" cy="4459041"/>
          </a:xfrm>
          <a:prstGeom prst="rect">
            <a:avLst/>
          </a:prstGeom>
        </p:spPr>
        <p:txBody>
          <a:bodyPr wrap="square">
            <a:spAutoFit/>
          </a:bodyPr>
          <a:lstStyle/>
          <a:p>
            <a:pPr>
              <a:lnSpc>
                <a:spcPct val="150000"/>
              </a:lnSpc>
            </a:pPr>
            <a:r>
              <a:rPr lang="zh-CN" altLang="en-US" b="1" dirty="0">
                <a:solidFill>
                  <a:srgbClr val="C00000"/>
                </a:solidFill>
                <a:latin typeface="+mn-ea"/>
              </a:rPr>
              <a:t>证明</a:t>
            </a:r>
            <a:r>
              <a:rPr lang="zh-CN" altLang="en-US" b="1" dirty="0">
                <a:latin typeface="+mn-ea"/>
              </a:rPr>
              <a:t>  ∀</a:t>
            </a:r>
            <a:r>
              <a:rPr lang="en-US" altLang="zh-CN" b="1" dirty="0">
                <a:latin typeface="+mn-ea"/>
              </a:rPr>
              <a:t>&lt;</a:t>
            </a:r>
            <a:r>
              <a:rPr lang="en-US" altLang="zh-CN" b="1" dirty="0" err="1">
                <a:latin typeface="+mn-ea"/>
              </a:rPr>
              <a:t>c,a</a:t>
            </a:r>
            <a:r>
              <a:rPr lang="en-US" altLang="zh-CN" b="1" dirty="0">
                <a:latin typeface="+mn-ea"/>
              </a:rPr>
              <a:t>&gt;</a:t>
            </a:r>
            <a:r>
              <a:rPr lang="zh-CN" altLang="en-US" b="1" dirty="0">
                <a:latin typeface="+mn-ea"/>
              </a:rPr>
              <a:t>，</a:t>
            </a:r>
          </a:p>
          <a:p>
            <a:pPr>
              <a:lnSpc>
                <a:spcPct val="150000"/>
              </a:lnSpc>
            </a:pPr>
            <a:r>
              <a:rPr lang="en-US" altLang="zh-CN" b="1" dirty="0">
                <a:latin typeface="+mn-ea"/>
              </a:rPr>
              <a:t>           &lt;</a:t>
            </a:r>
            <a:r>
              <a:rPr lang="en-US" altLang="zh-CN" b="1" dirty="0" err="1">
                <a:latin typeface="+mn-ea"/>
              </a:rPr>
              <a:t>c,a</a:t>
            </a:r>
            <a:r>
              <a:rPr lang="en-US" altLang="zh-CN" b="1" dirty="0">
                <a:latin typeface="+mn-ea"/>
              </a:rPr>
              <a:t>&gt;</a:t>
            </a:r>
            <a:r>
              <a:rPr lang="en-US" altLang="zh-CN" dirty="0"/>
              <a:t>∈</a:t>
            </a:r>
            <a:r>
              <a:rPr lang="en-US" altLang="zh-CN" b="1" dirty="0">
                <a:latin typeface="+mn-ea"/>
              </a:rPr>
              <a:t>(</a:t>
            </a:r>
            <a:r>
              <a:rPr lang="en-US" altLang="zh-CN" b="1" dirty="0" err="1">
                <a:latin typeface="+mn-ea"/>
              </a:rPr>
              <a:t>RoS</a:t>
            </a:r>
            <a:r>
              <a:rPr lang="en-US" altLang="zh-CN" b="1" dirty="0">
                <a:latin typeface="+mn-ea"/>
              </a:rPr>
              <a:t>)</a:t>
            </a:r>
            <a:r>
              <a:rPr lang="en-US" altLang="zh-CN" b="1" baseline="30000" dirty="0">
                <a:latin typeface="+mn-ea"/>
              </a:rPr>
              <a:t>−1</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∧&lt;</a:t>
            </a:r>
            <a:r>
              <a:rPr lang="en-US" altLang="zh-CN" b="1" dirty="0" err="1">
                <a:latin typeface="+mn-ea"/>
              </a:rPr>
              <a:t>a,c</a:t>
            </a:r>
            <a:r>
              <a:rPr lang="en-US" altLang="zh-CN" b="1" dirty="0">
                <a:latin typeface="+mn-ea"/>
              </a:rPr>
              <a:t>&gt;</a:t>
            </a:r>
            <a:r>
              <a:rPr lang="en-US" altLang="zh-CN" dirty="0"/>
              <a:t>∈</a:t>
            </a:r>
            <a:r>
              <a:rPr lang="en-US" altLang="zh-CN" b="1" dirty="0" err="1">
                <a:latin typeface="+mn-ea"/>
              </a:rPr>
              <a:t>RoS</a:t>
            </a:r>
            <a:endParaRPr lang="en-US" altLang="zh-CN" b="1" dirty="0">
              <a:latin typeface="+mn-ea"/>
            </a:endParaRP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a:t>
            </a:r>
            <a:r>
              <a:rPr lang="en-US" altLang="zh-CN" dirty="0">
                <a:sym typeface="Symbol" panose="05050102010706020507" pitchFamily="18" charset="2"/>
              </a:rPr>
              <a:t></a:t>
            </a:r>
            <a:r>
              <a:rPr lang="en-US" altLang="zh-CN" b="1" dirty="0">
                <a:latin typeface="+mn-ea"/>
              </a:rPr>
              <a:t>b(</a:t>
            </a:r>
            <a:r>
              <a:rPr lang="en-US" altLang="zh-CN" b="1" dirty="0" err="1">
                <a:latin typeface="+mn-ea"/>
              </a:rPr>
              <a:t>b</a:t>
            </a:r>
            <a:r>
              <a:rPr lang="en-US" altLang="zh-CN" dirty="0" err="1"/>
              <a:t>∈</a:t>
            </a:r>
            <a:r>
              <a:rPr lang="en-US" altLang="zh-CN" b="1" dirty="0" err="1">
                <a:latin typeface="+mn-ea"/>
              </a:rPr>
              <a:t>B</a:t>
            </a:r>
            <a:r>
              <a:rPr lang="en-US" altLang="zh-CN" b="1" dirty="0">
                <a:latin typeface="+mn-ea"/>
              </a:rPr>
              <a:t>∧&lt;</a:t>
            </a:r>
            <a:r>
              <a:rPr lang="en-US" altLang="zh-CN" b="1" dirty="0" err="1">
                <a:latin typeface="+mn-ea"/>
              </a:rPr>
              <a:t>a,b</a:t>
            </a:r>
            <a:r>
              <a:rPr lang="en-US" altLang="zh-CN" b="1" dirty="0">
                <a:latin typeface="+mn-ea"/>
              </a:rPr>
              <a:t>&gt;∈R∧&lt;</a:t>
            </a:r>
            <a:r>
              <a:rPr lang="en-US" altLang="zh-CN" b="1" dirty="0" err="1">
                <a:latin typeface="+mn-ea"/>
              </a:rPr>
              <a:t>b,c</a:t>
            </a:r>
            <a:r>
              <a:rPr lang="en-US" altLang="zh-CN" b="1" dirty="0">
                <a:latin typeface="+mn-ea"/>
              </a:rPr>
              <a:t>&gt;</a:t>
            </a:r>
            <a:r>
              <a:rPr lang="en-US" altLang="zh-CN" dirty="0"/>
              <a:t>∈</a:t>
            </a:r>
            <a:r>
              <a:rPr lang="en-US" altLang="zh-CN" b="1" dirty="0">
                <a:latin typeface="+mn-ea"/>
              </a:rPr>
              <a:t>S)</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a:t>
            </a:r>
            <a:r>
              <a:rPr lang="en-US" altLang="zh-CN" dirty="0">
                <a:sym typeface="Symbol" panose="05050102010706020507" pitchFamily="18" charset="2"/>
              </a:rPr>
              <a:t></a:t>
            </a:r>
            <a:r>
              <a:rPr lang="en-US" altLang="zh-CN" b="1" dirty="0">
                <a:latin typeface="+mn-ea"/>
              </a:rPr>
              <a:t>b(b</a:t>
            </a:r>
            <a:r>
              <a:rPr lang="en-US" altLang="zh-CN" dirty="0"/>
              <a:t>∈</a:t>
            </a:r>
            <a:r>
              <a:rPr lang="en-US" altLang="zh-CN" b="1" dirty="0">
                <a:latin typeface="+mn-ea"/>
              </a:rPr>
              <a:t> B∧&lt;</a:t>
            </a:r>
            <a:r>
              <a:rPr lang="en-US" altLang="zh-CN" b="1" dirty="0" err="1">
                <a:latin typeface="+mn-ea"/>
              </a:rPr>
              <a:t>b,a</a:t>
            </a:r>
            <a:r>
              <a:rPr lang="en-US" altLang="zh-CN" b="1" dirty="0">
                <a:latin typeface="+mn-ea"/>
              </a:rPr>
              <a:t>&gt;</a:t>
            </a:r>
            <a:r>
              <a:rPr lang="en-US" altLang="zh-CN" dirty="0"/>
              <a:t>∈</a:t>
            </a:r>
            <a:r>
              <a:rPr lang="en-US" altLang="zh-CN" b="1" dirty="0">
                <a:latin typeface="+mn-ea"/>
              </a:rPr>
              <a:t>R</a:t>
            </a:r>
            <a:r>
              <a:rPr lang="en-US" altLang="zh-CN" b="1" baseline="30000" dirty="0">
                <a:latin typeface="+mn-ea"/>
              </a:rPr>
              <a:t>−1</a:t>
            </a:r>
            <a:r>
              <a:rPr lang="en-US" altLang="zh-CN" b="1" dirty="0">
                <a:latin typeface="+mn-ea"/>
              </a:rPr>
              <a:t>∧&lt;</a:t>
            </a:r>
            <a:r>
              <a:rPr lang="en-US" altLang="zh-CN" b="1" dirty="0" err="1">
                <a:latin typeface="+mn-ea"/>
              </a:rPr>
              <a:t>c,b</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err="1">
                <a:latin typeface="+mn-ea"/>
              </a:rPr>
              <a:t>a∈A∧c</a:t>
            </a:r>
            <a:r>
              <a:rPr lang="en-US" altLang="zh-CN" dirty="0" err="1"/>
              <a:t>∈</a:t>
            </a:r>
            <a:r>
              <a:rPr lang="en-US" altLang="zh-CN" b="1" dirty="0" err="1">
                <a:latin typeface="+mn-ea"/>
              </a:rPr>
              <a:t>C</a:t>
            </a:r>
            <a:r>
              <a:rPr lang="en-US" altLang="zh-CN" b="1" dirty="0">
                <a:latin typeface="+mn-ea"/>
              </a:rPr>
              <a:t>∧&lt;</a:t>
            </a:r>
            <a:r>
              <a:rPr lang="en-US" altLang="zh-CN" b="1" dirty="0" err="1">
                <a:latin typeface="+mn-ea"/>
              </a:rPr>
              <a:t>c,a</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p>
          <a:p>
            <a:pPr>
              <a:lnSpc>
                <a:spcPct val="150000"/>
              </a:lnSpc>
            </a:pPr>
            <a:r>
              <a:rPr lang="en-US" altLang="zh-CN" b="1" dirty="0">
                <a:latin typeface="+mn-ea"/>
              </a:rPr>
              <a:t>        </a:t>
            </a:r>
            <a:r>
              <a:rPr lang="zh-CN" altLang="en-US" dirty="0">
                <a:sym typeface="Symbol" panose="05050102010706020507" pitchFamily="18" charset="2"/>
              </a:rPr>
              <a:t> </a:t>
            </a:r>
            <a:r>
              <a:rPr lang="en-US" altLang="zh-CN" b="1" dirty="0">
                <a:latin typeface="+mn-ea"/>
              </a:rPr>
              <a:t>&lt;</a:t>
            </a:r>
            <a:r>
              <a:rPr lang="en-US" altLang="zh-CN" b="1" dirty="0" err="1">
                <a:latin typeface="+mn-ea"/>
              </a:rPr>
              <a:t>c,a</a:t>
            </a:r>
            <a:r>
              <a:rPr lang="en-US" altLang="zh-CN" b="1" dirty="0">
                <a:latin typeface="+mn-ea"/>
              </a:rPr>
              <a:t>&gt;</a:t>
            </a:r>
            <a:r>
              <a:rPr lang="en-US" altLang="zh-CN" dirty="0"/>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endParaRPr lang="zh-CN" altLang="en-US" b="1" dirty="0">
              <a:latin typeface="+mn-ea"/>
            </a:endParaRPr>
          </a:p>
          <a:p>
            <a:pPr>
              <a:lnSpc>
                <a:spcPct val="150000"/>
              </a:lnSpc>
            </a:pPr>
            <a:r>
              <a:rPr lang="zh-CN" altLang="en-US" b="1" dirty="0">
                <a:latin typeface="+mn-ea"/>
              </a:rPr>
              <a:t>即</a:t>
            </a:r>
            <a:r>
              <a:rPr lang="en-US" altLang="zh-CN" b="1" dirty="0">
                <a:latin typeface="+mn-ea"/>
              </a:rPr>
              <a:t>(Ro S)</a:t>
            </a:r>
            <a:r>
              <a:rPr lang="en-US" altLang="zh-CN" b="1" baseline="30000" dirty="0">
                <a:latin typeface="+mn-ea"/>
              </a:rPr>
              <a:t>−1</a:t>
            </a:r>
            <a:r>
              <a:rPr lang="zh-CN" altLang="en-US" b="1" dirty="0">
                <a:latin typeface="+mn-ea"/>
              </a:rPr>
              <a:t>＝</a:t>
            </a:r>
            <a:r>
              <a:rPr lang="en-US" altLang="zh-CN" b="1" dirty="0">
                <a:latin typeface="+mn-ea"/>
              </a:rPr>
              <a:t>S</a:t>
            </a:r>
            <a:r>
              <a:rPr lang="en-US" altLang="zh-CN" b="1" baseline="30000" dirty="0">
                <a:latin typeface="+mn-ea"/>
              </a:rPr>
              <a:t>−1</a:t>
            </a:r>
            <a:r>
              <a:rPr lang="en-US" altLang="zh-CN" b="1" dirty="0">
                <a:latin typeface="+mn-ea"/>
              </a:rPr>
              <a:t>oR</a:t>
            </a:r>
            <a:r>
              <a:rPr lang="en-US" altLang="zh-CN" b="1" baseline="30000" dirty="0">
                <a:latin typeface="+mn-ea"/>
              </a:rPr>
              <a:t>−1</a:t>
            </a:r>
            <a:r>
              <a:rPr lang="zh-CN" altLang="en-US" b="1" dirty="0">
                <a:latin typeface="+mn-ea"/>
              </a:rPr>
              <a:t>。</a:t>
            </a:r>
          </a:p>
        </p:txBody>
      </p:sp>
    </p:spTree>
    <p:extLst>
      <p:ext uri="{BB962C8B-B14F-4D97-AF65-F5344CB8AC3E}">
        <p14:creationId xmlns:p14="http://schemas.microsoft.com/office/powerpoint/2010/main" val="45095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wipe(down)">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
                                            <p:txEl>
                                              <p:pRg st="5" end="5"/>
                                            </p:txEl>
                                          </p:spTgt>
                                        </p:tgtEl>
                                        <p:attrNameLst>
                                          <p:attrName>style.visibility</p:attrName>
                                        </p:attrNameLst>
                                      </p:cBhvr>
                                      <p:to>
                                        <p:strVal val="visible"/>
                                      </p:to>
                                    </p:set>
                                    <p:animEffect transition="in" filter="circle(in)">
                                      <p:cBhvr>
                                        <p:cTn id="38" dur="20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circle(in)">
                                      <p:cBhvr>
                                        <p:cTn id="43" dur="2000"/>
                                        <p:tgtEl>
                                          <p:spTgt spid="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circle(in)">
                                      <p:cBhvr>
                                        <p:cTn id="48"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428901" y="991393"/>
            <a:ext cx="10318474" cy="5029201"/>
          </a:xfrm>
        </p:spPr>
        <p:txBody>
          <a:bodyPr/>
          <a:lstStyle/>
          <a:p>
            <a:pPr marL="533507" indent="-533507">
              <a:lnSpc>
                <a:spcPct val="150000"/>
              </a:lnSpc>
              <a:spcBef>
                <a:spcPct val="30000"/>
              </a:spcBef>
              <a:buNone/>
            </a:pPr>
            <a:r>
              <a:rPr lang="zh-CN" altLang="en-US" dirty="0">
                <a:solidFill>
                  <a:srgbClr val="C00000"/>
                </a:solidFill>
              </a:rPr>
              <a:t>定理</a:t>
            </a:r>
            <a:r>
              <a:rPr lang="en-US" altLang="zh-CN" dirty="0">
                <a:solidFill>
                  <a:srgbClr val="C00000"/>
                </a:solidFill>
              </a:rPr>
              <a:t>4.7  </a:t>
            </a:r>
            <a:r>
              <a:rPr lang="zh-CN" altLang="en-US" dirty="0"/>
              <a:t>设</a:t>
            </a:r>
            <a:r>
              <a:rPr lang="pt-BR" altLang="zh-CN" dirty="0"/>
              <a:t>R</a:t>
            </a:r>
            <a:r>
              <a:rPr lang="zh-CN" altLang="zh-CN" dirty="0"/>
              <a:t>：</a:t>
            </a:r>
            <a:r>
              <a:rPr lang="pt-BR" altLang="zh-CN" dirty="0"/>
              <a:t>A→B</a:t>
            </a:r>
            <a:r>
              <a:rPr lang="zh-CN" altLang="zh-CN" dirty="0"/>
              <a:t>，</a:t>
            </a:r>
            <a:r>
              <a:rPr lang="en-US" altLang="zh-CN" dirty="0"/>
              <a:t>S</a:t>
            </a:r>
            <a:r>
              <a:rPr lang="zh-CN" altLang="zh-CN" dirty="0"/>
              <a:t>：</a:t>
            </a:r>
            <a:r>
              <a:rPr lang="pt-BR" altLang="zh-CN" dirty="0"/>
              <a:t>A→B</a:t>
            </a:r>
            <a:r>
              <a:rPr lang="zh-CN" altLang="zh-CN" dirty="0"/>
              <a:t>，则有</a:t>
            </a:r>
            <a:endParaRPr lang="zh-CN" altLang="en-US" dirty="0"/>
          </a:p>
          <a:p>
            <a:pPr marL="0" indent="0">
              <a:lnSpc>
                <a:spcPct val="150000"/>
              </a:lnSpc>
              <a:spcBef>
                <a:spcPct val="30000"/>
              </a:spcBef>
              <a:buClr>
                <a:srgbClr val="800080"/>
              </a:buClr>
              <a:buNone/>
            </a:pPr>
            <a:r>
              <a:rPr lang="en-US" altLang="zh-CN" dirty="0"/>
              <a:t>    (1)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r>
              <a:rPr lang="zh-CN" altLang="en-US" dirty="0"/>
              <a:t>；                       </a:t>
            </a:r>
            <a:r>
              <a:rPr lang="en-US" altLang="zh-CN" dirty="0">
                <a:solidFill>
                  <a:srgbClr val="3333FF"/>
                </a:solidFill>
              </a:rPr>
              <a:t>(</a:t>
            </a:r>
            <a:r>
              <a:rPr lang="zh-CN" altLang="en-US" dirty="0">
                <a:solidFill>
                  <a:srgbClr val="3333FF"/>
                </a:solidFill>
              </a:rPr>
              <a:t>分配性</a:t>
            </a:r>
            <a:r>
              <a:rPr lang="en-US" altLang="zh-CN" dirty="0">
                <a:solidFill>
                  <a:srgbClr val="3333FF"/>
                </a:solidFill>
              </a:rPr>
              <a:t>)</a:t>
            </a:r>
            <a:endParaRPr lang="en-US" altLang="zh-CN" baseline="30000" dirty="0">
              <a:solidFill>
                <a:srgbClr val="3333FF"/>
              </a:solidFill>
            </a:endParaRPr>
          </a:p>
          <a:p>
            <a:pPr marL="0" indent="0">
              <a:lnSpc>
                <a:spcPct val="150000"/>
              </a:lnSpc>
              <a:spcBef>
                <a:spcPct val="30000"/>
              </a:spcBef>
              <a:buClr>
                <a:srgbClr val="800080"/>
              </a:buClr>
              <a:buNone/>
            </a:pPr>
            <a:r>
              <a:rPr lang="en-US" altLang="zh-CN" dirty="0"/>
              <a:t>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r>
              <a:rPr lang="zh-CN" altLang="en-US" dirty="0"/>
              <a:t>；</a:t>
            </a:r>
          </a:p>
          <a:p>
            <a:pPr marL="0" indent="0">
              <a:lnSpc>
                <a:spcPct val="150000"/>
              </a:lnSpc>
              <a:spcBef>
                <a:spcPct val="30000"/>
              </a:spcBef>
              <a:buClr>
                <a:srgbClr val="800080"/>
              </a:buClr>
              <a:buNone/>
            </a:pPr>
            <a:r>
              <a:rPr lang="en-US" altLang="zh-CN" dirty="0"/>
              <a:t>           (R-S)</a:t>
            </a:r>
            <a:r>
              <a:rPr lang="en-US" altLang="zh-CN" baseline="30000" dirty="0"/>
              <a:t>-1</a:t>
            </a:r>
            <a:r>
              <a:rPr lang="zh-CN" altLang="en-US" dirty="0"/>
              <a:t>＝</a:t>
            </a:r>
            <a:r>
              <a:rPr lang="en-US" altLang="zh-CN" dirty="0"/>
              <a:t>R</a:t>
            </a:r>
            <a:r>
              <a:rPr lang="en-US" altLang="zh-CN" baseline="30000" dirty="0"/>
              <a:t>-1</a:t>
            </a:r>
            <a:r>
              <a:rPr lang="en-US" altLang="zh-CN" dirty="0"/>
              <a:t>-S</a:t>
            </a:r>
            <a:r>
              <a:rPr lang="en-US" altLang="zh-CN" baseline="30000" dirty="0"/>
              <a:t>-1</a:t>
            </a:r>
            <a:r>
              <a:rPr lang="zh-CN" altLang="en-US" dirty="0"/>
              <a:t>；</a:t>
            </a:r>
          </a:p>
          <a:p>
            <a:pPr marL="0" indent="0">
              <a:lnSpc>
                <a:spcPct val="150000"/>
              </a:lnSpc>
              <a:spcBef>
                <a:spcPct val="30000"/>
              </a:spcBef>
              <a:buClr>
                <a:srgbClr val="800080"/>
              </a:buClr>
              <a:buNone/>
            </a:pPr>
            <a:r>
              <a:rPr lang="en-US" altLang="zh-CN" dirty="0"/>
              <a:t>    (2)   (R</a:t>
            </a:r>
            <a:r>
              <a:rPr lang="en-US" altLang="zh-CN" baseline="30000" dirty="0"/>
              <a:t>C</a:t>
            </a:r>
            <a:r>
              <a:rPr lang="en-US" altLang="zh-CN" dirty="0"/>
              <a:t>)</a:t>
            </a:r>
            <a:r>
              <a:rPr lang="en-US" altLang="zh-CN" baseline="30000" dirty="0"/>
              <a:t>−1</a:t>
            </a:r>
            <a:r>
              <a:rPr lang="zh-CN" altLang="en-US" dirty="0"/>
              <a:t>＝</a:t>
            </a:r>
            <a:r>
              <a:rPr lang="en-US" altLang="zh-CN" dirty="0"/>
              <a:t>(R</a:t>
            </a:r>
            <a:r>
              <a:rPr lang="en-US" altLang="zh-CN" baseline="30000" dirty="0"/>
              <a:t>−1</a:t>
            </a:r>
            <a:r>
              <a:rPr lang="en-US" altLang="zh-CN" dirty="0"/>
              <a:t>)</a:t>
            </a:r>
            <a:r>
              <a:rPr lang="en-US" altLang="zh-CN" baseline="30000" dirty="0"/>
              <a:t>C</a:t>
            </a:r>
            <a:r>
              <a:rPr lang="zh-CN" altLang="en-US" dirty="0"/>
              <a:t> ；			</a:t>
            </a:r>
            <a:r>
              <a:rPr lang="en-US" altLang="zh-CN" dirty="0">
                <a:solidFill>
                  <a:srgbClr val="3333FF"/>
                </a:solidFill>
              </a:rPr>
              <a:t>(</a:t>
            </a:r>
            <a:r>
              <a:rPr lang="en-US" altLang="en-US" dirty="0" err="1">
                <a:solidFill>
                  <a:srgbClr val="3333FF"/>
                </a:solidFill>
              </a:rPr>
              <a:t>可换性</a:t>
            </a:r>
            <a:r>
              <a:rPr lang="en-US" altLang="en-US" dirty="0">
                <a:solidFill>
                  <a:srgbClr val="3333FF"/>
                </a:solidFill>
              </a:rPr>
              <a:t>)</a:t>
            </a:r>
          </a:p>
          <a:p>
            <a:pPr marL="0" indent="0">
              <a:lnSpc>
                <a:spcPct val="150000"/>
              </a:lnSpc>
              <a:spcBef>
                <a:spcPct val="30000"/>
              </a:spcBef>
              <a:buClr>
                <a:srgbClr val="800080"/>
              </a:buClr>
              <a:buNone/>
            </a:pPr>
            <a:r>
              <a:rPr lang="en-US" altLang="zh-CN" dirty="0"/>
              <a:t>            (A×B)</a:t>
            </a:r>
            <a:r>
              <a:rPr lang="en-US" altLang="zh-CN" baseline="30000" dirty="0"/>
              <a:t>-1</a:t>
            </a:r>
            <a:r>
              <a:rPr lang="zh-CN" altLang="en-US" dirty="0"/>
              <a:t>＝</a:t>
            </a:r>
            <a:r>
              <a:rPr lang="en-US" altLang="zh-CN" dirty="0"/>
              <a:t>(B×A)</a:t>
            </a:r>
            <a:r>
              <a:rPr lang="zh-CN" altLang="en-US" dirty="0"/>
              <a:t>；　</a:t>
            </a:r>
          </a:p>
          <a:p>
            <a:pPr marL="0" indent="0">
              <a:lnSpc>
                <a:spcPct val="150000"/>
              </a:lnSpc>
              <a:spcBef>
                <a:spcPct val="30000"/>
              </a:spcBef>
              <a:buClr>
                <a:srgbClr val="800080"/>
              </a:buClr>
              <a:buNone/>
            </a:pPr>
            <a:r>
              <a:rPr lang="en-US" altLang="zh-CN" dirty="0"/>
              <a:t>     (3)   S</a:t>
            </a:r>
            <a:r>
              <a:rPr lang="en-US" altLang="zh-CN" dirty="0">
                <a:sym typeface="Symbol" panose="05050102010706020507" pitchFamily="18" charset="2"/>
              </a:rPr>
              <a:t></a:t>
            </a:r>
            <a:r>
              <a:rPr lang="en-US" altLang="zh-CN" dirty="0"/>
              <a:t>R </a:t>
            </a:r>
            <a:r>
              <a:rPr lang="en-US" altLang="zh-CN" dirty="0">
                <a:sym typeface="Symbol" panose="05050102010706020507" pitchFamily="18" charset="2"/>
              </a:rPr>
              <a:t> </a:t>
            </a:r>
            <a:r>
              <a:rPr lang="en-US" altLang="zh-CN" dirty="0"/>
              <a:t>S</a:t>
            </a:r>
            <a:r>
              <a:rPr lang="en-US" altLang="zh-CN" baseline="30000" dirty="0"/>
              <a:t>-1</a:t>
            </a:r>
            <a:r>
              <a:rPr lang="en-US" altLang="zh-CN" dirty="0">
                <a:sym typeface="Symbol" panose="05050102010706020507" pitchFamily="18" charset="2"/>
              </a:rPr>
              <a:t></a:t>
            </a:r>
            <a:r>
              <a:rPr lang="en-US" altLang="zh-CN" dirty="0"/>
              <a:t>R</a:t>
            </a:r>
            <a:r>
              <a:rPr lang="en-US" altLang="zh-CN" baseline="30000" dirty="0"/>
              <a:t>-1</a:t>
            </a:r>
            <a:r>
              <a:rPr lang="en-US" altLang="zh-CN" dirty="0"/>
              <a:t>.</a:t>
            </a:r>
            <a:r>
              <a:rPr lang="zh-CN" altLang="en-US" dirty="0"/>
              <a:t>			</a:t>
            </a:r>
            <a:r>
              <a:rPr lang="en-US" altLang="zh-CN" dirty="0">
                <a:solidFill>
                  <a:srgbClr val="3333FF"/>
                </a:solidFill>
              </a:rPr>
              <a:t>(</a:t>
            </a:r>
            <a:r>
              <a:rPr lang="zh-CN" altLang="en-US" dirty="0">
                <a:solidFill>
                  <a:srgbClr val="3333FF"/>
                </a:solidFill>
              </a:rPr>
              <a:t>单调性</a:t>
            </a:r>
            <a:r>
              <a:rPr lang="en-US" altLang="zh-CN" dirty="0">
                <a:solidFill>
                  <a:srgbClr val="3333FF"/>
                </a:solidFill>
              </a:rPr>
              <a:t>)</a:t>
            </a:r>
            <a:endParaRPr lang="zh-CN" altLang="en-US" dirty="0">
              <a:solidFill>
                <a:srgbClr val="3333FF"/>
              </a:solidFill>
            </a:endParaRPr>
          </a:p>
        </p:txBody>
      </p:sp>
      <p:sp>
        <p:nvSpPr>
          <p:cNvPr id="156676" name="Rectangle 3"/>
          <p:cNvSpPr>
            <a:spLocks noGrp="1" noChangeArrowheads="1"/>
          </p:cNvSpPr>
          <p:nvPr>
            <p:ph type="title"/>
          </p:nvPr>
        </p:nvSpPr>
        <p:spPr>
          <a:xfrm>
            <a:off x="830935" y="358321"/>
            <a:ext cx="7559838" cy="412845"/>
          </a:xfrm>
        </p:spPr>
        <p:txBody>
          <a:bodyPr/>
          <a:lstStyle/>
          <a:p>
            <a:pPr eaLnBrk="1" hangingPunct="1"/>
            <a:r>
              <a:rPr lang="zh-CN" altLang="en-US" dirty="0"/>
              <a:t>定理</a:t>
            </a:r>
            <a:r>
              <a:rPr lang="en-US" altLang="zh-CN" dirty="0"/>
              <a:t>4.7</a:t>
            </a:r>
          </a:p>
        </p:txBody>
      </p:sp>
    </p:spTree>
    <p:extLst>
      <p:ext uri="{BB962C8B-B14F-4D97-AF65-F5344CB8AC3E}">
        <p14:creationId xmlns:p14="http://schemas.microsoft.com/office/powerpoint/2010/main" val="59341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6850">
                                            <p:txEl>
                                              <p:pRg st="1" end="1"/>
                                            </p:txEl>
                                          </p:spTgt>
                                        </p:tgtEl>
                                        <p:attrNameLst>
                                          <p:attrName>style.visibility</p:attrName>
                                        </p:attrNameLst>
                                      </p:cBhvr>
                                      <p:to>
                                        <p:strVal val="visible"/>
                                      </p:to>
                                    </p:set>
                                    <p:anim calcmode="lin" valueType="num">
                                      <p:cBhvr additive="base">
                                        <p:cTn id="7" dur="500" fill="hold"/>
                                        <p:tgtEl>
                                          <p:spTgt spid="14868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68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6850">
                                            <p:txEl>
                                              <p:pRg st="2" end="2"/>
                                            </p:txEl>
                                          </p:spTgt>
                                        </p:tgtEl>
                                        <p:attrNameLst>
                                          <p:attrName>style.visibility</p:attrName>
                                        </p:attrNameLst>
                                      </p:cBhvr>
                                      <p:to>
                                        <p:strVal val="visible"/>
                                      </p:to>
                                    </p:set>
                                    <p:anim calcmode="lin" valueType="num">
                                      <p:cBhvr additive="base">
                                        <p:cTn id="13" dur="500" fill="hold"/>
                                        <p:tgtEl>
                                          <p:spTgt spid="14868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68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86850">
                                            <p:txEl>
                                              <p:pRg st="3" end="3"/>
                                            </p:txEl>
                                          </p:spTgt>
                                        </p:tgtEl>
                                        <p:attrNameLst>
                                          <p:attrName>style.visibility</p:attrName>
                                        </p:attrNameLst>
                                      </p:cBhvr>
                                      <p:to>
                                        <p:strVal val="visible"/>
                                      </p:to>
                                    </p:set>
                                    <p:anim calcmode="lin" valueType="num">
                                      <p:cBhvr additive="base">
                                        <p:cTn id="19" dur="500" fill="hold"/>
                                        <p:tgtEl>
                                          <p:spTgt spid="148685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68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86850">
                                            <p:txEl>
                                              <p:pRg st="4" end="4"/>
                                            </p:txEl>
                                          </p:spTgt>
                                        </p:tgtEl>
                                        <p:attrNameLst>
                                          <p:attrName>style.visibility</p:attrName>
                                        </p:attrNameLst>
                                      </p:cBhvr>
                                      <p:to>
                                        <p:strVal val="visible"/>
                                      </p:to>
                                    </p:set>
                                    <p:anim calcmode="lin" valueType="num">
                                      <p:cBhvr additive="base">
                                        <p:cTn id="25" dur="500" fill="hold"/>
                                        <p:tgtEl>
                                          <p:spTgt spid="148685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68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86850">
                                            <p:txEl>
                                              <p:pRg st="5" end="5"/>
                                            </p:txEl>
                                          </p:spTgt>
                                        </p:tgtEl>
                                        <p:attrNameLst>
                                          <p:attrName>style.visibility</p:attrName>
                                        </p:attrNameLst>
                                      </p:cBhvr>
                                      <p:to>
                                        <p:strVal val="visible"/>
                                      </p:to>
                                    </p:set>
                                    <p:anim calcmode="lin" valueType="num">
                                      <p:cBhvr additive="base">
                                        <p:cTn id="31" dur="500" fill="hold"/>
                                        <p:tgtEl>
                                          <p:spTgt spid="148685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68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86850">
                                            <p:txEl>
                                              <p:pRg st="6" end="6"/>
                                            </p:txEl>
                                          </p:spTgt>
                                        </p:tgtEl>
                                        <p:attrNameLst>
                                          <p:attrName>style.visibility</p:attrName>
                                        </p:attrNameLst>
                                      </p:cBhvr>
                                      <p:to>
                                        <p:strVal val="visible"/>
                                      </p:to>
                                    </p:set>
                                    <p:anim calcmode="lin" valueType="num">
                                      <p:cBhvr additive="base">
                                        <p:cTn id="37" dur="500" fill="hold"/>
                                        <p:tgtEl>
                                          <p:spTgt spid="148685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685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0"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p:nvPr>
        </p:nvSpPr>
        <p:spPr>
          <a:xfrm>
            <a:off x="1069975" y="1130729"/>
            <a:ext cx="10363200" cy="3035155"/>
          </a:xfrm>
        </p:spPr>
        <p:txBody>
          <a:bodyPr vert="horz" lIns="0" tIns="0" rIns="0" bIns="0" rtlCol="0">
            <a:normAutofit/>
          </a:bodyPr>
          <a:lstStyle/>
          <a:p>
            <a:pPr marL="533507" indent="-533507">
              <a:lnSpc>
                <a:spcPct val="200000"/>
              </a:lnSpc>
              <a:buNone/>
            </a:pPr>
            <a:r>
              <a:rPr lang="zh-CN" altLang="zh-CN" dirty="0"/>
              <a:t>设</a:t>
            </a:r>
            <a:r>
              <a:rPr lang="pt-BR" altLang="zh-CN" dirty="0"/>
              <a:t>R</a:t>
            </a:r>
            <a:r>
              <a:rPr lang="zh-CN" altLang="zh-CN" dirty="0"/>
              <a:t>：</a:t>
            </a:r>
            <a:r>
              <a:rPr lang="pt-BR" altLang="zh-CN" dirty="0"/>
              <a:t>A→</a:t>
            </a:r>
            <a:r>
              <a:rPr lang="en-US" altLang="zh-CN" dirty="0"/>
              <a:t>A</a:t>
            </a:r>
          </a:p>
          <a:p>
            <a:pPr marL="533507" indent="-533507">
              <a:lnSpc>
                <a:spcPct val="200000"/>
              </a:lnSpc>
              <a:buNone/>
            </a:pPr>
            <a:r>
              <a:rPr lang="zh-CN" altLang="en-US" dirty="0"/>
              <a:t>当</a:t>
            </a:r>
            <a:r>
              <a:rPr lang="en-US" altLang="zh-CN" dirty="0"/>
              <a:t>2</a:t>
            </a:r>
            <a:r>
              <a:rPr lang="zh-CN" altLang="en-US" dirty="0"/>
              <a:t>个</a:t>
            </a:r>
            <a:r>
              <a:rPr lang="en-US" altLang="zh-CN" dirty="0"/>
              <a:t>R</a:t>
            </a:r>
            <a:r>
              <a:rPr lang="zh-CN" altLang="en-US" dirty="0"/>
              <a:t>进行复合运算时，有</a:t>
            </a:r>
            <a:r>
              <a:rPr lang="en-US" altLang="zh-CN" dirty="0" err="1"/>
              <a:t>RoR</a:t>
            </a:r>
            <a:r>
              <a:rPr lang="zh-CN" altLang="en-US" dirty="0"/>
              <a:t> </a:t>
            </a:r>
            <a:endParaRPr lang="en-US" altLang="zh-CN" dirty="0"/>
          </a:p>
          <a:p>
            <a:pPr marL="533507" indent="-533507">
              <a:lnSpc>
                <a:spcPct val="200000"/>
              </a:lnSpc>
              <a:buNone/>
            </a:pPr>
            <a:r>
              <a:rPr lang="zh-CN" altLang="en-US" dirty="0"/>
              <a:t>当</a:t>
            </a:r>
            <a:r>
              <a:rPr lang="en-US" altLang="zh-CN" dirty="0"/>
              <a:t>3</a:t>
            </a:r>
            <a:r>
              <a:rPr lang="zh-CN" altLang="en-US" dirty="0"/>
              <a:t>个</a:t>
            </a:r>
            <a:r>
              <a:rPr lang="en-US" altLang="zh-CN" dirty="0"/>
              <a:t>R</a:t>
            </a:r>
            <a:r>
              <a:rPr lang="zh-CN" altLang="en-US" dirty="0"/>
              <a:t>进行复合运算时，有 </a:t>
            </a:r>
            <a:r>
              <a:rPr lang="en-US" altLang="zh-CN" dirty="0" err="1"/>
              <a:t>RoRoR</a:t>
            </a:r>
            <a:endParaRPr lang="en-US" altLang="zh-CN" dirty="0"/>
          </a:p>
          <a:p>
            <a:pPr marL="533507" indent="-533507">
              <a:lnSpc>
                <a:spcPct val="200000"/>
              </a:lnSpc>
              <a:buNone/>
            </a:pPr>
            <a:r>
              <a:rPr lang="zh-CN" altLang="en-US" dirty="0"/>
              <a:t>以此类推，当</a:t>
            </a:r>
            <a:r>
              <a:rPr lang="en-US" altLang="zh-CN" dirty="0"/>
              <a:t>n</a:t>
            </a:r>
            <a:r>
              <a:rPr lang="zh-CN" altLang="en-US" dirty="0"/>
              <a:t>个</a:t>
            </a:r>
            <a:r>
              <a:rPr lang="en-US" altLang="zh-CN" dirty="0"/>
              <a:t>R</a:t>
            </a:r>
            <a:r>
              <a:rPr lang="zh-CN" altLang="en-US" dirty="0"/>
              <a:t>进行复合运算时，有 </a:t>
            </a:r>
            <a:endParaRPr lang="en-US" altLang="zh-CN" dirty="0"/>
          </a:p>
          <a:p>
            <a:pPr marL="533507" indent="-533507">
              <a:lnSpc>
                <a:spcPct val="200000"/>
              </a:lnSpc>
              <a:buNone/>
            </a:pPr>
            <a:endParaRPr lang="en-US" altLang="zh-CN" dirty="0"/>
          </a:p>
        </p:txBody>
      </p:sp>
      <p:sp>
        <p:nvSpPr>
          <p:cNvPr id="158724" name="Rectangle 3"/>
          <p:cNvSpPr>
            <a:spLocks noGrp="1" noChangeArrowheads="1"/>
          </p:cNvSpPr>
          <p:nvPr>
            <p:ph type="title" idx="4294967295"/>
          </p:nvPr>
        </p:nvSpPr>
        <p:spPr>
          <a:xfrm>
            <a:off x="841375" y="234430"/>
            <a:ext cx="8066367" cy="644515"/>
          </a:xfrm>
        </p:spPr>
        <p:txBody>
          <a:bodyPr/>
          <a:lstStyle/>
          <a:p>
            <a:pPr eaLnBrk="1" hangingPunct="1"/>
            <a:r>
              <a:rPr lang="zh-CN" altLang="en-US" dirty="0"/>
              <a:t>问题引入</a:t>
            </a:r>
          </a:p>
        </p:txBody>
      </p:sp>
      <p:graphicFrame>
        <p:nvGraphicFramePr>
          <p:cNvPr id="10" name="对象 9">
            <a:extLst>
              <a:ext uri="{FF2B5EF4-FFF2-40B4-BE49-F238E27FC236}">
                <a16:creationId xmlns:a16="http://schemas.microsoft.com/office/drawing/2014/main" id="{CA5FC71F-70B4-4C7D-AE3D-ECACA50CA680}"/>
              </a:ext>
            </a:extLst>
          </p:cNvPr>
          <p:cNvGraphicFramePr>
            <a:graphicFrameLocks noChangeAspect="1"/>
          </p:cNvGraphicFramePr>
          <p:nvPr>
            <p:extLst>
              <p:ext uri="{D42A27DB-BD31-4B8C-83A1-F6EECF244321}">
                <p14:modId xmlns:p14="http://schemas.microsoft.com/office/powerpoint/2010/main" val="3172464595"/>
              </p:ext>
            </p:extLst>
          </p:nvPr>
        </p:nvGraphicFramePr>
        <p:xfrm>
          <a:off x="6403975" y="3500991"/>
          <a:ext cx="1524000" cy="682388"/>
        </p:xfrm>
        <a:graphic>
          <a:graphicData uri="http://schemas.openxmlformats.org/presentationml/2006/ole">
            <mc:AlternateContent xmlns:mc="http://schemas.openxmlformats.org/markup-compatibility/2006">
              <mc:Choice xmlns:v="urn:schemas-microsoft-com:vml" Requires="v">
                <p:oleObj spid="_x0000_s244844" name="Equation" r:id="rId4" imgW="647700" imgH="292100" progId="Equation.DSMT4">
                  <p:embed/>
                </p:oleObj>
              </mc:Choice>
              <mc:Fallback>
                <p:oleObj name="Equation" r:id="rId4" imgW="647700" imgH="2921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975" y="3500991"/>
                        <a:ext cx="1524000" cy="682388"/>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9A2E76EC-A101-44E2-8722-E7BFDA8CD7DF}"/>
              </a:ext>
            </a:extLst>
          </p:cNvPr>
          <p:cNvSpPr/>
          <p:nvPr/>
        </p:nvSpPr>
        <p:spPr>
          <a:xfrm>
            <a:off x="917575" y="4398409"/>
            <a:ext cx="3262432" cy="461665"/>
          </a:xfrm>
          <a:prstGeom prst="rect">
            <a:avLst/>
          </a:prstGeom>
        </p:spPr>
        <p:txBody>
          <a:bodyPr wrap="none">
            <a:spAutoFit/>
          </a:bodyPr>
          <a:lstStyle/>
          <a:p>
            <a:pPr marL="533507" indent="-533507">
              <a:buNone/>
            </a:pPr>
            <a:r>
              <a:rPr lang="zh-CN" altLang="en-US" b="1" dirty="0">
                <a:solidFill>
                  <a:srgbClr val="C00000"/>
                </a:solidFill>
              </a:rPr>
              <a:t>是否有简便的记法呢？</a:t>
            </a:r>
          </a:p>
        </p:txBody>
      </p:sp>
      <p:sp>
        <p:nvSpPr>
          <p:cNvPr id="2" name="矩形 1">
            <a:extLst>
              <a:ext uri="{FF2B5EF4-FFF2-40B4-BE49-F238E27FC236}">
                <a16:creationId xmlns:a16="http://schemas.microsoft.com/office/drawing/2014/main" id="{E4253BF3-83DC-44BE-B38A-CA121B05FC71}"/>
              </a:ext>
            </a:extLst>
          </p:cNvPr>
          <p:cNvSpPr/>
          <p:nvPr/>
        </p:nvSpPr>
        <p:spPr>
          <a:xfrm>
            <a:off x="5383924" y="2067033"/>
            <a:ext cx="833883"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2</a:t>
            </a:r>
            <a:endParaRPr lang="zh-CN" altLang="en-US" b="1" dirty="0">
              <a:solidFill>
                <a:srgbClr val="3333FF"/>
              </a:solidFill>
              <a:latin typeface="+mn-ea"/>
            </a:endParaRPr>
          </a:p>
        </p:txBody>
      </p:sp>
      <p:sp>
        <p:nvSpPr>
          <p:cNvPr id="13" name="矩形 12">
            <a:extLst>
              <a:ext uri="{FF2B5EF4-FFF2-40B4-BE49-F238E27FC236}">
                <a16:creationId xmlns:a16="http://schemas.microsoft.com/office/drawing/2014/main" id="{D01CC387-A68C-4113-868F-B50E0E916955}"/>
              </a:ext>
            </a:extLst>
          </p:cNvPr>
          <p:cNvSpPr/>
          <p:nvPr/>
        </p:nvSpPr>
        <p:spPr>
          <a:xfrm>
            <a:off x="5987033" y="2780482"/>
            <a:ext cx="833883"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3</a:t>
            </a:r>
            <a:endParaRPr lang="zh-CN" altLang="en-US" b="1" dirty="0">
              <a:solidFill>
                <a:srgbClr val="3333FF"/>
              </a:solidFill>
              <a:latin typeface="+mn-ea"/>
            </a:endParaRPr>
          </a:p>
        </p:txBody>
      </p:sp>
      <p:sp>
        <p:nvSpPr>
          <p:cNvPr id="14" name="矩形 13">
            <a:extLst>
              <a:ext uri="{FF2B5EF4-FFF2-40B4-BE49-F238E27FC236}">
                <a16:creationId xmlns:a16="http://schemas.microsoft.com/office/drawing/2014/main" id="{B394120B-6D73-4676-8142-25D205DBF80A}"/>
              </a:ext>
            </a:extLst>
          </p:cNvPr>
          <p:cNvSpPr/>
          <p:nvPr/>
        </p:nvSpPr>
        <p:spPr>
          <a:xfrm>
            <a:off x="7851775" y="3482134"/>
            <a:ext cx="840295" cy="461665"/>
          </a:xfrm>
          <a:prstGeom prst="rect">
            <a:avLst/>
          </a:prstGeom>
        </p:spPr>
        <p:txBody>
          <a:bodyPr wrap="none">
            <a:spAutoFit/>
          </a:bodyPr>
          <a:lstStyle/>
          <a:p>
            <a:r>
              <a:rPr lang="en-US" altLang="zh-CN" b="1" noProof="1">
                <a:solidFill>
                  <a:srgbClr val="3333FF"/>
                </a:solidFill>
                <a:latin typeface="+mn-ea"/>
              </a:rPr>
              <a:t>＝R</a:t>
            </a:r>
            <a:r>
              <a:rPr lang="en-US" altLang="zh-CN" b="1" baseline="30000" noProof="1">
                <a:solidFill>
                  <a:srgbClr val="3333FF"/>
                </a:solidFill>
                <a:latin typeface="+mn-ea"/>
              </a:rPr>
              <a:t>n</a:t>
            </a:r>
            <a:endParaRPr lang="zh-CN" altLang="en-US" b="1" dirty="0">
              <a:solidFill>
                <a:srgbClr val="3333FF"/>
              </a:solidFill>
              <a:latin typeface="+mn-ea"/>
            </a:endParaRPr>
          </a:p>
        </p:txBody>
      </p:sp>
      <p:sp>
        <p:nvSpPr>
          <p:cNvPr id="3" name="爆炸形: 8 pt  2">
            <a:extLst>
              <a:ext uri="{FF2B5EF4-FFF2-40B4-BE49-F238E27FC236}">
                <a16:creationId xmlns:a16="http://schemas.microsoft.com/office/drawing/2014/main" id="{6DFED3BA-BFBB-483B-AB7D-977E30CF95D3}"/>
              </a:ext>
            </a:extLst>
          </p:cNvPr>
          <p:cNvSpPr/>
          <p:nvPr/>
        </p:nvSpPr>
        <p:spPr>
          <a:xfrm>
            <a:off x="8461375" y="3615139"/>
            <a:ext cx="2667000" cy="2057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关系的幂</a:t>
            </a:r>
          </a:p>
        </p:txBody>
      </p:sp>
    </p:spTree>
    <p:extLst>
      <p:ext uri="{BB962C8B-B14F-4D97-AF65-F5344CB8AC3E}">
        <p14:creationId xmlns:p14="http://schemas.microsoft.com/office/powerpoint/2010/main" val="1773405130"/>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88898">
                                            <p:txEl>
                                              <p:pRg st="0" end="0"/>
                                            </p:txEl>
                                          </p:spTgt>
                                        </p:tgtEl>
                                        <p:attrNameLst>
                                          <p:attrName>style.visibility</p:attrName>
                                        </p:attrNameLst>
                                      </p:cBhvr>
                                      <p:to>
                                        <p:strVal val="visible"/>
                                      </p:to>
                                    </p:set>
                                    <p:anim calcmode="lin" valueType="num">
                                      <p:cBhvr additive="base">
                                        <p:cTn id="7" dur="500" fill="hold"/>
                                        <p:tgtEl>
                                          <p:spTgt spid="1488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889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88898">
                                            <p:txEl>
                                              <p:pRg st="1" end="1"/>
                                            </p:txEl>
                                          </p:spTgt>
                                        </p:tgtEl>
                                        <p:attrNameLst>
                                          <p:attrName>style.visibility</p:attrName>
                                        </p:attrNameLst>
                                      </p:cBhvr>
                                      <p:to>
                                        <p:strVal val="visible"/>
                                      </p:to>
                                    </p:set>
                                    <p:anim calcmode="lin" valueType="num">
                                      <p:cBhvr additive="base">
                                        <p:cTn id="12" dur="500" fill="hold"/>
                                        <p:tgtEl>
                                          <p:spTgt spid="148889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88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88898">
                                            <p:txEl>
                                              <p:pRg st="2" end="2"/>
                                            </p:txEl>
                                          </p:spTgt>
                                        </p:tgtEl>
                                        <p:attrNameLst>
                                          <p:attrName>style.visibility</p:attrName>
                                        </p:attrNameLst>
                                      </p:cBhvr>
                                      <p:to>
                                        <p:strVal val="visible"/>
                                      </p:to>
                                    </p:set>
                                    <p:anim calcmode="lin" valueType="num">
                                      <p:cBhvr additive="base">
                                        <p:cTn id="18" dur="500" fill="hold"/>
                                        <p:tgtEl>
                                          <p:spTgt spid="148889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88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88898">
                                            <p:txEl>
                                              <p:pRg st="3" end="3"/>
                                            </p:txEl>
                                          </p:spTgt>
                                        </p:tgtEl>
                                        <p:attrNameLst>
                                          <p:attrName>style.visibility</p:attrName>
                                        </p:attrNameLst>
                                      </p:cBhvr>
                                      <p:to>
                                        <p:strVal val="visible"/>
                                      </p:to>
                                    </p:set>
                                    <p:anim calcmode="lin" valueType="num">
                                      <p:cBhvr additive="base">
                                        <p:cTn id="24" dur="500" fill="hold"/>
                                        <p:tgtEl>
                                          <p:spTgt spid="148889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88898">
                                            <p:txEl>
                                              <p:pRg st="3" end="3"/>
                                            </p:txEl>
                                          </p:spTgt>
                                        </p:tgtEl>
                                        <p:attrNameLst>
                                          <p:attrName>ppt_y</p:attrName>
                                        </p:attrNameLst>
                                      </p:cBhvr>
                                      <p:tavLst>
                                        <p:tav tm="0">
                                          <p:val>
                                            <p:strVal val="1+#ppt_h/2"/>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1000" fill="hold"/>
                                        <p:tgtEl>
                                          <p:spTgt spid="2"/>
                                        </p:tgtEl>
                                        <p:attrNameLst>
                                          <p:attrName>ppt_w</p:attrName>
                                        </p:attrNameLst>
                                      </p:cBhvr>
                                      <p:tavLst>
                                        <p:tav tm="0">
                                          <p:val>
                                            <p:fltVal val="0"/>
                                          </p:val>
                                        </p:tav>
                                        <p:tav tm="100000">
                                          <p:val>
                                            <p:strVal val="#ppt_w"/>
                                          </p:val>
                                        </p:tav>
                                      </p:tavLst>
                                    </p:anim>
                                    <p:anim calcmode="lin" valueType="num">
                                      <p:cBhvr>
                                        <p:cTn id="41" dur="1000" fill="hold"/>
                                        <p:tgtEl>
                                          <p:spTgt spid="2"/>
                                        </p:tgtEl>
                                        <p:attrNameLst>
                                          <p:attrName>ppt_h</p:attrName>
                                        </p:attrNameLst>
                                      </p:cBhvr>
                                      <p:tavLst>
                                        <p:tav tm="0">
                                          <p:val>
                                            <p:fltVal val="0"/>
                                          </p:val>
                                        </p:tav>
                                        <p:tav tm="100000">
                                          <p:val>
                                            <p:strVal val="#ppt_h"/>
                                          </p:val>
                                        </p:tav>
                                      </p:tavLst>
                                    </p:anim>
                                    <p:anim calcmode="lin" valueType="num">
                                      <p:cBhvr>
                                        <p:cTn id="42" dur="1000" fill="hold"/>
                                        <p:tgtEl>
                                          <p:spTgt spid="2"/>
                                        </p:tgtEl>
                                        <p:attrNameLst>
                                          <p:attrName>style.rotation</p:attrName>
                                        </p:attrNameLst>
                                      </p:cBhvr>
                                      <p:tavLst>
                                        <p:tav tm="0">
                                          <p:val>
                                            <p:fltVal val="90"/>
                                          </p:val>
                                        </p:tav>
                                        <p:tav tm="100000">
                                          <p:val>
                                            <p:fltVal val="0"/>
                                          </p:val>
                                        </p:tav>
                                      </p:tavLst>
                                    </p:anim>
                                    <p:animEffect transition="in" filter="fade">
                                      <p:cBhvr>
                                        <p:cTn id="43" dur="1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1000" fill="hold"/>
                                        <p:tgtEl>
                                          <p:spTgt spid="14"/>
                                        </p:tgtEl>
                                        <p:attrNameLst>
                                          <p:attrName>ppt_w</p:attrName>
                                        </p:attrNameLst>
                                      </p:cBhvr>
                                      <p:tavLst>
                                        <p:tav tm="0">
                                          <p:val>
                                            <p:fltVal val="0"/>
                                          </p:val>
                                        </p:tav>
                                        <p:tav tm="100000">
                                          <p:val>
                                            <p:strVal val="#ppt_w"/>
                                          </p:val>
                                        </p:tav>
                                      </p:tavLst>
                                    </p:anim>
                                    <p:anim calcmode="lin" valueType="num">
                                      <p:cBhvr>
                                        <p:cTn id="57" dur="1000" fill="hold"/>
                                        <p:tgtEl>
                                          <p:spTgt spid="14"/>
                                        </p:tgtEl>
                                        <p:attrNameLst>
                                          <p:attrName>ppt_h</p:attrName>
                                        </p:attrNameLst>
                                      </p:cBhvr>
                                      <p:tavLst>
                                        <p:tav tm="0">
                                          <p:val>
                                            <p:fltVal val="0"/>
                                          </p:val>
                                        </p:tav>
                                        <p:tav tm="100000">
                                          <p:val>
                                            <p:strVal val="#ppt_h"/>
                                          </p:val>
                                        </p:tav>
                                      </p:tavLst>
                                    </p:anim>
                                    <p:anim calcmode="lin" valueType="num">
                                      <p:cBhvr>
                                        <p:cTn id="58" dur="1000" fill="hold"/>
                                        <p:tgtEl>
                                          <p:spTgt spid="14"/>
                                        </p:tgtEl>
                                        <p:attrNameLst>
                                          <p:attrName>style.rotation</p:attrName>
                                        </p:attrNameLst>
                                      </p:cBhvr>
                                      <p:tavLst>
                                        <p:tav tm="0">
                                          <p:val>
                                            <p:fltVal val="90"/>
                                          </p:val>
                                        </p:tav>
                                        <p:tav tm="100000">
                                          <p:val>
                                            <p:fltVal val="0"/>
                                          </p:val>
                                        </p:tav>
                                      </p:tavLst>
                                    </p:anim>
                                    <p:animEffect transition="in" filter="fade">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1000" fill="hold"/>
                                        <p:tgtEl>
                                          <p:spTgt spid="3"/>
                                        </p:tgtEl>
                                        <p:attrNameLst>
                                          <p:attrName>ppt_w</p:attrName>
                                        </p:attrNameLst>
                                      </p:cBhvr>
                                      <p:tavLst>
                                        <p:tav tm="0">
                                          <p:val>
                                            <p:fltVal val="0"/>
                                          </p:val>
                                        </p:tav>
                                        <p:tav tm="100000">
                                          <p:val>
                                            <p:strVal val="#ppt_w"/>
                                          </p:val>
                                        </p:tav>
                                      </p:tavLst>
                                    </p:anim>
                                    <p:anim calcmode="lin" valueType="num">
                                      <p:cBhvr>
                                        <p:cTn id="65" dur="1000" fill="hold"/>
                                        <p:tgtEl>
                                          <p:spTgt spid="3"/>
                                        </p:tgtEl>
                                        <p:attrNameLst>
                                          <p:attrName>ppt_h</p:attrName>
                                        </p:attrNameLst>
                                      </p:cBhvr>
                                      <p:tavLst>
                                        <p:tav tm="0">
                                          <p:val>
                                            <p:fltVal val="0"/>
                                          </p:val>
                                        </p:tav>
                                        <p:tav tm="100000">
                                          <p:val>
                                            <p:strVal val="#ppt_h"/>
                                          </p:val>
                                        </p:tav>
                                      </p:tavLst>
                                    </p:anim>
                                    <p:anim calcmode="lin" valueType="num">
                                      <p:cBhvr>
                                        <p:cTn id="66" dur="1000" fill="hold"/>
                                        <p:tgtEl>
                                          <p:spTgt spid="3"/>
                                        </p:tgtEl>
                                        <p:attrNameLst>
                                          <p:attrName>style.rotation</p:attrName>
                                        </p:attrNameLst>
                                      </p:cBhvr>
                                      <p:tavLst>
                                        <p:tav tm="0">
                                          <p:val>
                                            <p:fltVal val="90"/>
                                          </p:val>
                                        </p:tav>
                                        <p:tav tm="100000">
                                          <p:val>
                                            <p:fltVal val="0"/>
                                          </p:val>
                                        </p:tav>
                                      </p:tavLst>
                                    </p:anim>
                                    <p:animEffect transition="in" filter="fade">
                                      <p:cBhvr>
                                        <p:cTn id="6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898" grpId="0" uiExpand="1" build="p" autoUpdateAnimBg="0" advAuto="0"/>
      <p:bldP spid="11" grpId="0"/>
      <p:bldP spid="2" grpId="0"/>
      <p:bldP spid="13" grpId="0"/>
      <p:bldP spid="14" grpId="0"/>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8898" name="Rectangle 2"/>
          <p:cNvSpPr>
            <a:spLocks noGrp="1" noChangeArrowheads="1"/>
          </p:cNvSpPr>
          <p:nvPr>
            <p:ph/>
          </p:nvPr>
        </p:nvSpPr>
        <p:spPr>
          <a:xfrm>
            <a:off x="612775" y="1147293"/>
            <a:ext cx="10363200" cy="2587301"/>
          </a:xfrm>
        </p:spPr>
        <p:txBody>
          <a:bodyPr vert="horz" lIns="0" tIns="0" rIns="0" bIns="0" rtlCol="0">
            <a:normAutofit/>
          </a:bodyPr>
          <a:lstStyle/>
          <a:p>
            <a:pPr marL="533507" indent="-533507">
              <a:buNone/>
            </a:pPr>
            <a:r>
              <a:rPr lang="zh-CN" altLang="en-US" dirty="0">
                <a:solidFill>
                  <a:srgbClr val="C00000"/>
                </a:solidFill>
              </a:rPr>
              <a:t>定义</a:t>
            </a:r>
            <a:r>
              <a:rPr lang="en-US" altLang="zh-CN" dirty="0">
                <a:solidFill>
                  <a:srgbClr val="C00000"/>
                </a:solidFill>
              </a:rPr>
              <a:t>4.10</a:t>
            </a:r>
            <a:r>
              <a:rPr lang="zh-CN" altLang="en-US" dirty="0"/>
              <a:t>　设</a:t>
            </a:r>
            <a:r>
              <a:rPr lang="pt-BR" altLang="zh-CN" dirty="0"/>
              <a:t>R</a:t>
            </a:r>
            <a:r>
              <a:rPr lang="zh-CN" altLang="zh-CN" dirty="0"/>
              <a:t>：</a:t>
            </a:r>
            <a:r>
              <a:rPr lang="pt-BR" altLang="zh-CN" dirty="0"/>
              <a:t>A→</a:t>
            </a:r>
            <a:r>
              <a:rPr lang="en-US" altLang="zh-CN" dirty="0"/>
              <a:t>A </a:t>
            </a:r>
            <a:r>
              <a:rPr lang="zh-CN" altLang="en-US" dirty="0"/>
              <a:t>，则</a:t>
            </a:r>
            <a:r>
              <a:rPr lang="en-US" altLang="zh-CN" dirty="0"/>
              <a:t>R</a:t>
            </a:r>
            <a:r>
              <a:rPr lang="zh-CN" altLang="en-US" dirty="0"/>
              <a:t>的</a:t>
            </a:r>
            <a:r>
              <a:rPr lang="en-US" altLang="zh-CN" dirty="0"/>
              <a:t>n</a:t>
            </a:r>
            <a:r>
              <a:rPr lang="zh-CN" altLang="en-US" dirty="0"/>
              <a:t>次幂，记为</a:t>
            </a:r>
            <a:r>
              <a:rPr lang="en-US" altLang="zh-CN" dirty="0">
                <a:solidFill>
                  <a:srgbClr val="FF0000"/>
                </a:solidFill>
              </a:rPr>
              <a:t>R</a:t>
            </a:r>
            <a:r>
              <a:rPr lang="en-US" altLang="zh-CN" baseline="30000" dirty="0">
                <a:solidFill>
                  <a:srgbClr val="FF0000"/>
                </a:solidFill>
              </a:rPr>
              <a:t>n</a:t>
            </a:r>
            <a:r>
              <a:rPr lang="zh-CN" altLang="en-US" dirty="0"/>
              <a:t>，定义如下：</a:t>
            </a:r>
          </a:p>
          <a:p>
            <a:pPr marL="0" indent="0">
              <a:buClr>
                <a:srgbClr val="800080"/>
              </a:buClr>
              <a:buNone/>
            </a:pPr>
            <a:r>
              <a:rPr lang="en-US" altLang="zh-CN" dirty="0"/>
              <a:t>        (1) R</a:t>
            </a:r>
            <a:r>
              <a:rPr lang="en-US" altLang="zh-CN" baseline="30000" dirty="0"/>
              <a:t>0</a:t>
            </a:r>
            <a:r>
              <a:rPr lang="zh-CN" altLang="en-US" dirty="0"/>
              <a:t>＝</a:t>
            </a:r>
            <a:r>
              <a:rPr lang="en-US" altLang="zh-CN" dirty="0"/>
              <a:t>I</a:t>
            </a:r>
            <a:r>
              <a:rPr lang="en-US" altLang="zh-CN" baseline="-25000" dirty="0"/>
              <a:t>A</a:t>
            </a:r>
            <a:r>
              <a:rPr lang="zh-CN" altLang="en-US" dirty="0"/>
              <a:t>＝</a:t>
            </a:r>
            <a:r>
              <a:rPr lang="en-US" altLang="zh-CN" dirty="0"/>
              <a:t>{&lt;</a:t>
            </a:r>
            <a:r>
              <a:rPr lang="en-US" altLang="zh-CN" dirty="0" err="1"/>
              <a:t>a,a</a:t>
            </a:r>
            <a:r>
              <a:rPr lang="en-US" altLang="zh-CN" dirty="0"/>
              <a:t>&gt;|a∈</a:t>
            </a:r>
            <a:r>
              <a:rPr lang="en-US" altLang="zh-CN" noProof="1"/>
              <a:t>A}；</a:t>
            </a:r>
            <a:endParaRPr lang="zh-CN" altLang="en-US" dirty="0"/>
          </a:p>
          <a:p>
            <a:pPr marL="0" indent="0">
              <a:buClr>
                <a:srgbClr val="800080"/>
              </a:buClr>
              <a:buNone/>
            </a:pPr>
            <a:r>
              <a:rPr lang="en-US" altLang="zh-CN" noProof="1"/>
              <a:t>        (2) R</a:t>
            </a:r>
            <a:r>
              <a:rPr lang="en-US" altLang="zh-CN" baseline="30000" noProof="1"/>
              <a:t>1</a:t>
            </a:r>
            <a:r>
              <a:rPr lang="en-US" altLang="zh-CN" noProof="1"/>
              <a:t>＝</a:t>
            </a:r>
            <a:r>
              <a:rPr lang="en-US" altLang="zh-CN" dirty="0"/>
              <a:t>R</a:t>
            </a:r>
            <a:r>
              <a:rPr lang="en-US" altLang="en-US" noProof="1"/>
              <a:t>；</a:t>
            </a:r>
            <a:endParaRPr lang="en-US" altLang="en-US" dirty="0"/>
          </a:p>
          <a:p>
            <a:pPr marL="0" indent="0">
              <a:buClr>
                <a:srgbClr val="800080"/>
              </a:buClr>
              <a:buNone/>
            </a:pPr>
            <a:r>
              <a:rPr lang="en-US" altLang="zh-CN" noProof="1"/>
              <a:t>        (3) R</a:t>
            </a:r>
            <a:r>
              <a:rPr lang="en-US" altLang="zh-CN" baseline="30000" noProof="1"/>
              <a:t>n+1</a:t>
            </a:r>
            <a:r>
              <a:rPr lang="en-US" altLang="zh-CN" noProof="1"/>
              <a:t>＝R</a:t>
            </a:r>
            <a:r>
              <a:rPr lang="en-US" altLang="zh-CN" baseline="30000" noProof="1"/>
              <a:t>n</a:t>
            </a:r>
            <a:r>
              <a:rPr lang="en-US" altLang="zh-CN" noProof="1">
                <a:sym typeface="Symbol" panose="05050102010706020507" pitchFamily="18" charset="2"/>
              </a:rPr>
              <a:t></a:t>
            </a:r>
            <a:r>
              <a:rPr lang="en-US" altLang="zh-CN" noProof="1"/>
              <a:t>R＝R</a:t>
            </a:r>
            <a:r>
              <a:rPr lang="en-US" altLang="zh-CN" noProof="1">
                <a:sym typeface="Symbol" panose="05050102010706020507" pitchFamily="18" charset="2"/>
              </a:rPr>
              <a:t></a:t>
            </a:r>
            <a:r>
              <a:rPr lang="en-US" altLang="zh-CN" noProof="1"/>
              <a:t>R</a:t>
            </a:r>
            <a:r>
              <a:rPr lang="en-US" altLang="zh-CN" baseline="30000" noProof="1"/>
              <a:t>n</a:t>
            </a:r>
            <a:r>
              <a:rPr lang="en-US" altLang="zh-CN" noProof="1"/>
              <a:t>。</a:t>
            </a:r>
            <a:endParaRPr lang="zh-CN" altLang="en-US" dirty="0"/>
          </a:p>
        </p:txBody>
      </p:sp>
      <p:sp>
        <p:nvSpPr>
          <p:cNvPr id="158724" name="Rectangle 3"/>
          <p:cNvSpPr>
            <a:spLocks noGrp="1" noChangeArrowheads="1"/>
          </p:cNvSpPr>
          <p:nvPr>
            <p:ph type="title" idx="4294967295"/>
          </p:nvPr>
        </p:nvSpPr>
        <p:spPr>
          <a:xfrm>
            <a:off x="841375" y="234430"/>
            <a:ext cx="8066367" cy="644515"/>
          </a:xfrm>
        </p:spPr>
        <p:txBody>
          <a:bodyPr/>
          <a:lstStyle/>
          <a:p>
            <a:pPr eaLnBrk="1" hangingPunct="1"/>
            <a:r>
              <a:rPr lang="zh-CN" altLang="en-US" noProof="1"/>
              <a:t>关系</a:t>
            </a:r>
            <a:r>
              <a:rPr lang="zh-CN" altLang="zh-CN" noProof="1"/>
              <a:t>幂</a:t>
            </a:r>
            <a:r>
              <a:rPr lang="zh-CN" altLang="en-US" noProof="1"/>
              <a:t>运算的定义</a:t>
            </a:r>
            <a:endParaRPr lang="zh-CN" altLang="en-US" dirty="0"/>
          </a:p>
        </p:txBody>
      </p:sp>
      <p:sp>
        <p:nvSpPr>
          <p:cNvPr id="1488902" name="Rectangle 6"/>
          <p:cNvSpPr>
            <a:spLocks noChangeArrowheads="1"/>
          </p:cNvSpPr>
          <p:nvPr/>
        </p:nvSpPr>
        <p:spPr bwMode="auto">
          <a:xfrm>
            <a:off x="460375" y="4267994"/>
            <a:ext cx="7823424"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buClrTx/>
              <a:buFontTx/>
              <a:buNone/>
            </a:pPr>
            <a:r>
              <a:rPr kumimoji="1" lang="zh-CN" altLang="en-US" sz="2400" dirty="0">
                <a:solidFill>
                  <a:schemeClr val="tx1"/>
                </a:solidFill>
                <a:latin typeface="+mn-ea"/>
                <a:ea typeface="+mn-ea"/>
              </a:rPr>
              <a:t> 且 </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a:t>
            </a:r>
            <a:r>
              <a:rPr kumimoji="1" lang="en-US" altLang="zh-CN" sz="2400" noProof="1">
                <a:solidFill>
                  <a:srgbClr val="3333FF"/>
                </a:solidFill>
                <a:latin typeface="+mn-ea"/>
                <a:ea typeface="+mn-ea"/>
                <a:sym typeface="Symbol" panose="05050102010706020507" pitchFamily="18" charset="2"/>
              </a:rPr>
              <a:t></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n</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m+n</a:t>
            </a:r>
            <a:r>
              <a:rPr kumimoji="1" lang="zh-CN" altLang="en-US" sz="2400">
                <a:solidFill>
                  <a:srgbClr val="3333FF"/>
                </a:solidFill>
                <a:latin typeface="+mn-ea"/>
                <a:ea typeface="+mn-ea"/>
              </a:rPr>
              <a:t>，</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a:t>
            </a:r>
            <a:r>
              <a:rPr kumimoji="1" lang="en-US" altLang="zh-CN" sz="2400" noProof="1">
                <a:solidFill>
                  <a:srgbClr val="3333FF"/>
                </a:solidFill>
                <a:latin typeface="+mn-ea"/>
                <a:ea typeface="+mn-ea"/>
              </a:rPr>
              <a:t>)</a:t>
            </a:r>
            <a:r>
              <a:rPr kumimoji="1" lang="en-US" altLang="zh-CN" sz="2400" baseline="30000" noProof="1">
                <a:solidFill>
                  <a:srgbClr val="3333FF"/>
                </a:solidFill>
                <a:latin typeface="+mn-ea"/>
                <a:ea typeface="+mn-ea"/>
              </a:rPr>
              <a:t>n</a:t>
            </a:r>
            <a:r>
              <a:rPr kumimoji="1" lang="en-US" altLang="zh-CN" sz="2400" noProof="1">
                <a:solidFill>
                  <a:srgbClr val="3333FF"/>
                </a:solidFill>
                <a:latin typeface="+mn-ea"/>
                <a:ea typeface="+mn-ea"/>
              </a:rPr>
              <a:t>＝R</a:t>
            </a:r>
            <a:r>
              <a:rPr kumimoji="1" lang="en-US" altLang="zh-CN" sz="2400" baseline="30000" noProof="1">
                <a:solidFill>
                  <a:srgbClr val="3333FF"/>
                </a:solidFill>
                <a:latin typeface="+mn-ea"/>
                <a:ea typeface="+mn-ea"/>
              </a:rPr>
              <a:t>mn</a:t>
            </a:r>
            <a:r>
              <a:rPr kumimoji="1" lang="en-US" altLang="zh-CN" sz="2400" noProof="1">
                <a:solidFill>
                  <a:srgbClr val="3333FF"/>
                </a:solidFill>
                <a:latin typeface="+mn-ea"/>
                <a:ea typeface="+mn-ea"/>
              </a:rPr>
              <a:t>。</a:t>
            </a:r>
            <a:endParaRPr kumimoji="1" lang="zh-CN" altLang="en-US" sz="2400" dirty="0">
              <a:solidFill>
                <a:srgbClr val="3333FF"/>
              </a:solidFill>
              <a:latin typeface="+mn-ea"/>
              <a:ea typeface="+mn-ea"/>
            </a:endParaRPr>
          </a:p>
        </p:txBody>
      </p:sp>
      <p:sp>
        <p:nvSpPr>
          <p:cNvPr id="2" name="矩形 1">
            <a:extLst>
              <a:ext uri="{FF2B5EF4-FFF2-40B4-BE49-F238E27FC236}">
                <a16:creationId xmlns:a16="http://schemas.microsoft.com/office/drawing/2014/main" id="{E74569D2-D527-47B9-9F6C-9A80FB78FA11}"/>
              </a:ext>
            </a:extLst>
          </p:cNvPr>
          <p:cNvSpPr/>
          <p:nvPr/>
        </p:nvSpPr>
        <p:spPr>
          <a:xfrm>
            <a:off x="603918" y="3649407"/>
            <a:ext cx="4800600" cy="461665"/>
          </a:xfrm>
          <a:prstGeom prst="rect">
            <a:avLst/>
          </a:prstGeom>
        </p:spPr>
        <p:txBody>
          <a:bodyPr wrap="square">
            <a:spAutoFit/>
          </a:bodyPr>
          <a:lstStyle/>
          <a:p>
            <a:r>
              <a:rPr lang="zh-CN" altLang="zh-CN" b="1" kern="100" dirty="0">
                <a:latin typeface="+mn-ea"/>
                <a:cs typeface="Times New Roman" panose="02020603050405020304" pitchFamily="18" charset="0"/>
              </a:rPr>
              <a:t>显然，</a:t>
            </a:r>
            <a:r>
              <a:rPr lang="en-US" altLang="zh-CN" b="1" kern="100" dirty="0">
                <a:latin typeface="+mn-ea"/>
              </a:rPr>
              <a:t>R</a:t>
            </a:r>
            <a:r>
              <a:rPr lang="en-US" altLang="zh-CN" b="1" kern="100" baseline="30000" dirty="0">
                <a:latin typeface="+mn-ea"/>
              </a:rPr>
              <a:t>n</a:t>
            </a:r>
            <a:r>
              <a:rPr lang="pt-BR" altLang="zh-CN" b="1" dirty="0">
                <a:latin typeface="+mn-ea"/>
              </a:rPr>
              <a:t> :A→</a:t>
            </a:r>
            <a:r>
              <a:rPr lang="en-US" altLang="zh-CN" b="1" dirty="0">
                <a:latin typeface="+mn-ea"/>
              </a:rPr>
              <a:t>A</a:t>
            </a:r>
            <a:endParaRPr lang="zh-CN" altLang="en-US" b="1" dirty="0">
              <a:latin typeface="+mn-ea"/>
            </a:endParaRPr>
          </a:p>
        </p:txBody>
      </p:sp>
    </p:spTree>
    <p:extLst>
      <p:ext uri="{BB962C8B-B14F-4D97-AF65-F5344CB8AC3E}">
        <p14:creationId xmlns:p14="http://schemas.microsoft.com/office/powerpoint/2010/main" val="3449373208"/>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88902">
                                            <p:txEl>
                                              <p:pRg st="0" end="0"/>
                                            </p:txEl>
                                          </p:spTgt>
                                        </p:tgtEl>
                                        <p:attrNameLst>
                                          <p:attrName>style.visibility</p:attrName>
                                        </p:attrNameLst>
                                      </p:cBhvr>
                                      <p:to>
                                        <p:strVal val="visible"/>
                                      </p:to>
                                    </p:set>
                                    <p:anim calcmode="lin" valueType="num">
                                      <p:cBhvr additive="base">
                                        <p:cTn id="14" dur="500" fill="hold"/>
                                        <p:tgtEl>
                                          <p:spTgt spid="148890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889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2"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925916" y="4953794"/>
            <a:ext cx="2915878" cy="1135054"/>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德国数学家          一般拓扑的奠基人</a:t>
            </a:r>
          </a:p>
        </p:txBody>
      </p:sp>
      <p:sp>
        <p:nvSpPr>
          <p:cNvPr id="5" name="矩形 4">
            <a:extLst>
              <a:ext uri="{FF2B5EF4-FFF2-40B4-BE49-F238E27FC236}">
                <a16:creationId xmlns:a16="http://schemas.microsoft.com/office/drawing/2014/main" id="{D8BE336F-2DC9-4301-8CDC-00B672A8FBCE}"/>
              </a:ext>
            </a:extLst>
          </p:cNvPr>
          <p:cNvSpPr/>
          <p:nvPr/>
        </p:nvSpPr>
        <p:spPr>
          <a:xfrm>
            <a:off x="4487385" y="1805847"/>
            <a:ext cx="6481261" cy="581057"/>
          </a:xfrm>
          <a:prstGeom prst="rect">
            <a:avLst/>
          </a:prstGeom>
        </p:spPr>
        <p:txBody>
          <a:bodyPr wrap="none">
            <a:spAutoFit/>
          </a:bodyPr>
          <a:lstStyle/>
          <a:p>
            <a:pPr>
              <a:lnSpc>
                <a:spcPct val="150000"/>
              </a:lnSpc>
            </a:pPr>
            <a:r>
              <a:rPr lang="en-US" altLang="zh-CN" b="1">
                <a:solidFill>
                  <a:srgbClr val="000000"/>
                </a:solidFill>
                <a:latin typeface="+mn-ea"/>
              </a:rPr>
              <a:t>1891</a:t>
            </a:r>
            <a:r>
              <a:rPr lang="zh-CN" altLang="en-US" b="1">
                <a:solidFill>
                  <a:srgbClr val="000000"/>
                </a:solidFill>
                <a:latin typeface="+mn-ea"/>
              </a:rPr>
              <a:t>年，</a:t>
            </a:r>
            <a:r>
              <a:rPr lang="zh-CN" altLang="en-US" b="1"/>
              <a:t>在</a:t>
            </a:r>
            <a:r>
              <a:rPr lang="zh-CN" altLang="zh-CN" b="1" dirty="0"/>
              <a:t>莱比锡大学学习</a:t>
            </a:r>
            <a:r>
              <a:rPr lang="zh-CN" altLang="en-US" b="1" dirty="0"/>
              <a:t>获得</a:t>
            </a:r>
            <a:r>
              <a:rPr lang="zh-CN" altLang="zh-CN" b="1" dirty="0"/>
              <a:t>数学博士学位</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514113" y="2414022"/>
            <a:ext cx="7573805" cy="3674211"/>
          </a:xfrm>
          <a:prstGeom prst="rect">
            <a:avLst/>
          </a:prstGeom>
        </p:spPr>
        <p:txBody>
          <a:bodyPr wrap="square">
            <a:spAutoFit/>
          </a:bodyPr>
          <a:lstStyle/>
          <a:p>
            <a:pPr>
              <a:lnSpc>
                <a:spcPct val="200000"/>
              </a:lnSpc>
            </a:pPr>
            <a:r>
              <a:rPr lang="en-US" altLang="zh-CN" b="1" dirty="0">
                <a:solidFill>
                  <a:srgbClr val="000000"/>
                </a:solidFill>
                <a:latin typeface="+mn-ea"/>
              </a:rPr>
              <a:t>1895</a:t>
            </a:r>
            <a:r>
              <a:rPr lang="zh-CN" altLang="en-US" b="1" dirty="0">
                <a:solidFill>
                  <a:srgbClr val="000000"/>
                </a:solidFill>
                <a:latin typeface="+mn-ea"/>
              </a:rPr>
              <a:t>年，在莱比锡大学担任数学和天文学的助理教授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1900</a:t>
            </a:r>
            <a:r>
              <a:rPr lang="zh-CN" altLang="en-US" b="1" dirty="0">
                <a:solidFill>
                  <a:srgbClr val="000000"/>
                </a:solidFill>
                <a:latin typeface="+mn-ea"/>
              </a:rPr>
              <a:t>年，在波恩大学担任副教授</a:t>
            </a:r>
            <a:endParaRPr lang="en-US" altLang="zh-CN" b="1" dirty="0">
              <a:solidFill>
                <a:srgbClr val="000000"/>
              </a:solidFill>
              <a:latin typeface="+mn-ea"/>
            </a:endParaRPr>
          </a:p>
          <a:p>
            <a:pPr>
              <a:lnSpc>
                <a:spcPct val="200000"/>
              </a:lnSpc>
            </a:pPr>
            <a:r>
              <a:rPr lang="en-US" altLang="zh-CN" b="1" dirty="0">
                <a:solidFill>
                  <a:srgbClr val="000000"/>
                </a:solidFill>
                <a:latin typeface="+mn-ea"/>
              </a:rPr>
              <a:t>1913</a:t>
            </a:r>
            <a:r>
              <a:rPr lang="zh-CN" altLang="en-US" b="1" dirty="0">
                <a:solidFill>
                  <a:srgbClr val="000000"/>
                </a:solidFill>
                <a:latin typeface="+mn-ea"/>
              </a:rPr>
              <a:t>年，在格赖夫斯瓦尔德大学担任教授</a:t>
            </a:r>
            <a:r>
              <a:rPr lang="en-US" altLang="zh-CN" b="1" dirty="0">
                <a:solidFill>
                  <a:srgbClr val="000000"/>
                </a:solidFill>
                <a:latin typeface="+mn-ea"/>
              </a:rPr>
              <a:t>1921</a:t>
            </a:r>
            <a:r>
              <a:rPr lang="zh-CN" altLang="en-US" b="1" dirty="0">
                <a:solidFill>
                  <a:srgbClr val="000000"/>
                </a:solidFill>
                <a:latin typeface="+mn-ea"/>
              </a:rPr>
              <a:t>年，再回波恩大学担任数学研究所的所长，</a:t>
            </a:r>
            <a:r>
              <a:rPr lang="zh-CN" altLang="zh-CN" b="1" dirty="0">
                <a:solidFill>
                  <a:srgbClr val="000000"/>
                </a:solidFill>
                <a:latin typeface="+mn-ea"/>
              </a:rPr>
              <a:t>并一直在波恩大学工作</a:t>
            </a:r>
            <a:r>
              <a:rPr lang="zh-CN" altLang="en-US" b="1" dirty="0">
                <a:solidFill>
                  <a:srgbClr val="000000"/>
                </a:solidFill>
                <a:latin typeface="+mn-ea"/>
              </a:rPr>
              <a:t>。</a:t>
            </a: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豪斯多夫</a:t>
            </a:r>
          </a:p>
        </p:txBody>
      </p:sp>
      <p:pic>
        <p:nvPicPr>
          <p:cNvPr id="14" name="图片 13" descr="https://gss1.bdstatic.com/-vo3dSag_xI4khGkpoWK1HF6hhy/baike/s%3D220/sign=8a39fa29251f95caa2f595b4f9167fc5/7a899e510fb30f245f941354c895d143ad4b035e.jpg">
            <a:hlinkClick r:id="rId4" tgtFrame="&quot;_blank&quot;" tooltip="&quot;&quot;"/>
            <a:extLst>
              <a:ext uri="{FF2B5EF4-FFF2-40B4-BE49-F238E27FC236}">
                <a16:creationId xmlns:a16="http://schemas.microsoft.com/office/drawing/2014/main" id="{AFD5D14B-1BC7-4180-95F0-3FB01F4BAAA2}"/>
              </a:ext>
            </a:extLst>
          </p:cNvPr>
          <p:cNvPicPr/>
          <p:nvPr/>
        </p:nvPicPr>
        <p:blipFill>
          <a:blip r:embed="rId5" r:link="rId6" cstate="print">
            <a:extLst>
              <a:ext uri="{28A0092B-C50C-407E-A947-70E740481C1C}">
                <a14:useLocalDpi xmlns:a14="http://schemas.microsoft.com/office/drawing/2010/main" val="0"/>
              </a:ext>
            </a:extLst>
          </a:blip>
          <a:srcRect/>
          <a:stretch>
            <a:fillRect/>
          </a:stretch>
        </p:blipFill>
        <p:spPr bwMode="auto">
          <a:xfrm>
            <a:off x="1047720" y="1524794"/>
            <a:ext cx="2915878" cy="3230873"/>
          </a:xfrm>
          <a:prstGeom prst="rect">
            <a:avLst/>
          </a:prstGeom>
          <a:noFill/>
          <a:ln>
            <a:noFill/>
          </a:ln>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841375" y="292520"/>
            <a:ext cx="8066367" cy="517645"/>
          </a:xfrm>
        </p:spPr>
        <p:txBody>
          <a:bodyPr/>
          <a:lstStyle/>
          <a:p>
            <a:pPr eaLnBrk="1" hangingPunct="1"/>
            <a:r>
              <a:rPr lang="zh-CN" altLang="en-US" dirty="0"/>
              <a:t>例</a:t>
            </a:r>
            <a:r>
              <a:rPr lang="en-US" altLang="zh-CN" dirty="0"/>
              <a:t>4.18</a:t>
            </a:r>
            <a:endParaRPr lang="zh-CN" altLang="en-US" dirty="0"/>
          </a:p>
        </p:txBody>
      </p:sp>
      <p:sp>
        <p:nvSpPr>
          <p:cNvPr id="160772" name="Rectangle 3"/>
          <p:cNvSpPr>
            <a:spLocks noGrp="1" noChangeArrowheads="1"/>
          </p:cNvSpPr>
          <p:nvPr>
            <p:ph type="body" sz="half" idx="1"/>
          </p:nvPr>
        </p:nvSpPr>
        <p:spPr>
          <a:xfrm>
            <a:off x="688975" y="1124682"/>
            <a:ext cx="10668000" cy="4152273"/>
          </a:xfrm>
        </p:spPr>
        <p:txBody>
          <a:bodyPr/>
          <a:lstStyle/>
          <a:p>
            <a:pPr marL="0" indent="0">
              <a:buNone/>
            </a:pPr>
            <a:r>
              <a:rPr lang="zh-CN" altLang="en-US" dirty="0">
                <a:solidFill>
                  <a:srgbClr val="C00000"/>
                </a:solidFill>
              </a:rPr>
              <a:t>例</a:t>
            </a:r>
            <a:r>
              <a:rPr lang="en-US" altLang="zh-CN" dirty="0">
                <a:solidFill>
                  <a:srgbClr val="C00000"/>
                </a:solidFill>
              </a:rPr>
              <a:t>4.18  </a:t>
            </a:r>
            <a:r>
              <a:rPr lang="zh-CN" altLang="en-US" dirty="0"/>
              <a:t>设</a:t>
            </a:r>
            <a:r>
              <a:rPr lang="en-US" altLang="zh-CN" dirty="0"/>
              <a:t>A={1,2,3,4}</a:t>
            </a:r>
            <a:r>
              <a:rPr lang="zh-CN" altLang="en-US" dirty="0"/>
              <a:t>，定义在</a:t>
            </a:r>
            <a:r>
              <a:rPr lang="en-US" altLang="zh-CN" dirty="0"/>
              <a:t>A</a:t>
            </a:r>
            <a:r>
              <a:rPr lang="zh-CN" altLang="en-US" dirty="0"/>
              <a:t>上的关系</a:t>
            </a:r>
          </a:p>
          <a:p>
            <a:pPr marL="0" indent="0" algn="ctr">
              <a:buNone/>
            </a:pPr>
            <a:r>
              <a:rPr lang="en-US" altLang="zh-CN" dirty="0"/>
              <a:t>R={&lt;1,1&gt;,&lt;1,2&gt;,&lt;2,3&gt;,&lt;3,4&gt;}</a:t>
            </a:r>
            <a:r>
              <a:rPr lang="zh-CN" altLang="en-US" dirty="0"/>
              <a:t>，</a:t>
            </a:r>
            <a:r>
              <a:rPr lang="en-US" altLang="zh-CN" dirty="0"/>
              <a:t>S={&lt;1,2&gt;,&lt;2,3&gt;,&lt;3,4&gt;}</a:t>
            </a:r>
            <a:r>
              <a:rPr lang="zh-CN" altLang="en-US" dirty="0"/>
              <a:t>，</a:t>
            </a:r>
          </a:p>
          <a:p>
            <a:pPr marL="0" indent="0">
              <a:buNone/>
            </a:pPr>
            <a:r>
              <a:rPr lang="zh-CN" altLang="en-US" dirty="0"/>
              <a:t>计算：</a:t>
            </a:r>
          </a:p>
          <a:p>
            <a:pPr marL="0" indent="0">
              <a:lnSpc>
                <a:spcPct val="200000"/>
              </a:lnSpc>
              <a:spcBef>
                <a:spcPct val="70000"/>
              </a:spcBef>
              <a:buNone/>
            </a:pPr>
            <a:r>
              <a:rPr lang="en-US" altLang="zh-CN" dirty="0"/>
              <a:t>(1)R</a:t>
            </a:r>
            <a:r>
              <a:rPr lang="en-US" altLang="zh-CN" baseline="30000" dirty="0"/>
              <a:t>n</a:t>
            </a:r>
            <a:r>
              <a:rPr lang="en-US" altLang="zh-CN" dirty="0"/>
              <a:t>(n=1,2,3,4,</a:t>
            </a:r>
            <a:r>
              <a:rPr lang="en-US" altLang="zh-CN" dirty="0">
                <a:latin typeface="宋体" panose="02010600030101010101" pitchFamily="2" charset="-122"/>
              </a:rPr>
              <a:t>…</a:t>
            </a:r>
            <a:r>
              <a:rPr lang="en-US" altLang="zh-CN" dirty="0"/>
              <a:t>)</a:t>
            </a:r>
            <a:r>
              <a:rPr lang="zh-CN" altLang="en-US" dirty="0"/>
              <a:t>，      和          </a:t>
            </a:r>
            <a:r>
              <a:rPr lang="en-US" altLang="zh-CN" dirty="0"/>
              <a:t>.</a:t>
            </a:r>
            <a:r>
              <a:rPr lang="zh-CN" altLang="en-US" dirty="0"/>
              <a:t> </a:t>
            </a:r>
            <a:endParaRPr lang="zh-CN" altLang="en-US" baseline="30000" dirty="0">
              <a:solidFill>
                <a:srgbClr val="0000FF"/>
              </a:solidFill>
            </a:endParaRPr>
          </a:p>
          <a:p>
            <a:pPr marL="0" indent="0">
              <a:lnSpc>
                <a:spcPct val="200000"/>
              </a:lnSpc>
              <a:spcBef>
                <a:spcPct val="100000"/>
              </a:spcBef>
              <a:buNone/>
            </a:pPr>
            <a:r>
              <a:rPr lang="en-US" altLang="zh-CN" dirty="0"/>
              <a:t>(2)S</a:t>
            </a:r>
            <a:r>
              <a:rPr lang="en-US" altLang="zh-CN" baseline="30000" dirty="0"/>
              <a:t>n</a:t>
            </a:r>
            <a:r>
              <a:rPr lang="en-US" altLang="zh-CN" dirty="0"/>
              <a:t>(n=1,2,3,4,</a:t>
            </a:r>
            <a:r>
              <a:rPr lang="en-US" altLang="zh-CN" dirty="0">
                <a:latin typeface="宋体" panose="02010600030101010101" pitchFamily="2" charset="-122"/>
              </a:rPr>
              <a:t>…</a:t>
            </a:r>
            <a:r>
              <a:rPr lang="en-US" altLang="zh-CN" dirty="0"/>
              <a:t>)</a:t>
            </a:r>
            <a:r>
              <a:rPr lang="zh-CN" altLang="en-US" dirty="0"/>
              <a:t>，       和       。</a:t>
            </a:r>
          </a:p>
        </p:txBody>
      </p:sp>
      <p:graphicFrame>
        <p:nvGraphicFramePr>
          <p:cNvPr id="160773" name="Object 4"/>
          <p:cNvGraphicFramePr>
            <a:graphicFrameLocks noGrp="1" noChangeAspect="1"/>
          </p:cNvGraphicFramePr>
          <p:nvPr>
            <p:ph sz="quarter" idx="2"/>
            <p:extLst>
              <p:ext uri="{D42A27DB-BD31-4B8C-83A1-F6EECF244321}">
                <p14:modId xmlns:p14="http://schemas.microsoft.com/office/powerpoint/2010/main" val="3695020142"/>
              </p:ext>
            </p:extLst>
          </p:nvPr>
        </p:nvGraphicFramePr>
        <p:xfrm>
          <a:off x="4874558" y="4093758"/>
          <a:ext cx="760589" cy="995592"/>
        </p:xfrm>
        <a:graphic>
          <a:graphicData uri="http://schemas.openxmlformats.org/presentationml/2006/ole">
            <mc:AlternateContent xmlns:mc="http://schemas.openxmlformats.org/markup-compatibility/2006">
              <mc:Choice xmlns:v="urn:schemas-microsoft-com:vml" Requires="v">
                <p:oleObj spid="_x0000_s44490" name="Equation" r:id="rId4" imgW="330057" imgH="431613" progId="Equation.DSMT4">
                  <p:embed/>
                </p:oleObj>
              </mc:Choice>
              <mc:Fallback>
                <p:oleObj name="Equation" r:id="rId4" imgW="330057" imgH="431613" progId="Equation.DSMT4">
                  <p:embed/>
                  <p:pic>
                    <p:nvPicPr>
                      <p:cNvPr id="160773"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4558" y="4093758"/>
                        <a:ext cx="760589" cy="9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4" name="Rectangle 5"/>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60775" name="Object 6"/>
          <p:cNvGraphicFramePr>
            <a:graphicFrameLocks noChangeAspect="1"/>
          </p:cNvGraphicFramePr>
          <p:nvPr>
            <p:extLst>
              <p:ext uri="{D42A27DB-BD31-4B8C-83A1-F6EECF244321}">
                <p14:modId xmlns:p14="http://schemas.microsoft.com/office/powerpoint/2010/main" val="185806906"/>
              </p:ext>
            </p:extLst>
          </p:nvPr>
        </p:nvGraphicFramePr>
        <p:xfrm>
          <a:off x="3813175" y="2934379"/>
          <a:ext cx="735182" cy="990829"/>
        </p:xfrm>
        <a:graphic>
          <a:graphicData uri="http://schemas.openxmlformats.org/presentationml/2006/ole">
            <mc:AlternateContent xmlns:mc="http://schemas.openxmlformats.org/markup-compatibility/2006">
              <mc:Choice xmlns:v="urn:schemas-microsoft-com:vml" Requires="v">
                <p:oleObj spid="_x0000_s44491" name="Equation" r:id="rId6" imgW="291960" imgH="393480" progId="Equation.DSMT4">
                  <p:embed/>
                </p:oleObj>
              </mc:Choice>
              <mc:Fallback>
                <p:oleObj name="Equation" r:id="rId6" imgW="291960" imgH="393480" progId="Equation.DSMT4">
                  <p:embed/>
                  <p:pic>
                    <p:nvPicPr>
                      <p:cNvPr id="160775" name="Object 6"/>
                      <p:cNvPicPr>
                        <a:picLocks noChangeAspect="1" noChangeArrowheads="1"/>
                      </p:cNvPicPr>
                      <p:nvPr/>
                    </p:nvPicPr>
                    <p:blipFill>
                      <a:blip r:embed="rId7"/>
                      <a:srcRect/>
                      <a:stretch>
                        <a:fillRect/>
                      </a:stretch>
                    </p:blipFill>
                    <p:spPr bwMode="auto">
                      <a:xfrm>
                        <a:off x="3813175" y="2934379"/>
                        <a:ext cx="735182"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6" name="Rectangle 7"/>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aphicFrame>
        <p:nvGraphicFramePr>
          <p:cNvPr id="160777" name="Object 8"/>
          <p:cNvGraphicFramePr>
            <a:graphicFrameLocks noChangeAspect="1"/>
          </p:cNvGraphicFramePr>
          <p:nvPr>
            <p:extLst>
              <p:ext uri="{D42A27DB-BD31-4B8C-83A1-F6EECF244321}">
                <p14:modId xmlns:p14="http://schemas.microsoft.com/office/powerpoint/2010/main" val="2160173317"/>
              </p:ext>
            </p:extLst>
          </p:nvPr>
        </p:nvGraphicFramePr>
        <p:xfrm>
          <a:off x="4874558" y="2934379"/>
          <a:ext cx="720892" cy="971775"/>
        </p:xfrm>
        <a:graphic>
          <a:graphicData uri="http://schemas.openxmlformats.org/presentationml/2006/ole">
            <mc:AlternateContent xmlns:mc="http://schemas.openxmlformats.org/markup-compatibility/2006">
              <mc:Choice xmlns:v="urn:schemas-microsoft-com:vml" Requires="v">
                <p:oleObj spid="_x0000_s44492" name="Equation" r:id="rId8" imgW="291973" imgH="393529" progId="Equation.DSMT4">
                  <p:embed/>
                </p:oleObj>
              </mc:Choice>
              <mc:Fallback>
                <p:oleObj name="Equation" r:id="rId8" imgW="291973" imgH="393529" progId="Equation.DSMT4">
                  <p:embed/>
                  <p:pic>
                    <p:nvPicPr>
                      <p:cNvPr id="16077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4558" y="2934379"/>
                        <a:ext cx="720892" cy="9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8" name="Object 9"/>
          <p:cNvGraphicFramePr>
            <a:graphicFrameLocks noGrp="1" noChangeAspect="1"/>
          </p:cNvGraphicFramePr>
          <p:nvPr>
            <p:ph sz="quarter" idx="3"/>
            <p:extLst>
              <p:ext uri="{D42A27DB-BD31-4B8C-83A1-F6EECF244321}">
                <p14:modId xmlns:p14="http://schemas.microsoft.com/office/powerpoint/2010/main" val="773334184"/>
              </p:ext>
            </p:extLst>
          </p:nvPr>
        </p:nvGraphicFramePr>
        <p:xfrm>
          <a:off x="3813175" y="4103285"/>
          <a:ext cx="760588" cy="995592"/>
        </p:xfrm>
        <a:graphic>
          <a:graphicData uri="http://schemas.openxmlformats.org/presentationml/2006/ole">
            <mc:AlternateContent xmlns:mc="http://schemas.openxmlformats.org/markup-compatibility/2006">
              <mc:Choice xmlns:v="urn:schemas-microsoft-com:vml" Requires="v">
                <p:oleObj spid="_x0000_s44493" name="Equation" r:id="rId10" imgW="330120" imgH="431640" progId="Equation.DSMT4">
                  <p:embed/>
                </p:oleObj>
              </mc:Choice>
              <mc:Fallback>
                <p:oleObj name="Equation" r:id="rId10" imgW="330120" imgH="431640" progId="Equation.DSMT4">
                  <p:embed/>
                  <p:pic>
                    <p:nvPicPr>
                      <p:cNvPr id="160778" name="Object 9"/>
                      <p:cNvPicPr>
                        <a:picLocks noGrp="1" noChangeAspect="1" noChangeArrowheads="1"/>
                      </p:cNvPicPr>
                      <p:nvPr/>
                    </p:nvPicPr>
                    <p:blipFill>
                      <a:blip r:embed="rId11"/>
                      <a:srcRect/>
                      <a:stretch>
                        <a:fillRect/>
                      </a:stretch>
                    </p:blipFill>
                    <p:spPr bwMode="auto">
                      <a:xfrm>
                        <a:off x="3813175" y="4103285"/>
                        <a:ext cx="760588" cy="99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0510913"/>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5" name="Rectangle 3"/>
          <p:cNvSpPr>
            <a:spLocks noChangeArrowheads="1"/>
          </p:cNvSpPr>
          <p:nvPr/>
        </p:nvSpPr>
        <p:spPr bwMode="auto">
          <a:xfrm>
            <a:off x="857417" y="915194"/>
            <a:ext cx="10956758" cy="360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40000"/>
              </a:lnSpc>
              <a:spcBef>
                <a:spcPct val="0"/>
              </a:spcBef>
              <a:buClrTx/>
              <a:buFontTx/>
              <a:buNone/>
            </a:pPr>
            <a:r>
              <a:rPr kumimoji="1" lang="zh-CN" altLang="en-US" sz="2801" dirty="0">
                <a:solidFill>
                  <a:srgbClr val="C00000"/>
                </a:solidFill>
              </a:rPr>
              <a:t>解</a:t>
            </a:r>
            <a:r>
              <a:rPr kumimoji="1" lang="zh-CN" altLang="en-US" sz="2801" dirty="0">
                <a:solidFill>
                  <a:schemeClr val="tx1"/>
                </a:solidFill>
              </a:rPr>
              <a:t>（</a:t>
            </a:r>
            <a:r>
              <a:rPr kumimoji="1" lang="en-US" altLang="zh-CN" sz="2801" dirty="0">
                <a:solidFill>
                  <a:schemeClr val="tx1"/>
                </a:solidFill>
              </a:rPr>
              <a:t>1</a:t>
            </a:r>
            <a:r>
              <a:rPr kumimoji="1" lang="zh-CN" altLang="en-US" sz="2801" dirty="0">
                <a:solidFill>
                  <a:schemeClr val="tx1"/>
                </a:solidFill>
              </a:rPr>
              <a:t>）</a:t>
            </a:r>
            <a:r>
              <a:rPr kumimoji="1" lang="en-US" altLang="zh-CN" sz="2801" dirty="0">
                <a:solidFill>
                  <a:srgbClr val="FF0000"/>
                </a:solidFill>
              </a:rPr>
              <a:t>R</a:t>
            </a:r>
            <a:r>
              <a:rPr kumimoji="1" lang="en-US" altLang="zh-CN" sz="2801" baseline="30000" dirty="0">
                <a:solidFill>
                  <a:srgbClr val="FF0000"/>
                </a:solidFill>
              </a:rPr>
              <a:t>1</a:t>
            </a:r>
            <a:r>
              <a:rPr kumimoji="1" lang="zh-CN" altLang="en-US" sz="2801">
                <a:solidFill>
                  <a:srgbClr val="FF0000"/>
                </a:solidFill>
              </a:rPr>
              <a:t>＝</a:t>
            </a:r>
            <a:r>
              <a:rPr kumimoji="1" lang="en-US" altLang="zh-CN" sz="2801">
                <a:solidFill>
                  <a:srgbClr val="FF0000"/>
                </a:solidFill>
              </a:rPr>
              <a:t>R</a:t>
            </a:r>
            <a:r>
              <a:rPr kumimoji="1" lang="zh-CN" altLang="en-US" sz="2801">
                <a:solidFill>
                  <a:schemeClr val="tx1"/>
                </a:solidFill>
              </a:rPr>
              <a:t>，</a:t>
            </a:r>
            <a:endParaRPr kumimoji="1" lang="zh-CN" altLang="en-US" sz="2801" dirty="0">
              <a:solidFill>
                <a:schemeClr val="tx1"/>
              </a:solidFill>
            </a:endParaRPr>
          </a:p>
          <a:p>
            <a:pPr algn="l" eaLnBrk="1" hangingPunct="1">
              <a:lnSpc>
                <a:spcPct val="140000"/>
              </a:lnSpc>
              <a:spcBef>
                <a:spcPct val="0"/>
              </a:spcBef>
              <a:buClrTx/>
              <a:buFontTx/>
              <a:buNone/>
            </a:pPr>
            <a:r>
              <a:rPr kumimoji="1" lang="en-US" altLang="zh-CN" sz="2801" dirty="0">
                <a:solidFill>
                  <a:schemeClr val="tx1"/>
                </a:solidFill>
              </a:rPr>
              <a:t>       R</a:t>
            </a:r>
            <a:r>
              <a:rPr kumimoji="1" lang="en-US" altLang="zh-CN" sz="2801" baseline="30000" dirty="0">
                <a:solidFill>
                  <a:schemeClr val="tx1"/>
                </a:solidFill>
              </a:rPr>
              <a:t>2</a:t>
            </a:r>
            <a:r>
              <a:rPr kumimoji="1" lang="zh-CN" altLang="en-US" sz="2801" dirty="0">
                <a:solidFill>
                  <a:schemeClr val="tx1"/>
                </a:solidFill>
              </a:rPr>
              <a:t>＝</a:t>
            </a:r>
            <a:r>
              <a:rPr kumimoji="1" lang="en-US" altLang="zh-CN" sz="2801" dirty="0">
                <a:solidFill>
                  <a:schemeClr val="tx1"/>
                </a:solidFill>
              </a:rPr>
              <a:t>R</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 ＝{&lt;1,1&gt;,&lt;1,2&gt;,&lt;1,3&gt;,&lt;2,4&gt;}，</a:t>
            </a:r>
          </a:p>
          <a:p>
            <a:pPr algn="l" eaLnBrk="1" hangingPunct="1">
              <a:lnSpc>
                <a:spcPct val="140000"/>
              </a:lnSpc>
              <a:spcBef>
                <a:spcPct val="0"/>
              </a:spcBef>
              <a:buClrTx/>
              <a:buFontTx/>
              <a:buNone/>
            </a:pPr>
            <a:r>
              <a:rPr kumimoji="1" lang="en-US" altLang="zh-CN" sz="2801" noProof="1">
                <a:solidFill>
                  <a:schemeClr val="tx1"/>
                </a:solidFill>
              </a:rPr>
              <a:t>       R</a:t>
            </a:r>
            <a:r>
              <a:rPr kumimoji="1" lang="en-US" altLang="zh-CN" sz="2801" baseline="30000" dirty="0">
                <a:solidFill>
                  <a:schemeClr val="tx1"/>
                </a:solidFill>
              </a:rPr>
              <a:t>3</a:t>
            </a:r>
            <a:r>
              <a:rPr kumimoji="1" lang="zh-CN" altLang="en-US" sz="2801" dirty="0">
                <a:solidFill>
                  <a:schemeClr val="tx1"/>
                </a:solidFill>
              </a:rPr>
              <a:t>＝</a:t>
            </a:r>
            <a:r>
              <a:rPr kumimoji="1" lang="en-US" altLang="zh-CN" sz="2801" dirty="0">
                <a:solidFill>
                  <a:schemeClr val="tx1"/>
                </a:solidFill>
              </a:rPr>
              <a:t>R</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R＝R</a:t>
            </a:r>
            <a:r>
              <a:rPr kumimoji="1" lang="en-US" altLang="zh-CN" sz="2801" baseline="30000" dirty="0">
                <a:solidFill>
                  <a:schemeClr val="tx1"/>
                </a:solidFill>
              </a:rPr>
              <a:t>2</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R＝{&lt;1,1&gt;,&lt;1,2&gt;,&lt;1,3&gt;,&lt;1,4&gt;}，</a:t>
            </a:r>
          </a:p>
          <a:p>
            <a:pPr algn="l">
              <a:lnSpc>
                <a:spcPct val="140000"/>
              </a:lnSpc>
              <a:spcBef>
                <a:spcPct val="0"/>
              </a:spcBef>
              <a:buClrTx/>
              <a:buNone/>
            </a:pPr>
            <a:r>
              <a:rPr kumimoji="1" lang="en-US" altLang="zh-CN" sz="2801" noProof="1">
                <a:solidFill>
                  <a:schemeClr val="tx1"/>
                </a:solidFill>
              </a:rPr>
              <a:t>       R</a:t>
            </a:r>
            <a:r>
              <a:rPr kumimoji="1" lang="en-US" altLang="zh-CN" sz="2801" baseline="30000" dirty="0">
                <a:solidFill>
                  <a:schemeClr val="tx1"/>
                </a:solidFill>
              </a:rPr>
              <a:t>4</a:t>
            </a:r>
            <a:r>
              <a:rPr kumimoji="1" lang="zh-CN" altLang="en-US" sz="2801" dirty="0">
                <a:solidFill>
                  <a:schemeClr val="tx1"/>
                </a:solidFill>
              </a:rPr>
              <a:t>＝</a:t>
            </a:r>
            <a:r>
              <a:rPr kumimoji="1" lang="en-US" altLang="zh-CN" sz="2801" dirty="0">
                <a:solidFill>
                  <a:schemeClr val="tx1"/>
                </a:solidFill>
              </a:rPr>
              <a:t>R</a:t>
            </a:r>
            <a:r>
              <a:rPr kumimoji="1" lang="en-US" altLang="zh-CN" sz="2801" baseline="30000" dirty="0">
                <a:solidFill>
                  <a:schemeClr val="tx1"/>
                </a:solidFill>
              </a:rPr>
              <a:t>3</a:t>
            </a:r>
            <a:r>
              <a:rPr kumimoji="1" lang="en-US" altLang="zh-CN" sz="2801" dirty="0">
                <a:solidFill>
                  <a:schemeClr val="tx1"/>
                </a:solidFill>
                <a:sym typeface="Symbol" panose="05050102010706020507" pitchFamily="18" charset="2"/>
              </a:rPr>
              <a:t></a:t>
            </a:r>
            <a:r>
              <a:rPr kumimoji="1" lang="en-US" altLang="zh-CN" sz="2801" noProof="1">
                <a:solidFill>
                  <a:schemeClr val="tx1"/>
                </a:solidFill>
              </a:rPr>
              <a:t>R＝{&lt;1,1&gt;,&lt;1,2&gt;,&lt;1,3&gt;,&lt;1,4&gt;}</a:t>
            </a:r>
            <a:r>
              <a:rPr kumimoji="1" lang="zh-CN" altLang="en-US" sz="2801" dirty="0">
                <a:solidFill>
                  <a:schemeClr val="tx1"/>
                </a:solidFill>
              </a:rPr>
              <a:t>＝</a:t>
            </a:r>
            <a:r>
              <a:rPr kumimoji="1" lang="en-US" altLang="zh-CN" sz="2801" noProof="1">
                <a:solidFill>
                  <a:schemeClr val="tx1"/>
                </a:solidFill>
              </a:rPr>
              <a:t>R</a:t>
            </a:r>
            <a:r>
              <a:rPr kumimoji="1" lang="en-US" altLang="zh-CN" sz="2801" baseline="30000" dirty="0">
                <a:solidFill>
                  <a:schemeClr val="tx1"/>
                </a:solidFill>
              </a:rPr>
              <a:t>3</a:t>
            </a:r>
            <a:r>
              <a:rPr kumimoji="1" lang="zh-CN" altLang="en-US" sz="2801" dirty="0">
                <a:solidFill>
                  <a:schemeClr val="tx1"/>
                </a:solidFill>
              </a:rPr>
              <a:t> </a:t>
            </a:r>
            <a:endParaRPr kumimoji="1" lang="en-US" altLang="zh-CN" sz="2801" noProof="1">
              <a:solidFill>
                <a:schemeClr val="tx1"/>
              </a:solidFill>
            </a:endParaRPr>
          </a:p>
          <a:p>
            <a:pPr algn="ctr">
              <a:lnSpc>
                <a:spcPct val="140000"/>
              </a:lnSpc>
              <a:spcBef>
                <a:spcPct val="0"/>
              </a:spcBef>
              <a:buClrTx/>
              <a:buNone/>
            </a:pPr>
            <a:r>
              <a:rPr kumimoji="1" lang="en-US" altLang="zh-CN" sz="2801" dirty="0">
                <a:solidFill>
                  <a:schemeClr val="tx1"/>
                </a:solidFill>
                <a:latin typeface="Arial" panose="020B0604020202020204" pitchFamily="34" charset="0"/>
              </a:rPr>
              <a:t>……</a:t>
            </a:r>
            <a:endParaRPr kumimoji="1" lang="en-US" altLang="zh-CN" sz="2801" dirty="0">
              <a:solidFill>
                <a:schemeClr val="tx1"/>
              </a:solidFill>
            </a:endParaRPr>
          </a:p>
          <a:p>
            <a:pPr algn="l">
              <a:lnSpc>
                <a:spcPct val="140000"/>
              </a:lnSpc>
              <a:spcBef>
                <a:spcPct val="0"/>
              </a:spcBef>
              <a:buClrTx/>
              <a:buNone/>
            </a:pPr>
            <a:r>
              <a:rPr kumimoji="1" lang="zh-CN" altLang="en-US" sz="2801" dirty="0">
                <a:solidFill>
                  <a:schemeClr val="tx1"/>
                </a:solidFill>
              </a:rPr>
              <a:t>       </a:t>
            </a:r>
            <a:r>
              <a:rPr kumimoji="1" lang="en-US" altLang="zh-CN" sz="2801" dirty="0">
                <a:solidFill>
                  <a:schemeClr val="tx1"/>
                </a:solidFill>
              </a:rPr>
              <a:t>R</a:t>
            </a:r>
            <a:r>
              <a:rPr kumimoji="1" lang="en-US" altLang="zh-CN" sz="2801" baseline="30000" dirty="0">
                <a:solidFill>
                  <a:schemeClr val="tx1"/>
                </a:solidFill>
              </a:rPr>
              <a:t>n</a:t>
            </a:r>
            <a:r>
              <a:rPr kumimoji="1" lang="zh-CN" altLang="en-US" sz="2801" dirty="0">
                <a:solidFill>
                  <a:schemeClr val="tx1"/>
                </a:solidFill>
              </a:rPr>
              <a:t>＝</a:t>
            </a:r>
            <a:r>
              <a:rPr kumimoji="1" lang="en-US" altLang="zh-CN" sz="2801" dirty="0">
                <a:solidFill>
                  <a:schemeClr val="tx1"/>
                </a:solidFill>
              </a:rPr>
              <a:t>R</a:t>
            </a:r>
            <a:r>
              <a:rPr kumimoji="1" lang="en-US" altLang="zh-CN" sz="2801" baseline="30000" dirty="0">
                <a:solidFill>
                  <a:schemeClr val="tx1"/>
                </a:solidFill>
              </a:rPr>
              <a:t>3</a:t>
            </a:r>
            <a:r>
              <a:rPr kumimoji="1" lang="zh-CN" altLang="en-US" sz="2801" dirty="0">
                <a:solidFill>
                  <a:schemeClr val="tx1"/>
                </a:solidFill>
              </a:rPr>
              <a:t>　</a:t>
            </a:r>
            <a:r>
              <a:rPr kumimoji="1" lang="en-US" altLang="zh-CN" sz="2801" dirty="0">
                <a:solidFill>
                  <a:schemeClr val="tx1"/>
                </a:solidFill>
              </a:rPr>
              <a:t>(</a:t>
            </a:r>
            <a:r>
              <a:rPr lang="en-US" altLang="zh-CN" dirty="0"/>
              <a:t>n≥</a:t>
            </a:r>
            <a:r>
              <a:rPr kumimoji="1" lang="en-US" altLang="zh-CN" sz="2801" dirty="0">
                <a:solidFill>
                  <a:schemeClr val="tx1"/>
                </a:solidFill>
              </a:rPr>
              <a:t>3)</a:t>
            </a:r>
            <a:r>
              <a:rPr kumimoji="1" lang="zh-CN" altLang="en-US" sz="2801" dirty="0">
                <a:solidFill>
                  <a:schemeClr val="tx1"/>
                </a:solidFill>
              </a:rPr>
              <a:t>。</a:t>
            </a:r>
          </a:p>
        </p:txBody>
      </p:sp>
      <p:sp>
        <p:nvSpPr>
          <p:cNvPr id="5" name="Rectangle 2">
            <a:extLst>
              <a:ext uri="{FF2B5EF4-FFF2-40B4-BE49-F238E27FC236}">
                <a16:creationId xmlns:a16="http://schemas.microsoft.com/office/drawing/2014/main" id="{A9F53DE4-A1AC-4944-BF4D-B26ED250A467}"/>
              </a:ext>
            </a:extLst>
          </p:cNvPr>
          <p:cNvSpPr txBox="1">
            <a:spLocks noChangeArrowheads="1"/>
          </p:cNvSpPr>
          <p:nvPr/>
        </p:nvSpPr>
        <p:spPr>
          <a:xfrm>
            <a:off x="857417" y="308562"/>
            <a:ext cx="8066367" cy="517645"/>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4.18 </a:t>
            </a:r>
            <a:r>
              <a:rPr lang="zh-CN" altLang="en-US" dirty="0"/>
              <a:t>（续）</a:t>
            </a:r>
          </a:p>
        </p:txBody>
      </p:sp>
      <p:sp>
        <p:nvSpPr>
          <p:cNvPr id="8" name="Rectangle 3">
            <a:extLst>
              <a:ext uri="{FF2B5EF4-FFF2-40B4-BE49-F238E27FC236}">
                <a16:creationId xmlns:a16="http://schemas.microsoft.com/office/drawing/2014/main" id="{EADE80BC-575C-4B32-9171-5E3D5F9001F4}"/>
              </a:ext>
            </a:extLst>
          </p:cNvPr>
          <p:cNvSpPr>
            <a:spLocks noGrp="1" noChangeArrowheads="1"/>
          </p:cNvSpPr>
          <p:nvPr>
            <p:ph type="body" idx="1"/>
          </p:nvPr>
        </p:nvSpPr>
        <p:spPr>
          <a:xfrm>
            <a:off x="4131983" y="4251774"/>
            <a:ext cx="8066367" cy="1692620"/>
          </a:xfrm>
        </p:spPr>
        <p:txBody>
          <a:bodyPr>
            <a:normAutofit/>
          </a:bodyPr>
          <a:lstStyle/>
          <a:p>
            <a:pPr marL="0" indent="0">
              <a:buNone/>
            </a:pPr>
            <a:r>
              <a:rPr lang="pt-BR" altLang="zh-CN" dirty="0"/>
              <a:t>                </a:t>
            </a:r>
            <a:r>
              <a:rPr lang="pt-BR" altLang="zh-CN"/>
              <a:t>={&lt;1,1&gt;,&lt;1,2&gt;,&lt;1,3&gt;,&lt;1,4&gt;,&lt;2,3&gt;,&lt;2,4&gt;,&lt;3,4</a:t>
            </a:r>
            <a:r>
              <a:rPr lang="pt-BR" altLang="zh-CN" dirty="0"/>
              <a:t>&gt;</a:t>
            </a:r>
            <a:r>
              <a:rPr lang="zh-CN" altLang="pt-BR" dirty="0"/>
              <a:t>；</a:t>
            </a:r>
            <a:endParaRPr lang="zh-CN" altLang="en-US" dirty="0"/>
          </a:p>
        </p:txBody>
      </p:sp>
      <p:graphicFrame>
        <p:nvGraphicFramePr>
          <p:cNvPr id="9" name="Object 5">
            <a:extLst>
              <a:ext uri="{FF2B5EF4-FFF2-40B4-BE49-F238E27FC236}">
                <a16:creationId xmlns:a16="http://schemas.microsoft.com/office/drawing/2014/main" id="{77429A27-07CE-4EDC-ABB0-FBD491ABC4FD}"/>
              </a:ext>
            </a:extLst>
          </p:cNvPr>
          <p:cNvGraphicFramePr>
            <a:graphicFrameLocks noChangeAspect="1"/>
          </p:cNvGraphicFramePr>
          <p:nvPr>
            <p:extLst>
              <p:ext uri="{D42A27DB-BD31-4B8C-83A1-F6EECF244321}">
                <p14:modId xmlns:p14="http://schemas.microsoft.com/office/powerpoint/2010/main" val="4048441812"/>
              </p:ext>
            </p:extLst>
          </p:nvPr>
        </p:nvGraphicFramePr>
        <p:xfrm>
          <a:off x="538483" y="4629695"/>
          <a:ext cx="3709987" cy="1128712"/>
        </p:xfrm>
        <a:graphic>
          <a:graphicData uri="http://schemas.openxmlformats.org/presentationml/2006/ole">
            <mc:AlternateContent xmlns:mc="http://schemas.openxmlformats.org/markup-compatibility/2006">
              <mc:Choice xmlns:v="urn:schemas-microsoft-com:vml" Requires="v">
                <p:oleObj spid="_x0000_s246057" name="Equation" r:id="rId4" imgW="1295280" imgH="393480" progId="Equation.DSMT4">
                  <p:embed/>
                </p:oleObj>
              </mc:Choice>
              <mc:Fallback>
                <p:oleObj name="Equation" r:id="rId4" imgW="1295280" imgH="393480" progId="Equation.DSMT4">
                  <p:embed/>
                  <p:pic>
                    <p:nvPicPr>
                      <p:cNvPr id="1495045" name="Object 5"/>
                      <p:cNvPicPr>
                        <a:picLocks noChangeAspect="1" noChangeArrowheads="1"/>
                      </p:cNvPicPr>
                      <p:nvPr/>
                    </p:nvPicPr>
                    <p:blipFill>
                      <a:blip r:embed="rId5"/>
                      <a:srcRect/>
                      <a:stretch>
                        <a:fillRect/>
                      </a:stretch>
                    </p:blipFill>
                    <p:spPr bwMode="auto">
                      <a:xfrm>
                        <a:off x="538483" y="4629695"/>
                        <a:ext cx="37099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
            <a:extLst>
              <a:ext uri="{FF2B5EF4-FFF2-40B4-BE49-F238E27FC236}">
                <a16:creationId xmlns:a16="http://schemas.microsoft.com/office/drawing/2014/main" id="{D0C7472D-F015-48D6-866E-F0782451B872}"/>
              </a:ext>
            </a:extLst>
          </p:cNvPr>
          <p:cNvGraphicFramePr>
            <a:graphicFrameLocks noChangeAspect="1"/>
          </p:cNvGraphicFramePr>
          <p:nvPr>
            <p:extLst>
              <p:ext uri="{D42A27DB-BD31-4B8C-83A1-F6EECF244321}">
                <p14:modId xmlns:p14="http://schemas.microsoft.com/office/powerpoint/2010/main" val="1160604255"/>
              </p:ext>
            </p:extLst>
          </p:nvPr>
        </p:nvGraphicFramePr>
        <p:xfrm>
          <a:off x="0" y="5672376"/>
          <a:ext cx="3675062" cy="1217613"/>
        </p:xfrm>
        <a:graphic>
          <a:graphicData uri="http://schemas.openxmlformats.org/presentationml/2006/ole">
            <mc:AlternateContent xmlns:mc="http://schemas.openxmlformats.org/markup-compatibility/2006">
              <mc:Choice xmlns:v="urn:schemas-microsoft-com:vml" Requires="v">
                <p:oleObj spid="_x0000_s246058" name="Equation" r:id="rId6" imgW="1218960" imgH="393480" progId="Equation.DSMT4">
                  <p:embed/>
                </p:oleObj>
              </mc:Choice>
              <mc:Fallback>
                <p:oleObj name="Equation" r:id="rId6" imgW="1218960" imgH="393480" progId="Equation.DSMT4">
                  <p:embed/>
                  <p:pic>
                    <p:nvPicPr>
                      <p:cNvPr id="1495047" name="Object 7"/>
                      <p:cNvPicPr>
                        <a:picLocks noChangeAspect="1" noChangeArrowheads="1"/>
                      </p:cNvPicPr>
                      <p:nvPr/>
                    </p:nvPicPr>
                    <p:blipFill>
                      <a:blip r:embed="rId7"/>
                      <a:srcRect/>
                      <a:stretch>
                        <a:fillRect/>
                      </a:stretch>
                    </p:blipFill>
                    <p:spPr bwMode="auto">
                      <a:xfrm>
                        <a:off x="0" y="5672376"/>
                        <a:ext cx="3675062"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9">
            <a:extLst>
              <a:ext uri="{FF2B5EF4-FFF2-40B4-BE49-F238E27FC236}">
                <a16:creationId xmlns:a16="http://schemas.microsoft.com/office/drawing/2014/main" id="{4686FDC0-AEEA-49A9-93A6-899ADE080F8C}"/>
              </a:ext>
            </a:extLst>
          </p:cNvPr>
          <p:cNvGraphicFramePr>
            <a:graphicFrameLocks noChangeAspect="1"/>
          </p:cNvGraphicFramePr>
          <p:nvPr>
            <p:extLst>
              <p:ext uri="{D42A27DB-BD31-4B8C-83A1-F6EECF244321}">
                <p14:modId xmlns:p14="http://schemas.microsoft.com/office/powerpoint/2010/main" val="509075882"/>
              </p:ext>
            </p:extLst>
          </p:nvPr>
        </p:nvGraphicFramePr>
        <p:xfrm>
          <a:off x="3839675" y="5799645"/>
          <a:ext cx="1050925" cy="1049106"/>
        </p:xfrm>
        <a:graphic>
          <a:graphicData uri="http://schemas.openxmlformats.org/presentationml/2006/ole">
            <mc:AlternateContent xmlns:mc="http://schemas.openxmlformats.org/markup-compatibility/2006">
              <mc:Choice xmlns:v="urn:schemas-microsoft-com:vml" Requires="v">
                <p:oleObj spid="_x0000_s246059" name="Equation" r:id="rId8" imgW="393480" imgH="393480" progId="Equation.DSMT4">
                  <p:embed/>
                </p:oleObj>
              </mc:Choice>
              <mc:Fallback>
                <p:oleObj name="Equation" r:id="rId8" imgW="393480" imgH="393480" progId="Equation.DSMT4">
                  <p:embed/>
                  <p:pic>
                    <p:nvPicPr>
                      <p:cNvPr id="1495049" name="Object 9"/>
                      <p:cNvPicPr>
                        <a:picLocks noChangeAspect="1" noChangeArrowheads="1"/>
                      </p:cNvPicPr>
                      <p:nvPr/>
                    </p:nvPicPr>
                    <p:blipFill>
                      <a:blip r:embed="rId9"/>
                      <a:srcRect/>
                      <a:stretch>
                        <a:fillRect/>
                      </a:stretch>
                    </p:blipFill>
                    <p:spPr bwMode="auto">
                      <a:xfrm>
                        <a:off x="3839675" y="5799645"/>
                        <a:ext cx="1050925" cy="104910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9888257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 calcmode="lin" valueType="num">
                                      <p:cBhvr additive="base">
                                        <p:cTn id="7" dur="500" fill="hold"/>
                                        <p:tgtEl>
                                          <p:spTgt spid="1492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2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2995">
                                            <p:txEl>
                                              <p:pRg st="1" end="1"/>
                                            </p:txEl>
                                          </p:spTgt>
                                        </p:tgtEl>
                                        <p:attrNameLst>
                                          <p:attrName>style.visibility</p:attrName>
                                        </p:attrNameLst>
                                      </p:cBhvr>
                                      <p:to>
                                        <p:strVal val="visible"/>
                                      </p:to>
                                    </p:set>
                                    <p:anim calcmode="lin" valueType="num">
                                      <p:cBhvr additive="base">
                                        <p:cTn id="13" dur="500" fill="hold"/>
                                        <p:tgtEl>
                                          <p:spTgt spid="149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2995">
                                            <p:txEl>
                                              <p:pRg st="2" end="2"/>
                                            </p:txEl>
                                          </p:spTgt>
                                        </p:tgtEl>
                                        <p:attrNameLst>
                                          <p:attrName>style.visibility</p:attrName>
                                        </p:attrNameLst>
                                      </p:cBhvr>
                                      <p:to>
                                        <p:strVal val="visible"/>
                                      </p:to>
                                    </p:set>
                                    <p:anim calcmode="lin" valueType="num">
                                      <p:cBhvr additive="base">
                                        <p:cTn id="19" dur="500" fill="hold"/>
                                        <p:tgtEl>
                                          <p:spTgt spid="1492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2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92995">
                                            <p:txEl>
                                              <p:pRg st="3" end="3"/>
                                            </p:txEl>
                                          </p:spTgt>
                                        </p:tgtEl>
                                        <p:attrNameLst>
                                          <p:attrName>style.visibility</p:attrName>
                                        </p:attrNameLst>
                                      </p:cBhvr>
                                      <p:to>
                                        <p:strVal val="visible"/>
                                      </p:to>
                                    </p:set>
                                    <p:anim calcmode="lin" valueType="num">
                                      <p:cBhvr additive="base">
                                        <p:cTn id="25" dur="500" fill="hold"/>
                                        <p:tgtEl>
                                          <p:spTgt spid="1492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2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2995">
                                            <p:txEl>
                                              <p:pRg st="4" end="4"/>
                                            </p:txEl>
                                          </p:spTgt>
                                        </p:tgtEl>
                                        <p:attrNameLst>
                                          <p:attrName>style.visibility</p:attrName>
                                        </p:attrNameLst>
                                      </p:cBhvr>
                                      <p:to>
                                        <p:strVal val="visible"/>
                                      </p:to>
                                    </p:set>
                                    <p:anim calcmode="lin" valueType="num">
                                      <p:cBhvr additive="base">
                                        <p:cTn id="31" dur="500" fill="hold"/>
                                        <p:tgtEl>
                                          <p:spTgt spid="1492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2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2995">
                                            <p:txEl>
                                              <p:pRg st="5" end="5"/>
                                            </p:txEl>
                                          </p:spTgt>
                                        </p:tgtEl>
                                        <p:attrNameLst>
                                          <p:attrName>style.visibility</p:attrName>
                                        </p:attrNameLst>
                                      </p:cBhvr>
                                      <p:to>
                                        <p:strVal val="visible"/>
                                      </p:to>
                                    </p:set>
                                    <p:anim calcmode="lin" valueType="num">
                                      <p:cBhvr additive="base">
                                        <p:cTn id="37" dur="500" fill="hold"/>
                                        <p:tgtEl>
                                          <p:spTgt spid="1492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29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 calcmode="lin" valueType="num">
                                      <p:cBhvr additive="base">
                                        <p:cTn id="4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build="p" autoUpdateAnimBg="0"/>
      <p:bldP spid="8"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7090" name="Rectangle 2"/>
          <p:cNvSpPr>
            <a:spLocks noGrp="1" noChangeArrowheads="1"/>
          </p:cNvSpPr>
          <p:nvPr>
            <p:ph type="body" idx="1"/>
          </p:nvPr>
        </p:nvSpPr>
        <p:spPr>
          <a:xfrm>
            <a:off x="231775" y="826207"/>
            <a:ext cx="11277600" cy="3505200"/>
          </a:xfrm>
        </p:spPr>
        <p:txBody>
          <a:bodyPr/>
          <a:lstStyle/>
          <a:p>
            <a:pPr marL="0" indent="0">
              <a:lnSpc>
                <a:spcPct val="150000"/>
              </a:lnSpc>
              <a:buNone/>
            </a:pPr>
            <a:r>
              <a:rPr lang="zh-CN" altLang="en-US" dirty="0"/>
              <a:t>（</a:t>
            </a:r>
            <a:r>
              <a:rPr lang="en-US" altLang="zh-CN" dirty="0"/>
              <a:t>2) </a:t>
            </a:r>
            <a:r>
              <a:rPr lang="en-US" altLang="zh-CN" dirty="0">
                <a:solidFill>
                  <a:srgbClr val="FF0000"/>
                </a:solidFill>
              </a:rPr>
              <a:t>S</a:t>
            </a:r>
            <a:r>
              <a:rPr lang="en-US" altLang="zh-CN" baseline="30000" dirty="0">
                <a:solidFill>
                  <a:srgbClr val="FF0000"/>
                </a:solidFill>
              </a:rPr>
              <a:t>1</a:t>
            </a:r>
            <a:r>
              <a:rPr lang="zh-CN" altLang="en-US">
                <a:solidFill>
                  <a:srgbClr val="FF0000"/>
                </a:solidFill>
              </a:rPr>
              <a:t>＝</a:t>
            </a:r>
            <a:r>
              <a:rPr lang="en-US" altLang="zh-CN">
                <a:solidFill>
                  <a:srgbClr val="FF0000"/>
                </a:solidFill>
              </a:rPr>
              <a:t>S</a:t>
            </a:r>
            <a:r>
              <a:rPr lang="zh-CN" altLang="en-US">
                <a:solidFill>
                  <a:srgbClr val="FF0000"/>
                </a:solidFill>
              </a:rPr>
              <a:t>，</a:t>
            </a:r>
            <a:endParaRPr lang="zh-CN" altLang="en-US" dirty="0">
              <a:solidFill>
                <a:srgbClr val="FF0000"/>
              </a:solidFill>
            </a:endParaRPr>
          </a:p>
          <a:p>
            <a:pPr marL="0" indent="0">
              <a:lnSpc>
                <a:spcPct val="150000"/>
              </a:lnSpc>
              <a:buNone/>
            </a:pPr>
            <a:r>
              <a:rPr kumimoji="1" lang="en-US" altLang="zh-CN" dirty="0"/>
              <a:t>       S</a:t>
            </a:r>
            <a:r>
              <a:rPr kumimoji="1" lang="en-US" altLang="zh-CN" baseline="30000" dirty="0"/>
              <a:t>2</a:t>
            </a:r>
            <a:r>
              <a:rPr kumimoji="1" lang="zh-CN" altLang="en-US" dirty="0"/>
              <a:t>＝</a:t>
            </a:r>
            <a:r>
              <a:rPr kumimoji="1" lang="en-US" altLang="zh-CN" dirty="0"/>
              <a:t>S</a:t>
            </a:r>
            <a:r>
              <a:rPr kumimoji="1" lang="en-US" altLang="zh-CN" dirty="0">
                <a:sym typeface="Symbol" panose="05050102010706020507" pitchFamily="18" charset="2"/>
              </a:rPr>
              <a:t></a:t>
            </a:r>
            <a:r>
              <a:rPr kumimoji="1" lang="en-US" altLang="zh-CN" noProof="1"/>
              <a:t>S＝{&lt;1,3&gt;,&lt;2,4&gt;}，</a:t>
            </a:r>
          </a:p>
          <a:p>
            <a:pPr marL="0" indent="0">
              <a:lnSpc>
                <a:spcPct val="150000"/>
              </a:lnSpc>
              <a:buNone/>
            </a:pPr>
            <a:r>
              <a:rPr kumimoji="1" lang="en-US" altLang="zh-CN" noProof="1"/>
              <a:t>       S</a:t>
            </a:r>
            <a:r>
              <a:rPr kumimoji="1" lang="en-US" altLang="zh-CN" baseline="30000" dirty="0"/>
              <a:t>3</a:t>
            </a:r>
            <a:r>
              <a:rPr kumimoji="1" lang="zh-CN" altLang="en-US" dirty="0"/>
              <a:t>＝</a:t>
            </a:r>
            <a:r>
              <a:rPr kumimoji="1" lang="en-US" altLang="zh-CN" dirty="0"/>
              <a:t>S</a:t>
            </a:r>
            <a:r>
              <a:rPr kumimoji="1" lang="en-US" altLang="zh-CN" dirty="0">
                <a:sym typeface="Symbol" panose="05050102010706020507" pitchFamily="18" charset="2"/>
              </a:rPr>
              <a:t></a:t>
            </a:r>
            <a:r>
              <a:rPr kumimoji="1" lang="en-US" altLang="zh-CN" noProof="1"/>
              <a:t>S</a:t>
            </a:r>
            <a:r>
              <a:rPr kumimoji="1" lang="en-US" altLang="zh-CN" dirty="0">
                <a:sym typeface="Symbol" panose="05050102010706020507" pitchFamily="18" charset="2"/>
              </a:rPr>
              <a:t></a:t>
            </a:r>
            <a:r>
              <a:rPr kumimoji="1" lang="en-US" altLang="zh-CN" noProof="1"/>
              <a:t>S＝S</a:t>
            </a:r>
            <a:r>
              <a:rPr kumimoji="1" lang="en-US" altLang="zh-CN" baseline="30000" dirty="0"/>
              <a:t>2</a:t>
            </a:r>
            <a:r>
              <a:rPr kumimoji="1" lang="en-US" altLang="zh-CN" dirty="0">
                <a:sym typeface="Symbol" panose="05050102010706020507" pitchFamily="18" charset="2"/>
              </a:rPr>
              <a:t></a:t>
            </a:r>
            <a:r>
              <a:rPr kumimoji="1" lang="en-US" altLang="zh-CN" noProof="1"/>
              <a:t>S＝{&lt;1,4&gt;}，</a:t>
            </a:r>
          </a:p>
          <a:p>
            <a:pPr marL="0" indent="0">
              <a:lnSpc>
                <a:spcPct val="150000"/>
              </a:lnSpc>
              <a:buNone/>
            </a:pPr>
            <a:r>
              <a:rPr kumimoji="1" lang="en-US" altLang="zh-CN" noProof="1"/>
              <a:t>       S</a:t>
            </a:r>
            <a:r>
              <a:rPr kumimoji="1" lang="en-US" altLang="zh-CN" baseline="30000" dirty="0"/>
              <a:t>4</a:t>
            </a:r>
            <a:r>
              <a:rPr kumimoji="1" lang="zh-CN" altLang="en-US" dirty="0"/>
              <a:t>＝</a:t>
            </a:r>
            <a:r>
              <a:rPr kumimoji="1" lang="en-US" altLang="zh-CN" dirty="0"/>
              <a:t>S</a:t>
            </a:r>
            <a:r>
              <a:rPr kumimoji="1" lang="en-US" altLang="zh-CN" baseline="30000" dirty="0"/>
              <a:t>3</a:t>
            </a:r>
            <a:r>
              <a:rPr kumimoji="1" lang="en-US" altLang="zh-CN" dirty="0">
                <a:sym typeface="Symbol" panose="05050102010706020507" pitchFamily="18" charset="2"/>
              </a:rPr>
              <a:t></a:t>
            </a:r>
            <a:r>
              <a:rPr kumimoji="1" lang="en-US" altLang="zh-CN" noProof="1"/>
              <a:t>S＝</a:t>
            </a:r>
            <a:r>
              <a:rPr kumimoji="1" lang="el-GR" altLang="zh-CN" noProof="1"/>
              <a:t> Φ</a:t>
            </a:r>
            <a:r>
              <a:rPr kumimoji="1" lang="zh-CN" altLang="en-US" noProof="1"/>
              <a:t>，</a:t>
            </a:r>
            <a:endParaRPr kumimoji="1" lang="en-US" altLang="zh-CN" noProof="1"/>
          </a:p>
          <a:p>
            <a:pPr marL="0" indent="0">
              <a:lnSpc>
                <a:spcPct val="150000"/>
              </a:lnSpc>
              <a:buNone/>
            </a:pPr>
            <a:r>
              <a:rPr kumimoji="1" lang="en-US" altLang="zh-CN" noProof="1"/>
              <a:t>            </a:t>
            </a:r>
            <a:r>
              <a:rPr kumimoji="1" lang="en-US" altLang="zh-CN"/>
              <a:t>……</a:t>
            </a:r>
            <a:r>
              <a:rPr kumimoji="1" lang="zh-CN" altLang="en-US"/>
              <a:t>，</a:t>
            </a:r>
            <a:endParaRPr kumimoji="1" lang="zh-CN" altLang="en-US" dirty="0"/>
          </a:p>
          <a:p>
            <a:pPr marL="0" indent="0">
              <a:lnSpc>
                <a:spcPct val="150000"/>
              </a:lnSpc>
              <a:buNone/>
            </a:pPr>
            <a:r>
              <a:rPr kumimoji="1" lang="en-US" altLang="zh-CN" dirty="0"/>
              <a:t>       S</a:t>
            </a:r>
            <a:r>
              <a:rPr kumimoji="1" lang="en-US" altLang="zh-CN" baseline="30000" dirty="0"/>
              <a:t>n</a:t>
            </a:r>
            <a:r>
              <a:rPr kumimoji="1" lang="zh-CN" altLang="en-US" dirty="0"/>
              <a:t>＝</a:t>
            </a:r>
            <a:r>
              <a:rPr kumimoji="1" lang="en-US" altLang="zh-CN" dirty="0"/>
              <a:t>Φ</a:t>
            </a:r>
            <a:r>
              <a:rPr kumimoji="1" lang="zh-CN" altLang="en-US" dirty="0"/>
              <a:t>　</a:t>
            </a:r>
            <a:r>
              <a:rPr kumimoji="1" lang="en-US" altLang="zh-CN" dirty="0"/>
              <a:t>(</a:t>
            </a:r>
            <a:r>
              <a:rPr lang="en-US" altLang="zh-CN" dirty="0"/>
              <a:t>n≥4</a:t>
            </a:r>
            <a:r>
              <a:rPr kumimoji="1" lang="en-US" altLang="zh-CN" dirty="0"/>
              <a:t>)</a:t>
            </a:r>
            <a:r>
              <a:rPr kumimoji="1" lang="zh-CN" altLang="en-US" dirty="0"/>
              <a:t>。</a:t>
            </a:r>
            <a:endParaRPr lang="en-US" altLang="zh-CN" dirty="0">
              <a:solidFill>
                <a:srgbClr val="FF0000"/>
              </a:solidFill>
            </a:endParaRPr>
          </a:p>
        </p:txBody>
      </p:sp>
      <p:sp>
        <p:nvSpPr>
          <p:cNvPr id="4" name="Rectangle 2">
            <a:extLst>
              <a:ext uri="{FF2B5EF4-FFF2-40B4-BE49-F238E27FC236}">
                <a16:creationId xmlns:a16="http://schemas.microsoft.com/office/drawing/2014/main" id="{0B6AC9C2-C63E-42A3-80DF-583E0FE394D8}"/>
              </a:ext>
            </a:extLst>
          </p:cNvPr>
          <p:cNvSpPr txBox="1">
            <a:spLocks noChangeArrowheads="1"/>
          </p:cNvSpPr>
          <p:nvPr/>
        </p:nvSpPr>
        <p:spPr>
          <a:xfrm>
            <a:off x="857417" y="308562"/>
            <a:ext cx="8066367" cy="517645"/>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4.18 </a:t>
            </a:r>
            <a:r>
              <a:rPr lang="zh-CN" altLang="en-US" dirty="0"/>
              <a:t>（续）</a:t>
            </a:r>
          </a:p>
        </p:txBody>
      </p:sp>
      <p:sp>
        <p:nvSpPr>
          <p:cNvPr id="7" name="Rectangle 4">
            <a:extLst>
              <a:ext uri="{FF2B5EF4-FFF2-40B4-BE49-F238E27FC236}">
                <a16:creationId xmlns:a16="http://schemas.microsoft.com/office/drawing/2014/main" id="{3FF5C4E9-AC3A-42C8-A15D-F0A6F55AB025}"/>
              </a:ext>
            </a:extLst>
          </p:cNvPr>
          <p:cNvSpPr txBox="1">
            <a:spLocks noChangeArrowheads="1"/>
          </p:cNvSpPr>
          <p:nvPr/>
        </p:nvSpPr>
        <p:spPr>
          <a:xfrm>
            <a:off x="4138614" y="4189273"/>
            <a:ext cx="8066367" cy="1930847"/>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pt-BR" altLang="zh-CN" dirty="0"/>
              <a:t>                  </a:t>
            </a:r>
            <a:r>
              <a:rPr lang="pt-BR" altLang="zh-CN"/>
              <a:t>={&lt;1,2&gt;,&lt;1,3&gt;,&lt;1,4&gt;,&lt;2,3&gt;,&lt;2,4&gt;,&lt;3,4</a:t>
            </a:r>
            <a:r>
              <a:rPr lang="pt-BR" altLang="zh-CN" dirty="0"/>
              <a:t>&gt;</a:t>
            </a:r>
            <a:endParaRPr lang="zh-CN" altLang="en-US" dirty="0"/>
          </a:p>
        </p:txBody>
      </p:sp>
      <p:graphicFrame>
        <p:nvGraphicFramePr>
          <p:cNvPr id="8" name="Object 6">
            <a:extLst>
              <a:ext uri="{FF2B5EF4-FFF2-40B4-BE49-F238E27FC236}">
                <a16:creationId xmlns:a16="http://schemas.microsoft.com/office/drawing/2014/main" id="{5CDE62C2-B8C7-4195-903E-50DAE36D58CB}"/>
              </a:ext>
            </a:extLst>
          </p:cNvPr>
          <p:cNvGraphicFramePr>
            <a:graphicFrameLocks noChangeAspect="1"/>
          </p:cNvGraphicFramePr>
          <p:nvPr>
            <p:extLst>
              <p:ext uri="{D42A27DB-BD31-4B8C-83A1-F6EECF244321}">
                <p14:modId xmlns:p14="http://schemas.microsoft.com/office/powerpoint/2010/main" val="1430042295"/>
              </p:ext>
            </p:extLst>
          </p:nvPr>
        </p:nvGraphicFramePr>
        <p:xfrm>
          <a:off x="792163" y="4364038"/>
          <a:ext cx="3495675" cy="1062037"/>
        </p:xfrm>
        <a:graphic>
          <a:graphicData uri="http://schemas.openxmlformats.org/presentationml/2006/ole">
            <mc:AlternateContent xmlns:mc="http://schemas.openxmlformats.org/markup-compatibility/2006">
              <mc:Choice xmlns:v="urn:schemas-microsoft-com:vml" Requires="v">
                <p:oleObj spid="_x0000_s246978" name="Equation" r:id="rId4" imgW="1295280" imgH="393480" progId="Equation.DSMT4">
                  <p:embed/>
                </p:oleObj>
              </mc:Choice>
              <mc:Fallback>
                <p:oleObj name="Equation" r:id="rId4" imgW="1295280" imgH="393480" progId="Equation.DSMT4">
                  <p:embed/>
                  <p:pic>
                    <p:nvPicPr>
                      <p:cNvPr id="1499142" name="Object 6"/>
                      <p:cNvPicPr>
                        <a:picLocks noChangeAspect="1" noChangeArrowheads="1"/>
                      </p:cNvPicPr>
                      <p:nvPr/>
                    </p:nvPicPr>
                    <p:blipFill>
                      <a:blip r:embed="rId5"/>
                      <a:srcRect/>
                      <a:stretch>
                        <a:fillRect/>
                      </a:stretch>
                    </p:blipFill>
                    <p:spPr bwMode="auto">
                      <a:xfrm>
                        <a:off x="792163" y="4364038"/>
                        <a:ext cx="349567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a:extLst>
              <a:ext uri="{FF2B5EF4-FFF2-40B4-BE49-F238E27FC236}">
                <a16:creationId xmlns:a16="http://schemas.microsoft.com/office/drawing/2014/main" id="{F974DBC9-BA3A-44C5-BA84-9724332B9D00}"/>
              </a:ext>
            </a:extLst>
          </p:cNvPr>
          <p:cNvGraphicFramePr>
            <a:graphicFrameLocks noChangeAspect="1"/>
          </p:cNvGraphicFramePr>
          <p:nvPr>
            <p:extLst>
              <p:ext uri="{D42A27DB-BD31-4B8C-83A1-F6EECF244321}">
                <p14:modId xmlns:p14="http://schemas.microsoft.com/office/powerpoint/2010/main" val="2631308529"/>
              </p:ext>
            </p:extLst>
          </p:nvPr>
        </p:nvGraphicFramePr>
        <p:xfrm>
          <a:off x="792163" y="5542049"/>
          <a:ext cx="3556000" cy="982663"/>
        </p:xfrm>
        <a:graphic>
          <a:graphicData uri="http://schemas.openxmlformats.org/presentationml/2006/ole">
            <mc:AlternateContent xmlns:mc="http://schemas.openxmlformats.org/markup-compatibility/2006">
              <mc:Choice xmlns:v="urn:schemas-microsoft-com:vml" Requires="v">
                <p:oleObj spid="_x0000_s246979" name="Equation" r:id="rId6" imgW="1422360" imgH="393480" progId="Equation.DSMT4">
                  <p:embed/>
                </p:oleObj>
              </mc:Choice>
              <mc:Fallback>
                <p:oleObj name="Equation" r:id="rId6" imgW="1422360" imgH="393480" progId="Equation.DSMT4">
                  <p:embed/>
                  <p:pic>
                    <p:nvPicPr>
                      <p:cNvPr id="1499144" name="Object 8"/>
                      <p:cNvPicPr>
                        <a:picLocks noChangeAspect="1" noChangeArrowheads="1"/>
                      </p:cNvPicPr>
                      <p:nvPr/>
                    </p:nvPicPr>
                    <p:blipFill>
                      <a:blip r:embed="rId7"/>
                      <a:srcRect/>
                      <a:stretch>
                        <a:fillRect/>
                      </a:stretch>
                    </p:blipFill>
                    <p:spPr bwMode="auto">
                      <a:xfrm>
                        <a:off x="792163" y="5542049"/>
                        <a:ext cx="3556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5367667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497090">
                                            <p:txEl>
                                              <p:pRg st="0" end="0"/>
                                            </p:txEl>
                                          </p:spTgt>
                                        </p:tgtEl>
                                        <p:attrNameLst>
                                          <p:attrName>style.visibility</p:attrName>
                                        </p:attrNameLst>
                                      </p:cBhvr>
                                      <p:to>
                                        <p:strVal val="visible"/>
                                      </p:to>
                                    </p:set>
                                    <p:anim calcmode="lin" valueType="num">
                                      <p:cBhvr additive="base">
                                        <p:cTn id="7" dur="500" fill="hold"/>
                                        <p:tgtEl>
                                          <p:spTgt spid="14970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970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497090">
                                            <p:txEl>
                                              <p:pRg st="1" end="1"/>
                                            </p:txEl>
                                          </p:spTgt>
                                        </p:tgtEl>
                                        <p:attrNameLst>
                                          <p:attrName>style.visibility</p:attrName>
                                        </p:attrNameLst>
                                      </p:cBhvr>
                                      <p:to>
                                        <p:strVal val="visible"/>
                                      </p:to>
                                    </p:set>
                                    <p:anim calcmode="lin" valueType="num">
                                      <p:cBhvr additive="base">
                                        <p:cTn id="13" dur="500" fill="hold"/>
                                        <p:tgtEl>
                                          <p:spTgt spid="149709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970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497090">
                                            <p:txEl>
                                              <p:pRg st="2" end="2"/>
                                            </p:txEl>
                                          </p:spTgt>
                                        </p:tgtEl>
                                        <p:attrNameLst>
                                          <p:attrName>style.visibility</p:attrName>
                                        </p:attrNameLst>
                                      </p:cBhvr>
                                      <p:to>
                                        <p:strVal val="visible"/>
                                      </p:to>
                                    </p:set>
                                    <p:anim calcmode="lin" valueType="num">
                                      <p:cBhvr additive="base">
                                        <p:cTn id="19" dur="500" fill="hold"/>
                                        <p:tgtEl>
                                          <p:spTgt spid="149709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970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497090">
                                            <p:txEl>
                                              <p:pRg st="3" end="3"/>
                                            </p:txEl>
                                          </p:spTgt>
                                        </p:tgtEl>
                                        <p:attrNameLst>
                                          <p:attrName>style.visibility</p:attrName>
                                        </p:attrNameLst>
                                      </p:cBhvr>
                                      <p:to>
                                        <p:strVal val="visible"/>
                                      </p:to>
                                    </p:set>
                                    <p:anim calcmode="lin" valueType="num">
                                      <p:cBhvr additive="base">
                                        <p:cTn id="25" dur="500" fill="hold"/>
                                        <p:tgtEl>
                                          <p:spTgt spid="149709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4970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497090">
                                            <p:txEl>
                                              <p:pRg st="4" end="4"/>
                                            </p:txEl>
                                          </p:spTgt>
                                        </p:tgtEl>
                                        <p:attrNameLst>
                                          <p:attrName>style.visibility</p:attrName>
                                        </p:attrNameLst>
                                      </p:cBhvr>
                                      <p:to>
                                        <p:strVal val="visible"/>
                                      </p:to>
                                    </p:set>
                                    <p:anim calcmode="lin" valueType="num">
                                      <p:cBhvr additive="base">
                                        <p:cTn id="31" dur="500" fill="hold"/>
                                        <p:tgtEl>
                                          <p:spTgt spid="149709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4970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497090">
                                            <p:txEl>
                                              <p:pRg st="5" end="5"/>
                                            </p:txEl>
                                          </p:spTgt>
                                        </p:tgtEl>
                                        <p:attrNameLst>
                                          <p:attrName>style.visibility</p:attrName>
                                        </p:attrNameLst>
                                      </p:cBhvr>
                                      <p:to>
                                        <p:strVal val="visible"/>
                                      </p:to>
                                    </p:set>
                                    <p:anim calcmode="lin" valueType="num">
                                      <p:cBhvr additive="base">
                                        <p:cTn id="37" dur="500" fill="hold"/>
                                        <p:tgtEl>
                                          <p:spTgt spid="149709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970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 calcmode="lin" valueType="num">
                                      <p:cBhvr additive="base">
                                        <p:cTn id="4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0" grpId="0" build="p" autoUpdateAnimBg="0" advAuto="0"/>
      <p:bldP spid="7"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1194" name="Rectangle 10"/>
          <p:cNvSpPr>
            <a:spLocks noChangeArrowheads="1"/>
          </p:cNvSpPr>
          <p:nvPr/>
        </p:nvSpPr>
        <p:spPr bwMode="auto">
          <a:xfrm>
            <a:off x="536575" y="3340182"/>
            <a:ext cx="7850417"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因为                       </a:t>
            </a:r>
            <a:r>
              <a:rPr kumimoji="1" lang="zh-CN" altLang="en-US" sz="2400">
                <a:solidFill>
                  <a:schemeClr val="tx1"/>
                </a:solidFill>
                <a:latin typeface="+mn-ea"/>
                <a:ea typeface="+mn-ea"/>
              </a:rPr>
              <a:t>  </a:t>
            </a:r>
            <a:r>
              <a:rPr kumimoji="1" lang="zh-CN" altLang="en-US" sz="2400" noProof="1">
                <a:solidFill>
                  <a:schemeClr val="tx1"/>
                </a:solidFill>
                <a:latin typeface="+mn-ea"/>
                <a:ea typeface="+mn-ea"/>
              </a:rPr>
              <a:t>为此，</a:t>
            </a:r>
            <a:r>
              <a:rPr kumimoji="1" lang="zh-CN" altLang="en-US" sz="2400" noProof="1">
                <a:solidFill>
                  <a:srgbClr val="0000FF"/>
                </a:solidFill>
                <a:latin typeface="+mn-ea"/>
                <a:ea typeface="+mn-ea"/>
              </a:rPr>
              <a:t>只要证明对任意</a:t>
            </a:r>
            <a:r>
              <a:rPr kumimoji="1" lang="en-US" altLang="zh-CN" sz="2400" noProof="1">
                <a:solidFill>
                  <a:srgbClr val="0000FF"/>
                </a:solidFill>
                <a:latin typeface="+mn-ea"/>
                <a:ea typeface="+mn-ea"/>
              </a:rPr>
              <a:t>k</a:t>
            </a:r>
            <a:r>
              <a:rPr kumimoji="1" lang="zh-CN" altLang="en-US" sz="2400">
                <a:solidFill>
                  <a:srgbClr val="0000FF"/>
                </a:solidFill>
                <a:latin typeface="+mn-ea"/>
                <a:ea typeface="+mn-ea"/>
              </a:rPr>
              <a:t>＞</a:t>
            </a:r>
            <a:r>
              <a:rPr kumimoji="1" lang="en-US" altLang="zh-CN" sz="2400" noProof="1">
                <a:solidFill>
                  <a:srgbClr val="0000FF"/>
                </a:solidFill>
                <a:latin typeface="+mn-ea"/>
                <a:ea typeface="+mn-ea"/>
              </a:rPr>
              <a:t>n，</a:t>
            </a:r>
            <a:endParaRPr kumimoji="1" lang="zh-CN" altLang="en-US" sz="2400" dirty="0">
              <a:solidFill>
                <a:srgbClr val="0000FF"/>
              </a:solidFill>
              <a:latin typeface="+mn-ea"/>
              <a:ea typeface="+mn-ea"/>
            </a:endParaRPr>
          </a:p>
        </p:txBody>
      </p:sp>
      <p:sp>
        <p:nvSpPr>
          <p:cNvPr id="1501186" name="Rectangle 2"/>
          <p:cNvSpPr>
            <a:spLocks noChangeArrowheads="1"/>
          </p:cNvSpPr>
          <p:nvPr/>
        </p:nvSpPr>
        <p:spPr bwMode="auto">
          <a:xfrm>
            <a:off x="536575" y="2628017"/>
            <a:ext cx="7850417"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10000"/>
              </a:spcBef>
              <a:buClr>
                <a:srgbClr val="00FF00"/>
              </a:buClr>
              <a:buFont typeface="Wingdings" panose="05000000000000000000" pitchFamily="2" charset="2"/>
              <a:buNone/>
            </a:pPr>
            <a:r>
              <a:rPr kumimoji="1" lang="zh-CN" altLang="en-US" sz="2400" noProof="1">
                <a:solidFill>
                  <a:srgbClr val="C00000"/>
                </a:solidFill>
                <a:latin typeface="+mn-ea"/>
                <a:ea typeface="+mn-ea"/>
              </a:rPr>
              <a:t>证明</a:t>
            </a:r>
            <a:r>
              <a:rPr kumimoji="1" lang="zh-CN" altLang="zh-CN" sz="2400" noProof="1">
                <a:solidFill>
                  <a:schemeClr val="tx1"/>
                </a:solidFill>
                <a:latin typeface="+mn-ea"/>
                <a:ea typeface="+mn-ea"/>
              </a:rPr>
              <a:t>　</a:t>
            </a:r>
            <a:r>
              <a:rPr kumimoji="1" lang="zh-CN" altLang="en-US" sz="2400" noProof="1">
                <a:solidFill>
                  <a:schemeClr val="tx1"/>
                </a:solidFill>
                <a:latin typeface="+mn-ea"/>
                <a:ea typeface="+mn-ea"/>
              </a:rPr>
              <a:t>显然，             </a:t>
            </a:r>
            <a:r>
              <a:rPr kumimoji="1" lang="zh-CN" altLang="zh-CN" sz="2400" noProof="1">
                <a:solidFill>
                  <a:schemeClr val="tx1"/>
                </a:solidFill>
                <a:latin typeface="+mn-ea"/>
                <a:ea typeface="+mn-ea"/>
              </a:rPr>
              <a:t>。</a:t>
            </a:r>
            <a:r>
              <a:rPr kumimoji="1" lang="zh-CN" altLang="en-US" sz="2400" noProof="1">
                <a:solidFill>
                  <a:schemeClr val="tx1"/>
                </a:solidFill>
                <a:latin typeface="+mn-ea"/>
                <a:ea typeface="+mn-ea"/>
              </a:rPr>
              <a:t>下面证：      </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a:t>
            </a:r>
          </a:p>
        </p:txBody>
      </p:sp>
      <p:sp>
        <p:nvSpPr>
          <p:cNvPr id="171013" name="Rectangle 3"/>
          <p:cNvSpPr>
            <a:spLocks noGrp="1" noChangeArrowheads="1"/>
          </p:cNvSpPr>
          <p:nvPr>
            <p:ph type="body" idx="1"/>
          </p:nvPr>
        </p:nvSpPr>
        <p:spPr>
          <a:xfrm>
            <a:off x="384175" y="921820"/>
            <a:ext cx="8585600" cy="774879"/>
          </a:xfrm>
        </p:spPr>
        <p:txBody>
          <a:bodyPr/>
          <a:lstStyle/>
          <a:p>
            <a:pPr marL="0" indent="0">
              <a:lnSpc>
                <a:spcPct val="160000"/>
              </a:lnSpc>
              <a:buNone/>
            </a:pPr>
            <a:r>
              <a:rPr lang="zh-CN" altLang="en-US" noProof="1">
                <a:solidFill>
                  <a:srgbClr val="C00000"/>
                </a:solidFill>
              </a:rPr>
              <a:t>定理</a:t>
            </a:r>
            <a:r>
              <a:rPr lang="en-US" altLang="zh-CN" noProof="1">
                <a:solidFill>
                  <a:srgbClr val="C00000"/>
                </a:solidFill>
              </a:rPr>
              <a:t>4.8  </a:t>
            </a:r>
            <a:r>
              <a:rPr lang="zh-CN" altLang="en-US" noProof="1"/>
              <a:t>设</a:t>
            </a:r>
            <a:r>
              <a:rPr lang="en-US" altLang="zh-CN" noProof="1"/>
              <a:t>A</a:t>
            </a:r>
            <a:r>
              <a:rPr lang="zh-CN" altLang="en-US" noProof="1"/>
              <a:t>是有限集合，且|</a:t>
            </a:r>
            <a:r>
              <a:rPr lang="en-US" altLang="zh-CN" noProof="1"/>
              <a:t>A|＝n，R</a:t>
            </a:r>
            <a:r>
              <a:rPr lang="zh-CN" altLang="en-US" noProof="1"/>
              <a:t>是</a:t>
            </a:r>
            <a:r>
              <a:rPr lang="en-US" altLang="zh-CN" noProof="1"/>
              <a:t>A</a:t>
            </a:r>
            <a:r>
              <a:rPr lang="zh-CN" altLang="en-US" noProof="1"/>
              <a:t>上的关系，则：</a:t>
            </a:r>
            <a:endParaRPr lang="zh-CN" altLang="en-US" dirty="0"/>
          </a:p>
        </p:txBody>
      </p:sp>
      <p:graphicFrame>
        <p:nvGraphicFramePr>
          <p:cNvPr id="171014" name="Object 4"/>
          <p:cNvGraphicFramePr>
            <a:graphicFrameLocks noChangeAspect="1"/>
          </p:cNvGraphicFramePr>
          <p:nvPr>
            <p:extLst>
              <p:ext uri="{D42A27DB-BD31-4B8C-83A1-F6EECF244321}">
                <p14:modId xmlns:p14="http://schemas.microsoft.com/office/powerpoint/2010/main" val="2374284138"/>
              </p:ext>
            </p:extLst>
          </p:nvPr>
        </p:nvGraphicFramePr>
        <p:xfrm>
          <a:off x="3838052" y="1633320"/>
          <a:ext cx="1880124" cy="912825"/>
        </p:xfrm>
        <a:graphic>
          <a:graphicData uri="http://schemas.openxmlformats.org/presentationml/2006/ole">
            <mc:AlternateContent xmlns:mc="http://schemas.openxmlformats.org/markup-compatibility/2006">
              <mc:Choice xmlns:v="urn:schemas-microsoft-com:vml" Requires="v">
                <p:oleObj spid="_x0000_s47666" name="Equation" r:id="rId4" imgW="1040760" imgH="495000" progId="Equation.3">
                  <p:embed/>
                </p:oleObj>
              </mc:Choice>
              <mc:Fallback>
                <p:oleObj name="Equation" r:id="rId4" imgW="1040760" imgH="495000" progId="Equation.3">
                  <p:embed/>
                  <p:pic>
                    <p:nvPicPr>
                      <p:cNvPr id="17101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052" y="1633320"/>
                        <a:ext cx="1880124" cy="912825"/>
                      </a:xfrm>
                      <a:prstGeom prst="rect">
                        <a:avLst/>
                      </a:prstGeom>
                      <a:noFill/>
                      <a:ln>
                        <a:noFill/>
                      </a:ln>
                      <a:extLst/>
                    </p:spPr>
                  </p:pic>
                </p:oleObj>
              </mc:Fallback>
            </mc:AlternateContent>
          </a:graphicData>
        </a:graphic>
      </p:graphicFrame>
      <p:graphicFrame>
        <p:nvGraphicFramePr>
          <p:cNvPr id="1501189" name="Object 5"/>
          <p:cNvGraphicFramePr>
            <a:graphicFrameLocks noChangeAspect="1"/>
          </p:cNvGraphicFramePr>
          <p:nvPr>
            <p:extLst>
              <p:ext uri="{D42A27DB-BD31-4B8C-83A1-F6EECF244321}">
                <p14:modId xmlns:p14="http://schemas.microsoft.com/office/powerpoint/2010/main" val="3086851356"/>
              </p:ext>
            </p:extLst>
          </p:nvPr>
        </p:nvGraphicFramePr>
        <p:xfrm>
          <a:off x="5108039" y="2566758"/>
          <a:ext cx="1157556" cy="577984"/>
        </p:xfrm>
        <a:graphic>
          <a:graphicData uri="http://schemas.openxmlformats.org/presentationml/2006/ole">
            <mc:AlternateContent xmlns:mc="http://schemas.openxmlformats.org/markup-compatibility/2006">
              <mc:Choice xmlns:v="urn:schemas-microsoft-com:vml" Requires="v">
                <p:oleObj spid="_x0000_s47667" name="Equation" r:id="rId6" imgW="685800" imgH="342900" progId="Equation.DSMT4">
                  <p:embed/>
                </p:oleObj>
              </mc:Choice>
              <mc:Fallback>
                <p:oleObj name="Equation" r:id="rId6" imgW="685800" imgH="342900" progId="Equation.DSMT4">
                  <p:embed/>
                  <p:pic>
                    <p:nvPicPr>
                      <p:cNvPr id="15011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8039" y="2566758"/>
                        <a:ext cx="1157556" cy="57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1190" name="Object 6"/>
          <p:cNvGraphicFramePr>
            <a:graphicFrameLocks noChangeAspect="1"/>
          </p:cNvGraphicFramePr>
          <p:nvPr>
            <p:extLst>
              <p:ext uri="{D42A27DB-BD31-4B8C-83A1-F6EECF244321}">
                <p14:modId xmlns:p14="http://schemas.microsoft.com/office/powerpoint/2010/main" val="2064761101"/>
              </p:ext>
            </p:extLst>
          </p:nvPr>
        </p:nvGraphicFramePr>
        <p:xfrm>
          <a:off x="2396618" y="2566758"/>
          <a:ext cx="1157555" cy="579572"/>
        </p:xfrm>
        <a:graphic>
          <a:graphicData uri="http://schemas.openxmlformats.org/presentationml/2006/ole">
            <mc:AlternateContent xmlns:mc="http://schemas.openxmlformats.org/markup-compatibility/2006">
              <mc:Choice xmlns:v="urn:schemas-microsoft-com:vml" Requires="v">
                <p:oleObj spid="_x0000_s47668" name="Equation" r:id="rId8" imgW="685800" imgH="342900" progId="Equation.DSMT4">
                  <p:embed/>
                </p:oleObj>
              </mc:Choice>
              <mc:Fallback>
                <p:oleObj name="Equation" r:id="rId8" imgW="685800" imgH="342900" progId="Equation.DSMT4">
                  <p:embed/>
                  <p:pic>
                    <p:nvPicPr>
                      <p:cNvPr id="150119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6618" y="2566758"/>
                        <a:ext cx="1157555" cy="57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1191" name="Object 7"/>
          <p:cNvGraphicFramePr>
            <a:graphicFrameLocks noChangeAspect="1"/>
          </p:cNvGraphicFramePr>
          <p:nvPr>
            <p:extLst>
              <p:ext uri="{D42A27DB-BD31-4B8C-83A1-F6EECF244321}">
                <p14:modId xmlns:p14="http://schemas.microsoft.com/office/powerpoint/2010/main" val="2752164034"/>
              </p:ext>
            </p:extLst>
          </p:nvPr>
        </p:nvGraphicFramePr>
        <p:xfrm>
          <a:off x="1267295" y="3299889"/>
          <a:ext cx="2118215" cy="646263"/>
        </p:xfrm>
        <a:graphic>
          <a:graphicData uri="http://schemas.openxmlformats.org/presentationml/2006/ole">
            <mc:AlternateContent xmlns:mc="http://schemas.openxmlformats.org/markup-compatibility/2006">
              <mc:Choice xmlns:v="urn:schemas-microsoft-com:vml" Requires="v">
                <p:oleObj spid="_x0000_s47669" name="Equation" r:id="rId10" imgW="1206500" imgH="368300" progId="Equation.DSMT4">
                  <p:embed/>
                </p:oleObj>
              </mc:Choice>
              <mc:Fallback>
                <p:oleObj name="Equation" r:id="rId10" imgW="1206500" imgH="368300" progId="Equation.DSMT4">
                  <p:embed/>
                  <p:pic>
                    <p:nvPicPr>
                      <p:cNvPr id="150119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7295" y="3299889"/>
                        <a:ext cx="2118215" cy="6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8" name="Rectangle 9"/>
          <p:cNvSpPr>
            <a:spLocks noGrp="1" noChangeArrowheads="1"/>
          </p:cNvSpPr>
          <p:nvPr>
            <p:ph type="title"/>
          </p:nvPr>
        </p:nvSpPr>
        <p:spPr/>
        <p:txBody>
          <a:bodyPr/>
          <a:lstStyle/>
          <a:p>
            <a:pPr eaLnBrk="1" hangingPunct="1"/>
            <a:r>
              <a:rPr lang="zh-CN" altLang="en-US" noProof="1"/>
              <a:t>定理</a:t>
            </a:r>
            <a:r>
              <a:rPr lang="en-US" altLang="zh-CN" dirty="0"/>
              <a:t>4.8</a:t>
            </a:r>
          </a:p>
        </p:txBody>
      </p:sp>
      <p:sp>
        <p:nvSpPr>
          <p:cNvPr id="1501195" name="Rectangle 11"/>
          <p:cNvSpPr>
            <a:spLocks noChangeArrowheads="1"/>
          </p:cNvSpPr>
          <p:nvPr/>
        </p:nvSpPr>
        <p:spPr bwMode="auto">
          <a:xfrm>
            <a:off x="7318375" y="3340182"/>
            <a:ext cx="7850417" cy="51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rgbClr val="00FF00"/>
              </a:buClr>
              <a:buFont typeface="Wingdings" panose="05000000000000000000" pitchFamily="2" charset="2"/>
              <a:buNone/>
            </a:pPr>
            <a:r>
              <a:rPr kumimoji="1" lang="zh-CN" altLang="en-US" sz="2400" noProof="1">
                <a:solidFill>
                  <a:srgbClr val="0000FF"/>
                </a:solidFill>
              </a:rPr>
              <a:t>有</a:t>
            </a:r>
            <a:r>
              <a:rPr kumimoji="1" lang="en-US" altLang="zh-CN" sz="2400" noProof="1">
                <a:solidFill>
                  <a:srgbClr val="0000FF"/>
                </a:solidFill>
              </a:rPr>
              <a:t>R</a:t>
            </a:r>
            <a:r>
              <a:rPr kumimoji="1" lang="en-US" altLang="zh-CN" sz="2400" baseline="30000" dirty="0">
                <a:solidFill>
                  <a:srgbClr val="0000FF"/>
                </a:solidFill>
              </a:rPr>
              <a:t>k            </a:t>
            </a:r>
            <a:r>
              <a:rPr kumimoji="1" lang="zh-CN" altLang="en-US" sz="2400" noProof="1">
                <a:solidFill>
                  <a:srgbClr val="0000FF"/>
                </a:solidFill>
              </a:rPr>
              <a:t>即可。</a:t>
            </a:r>
            <a:endParaRPr kumimoji="1" lang="zh-CN" altLang="en-US" sz="2400" dirty="0">
              <a:solidFill>
                <a:srgbClr val="0000FF"/>
              </a:solidFill>
            </a:endParaRPr>
          </a:p>
        </p:txBody>
      </p:sp>
      <p:sp>
        <p:nvSpPr>
          <p:cNvPr id="1501196" name="Rectangle 12"/>
          <p:cNvSpPr>
            <a:spLocks noChangeArrowheads="1"/>
          </p:cNvSpPr>
          <p:nvPr/>
        </p:nvSpPr>
        <p:spPr bwMode="auto">
          <a:xfrm>
            <a:off x="536575" y="4154436"/>
            <a:ext cx="10591800" cy="170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10000"/>
              </a:spcBef>
              <a:buClr>
                <a:srgbClr val="00FF00"/>
              </a:buClr>
              <a:buFont typeface="Wingdings" panose="05000000000000000000" pitchFamily="2" charset="2"/>
              <a:buNone/>
            </a:pPr>
            <a:r>
              <a:rPr kumimoji="1" lang="zh-CN" altLang="en-US" sz="2400" noProof="1">
                <a:solidFill>
                  <a:srgbClr val="0000FF"/>
                </a:solidFill>
                <a:latin typeface="+mn-ea"/>
                <a:ea typeface="+mn-ea"/>
              </a:rPr>
              <a:t>对任意&lt;</a:t>
            </a:r>
            <a:r>
              <a:rPr kumimoji="1" lang="en-US" altLang="zh-CN" sz="2400" noProof="1">
                <a:solidFill>
                  <a:srgbClr val="0000FF"/>
                </a:solidFill>
                <a:latin typeface="+mn-ea"/>
                <a:ea typeface="+mn-ea"/>
              </a:rPr>
              <a:t>a,b&gt;</a:t>
            </a:r>
            <a:r>
              <a:rPr kumimoji="1" lang="en-US" altLang="zh-CN" sz="2400">
                <a:solidFill>
                  <a:srgbClr val="0000FF"/>
                </a:solidFill>
                <a:latin typeface="+mn-ea"/>
                <a:ea typeface="+mn-ea"/>
              </a:rPr>
              <a:t>∈</a:t>
            </a:r>
            <a:r>
              <a:rPr kumimoji="1" lang="en-US" altLang="zh-CN" sz="2400" noProof="1">
                <a:solidFill>
                  <a:srgbClr val="0000FF"/>
                </a:solidFill>
                <a:latin typeface="+mn-ea"/>
                <a:ea typeface="+mn-ea"/>
              </a:rPr>
              <a:t>R</a:t>
            </a:r>
            <a:r>
              <a:rPr kumimoji="1" lang="en-US" altLang="zh-CN" sz="2400" baseline="30000">
                <a:solidFill>
                  <a:srgbClr val="0000FF"/>
                </a:solidFill>
                <a:latin typeface="+mn-ea"/>
                <a:ea typeface="+mn-ea"/>
              </a:rPr>
              <a:t>k</a:t>
            </a:r>
            <a:r>
              <a:rPr kumimoji="1" lang="zh-CN" altLang="en-US" sz="2400">
                <a:solidFill>
                  <a:srgbClr val="0000FF"/>
                </a:solidFill>
                <a:latin typeface="+mn-ea"/>
                <a:ea typeface="+mn-ea"/>
              </a:rPr>
              <a:t>，</a:t>
            </a:r>
            <a:r>
              <a:rPr kumimoji="1" lang="zh-CN" altLang="en-US" sz="2400">
                <a:solidFill>
                  <a:schemeClr val="tx1"/>
                </a:solidFill>
                <a:latin typeface="+mn-ea"/>
                <a:ea typeface="+mn-ea"/>
              </a:rPr>
              <a:t>则</a:t>
            </a:r>
            <a:r>
              <a:rPr kumimoji="1" lang="zh-CN" altLang="en-US" sz="2400" dirty="0">
                <a:solidFill>
                  <a:schemeClr val="tx1"/>
                </a:solidFill>
                <a:latin typeface="+mn-ea"/>
                <a:ea typeface="+mn-ea"/>
              </a:rPr>
              <a:t>由“</a:t>
            </a:r>
            <a:r>
              <a:rPr kumimoji="1" lang="zh-CN" altLang="en-US" sz="2400" dirty="0">
                <a:solidFill>
                  <a:schemeClr val="tx1"/>
                </a:solidFill>
                <a:latin typeface="+mn-ea"/>
                <a:ea typeface="+mn-ea"/>
                <a:sym typeface="Symbol" panose="05050102010706020507" pitchFamily="18" charset="2"/>
              </a:rPr>
              <a:t></a:t>
            </a:r>
            <a:r>
              <a:rPr kumimoji="1" lang="zh-CN" altLang="en-US" sz="2400" noProof="1">
                <a:solidFill>
                  <a:schemeClr val="tx1"/>
                </a:solidFill>
                <a:latin typeface="+mn-ea"/>
                <a:ea typeface="+mn-ea"/>
              </a:rPr>
              <a:t>”的定义知，存在</a:t>
            </a:r>
            <a:r>
              <a:rPr kumimoji="1" lang="en-US" altLang="zh-CN" sz="2400" noProof="1">
                <a:solidFill>
                  <a:schemeClr val="tx1"/>
                </a:solidFill>
                <a:latin typeface="+mn-ea"/>
                <a:ea typeface="+mn-ea"/>
              </a:rPr>
              <a:t>a</a:t>
            </a:r>
            <a:r>
              <a:rPr kumimoji="1" lang="en-US" altLang="zh-CN" sz="2400" baseline="-25000">
                <a:solidFill>
                  <a:schemeClr val="tx1"/>
                </a:solidFill>
                <a:latin typeface="+mn-ea"/>
                <a:ea typeface="+mn-ea"/>
              </a:rPr>
              <a:t>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2</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k-1</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a:t>
            </a:r>
            <a:r>
              <a:rPr kumimoji="1" lang="zh-CN" altLang="en-US" sz="2400">
                <a:solidFill>
                  <a:schemeClr val="tx1"/>
                </a:solidFill>
                <a:latin typeface="+mn-ea"/>
                <a:ea typeface="+mn-ea"/>
              </a:rPr>
              <a:t>为了统一，并</a:t>
            </a:r>
            <a:r>
              <a:rPr kumimoji="1" lang="zh-CN" altLang="en-US" sz="2400" dirty="0">
                <a:solidFill>
                  <a:schemeClr val="tx1"/>
                </a:solidFill>
                <a:latin typeface="+mn-ea"/>
                <a:ea typeface="+mn-ea"/>
              </a:rPr>
              <a:t>假设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0</a:t>
            </a:r>
            <a:r>
              <a:rPr kumimoji="1" lang="zh-CN" altLang="en-US" sz="2400">
                <a:solidFill>
                  <a:schemeClr val="tx1"/>
                </a:solidFill>
                <a:latin typeface="+mn-ea"/>
                <a:ea typeface="+mn-ea"/>
              </a:rPr>
              <a:t>＝</a:t>
            </a:r>
            <a:r>
              <a:rPr kumimoji="1" lang="en-US" altLang="zh-CN" sz="2400">
                <a:solidFill>
                  <a:schemeClr val="tx1"/>
                </a:solidFill>
                <a:latin typeface="+mn-ea"/>
                <a:ea typeface="+mn-ea"/>
              </a:rPr>
              <a:t>a</a:t>
            </a:r>
            <a:r>
              <a:rPr kumimoji="1" lang="zh-CN" altLang="en-US" sz="2400">
                <a:solidFill>
                  <a:schemeClr val="tx1"/>
                </a:solidFill>
                <a:latin typeface="+mn-ea"/>
                <a:ea typeface="+mn-ea"/>
              </a:rPr>
              <a:t>，</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a:t>
            </a:r>
            <a:r>
              <a:rPr kumimoji="1" lang="zh-CN" altLang="en-US" sz="2400" dirty="0">
                <a:solidFill>
                  <a:schemeClr val="tx1"/>
                </a:solidFill>
                <a:latin typeface="+mn-ea"/>
                <a:ea typeface="+mn-ea"/>
              </a:rPr>
              <a:t>＝</a:t>
            </a:r>
            <a:r>
              <a:rPr kumimoji="1" lang="en-US" altLang="zh-CN" sz="2400">
                <a:solidFill>
                  <a:schemeClr val="tx1"/>
                </a:solidFill>
                <a:latin typeface="+mn-ea"/>
                <a:ea typeface="+mn-ea"/>
              </a:rPr>
              <a:t>b)</a:t>
            </a:r>
            <a:r>
              <a:rPr kumimoji="1" lang="zh-CN" altLang="en-US" sz="2400">
                <a:solidFill>
                  <a:schemeClr val="tx1"/>
                </a:solidFill>
                <a:latin typeface="+mn-ea"/>
                <a:ea typeface="+mn-ea"/>
              </a:rPr>
              <a:t>，使得</a:t>
            </a:r>
            <a:r>
              <a:rPr kumimoji="1" lang="zh-CN" altLang="en-US" sz="2400" dirty="0">
                <a:solidFill>
                  <a:schemeClr val="tx1"/>
                </a:solidFill>
                <a:latin typeface="+mn-ea"/>
                <a:ea typeface="+mn-ea"/>
              </a:rPr>
              <a:t>：</a:t>
            </a:r>
          </a:p>
          <a:p>
            <a:pPr algn="l" eaLnBrk="1" hangingPunct="1">
              <a:lnSpc>
                <a:spcPct val="150000"/>
              </a:lnSpc>
              <a:spcBef>
                <a:spcPct val="10000"/>
              </a:spcBef>
              <a:buClr>
                <a:srgbClr val="00FF00"/>
              </a:buClr>
              <a:buFont typeface="Wingdings" panose="05000000000000000000" pitchFamily="2" charset="2"/>
              <a:buNone/>
            </a:pPr>
            <a:r>
              <a:rPr kumimoji="1" lang="en-US" altLang="zh-CN" sz="2400">
                <a:solidFill>
                  <a:schemeClr val="tx1"/>
                </a:solidFill>
                <a:latin typeface="+mn-ea"/>
                <a:ea typeface="+mn-ea"/>
              </a:rPr>
              <a:t>&lt;a</a:t>
            </a:r>
            <a:r>
              <a:rPr kumimoji="1" lang="en-US" altLang="zh-CN" sz="2400" baseline="-25000">
                <a:solidFill>
                  <a:schemeClr val="tx1"/>
                </a:solidFill>
                <a:latin typeface="+mn-ea"/>
                <a:ea typeface="+mn-ea"/>
              </a:rPr>
              <a:t>0</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1</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R，&lt;a</a:t>
            </a:r>
            <a:r>
              <a:rPr kumimoji="1" lang="en-US" altLang="zh-CN" sz="2400" baseline="-25000">
                <a:solidFill>
                  <a:schemeClr val="tx1"/>
                </a:solidFill>
                <a:latin typeface="+mn-ea"/>
                <a:ea typeface="+mn-ea"/>
              </a:rPr>
              <a:t>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2</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R，&lt;a</a:t>
            </a:r>
            <a:r>
              <a:rPr kumimoji="1" lang="en-US" altLang="zh-CN" sz="2400" baseline="-25000">
                <a:solidFill>
                  <a:schemeClr val="tx1"/>
                </a:solidFill>
                <a:latin typeface="+mn-ea"/>
                <a:ea typeface="+mn-ea"/>
              </a:rPr>
              <a:t>2</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3</a:t>
            </a:r>
            <a:r>
              <a:rPr kumimoji="1" lang="en-US" altLang="zh-CN" sz="2400" dirty="0">
                <a:solidFill>
                  <a:schemeClr val="tx1"/>
                </a:solidFill>
                <a:latin typeface="+mn-ea"/>
                <a:ea typeface="+mn-ea"/>
              </a:rPr>
              <a:t>&gt;</a:t>
            </a:r>
            <a:r>
              <a:rPr kumimoji="1" lang="en-US" altLang="zh-CN" sz="2400">
                <a:solidFill>
                  <a:schemeClr val="tx1"/>
                </a:solidFill>
                <a:latin typeface="+mn-ea"/>
                <a:ea typeface="+mn-ea"/>
              </a:rPr>
              <a:t>∈</a:t>
            </a:r>
            <a:r>
              <a:rPr kumimoji="1" lang="en-US" altLang="zh-CN" sz="2400" noProof="1">
                <a:solidFill>
                  <a:schemeClr val="tx1"/>
                </a:solidFill>
                <a:latin typeface="+mn-ea"/>
                <a:ea typeface="+mn-ea"/>
              </a:rPr>
              <a:t>R，</a:t>
            </a:r>
            <a:r>
              <a:rPr kumimoji="1" lang="en-US" altLang="zh-CN" sz="2400">
                <a:solidFill>
                  <a:schemeClr val="tx1"/>
                </a:solidFill>
                <a:latin typeface="+mn-ea"/>
                <a:ea typeface="+mn-ea"/>
              </a:rPr>
              <a:t>…</a:t>
            </a:r>
            <a:r>
              <a:rPr kumimoji="1" lang="zh-CN" altLang="zh-CN" sz="2400">
                <a:solidFill>
                  <a:schemeClr val="tx1"/>
                </a:solidFill>
                <a:latin typeface="+mn-ea"/>
                <a:ea typeface="+mn-ea"/>
              </a:rPr>
              <a:t>，</a:t>
            </a:r>
            <a:r>
              <a:rPr kumimoji="1" lang="en-US" altLang="zh-CN" sz="2400" noProof="1">
                <a:solidFill>
                  <a:schemeClr val="tx1"/>
                </a:solidFill>
                <a:latin typeface="+mn-ea"/>
                <a:ea typeface="+mn-ea"/>
              </a:rPr>
              <a:t>&lt;a</a:t>
            </a:r>
            <a:r>
              <a:rPr kumimoji="1" lang="en-US" altLang="zh-CN" sz="2400" baseline="-25000">
                <a:solidFill>
                  <a:schemeClr val="tx1"/>
                </a:solidFill>
                <a:latin typeface="+mn-ea"/>
                <a:ea typeface="+mn-ea"/>
              </a:rPr>
              <a:t>k-1</a:t>
            </a:r>
            <a:r>
              <a:rPr kumimoji="1" lang="en-US" altLang="zh-CN" sz="2400">
                <a:solidFill>
                  <a:schemeClr val="tx1"/>
                </a:solidFill>
                <a:latin typeface="+mn-ea"/>
                <a:ea typeface="+mn-ea"/>
              </a:rPr>
              <a:t>,a</a:t>
            </a:r>
            <a:r>
              <a:rPr kumimoji="1" lang="en-US" altLang="zh-CN" sz="2400" baseline="-25000">
                <a:solidFill>
                  <a:schemeClr val="tx1"/>
                </a:solidFill>
                <a:latin typeface="+mn-ea"/>
                <a:ea typeface="+mn-ea"/>
              </a:rPr>
              <a:t>k</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zh-CN" altLang="en-US" sz="2400" dirty="0">
              <a:solidFill>
                <a:schemeClr val="tx1"/>
              </a:solidFill>
              <a:latin typeface="+mn-ea"/>
              <a:ea typeface="+mn-ea"/>
            </a:endParaRPr>
          </a:p>
        </p:txBody>
      </p:sp>
      <p:graphicFrame>
        <p:nvGraphicFramePr>
          <p:cNvPr id="1501192" name="Object 8"/>
          <p:cNvGraphicFramePr>
            <a:graphicFrameLocks noChangeAspect="1"/>
          </p:cNvGraphicFramePr>
          <p:nvPr>
            <p:extLst>
              <p:ext uri="{D42A27DB-BD31-4B8C-83A1-F6EECF244321}">
                <p14:modId xmlns:p14="http://schemas.microsoft.com/office/powerpoint/2010/main" val="2216594245"/>
              </p:ext>
            </p:extLst>
          </p:nvPr>
        </p:nvGraphicFramePr>
        <p:xfrm>
          <a:off x="8004352" y="3108344"/>
          <a:ext cx="965423" cy="762176"/>
        </p:xfrm>
        <a:graphic>
          <a:graphicData uri="http://schemas.openxmlformats.org/presentationml/2006/ole">
            <mc:AlternateContent xmlns:mc="http://schemas.openxmlformats.org/markup-compatibility/2006">
              <mc:Choice xmlns:v="urn:schemas-microsoft-com:vml" Requires="v">
                <p:oleObj spid="_x0000_s47670" name="Equation" r:id="rId12" imgW="634680" imgH="495000" progId="Equation.3">
                  <p:embed/>
                </p:oleObj>
              </mc:Choice>
              <mc:Fallback>
                <p:oleObj name="Equation" r:id="rId12" imgW="634680" imgH="495000" progId="Equation.3">
                  <p:embed/>
                  <p:pic>
                    <p:nvPicPr>
                      <p:cNvPr id="150119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4352" y="3108344"/>
                        <a:ext cx="965423" cy="7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831438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1186">
                                            <p:txEl>
                                              <p:pRg st="0" end="0"/>
                                            </p:txEl>
                                          </p:spTgt>
                                        </p:tgtEl>
                                        <p:attrNameLst>
                                          <p:attrName>style.visibility</p:attrName>
                                        </p:attrNameLst>
                                      </p:cBhvr>
                                      <p:to>
                                        <p:strVal val="visible"/>
                                      </p:to>
                                    </p:set>
                                    <p:anim calcmode="lin" valueType="num">
                                      <p:cBhvr additive="base">
                                        <p:cTn id="7" dur="500" fill="hold"/>
                                        <p:tgtEl>
                                          <p:spTgt spid="15011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1186">
                                            <p:txEl>
                                              <p:pRg st="0" end="0"/>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499"/>
                                          </p:stCondLst>
                                        </p:cTn>
                                        <p:tgtEl>
                                          <p:spTgt spid="15011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5011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01194">
                                            <p:txEl>
                                              <p:pRg st="0" end="0"/>
                                            </p:txEl>
                                          </p:spTgt>
                                        </p:tgtEl>
                                        <p:attrNameLst>
                                          <p:attrName>style.visibility</p:attrName>
                                        </p:attrNameLst>
                                      </p:cBhvr>
                                      <p:to>
                                        <p:strVal val="visible"/>
                                      </p:to>
                                    </p:set>
                                    <p:anim calcmode="lin" valueType="num">
                                      <p:cBhvr additive="base">
                                        <p:cTn id="17" dur="500" fill="hold"/>
                                        <p:tgtEl>
                                          <p:spTgt spid="150119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01194">
                                            <p:txEl>
                                              <p:pRg st="0" end="0"/>
                                            </p:txEl>
                                          </p:spTgt>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499"/>
                                          </p:stCondLst>
                                        </p:cTn>
                                        <p:tgtEl>
                                          <p:spTgt spid="15011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01195">
                                            <p:txEl>
                                              <p:pRg st="0" end="0"/>
                                            </p:txEl>
                                          </p:spTgt>
                                        </p:tgtEl>
                                        <p:attrNameLst>
                                          <p:attrName>style.visibility</p:attrName>
                                        </p:attrNameLst>
                                      </p:cBhvr>
                                      <p:to>
                                        <p:strVal val="visible"/>
                                      </p:to>
                                    </p:set>
                                    <p:anim calcmode="lin" valueType="num">
                                      <p:cBhvr additive="base">
                                        <p:cTn id="25" dur="500" fill="hold"/>
                                        <p:tgtEl>
                                          <p:spTgt spid="150119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01195">
                                            <p:txEl>
                                              <p:pRg st="0" end="0"/>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499"/>
                                          </p:stCondLst>
                                        </p:cTn>
                                        <p:tgtEl>
                                          <p:spTgt spid="150119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01196">
                                            <p:txEl>
                                              <p:pRg st="0" end="0"/>
                                            </p:txEl>
                                          </p:spTgt>
                                        </p:tgtEl>
                                        <p:attrNameLst>
                                          <p:attrName>style.visibility</p:attrName>
                                        </p:attrNameLst>
                                      </p:cBhvr>
                                      <p:to>
                                        <p:strVal val="visible"/>
                                      </p:to>
                                    </p:set>
                                    <p:anim calcmode="lin" valueType="num">
                                      <p:cBhvr additive="base">
                                        <p:cTn id="33" dur="500" fill="hold"/>
                                        <p:tgtEl>
                                          <p:spTgt spid="150119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01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01196">
                                            <p:txEl>
                                              <p:pRg st="1" end="1"/>
                                            </p:txEl>
                                          </p:spTgt>
                                        </p:tgtEl>
                                        <p:attrNameLst>
                                          <p:attrName>style.visibility</p:attrName>
                                        </p:attrNameLst>
                                      </p:cBhvr>
                                      <p:to>
                                        <p:strVal val="visible"/>
                                      </p:to>
                                    </p:set>
                                    <p:anim calcmode="lin" valueType="num">
                                      <p:cBhvr additive="base">
                                        <p:cTn id="39" dur="500" fill="hold"/>
                                        <p:tgtEl>
                                          <p:spTgt spid="150119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011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4" grpId="0" build="p" autoUpdateAnimBg="0"/>
      <p:bldP spid="1501186" grpId="0" build="p" autoUpdateAnimBg="0"/>
      <p:bldP spid="1501195" grpId="0" build="p" autoUpdateAnimBg="0"/>
      <p:bldP spid="150119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3234" name="Rectangle 2"/>
          <p:cNvSpPr>
            <a:spLocks noGrp="1" noChangeArrowheads="1"/>
          </p:cNvSpPr>
          <p:nvPr>
            <p:ph type="body" idx="1"/>
          </p:nvPr>
        </p:nvSpPr>
        <p:spPr>
          <a:xfrm>
            <a:off x="384175" y="1143794"/>
            <a:ext cx="11049000" cy="3276600"/>
          </a:xfrm>
        </p:spPr>
        <p:txBody>
          <a:bodyPr>
            <a:normAutofit/>
          </a:bodyPr>
          <a:lstStyle/>
          <a:p>
            <a:pPr marL="0" indent="0">
              <a:lnSpc>
                <a:spcPct val="150000"/>
              </a:lnSpc>
              <a:buNone/>
            </a:pPr>
            <a:r>
              <a:rPr lang="zh-CN" altLang="en-US" noProof="1"/>
              <a:t>由于|</a:t>
            </a:r>
            <a:r>
              <a:rPr lang="en-US" altLang="zh-CN" noProof="1"/>
              <a:t>A|＝n，</a:t>
            </a:r>
            <a:r>
              <a:rPr lang="zh-CN" altLang="en-US" noProof="1"/>
              <a:t>所以</a:t>
            </a:r>
            <a:r>
              <a:rPr lang="zh-CN" altLang="en-US" dirty="0"/>
              <a:t>由</a:t>
            </a:r>
            <a:r>
              <a:rPr lang="zh-CN" altLang="en-US" dirty="0">
                <a:solidFill>
                  <a:srgbClr val="0000CC"/>
                </a:solidFill>
              </a:rPr>
              <a:t>鸽笼原理</a:t>
            </a:r>
            <a:r>
              <a:rPr lang="zh-CN" altLang="en-US" dirty="0"/>
              <a:t>知：</a:t>
            </a:r>
            <a:r>
              <a:rPr lang="en-US" altLang="zh-CN" noProof="1"/>
              <a:t>k+1</a:t>
            </a:r>
            <a:r>
              <a:rPr lang="zh-CN" altLang="en-US" noProof="1"/>
              <a:t>个元素中至少有两个</a:t>
            </a:r>
            <a:r>
              <a:rPr lang="zh-CN" altLang="zh-CN" dirty="0"/>
              <a:t>以上</a:t>
            </a:r>
            <a:r>
              <a:rPr lang="zh-CN" altLang="en-US" noProof="1"/>
              <a:t>元素相同</a:t>
            </a:r>
            <a:r>
              <a:rPr lang="zh-CN" altLang="zh-CN" noProof="1"/>
              <a:t>，</a:t>
            </a:r>
            <a:r>
              <a:rPr lang="zh-CN" altLang="en-US" noProof="1"/>
              <a:t>不</a:t>
            </a:r>
            <a:r>
              <a:rPr lang="zh-CN" altLang="zh-CN"/>
              <a:t>妨</a:t>
            </a:r>
            <a:r>
              <a:rPr lang="zh-CN" altLang="en-US" noProof="1"/>
              <a:t>假设</a:t>
            </a:r>
            <a:r>
              <a:rPr lang="en-US" altLang="zh-CN" noProof="1"/>
              <a:t>a</a:t>
            </a:r>
            <a:r>
              <a:rPr lang="en-US" altLang="zh-CN" baseline="-25000" dirty="0" err="1"/>
              <a:t>i</a:t>
            </a:r>
            <a:r>
              <a:rPr lang="zh-CN" altLang="en-US" dirty="0"/>
              <a:t>＝</a:t>
            </a:r>
            <a:r>
              <a:rPr lang="en-US" altLang="zh-CN" dirty="0" err="1"/>
              <a:t>a</a:t>
            </a:r>
            <a:r>
              <a:rPr lang="en-US" altLang="zh-CN" baseline="-25000" dirty="0" err="1"/>
              <a:t>j</a:t>
            </a:r>
            <a:r>
              <a:rPr lang="en-US" altLang="zh-CN" dirty="0"/>
              <a:t>(</a:t>
            </a:r>
            <a:r>
              <a:rPr lang="en-US" altLang="zh-CN" dirty="0" err="1"/>
              <a:t>i</a:t>
            </a:r>
            <a:r>
              <a:rPr lang="zh-CN" altLang="en-US" dirty="0"/>
              <a:t>＜</a:t>
            </a:r>
            <a:r>
              <a:rPr lang="en-US" altLang="zh-CN"/>
              <a:t>j)</a:t>
            </a:r>
            <a:r>
              <a:rPr lang="zh-CN" altLang="en-US"/>
              <a:t>，则</a:t>
            </a:r>
            <a:r>
              <a:rPr lang="zh-CN" altLang="en-US" dirty="0"/>
              <a:t>可在</a:t>
            </a:r>
          </a:p>
          <a:p>
            <a:pPr marL="0" indent="0" algn="ctr">
              <a:lnSpc>
                <a:spcPct val="150000"/>
              </a:lnSpc>
              <a:buNone/>
            </a:pPr>
            <a:r>
              <a:rPr lang="en-US" altLang="zh-CN"/>
              <a:t>&lt;a</a:t>
            </a:r>
            <a:r>
              <a:rPr lang="en-US" altLang="zh-CN" baseline="-25000"/>
              <a:t>0</a:t>
            </a:r>
            <a:r>
              <a:rPr lang="en-US" altLang="zh-CN"/>
              <a:t>,a</a:t>
            </a:r>
            <a:r>
              <a:rPr lang="en-US" altLang="zh-CN" baseline="-25000"/>
              <a:t>1</a:t>
            </a:r>
            <a:r>
              <a:rPr lang="en-US" altLang="zh-CN" dirty="0"/>
              <a:t>&gt;</a:t>
            </a:r>
            <a:r>
              <a:rPr lang="en-US" altLang="zh-CN"/>
              <a:t>∈</a:t>
            </a:r>
            <a:r>
              <a:rPr lang="en-US" altLang="zh-CN" noProof="1"/>
              <a:t>R，&lt;a</a:t>
            </a:r>
            <a:r>
              <a:rPr lang="en-US" altLang="zh-CN" baseline="-25000"/>
              <a:t>1</a:t>
            </a:r>
            <a:r>
              <a:rPr lang="en-US" altLang="zh-CN"/>
              <a:t>,a</a:t>
            </a:r>
            <a:r>
              <a:rPr lang="en-US" altLang="zh-CN" baseline="-25000"/>
              <a:t>2</a:t>
            </a:r>
            <a:r>
              <a:rPr lang="en-US" altLang="zh-CN" dirty="0"/>
              <a:t>&gt;</a:t>
            </a:r>
            <a:r>
              <a:rPr lang="en-US" altLang="zh-CN"/>
              <a:t>∈</a:t>
            </a:r>
            <a:r>
              <a:rPr lang="en-US" altLang="zh-CN" noProof="1"/>
              <a:t>R，&lt;a</a:t>
            </a:r>
            <a:r>
              <a:rPr lang="en-US" altLang="zh-CN" baseline="-25000"/>
              <a:t>2</a:t>
            </a:r>
            <a:r>
              <a:rPr lang="en-US" altLang="zh-CN"/>
              <a:t>,a</a:t>
            </a:r>
            <a:r>
              <a:rPr lang="en-US" altLang="zh-CN" baseline="-25000"/>
              <a:t>3</a:t>
            </a:r>
            <a:r>
              <a:rPr lang="en-US" altLang="zh-CN" dirty="0"/>
              <a:t>&gt;</a:t>
            </a:r>
            <a:r>
              <a:rPr lang="en-US" altLang="zh-CN"/>
              <a:t>∈</a:t>
            </a:r>
            <a:r>
              <a:rPr lang="en-US" altLang="zh-CN" noProof="1"/>
              <a:t>R，</a:t>
            </a:r>
            <a:r>
              <a:rPr lang="en-US" altLang="zh-CN"/>
              <a:t>…</a:t>
            </a:r>
            <a:r>
              <a:rPr lang="zh-CN" altLang="zh-CN"/>
              <a:t>，</a:t>
            </a:r>
            <a:r>
              <a:rPr lang="en-US" altLang="zh-CN" noProof="1"/>
              <a:t>&lt;a</a:t>
            </a:r>
            <a:r>
              <a:rPr lang="en-US" altLang="zh-CN" baseline="-25000"/>
              <a:t>k-1</a:t>
            </a:r>
            <a:r>
              <a:rPr lang="en-US" altLang="zh-CN"/>
              <a:t>,a</a:t>
            </a:r>
            <a:r>
              <a:rPr lang="en-US" altLang="zh-CN" baseline="-25000"/>
              <a:t>k</a:t>
            </a:r>
            <a:r>
              <a:rPr lang="en-US" altLang="zh-CN" dirty="0"/>
              <a:t>&gt;∈</a:t>
            </a:r>
            <a:r>
              <a:rPr lang="en-US" altLang="zh-CN" noProof="1"/>
              <a:t>R</a:t>
            </a:r>
            <a:endParaRPr lang="en-US" altLang="zh-CN" dirty="0"/>
          </a:p>
          <a:p>
            <a:pPr marL="0" indent="0">
              <a:lnSpc>
                <a:spcPct val="150000"/>
              </a:lnSpc>
              <a:buNone/>
            </a:pPr>
            <a:r>
              <a:rPr lang="zh-CN" altLang="en-US" noProof="1">
                <a:solidFill>
                  <a:srgbClr val="FF0000"/>
                </a:solidFill>
              </a:rPr>
              <a:t>中删去</a:t>
            </a:r>
            <a:r>
              <a:rPr lang="zh-CN" altLang="en-US" noProof="1"/>
              <a:t>&lt;</a:t>
            </a:r>
            <a:r>
              <a:rPr lang="en-US" altLang="zh-CN" noProof="1"/>
              <a:t>a</a:t>
            </a:r>
            <a:r>
              <a:rPr lang="en-US" altLang="zh-CN" baseline="-25000"/>
              <a:t>i</a:t>
            </a:r>
            <a:r>
              <a:rPr lang="en-US" altLang="zh-CN"/>
              <a:t>,a</a:t>
            </a:r>
            <a:r>
              <a:rPr lang="en-US" altLang="zh-CN" baseline="-25000"/>
              <a:t>i</a:t>
            </a:r>
            <a:r>
              <a:rPr lang="en-US" altLang="zh-CN" baseline="-25000" dirty="0"/>
              <a:t>+1</a:t>
            </a:r>
            <a:r>
              <a:rPr lang="en-US" altLang="zh-CN" dirty="0"/>
              <a:t>&gt;</a:t>
            </a:r>
            <a:r>
              <a:rPr lang="en-US" altLang="zh-CN"/>
              <a:t>∈</a:t>
            </a:r>
            <a:r>
              <a:rPr lang="en-US" altLang="zh-CN" noProof="1"/>
              <a:t>R，&lt;a</a:t>
            </a:r>
            <a:r>
              <a:rPr lang="en-US" altLang="zh-CN" baseline="-25000" dirty="0"/>
              <a:t>i</a:t>
            </a:r>
            <a:r>
              <a:rPr lang="en-US" altLang="zh-CN" baseline="-25000"/>
              <a:t>+1</a:t>
            </a:r>
            <a:r>
              <a:rPr lang="en-US" altLang="zh-CN"/>
              <a:t>,a</a:t>
            </a:r>
            <a:r>
              <a:rPr lang="en-US" altLang="zh-CN" baseline="-25000"/>
              <a:t>i</a:t>
            </a:r>
            <a:r>
              <a:rPr lang="en-US" altLang="zh-CN" baseline="-25000" dirty="0"/>
              <a:t>+2</a:t>
            </a:r>
            <a:r>
              <a:rPr lang="en-US" altLang="zh-CN" dirty="0"/>
              <a:t>&gt;</a:t>
            </a:r>
            <a:r>
              <a:rPr lang="en-US" altLang="zh-CN"/>
              <a:t>∈</a:t>
            </a:r>
            <a:r>
              <a:rPr lang="en-US" altLang="zh-CN" noProof="1"/>
              <a:t>R，</a:t>
            </a:r>
            <a:r>
              <a:rPr lang="en-US" altLang="zh-CN"/>
              <a:t>…</a:t>
            </a:r>
            <a:r>
              <a:rPr lang="zh-CN" altLang="zh-CN"/>
              <a:t>，</a:t>
            </a:r>
            <a:r>
              <a:rPr lang="en-US" altLang="zh-CN" noProof="1">
                <a:latin typeface="+mn-ea"/>
              </a:rPr>
              <a:t>&lt;a</a:t>
            </a:r>
            <a:r>
              <a:rPr lang="en-US" altLang="zh-CN" baseline="-25000">
                <a:latin typeface="+mn-ea"/>
              </a:rPr>
              <a:t>j-1</a:t>
            </a:r>
            <a:r>
              <a:rPr lang="en-US" altLang="zh-CN">
                <a:latin typeface="+mn-ea"/>
              </a:rPr>
              <a:t>,a</a:t>
            </a:r>
            <a:r>
              <a:rPr lang="en-US" altLang="zh-CN" baseline="-25000">
                <a:latin typeface="+mn-ea"/>
              </a:rPr>
              <a:t>j</a:t>
            </a:r>
            <a:r>
              <a:rPr lang="en-US" altLang="zh-CN" dirty="0">
                <a:latin typeface="+mn-ea"/>
              </a:rPr>
              <a:t>&gt;∈</a:t>
            </a:r>
            <a:r>
              <a:rPr lang="en-US" altLang="zh-CN" noProof="1">
                <a:latin typeface="+mn-ea"/>
              </a:rPr>
              <a:t>R</a:t>
            </a:r>
          </a:p>
          <a:p>
            <a:pPr marL="0" indent="0">
              <a:lnSpc>
                <a:spcPct val="150000"/>
              </a:lnSpc>
              <a:buNone/>
            </a:pPr>
            <a:r>
              <a:rPr lang="zh-CN" altLang="en-US" noProof="1"/>
              <a:t>后仍有</a:t>
            </a:r>
            <a:endParaRPr lang="en-US" altLang="en-US" dirty="0"/>
          </a:p>
        </p:txBody>
      </p:sp>
      <p:sp>
        <p:nvSpPr>
          <p:cNvPr id="173060" name="Rectangle 3"/>
          <p:cNvSpPr>
            <a:spLocks noGrp="1" noChangeArrowheads="1"/>
          </p:cNvSpPr>
          <p:nvPr>
            <p:ph type="title"/>
          </p:nvPr>
        </p:nvSpPr>
        <p:spPr/>
        <p:txBody>
          <a:bodyPr/>
          <a:lstStyle/>
          <a:p>
            <a:pPr eaLnBrk="1" hangingPunct="1"/>
            <a:r>
              <a:rPr lang="zh-CN" altLang="en-US" dirty="0"/>
              <a:t>定理</a:t>
            </a:r>
            <a:r>
              <a:rPr lang="en-US" altLang="zh-CN" dirty="0"/>
              <a:t>4.8 </a:t>
            </a:r>
            <a:r>
              <a:rPr lang="zh-CN" altLang="en-US" dirty="0"/>
              <a:t>证明 </a:t>
            </a:r>
            <a:r>
              <a:rPr lang="en-US" altLang="zh-CN" dirty="0"/>
              <a:t>(</a:t>
            </a:r>
            <a:r>
              <a:rPr lang="zh-CN" altLang="en-US" dirty="0"/>
              <a:t>续</a:t>
            </a:r>
            <a:r>
              <a:rPr lang="en-US" altLang="zh-CN" dirty="0"/>
              <a:t>)</a:t>
            </a:r>
          </a:p>
        </p:txBody>
      </p:sp>
      <p:sp>
        <p:nvSpPr>
          <p:cNvPr id="4" name="Rectangle 2">
            <a:extLst>
              <a:ext uri="{FF2B5EF4-FFF2-40B4-BE49-F238E27FC236}">
                <a16:creationId xmlns:a16="http://schemas.microsoft.com/office/drawing/2014/main" id="{0FF28C29-2FE9-4D60-BA40-7820B72B0A48}"/>
              </a:ext>
            </a:extLst>
          </p:cNvPr>
          <p:cNvSpPr txBox="1">
            <a:spLocks noChangeArrowheads="1"/>
          </p:cNvSpPr>
          <p:nvPr/>
        </p:nvSpPr>
        <p:spPr>
          <a:xfrm>
            <a:off x="536575" y="3961181"/>
            <a:ext cx="11049000" cy="2923264"/>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lnSpc>
                <a:spcPct val="150000"/>
              </a:lnSpc>
              <a:spcBef>
                <a:spcPts val="0"/>
              </a:spcBef>
              <a:buFont typeface="Wingdings" panose="05000000000000000000" pitchFamily="2" charset="2"/>
              <a:buNone/>
            </a:pPr>
            <a:r>
              <a:rPr lang="zh-CN" altLang="en-US" noProof="1">
                <a:latin typeface="+mn-ea"/>
              </a:rPr>
              <a:t>&lt;</a:t>
            </a:r>
            <a:r>
              <a:rPr lang="en-US" altLang="zh-CN" noProof="1">
                <a:latin typeface="+mn-ea"/>
              </a:rPr>
              <a:t>a</a:t>
            </a:r>
            <a:r>
              <a:rPr lang="en-US" altLang="zh-CN" baseline="-25000">
                <a:latin typeface="+mn-ea"/>
              </a:rPr>
              <a:t>0</a:t>
            </a:r>
            <a:r>
              <a:rPr lang="en-US" altLang="zh-CN">
                <a:latin typeface="+mn-ea"/>
              </a:rPr>
              <a:t>,a</a:t>
            </a:r>
            <a:r>
              <a:rPr lang="en-US" altLang="zh-CN" baseline="-25000">
                <a:latin typeface="+mn-ea"/>
              </a:rPr>
              <a:t>1</a:t>
            </a:r>
            <a:r>
              <a:rPr lang="en-US" altLang="zh-CN" dirty="0">
                <a:latin typeface="+mn-ea"/>
              </a:rPr>
              <a:t>&gt;</a:t>
            </a:r>
            <a:r>
              <a:rPr lang="en-US" altLang="zh-CN">
                <a:latin typeface="+mn-ea"/>
              </a:rPr>
              <a:t>∈</a:t>
            </a:r>
            <a:r>
              <a:rPr lang="en-US" altLang="zh-CN" noProof="1">
                <a:latin typeface="+mn-ea"/>
              </a:rPr>
              <a:t>R，&lt;a</a:t>
            </a:r>
            <a:r>
              <a:rPr lang="en-US" altLang="zh-CN" baseline="-25000">
                <a:latin typeface="+mn-ea"/>
              </a:rPr>
              <a:t>1</a:t>
            </a:r>
            <a:r>
              <a:rPr lang="en-US" altLang="zh-CN">
                <a:latin typeface="+mn-ea"/>
              </a:rPr>
              <a:t>,a</a:t>
            </a:r>
            <a:r>
              <a:rPr lang="en-US" altLang="zh-CN" baseline="-25000">
                <a:latin typeface="+mn-ea"/>
              </a:rPr>
              <a:t>2</a:t>
            </a:r>
            <a:r>
              <a:rPr lang="en-US" altLang="zh-CN" dirty="0">
                <a:latin typeface="+mn-ea"/>
              </a:rPr>
              <a:t>&gt;</a:t>
            </a:r>
            <a:r>
              <a:rPr lang="en-US" altLang="zh-CN">
                <a:latin typeface="+mn-ea"/>
              </a:rPr>
              <a:t>∈</a:t>
            </a:r>
            <a:r>
              <a:rPr lang="en-US" altLang="zh-CN" noProof="1">
                <a:latin typeface="+mn-ea"/>
              </a:rPr>
              <a:t>R，</a:t>
            </a:r>
            <a:r>
              <a:rPr lang="en-US" altLang="zh-CN">
                <a:latin typeface="+mn-ea"/>
              </a:rPr>
              <a:t>…</a:t>
            </a:r>
            <a:r>
              <a:rPr lang="zh-CN" altLang="zh-CN">
                <a:latin typeface="+mn-ea"/>
              </a:rPr>
              <a:t>，</a:t>
            </a:r>
            <a:r>
              <a:rPr lang="en-US" altLang="zh-CN" noProof="1"/>
              <a:t>&lt;a</a:t>
            </a:r>
            <a:r>
              <a:rPr lang="en-US" altLang="zh-CN" baseline="-25000"/>
              <a:t>i-1</a:t>
            </a:r>
            <a:r>
              <a:rPr lang="en-US" altLang="zh-CN"/>
              <a:t>,a</a:t>
            </a:r>
            <a:r>
              <a:rPr lang="en-US" altLang="zh-CN" baseline="-25000"/>
              <a:t>i</a:t>
            </a:r>
            <a:r>
              <a:rPr lang="en-US" altLang="zh-CN" dirty="0"/>
              <a:t>&gt;</a:t>
            </a:r>
            <a:r>
              <a:rPr lang="en-US" altLang="zh-CN"/>
              <a:t>∈</a:t>
            </a:r>
            <a:r>
              <a:rPr lang="en-US" altLang="zh-CN" noProof="1"/>
              <a:t>R，&lt;a</a:t>
            </a:r>
            <a:r>
              <a:rPr lang="en-US" altLang="zh-CN" baseline="-25000"/>
              <a:t>j</a:t>
            </a:r>
            <a:r>
              <a:rPr lang="en-US" altLang="zh-CN"/>
              <a:t>,a</a:t>
            </a:r>
            <a:r>
              <a:rPr lang="en-US" altLang="zh-CN" baseline="-25000"/>
              <a:t>j</a:t>
            </a:r>
            <a:r>
              <a:rPr lang="en-US" altLang="zh-CN" baseline="-25000" dirty="0"/>
              <a:t>+1</a:t>
            </a:r>
            <a:r>
              <a:rPr lang="en-US" altLang="zh-CN" dirty="0"/>
              <a:t>&gt;</a:t>
            </a:r>
            <a:r>
              <a:rPr lang="en-US" altLang="zh-CN"/>
              <a:t>∈</a:t>
            </a:r>
            <a:r>
              <a:rPr lang="en-US" altLang="zh-CN" noProof="1"/>
              <a:t>R，</a:t>
            </a:r>
            <a:r>
              <a:rPr lang="en-US" altLang="zh-CN"/>
              <a:t>…</a:t>
            </a:r>
            <a:r>
              <a:rPr lang="zh-CN" altLang="zh-CN"/>
              <a:t>，</a:t>
            </a:r>
            <a:r>
              <a:rPr lang="en-US" altLang="zh-CN" noProof="1"/>
              <a:t>&lt;a</a:t>
            </a:r>
            <a:r>
              <a:rPr lang="en-US" altLang="zh-CN" baseline="-25000"/>
              <a:t>k-1</a:t>
            </a:r>
            <a:r>
              <a:rPr lang="en-US" altLang="zh-CN"/>
              <a:t>,a</a:t>
            </a:r>
            <a:r>
              <a:rPr lang="en-US" altLang="zh-CN" baseline="-25000"/>
              <a:t>k</a:t>
            </a:r>
            <a:r>
              <a:rPr lang="en-US" altLang="zh-CN" dirty="0"/>
              <a:t>&gt;∈</a:t>
            </a:r>
            <a:r>
              <a:rPr lang="en-US" altLang="zh-CN" noProof="1"/>
              <a:t>R</a:t>
            </a:r>
            <a:endParaRPr lang="en-US" altLang="zh-CN" dirty="0"/>
          </a:p>
          <a:p>
            <a:pPr marL="0" indent="0">
              <a:lnSpc>
                <a:spcPct val="150000"/>
              </a:lnSpc>
              <a:buFont typeface="Wingdings" pitchFamily="2" charset="2"/>
              <a:buNone/>
            </a:pPr>
            <a:r>
              <a:rPr lang="zh-CN" altLang="en-US" dirty="0"/>
              <a:t>由关系的</a:t>
            </a:r>
            <a:r>
              <a:rPr lang="zh-CN" altLang="en-US" dirty="0">
                <a:solidFill>
                  <a:srgbClr val="FF0000"/>
                </a:solidFill>
              </a:rPr>
              <a:t>复合</a:t>
            </a:r>
            <a:r>
              <a:rPr lang="zh-CN" altLang="en-US">
                <a:solidFill>
                  <a:srgbClr val="FF0000"/>
                </a:solidFill>
              </a:rPr>
              <a:t>运算</a:t>
            </a:r>
            <a:r>
              <a:rPr lang="zh-CN" altLang="en-US"/>
              <a:t>得，</a:t>
            </a:r>
            <a:r>
              <a:rPr lang="en-US" altLang="zh-CN">
                <a:solidFill>
                  <a:srgbClr val="0000FF"/>
                </a:solidFill>
              </a:rPr>
              <a:t>&lt;a,b&gt;=&lt;a</a:t>
            </a:r>
            <a:r>
              <a:rPr lang="en-US" altLang="zh-CN" baseline="-30000">
                <a:solidFill>
                  <a:srgbClr val="0000FF"/>
                </a:solidFill>
              </a:rPr>
              <a:t>0</a:t>
            </a:r>
            <a:r>
              <a:rPr lang="en-US" altLang="zh-CN">
                <a:solidFill>
                  <a:srgbClr val="0000FF"/>
                </a:solidFill>
              </a:rPr>
              <a:t>,a</a:t>
            </a:r>
            <a:r>
              <a:rPr lang="en-US" altLang="zh-CN" baseline="-30000">
                <a:solidFill>
                  <a:srgbClr val="0000FF"/>
                </a:solidFill>
              </a:rPr>
              <a:t>k</a:t>
            </a:r>
            <a:r>
              <a:rPr lang="en-US" altLang="zh-CN" dirty="0">
                <a:solidFill>
                  <a:srgbClr val="0000FF"/>
                </a:solidFill>
              </a:rPr>
              <a:t>&gt;∈</a:t>
            </a:r>
            <a:r>
              <a:rPr lang="en-US" altLang="zh-CN" err="1">
                <a:solidFill>
                  <a:srgbClr val="0000FF"/>
                </a:solidFill>
              </a:rPr>
              <a:t>R</a:t>
            </a:r>
            <a:r>
              <a:rPr lang="en-US" altLang="zh-CN" baseline="30000" err="1">
                <a:solidFill>
                  <a:srgbClr val="0000FF"/>
                </a:solidFill>
              </a:rPr>
              <a:t>k</a:t>
            </a:r>
            <a:r>
              <a:rPr lang="en-US" altLang="zh-CN" baseline="30000">
                <a:solidFill>
                  <a:srgbClr val="0000FF"/>
                </a:solidFill>
              </a:rPr>
              <a:t>’</a:t>
            </a:r>
            <a:r>
              <a:rPr lang="zh-CN" altLang="en-US"/>
              <a:t>，其中</a:t>
            </a:r>
            <a:r>
              <a:rPr lang="en-US" altLang="zh-CN" dirty="0"/>
              <a:t>k’</a:t>
            </a:r>
            <a:r>
              <a:rPr lang="zh-CN" altLang="en-US" dirty="0"/>
              <a:t>＝</a:t>
            </a:r>
            <a:r>
              <a:rPr lang="en-US" altLang="zh-CN" dirty="0"/>
              <a:t>k-(</a:t>
            </a:r>
            <a:r>
              <a:rPr lang="en-US" altLang="zh-CN"/>
              <a:t>j-</a:t>
            </a:r>
            <a:r>
              <a:rPr lang="en-US" altLang="zh-CN" err="1"/>
              <a:t>i</a:t>
            </a:r>
            <a:r>
              <a:rPr lang="en-US" altLang="zh-CN"/>
              <a:t>)</a:t>
            </a:r>
            <a:r>
              <a:rPr lang="zh-CN" altLang="en-US"/>
              <a:t>，此时</a:t>
            </a:r>
            <a:r>
              <a:rPr lang="zh-CN" altLang="en-US" dirty="0"/>
              <a:t>：</a:t>
            </a:r>
          </a:p>
        </p:txBody>
      </p:sp>
      <p:sp>
        <p:nvSpPr>
          <p:cNvPr id="5" name="Rectangle 2">
            <a:extLst>
              <a:ext uri="{FF2B5EF4-FFF2-40B4-BE49-F238E27FC236}">
                <a16:creationId xmlns:a16="http://schemas.microsoft.com/office/drawing/2014/main" id="{E3BC2F3E-005E-4137-9F0E-A2506ACADE55}"/>
              </a:ext>
            </a:extLst>
          </p:cNvPr>
          <p:cNvSpPr txBox="1">
            <a:spLocks noChangeArrowheads="1"/>
          </p:cNvSpPr>
          <p:nvPr/>
        </p:nvSpPr>
        <p:spPr>
          <a:xfrm>
            <a:off x="0" y="5226871"/>
            <a:ext cx="7774199" cy="69548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40000"/>
              </a:lnSpc>
              <a:buFont typeface="Wingdings" pitchFamily="2" charset="2"/>
              <a:buNone/>
            </a:pPr>
            <a:r>
              <a:rPr lang="zh-CN" altLang="en-US" dirty="0"/>
              <a:t>　　若</a:t>
            </a:r>
            <a:r>
              <a:rPr lang="en-US" altLang="zh-CN" dirty="0" err="1"/>
              <a:t>k'</a:t>
            </a:r>
            <a:r>
              <a:rPr lang="en-US" altLang="zh-CN" err="1"/>
              <a:t>≤</a:t>
            </a:r>
            <a:r>
              <a:rPr lang="en-US" altLang="zh-CN"/>
              <a:t>n</a:t>
            </a:r>
            <a:r>
              <a:rPr lang="zh-CN" altLang="en-US"/>
              <a:t>，则</a:t>
            </a:r>
            <a:r>
              <a:rPr lang="en-US" altLang="zh-CN">
                <a:solidFill>
                  <a:srgbClr val="0000FF"/>
                </a:solidFill>
              </a:rPr>
              <a:t>&lt;a,b</a:t>
            </a:r>
            <a:r>
              <a:rPr lang="en-US" altLang="zh-CN" dirty="0">
                <a:solidFill>
                  <a:srgbClr val="0000FF"/>
                </a:solidFill>
              </a:rPr>
              <a:t>&gt;</a:t>
            </a:r>
            <a:r>
              <a:rPr lang="en-US" altLang="zh-CN" dirty="0"/>
              <a:t>            </a:t>
            </a:r>
            <a:r>
              <a:rPr lang="en-US" altLang="zh-CN" noProof="1"/>
              <a:t>；</a:t>
            </a:r>
            <a:endParaRPr lang="zh-CN" altLang="en-US" dirty="0"/>
          </a:p>
        </p:txBody>
      </p:sp>
      <p:graphicFrame>
        <p:nvGraphicFramePr>
          <p:cNvPr id="6" name="Object 5">
            <a:extLst>
              <a:ext uri="{FF2B5EF4-FFF2-40B4-BE49-F238E27FC236}">
                <a16:creationId xmlns:a16="http://schemas.microsoft.com/office/drawing/2014/main" id="{E3E54A86-A131-4095-BECC-E4DA3EF96EA8}"/>
              </a:ext>
            </a:extLst>
          </p:cNvPr>
          <p:cNvGraphicFramePr>
            <a:graphicFrameLocks noChangeAspect="1"/>
          </p:cNvGraphicFramePr>
          <p:nvPr>
            <p:extLst>
              <p:ext uri="{D42A27DB-BD31-4B8C-83A1-F6EECF244321}">
                <p14:modId xmlns:p14="http://schemas.microsoft.com/office/powerpoint/2010/main" val="3701626504"/>
              </p:ext>
            </p:extLst>
          </p:nvPr>
        </p:nvGraphicFramePr>
        <p:xfrm>
          <a:off x="3355975" y="5124191"/>
          <a:ext cx="1020998" cy="851097"/>
        </p:xfrm>
        <a:graphic>
          <a:graphicData uri="http://schemas.openxmlformats.org/presentationml/2006/ole">
            <mc:AlternateContent xmlns:mc="http://schemas.openxmlformats.org/markup-compatibility/2006">
              <mc:Choice xmlns:v="urn:schemas-microsoft-com:vml" Requires="v">
                <p:oleObj spid="_x0000_s247905" name="Equation" r:id="rId4" imgW="596520" imgH="495000" progId="Equation.3">
                  <p:embed/>
                </p:oleObj>
              </mc:Choice>
              <mc:Fallback>
                <p:oleObj name="Equation" r:id="rId4" imgW="596520" imgH="495000" progId="Equation.3">
                  <p:embed/>
                  <p:pic>
                    <p:nvPicPr>
                      <p:cNvPr id="15073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975" y="5124191"/>
                        <a:ext cx="1020998" cy="85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流程图: 资料带 1">
            <a:extLst>
              <a:ext uri="{FF2B5EF4-FFF2-40B4-BE49-F238E27FC236}">
                <a16:creationId xmlns:a16="http://schemas.microsoft.com/office/drawing/2014/main" id="{0F156335-75D5-4C78-865A-4B0B35582804}"/>
              </a:ext>
            </a:extLst>
          </p:cNvPr>
          <p:cNvSpPr/>
          <p:nvPr/>
        </p:nvSpPr>
        <p:spPr>
          <a:xfrm>
            <a:off x="4956175" y="1600994"/>
            <a:ext cx="6324600" cy="155371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mn-ea"/>
              </a:rPr>
              <a:t>鸽笼原理： 若有</a:t>
            </a:r>
            <a:r>
              <a:rPr lang="en-US" altLang="zh-CN" b="1" dirty="0">
                <a:solidFill>
                  <a:schemeClr val="bg1"/>
                </a:solidFill>
                <a:latin typeface="+mn-ea"/>
              </a:rPr>
              <a:t>n</a:t>
            </a:r>
            <a:r>
              <a:rPr lang="zh-CN" altLang="en-US" b="1" dirty="0">
                <a:solidFill>
                  <a:schemeClr val="bg1"/>
                </a:solidFill>
                <a:latin typeface="+mn-ea"/>
              </a:rPr>
              <a:t>＋</a:t>
            </a:r>
            <a:r>
              <a:rPr lang="en-US" altLang="zh-CN" b="1" dirty="0">
                <a:solidFill>
                  <a:schemeClr val="bg1"/>
                </a:solidFill>
                <a:latin typeface="+mn-ea"/>
              </a:rPr>
              <a:t>1</a:t>
            </a:r>
            <a:r>
              <a:rPr lang="zh-CN" altLang="en-US" b="1" dirty="0">
                <a:solidFill>
                  <a:schemeClr val="bg1"/>
                </a:solidFill>
                <a:latin typeface="+mn-ea"/>
              </a:rPr>
              <a:t>只鸽子住进</a:t>
            </a:r>
            <a:r>
              <a:rPr lang="en-US" altLang="zh-CN" b="1" dirty="0">
                <a:solidFill>
                  <a:schemeClr val="bg1"/>
                </a:solidFill>
                <a:latin typeface="+mn-ea"/>
              </a:rPr>
              <a:t>n</a:t>
            </a:r>
            <a:r>
              <a:rPr lang="zh-CN" altLang="en-US" b="1">
                <a:solidFill>
                  <a:schemeClr val="bg1"/>
                </a:solidFill>
                <a:latin typeface="+mn-ea"/>
              </a:rPr>
              <a:t>个笼子，则</a:t>
            </a:r>
            <a:r>
              <a:rPr lang="zh-CN" altLang="en-US" b="1" dirty="0">
                <a:solidFill>
                  <a:schemeClr val="bg1"/>
                </a:solidFill>
                <a:latin typeface="+mn-ea"/>
              </a:rPr>
              <a:t>有一个笼子至少住进</a:t>
            </a:r>
            <a:r>
              <a:rPr lang="en-US" altLang="zh-CN" b="1" dirty="0">
                <a:solidFill>
                  <a:schemeClr val="bg1"/>
                </a:solidFill>
                <a:latin typeface="+mn-ea"/>
              </a:rPr>
              <a:t>2</a:t>
            </a:r>
            <a:r>
              <a:rPr lang="zh-CN" altLang="en-US" b="1" dirty="0">
                <a:solidFill>
                  <a:schemeClr val="bg1"/>
                </a:solidFill>
                <a:latin typeface="+mn-ea"/>
              </a:rPr>
              <a:t>只鸽子。</a:t>
            </a:r>
          </a:p>
        </p:txBody>
      </p:sp>
    </p:spTree>
    <p:extLst>
      <p:ext uri="{BB962C8B-B14F-4D97-AF65-F5344CB8AC3E}">
        <p14:creationId xmlns:p14="http://schemas.microsoft.com/office/powerpoint/2010/main" val="4227998277"/>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3234">
                                            <p:txEl>
                                              <p:pRg st="0" end="0"/>
                                            </p:txEl>
                                          </p:spTgt>
                                        </p:tgtEl>
                                        <p:attrNameLst>
                                          <p:attrName>style.visibility</p:attrName>
                                        </p:attrNameLst>
                                      </p:cBhvr>
                                      <p:to>
                                        <p:strVal val="visible"/>
                                      </p:to>
                                    </p:set>
                                    <p:anim calcmode="lin" valueType="num">
                                      <p:cBhvr additive="base">
                                        <p:cTn id="7" dur="500" fill="hold"/>
                                        <p:tgtEl>
                                          <p:spTgt spid="15032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32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03234">
                                            <p:txEl>
                                              <p:pRg st="1" end="1"/>
                                            </p:txEl>
                                          </p:spTgt>
                                        </p:tgtEl>
                                        <p:attrNameLst>
                                          <p:attrName>style.visibility</p:attrName>
                                        </p:attrNameLst>
                                      </p:cBhvr>
                                      <p:to>
                                        <p:strVal val="visible"/>
                                      </p:to>
                                    </p:set>
                                    <p:anim calcmode="lin" valueType="num">
                                      <p:cBhvr additive="base">
                                        <p:cTn id="24" dur="500" fill="hold"/>
                                        <p:tgtEl>
                                          <p:spTgt spid="150323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32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03234">
                                            <p:txEl>
                                              <p:pRg st="2" end="2"/>
                                            </p:txEl>
                                          </p:spTgt>
                                        </p:tgtEl>
                                        <p:attrNameLst>
                                          <p:attrName>style.visibility</p:attrName>
                                        </p:attrNameLst>
                                      </p:cBhvr>
                                      <p:to>
                                        <p:strVal val="visible"/>
                                      </p:to>
                                    </p:set>
                                    <p:anim calcmode="lin" valueType="num">
                                      <p:cBhvr additive="base">
                                        <p:cTn id="30" dur="500" fill="hold"/>
                                        <p:tgtEl>
                                          <p:spTgt spid="150323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5032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03234">
                                            <p:txEl>
                                              <p:pRg st="3" end="3"/>
                                            </p:txEl>
                                          </p:spTgt>
                                        </p:tgtEl>
                                        <p:attrNameLst>
                                          <p:attrName>style.visibility</p:attrName>
                                        </p:attrNameLst>
                                      </p:cBhvr>
                                      <p:to>
                                        <p:strVal val="visible"/>
                                      </p:to>
                                    </p:set>
                                    <p:anim calcmode="lin" valueType="num">
                                      <p:cBhvr additive="base">
                                        <p:cTn id="36" dur="500" fill="hold"/>
                                        <p:tgtEl>
                                          <p:spTgt spid="1503234">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0323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 calcmode="lin" valueType="num">
                                      <p:cBhvr additive="base">
                                        <p:cTn id="4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 calcmode="lin" valueType="num">
                                      <p:cBhvr additive="base">
                                        <p:cTn id="4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1" presetClass="entr" presetSubtype="0" fill="hold" nodeType="afterEffect">
                                  <p:stCondLst>
                                    <p:cond delay="0"/>
                                  </p:stCondLst>
                                  <p:childTnLst>
                                    <p:set>
                                      <p:cBhvr>
                                        <p:cTn id="55"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3234" grpId="0" uiExpand="1" build="p"/>
      <p:bldP spid="4" grpId="0" build="p"/>
      <p:bldP spid="5" grpId="0" build="p" autoUpdateAnimBg="0" advAuto="0"/>
      <p:bldP spid="2" grpId="0" animBg="1"/>
      <p:bldP spid="2" grpId="1"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7336" name="Rectangle 8"/>
          <p:cNvSpPr>
            <a:spLocks noChangeArrowheads="1"/>
          </p:cNvSpPr>
          <p:nvPr/>
        </p:nvSpPr>
        <p:spPr bwMode="auto">
          <a:xfrm>
            <a:off x="736152" y="1462733"/>
            <a:ext cx="11154223" cy="11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若</a:t>
            </a:r>
            <a:r>
              <a:rPr kumimoji="1" lang="en-US" altLang="zh-CN" sz="2400" noProof="1">
                <a:solidFill>
                  <a:schemeClr val="tx1"/>
                </a:solidFill>
                <a:latin typeface="+mn-ea"/>
                <a:ea typeface="+mn-ea"/>
              </a:rPr>
              <a:t>k'</a:t>
            </a:r>
            <a:r>
              <a:rPr kumimoji="1" lang="zh-CN" altLang="en-US" sz="2400" dirty="0">
                <a:solidFill>
                  <a:schemeClr val="tx1"/>
                </a:solidFill>
                <a:latin typeface="+mn-ea"/>
                <a:ea typeface="+mn-ea"/>
              </a:rPr>
              <a:t>＞</a:t>
            </a:r>
            <a:r>
              <a:rPr kumimoji="1" lang="en-US" altLang="zh-CN" sz="2400" noProof="1">
                <a:solidFill>
                  <a:schemeClr val="tx1"/>
                </a:solidFill>
                <a:latin typeface="+mn-ea"/>
                <a:ea typeface="+mn-ea"/>
              </a:rPr>
              <a:t>n，</a:t>
            </a:r>
            <a:r>
              <a:rPr kumimoji="1" lang="zh-CN" altLang="en-US" sz="2400" noProof="1">
                <a:solidFill>
                  <a:schemeClr val="tx1"/>
                </a:solidFill>
                <a:latin typeface="+mn-ea"/>
                <a:ea typeface="+mn-ea"/>
              </a:rPr>
              <a:t>则重复上述做法，最终总能找到</a:t>
            </a:r>
            <a:r>
              <a:rPr kumimoji="1" lang="en-US" altLang="zh-CN" sz="2400" dirty="0">
                <a:solidFill>
                  <a:schemeClr val="tx1"/>
                </a:solidFill>
                <a:latin typeface="+mn-ea"/>
                <a:ea typeface="+mn-ea"/>
              </a:rPr>
              <a:t>k"</a:t>
            </a:r>
            <a:r>
              <a:rPr kumimoji="1" lang="en-US" altLang="zh-CN" sz="2400" noProof="1">
                <a:solidFill>
                  <a:schemeClr val="tx1"/>
                </a:solidFill>
                <a:latin typeface="+mn-ea"/>
                <a:ea typeface="+mn-ea"/>
              </a:rPr>
              <a:t>≤n，</a:t>
            </a:r>
            <a:r>
              <a:rPr kumimoji="1" lang="zh-CN" altLang="en-US" sz="2400" noProof="1">
                <a:solidFill>
                  <a:schemeClr val="tx1"/>
                </a:solidFill>
                <a:latin typeface="+mn-ea"/>
                <a:ea typeface="+mn-ea"/>
              </a:rPr>
              <a:t>使得：</a:t>
            </a:r>
            <a:endParaRPr kumimoji="1" lang="en-US" altLang="zh-CN" sz="2400" noProof="1">
              <a:solidFill>
                <a:schemeClr val="tx1"/>
              </a:solidFill>
              <a:latin typeface="+mn-ea"/>
              <a:ea typeface="+mn-ea"/>
            </a:endParaRPr>
          </a:p>
          <a:p>
            <a:pPr algn="ctr" eaLnBrk="1" hangingPunct="1">
              <a:lnSpc>
                <a:spcPct val="15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&lt;</a:t>
            </a:r>
            <a:r>
              <a:rPr kumimoji="1" lang="en-US" altLang="zh-CN" sz="2400" noProof="1">
                <a:solidFill>
                  <a:schemeClr val="tx1"/>
                </a:solidFill>
                <a:latin typeface="+mn-ea"/>
                <a:ea typeface="+mn-ea"/>
              </a:rPr>
              <a:t>a,b&gt;＝&lt;a</a:t>
            </a:r>
            <a:r>
              <a:rPr kumimoji="1" lang="en-US" altLang="zh-CN" sz="2400" baseline="-25000" dirty="0">
                <a:solidFill>
                  <a:schemeClr val="tx1"/>
                </a:solidFill>
                <a:latin typeface="+mn-ea"/>
                <a:ea typeface="+mn-ea"/>
              </a:rPr>
              <a:t>0</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k</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k"</a:t>
            </a:r>
            <a:r>
              <a:rPr kumimoji="1" lang="zh-CN" altLang="en-US" sz="2400" dirty="0">
                <a:solidFill>
                  <a:schemeClr val="tx1"/>
                </a:solidFill>
                <a:latin typeface="+mn-ea"/>
                <a:ea typeface="+mn-ea"/>
              </a:rPr>
              <a:t>，</a:t>
            </a:r>
          </a:p>
        </p:txBody>
      </p:sp>
      <p:sp>
        <p:nvSpPr>
          <p:cNvPr id="1507337" name="Rectangle 9"/>
          <p:cNvSpPr>
            <a:spLocks noChangeArrowheads="1"/>
          </p:cNvSpPr>
          <p:nvPr/>
        </p:nvSpPr>
        <p:spPr bwMode="auto">
          <a:xfrm>
            <a:off x="805949" y="4267441"/>
            <a:ext cx="7316893" cy="55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40000"/>
              </a:lnSpc>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所以                。</a:t>
            </a:r>
            <a:endParaRPr kumimoji="1" lang="zh-CN" altLang="en-US" sz="2400" dirty="0">
              <a:solidFill>
                <a:schemeClr val="tx1"/>
              </a:solidFill>
              <a:latin typeface="+mn-ea"/>
              <a:ea typeface="+mn-ea"/>
            </a:endParaRPr>
          </a:p>
        </p:txBody>
      </p:sp>
      <p:sp>
        <p:nvSpPr>
          <p:cNvPr id="1507338" name="Rectangle 10"/>
          <p:cNvSpPr>
            <a:spLocks noChangeArrowheads="1"/>
          </p:cNvSpPr>
          <p:nvPr/>
        </p:nvSpPr>
        <p:spPr bwMode="auto">
          <a:xfrm>
            <a:off x="731306" y="2779385"/>
            <a:ext cx="9635069" cy="58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21" tIns="46811" rIns="90021" bIns="46811">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
                <a:srgbClr val="00FF00"/>
              </a:buClr>
              <a:buFont typeface="Wingdings" panose="05000000000000000000" pitchFamily="2" charset="2"/>
              <a:buNone/>
            </a:pPr>
            <a:r>
              <a:rPr kumimoji="1" lang="zh-CN" altLang="en-US" sz="2400" dirty="0">
                <a:solidFill>
                  <a:schemeClr val="tx1"/>
                </a:solidFill>
                <a:latin typeface="+mn-ea"/>
                <a:ea typeface="+mn-ea"/>
              </a:rPr>
              <a:t>即有：</a:t>
            </a:r>
            <a:r>
              <a:rPr kumimoji="1" lang="en-US" altLang="zh-CN" sz="2400" dirty="0">
                <a:solidFill>
                  <a:schemeClr val="tx1"/>
                </a:solidFill>
                <a:latin typeface="+mn-ea"/>
                <a:ea typeface="+mn-ea"/>
              </a:rPr>
              <a:t>&lt;</a:t>
            </a:r>
            <a:r>
              <a:rPr kumimoji="1" lang="en-US" altLang="zh-CN" sz="2400" dirty="0" err="1">
                <a:solidFill>
                  <a:schemeClr val="tx1"/>
                </a:solidFill>
                <a:latin typeface="+mn-ea"/>
                <a:ea typeface="+mn-ea"/>
              </a:rPr>
              <a:t>a,b</a:t>
            </a:r>
            <a:r>
              <a:rPr kumimoji="1" lang="en-US" altLang="zh-CN" sz="2400" dirty="0">
                <a:solidFill>
                  <a:schemeClr val="tx1"/>
                </a:solidFill>
                <a:latin typeface="+mn-ea"/>
                <a:ea typeface="+mn-ea"/>
              </a:rPr>
              <a:t>&gt;         </a:t>
            </a:r>
            <a:r>
              <a:rPr kumimoji="1" lang="en-US" altLang="zh-CN" sz="2400" noProof="1">
                <a:solidFill>
                  <a:schemeClr val="tx1"/>
                </a:solidFill>
                <a:latin typeface="+mn-ea"/>
                <a:ea typeface="+mn-ea"/>
              </a:rPr>
              <a:t>，</a:t>
            </a:r>
            <a:r>
              <a:rPr kumimoji="1" lang="zh-CN" altLang="en-US" sz="2400" noProof="1">
                <a:solidFill>
                  <a:schemeClr val="tx1"/>
                </a:solidFill>
                <a:latin typeface="+mn-ea"/>
                <a:ea typeface="+mn-ea"/>
              </a:rPr>
              <a:t>由此有</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k               </a:t>
            </a:r>
            <a:r>
              <a:rPr kumimoji="1" lang="en-US" altLang="zh-CN" sz="2400" noProof="1">
                <a:solidFill>
                  <a:schemeClr val="tx1"/>
                </a:solidFill>
                <a:latin typeface="+mn-ea"/>
                <a:ea typeface="+mn-ea"/>
              </a:rPr>
              <a:t>。</a:t>
            </a:r>
            <a:r>
              <a:rPr kumimoji="1" lang="zh-CN" altLang="en-US" sz="2400" noProof="1">
                <a:solidFill>
                  <a:schemeClr val="tx1"/>
                </a:solidFill>
                <a:latin typeface="+mn-ea"/>
                <a:ea typeface="+mn-ea"/>
              </a:rPr>
              <a:t>由</a:t>
            </a:r>
            <a:r>
              <a:rPr kumimoji="1" lang="en-US" altLang="zh-CN" sz="2400" noProof="1">
                <a:solidFill>
                  <a:schemeClr val="tx1"/>
                </a:solidFill>
                <a:latin typeface="+mn-ea"/>
                <a:ea typeface="+mn-ea"/>
              </a:rPr>
              <a:t>k</a:t>
            </a:r>
            <a:r>
              <a:rPr kumimoji="1" lang="zh-CN" altLang="en-US" sz="2400" noProof="1">
                <a:solidFill>
                  <a:schemeClr val="tx1"/>
                </a:solidFill>
                <a:latin typeface="+mn-ea"/>
                <a:ea typeface="+mn-ea"/>
              </a:rPr>
              <a:t>的任意性知：</a:t>
            </a:r>
            <a:r>
              <a:rPr kumimoji="1" lang="en-US" altLang="zh-CN" sz="2400" dirty="0">
                <a:solidFill>
                  <a:schemeClr val="tx1"/>
                </a:solidFill>
                <a:latin typeface="+mn-ea"/>
                <a:ea typeface="+mn-ea"/>
              </a:rPr>
              <a:t> </a:t>
            </a:r>
            <a:r>
              <a:rPr kumimoji="1" lang="en-US" altLang="en-US" sz="2400" noProof="1">
                <a:solidFill>
                  <a:schemeClr val="tx1"/>
                </a:solidFill>
                <a:latin typeface="+mn-ea"/>
                <a:ea typeface="+mn-ea"/>
              </a:rPr>
              <a:t>，</a:t>
            </a:r>
            <a:endParaRPr kumimoji="1" lang="zh-CN" altLang="en-US" sz="2400" dirty="0">
              <a:solidFill>
                <a:schemeClr val="tx1"/>
              </a:solidFill>
              <a:latin typeface="+mn-ea"/>
              <a:ea typeface="+mn-ea"/>
            </a:endParaRPr>
          </a:p>
        </p:txBody>
      </p:sp>
      <p:sp>
        <p:nvSpPr>
          <p:cNvPr id="177160" name="Rectangle 11"/>
          <p:cNvSpPr>
            <a:spLocks noGrp="1" noChangeArrowheads="1"/>
          </p:cNvSpPr>
          <p:nvPr>
            <p:ph type="title"/>
          </p:nvPr>
        </p:nvSpPr>
        <p:spPr/>
        <p:txBody>
          <a:bodyPr/>
          <a:lstStyle/>
          <a:p>
            <a:r>
              <a:rPr lang="zh-CN" altLang="en-US" dirty="0"/>
              <a:t>定理</a:t>
            </a:r>
            <a:r>
              <a:rPr lang="en-US" altLang="zh-CN" dirty="0"/>
              <a:t>4.8 </a:t>
            </a:r>
            <a:r>
              <a:rPr lang="zh-CN" altLang="en-US" dirty="0"/>
              <a:t>证明 </a:t>
            </a:r>
            <a:r>
              <a:rPr lang="en-US" altLang="zh-CN" dirty="0"/>
              <a:t>(</a:t>
            </a:r>
            <a:r>
              <a:rPr lang="zh-CN" altLang="en-US" dirty="0"/>
              <a:t>续</a:t>
            </a:r>
            <a:r>
              <a:rPr lang="en-US" altLang="zh-CN" dirty="0"/>
              <a:t>)</a:t>
            </a:r>
            <a:endParaRPr lang="zh-CN" altLang="en-US" dirty="0"/>
          </a:p>
        </p:txBody>
      </p:sp>
      <p:graphicFrame>
        <p:nvGraphicFramePr>
          <p:cNvPr id="1507331" name="Object 3"/>
          <p:cNvGraphicFramePr>
            <a:graphicFrameLocks noChangeAspect="1"/>
          </p:cNvGraphicFramePr>
          <p:nvPr>
            <p:extLst>
              <p:ext uri="{D42A27DB-BD31-4B8C-83A1-F6EECF244321}">
                <p14:modId xmlns:p14="http://schemas.microsoft.com/office/powerpoint/2010/main" val="2954014014"/>
              </p:ext>
            </p:extLst>
          </p:nvPr>
        </p:nvGraphicFramePr>
        <p:xfrm>
          <a:off x="5081213" y="2657882"/>
          <a:ext cx="935254" cy="738358"/>
        </p:xfrm>
        <a:graphic>
          <a:graphicData uri="http://schemas.openxmlformats.org/presentationml/2006/ole">
            <mc:AlternateContent xmlns:mc="http://schemas.openxmlformats.org/markup-compatibility/2006">
              <mc:Choice xmlns:v="urn:schemas-microsoft-com:vml" Requires="v">
                <p:oleObj spid="_x0000_s48594" name="Equation" r:id="rId4" imgW="482391" imgH="380835" progId="Equation.3">
                  <p:embed/>
                </p:oleObj>
              </mc:Choice>
              <mc:Fallback>
                <p:oleObj name="Equation" r:id="rId4" imgW="482391" imgH="380835" progId="Equation.3">
                  <p:embed/>
                  <p:pic>
                    <p:nvPicPr>
                      <p:cNvPr id="15073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213" y="2657882"/>
                        <a:ext cx="935254" cy="73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2" name="Object 4"/>
          <p:cNvGraphicFramePr>
            <a:graphicFrameLocks noChangeAspect="1"/>
          </p:cNvGraphicFramePr>
          <p:nvPr>
            <p:extLst>
              <p:ext uri="{D42A27DB-BD31-4B8C-83A1-F6EECF244321}">
                <p14:modId xmlns:p14="http://schemas.microsoft.com/office/powerpoint/2010/main" val="1146677618"/>
              </p:ext>
            </p:extLst>
          </p:nvPr>
        </p:nvGraphicFramePr>
        <p:xfrm>
          <a:off x="2677935" y="2766065"/>
          <a:ext cx="763765" cy="663729"/>
        </p:xfrm>
        <a:graphic>
          <a:graphicData uri="http://schemas.openxmlformats.org/presentationml/2006/ole">
            <mc:AlternateContent xmlns:mc="http://schemas.openxmlformats.org/markup-compatibility/2006">
              <mc:Choice xmlns:v="urn:schemas-microsoft-com:vml" Requires="v">
                <p:oleObj spid="_x0000_s48595" name="Equation" r:id="rId6" imgW="393529" imgH="342751" progId="Equation.DSMT4">
                  <p:embed/>
                </p:oleObj>
              </mc:Choice>
              <mc:Fallback>
                <p:oleObj name="Equation" r:id="rId6" imgW="393529" imgH="342751" progId="Equation.DSMT4">
                  <p:embed/>
                  <p:pic>
                    <p:nvPicPr>
                      <p:cNvPr id="150733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7935" y="2766065"/>
                        <a:ext cx="763765" cy="66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4" name="Object 6"/>
          <p:cNvGraphicFramePr>
            <a:graphicFrameLocks noChangeAspect="1"/>
          </p:cNvGraphicFramePr>
          <p:nvPr>
            <p:extLst>
              <p:ext uri="{D42A27DB-BD31-4B8C-83A1-F6EECF244321}">
                <p14:modId xmlns:p14="http://schemas.microsoft.com/office/powerpoint/2010/main" val="3742355590"/>
              </p:ext>
            </p:extLst>
          </p:nvPr>
        </p:nvGraphicFramePr>
        <p:xfrm>
          <a:off x="4355735" y="3555852"/>
          <a:ext cx="1575165" cy="738358"/>
        </p:xfrm>
        <a:graphic>
          <a:graphicData uri="http://schemas.openxmlformats.org/presentationml/2006/ole">
            <mc:AlternateContent xmlns:mc="http://schemas.openxmlformats.org/markup-compatibility/2006">
              <mc:Choice xmlns:v="urn:schemas-microsoft-com:vml" Requires="v">
                <p:oleObj spid="_x0000_s48596" name="Equation" r:id="rId8" imgW="812447" imgH="380835" progId="Equation.3">
                  <p:embed/>
                </p:oleObj>
              </mc:Choice>
              <mc:Fallback>
                <p:oleObj name="Equation" r:id="rId8" imgW="812447" imgH="380835" progId="Equation.3">
                  <p:embed/>
                  <p:pic>
                    <p:nvPicPr>
                      <p:cNvPr id="150733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735" y="3555852"/>
                        <a:ext cx="1575165" cy="73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7335" name="Object 7"/>
          <p:cNvGraphicFramePr>
            <a:graphicFrameLocks noChangeAspect="1"/>
          </p:cNvGraphicFramePr>
          <p:nvPr>
            <p:extLst>
              <p:ext uri="{D42A27DB-BD31-4B8C-83A1-F6EECF244321}">
                <p14:modId xmlns:p14="http://schemas.microsoft.com/office/powerpoint/2010/main" val="63044974"/>
              </p:ext>
            </p:extLst>
          </p:nvPr>
        </p:nvGraphicFramePr>
        <p:xfrm>
          <a:off x="1541461" y="4176041"/>
          <a:ext cx="1524353" cy="738359"/>
        </p:xfrm>
        <a:graphic>
          <a:graphicData uri="http://schemas.openxmlformats.org/presentationml/2006/ole">
            <mc:AlternateContent xmlns:mc="http://schemas.openxmlformats.org/markup-compatibility/2006">
              <mc:Choice xmlns:v="urn:schemas-microsoft-com:vml" Requires="v">
                <p:oleObj spid="_x0000_s48597" name="Equation" r:id="rId10" imgW="787400" imgH="381000" progId="Equation.3">
                  <p:embed/>
                </p:oleObj>
              </mc:Choice>
              <mc:Fallback>
                <p:oleObj name="Equation" r:id="rId10" imgW="787400" imgH="381000" progId="Equation.3">
                  <p:embed/>
                  <p:pic>
                    <p:nvPicPr>
                      <p:cNvPr id="150733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1461" y="4176041"/>
                        <a:ext cx="1524353" cy="73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3146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7336"/>
                                        </p:tgtEl>
                                        <p:attrNameLst>
                                          <p:attrName>style.visibility</p:attrName>
                                        </p:attrNameLst>
                                      </p:cBhvr>
                                      <p:to>
                                        <p:strVal val="visible"/>
                                      </p:to>
                                    </p:set>
                                    <p:anim calcmode="lin" valueType="num">
                                      <p:cBhvr additive="base">
                                        <p:cTn id="7" dur="500" fill="hold"/>
                                        <p:tgtEl>
                                          <p:spTgt spid="1507336"/>
                                        </p:tgtEl>
                                        <p:attrNameLst>
                                          <p:attrName>ppt_x</p:attrName>
                                        </p:attrNameLst>
                                      </p:cBhvr>
                                      <p:tavLst>
                                        <p:tav tm="0">
                                          <p:val>
                                            <p:strVal val="#ppt_x"/>
                                          </p:val>
                                        </p:tav>
                                        <p:tav tm="100000">
                                          <p:val>
                                            <p:strVal val="#ppt_x"/>
                                          </p:val>
                                        </p:tav>
                                      </p:tavLst>
                                    </p:anim>
                                    <p:anim calcmode="lin" valueType="num">
                                      <p:cBhvr additive="base">
                                        <p:cTn id="8" dur="500" fill="hold"/>
                                        <p:tgtEl>
                                          <p:spTgt spid="15073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7338"/>
                                        </p:tgtEl>
                                        <p:attrNameLst>
                                          <p:attrName>style.visibility</p:attrName>
                                        </p:attrNameLst>
                                      </p:cBhvr>
                                      <p:to>
                                        <p:strVal val="visible"/>
                                      </p:to>
                                    </p:set>
                                    <p:anim calcmode="lin" valueType="num">
                                      <p:cBhvr additive="base">
                                        <p:cTn id="13" dur="500" fill="hold"/>
                                        <p:tgtEl>
                                          <p:spTgt spid="1507338"/>
                                        </p:tgtEl>
                                        <p:attrNameLst>
                                          <p:attrName>ppt_x</p:attrName>
                                        </p:attrNameLst>
                                      </p:cBhvr>
                                      <p:tavLst>
                                        <p:tav tm="0">
                                          <p:val>
                                            <p:strVal val="#ppt_x"/>
                                          </p:val>
                                        </p:tav>
                                        <p:tav tm="100000">
                                          <p:val>
                                            <p:strVal val="#ppt_x"/>
                                          </p:val>
                                        </p:tav>
                                      </p:tavLst>
                                    </p:anim>
                                    <p:anim calcmode="lin" valueType="num">
                                      <p:cBhvr additive="base">
                                        <p:cTn id="14" dur="500" fill="hold"/>
                                        <p:tgtEl>
                                          <p:spTgt spid="15073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507332"/>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nodeType="afterEffect">
                                  <p:stCondLst>
                                    <p:cond delay="0"/>
                                  </p:stCondLst>
                                  <p:childTnLst>
                                    <p:set>
                                      <p:cBhvr>
                                        <p:cTn id="20" dur="1" fill="hold">
                                          <p:stCondLst>
                                            <p:cond delay="499"/>
                                          </p:stCondLst>
                                        </p:cTn>
                                        <p:tgtEl>
                                          <p:spTgt spid="1507331"/>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nodeType="afterEffect">
                                  <p:stCondLst>
                                    <p:cond delay="0"/>
                                  </p:stCondLst>
                                  <p:childTnLst>
                                    <p:set>
                                      <p:cBhvr>
                                        <p:cTn id="23" dur="1" fill="hold">
                                          <p:stCondLst>
                                            <p:cond delay="499"/>
                                          </p:stCondLst>
                                        </p:cTn>
                                        <p:tgtEl>
                                          <p:spTgt spid="15073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07337"/>
                                        </p:tgtEl>
                                        <p:attrNameLst>
                                          <p:attrName>style.visibility</p:attrName>
                                        </p:attrNameLst>
                                      </p:cBhvr>
                                      <p:to>
                                        <p:strVal val="visible"/>
                                      </p:to>
                                    </p:set>
                                    <p:anim calcmode="lin" valueType="num">
                                      <p:cBhvr additive="base">
                                        <p:cTn id="28" dur="500" fill="hold"/>
                                        <p:tgtEl>
                                          <p:spTgt spid="1507337"/>
                                        </p:tgtEl>
                                        <p:attrNameLst>
                                          <p:attrName>ppt_x</p:attrName>
                                        </p:attrNameLst>
                                      </p:cBhvr>
                                      <p:tavLst>
                                        <p:tav tm="0">
                                          <p:val>
                                            <p:strVal val="#ppt_x"/>
                                          </p:val>
                                        </p:tav>
                                        <p:tav tm="100000">
                                          <p:val>
                                            <p:strVal val="#ppt_x"/>
                                          </p:val>
                                        </p:tav>
                                      </p:tavLst>
                                    </p:anim>
                                    <p:anim calcmode="lin" valueType="num">
                                      <p:cBhvr additive="base">
                                        <p:cTn id="29" dur="500" fill="hold"/>
                                        <p:tgtEl>
                                          <p:spTgt spid="1507337"/>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1507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6" grpId="0" autoUpdateAnimBg="0"/>
      <p:bldP spid="1507337" grpId="0" autoUpdateAnimBg="0"/>
      <p:bldP spid="150733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9378" name="Rectangle 2"/>
          <p:cNvSpPr>
            <a:spLocks noChangeArrowheads="1"/>
          </p:cNvSpPr>
          <p:nvPr/>
        </p:nvSpPr>
        <p:spPr bwMode="auto">
          <a:xfrm>
            <a:off x="3043335" y="1861485"/>
            <a:ext cx="4357108"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ct val="0"/>
              </a:spcBef>
              <a:buClr>
                <a:srgbClr val="00FF00"/>
              </a:buClr>
              <a:buFont typeface="Wingdings" panose="05000000000000000000" pitchFamily="2" charset="2"/>
              <a:buNone/>
            </a:pPr>
            <a:r>
              <a:rPr kumimoji="1" lang="zh-CN" altLang="en-US" sz="2400" noProof="1">
                <a:solidFill>
                  <a:schemeClr val="tx1"/>
                </a:solidFill>
                <a:latin typeface="+mn-ea"/>
                <a:ea typeface="+mn-ea"/>
              </a:rPr>
              <a:t>有</a:t>
            </a:r>
            <a:r>
              <a:rPr kumimoji="1" lang="en-US" altLang="zh-CN" sz="2400" noProof="1">
                <a:solidFill>
                  <a:schemeClr val="tx1"/>
                </a:solidFill>
                <a:latin typeface="+mn-ea"/>
                <a:ea typeface="+mn-ea"/>
              </a:rPr>
              <a:t>R</a:t>
            </a:r>
            <a:r>
              <a:rPr kumimoji="1" lang="en-US" altLang="zh-CN" sz="2400" baseline="30000" dirty="0">
                <a:solidFill>
                  <a:schemeClr val="tx1"/>
                </a:solidFill>
                <a:latin typeface="+mn-ea"/>
                <a:ea typeface="+mn-ea"/>
              </a:rPr>
              <a:t>8                     </a:t>
            </a:r>
            <a:r>
              <a:rPr kumimoji="1" lang="zh-CN" altLang="en-US" sz="2400" noProof="1">
                <a:solidFill>
                  <a:schemeClr val="tx1"/>
                </a:solidFill>
                <a:latin typeface="+mn-ea"/>
                <a:ea typeface="+mn-ea"/>
              </a:rPr>
              <a:t>即可。</a:t>
            </a:r>
            <a:endParaRPr kumimoji="1" lang="zh-CN" altLang="en-US" sz="2400" dirty="0">
              <a:solidFill>
                <a:schemeClr val="tx1"/>
              </a:solidFill>
              <a:latin typeface="+mn-ea"/>
              <a:ea typeface="+mn-ea"/>
            </a:endParaRPr>
          </a:p>
        </p:txBody>
      </p:sp>
      <p:sp>
        <p:nvSpPr>
          <p:cNvPr id="179204" name="Rectangle 3"/>
          <p:cNvSpPr>
            <a:spLocks noGrp="1" noChangeArrowheads="1"/>
          </p:cNvSpPr>
          <p:nvPr>
            <p:ph type="body" idx="1"/>
          </p:nvPr>
        </p:nvSpPr>
        <p:spPr>
          <a:xfrm>
            <a:off x="307975" y="934612"/>
            <a:ext cx="10125075" cy="797174"/>
          </a:xfrm>
        </p:spPr>
        <p:txBody>
          <a:bodyPr/>
          <a:lstStyle/>
          <a:p>
            <a:pPr marL="0" indent="0">
              <a:lnSpc>
                <a:spcPct val="150000"/>
              </a:lnSpc>
              <a:buNone/>
            </a:pPr>
            <a:r>
              <a:rPr lang="zh-CN" altLang="en-US" noProof="1"/>
              <a:t>设</a:t>
            </a:r>
            <a:r>
              <a:rPr lang="en-US" altLang="zh-CN" noProof="1"/>
              <a:t>A</a:t>
            </a:r>
            <a:r>
              <a:rPr lang="en-US" altLang="zh-CN" dirty="0"/>
              <a:t>={a</a:t>
            </a:r>
            <a:r>
              <a:rPr lang="en-US" altLang="zh-CN" baseline="-25000" dirty="0"/>
              <a:t>0</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t>
            </a:r>
            <a:r>
              <a:rPr lang="en-US" altLang="zh-CN" noProof="1"/>
              <a:t>a</a:t>
            </a:r>
            <a:r>
              <a:rPr lang="en-US" altLang="zh-CN" baseline="-25000" dirty="0"/>
              <a:t>4</a:t>
            </a:r>
            <a:r>
              <a:rPr lang="en-US" altLang="zh-CN" dirty="0"/>
              <a:t>,a</a:t>
            </a:r>
            <a:r>
              <a:rPr lang="en-US" altLang="zh-CN" baseline="-25000" dirty="0"/>
              <a:t>5</a:t>
            </a:r>
            <a:r>
              <a:rPr lang="en-US" altLang="zh-CN" dirty="0"/>
              <a:t>}</a:t>
            </a:r>
            <a:r>
              <a:rPr lang="en-US" altLang="en-US" noProof="1"/>
              <a:t>，|</a:t>
            </a:r>
            <a:r>
              <a:rPr lang="en-US" altLang="zh-CN" noProof="1"/>
              <a:t>A|＝</a:t>
            </a:r>
            <a:r>
              <a:rPr lang="en-US" altLang="zh-CN" dirty="0"/>
              <a:t>6</a:t>
            </a:r>
            <a:r>
              <a:rPr lang="en-US" altLang="zh-CN" noProof="1"/>
              <a:t>，R</a:t>
            </a:r>
            <a:r>
              <a:rPr lang="zh-CN" altLang="en-US" noProof="1"/>
              <a:t>是</a:t>
            </a:r>
            <a:r>
              <a:rPr lang="en-US" altLang="zh-CN" noProof="1"/>
              <a:t>A</a:t>
            </a:r>
            <a:r>
              <a:rPr lang="zh-CN" altLang="en-US" noProof="1"/>
              <a:t>上的二元关系</a:t>
            </a:r>
            <a:r>
              <a:rPr lang="zh-CN" altLang="en-US" dirty="0"/>
              <a:t>。</a:t>
            </a:r>
          </a:p>
        </p:txBody>
      </p:sp>
      <p:graphicFrame>
        <p:nvGraphicFramePr>
          <p:cNvPr id="1509380" name="Object 4"/>
          <p:cNvGraphicFramePr>
            <a:graphicFrameLocks noChangeAspect="1"/>
          </p:cNvGraphicFramePr>
          <p:nvPr>
            <p:extLst>
              <p:ext uri="{D42A27DB-BD31-4B8C-83A1-F6EECF244321}">
                <p14:modId xmlns:p14="http://schemas.microsoft.com/office/powerpoint/2010/main" val="3887625137"/>
              </p:ext>
            </p:extLst>
          </p:nvPr>
        </p:nvGraphicFramePr>
        <p:xfrm>
          <a:off x="3813175" y="1590646"/>
          <a:ext cx="1157556" cy="960660"/>
        </p:xfrm>
        <a:graphic>
          <a:graphicData uri="http://schemas.openxmlformats.org/presentationml/2006/ole">
            <mc:AlternateContent xmlns:mc="http://schemas.openxmlformats.org/markup-compatibility/2006">
              <mc:Choice xmlns:v="urn:schemas-microsoft-com:vml" Requires="v">
                <p:oleObj spid="_x0000_s49266" name="Equation" r:id="rId4" imgW="482400" imgH="393480" progId="Equation.DSMT4">
                  <p:embed/>
                </p:oleObj>
              </mc:Choice>
              <mc:Fallback>
                <p:oleObj name="Equation" r:id="rId4" imgW="482400" imgH="393480" progId="Equation.DSMT4">
                  <p:embed/>
                  <p:pic>
                    <p:nvPicPr>
                      <p:cNvPr id="15093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3175" y="1590646"/>
                        <a:ext cx="1157556" cy="960660"/>
                      </a:xfrm>
                      <a:prstGeom prst="rect">
                        <a:avLst/>
                      </a:prstGeom>
                      <a:noFill/>
                      <a:ln>
                        <a:noFill/>
                      </a:ln>
                      <a:extLst/>
                    </p:spPr>
                  </p:pic>
                </p:oleObj>
              </mc:Fallback>
            </mc:AlternateContent>
          </a:graphicData>
        </a:graphic>
      </p:graphicFrame>
      <p:sp>
        <p:nvSpPr>
          <p:cNvPr id="179206" name="Rectangle 5"/>
          <p:cNvSpPr>
            <a:spLocks noGrp="1" noChangeArrowheads="1"/>
          </p:cNvSpPr>
          <p:nvPr>
            <p:ph type="title"/>
          </p:nvPr>
        </p:nvSpPr>
        <p:spPr/>
        <p:txBody>
          <a:bodyPr/>
          <a:lstStyle/>
          <a:p>
            <a:r>
              <a:rPr lang="zh-CN" altLang="en-US" dirty="0"/>
              <a:t>定理</a:t>
            </a:r>
            <a:r>
              <a:rPr lang="en-US" altLang="zh-CN" dirty="0"/>
              <a:t>4.8 </a:t>
            </a:r>
            <a:r>
              <a:rPr lang="zh-CN" altLang="en-US" dirty="0"/>
              <a:t>证明 </a:t>
            </a:r>
            <a:r>
              <a:rPr lang="en-US" altLang="zh-CN" dirty="0"/>
              <a:t>(</a:t>
            </a:r>
            <a:r>
              <a:rPr lang="zh-CN" altLang="en-US" dirty="0"/>
              <a:t>续</a:t>
            </a:r>
            <a:r>
              <a:rPr lang="en-US" altLang="zh-CN" dirty="0"/>
              <a:t>)</a:t>
            </a:r>
            <a:endParaRPr lang="zh-CN" altLang="en-US" dirty="0"/>
          </a:p>
        </p:txBody>
      </p:sp>
      <p:sp>
        <p:nvSpPr>
          <p:cNvPr id="1509382" name="Rectangle 6"/>
          <p:cNvSpPr>
            <a:spLocks noChangeArrowheads="1"/>
          </p:cNvSpPr>
          <p:nvPr/>
        </p:nvSpPr>
        <p:spPr bwMode="auto">
          <a:xfrm>
            <a:off x="343234" y="1851022"/>
            <a:ext cx="2591400" cy="47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r" eaLnBrk="1" hangingPunct="1">
              <a:spcBef>
                <a:spcPct val="0"/>
              </a:spcBef>
              <a:buClr>
                <a:srgbClr val="00FF00"/>
              </a:buClr>
              <a:buFont typeface="Wingdings" panose="05000000000000000000" pitchFamily="2" charset="2"/>
              <a:buNone/>
            </a:pPr>
            <a:r>
              <a:rPr kumimoji="1" lang="zh-CN" altLang="zh-CN" sz="2400" noProof="1">
                <a:solidFill>
                  <a:schemeClr val="tx1"/>
                </a:solidFill>
                <a:latin typeface="+mn-ea"/>
                <a:ea typeface="+mn-ea"/>
              </a:rPr>
              <a:t>取</a:t>
            </a:r>
            <a:r>
              <a:rPr kumimoji="1" lang="en-US" altLang="zh-CN" sz="2400" noProof="1">
                <a:solidFill>
                  <a:schemeClr val="tx1"/>
                </a:solidFill>
                <a:latin typeface="+mn-ea"/>
                <a:ea typeface="+mn-ea"/>
              </a:rPr>
              <a:t>k＝</a:t>
            </a:r>
            <a:r>
              <a:rPr kumimoji="1" lang="en-US" altLang="zh-CN" sz="2400" dirty="0">
                <a:solidFill>
                  <a:schemeClr val="tx1"/>
                </a:solidFill>
                <a:latin typeface="+mn-ea"/>
                <a:ea typeface="+mn-ea"/>
              </a:rPr>
              <a:t>8</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6</a:t>
            </a:r>
            <a:r>
              <a:rPr kumimoji="1" lang="zh-CN" altLang="en-US" sz="2400" dirty="0">
                <a:solidFill>
                  <a:schemeClr val="tx1"/>
                </a:solidFill>
                <a:latin typeface="+mn-ea"/>
                <a:ea typeface="+mn-ea"/>
              </a:rPr>
              <a:t>＝</a:t>
            </a:r>
            <a:r>
              <a:rPr kumimoji="1" lang="en-US" altLang="zh-CN" sz="2400" noProof="1">
                <a:solidFill>
                  <a:schemeClr val="tx1"/>
                </a:solidFill>
                <a:latin typeface="+mn-ea"/>
                <a:ea typeface="+mn-ea"/>
              </a:rPr>
              <a:t>n，</a:t>
            </a:r>
            <a:endParaRPr kumimoji="1" lang="zh-CN" altLang="en-US" sz="2400" dirty="0">
              <a:solidFill>
                <a:schemeClr val="tx1"/>
              </a:solidFill>
              <a:latin typeface="+mn-ea"/>
              <a:ea typeface="+mn-ea"/>
            </a:endParaRPr>
          </a:p>
        </p:txBody>
      </p:sp>
      <p:sp>
        <p:nvSpPr>
          <p:cNvPr id="1509383" name="Rectangle 7"/>
          <p:cNvSpPr>
            <a:spLocks noChangeArrowheads="1"/>
          </p:cNvSpPr>
          <p:nvPr/>
        </p:nvSpPr>
        <p:spPr bwMode="auto">
          <a:xfrm>
            <a:off x="155575" y="2681005"/>
            <a:ext cx="11298488"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Clr>
                <a:srgbClr val="00FF00"/>
              </a:buClr>
              <a:buFont typeface="Wingdings" panose="05000000000000000000" pitchFamily="2" charset="2"/>
              <a:buNone/>
            </a:pPr>
            <a:r>
              <a:rPr kumimoji="1" lang="en-US" altLang="zh-CN" sz="2400" dirty="0">
                <a:solidFill>
                  <a:srgbClr val="3333FF"/>
                </a:solidFill>
                <a:latin typeface="+mn-ea"/>
                <a:ea typeface="+mn-ea"/>
              </a:rPr>
              <a:t> </a:t>
            </a:r>
            <a:r>
              <a:rPr kumimoji="1" lang="zh-CN" altLang="en-US" sz="2400" noProof="1">
                <a:solidFill>
                  <a:srgbClr val="3333FF"/>
                </a:solidFill>
                <a:latin typeface="+mn-ea"/>
                <a:ea typeface="+mn-ea"/>
              </a:rPr>
              <a:t>对</a:t>
            </a:r>
            <a:r>
              <a:rPr lang="zh-CN" altLang="en-US" sz="2400" dirty="0">
                <a:solidFill>
                  <a:srgbClr val="3333FF"/>
                </a:solidFill>
                <a:latin typeface="+mn-ea"/>
                <a:ea typeface="+mn-ea"/>
                <a:sym typeface="Symbol" panose="05050102010706020507" pitchFamily="18" charset="2"/>
              </a:rPr>
              <a:t>任意</a:t>
            </a:r>
            <a:r>
              <a:rPr kumimoji="1" lang="zh-CN" altLang="en-US" sz="2400" noProof="1">
                <a:solidFill>
                  <a:srgbClr val="3333FF"/>
                </a:solidFill>
                <a:latin typeface="+mn-ea"/>
                <a:ea typeface="+mn-ea"/>
              </a:rPr>
              <a:t>&lt;</a:t>
            </a:r>
            <a:r>
              <a:rPr kumimoji="1" lang="en-US" altLang="zh-CN" sz="2400" noProof="1">
                <a:solidFill>
                  <a:srgbClr val="3333FF"/>
                </a:solidFill>
                <a:latin typeface="+mn-ea"/>
                <a:ea typeface="+mn-ea"/>
              </a:rPr>
              <a:t>a,b&gt;</a:t>
            </a:r>
            <a:r>
              <a:rPr kumimoji="1" lang="en-US" altLang="zh-CN" sz="2400" dirty="0">
                <a:solidFill>
                  <a:srgbClr val="3333FF"/>
                </a:solidFill>
                <a:latin typeface="+mn-ea"/>
                <a:ea typeface="+mn-ea"/>
              </a:rPr>
              <a:t>∈</a:t>
            </a:r>
            <a:r>
              <a:rPr kumimoji="1" lang="en-US" altLang="zh-CN" sz="2400" noProof="1">
                <a:solidFill>
                  <a:srgbClr val="3333FF"/>
                </a:solidFill>
                <a:latin typeface="+mn-ea"/>
                <a:ea typeface="+mn-ea"/>
              </a:rPr>
              <a:t>R</a:t>
            </a:r>
            <a:r>
              <a:rPr kumimoji="1" lang="en-US" altLang="zh-CN" sz="2400" baseline="30000" dirty="0">
                <a:solidFill>
                  <a:srgbClr val="3333FF"/>
                </a:solidFill>
                <a:latin typeface="+mn-ea"/>
                <a:ea typeface="+mn-ea"/>
              </a:rPr>
              <a:t>8</a:t>
            </a:r>
            <a:r>
              <a:rPr kumimoji="1" lang="zh-CN" altLang="en-US" sz="2400" dirty="0">
                <a:solidFill>
                  <a:schemeClr val="tx1"/>
                </a:solidFill>
                <a:latin typeface="+mn-ea"/>
                <a:ea typeface="+mn-ea"/>
              </a:rPr>
              <a:t>，则由“</a:t>
            </a:r>
            <a:r>
              <a:rPr kumimoji="1" lang="zh-CN" altLang="en-US" sz="2400" dirty="0">
                <a:solidFill>
                  <a:schemeClr val="tx1"/>
                </a:solidFill>
                <a:latin typeface="+mn-ea"/>
                <a:ea typeface="+mn-ea"/>
                <a:sym typeface="Symbol" panose="05050102010706020507" pitchFamily="18" charset="2"/>
              </a:rPr>
              <a:t></a:t>
            </a:r>
            <a:r>
              <a:rPr kumimoji="1" lang="zh-CN" altLang="en-US" sz="2400" noProof="1">
                <a:solidFill>
                  <a:schemeClr val="tx1"/>
                </a:solidFill>
                <a:latin typeface="+mn-ea"/>
                <a:ea typeface="+mn-ea"/>
              </a:rPr>
              <a:t>”的定义知，存在</a:t>
            </a:r>
            <a:r>
              <a:rPr kumimoji="1" lang="en-US" altLang="zh-CN" sz="2400" noProof="1">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 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（为了统一，假设</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0</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8</a:t>
            </a:r>
            <a:r>
              <a:rPr kumimoji="1" lang="zh-CN" altLang="en-US" sz="2400" dirty="0">
                <a:solidFill>
                  <a:schemeClr val="tx1"/>
                </a:solidFill>
                <a:latin typeface="+mn-ea"/>
                <a:ea typeface="+mn-ea"/>
              </a:rPr>
              <a:t>＝</a:t>
            </a:r>
            <a:r>
              <a:rPr kumimoji="1" lang="en-US" altLang="zh-CN" sz="2400" dirty="0">
                <a:solidFill>
                  <a:schemeClr val="tx1"/>
                </a:solidFill>
                <a:latin typeface="+mn-ea"/>
                <a:ea typeface="+mn-ea"/>
              </a:rPr>
              <a:t>b)</a:t>
            </a:r>
            <a:r>
              <a:rPr kumimoji="1" lang="zh-CN" altLang="en-US" sz="2400" dirty="0">
                <a:solidFill>
                  <a:schemeClr val="tx1"/>
                </a:solidFill>
                <a:latin typeface="+mn-ea"/>
                <a:ea typeface="+mn-ea"/>
              </a:rPr>
              <a:t>，使得：</a:t>
            </a:r>
          </a:p>
          <a:p>
            <a:pPr algn="ctr" eaLnBrk="1" hangingPunct="1">
              <a:buClr>
                <a:srgbClr val="00FF00"/>
              </a:buClr>
              <a:buFont typeface="Wingdings" panose="05000000000000000000" pitchFamily="2" charset="2"/>
              <a:buNone/>
            </a:pPr>
            <a:r>
              <a:rPr kumimoji="1" lang="en-US" altLang="zh-CN" sz="2400" dirty="0">
                <a:solidFill>
                  <a:schemeClr val="tx1"/>
                </a:solidFill>
                <a:latin typeface="+mn-ea"/>
                <a:ea typeface="+mn-ea"/>
              </a:rPr>
              <a:t>&lt;a</a:t>
            </a:r>
            <a:r>
              <a:rPr kumimoji="1" lang="en-US" altLang="zh-CN" sz="2400" baseline="-25000" dirty="0">
                <a:solidFill>
                  <a:schemeClr val="tx1"/>
                </a:solidFill>
                <a:latin typeface="+mn-ea"/>
                <a:ea typeface="+mn-ea"/>
              </a:rPr>
              <a:t>0</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1</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2</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3</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r>
              <a:rPr kumimoji="1" lang="en-US" altLang="zh-CN" sz="2400" dirty="0">
                <a:solidFill>
                  <a:schemeClr val="tx1"/>
                </a:solidFill>
                <a:latin typeface="+mn-ea"/>
                <a:ea typeface="+mn-ea"/>
              </a:rPr>
              <a:t>&lt;a</a:t>
            </a:r>
            <a:r>
              <a:rPr kumimoji="1" lang="en-US" altLang="zh-CN" sz="2400" baseline="-25000" dirty="0">
                <a:solidFill>
                  <a:schemeClr val="tx1"/>
                </a:solidFill>
                <a:latin typeface="+mn-ea"/>
                <a:ea typeface="+mn-ea"/>
              </a:rPr>
              <a:t>3</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4</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en-US" altLang="zh-CN" sz="2400" dirty="0">
              <a:solidFill>
                <a:schemeClr val="tx1"/>
              </a:solidFill>
              <a:latin typeface="+mn-ea"/>
              <a:ea typeface="+mn-ea"/>
            </a:endParaRPr>
          </a:p>
          <a:p>
            <a:pPr algn="ctr" eaLnBrk="1" hangingPunct="1">
              <a:buClr>
                <a:srgbClr val="00FF00"/>
              </a:buClr>
              <a:buFont typeface="Wingdings" panose="05000000000000000000" pitchFamily="2" charset="2"/>
              <a:buNone/>
            </a:pPr>
            <a:r>
              <a:rPr kumimoji="1" lang="en-US" altLang="zh-CN" sz="2400" noProof="1">
                <a:solidFill>
                  <a:schemeClr val="tx1"/>
                </a:solidFill>
                <a:latin typeface="+mn-ea"/>
                <a:ea typeface="+mn-ea"/>
              </a:rPr>
              <a:t>&lt;a</a:t>
            </a:r>
            <a:r>
              <a:rPr kumimoji="1" lang="en-US" altLang="zh-CN" sz="2400" baseline="-25000" dirty="0">
                <a:solidFill>
                  <a:schemeClr val="tx1"/>
                </a:solidFill>
                <a:latin typeface="+mn-ea"/>
                <a:ea typeface="+mn-ea"/>
              </a:rPr>
              <a:t>4</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5</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5</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6</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6</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R，&lt;a</a:t>
            </a:r>
            <a:r>
              <a:rPr kumimoji="1" lang="en-US" altLang="zh-CN" sz="2400" baseline="-25000" dirty="0">
                <a:solidFill>
                  <a:schemeClr val="tx1"/>
                </a:solidFill>
                <a:latin typeface="+mn-ea"/>
                <a:ea typeface="+mn-ea"/>
              </a:rPr>
              <a:t>7</a:t>
            </a:r>
            <a:r>
              <a:rPr kumimoji="1" lang="en-US" altLang="zh-CN" sz="2400" dirty="0">
                <a:solidFill>
                  <a:schemeClr val="tx1"/>
                </a:solidFill>
                <a:latin typeface="+mn-ea"/>
                <a:ea typeface="+mn-ea"/>
              </a:rPr>
              <a:t>,a</a:t>
            </a:r>
            <a:r>
              <a:rPr kumimoji="1" lang="en-US" altLang="zh-CN" sz="2400" baseline="-25000" dirty="0">
                <a:solidFill>
                  <a:schemeClr val="tx1"/>
                </a:solidFill>
                <a:latin typeface="+mn-ea"/>
                <a:ea typeface="+mn-ea"/>
              </a:rPr>
              <a:t>8</a:t>
            </a:r>
            <a:r>
              <a:rPr kumimoji="1" lang="en-US" altLang="zh-CN" sz="2400" dirty="0">
                <a:solidFill>
                  <a:schemeClr val="tx1"/>
                </a:solidFill>
                <a:latin typeface="+mn-ea"/>
                <a:ea typeface="+mn-ea"/>
              </a:rPr>
              <a:t>&gt;∈</a:t>
            </a:r>
            <a:r>
              <a:rPr kumimoji="1" lang="en-US" altLang="zh-CN" sz="2400" noProof="1">
                <a:solidFill>
                  <a:schemeClr val="tx1"/>
                </a:solidFill>
                <a:latin typeface="+mn-ea"/>
                <a:ea typeface="+mn-ea"/>
              </a:rPr>
              <a:t>R。</a:t>
            </a:r>
            <a:endParaRPr kumimoji="1" lang="zh-CN" altLang="en-US" sz="2400" dirty="0">
              <a:solidFill>
                <a:schemeClr val="tx1"/>
              </a:solidFill>
              <a:latin typeface="+mn-ea"/>
              <a:ea typeface="+mn-ea"/>
            </a:endParaRPr>
          </a:p>
        </p:txBody>
      </p:sp>
    </p:spTree>
    <p:extLst>
      <p:ext uri="{BB962C8B-B14F-4D97-AF65-F5344CB8AC3E}">
        <p14:creationId xmlns:p14="http://schemas.microsoft.com/office/powerpoint/2010/main" val="82779733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9382">
                                            <p:txEl>
                                              <p:pRg st="0" end="0"/>
                                            </p:txEl>
                                          </p:spTgt>
                                        </p:tgtEl>
                                        <p:attrNameLst>
                                          <p:attrName>style.visibility</p:attrName>
                                        </p:attrNameLst>
                                      </p:cBhvr>
                                      <p:to>
                                        <p:strVal val="visible"/>
                                      </p:to>
                                    </p:set>
                                    <p:anim calcmode="lin" valueType="num">
                                      <p:cBhvr additive="base">
                                        <p:cTn id="7" dur="500" fill="hold"/>
                                        <p:tgtEl>
                                          <p:spTgt spid="15093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93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9378">
                                            <p:txEl>
                                              <p:pRg st="0" end="0"/>
                                            </p:txEl>
                                          </p:spTgt>
                                        </p:tgtEl>
                                        <p:attrNameLst>
                                          <p:attrName>style.visibility</p:attrName>
                                        </p:attrNameLst>
                                      </p:cBhvr>
                                      <p:to>
                                        <p:strVal val="visible"/>
                                      </p:to>
                                    </p:set>
                                    <p:anim calcmode="lin" valueType="num">
                                      <p:cBhvr additive="base">
                                        <p:cTn id="13" dur="500" fill="hold"/>
                                        <p:tgtEl>
                                          <p:spTgt spid="150937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9378">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50938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09383">
                                            <p:txEl>
                                              <p:pRg st="0" end="0"/>
                                            </p:txEl>
                                          </p:spTgt>
                                        </p:tgtEl>
                                        <p:attrNameLst>
                                          <p:attrName>style.visibility</p:attrName>
                                        </p:attrNameLst>
                                      </p:cBhvr>
                                      <p:to>
                                        <p:strVal val="visible"/>
                                      </p:to>
                                    </p:set>
                                    <p:anim calcmode="lin" valueType="num">
                                      <p:cBhvr additive="base">
                                        <p:cTn id="22" dur="500" fill="hold"/>
                                        <p:tgtEl>
                                          <p:spTgt spid="1509383">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093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09383">
                                            <p:txEl>
                                              <p:pRg st="1" end="1"/>
                                            </p:txEl>
                                          </p:spTgt>
                                        </p:tgtEl>
                                        <p:attrNameLst>
                                          <p:attrName>style.visibility</p:attrName>
                                        </p:attrNameLst>
                                      </p:cBhvr>
                                      <p:to>
                                        <p:strVal val="visible"/>
                                      </p:to>
                                    </p:set>
                                    <p:anim calcmode="lin" valueType="num">
                                      <p:cBhvr additive="base">
                                        <p:cTn id="28" dur="500" fill="hold"/>
                                        <p:tgtEl>
                                          <p:spTgt spid="1509383">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093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09383">
                                            <p:txEl>
                                              <p:pRg st="2" end="2"/>
                                            </p:txEl>
                                          </p:spTgt>
                                        </p:tgtEl>
                                        <p:attrNameLst>
                                          <p:attrName>style.visibility</p:attrName>
                                        </p:attrNameLst>
                                      </p:cBhvr>
                                      <p:to>
                                        <p:strVal val="visible"/>
                                      </p:to>
                                    </p:set>
                                    <p:anim calcmode="lin" valueType="num">
                                      <p:cBhvr additive="base">
                                        <p:cTn id="34" dur="500" fill="hold"/>
                                        <p:tgtEl>
                                          <p:spTgt spid="150938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5093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78" grpId="0" build="p" autoUpdateAnimBg="0"/>
      <p:bldP spid="1509382" grpId="0" build="p" autoUpdateAnimBg="0"/>
      <p:bldP spid="1509383"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1426" name="Rectangle 2"/>
          <p:cNvSpPr>
            <a:spLocks noGrp="1" noChangeArrowheads="1"/>
          </p:cNvSpPr>
          <p:nvPr>
            <p:ph type="body" idx="1"/>
          </p:nvPr>
        </p:nvSpPr>
        <p:spPr>
          <a:xfrm>
            <a:off x="460375" y="1032114"/>
            <a:ext cx="11353800" cy="4795360"/>
          </a:xfrm>
        </p:spPr>
        <p:txBody>
          <a:bodyPr/>
          <a:lstStyle/>
          <a:p>
            <a:pPr marL="0" indent="0">
              <a:lnSpc>
                <a:spcPct val="150000"/>
              </a:lnSpc>
              <a:buNone/>
            </a:pPr>
            <a:r>
              <a:rPr lang="zh-CN" altLang="en-US" noProof="1"/>
              <a:t>由于|</a:t>
            </a:r>
            <a:r>
              <a:rPr lang="en-US" altLang="zh-CN" noProof="1"/>
              <a:t>A|＝</a:t>
            </a:r>
            <a:r>
              <a:rPr lang="en-US" altLang="zh-CN"/>
              <a:t>6</a:t>
            </a:r>
            <a:r>
              <a:rPr lang="en-US" altLang="zh-CN" noProof="1"/>
              <a:t>，</a:t>
            </a:r>
            <a:r>
              <a:rPr lang="zh-CN" altLang="en-US" noProof="1"/>
              <a:t>所以</a:t>
            </a:r>
            <a:r>
              <a:rPr lang="zh-CN" altLang="en-US" dirty="0"/>
              <a:t>由鸽笼原理知：</a:t>
            </a:r>
            <a:r>
              <a:rPr lang="en-US" altLang="zh-CN" dirty="0"/>
              <a:t>9</a:t>
            </a:r>
            <a:r>
              <a:rPr lang="zh-CN" altLang="en-US" noProof="1"/>
              <a:t>个元素中至少有两个</a:t>
            </a:r>
            <a:r>
              <a:rPr lang="zh-CN" altLang="zh-CN" dirty="0"/>
              <a:t>以上</a:t>
            </a:r>
            <a:r>
              <a:rPr lang="zh-CN" altLang="en-US" noProof="1"/>
              <a:t>元素相同</a:t>
            </a:r>
            <a:r>
              <a:rPr lang="zh-CN" altLang="zh-CN" noProof="1"/>
              <a:t>，</a:t>
            </a:r>
            <a:r>
              <a:rPr lang="zh-CN" altLang="en-US" noProof="1"/>
              <a:t>不</a:t>
            </a:r>
            <a:r>
              <a:rPr lang="zh-CN" altLang="zh-CN"/>
              <a:t>妨</a:t>
            </a:r>
            <a:r>
              <a:rPr lang="zh-CN" altLang="en-US" noProof="1"/>
              <a:t>假设</a:t>
            </a:r>
            <a:r>
              <a:rPr lang="en-US" altLang="zh-CN" noProof="1"/>
              <a:t>a</a:t>
            </a:r>
            <a:r>
              <a:rPr lang="en-US" altLang="zh-CN" baseline="-25000" dirty="0"/>
              <a:t>4</a:t>
            </a:r>
            <a:r>
              <a:rPr lang="zh-CN" altLang="en-US" dirty="0"/>
              <a:t>＝</a:t>
            </a:r>
            <a:r>
              <a:rPr lang="en-US" altLang="zh-CN" dirty="0"/>
              <a:t>a</a:t>
            </a:r>
            <a:r>
              <a:rPr lang="en-US" altLang="zh-CN" baseline="-25000" dirty="0"/>
              <a:t>7</a:t>
            </a:r>
            <a:r>
              <a:rPr lang="en-US" altLang="zh-CN" dirty="0"/>
              <a:t>(4</a:t>
            </a:r>
            <a:r>
              <a:rPr lang="zh-CN" altLang="en-US" dirty="0"/>
              <a:t>＜</a:t>
            </a:r>
            <a:r>
              <a:rPr lang="en-US" altLang="zh-CN"/>
              <a:t>7)</a:t>
            </a:r>
            <a:r>
              <a:rPr lang="zh-CN" altLang="en-US"/>
              <a:t>，则</a:t>
            </a:r>
            <a:r>
              <a:rPr lang="zh-CN" altLang="en-US" dirty="0"/>
              <a:t>可在</a:t>
            </a:r>
          </a:p>
          <a:p>
            <a:pPr marL="0" indent="0">
              <a:lnSpc>
                <a:spcPct val="150000"/>
              </a:lnSpc>
              <a:buNone/>
            </a:pPr>
            <a:r>
              <a:rPr lang="en-US" altLang="zh-CN"/>
              <a:t>&lt;a</a:t>
            </a:r>
            <a:r>
              <a:rPr lang="en-US" altLang="zh-CN" baseline="-25000"/>
              <a:t>0</a:t>
            </a:r>
            <a:r>
              <a:rPr lang="en-US" altLang="zh-CN"/>
              <a:t>,a</a:t>
            </a:r>
            <a:r>
              <a:rPr lang="en-US" altLang="zh-CN" baseline="-25000"/>
              <a:t>1</a:t>
            </a:r>
            <a:r>
              <a:rPr lang="en-US" altLang="zh-CN" dirty="0"/>
              <a:t>&gt;</a:t>
            </a:r>
            <a:r>
              <a:rPr lang="en-US" altLang="zh-CN"/>
              <a:t>∈</a:t>
            </a:r>
            <a:r>
              <a:rPr lang="en-US" altLang="zh-CN" noProof="1"/>
              <a:t>R，&lt;a</a:t>
            </a:r>
            <a:r>
              <a:rPr lang="en-US" altLang="zh-CN" baseline="-25000"/>
              <a:t>1</a:t>
            </a:r>
            <a:r>
              <a:rPr lang="en-US" altLang="zh-CN"/>
              <a:t>,a</a:t>
            </a:r>
            <a:r>
              <a:rPr lang="en-US" altLang="zh-CN" baseline="-25000"/>
              <a:t>2</a:t>
            </a:r>
            <a:r>
              <a:rPr lang="en-US" altLang="zh-CN" dirty="0"/>
              <a:t>&gt;</a:t>
            </a:r>
            <a:r>
              <a:rPr lang="en-US" altLang="zh-CN"/>
              <a:t>∈</a:t>
            </a:r>
            <a:r>
              <a:rPr lang="en-US" altLang="zh-CN" noProof="1"/>
              <a:t>R，&lt;a</a:t>
            </a:r>
            <a:r>
              <a:rPr lang="en-US" altLang="zh-CN" baseline="-25000"/>
              <a:t>2</a:t>
            </a:r>
            <a:r>
              <a:rPr lang="en-US" altLang="zh-CN"/>
              <a:t>,a</a:t>
            </a:r>
            <a:r>
              <a:rPr lang="en-US" altLang="zh-CN" baseline="-25000"/>
              <a:t>3</a:t>
            </a:r>
            <a:r>
              <a:rPr lang="en-US" altLang="zh-CN" dirty="0"/>
              <a:t>&gt;</a:t>
            </a:r>
            <a:r>
              <a:rPr lang="en-US" altLang="zh-CN"/>
              <a:t>∈</a:t>
            </a:r>
            <a:r>
              <a:rPr lang="en-US" altLang="zh-CN" noProof="1"/>
              <a:t>R，</a:t>
            </a:r>
            <a:r>
              <a:rPr lang="en-US" altLang="zh-CN"/>
              <a:t>&lt;a</a:t>
            </a:r>
            <a:r>
              <a:rPr lang="en-US" altLang="zh-CN" baseline="-25000"/>
              <a:t>3</a:t>
            </a:r>
            <a:r>
              <a:rPr lang="en-US" altLang="zh-CN"/>
              <a:t>,</a:t>
            </a:r>
            <a:r>
              <a:rPr lang="en-US" altLang="zh-CN">
                <a:solidFill>
                  <a:srgbClr val="FF0000"/>
                </a:solidFill>
              </a:rPr>
              <a:t>a</a:t>
            </a:r>
            <a:r>
              <a:rPr lang="en-US" altLang="zh-CN" baseline="-25000">
                <a:solidFill>
                  <a:srgbClr val="FF0000"/>
                </a:solidFill>
              </a:rPr>
              <a:t>4</a:t>
            </a:r>
            <a:r>
              <a:rPr lang="en-US" altLang="zh-CN" dirty="0"/>
              <a:t>&gt;</a:t>
            </a:r>
            <a:r>
              <a:rPr lang="en-US" altLang="zh-CN"/>
              <a:t>∈</a:t>
            </a:r>
            <a:r>
              <a:rPr lang="en-US" altLang="zh-CN" noProof="1"/>
              <a:t>R，&lt;</a:t>
            </a:r>
            <a:r>
              <a:rPr lang="en-US" altLang="zh-CN" noProof="1">
                <a:solidFill>
                  <a:srgbClr val="FF0000"/>
                </a:solidFill>
              </a:rPr>
              <a:t>a</a:t>
            </a:r>
            <a:r>
              <a:rPr lang="en-US" altLang="zh-CN" baseline="-25000">
                <a:solidFill>
                  <a:srgbClr val="FF0000"/>
                </a:solidFill>
              </a:rPr>
              <a:t>4</a:t>
            </a:r>
            <a:r>
              <a:rPr lang="en-US" altLang="zh-CN"/>
              <a:t>,a</a:t>
            </a:r>
            <a:r>
              <a:rPr lang="en-US" altLang="zh-CN" baseline="-25000"/>
              <a:t>5</a:t>
            </a:r>
            <a:r>
              <a:rPr lang="en-US" altLang="zh-CN" dirty="0"/>
              <a:t>&gt;</a:t>
            </a:r>
            <a:r>
              <a:rPr lang="en-US" altLang="zh-CN"/>
              <a:t>∈</a:t>
            </a:r>
            <a:r>
              <a:rPr lang="en-US" altLang="zh-CN" noProof="1"/>
              <a:t>R，&lt;a</a:t>
            </a:r>
            <a:r>
              <a:rPr lang="en-US" altLang="zh-CN" baseline="-25000"/>
              <a:t>5</a:t>
            </a:r>
            <a:r>
              <a:rPr lang="en-US" altLang="zh-CN"/>
              <a:t>,a</a:t>
            </a:r>
            <a:r>
              <a:rPr lang="en-US" altLang="zh-CN" baseline="-25000"/>
              <a:t>6</a:t>
            </a:r>
            <a:r>
              <a:rPr lang="en-US" altLang="zh-CN" dirty="0"/>
              <a:t>&gt;</a:t>
            </a:r>
            <a:r>
              <a:rPr lang="en-US" altLang="zh-CN"/>
              <a:t>∈</a:t>
            </a:r>
            <a:r>
              <a:rPr lang="en-US" altLang="zh-CN" noProof="1"/>
              <a:t>R，&lt;a</a:t>
            </a:r>
            <a:r>
              <a:rPr lang="en-US" altLang="zh-CN" baseline="-25000"/>
              <a:t>6</a:t>
            </a:r>
            <a:r>
              <a:rPr lang="en-US" altLang="zh-CN"/>
              <a:t>,</a:t>
            </a:r>
            <a:r>
              <a:rPr lang="en-US" altLang="zh-CN">
                <a:solidFill>
                  <a:srgbClr val="FF0000"/>
                </a:solidFill>
              </a:rPr>
              <a:t>a</a:t>
            </a:r>
            <a:r>
              <a:rPr lang="en-US" altLang="zh-CN" baseline="-25000">
                <a:solidFill>
                  <a:srgbClr val="FF0000"/>
                </a:solidFill>
              </a:rPr>
              <a:t>7</a:t>
            </a:r>
            <a:r>
              <a:rPr lang="en-US" altLang="zh-CN" dirty="0"/>
              <a:t>&gt;</a:t>
            </a:r>
            <a:r>
              <a:rPr lang="en-US" altLang="zh-CN"/>
              <a:t>∈</a:t>
            </a:r>
            <a:r>
              <a:rPr lang="en-US" altLang="zh-CN" noProof="1"/>
              <a:t>R，&lt;</a:t>
            </a:r>
            <a:r>
              <a:rPr lang="en-US" altLang="zh-CN" noProof="1">
                <a:solidFill>
                  <a:srgbClr val="FF0000"/>
                </a:solidFill>
              </a:rPr>
              <a:t>a</a:t>
            </a:r>
            <a:r>
              <a:rPr lang="en-US" altLang="zh-CN" baseline="-25000">
                <a:solidFill>
                  <a:srgbClr val="FF0000"/>
                </a:solidFill>
              </a:rPr>
              <a:t>7</a:t>
            </a:r>
            <a:r>
              <a:rPr lang="en-US" altLang="zh-CN"/>
              <a:t>,a</a:t>
            </a:r>
            <a:r>
              <a:rPr lang="en-US" altLang="zh-CN" baseline="-25000"/>
              <a:t>8</a:t>
            </a:r>
            <a:r>
              <a:rPr lang="en-US" altLang="zh-CN" dirty="0"/>
              <a:t>&gt;∈</a:t>
            </a:r>
            <a:r>
              <a:rPr lang="en-US" altLang="zh-CN" noProof="1"/>
              <a:t>R。</a:t>
            </a:r>
            <a:r>
              <a:rPr lang="zh-CN" altLang="en-US" noProof="1"/>
              <a:t>中删去</a:t>
            </a:r>
          </a:p>
          <a:p>
            <a:pPr marL="0" indent="0">
              <a:lnSpc>
                <a:spcPct val="150000"/>
              </a:lnSpc>
              <a:buNone/>
            </a:pPr>
            <a:r>
              <a:rPr lang="zh-CN" altLang="zh-CN" noProof="1"/>
              <a:t>&lt;</a:t>
            </a:r>
            <a:r>
              <a:rPr lang="en-US" altLang="zh-CN" noProof="1">
                <a:solidFill>
                  <a:srgbClr val="FF0000"/>
                </a:solidFill>
              </a:rPr>
              <a:t>a</a:t>
            </a:r>
            <a:r>
              <a:rPr lang="en-US" altLang="zh-CN" baseline="-25000">
                <a:solidFill>
                  <a:srgbClr val="FF0000"/>
                </a:solidFill>
              </a:rPr>
              <a:t>4</a:t>
            </a:r>
            <a:r>
              <a:rPr lang="en-US" altLang="zh-CN"/>
              <a:t>,a</a:t>
            </a:r>
            <a:r>
              <a:rPr lang="en-US" altLang="zh-CN" baseline="-25000"/>
              <a:t>5</a:t>
            </a:r>
            <a:r>
              <a:rPr lang="en-US" altLang="zh-CN" dirty="0"/>
              <a:t>&gt;</a:t>
            </a:r>
            <a:r>
              <a:rPr lang="en-US" altLang="zh-CN"/>
              <a:t>∈</a:t>
            </a:r>
            <a:r>
              <a:rPr lang="en-US" altLang="zh-CN" noProof="1"/>
              <a:t>R，&lt;a</a:t>
            </a:r>
            <a:r>
              <a:rPr lang="en-US" altLang="zh-CN" baseline="-25000"/>
              <a:t>5</a:t>
            </a:r>
            <a:r>
              <a:rPr lang="en-US" altLang="zh-CN"/>
              <a:t>,a</a:t>
            </a:r>
            <a:r>
              <a:rPr lang="en-US" altLang="zh-CN" baseline="-25000"/>
              <a:t>6</a:t>
            </a:r>
            <a:r>
              <a:rPr lang="en-US" altLang="zh-CN" dirty="0"/>
              <a:t>&gt;</a:t>
            </a:r>
            <a:r>
              <a:rPr lang="en-US" altLang="zh-CN"/>
              <a:t>∈</a:t>
            </a:r>
            <a:r>
              <a:rPr lang="en-US" altLang="zh-CN" noProof="1"/>
              <a:t>R，&lt;a</a:t>
            </a:r>
            <a:r>
              <a:rPr lang="en-US" altLang="zh-CN" baseline="-25000"/>
              <a:t>6</a:t>
            </a:r>
            <a:r>
              <a:rPr lang="en-US" altLang="zh-CN"/>
              <a:t>,</a:t>
            </a:r>
            <a:r>
              <a:rPr lang="en-US" altLang="zh-CN">
                <a:solidFill>
                  <a:srgbClr val="FF0000"/>
                </a:solidFill>
              </a:rPr>
              <a:t>a</a:t>
            </a:r>
            <a:r>
              <a:rPr lang="en-US" altLang="zh-CN" baseline="-25000">
                <a:solidFill>
                  <a:srgbClr val="FF0000"/>
                </a:solidFill>
              </a:rPr>
              <a:t>7</a:t>
            </a:r>
            <a:r>
              <a:rPr lang="en-US" altLang="zh-CN" dirty="0"/>
              <a:t>&gt;</a:t>
            </a:r>
            <a:r>
              <a:rPr lang="en-US" altLang="zh-CN"/>
              <a:t>∈</a:t>
            </a:r>
            <a:r>
              <a:rPr lang="en-US" altLang="zh-CN" noProof="1"/>
              <a:t>R，</a:t>
            </a:r>
            <a:r>
              <a:rPr lang="zh-CN" altLang="en-US" noProof="1"/>
              <a:t>后有</a:t>
            </a:r>
            <a:endParaRPr lang="en-US" altLang="en-US" dirty="0"/>
          </a:p>
          <a:p>
            <a:pPr marL="0" indent="0">
              <a:lnSpc>
                <a:spcPct val="150000"/>
              </a:lnSpc>
              <a:buNone/>
            </a:pPr>
            <a:r>
              <a:rPr lang="en-US" altLang="zh-CN"/>
              <a:t>&lt;a</a:t>
            </a:r>
            <a:r>
              <a:rPr lang="en-US" altLang="zh-CN" baseline="-25000"/>
              <a:t>0</a:t>
            </a:r>
            <a:r>
              <a:rPr lang="en-US" altLang="zh-CN"/>
              <a:t>,a</a:t>
            </a:r>
            <a:r>
              <a:rPr lang="en-US" altLang="zh-CN" baseline="-25000"/>
              <a:t>1</a:t>
            </a:r>
            <a:r>
              <a:rPr lang="en-US" altLang="zh-CN" dirty="0"/>
              <a:t>&gt;</a:t>
            </a:r>
            <a:r>
              <a:rPr lang="en-US" altLang="zh-CN"/>
              <a:t>∈</a:t>
            </a:r>
            <a:r>
              <a:rPr lang="en-US" altLang="zh-CN" noProof="1"/>
              <a:t>R，&lt;a</a:t>
            </a:r>
            <a:r>
              <a:rPr lang="en-US" altLang="zh-CN" baseline="-25000"/>
              <a:t>1</a:t>
            </a:r>
            <a:r>
              <a:rPr lang="en-US" altLang="zh-CN"/>
              <a:t>,a</a:t>
            </a:r>
            <a:r>
              <a:rPr lang="en-US" altLang="zh-CN" baseline="-25000"/>
              <a:t>2</a:t>
            </a:r>
            <a:r>
              <a:rPr lang="en-US" altLang="zh-CN" dirty="0"/>
              <a:t>&gt;</a:t>
            </a:r>
            <a:r>
              <a:rPr lang="en-US" altLang="zh-CN"/>
              <a:t>∈</a:t>
            </a:r>
            <a:r>
              <a:rPr lang="en-US" altLang="zh-CN" noProof="1"/>
              <a:t>R，&lt;a</a:t>
            </a:r>
            <a:r>
              <a:rPr lang="en-US" altLang="zh-CN" baseline="-25000"/>
              <a:t>2</a:t>
            </a:r>
            <a:r>
              <a:rPr lang="en-US" altLang="zh-CN"/>
              <a:t>,a</a:t>
            </a:r>
            <a:r>
              <a:rPr lang="en-US" altLang="zh-CN" baseline="-25000"/>
              <a:t>3</a:t>
            </a:r>
            <a:r>
              <a:rPr lang="en-US" altLang="zh-CN" dirty="0"/>
              <a:t>&gt;</a:t>
            </a:r>
            <a:r>
              <a:rPr lang="en-US" altLang="zh-CN"/>
              <a:t>∈</a:t>
            </a:r>
            <a:r>
              <a:rPr lang="en-US" altLang="zh-CN" noProof="1"/>
              <a:t>R，</a:t>
            </a:r>
            <a:r>
              <a:rPr lang="en-US" altLang="zh-CN"/>
              <a:t>&lt;a</a:t>
            </a:r>
            <a:r>
              <a:rPr lang="en-US" altLang="zh-CN" baseline="-25000"/>
              <a:t>3</a:t>
            </a:r>
            <a:r>
              <a:rPr lang="en-US" altLang="zh-CN"/>
              <a:t>,</a:t>
            </a:r>
            <a:r>
              <a:rPr lang="en-US" altLang="zh-CN">
                <a:solidFill>
                  <a:srgbClr val="FF0000"/>
                </a:solidFill>
              </a:rPr>
              <a:t>a</a:t>
            </a:r>
            <a:r>
              <a:rPr lang="en-US" altLang="zh-CN" baseline="-25000">
                <a:solidFill>
                  <a:srgbClr val="FF0000"/>
                </a:solidFill>
              </a:rPr>
              <a:t>4</a:t>
            </a:r>
            <a:r>
              <a:rPr lang="en-US" altLang="zh-CN" dirty="0"/>
              <a:t>&gt;</a:t>
            </a:r>
            <a:r>
              <a:rPr lang="en-US" altLang="zh-CN"/>
              <a:t>∈</a:t>
            </a:r>
            <a:r>
              <a:rPr lang="en-US" altLang="zh-CN" noProof="1"/>
              <a:t>R，&lt;</a:t>
            </a:r>
            <a:r>
              <a:rPr lang="en-US" altLang="zh-CN" noProof="1">
                <a:solidFill>
                  <a:srgbClr val="FF0000"/>
                </a:solidFill>
              </a:rPr>
              <a:t>a</a:t>
            </a:r>
            <a:r>
              <a:rPr lang="en-US" altLang="zh-CN" baseline="-25000">
                <a:solidFill>
                  <a:srgbClr val="FF0000"/>
                </a:solidFill>
              </a:rPr>
              <a:t>7</a:t>
            </a:r>
            <a:r>
              <a:rPr lang="en-US" altLang="zh-CN"/>
              <a:t>,a</a:t>
            </a:r>
            <a:r>
              <a:rPr lang="en-US" altLang="zh-CN" baseline="-25000"/>
              <a:t>8</a:t>
            </a:r>
            <a:r>
              <a:rPr lang="en-US" altLang="zh-CN" dirty="0"/>
              <a:t>&gt;∈</a:t>
            </a:r>
            <a:r>
              <a:rPr lang="en-US" altLang="zh-CN" noProof="1"/>
              <a:t>R。</a:t>
            </a:r>
            <a:endParaRPr lang="zh-CN" altLang="en-US" dirty="0"/>
          </a:p>
        </p:txBody>
      </p:sp>
      <p:sp>
        <p:nvSpPr>
          <p:cNvPr id="181252" name="Rectangle 3"/>
          <p:cNvSpPr>
            <a:spLocks noGrp="1" noChangeArrowheads="1"/>
          </p:cNvSpPr>
          <p:nvPr>
            <p:ph type="title"/>
          </p:nvPr>
        </p:nvSpPr>
        <p:spPr/>
        <p:txBody>
          <a:bodyPr/>
          <a:lstStyle/>
          <a:p>
            <a:r>
              <a:rPr lang="zh-CN" altLang="en-US" dirty="0"/>
              <a:t>定理</a:t>
            </a:r>
            <a:r>
              <a:rPr lang="en-US" altLang="zh-CN" dirty="0"/>
              <a:t>4.8 </a:t>
            </a:r>
            <a:r>
              <a:rPr lang="zh-CN" altLang="en-US" dirty="0"/>
              <a:t>证明 </a:t>
            </a:r>
            <a:r>
              <a:rPr lang="en-US" altLang="zh-CN" dirty="0"/>
              <a:t>(</a:t>
            </a:r>
            <a:r>
              <a:rPr lang="zh-CN" altLang="en-US" dirty="0"/>
              <a:t>续</a:t>
            </a:r>
            <a:r>
              <a:rPr lang="en-US" altLang="zh-CN" dirty="0"/>
              <a:t>)</a:t>
            </a:r>
            <a:endParaRPr lang="zh-CN" altLang="en-US" dirty="0"/>
          </a:p>
        </p:txBody>
      </p:sp>
      <p:sp>
        <p:nvSpPr>
          <p:cNvPr id="4" name="Rectangle 2">
            <a:extLst>
              <a:ext uri="{FF2B5EF4-FFF2-40B4-BE49-F238E27FC236}">
                <a16:creationId xmlns:a16="http://schemas.microsoft.com/office/drawing/2014/main" id="{3DFF37F5-104D-4CE8-801F-E944E77C193D}"/>
              </a:ext>
            </a:extLst>
          </p:cNvPr>
          <p:cNvSpPr txBox="1">
            <a:spLocks noChangeArrowheads="1"/>
          </p:cNvSpPr>
          <p:nvPr/>
        </p:nvSpPr>
        <p:spPr>
          <a:xfrm>
            <a:off x="793917" y="4804846"/>
            <a:ext cx="10944058" cy="1930847"/>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t>由</a:t>
            </a:r>
            <a:r>
              <a:rPr lang="zh-CN" altLang="en-US" dirty="0">
                <a:solidFill>
                  <a:srgbClr val="FF0000"/>
                </a:solidFill>
              </a:rPr>
              <a:t>关系的复合</a:t>
            </a:r>
            <a:r>
              <a:rPr lang="zh-CN" altLang="en-US">
                <a:solidFill>
                  <a:srgbClr val="FF0000"/>
                </a:solidFill>
              </a:rPr>
              <a:t>运算</a:t>
            </a:r>
            <a:r>
              <a:rPr lang="zh-CN" altLang="en-US"/>
              <a:t>得，</a:t>
            </a:r>
            <a:r>
              <a:rPr lang="en-US" altLang="zh-CN"/>
              <a:t>&lt;a,b&gt;=&lt;a</a:t>
            </a:r>
            <a:r>
              <a:rPr lang="en-US" altLang="zh-CN" baseline="-30000"/>
              <a:t>0</a:t>
            </a:r>
            <a:r>
              <a:rPr lang="en-US" altLang="zh-CN"/>
              <a:t>,a</a:t>
            </a:r>
            <a:r>
              <a:rPr lang="en-US" altLang="zh-CN" baseline="-25000"/>
              <a:t>8</a:t>
            </a:r>
            <a:r>
              <a:rPr lang="en-US" altLang="zh-CN" dirty="0"/>
              <a:t>&gt;</a:t>
            </a:r>
            <a:r>
              <a:rPr lang="en-US" altLang="zh-CN"/>
              <a:t>∈R</a:t>
            </a:r>
            <a:r>
              <a:rPr lang="en-US" altLang="zh-CN" baseline="30000"/>
              <a:t>5</a:t>
            </a:r>
            <a:r>
              <a:rPr lang="zh-CN" altLang="en-US"/>
              <a:t>，其中</a:t>
            </a:r>
            <a:r>
              <a:rPr lang="en-US" altLang="zh-CN" dirty="0"/>
              <a:t>5</a:t>
            </a:r>
            <a:r>
              <a:rPr lang="zh-CN" altLang="en-US" dirty="0"/>
              <a:t>＝</a:t>
            </a:r>
            <a:r>
              <a:rPr lang="en-US" altLang="zh-CN" dirty="0"/>
              <a:t>8-(</a:t>
            </a:r>
            <a:r>
              <a:rPr lang="en-US" altLang="zh-CN"/>
              <a:t>7-4)</a:t>
            </a:r>
            <a:r>
              <a:rPr lang="zh-CN" altLang="en-US"/>
              <a:t>，此时</a:t>
            </a:r>
            <a:r>
              <a:rPr lang="zh-CN" altLang="en-US" dirty="0"/>
              <a:t>：</a:t>
            </a:r>
          </a:p>
          <a:p>
            <a:pPr marL="0" indent="0">
              <a:lnSpc>
                <a:spcPct val="150000"/>
              </a:lnSpc>
              <a:buFont typeface="Wingdings" pitchFamily="2" charset="2"/>
              <a:buNone/>
            </a:pPr>
            <a:r>
              <a:rPr lang="zh-CN" altLang="en-US" dirty="0"/>
              <a:t>显然</a:t>
            </a:r>
            <a:r>
              <a:rPr lang="en-US" altLang="zh-CN" dirty="0"/>
              <a:t>5</a:t>
            </a:r>
            <a:r>
              <a:rPr lang="en-US" altLang="en-US"/>
              <a:t>＜</a:t>
            </a:r>
            <a:r>
              <a:rPr lang="en-US" altLang="zh-CN"/>
              <a:t>6</a:t>
            </a:r>
            <a:r>
              <a:rPr lang="zh-CN" altLang="en-US"/>
              <a:t>，则</a:t>
            </a:r>
            <a:r>
              <a:rPr lang="zh-CN" altLang="en-US" dirty="0"/>
              <a:t>：</a:t>
            </a:r>
            <a:r>
              <a:rPr lang="en-US" altLang="zh-CN"/>
              <a:t>&lt;a,b</a:t>
            </a:r>
            <a:r>
              <a:rPr lang="en-US" altLang="zh-CN" dirty="0"/>
              <a:t>&gt;            </a:t>
            </a:r>
            <a:r>
              <a:rPr lang="en-US" altLang="zh-CN" noProof="1"/>
              <a:t>.</a:t>
            </a:r>
            <a:endParaRPr lang="zh-CN" altLang="en-US" dirty="0"/>
          </a:p>
        </p:txBody>
      </p:sp>
      <p:graphicFrame>
        <p:nvGraphicFramePr>
          <p:cNvPr id="5" name="Object 4">
            <a:extLst>
              <a:ext uri="{FF2B5EF4-FFF2-40B4-BE49-F238E27FC236}">
                <a16:creationId xmlns:a16="http://schemas.microsoft.com/office/drawing/2014/main" id="{1496F430-BD5D-44C1-B873-C4932952F195}"/>
              </a:ext>
            </a:extLst>
          </p:cNvPr>
          <p:cNvGraphicFramePr>
            <a:graphicFrameLocks noChangeAspect="1"/>
          </p:cNvGraphicFramePr>
          <p:nvPr>
            <p:extLst>
              <p:ext uri="{D42A27DB-BD31-4B8C-83A1-F6EECF244321}">
                <p14:modId xmlns:p14="http://schemas.microsoft.com/office/powerpoint/2010/main" val="2837441508"/>
              </p:ext>
            </p:extLst>
          </p:nvPr>
        </p:nvGraphicFramePr>
        <p:xfrm>
          <a:off x="4041775" y="5313863"/>
          <a:ext cx="914400" cy="742951"/>
        </p:xfrm>
        <a:graphic>
          <a:graphicData uri="http://schemas.openxmlformats.org/presentationml/2006/ole">
            <mc:AlternateContent xmlns:mc="http://schemas.openxmlformats.org/markup-compatibility/2006">
              <mc:Choice xmlns:v="urn:schemas-microsoft-com:vml" Requires="v">
                <p:oleObj spid="_x0000_s248929" name="Equation" r:id="rId4" imgW="444240" imgH="393480" progId="Equation.DSMT4">
                  <p:embed/>
                </p:oleObj>
              </mc:Choice>
              <mc:Fallback>
                <p:oleObj name="Equation" r:id="rId4" imgW="444240" imgH="393480" progId="Equation.DSMT4">
                  <p:embed/>
                  <p:pic>
                    <p:nvPicPr>
                      <p:cNvPr id="15134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1775" y="5313863"/>
                        <a:ext cx="914400" cy="74295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093045548"/>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1426">
                                            <p:txEl>
                                              <p:pRg st="0" end="0"/>
                                            </p:txEl>
                                          </p:spTgt>
                                        </p:tgtEl>
                                        <p:attrNameLst>
                                          <p:attrName>style.visibility</p:attrName>
                                        </p:attrNameLst>
                                      </p:cBhvr>
                                      <p:to>
                                        <p:strVal val="visible"/>
                                      </p:to>
                                    </p:set>
                                    <p:anim calcmode="lin" valueType="num">
                                      <p:cBhvr additive="base">
                                        <p:cTn id="7" dur="500" fill="hold"/>
                                        <p:tgtEl>
                                          <p:spTgt spid="1511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1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1426">
                                            <p:txEl>
                                              <p:pRg st="1" end="1"/>
                                            </p:txEl>
                                          </p:spTgt>
                                        </p:tgtEl>
                                        <p:attrNameLst>
                                          <p:attrName>style.visibility</p:attrName>
                                        </p:attrNameLst>
                                      </p:cBhvr>
                                      <p:to>
                                        <p:strVal val="visible"/>
                                      </p:to>
                                    </p:set>
                                    <p:anim calcmode="lin" valueType="num">
                                      <p:cBhvr additive="base">
                                        <p:cTn id="13" dur="500" fill="hold"/>
                                        <p:tgtEl>
                                          <p:spTgt spid="15114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14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1426">
                                            <p:txEl>
                                              <p:pRg st="2" end="2"/>
                                            </p:txEl>
                                          </p:spTgt>
                                        </p:tgtEl>
                                        <p:attrNameLst>
                                          <p:attrName>style.visibility</p:attrName>
                                        </p:attrNameLst>
                                      </p:cBhvr>
                                      <p:to>
                                        <p:strVal val="visible"/>
                                      </p:to>
                                    </p:set>
                                    <p:anim calcmode="lin" valueType="num">
                                      <p:cBhvr additive="base">
                                        <p:cTn id="19" dur="500" fill="hold"/>
                                        <p:tgtEl>
                                          <p:spTgt spid="15114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14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1426">
                                            <p:txEl>
                                              <p:pRg st="3" end="3"/>
                                            </p:txEl>
                                          </p:spTgt>
                                        </p:tgtEl>
                                        <p:attrNameLst>
                                          <p:attrName>style.visibility</p:attrName>
                                        </p:attrNameLst>
                                      </p:cBhvr>
                                      <p:to>
                                        <p:strVal val="visible"/>
                                      </p:to>
                                    </p:set>
                                    <p:anim calcmode="lin" valueType="num">
                                      <p:cBhvr additive="base">
                                        <p:cTn id="25" dur="500" fill="hold"/>
                                        <p:tgtEl>
                                          <p:spTgt spid="15114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14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6" grpId="0" build="p" autoUpdateAnimBg="0"/>
      <p:bldP spid="4"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12470"/>
            <a:ext cx="4913633" cy="531216"/>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52443"/>
            <a:ext cx="246221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二元关系及其表示</a:t>
            </a:r>
          </a:p>
        </p:txBody>
      </p:sp>
      <p:sp>
        <p:nvSpPr>
          <p:cNvPr id="48" name="TextBox 1"/>
          <p:cNvSpPr txBox="1"/>
          <p:nvPr/>
        </p:nvSpPr>
        <p:spPr>
          <a:xfrm>
            <a:off x="6593209" y="3308445"/>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关系的运算</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B05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a:ln>
            <a:noFill/>
          </a:ln>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49041"/>
            <a:ext cx="153888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关系的性质</a:t>
            </a:r>
          </a:p>
        </p:txBody>
      </p:sp>
      <p:sp>
        <p:nvSpPr>
          <p:cNvPr id="39" name="TextBox 1"/>
          <p:cNvSpPr txBox="1"/>
          <p:nvPr/>
        </p:nvSpPr>
        <p:spPr>
          <a:xfrm>
            <a:off x="6580509" y="4564237"/>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关系的闭包</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4</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4.3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153888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关系的应用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4.6</a:t>
            </a:r>
          </a:p>
        </p:txBody>
      </p:sp>
      <p:sp>
        <p:nvSpPr>
          <p:cNvPr id="55" name="TextBox 1">
            <a:extLst>
              <a:ext uri="{FF2B5EF4-FFF2-40B4-BE49-F238E27FC236}">
                <a16:creationId xmlns:a16="http://schemas.microsoft.com/office/drawing/2014/main" id="{0806E2F9-AA50-437F-8EF9-7655EB172AAD}"/>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B845415D-8087-4264-8C25-888A56B973DF}"/>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2303363539"/>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p:txBody>
          <a:bodyPr/>
          <a:lstStyle/>
          <a:p>
            <a:pPr eaLnBrk="1" hangingPunct="1"/>
            <a:r>
              <a:rPr lang="zh-CN" altLang="en-US" dirty="0"/>
              <a:t>问题引入</a:t>
            </a:r>
          </a:p>
        </p:txBody>
      </p:sp>
      <p:sp>
        <p:nvSpPr>
          <p:cNvPr id="1649667" name="Rectangle 3"/>
          <p:cNvSpPr>
            <a:spLocks noGrp="1" noChangeArrowheads="1"/>
          </p:cNvSpPr>
          <p:nvPr>
            <p:ph type="body" idx="1"/>
          </p:nvPr>
        </p:nvSpPr>
        <p:spPr>
          <a:xfrm>
            <a:off x="764959" y="4115594"/>
            <a:ext cx="11028551" cy="2143621"/>
          </a:xfrm>
        </p:spPr>
        <p:txBody>
          <a:bodyPr/>
          <a:lstStyle/>
          <a:p>
            <a:pPr marL="0" indent="0">
              <a:lnSpc>
                <a:spcPct val="150000"/>
              </a:lnSpc>
              <a:buNone/>
            </a:pPr>
            <a:r>
              <a:rPr lang="zh-CN" altLang="en-US" dirty="0"/>
              <a:t>    本节涉及到</a:t>
            </a:r>
            <a:r>
              <a:rPr lang="zh-CN" altLang="en-US"/>
              <a:t>的关系，如</a:t>
            </a:r>
            <a:r>
              <a:rPr lang="zh-CN" altLang="en-US" dirty="0"/>
              <a:t>无</a:t>
            </a:r>
            <a:r>
              <a:rPr lang="zh-CN" altLang="en-US"/>
              <a:t>特别声明，都是</a:t>
            </a:r>
            <a:r>
              <a:rPr lang="zh-CN" altLang="en-US" dirty="0">
                <a:solidFill>
                  <a:srgbClr val="FF0000"/>
                </a:solidFill>
              </a:rPr>
              <a:t>假定其前域和后域相同</a:t>
            </a:r>
            <a:r>
              <a:rPr lang="zh-CN" altLang="en-US" dirty="0"/>
              <a:t>。即都为定义在集合</a:t>
            </a:r>
            <a:r>
              <a:rPr lang="en-US" altLang="zh-CN" dirty="0"/>
              <a:t>A</a:t>
            </a:r>
            <a:r>
              <a:rPr lang="zh-CN" altLang="en-US" dirty="0"/>
              <a:t>上</a:t>
            </a:r>
            <a:r>
              <a:rPr lang="zh-CN" altLang="en-US"/>
              <a:t>的关系，且</a:t>
            </a:r>
            <a:r>
              <a:rPr lang="en-US" altLang="zh-CN" dirty="0">
                <a:solidFill>
                  <a:srgbClr val="FF0000"/>
                </a:solidFill>
              </a:rPr>
              <a:t>A</a:t>
            </a:r>
            <a:r>
              <a:rPr lang="zh-CN" altLang="en-US" dirty="0">
                <a:solidFill>
                  <a:srgbClr val="FF0000"/>
                </a:solidFill>
              </a:rPr>
              <a:t>是非空集合</a:t>
            </a:r>
            <a:r>
              <a:rPr lang="zh-CN" altLang="en-US" dirty="0"/>
              <a:t>。对于前后域不相同</a:t>
            </a:r>
            <a:r>
              <a:rPr lang="zh-CN" altLang="en-US"/>
              <a:t>的关系，其</a:t>
            </a:r>
            <a:r>
              <a:rPr lang="zh-CN" altLang="en-US" dirty="0"/>
              <a:t>性质无法加以定义。</a:t>
            </a:r>
          </a:p>
        </p:txBody>
      </p:sp>
      <p:sp>
        <p:nvSpPr>
          <p:cNvPr id="2" name="矩形 1">
            <a:extLst>
              <a:ext uri="{FF2B5EF4-FFF2-40B4-BE49-F238E27FC236}">
                <a16:creationId xmlns:a16="http://schemas.microsoft.com/office/drawing/2014/main" id="{BB83D936-5D21-44C2-99B1-FF368CAA67AE}"/>
              </a:ext>
            </a:extLst>
          </p:cNvPr>
          <p:cNvSpPr/>
          <p:nvPr/>
        </p:nvSpPr>
        <p:spPr>
          <a:xfrm>
            <a:off x="774700" y="1219994"/>
            <a:ext cx="11028550" cy="1135054"/>
          </a:xfrm>
          <a:prstGeom prst="rect">
            <a:avLst/>
          </a:prstGeom>
        </p:spPr>
        <p:txBody>
          <a:bodyPr wrap="square">
            <a:spAutoFit/>
          </a:bodyPr>
          <a:lstStyle/>
          <a:p>
            <a:pPr>
              <a:lnSpc>
                <a:spcPct val="150000"/>
              </a:lnSpc>
            </a:pPr>
            <a:r>
              <a:rPr lang="en-US" altLang="zh-CN" b="1" dirty="0">
                <a:latin typeface="+mn-ea"/>
              </a:rPr>
              <a:t>R</a:t>
            </a:r>
            <a:r>
              <a:rPr lang="zh-CN" altLang="en-US" b="1" dirty="0">
                <a:latin typeface="+mn-ea"/>
              </a:rPr>
              <a:t>是中国人集合</a:t>
            </a:r>
            <a:r>
              <a:rPr lang="en-US" altLang="zh-CN" b="1" dirty="0">
                <a:latin typeface="+mn-ea"/>
              </a:rPr>
              <a:t>A</a:t>
            </a:r>
            <a:r>
              <a:rPr lang="zh-CN" altLang="en-US" b="1" dirty="0">
                <a:latin typeface="+mn-ea"/>
              </a:rPr>
              <a:t>上的</a:t>
            </a:r>
            <a:r>
              <a:rPr lang="zh-CN" altLang="en-US" b="1">
                <a:latin typeface="+mn-ea"/>
              </a:rPr>
              <a:t>同姓关系，</a:t>
            </a:r>
            <a:r>
              <a:rPr lang="en-US" altLang="zh-CN" b="1">
                <a:latin typeface="+mn-ea"/>
              </a:rPr>
              <a:t>S</a:t>
            </a:r>
            <a:r>
              <a:rPr lang="zh-CN" altLang="en-US" b="1" dirty="0">
                <a:latin typeface="+mn-ea"/>
              </a:rPr>
              <a:t>是集合</a:t>
            </a:r>
            <a:r>
              <a:rPr lang="en-US" altLang="zh-CN" b="1" dirty="0">
                <a:latin typeface="+mn-ea"/>
              </a:rPr>
              <a:t>P(B)</a:t>
            </a:r>
            <a:r>
              <a:rPr lang="zh-CN" altLang="en-US" b="1" dirty="0">
                <a:latin typeface="+mn-ea"/>
              </a:rPr>
              <a:t>上的</a:t>
            </a:r>
            <a:r>
              <a:rPr lang="zh-CN" altLang="en-US" b="1">
                <a:latin typeface="+mn-ea"/>
              </a:rPr>
              <a:t>包含关系，</a:t>
            </a:r>
            <a:endParaRPr lang="en-US" altLang="zh-CN" b="1" dirty="0">
              <a:latin typeface="+mn-ea"/>
            </a:endParaRPr>
          </a:p>
          <a:p>
            <a:pPr>
              <a:lnSpc>
                <a:spcPct val="150000"/>
              </a:lnSpc>
            </a:pPr>
            <a:r>
              <a:rPr lang="zh-CN" altLang="en-US" b="1" dirty="0">
                <a:solidFill>
                  <a:srgbClr val="3333FF"/>
                </a:solidFill>
                <a:latin typeface="+mn-ea"/>
              </a:rPr>
              <a:t>这两个不同的关系间有什么联系呢？</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C331DA21-09CF-4647-845F-F32B2BDE4E07}"/>
                  </a:ext>
                </a:extLst>
              </p:cNvPr>
              <p:cNvSpPr txBox="1">
                <a:spLocks noChangeArrowheads="1"/>
              </p:cNvSpPr>
              <p:nvPr/>
            </p:nvSpPr>
            <p:spPr>
              <a:xfrm>
                <a:off x="868765" y="2466189"/>
                <a:ext cx="11028551" cy="73500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solidFill>
                      <a:srgbClr val="FF0000"/>
                    </a:solidFill>
                    <a:ea typeface="Cambria Math" panose="02040503050406030204" pitchFamily="18" charset="0"/>
                  </a:rPr>
                  <a:t>对</a:t>
                </a:r>
                <a14:m>
                  <m:oMath xmlns:m="http://schemas.openxmlformats.org/officeDocument/2006/math">
                    <m:r>
                      <a:rPr lang="es-ES" altLang="zh-CN" i="1">
                        <a:solidFill>
                          <a:srgbClr val="FF0000"/>
                        </a:solidFill>
                        <a:latin typeface="Cambria Math" panose="02040503050406030204" pitchFamily="18" charset="0"/>
                        <a:ea typeface="Cambria Math" panose="02040503050406030204" pitchFamily="18" charset="0"/>
                      </a:rPr>
                      <m:t>∀</m:t>
                    </m:r>
                  </m:oMath>
                </a14:m>
                <a:r>
                  <a:rPr lang="pt-BR" altLang="zh-CN" dirty="0"/>
                  <a:t>a</a:t>
                </a:r>
                <a:r>
                  <a:rPr lang="es-ES" altLang="zh-CN">
                    <a:solidFill>
                      <a:srgbClr val="FF0000"/>
                    </a:solidFill>
                  </a:rPr>
                  <a:t>∈</a:t>
                </a:r>
                <a:r>
                  <a:rPr lang="pt-BR" altLang="zh-CN"/>
                  <a:t>A</a:t>
                </a:r>
                <a:r>
                  <a:rPr lang="zh-CN" altLang="pt-BR"/>
                  <a:t>，都</a:t>
                </a:r>
                <a:r>
                  <a:rPr lang="zh-CN" altLang="pt-BR" dirty="0"/>
                  <a:t>有</a:t>
                </a:r>
                <a:r>
                  <a:rPr lang="pt-BR" altLang="zh-CN"/>
                  <a:t>&lt;a,a</a:t>
                </a:r>
                <a:r>
                  <a:rPr lang="pt-BR" altLang="zh-CN" dirty="0"/>
                  <a:t>&gt;</a:t>
                </a:r>
                <a:r>
                  <a:rPr lang="es-ES" altLang="zh-CN" dirty="0">
                    <a:solidFill>
                      <a:srgbClr val="FF0000"/>
                    </a:solidFill>
                  </a:rPr>
                  <a:t>∈</a:t>
                </a:r>
                <a:r>
                  <a:rPr lang="pt-BR" altLang="zh-CN" dirty="0"/>
                  <a:t>R</a:t>
                </a:r>
                <a:r>
                  <a:rPr lang="zh-CN" altLang="en-US" dirty="0"/>
                  <a:t>。</a:t>
                </a:r>
              </a:p>
            </p:txBody>
          </p:sp>
        </mc:Choice>
        <mc:Fallback xmlns="">
          <p:sp>
            <p:nvSpPr>
              <p:cNvPr id="5" name="Rectangle 3">
                <a:extLst>
                  <a:ext uri="{FF2B5EF4-FFF2-40B4-BE49-F238E27FC236}">
                    <a16:creationId xmlns:a16="http://schemas.microsoft.com/office/drawing/2014/main" id="{C331DA21-09CF-4647-845F-F32B2BDE4E07}"/>
                  </a:ext>
                </a:extLst>
              </p:cNvPr>
              <p:cNvSpPr txBox="1">
                <a:spLocks noRot="1" noChangeAspect="1" noMove="1" noResize="1" noEditPoints="1" noAdjustHandles="1" noChangeArrowheads="1" noChangeShapeType="1" noTextEdit="1"/>
              </p:cNvSpPr>
              <p:nvPr/>
            </p:nvSpPr>
            <p:spPr>
              <a:xfrm>
                <a:off x="868765" y="2466189"/>
                <a:ext cx="11028551" cy="735005"/>
              </a:xfrm>
              <a:prstGeom prst="rect">
                <a:avLst/>
              </a:prstGeom>
              <a:blipFill>
                <a:blip r:embed="rId2"/>
                <a:stretch>
                  <a:fillRect l="-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5CB5F251-EA34-4399-96F8-1E16FA21A307}"/>
                  </a:ext>
                </a:extLst>
              </p:cNvPr>
              <p:cNvSpPr txBox="1">
                <a:spLocks noChangeArrowheads="1"/>
              </p:cNvSpPr>
              <p:nvPr/>
            </p:nvSpPr>
            <p:spPr>
              <a:xfrm>
                <a:off x="868766" y="3193248"/>
                <a:ext cx="5078010" cy="73500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None/>
                </a:pPr>
                <a:r>
                  <a:rPr lang="zh-CN" altLang="en-US" dirty="0">
                    <a:solidFill>
                      <a:srgbClr val="FF0000"/>
                    </a:solidFill>
                    <a:ea typeface="Cambria Math" panose="02040503050406030204" pitchFamily="18" charset="0"/>
                  </a:rPr>
                  <a:t>对</a:t>
                </a:r>
                <a14:m>
                  <m:oMath xmlns:m="http://schemas.openxmlformats.org/officeDocument/2006/math">
                    <m:r>
                      <a:rPr lang="es-ES" altLang="zh-CN" i="1">
                        <a:solidFill>
                          <a:srgbClr val="FF0000"/>
                        </a:solidFill>
                        <a:latin typeface="Cambria Math" panose="02040503050406030204" pitchFamily="18" charset="0"/>
                        <a:ea typeface="Cambria Math" panose="02040503050406030204" pitchFamily="18" charset="0"/>
                      </a:rPr>
                      <m:t>∀ </m:t>
                    </m:r>
                  </m:oMath>
                </a14:m>
                <a:r>
                  <a:rPr lang="en-US" altLang="zh-CN" dirty="0"/>
                  <a:t>C</a:t>
                </a:r>
                <a:r>
                  <a:rPr lang="es-ES" altLang="zh-CN" dirty="0">
                    <a:solidFill>
                      <a:srgbClr val="FF0000"/>
                    </a:solidFill>
                  </a:rPr>
                  <a:t>∈</a:t>
                </a:r>
                <a:r>
                  <a:rPr lang="en-US" altLang="zh-CN" dirty="0"/>
                  <a:t>P(</a:t>
                </a:r>
                <a:r>
                  <a:rPr lang="en-US" altLang="zh-CN"/>
                  <a:t>B)</a:t>
                </a:r>
                <a:r>
                  <a:rPr lang="zh-CN" altLang="en-US"/>
                  <a:t>，也</a:t>
                </a:r>
                <a:r>
                  <a:rPr lang="zh-CN" altLang="en-US" dirty="0"/>
                  <a:t>都有</a:t>
                </a:r>
                <a:r>
                  <a:rPr lang="en-US" altLang="zh-CN"/>
                  <a:t>&lt;C,C</a:t>
                </a:r>
                <a:r>
                  <a:rPr lang="en-US" altLang="zh-CN" dirty="0"/>
                  <a:t>&gt;</a:t>
                </a:r>
                <a:r>
                  <a:rPr lang="es-ES" altLang="zh-CN" dirty="0">
                    <a:solidFill>
                      <a:srgbClr val="FF0000"/>
                    </a:solidFill>
                  </a:rPr>
                  <a:t>∈</a:t>
                </a:r>
                <a:r>
                  <a:rPr lang="en-US" altLang="zh-CN" dirty="0"/>
                  <a:t>S</a:t>
                </a:r>
                <a:r>
                  <a:rPr lang="zh-CN" altLang="en-US" dirty="0"/>
                  <a:t>。</a:t>
                </a:r>
              </a:p>
            </p:txBody>
          </p:sp>
        </mc:Choice>
        <mc:Fallback xmlns="">
          <p:sp>
            <p:nvSpPr>
              <p:cNvPr id="6" name="Rectangle 3">
                <a:extLst>
                  <a:ext uri="{FF2B5EF4-FFF2-40B4-BE49-F238E27FC236}">
                    <a16:creationId xmlns:a16="http://schemas.microsoft.com/office/drawing/2014/main" id="{5CB5F251-EA34-4399-96F8-1E16FA21A307}"/>
                  </a:ext>
                </a:extLst>
              </p:cNvPr>
              <p:cNvSpPr txBox="1">
                <a:spLocks noRot="1" noChangeAspect="1" noMove="1" noResize="1" noEditPoints="1" noAdjustHandles="1" noChangeArrowheads="1" noChangeShapeType="1" noTextEdit="1"/>
              </p:cNvSpPr>
              <p:nvPr/>
            </p:nvSpPr>
            <p:spPr>
              <a:xfrm>
                <a:off x="868766" y="3193248"/>
                <a:ext cx="5078010" cy="735005"/>
              </a:xfrm>
              <a:prstGeom prst="rect">
                <a:avLst/>
              </a:prstGeom>
              <a:blipFill>
                <a:blip r:embed="rId3"/>
                <a:stretch>
                  <a:fillRect l="-1321"/>
                </a:stretch>
              </a:blipFill>
            </p:spPr>
            <p:txBody>
              <a:bodyPr/>
              <a:lstStyle/>
              <a:p>
                <a:r>
                  <a:rPr lang="zh-CN" altLang="en-US">
                    <a:noFill/>
                  </a:rPr>
                  <a:t> </a:t>
                </a:r>
              </a:p>
            </p:txBody>
          </p:sp>
        </mc:Fallback>
      </mc:AlternateContent>
      <p:sp>
        <p:nvSpPr>
          <p:cNvPr id="3" name="爆炸形: 14 pt  2">
            <a:extLst>
              <a:ext uri="{FF2B5EF4-FFF2-40B4-BE49-F238E27FC236}">
                <a16:creationId xmlns:a16="http://schemas.microsoft.com/office/drawing/2014/main" id="{14FB0412-2AC8-4046-B216-02150897239D}"/>
              </a:ext>
            </a:extLst>
          </p:cNvPr>
          <p:cNvSpPr/>
          <p:nvPr/>
        </p:nvSpPr>
        <p:spPr>
          <a:xfrm>
            <a:off x="5574976" y="1971973"/>
            <a:ext cx="6338430" cy="214362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dirty="0"/>
              <a:t>不同的两</a:t>
            </a:r>
            <a:r>
              <a:rPr lang="zh-CN" altLang="en-US" b="1"/>
              <a:t>个关系，却</a:t>
            </a:r>
            <a:r>
              <a:rPr lang="zh-CN" altLang="en-US" b="1" dirty="0"/>
              <a:t>具有相同的性质</a:t>
            </a:r>
          </a:p>
        </p:txBody>
      </p:sp>
    </p:spTree>
    <p:extLst>
      <p:ext uri="{BB962C8B-B14F-4D97-AF65-F5344CB8AC3E}">
        <p14:creationId xmlns:p14="http://schemas.microsoft.com/office/powerpoint/2010/main" val="14240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style.rotation</p:attrName>
                                        </p:attrNameLst>
                                      </p:cBhvr>
                                      <p:tavLst>
                                        <p:tav tm="0">
                                          <p:val>
                                            <p:fltVal val="720"/>
                                          </p:val>
                                        </p:tav>
                                        <p:tav tm="100000">
                                          <p:val>
                                            <p:fltVal val="0"/>
                                          </p:val>
                                        </p:tav>
                                      </p:tavLst>
                                    </p:anim>
                                    <p:anim calcmode="lin" valueType="num">
                                      <p:cBhvr>
                                        <p:cTn id="9"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0" dur="1000" fill="hold"/>
                                        <p:tgtEl>
                                          <p:spTgt spid="5">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style.rotation</p:attrName>
                                        </p:attrNameLst>
                                      </p:cBhvr>
                                      <p:tavLst>
                                        <p:tav tm="0">
                                          <p:val>
                                            <p:fltVal val="720"/>
                                          </p:val>
                                        </p:tav>
                                        <p:tav tm="100000">
                                          <p:val>
                                            <p:fltVal val="0"/>
                                          </p:val>
                                        </p:tav>
                                      </p:tavLst>
                                    </p:anim>
                                    <p:anim calcmode="lin" valueType="num">
                                      <p:cBhvr>
                                        <p:cTn id="17"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6">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grpId="0" nodeType="clickEffect">
                                  <p:stCondLst>
                                    <p:cond delay="0"/>
                                  </p:stCondLst>
                                  <p:childTnLst>
                                    <p:set>
                                      <p:cBhvr>
                                        <p:cTn id="40" dur="1" fill="hold">
                                          <p:stCondLst>
                                            <p:cond delay="0"/>
                                          </p:stCondLst>
                                        </p:cTn>
                                        <p:tgtEl>
                                          <p:spTgt spid="1649667">
                                            <p:txEl>
                                              <p:pRg st="0" end="0"/>
                                            </p:txEl>
                                          </p:spTgt>
                                        </p:tgtEl>
                                        <p:attrNameLst>
                                          <p:attrName>style.visibility</p:attrName>
                                        </p:attrNameLst>
                                      </p:cBhvr>
                                      <p:to>
                                        <p:strVal val="visible"/>
                                      </p:to>
                                    </p:set>
                                    <p:animEffect transition="in" filter="fade">
                                      <p:cBhvr>
                                        <p:cTn id="41" dur="1000"/>
                                        <p:tgtEl>
                                          <p:spTgt spid="1649667">
                                            <p:txEl>
                                              <p:pRg st="0" end="0"/>
                                            </p:txEl>
                                          </p:spTgt>
                                        </p:tgtEl>
                                      </p:cBhvr>
                                    </p:animEffect>
                                    <p:anim calcmode="lin" valueType="num">
                                      <p:cBhvr>
                                        <p:cTn id="42" dur="1000" fill="hold"/>
                                        <p:tgtEl>
                                          <p:spTgt spid="1649667">
                                            <p:txEl>
                                              <p:pRg st="0" end="0"/>
                                            </p:txEl>
                                          </p:spTgt>
                                        </p:tgtEl>
                                        <p:attrNameLst>
                                          <p:attrName>style.rotation</p:attrName>
                                        </p:attrNameLst>
                                      </p:cBhvr>
                                      <p:tavLst>
                                        <p:tav tm="0">
                                          <p:val>
                                            <p:fltVal val="720"/>
                                          </p:val>
                                        </p:tav>
                                        <p:tav tm="100000">
                                          <p:val>
                                            <p:fltVal val="0"/>
                                          </p:val>
                                        </p:tav>
                                      </p:tavLst>
                                    </p:anim>
                                    <p:anim calcmode="lin" valueType="num">
                                      <p:cBhvr>
                                        <p:cTn id="43" dur="1000" fill="hold"/>
                                        <p:tgtEl>
                                          <p:spTgt spid="1649667">
                                            <p:txEl>
                                              <p:pRg st="0" end="0"/>
                                            </p:txEl>
                                          </p:spTgt>
                                        </p:tgtEl>
                                        <p:attrNameLst>
                                          <p:attrName>ppt_h</p:attrName>
                                        </p:attrNameLst>
                                      </p:cBhvr>
                                      <p:tavLst>
                                        <p:tav tm="0">
                                          <p:val>
                                            <p:fltVal val="0"/>
                                          </p:val>
                                        </p:tav>
                                        <p:tav tm="100000">
                                          <p:val>
                                            <p:strVal val="#ppt_h"/>
                                          </p:val>
                                        </p:tav>
                                      </p:tavLst>
                                    </p:anim>
                                    <p:anim calcmode="lin" valueType="num">
                                      <p:cBhvr>
                                        <p:cTn id="44" dur="1000" fill="hold"/>
                                        <p:tgtEl>
                                          <p:spTgt spid="1649667">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67" grpId="0" build="p"/>
      <p:bldP spid="5" grpId="0" build="p"/>
      <p:bldP spid="6" grpId="0" build="p"/>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1BD676F-FB36-46B6-B373-3A65F0ED88D4}"/>
              </a:ext>
            </a:extLst>
          </p:cNvPr>
          <p:cNvSpPr/>
          <p:nvPr/>
        </p:nvSpPr>
        <p:spPr>
          <a:xfrm>
            <a:off x="4575175" y="1296194"/>
            <a:ext cx="7097854" cy="5151538"/>
          </a:xfrm>
          <a:prstGeom prst="rect">
            <a:avLst/>
          </a:prstGeom>
        </p:spPr>
        <p:txBody>
          <a:bodyPr wrap="square">
            <a:spAutoFit/>
          </a:bodyPr>
          <a:lstStyle/>
          <a:p>
            <a:pPr>
              <a:lnSpc>
                <a:spcPct val="200000"/>
              </a:lnSpc>
            </a:pPr>
            <a:r>
              <a:rPr lang="zh-CN" altLang="en-US" b="1" dirty="0">
                <a:solidFill>
                  <a:srgbClr val="0000CC"/>
                </a:solidFill>
                <a:latin typeface="+mn-ea"/>
                <a:cs typeface="Times New Roman" panose="02020603050405020304" pitchFamily="18" charset="0"/>
              </a:rPr>
              <a:t>豪斯多夫对现代数学的形成和发展起着重要作用：</a:t>
            </a: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豪斯多夫公理</a:t>
            </a:r>
            <a:endParaRPr lang="en-US" altLang="zh-CN" b="1" dirty="0">
              <a:solidFill>
                <a:srgbClr val="000000"/>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豪斯多夫空间</a:t>
            </a:r>
            <a:endParaRPr lang="en-US" altLang="zh-CN" b="1" dirty="0">
              <a:solidFill>
                <a:srgbClr val="000000"/>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zh-CN" altLang="zh-CN" b="1" dirty="0">
                <a:solidFill>
                  <a:srgbClr val="000000"/>
                </a:solidFill>
                <a:latin typeface="+mn-ea"/>
                <a:cs typeface="Times New Roman" panose="02020603050405020304" pitchFamily="18" charset="0"/>
              </a:rPr>
              <a:t>豪斯多夫距离</a:t>
            </a:r>
            <a:endParaRPr lang="en-US" altLang="zh-CN" b="1" dirty="0">
              <a:solidFill>
                <a:srgbClr val="000000"/>
              </a:solidFill>
              <a:latin typeface="+mn-ea"/>
              <a:cs typeface="Times New Roman" panose="02020603050405020304" pitchFamily="18" charset="0"/>
            </a:endParaRPr>
          </a:p>
          <a:p>
            <a:pPr>
              <a:lnSpc>
                <a:spcPct val="150000"/>
              </a:lnSpc>
            </a:pPr>
            <a:endParaRPr lang="en-US" altLang="zh-CN" b="1" dirty="0">
              <a:solidFill>
                <a:srgbClr val="0000CC"/>
              </a:solidFill>
              <a:latin typeface="+mn-ea"/>
              <a:cs typeface="Times New Roman" panose="02020603050405020304" pitchFamily="18" charset="0"/>
            </a:endParaRPr>
          </a:p>
          <a:p>
            <a:pPr>
              <a:lnSpc>
                <a:spcPct val="200000"/>
              </a:lnSpc>
            </a:pPr>
            <a:r>
              <a:rPr lang="zh-CN" altLang="en-US" b="1" dirty="0">
                <a:solidFill>
                  <a:srgbClr val="0000CC"/>
                </a:solidFill>
                <a:latin typeface="+mn-ea"/>
                <a:cs typeface="Times New Roman" panose="02020603050405020304" pitchFamily="18" charset="0"/>
              </a:rPr>
              <a:t>主要著作</a:t>
            </a:r>
            <a:endParaRPr lang="en-US" altLang="zh-CN" b="1" dirty="0">
              <a:solidFill>
                <a:srgbClr val="0000CC"/>
              </a:solidFill>
              <a:latin typeface="+mn-ea"/>
              <a:cs typeface="Times New Roman" panose="02020603050405020304" pitchFamily="18" charset="0"/>
            </a:endParaRPr>
          </a:p>
          <a:p>
            <a:pPr marL="342900" indent="-342900">
              <a:lnSpc>
                <a:spcPct val="200000"/>
              </a:lnSpc>
              <a:buFont typeface="Wingdings" panose="05000000000000000000" pitchFamily="2" charset="2"/>
              <a:buChar char="u"/>
            </a:pPr>
            <a:r>
              <a:rPr lang="en-US" altLang="zh-CN" b="1" dirty="0">
                <a:latin typeface="+mn-ea"/>
                <a:cs typeface="Times New Roman" panose="02020603050405020304" pitchFamily="18" charset="0"/>
              </a:rPr>
              <a:t>《</a:t>
            </a:r>
            <a:r>
              <a:rPr lang="zh-CN" altLang="en-US" b="1" dirty="0">
                <a:latin typeface="+mn-ea"/>
                <a:cs typeface="Times New Roman" panose="02020603050405020304" pitchFamily="18" charset="0"/>
              </a:rPr>
              <a:t>集合论基础</a:t>
            </a:r>
            <a:r>
              <a:rPr lang="en-US" altLang="zh-CN" b="1" dirty="0">
                <a:latin typeface="+mn-ea"/>
                <a:cs typeface="Times New Roman" panose="02020603050405020304" pitchFamily="18" charset="0"/>
              </a:rPr>
              <a:t>》</a:t>
            </a:r>
            <a:endParaRPr lang="zh-CN" altLang="en-US" b="1" dirty="0">
              <a:latin typeface="+mn-ea"/>
              <a:cs typeface="Times New Roman" panose="02020603050405020304" pitchFamily="18" charset="0"/>
            </a:endParaRPr>
          </a:p>
        </p:txBody>
      </p:sp>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豪斯多夫</a:t>
            </a:r>
          </a:p>
        </p:txBody>
      </p:sp>
      <p:pic>
        <p:nvPicPr>
          <p:cNvPr id="3" name="图片 2">
            <a:extLst>
              <a:ext uri="{FF2B5EF4-FFF2-40B4-BE49-F238E27FC236}">
                <a16:creationId xmlns:a16="http://schemas.microsoft.com/office/drawing/2014/main" id="{D4C4C744-4B84-4050-AE61-2BB38EFB6A6E}"/>
              </a:ext>
            </a:extLst>
          </p:cNvPr>
          <p:cNvPicPr>
            <a:picLocks noChangeAspect="1"/>
          </p:cNvPicPr>
          <p:nvPr/>
        </p:nvPicPr>
        <p:blipFill>
          <a:blip r:embed="rId4"/>
          <a:stretch>
            <a:fillRect/>
          </a:stretch>
        </p:blipFill>
        <p:spPr>
          <a:xfrm>
            <a:off x="772942" y="1296194"/>
            <a:ext cx="3631615" cy="4886442"/>
          </a:xfrm>
          <a:prstGeom prst="rect">
            <a:avLst/>
          </a:prstGeom>
        </p:spPr>
      </p:pic>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 calcmode="lin" valueType="num">
                                      <p:cBhvr>
                                        <p:cTn id="18"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19"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20"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21" dur="1000"/>
                                        <p:tgtEl>
                                          <p:spTgt spid="7">
                                            <p:txEl>
                                              <p:pRg st="5" end="5"/>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 calcmode="lin" valueType="num">
                                      <p:cBhvr>
                                        <p:cTn id="24"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25"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26" dur="1000" fill="hold"/>
                                        <p:tgtEl>
                                          <p:spTgt spid="7">
                                            <p:txEl>
                                              <p:pRg st="6" end="6"/>
                                            </p:txEl>
                                          </p:spTgt>
                                        </p:tgtEl>
                                        <p:attrNameLst>
                                          <p:attrName>style.rotation</p:attrName>
                                        </p:attrNameLst>
                                      </p:cBhvr>
                                      <p:tavLst>
                                        <p:tav tm="0">
                                          <p:val>
                                            <p:fltVal val="90"/>
                                          </p:val>
                                        </p:tav>
                                        <p:tav tm="100000">
                                          <p:val>
                                            <p:fltVal val="0"/>
                                          </p:val>
                                        </p:tav>
                                      </p:tavLst>
                                    </p:anim>
                                    <p:animEffect transition="in" filter="fade">
                                      <p:cBhvr>
                                        <p:cTn id="2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a:xfrm>
            <a:off x="735358" y="269150"/>
            <a:ext cx="7774199" cy="585924"/>
          </a:xfrm>
        </p:spPr>
        <p:txBody>
          <a:bodyPr/>
          <a:lstStyle/>
          <a:p>
            <a:r>
              <a:rPr lang="en-US" altLang="zh-CN" dirty="0"/>
              <a:t>1</a:t>
            </a:r>
            <a:r>
              <a:rPr lang="zh-CN" altLang="en-US" dirty="0"/>
              <a:t>、自反性和反自反性</a:t>
            </a:r>
          </a:p>
        </p:txBody>
      </p:sp>
      <mc:AlternateContent xmlns:mc="http://schemas.openxmlformats.org/markup-compatibility/2006" xmlns:a14="http://schemas.microsoft.com/office/drawing/2010/main">
        <mc:Choice Requires="a14">
          <p:sp>
            <p:nvSpPr>
              <p:cNvPr id="1523715" name="Rectangle 3"/>
              <p:cNvSpPr>
                <a:spLocks noGrp="1" noChangeArrowheads="1"/>
              </p:cNvSpPr>
              <p:nvPr>
                <p:ph type="body" idx="1"/>
              </p:nvPr>
            </p:nvSpPr>
            <p:spPr>
              <a:xfrm>
                <a:off x="269875" y="1296194"/>
                <a:ext cx="11658600" cy="4570072"/>
              </a:xfrm>
            </p:spPr>
            <p:txBody>
              <a:bodyPr>
                <a:normAutofit/>
              </a:bodyPr>
              <a:lstStyle/>
              <a:p>
                <a:pPr marL="533507" indent="-533507">
                  <a:lnSpc>
                    <a:spcPct val="150000"/>
                  </a:lnSpc>
                  <a:buNone/>
                </a:pPr>
                <a:r>
                  <a:rPr lang="zh-CN" altLang="en-US" dirty="0">
                    <a:solidFill>
                      <a:srgbClr val="FF0000"/>
                    </a:solidFill>
                  </a:rPr>
                  <a:t>定义</a:t>
                </a:r>
                <a:r>
                  <a:rPr lang="en-US" altLang="zh-CN" dirty="0">
                    <a:solidFill>
                      <a:srgbClr val="FF0000"/>
                    </a:solidFill>
                  </a:rPr>
                  <a:t>4.11</a:t>
                </a:r>
                <a:r>
                  <a:rPr lang="en-US" altLang="zh-CN" dirty="0"/>
                  <a:t> </a:t>
                </a:r>
                <a:r>
                  <a:rPr lang="zh-CN" altLang="en-US" dirty="0"/>
                  <a:t>设</a:t>
                </a:r>
                <a:r>
                  <a:rPr lang="en-US" altLang="zh-CN" dirty="0"/>
                  <a:t>R</a:t>
                </a:r>
                <a:r>
                  <a:rPr lang="zh-CN" altLang="en-US" dirty="0"/>
                  <a:t>是非空集合</a:t>
                </a:r>
                <a:r>
                  <a:rPr lang="en-US" altLang="zh-CN" dirty="0"/>
                  <a:t>A</a:t>
                </a:r>
                <a:r>
                  <a:rPr lang="zh-CN" altLang="en-US" dirty="0"/>
                  <a:t>上的关系，</a:t>
                </a:r>
              </a:p>
              <a:p>
                <a:pPr marL="0" indent="0">
                  <a:lnSpc>
                    <a:spcPct val="150000"/>
                  </a:lnSpc>
                  <a:buClr>
                    <a:schemeClr val="folHlink"/>
                  </a:buClr>
                  <a:buNone/>
                </a:pPr>
                <a:r>
                  <a:rPr lang="en-US" altLang="zh-CN" dirty="0"/>
                  <a:t>      (1) </a:t>
                </a:r>
                <a:r>
                  <a:rPr lang="zh-CN" altLang="en-US" dirty="0"/>
                  <a:t>如果</a:t>
                </a:r>
                <a14:m>
                  <m:oMath xmlns:m="http://schemas.openxmlformats.org/officeDocument/2006/math">
                    <m:r>
                      <a:rPr lang="es-ES" altLang="zh-CN" i="1" smtClean="0">
                        <a:solidFill>
                          <a:schemeClr val="tx1"/>
                        </a:solidFill>
                        <a:highlight>
                          <a:srgbClr val="FFFF00"/>
                        </a:highlight>
                        <a:latin typeface="Cambria Math" panose="02040503050406030204" pitchFamily="18" charset="0"/>
                        <a:ea typeface="Cambria Math" panose="02040503050406030204" pitchFamily="18" charset="0"/>
                      </a:rPr>
                      <m:t>∀</m:t>
                    </m:r>
                  </m:oMath>
                </a14:m>
                <a:r>
                  <a:rPr lang="en-US" altLang="zh-CN" noProof="1">
                    <a:highlight>
                      <a:srgbClr val="FFFF00"/>
                    </a:highlight>
                  </a:rPr>
                  <a:t>x(x∈A→&lt;x,x&gt;∈R)=1</a:t>
                </a:r>
                <a:r>
                  <a:rPr lang="zh-CN" altLang="en-US" noProof="1"/>
                  <a:t>，</a:t>
                </a:r>
                <a:r>
                  <a:rPr lang="zh-CN" altLang="en-US" dirty="0"/>
                  <a:t>那么称</a:t>
                </a:r>
                <a:r>
                  <a:rPr lang="en-US" altLang="zh-CN" noProof="1"/>
                  <a:t>R</a:t>
                </a:r>
                <a:r>
                  <a:rPr lang="zh-CN" altLang="en-US" dirty="0"/>
                  <a:t>在</a:t>
                </a:r>
                <a:r>
                  <a:rPr lang="en-US" altLang="zh-CN" dirty="0"/>
                  <a:t>A</a:t>
                </a:r>
                <a:r>
                  <a:rPr lang="zh-CN" altLang="en-US" dirty="0"/>
                  <a:t>上是</a:t>
                </a:r>
                <a:r>
                  <a:rPr lang="zh-CN" altLang="en-US" dirty="0">
                    <a:solidFill>
                      <a:srgbClr val="3333FF"/>
                    </a:solidFill>
                  </a:rPr>
                  <a:t>自反的</a:t>
                </a:r>
                <a:r>
                  <a:rPr lang="en-US" altLang="zh-CN" dirty="0"/>
                  <a:t>(Reflexive)</a:t>
                </a:r>
                <a:r>
                  <a:rPr lang="zh-CN" altLang="en-US" dirty="0"/>
                  <a:t>，或称</a:t>
                </a:r>
                <a:r>
                  <a:rPr lang="en-US" altLang="zh-CN" dirty="0"/>
                  <a:t>R</a:t>
                </a:r>
                <a:r>
                  <a:rPr lang="zh-CN" altLang="en-US" dirty="0"/>
                  <a:t>具有</a:t>
                </a:r>
                <a:r>
                  <a:rPr lang="zh-CN" altLang="en-US" dirty="0">
                    <a:solidFill>
                      <a:srgbClr val="3333FF"/>
                    </a:solidFill>
                  </a:rPr>
                  <a:t>自反性</a:t>
                </a:r>
                <a:r>
                  <a:rPr lang="en-US" altLang="zh-CN" dirty="0"/>
                  <a:t>(Reflexivity)</a:t>
                </a:r>
                <a:r>
                  <a:rPr lang="zh-CN" altLang="en-US" dirty="0"/>
                  <a:t>；</a:t>
                </a:r>
              </a:p>
              <a:p>
                <a:pPr marL="533507" indent="-533507">
                  <a:lnSpc>
                    <a:spcPct val="150000"/>
                  </a:lnSpc>
                  <a:buNone/>
                </a:pPr>
                <a:r>
                  <a:rPr lang="zh-CN" altLang="en-US" dirty="0"/>
                  <a:t>	例如：</a:t>
                </a:r>
                <a:r>
                  <a:rPr lang="zh-CN" altLang="en-US" dirty="0">
                    <a:solidFill>
                      <a:srgbClr val="0000FF"/>
                    </a:solidFill>
                  </a:rPr>
                  <a:t>同姓关系</a:t>
                </a:r>
                <a:r>
                  <a:rPr lang="zh-CN" altLang="en-US" dirty="0"/>
                  <a:t>。</a:t>
                </a:r>
              </a:p>
              <a:p>
                <a:pPr marL="0" indent="0">
                  <a:lnSpc>
                    <a:spcPct val="150000"/>
                  </a:lnSpc>
                  <a:buClr>
                    <a:schemeClr val="folHlink"/>
                  </a:buClr>
                  <a:buNone/>
                </a:pPr>
                <a:r>
                  <a:rPr lang="zh-CN" altLang="en-US" dirty="0"/>
                  <a:t>    （</a:t>
                </a:r>
                <a:r>
                  <a:rPr lang="en-US" altLang="zh-CN" dirty="0"/>
                  <a:t>2</a:t>
                </a:r>
                <a:r>
                  <a:rPr lang="zh-CN" altLang="en-US" dirty="0"/>
                  <a:t>）如果</a:t>
                </a:r>
                <a14:m>
                  <m:oMath xmlns:m="http://schemas.openxmlformats.org/officeDocument/2006/math">
                    <m:r>
                      <a:rPr lang="es-ES" altLang="zh-CN" i="1" smtClean="0">
                        <a:solidFill>
                          <a:schemeClr val="tx1"/>
                        </a:solidFill>
                        <a:highlight>
                          <a:srgbClr val="FFFF00"/>
                        </a:highlight>
                        <a:latin typeface="Cambria Math" panose="02040503050406030204" pitchFamily="18" charset="0"/>
                        <a:ea typeface="Cambria Math" panose="02040503050406030204" pitchFamily="18" charset="0"/>
                      </a:rPr>
                      <m:t>∀</m:t>
                    </m:r>
                    <m:r>
                      <a:rPr lang="es-ES" altLang="zh-CN" i="1">
                        <a:solidFill>
                          <a:srgbClr val="FF0000"/>
                        </a:solidFill>
                        <a:highlight>
                          <a:srgbClr val="FFFF00"/>
                        </a:highlight>
                        <a:latin typeface="Cambria Math" panose="02040503050406030204" pitchFamily="18" charset="0"/>
                        <a:ea typeface="Cambria Math" panose="02040503050406030204" pitchFamily="18" charset="0"/>
                      </a:rPr>
                      <m:t> </m:t>
                    </m:r>
                  </m:oMath>
                </a14:m>
                <a:r>
                  <a:rPr lang="pt-BR" altLang="zh-CN" dirty="0">
                    <a:highlight>
                      <a:srgbClr val="FFFF00"/>
                    </a:highlight>
                  </a:rPr>
                  <a:t>x(x∈A→&lt;x,x&gt;</a:t>
                </a:r>
                <a14:m>
                  <m:oMath xmlns:m="http://schemas.openxmlformats.org/officeDocument/2006/math">
                    <m:r>
                      <a:rPr lang="pt-BR" altLang="zh-CN" i="1" smtClean="0">
                        <a:highlight>
                          <a:srgbClr val="FFFF00"/>
                        </a:highlight>
                        <a:latin typeface="Cambria Math" panose="02040503050406030204" pitchFamily="18" charset="0"/>
                        <a:ea typeface="Cambria Math" panose="02040503050406030204" pitchFamily="18" charset="0"/>
                      </a:rPr>
                      <m:t>∉</m:t>
                    </m:r>
                  </m:oMath>
                </a14:m>
                <a:r>
                  <a:rPr lang="pt-BR" altLang="zh-CN" dirty="0">
                    <a:highlight>
                      <a:srgbClr val="FFFF00"/>
                    </a:highlight>
                  </a:rPr>
                  <a:t>R)=1</a:t>
                </a:r>
                <a:r>
                  <a:rPr lang="zh-CN" altLang="pt-BR" dirty="0"/>
                  <a:t>，</a:t>
                </a:r>
                <a:r>
                  <a:rPr lang="zh-CN" altLang="en-US" dirty="0"/>
                  <a:t>，那么称</a:t>
                </a:r>
                <a:r>
                  <a:rPr lang="en-US" altLang="zh-CN" dirty="0"/>
                  <a:t>R</a:t>
                </a:r>
                <a:r>
                  <a:rPr lang="zh-CN" altLang="en-US" dirty="0"/>
                  <a:t>在</a:t>
                </a:r>
                <a:r>
                  <a:rPr lang="en-US" altLang="zh-CN" dirty="0"/>
                  <a:t>A</a:t>
                </a:r>
                <a:r>
                  <a:rPr lang="zh-CN" altLang="en-US" dirty="0"/>
                  <a:t>上是</a:t>
                </a:r>
                <a:r>
                  <a:rPr lang="zh-CN" altLang="en-US" dirty="0">
                    <a:solidFill>
                      <a:srgbClr val="3333FF"/>
                    </a:solidFill>
                  </a:rPr>
                  <a:t>反自反的</a:t>
                </a:r>
                <a:r>
                  <a:rPr lang="en-US" altLang="zh-CN" dirty="0"/>
                  <a:t>(Antireflexive)</a:t>
                </a:r>
                <a:r>
                  <a:rPr lang="zh-CN" altLang="en-US" dirty="0"/>
                  <a:t>，或称</a:t>
                </a:r>
                <a:r>
                  <a:rPr lang="en-US" altLang="zh-CN" dirty="0"/>
                  <a:t>R</a:t>
                </a:r>
                <a:r>
                  <a:rPr lang="zh-CN" altLang="en-US" dirty="0"/>
                  <a:t>具有</a:t>
                </a:r>
                <a:r>
                  <a:rPr lang="zh-CN" altLang="en-US" dirty="0">
                    <a:solidFill>
                      <a:srgbClr val="3333FF"/>
                    </a:solidFill>
                  </a:rPr>
                  <a:t>反自反性</a:t>
                </a:r>
                <a:r>
                  <a:rPr lang="en-US" altLang="zh-CN" dirty="0"/>
                  <a:t>(</a:t>
                </a:r>
                <a:r>
                  <a:rPr lang="en-US" altLang="zh-CN" dirty="0" err="1"/>
                  <a:t>Antireflexivity</a:t>
                </a:r>
                <a:r>
                  <a:rPr lang="en-US" altLang="zh-CN" dirty="0"/>
                  <a:t>)</a:t>
                </a:r>
                <a:r>
                  <a:rPr lang="zh-CN" altLang="en-US" dirty="0"/>
                  <a:t>。</a:t>
                </a:r>
              </a:p>
              <a:p>
                <a:pPr marL="533507" indent="-533507">
                  <a:lnSpc>
                    <a:spcPct val="150000"/>
                  </a:lnSpc>
                  <a:buNone/>
                </a:pPr>
                <a:r>
                  <a:rPr lang="zh-CN" altLang="en-US" dirty="0"/>
                  <a:t>	例如：</a:t>
                </a:r>
                <a:r>
                  <a:rPr lang="zh-CN" altLang="zh-CN" dirty="0">
                    <a:solidFill>
                      <a:srgbClr val="0000FF"/>
                    </a:solidFill>
                  </a:rPr>
                  <a:t>父子关系</a:t>
                </a:r>
                <a:r>
                  <a:rPr lang="zh-CN" altLang="zh-CN" dirty="0"/>
                  <a:t>。</a:t>
                </a:r>
              </a:p>
            </p:txBody>
          </p:sp>
        </mc:Choice>
        <mc:Fallback xmlns="">
          <p:sp>
            <p:nvSpPr>
              <p:cNvPr id="1523715" name="Rectangle 3"/>
              <p:cNvSpPr>
                <a:spLocks noGrp="1" noRot="1" noChangeAspect="1" noMove="1" noResize="1" noEditPoints="1" noAdjustHandles="1" noChangeArrowheads="1" noChangeShapeType="1" noTextEdit="1"/>
              </p:cNvSpPr>
              <p:nvPr>
                <p:ph type="body" idx="1"/>
              </p:nvPr>
            </p:nvSpPr>
            <p:spPr>
              <a:xfrm>
                <a:off x="269875" y="1296194"/>
                <a:ext cx="11658600" cy="4570072"/>
              </a:xfrm>
              <a:blipFill>
                <a:blip r:embed="rId3"/>
                <a:stretch>
                  <a:fillRect l="-523" r="-2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39697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3715">
                                            <p:txEl>
                                              <p:pRg st="2" end="2"/>
                                            </p:txEl>
                                          </p:spTgt>
                                        </p:tgtEl>
                                        <p:attrNameLst>
                                          <p:attrName>style.visibility</p:attrName>
                                        </p:attrNameLst>
                                      </p:cBhvr>
                                      <p:to>
                                        <p:strVal val="visible"/>
                                      </p:to>
                                    </p:set>
                                    <p:anim calcmode="lin" valueType="num">
                                      <p:cBhvr additive="base">
                                        <p:cTn id="7" dur="500" fill="hold"/>
                                        <p:tgtEl>
                                          <p:spTgt spid="15237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3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3715">
                                            <p:txEl>
                                              <p:pRg st="3" end="3"/>
                                            </p:txEl>
                                          </p:spTgt>
                                        </p:tgtEl>
                                        <p:attrNameLst>
                                          <p:attrName>style.visibility</p:attrName>
                                        </p:attrNameLst>
                                      </p:cBhvr>
                                      <p:to>
                                        <p:strVal val="visible"/>
                                      </p:to>
                                    </p:set>
                                    <p:anim calcmode="lin" valueType="num">
                                      <p:cBhvr additive="base">
                                        <p:cTn id="13" dur="500" fill="hold"/>
                                        <p:tgtEl>
                                          <p:spTgt spid="152371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3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3715">
                                            <p:txEl>
                                              <p:pRg st="4" end="4"/>
                                            </p:txEl>
                                          </p:spTgt>
                                        </p:tgtEl>
                                        <p:attrNameLst>
                                          <p:attrName>style.visibility</p:attrName>
                                        </p:attrNameLst>
                                      </p:cBhvr>
                                      <p:to>
                                        <p:strVal val="visible"/>
                                      </p:to>
                                    </p:set>
                                    <p:anim calcmode="lin" valueType="num">
                                      <p:cBhvr additive="base">
                                        <p:cTn id="19" dur="500" fill="hold"/>
                                        <p:tgtEl>
                                          <p:spTgt spid="15237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37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D326262-5A9D-4254-80DD-71A88FB0AB9E}"/>
              </a:ext>
            </a:extLst>
          </p:cNvPr>
          <p:cNvSpPr/>
          <p:nvPr/>
        </p:nvSpPr>
        <p:spPr>
          <a:xfrm>
            <a:off x="242479" y="1552912"/>
            <a:ext cx="11125200" cy="4771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198659" name="Rectangle 2"/>
          <p:cNvSpPr>
            <a:spLocks noGrp="1" noChangeArrowheads="1"/>
          </p:cNvSpPr>
          <p:nvPr>
            <p:ph type="title"/>
          </p:nvPr>
        </p:nvSpPr>
        <p:spPr>
          <a:xfrm>
            <a:off x="787673" y="259650"/>
            <a:ext cx="8066367" cy="585923"/>
          </a:xfrm>
        </p:spPr>
        <p:txBody>
          <a:bodyPr/>
          <a:lstStyle/>
          <a:p>
            <a:r>
              <a:rPr lang="zh-CN" altLang="en-US" dirty="0"/>
              <a:t>解题小贴士</a:t>
            </a:r>
          </a:p>
        </p:txBody>
      </p:sp>
      <mc:AlternateContent xmlns:mc="http://schemas.openxmlformats.org/markup-compatibility/2006" xmlns:a14="http://schemas.microsoft.com/office/drawing/2010/main">
        <mc:Choice Requires="a14">
          <p:sp>
            <p:nvSpPr>
              <p:cNvPr id="1525763" name="Rectangle 3"/>
              <p:cNvSpPr>
                <a:spLocks noGrp="1" noChangeArrowheads="1"/>
              </p:cNvSpPr>
              <p:nvPr>
                <p:ph type="body" sz="half" idx="1"/>
              </p:nvPr>
            </p:nvSpPr>
            <p:spPr>
              <a:xfrm>
                <a:off x="277453" y="2972594"/>
                <a:ext cx="11506200" cy="3149216"/>
              </a:xfrm>
            </p:spPr>
            <p:txBody>
              <a:bodyPr/>
              <a:lstStyle/>
              <a:p>
                <a:pPr marL="0" indent="0">
                  <a:buClr>
                    <a:srgbClr val="800080"/>
                  </a:buClr>
                  <a:buNone/>
                </a:pPr>
                <a:r>
                  <a:rPr lang="zh-CN" altLang="en-US" dirty="0">
                    <a:solidFill>
                      <a:schemeClr val="bg1"/>
                    </a:solidFill>
                  </a:rPr>
                  <a:t>（</a:t>
                </a:r>
                <a:r>
                  <a:rPr lang="en-US" altLang="zh-CN" dirty="0">
                    <a:solidFill>
                      <a:schemeClr val="bg1"/>
                    </a:solidFill>
                  </a:rPr>
                  <a:t>1</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上是自反的 </a:t>
                </a:r>
                <a:r>
                  <a:rPr lang="en-US" altLang="zh-CN" dirty="0">
                    <a:solidFill>
                      <a:schemeClr val="bg1"/>
                    </a:solidFill>
                    <a:sym typeface="Symbol" panose="05050102010706020507" pitchFamily="18" charset="2"/>
                  </a:rPr>
                  <a:t>x</a:t>
                </a:r>
                <a:r>
                  <a:rPr lang="en-US" altLang="zh-CN" dirty="0">
                    <a:solidFill>
                      <a:schemeClr val="bg1"/>
                    </a:solidFill>
                  </a:rPr>
                  <a:t>(</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&gt;∈R)=1</a:t>
                </a:r>
              </a:p>
              <a:p>
                <a:pPr marL="0" indent="0">
                  <a:buClr>
                    <a:srgbClr val="800080"/>
                  </a:buClr>
                  <a:buNone/>
                </a:pPr>
                <a:r>
                  <a:rPr lang="zh-CN" altLang="en-US" dirty="0">
                    <a:solidFill>
                      <a:schemeClr val="bg1"/>
                    </a:solidFill>
                  </a:rPr>
                  <a:t>（</a:t>
                </a:r>
                <a:r>
                  <a:rPr lang="en-US" altLang="zh-CN" dirty="0">
                    <a:solidFill>
                      <a:schemeClr val="bg1"/>
                    </a:solidFill>
                  </a:rPr>
                  <a:t>2</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上是反自反的</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R)=1</a:t>
                </a:r>
              </a:p>
              <a:p>
                <a:pPr marL="0" indent="0">
                  <a:buClr>
                    <a:srgbClr val="800080"/>
                  </a:buClr>
                  <a:buNone/>
                </a:pPr>
                <a:r>
                  <a:rPr lang="zh-CN" altLang="en-US" dirty="0">
                    <a:solidFill>
                      <a:schemeClr val="bg1"/>
                    </a:solidFill>
                  </a:rPr>
                  <a:t>（</a:t>
                </a:r>
                <a:r>
                  <a:rPr lang="en-US" altLang="zh-CN" dirty="0">
                    <a:solidFill>
                      <a:schemeClr val="bg1"/>
                    </a:solidFill>
                  </a:rPr>
                  <a:t>3</a:t>
                </a:r>
                <a:r>
                  <a:rPr lang="zh-CN" altLang="en-US" dirty="0">
                    <a:solidFill>
                      <a:schemeClr val="bg1"/>
                    </a:solidFill>
                  </a:rPr>
                  <a:t>）</a:t>
                </a:r>
                <a:r>
                  <a:rPr lang="en-US" altLang="zh-CN" dirty="0">
                    <a:solidFill>
                      <a:schemeClr val="bg1"/>
                    </a:solidFill>
                  </a:rPr>
                  <a:t>R</a:t>
                </a:r>
                <a:r>
                  <a:rPr lang="zh-CN" altLang="en-US" dirty="0">
                    <a:solidFill>
                      <a:schemeClr val="bg1"/>
                    </a:solidFill>
                  </a:rPr>
                  <a:t>在</a:t>
                </a:r>
                <a:r>
                  <a:rPr lang="en-US" altLang="zh-CN" dirty="0">
                    <a:solidFill>
                      <a:schemeClr val="bg1"/>
                    </a:solidFill>
                  </a:rPr>
                  <a:t>A</a:t>
                </a:r>
                <a:r>
                  <a:rPr lang="zh-CN" altLang="en-US" dirty="0">
                    <a:solidFill>
                      <a:schemeClr val="bg1"/>
                    </a:solidFill>
                  </a:rPr>
                  <a:t>上既不是自反的，也不是反自反的</a:t>
                </a:r>
              </a:p>
              <a:p>
                <a:pPr marL="457291" indent="-457291">
                  <a:buClr>
                    <a:srgbClr val="800080"/>
                  </a:buClr>
                  <a:buNone/>
                </a:pPr>
                <a:r>
                  <a:rPr lang="en-US" altLang="zh-CN" dirty="0">
                    <a:solidFill>
                      <a:schemeClr val="bg1"/>
                    </a:solidFill>
                  </a:rPr>
                  <a:t>             </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a:t>
                </a:r>
                <a:r>
                  <a:rPr lang="en-US" altLang="zh-CN" dirty="0">
                    <a:solidFill>
                      <a:schemeClr val="bg1"/>
                    </a:solidFill>
                    <a:sym typeface="Symbol" panose="05050102010706020507" pitchFamily="18" charset="2"/>
                  </a:rPr>
                  <a:t></a:t>
                </a:r>
                <a:r>
                  <a:rPr lang="en-US" altLang="zh-CN" dirty="0">
                    <a:solidFill>
                      <a:schemeClr val="bg1"/>
                    </a:solidFill>
                  </a:rPr>
                  <a:t>x(</a:t>
                </a:r>
                <a:r>
                  <a:rPr lang="en-US" altLang="zh-CN" dirty="0" err="1">
                    <a:solidFill>
                      <a:schemeClr val="bg1"/>
                    </a:solidFill>
                  </a:rPr>
                  <a:t>x∈A</a:t>
                </a:r>
                <a:r>
                  <a:rPr lang="en-US" altLang="zh-CN" dirty="0">
                    <a:solidFill>
                      <a:schemeClr val="bg1"/>
                    </a:solidFill>
                  </a:rPr>
                  <a:t>∧&lt;</a:t>
                </a:r>
                <a:r>
                  <a:rPr lang="en-US" altLang="zh-CN" dirty="0" err="1">
                    <a:solidFill>
                      <a:schemeClr val="bg1"/>
                    </a:solidFill>
                  </a:rPr>
                  <a:t>x,x</a:t>
                </a:r>
                <a:r>
                  <a:rPr lang="en-US" altLang="zh-CN" dirty="0">
                    <a:solidFill>
                      <a:schemeClr val="bg1"/>
                    </a:solidFill>
                  </a:rPr>
                  <a:t>&gt;</a:t>
                </a:r>
                <a14:m>
                  <m:oMath xmlns:m="http://schemas.openxmlformats.org/officeDocument/2006/math">
                    <m:r>
                      <a:rPr lang="en-US" altLang="zh-CN" i="1" smtClean="0">
                        <a:solidFill>
                          <a:schemeClr val="bg1"/>
                        </a:solidFill>
                        <a:latin typeface="Cambria Math" panose="02040503050406030204" pitchFamily="18" charset="0"/>
                        <a:ea typeface="Cambria Math" panose="02040503050406030204" pitchFamily="18" charset="0"/>
                      </a:rPr>
                      <m:t>∉</m:t>
                    </m:r>
                  </m:oMath>
                </a14:m>
                <a:r>
                  <a:rPr lang="en-US" altLang="zh-CN" dirty="0">
                    <a:solidFill>
                      <a:schemeClr val="bg1"/>
                    </a:solidFill>
                  </a:rPr>
                  <a:t>R)=1</a:t>
                </a:r>
                <a:endParaRPr lang="zh-CN" altLang="en-US" dirty="0">
                  <a:solidFill>
                    <a:schemeClr val="bg1"/>
                  </a:solidFill>
                </a:endParaRPr>
              </a:p>
            </p:txBody>
          </p:sp>
        </mc:Choice>
        <mc:Fallback xmlns="">
          <p:sp>
            <p:nvSpPr>
              <p:cNvPr id="1525763" name="Rectangle 3"/>
              <p:cNvSpPr>
                <a:spLocks noGrp="1" noRot="1" noChangeAspect="1" noMove="1" noResize="1" noEditPoints="1" noAdjustHandles="1" noChangeArrowheads="1" noChangeShapeType="1" noTextEdit="1"/>
              </p:cNvSpPr>
              <p:nvPr>
                <p:ph type="body" sz="half" idx="1"/>
              </p:nvPr>
            </p:nvSpPr>
            <p:spPr>
              <a:xfrm>
                <a:off x="277453" y="2972594"/>
                <a:ext cx="11506200" cy="3149216"/>
              </a:xfrm>
              <a:blipFill>
                <a:blip r:embed="rId3"/>
                <a:stretch>
                  <a:fillRect l="-583"/>
                </a:stretch>
              </a:blipFill>
            </p:spPr>
            <p:txBody>
              <a:bodyPr/>
              <a:lstStyle/>
              <a:p>
                <a:r>
                  <a:rPr lang="zh-CN" altLang="en-US">
                    <a:noFill/>
                  </a:rPr>
                  <a:t> </a:t>
                </a:r>
              </a:p>
            </p:txBody>
          </p:sp>
        </mc:Fallback>
      </mc:AlternateContent>
      <p:sp>
        <p:nvSpPr>
          <p:cNvPr id="198661" name="Rectangle 4"/>
          <p:cNvSpPr>
            <a:spLocks noChangeArrowheads="1"/>
          </p:cNvSpPr>
          <p:nvPr/>
        </p:nvSpPr>
        <p:spPr bwMode="auto">
          <a:xfrm>
            <a:off x="1432432" y="3533413"/>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 name="矩形 1">
            <a:extLst>
              <a:ext uri="{FF2B5EF4-FFF2-40B4-BE49-F238E27FC236}">
                <a16:creationId xmlns:a16="http://schemas.microsoft.com/office/drawing/2014/main" id="{FB0556CA-B276-4D0D-AC3F-C765B51E7872}"/>
              </a:ext>
            </a:extLst>
          </p:cNvPr>
          <p:cNvSpPr/>
          <p:nvPr/>
        </p:nvSpPr>
        <p:spPr>
          <a:xfrm>
            <a:off x="277453" y="2461352"/>
            <a:ext cx="3998210" cy="461665"/>
          </a:xfrm>
          <a:prstGeom prst="rect">
            <a:avLst/>
          </a:prstGeom>
        </p:spPr>
        <p:txBody>
          <a:bodyPr wrap="none">
            <a:spAutoFit/>
          </a:bodyPr>
          <a:lstStyle/>
          <a:p>
            <a:r>
              <a:rPr lang="en-US" altLang="zh-CN" b="1" kern="100" dirty="0">
                <a:solidFill>
                  <a:schemeClr val="bg1"/>
                </a:solidFill>
                <a:latin typeface="+mn-ea"/>
              </a:rPr>
              <a:t>R</a:t>
            </a:r>
            <a:r>
              <a:rPr lang="zh-CN" altLang="zh-CN" b="1" kern="100" dirty="0">
                <a:solidFill>
                  <a:schemeClr val="bg1"/>
                </a:solidFill>
                <a:latin typeface="+mn-ea"/>
                <a:cs typeface="Times New Roman" panose="02020603050405020304" pitchFamily="18" charset="0"/>
              </a:rPr>
              <a:t>是非空集合</a:t>
            </a:r>
            <a:r>
              <a:rPr lang="en-US" altLang="zh-CN" b="1" kern="100" dirty="0">
                <a:solidFill>
                  <a:schemeClr val="bg1"/>
                </a:solidFill>
                <a:latin typeface="+mn-ea"/>
              </a:rPr>
              <a:t>A</a:t>
            </a:r>
            <a:r>
              <a:rPr lang="zh-CN" altLang="zh-CN" b="1" kern="100" dirty="0">
                <a:solidFill>
                  <a:schemeClr val="bg1"/>
                </a:solidFill>
                <a:latin typeface="+mn-ea"/>
                <a:cs typeface="Times New Roman" panose="02020603050405020304" pitchFamily="18" charset="0"/>
              </a:rPr>
              <a:t>上的关系，则</a:t>
            </a:r>
            <a:endParaRPr lang="zh-CN" altLang="en-US" b="1" dirty="0">
              <a:solidFill>
                <a:schemeClr val="bg1"/>
              </a:solidFill>
              <a:latin typeface="+mn-ea"/>
            </a:endParaRPr>
          </a:p>
        </p:txBody>
      </p:sp>
      <p:sp>
        <p:nvSpPr>
          <p:cNvPr id="8" name="Rectangle 2">
            <a:extLst>
              <a:ext uri="{FF2B5EF4-FFF2-40B4-BE49-F238E27FC236}">
                <a16:creationId xmlns:a16="http://schemas.microsoft.com/office/drawing/2014/main" id="{ED7CA9F6-116D-400D-B0AD-B6E9DE0F1B0E}"/>
              </a:ext>
            </a:extLst>
          </p:cNvPr>
          <p:cNvSpPr txBox="1">
            <a:spLocks noChangeArrowheads="1"/>
          </p:cNvSpPr>
          <p:nvPr/>
        </p:nvSpPr>
        <p:spPr>
          <a:xfrm>
            <a:off x="242479" y="1554290"/>
            <a:ext cx="8066367" cy="585923"/>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sz="2400" dirty="0">
                <a:solidFill>
                  <a:srgbClr val="FFFF00"/>
                </a:solidFill>
              </a:rPr>
              <a:t>自反性和反自反性的集合表示判断方法</a:t>
            </a:r>
          </a:p>
        </p:txBody>
      </p:sp>
    </p:spTree>
    <p:extLst>
      <p:ext uri="{BB962C8B-B14F-4D97-AF65-F5344CB8AC3E}">
        <p14:creationId xmlns:p14="http://schemas.microsoft.com/office/powerpoint/2010/main" val="163091946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25763">
                                            <p:txEl>
                                              <p:pRg st="0" end="0"/>
                                            </p:txEl>
                                          </p:spTgt>
                                        </p:tgtEl>
                                        <p:attrNameLst>
                                          <p:attrName>style.visibility</p:attrName>
                                        </p:attrNameLst>
                                      </p:cBhvr>
                                      <p:to>
                                        <p:strVal val="visible"/>
                                      </p:to>
                                    </p:set>
                                    <p:anim calcmode="lin" valueType="num">
                                      <p:cBhvr additive="base">
                                        <p:cTn id="7" dur="500" fill="hold"/>
                                        <p:tgtEl>
                                          <p:spTgt spid="1525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763">
                                            <p:txEl>
                                              <p:pRg st="1" end="1"/>
                                            </p:txEl>
                                          </p:spTgt>
                                        </p:tgtEl>
                                        <p:attrNameLst>
                                          <p:attrName>style.visibility</p:attrName>
                                        </p:attrNameLst>
                                      </p:cBhvr>
                                      <p:to>
                                        <p:strVal val="visible"/>
                                      </p:to>
                                    </p:set>
                                    <p:anim calcmode="lin" valueType="num">
                                      <p:cBhvr additive="base">
                                        <p:cTn id="13" dur="500" fill="hold"/>
                                        <p:tgtEl>
                                          <p:spTgt spid="1525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763">
                                            <p:txEl>
                                              <p:pRg st="2" end="2"/>
                                            </p:txEl>
                                          </p:spTgt>
                                        </p:tgtEl>
                                        <p:attrNameLst>
                                          <p:attrName>style.visibility</p:attrName>
                                        </p:attrNameLst>
                                      </p:cBhvr>
                                      <p:to>
                                        <p:strVal val="visible"/>
                                      </p:to>
                                    </p:set>
                                    <p:anim calcmode="lin" valueType="num">
                                      <p:cBhvr additive="base">
                                        <p:cTn id="19" dur="500" fill="hold"/>
                                        <p:tgtEl>
                                          <p:spTgt spid="15257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5763">
                                            <p:txEl>
                                              <p:pRg st="3" end="3"/>
                                            </p:txEl>
                                          </p:spTgt>
                                        </p:tgtEl>
                                        <p:attrNameLst>
                                          <p:attrName>style.visibility</p:attrName>
                                        </p:attrNameLst>
                                      </p:cBhvr>
                                      <p:to>
                                        <p:strVal val="visible"/>
                                      </p:to>
                                    </p:set>
                                    <p:anim calcmode="lin" valueType="num">
                                      <p:cBhvr additive="base">
                                        <p:cTn id="25" dur="500" fill="hold"/>
                                        <p:tgtEl>
                                          <p:spTgt spid="15257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6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p:txBody>
          <a:bodyPr/>
          <a:lstStyle/>
          <a:p>
            <a:pPr eaLnBrk="1" hangingPunct="1"/>
            <a:r>
              <a:rPr lang="zh-CN" altLang="en-US" dirty="0"/>
              <a:t>例</a:t>
            </a:r>
            <a:r>
              <a:rPr lang="en-US" altLang="zh-CN" dirty="0"/>
              <a:t>4.19</a:t>
            </a:r>
            <a:endParaRPr lang="zh-CN" altLang="en-US" dirty="0"/>
          </a:p>
        </p:txBody>
      </p:sp>
      <p:sp>
        <p:nvSpPr>
          <p:cNvPr id="200708" name="Rectangle 3"/>
          <p:cNvSpPr>
            <a:spLocks noGrp="1" noChangeArrowheads="1"/>
          </p:cNvSpPr>
          <p:nvPr>
            <p:ph type="body" idx="1"/>
          </p:nvPr>
        </p:nvSpPr>
        <p:spPr>
          <a:xfrm>
            <a:off x="335097" y="925118"/>
            <a:ext cx="11430000" cy="1895076"/>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4.19  </a:t>
            </a:r>
            <a:r>
              <a:rPr lang="zh-CN" altLang="en-US" dirty="0"/>
              <a:t>设</a:t>
            </a:r>
            <a:r>
              <a:rPr lang="en-US" altLang="zh-CN" dirty="0"/>
              <a:t>A</a:t>
            </a:r>
            <a:r>
              <a:rPr lang="zh-CN" altLang="en-US" dirty="0"/>
              <a:t>＝</a:t>
            </a:r>
            <a:r>
              <a:rPr lang="en-US" altLang="zh-CN"/>
              <a:t>{a,b,c}</a:t>
            </a:r>
            <a:r>
              <a:rPr lang="zh-CN" altLang="en-US"/>
              <a:t>，</a:t>
            </a:r>
            <a:r>
              <a:rPr lang="en-US" altLang="zh-CN"/>
              <a:t>R</a:t>
            </a:r>
            <a:r>
              <a:rPr lang="en-US" altLang="zh-CN" baseline="-25000"/>
              <a:t>1</a:t>
            </a:r>
            <a:r>
              <a:rPr lang="zh-CN" altLang="zh-CN"/>
              <a:t>，</a:t>
            </a:r>
            <a:r>
              <a:rPr lang="en-US" altLang="zh-CN"/>
              <a:t>R</a:t>
            </a:r>
            <a:r>
              <a:rPr lang="en-US" altLang="zh-CN" baseline="-25000"/>
              <a:t>2</a:t>
            </a:r>
            <a:r>
              <a:rPr lang="zh-CN" altLang="zh-CN" dirty="0"/>
              <a:t>和</a:t>
            </a:r>
            <a:r>
              <a:rPr lang="en-US" altLang="zh-CN" dirty="0"/>
              <a:t>R</a:t>
            </a:r>
            <a:r>
              <a:rPr lang="en-US" altLang="zh-CN" baseline="-25000" dirty="0"/>
              <a:t>3</a:t>
            </a:r>
            <a:r>
              <a:rPr lang="zh-CN" altLang="en-US" dirty="0"/>
              <a:t>都是</a:t>
            </a:r>
            <a:r>
              <a:rPr lang="en-US" altLang="zh-CN" dirty="0"/>
              <a:t>A</a:t>
            </a:r>
            <a:r>
              <a:rPr lang="zh-CN" altLang="en-US" dirty="0"/>
              <a:t>上</a:t>
            </a:r>
            <a:r>
              <a:rPr lang="zh-CN" altLang="en-US"/>
              <a:t>的关系，其中</a:t>
            </a:r>
            <a:r>
              <a:rPr lang="en-US" altLang="zh-CN" dirty="0"/>
              <a:t>R</a:t>
            </a:r>
            <a:r>
              <a:rPr lang="en-US" altLang="zh-CN" baseline="-25000" dirty="0"/>
              <a:t>1</a:t>
            </a:r>
            <a:r>
              <a:rPr lang="zh-CN" altLang="en-US" dirty="0"/>
              <a:t>＝</a:t>
            </a:r>
            <a:r>
              <a:rPr lang="en-US" altLang="zh-CN"/>
              <a:t>{&lt;a,a&gt;,&lt;a,c&gt;, &lt;b,b&gt;}</a:t>
            </a:r>
            <a:r>
              <a:rPr lang="zh-CN" altLang="en-US"/>
              <a:t>，</a:t>
            </a:r>
            <a:r>
              <a:rPr lang="en-US" altLang="zh-CN"/>
              <a:t>R</a:t>
            </a:r>
            <a:r>
              <a:rPr lang="en-US" altLang="zh-CN" baseline="-25000"/>
              <a:t>2</a:t>
            </a:r>
            <a:r>
              <a:rPr lang="zh-CN" altLang="en-US" dirty="0"/>
              <a:t>＝</a:t>
            </a:r>
            <a:r>
              <a:rPr lang="en-US" altLang="zh-CN"/>
              <a:t>{&lt;a,a&gt;,&lt;b,b&gt;,&lt;c,c&gt;}</a:t>
            </a:r>
            <a:r>
              <a:rPr lang="zh-CN" altLang="en-US"/>
              <a:t>，</a:t>
            </a:r>
            <a:r>
              <a:rPr lang="en-US" altLang="zh-CN"/>
              <a:t>R</a:t>
            </a:r>
            <a:r>
              <a:rPr lang="en-US" altLang="zh-CN" baseline="-25000"/>
              <a:t>3</a:t>
            </a:r>
            <a:r>
              <a:rPr lang="zh-CN" altLang="en-US" dirty="0"/>
              <a:t>＝</a:t>
            </a:r>
            <a:r>
              <a:rPr lang="en-US" altLang="zh-CN"/>
              <a:t>{&lt;a,b&gt;,&lt;b,c</a:t>
            </a:r>
            <a:r>
              <a:rPr lang="en-US" altLang="zh-CN" dirty="0"/>
              <a:t>&gt;}</a:t>
            </a:r>
            <a:r>
              <a:rPr lang="zh-CN" altLang="en-US" dirty="0"/>
              <a:t>。试判定它们是否具有自反性和</a:t>
            </a:r>
            <a:r>
              <a:rPr lang="zh-CN" altLang="en-US"/>
              <a:t>反自反性，并写出</a:t>
            </a:r>
            <a:r>
              <a:rPr lang="en-US" altLang="zh-CN"/>
              <a:t>R</a:t>
            </a:r>
            <a:r>
              <a:rPr lang="en-US" altLang="zh-CN" baseline="-25000"/>
              <a:t>1</a:t>
            </a:r>
            <a:r>
              <a:rPr lang="zh-CN" altLang="zh-CN"/>
              <a:t>，</a:t>
            </a:r>
            <a:r>
              <a:rPr lang="en-US" altLang="zh-CN"/>
              <a:t>R</a:t>
            </a:r>
            <a:r>
              <a:rPr lang="en-US" altLang="zh-CN" baseline="-25000"/>
              <a:t>2</a:t>
            </a:r>
            <a:r>
              <a:rPr lang="zh-CN" altLang="zh-CN" dirty="0"/>
              <a:t>和</a:t>
            </a:r>
            <a:r>
              <a:rPr lang="en-US" altLang="zh-CN" dirty="0"/>
              <a:t>R</a:t>
            </a:r>
            <a:r>
              <a:rPr lang="en-US" altLang="zh-CN" baseline="-25000" dirty="0"/>
              <a:t>3</a:t>
            </a:r>
            <a:r>
              <a:rPr lang="zh-CN" altLang="en-US" dirty="0"/>
              <a:t>的</a:t>
            </a:r>
            <a:r>
              <a:rPr lang="zh-CN" altLang="en-US"/>
              <a:t>关系矩阵，画</a:t>
            </a:r>
            <a:r>
              <a:rPr lang="zh-CN" altLang="en-US" dirty="0"/>
              <a:t>出相应的关系图。</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10F7219-6BE8-427A-9AA4-F34E66C3ECE3}"/>
                  </a:ext>
                </a:extLst>
              </p:cNvPr>
              <p:cNvSpPr txBox="1">
                <a:spLocks noChangeArrowheads="1"/>
              </p:cNvSpPr>
              <p:nvPr/>
            </p:nvSpPr>
            <p:spPr>
              <a:xfrm>
                <a:off x="433253" y="2820194"/>
                <a:ext cx="11152322" cy="3114276"/>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ct val="10000"/>
                  </a:spcBef>
                  <a:buNone/>
                </a:pPr>
                <a:r>
                  <a:rPr lang="zh-CN" altLang="en-US" dirty="0">
                    <a:solidFill>
                      <a:srgbClr val="C00000"/>
                    </a:solidFill>
                  </a:rPr>
                  <a:t>解</a:t>
                </a:r>
                <a:r>
                  <a:rPr lang="zh-CN" altLang="en-US" dirty="0"/>
                  <a:t> （</a:t>
                </a:r>
                <a:r>
                  <a:rPr lang="en-US" altLang="zh-CN" dirty="0"/>
                  <a:t>1</a:t>
                </a:r>
                <a:r>
                  <a:rPr lang="zh-CN" altLang="en-US" dirty="0"/>
                  <a:t>）在</a:t>
                </a:r>
                <a:r>
                  <a:rPr lang="en-US" altLang="zh-CN" dirty="0"/>
                  <a:t>R</a:t>
                </a:r>
                <a:r>
                  <a:rPr lang="en-US" altLang="zh-CN" baseline="-25000" dirty="0"/>
                  <a:t>1</a:t>
                </a:r>
                <a:r>
                  <a:rPr lang="zh-CN" altLang="en-US" dirty="0"/>
                  <a:t>中，因为 </a:t>
                </a:r>
                <a:r>
                  <a:rPr lang="en-US" altLang="zh-CN" dirty="0">
                    <a:sym typeface="Symbol" panose="05050102010706020507" pitchFamily="18" charset="2"/>
                  </a:rPr>
                  <a:t></a:t>
                </a:r>
                <a:r>
                  <a:rPr lang="en-US" altLang="zh-CN" dirty="0"/>
                  <a:t>c(</a:t>
                </a:r>
                <a:r>
                  <a:rPr lang="en-US" altLang="zh-CN" dirty="0" err="1"/>
                  <a:t>c∈A</a:t>
                </a:r>
                <a:r>
                  <a:rPr lang="en-US" altLang="zh-CN" dirty="0"/>
                  <a:t>∧&lt;</a:t>
                </a:r>
                <a:r>
                  <a:rPr lang="en-US" altLang="zh-CN" dirty="0" err="1"/>
                  <a:t>c,c</a:t>
                </a:r>
                <a:r>
                  <a:rPr lang="en-US" altLang="zh-CN" dirty="0"/>
                  <a:t>&gt;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R</a:t>
                </a:r>
                <a:r>
                  <a:rPr lang="en-US" altLang="zh-CN" baseline="-25000" dirty="0"/>
                  <a:t>1</a:t>
                </a:r>
                <a:r>
                  <a:rPr lang="en-US" altLang="zh-CN" dirty="0"/>
                  <a:t>)∧ </a:t>
                </a:r>
                <a:r>
                  <a:rPr lang="en-US" altLang="zh-CN" dirty="0">
                    <a:sym typeface="Symbol" panose="05050102010706020507" pitchFamily="18" charset="2"/>
                  </a:rPr>
                  <a:t></a:t>
                </a:r>
                <a:r>
                  <a:rPr lang="en-US" altLang="zh-CN" dirty="0"/>
                  <a:t>a(</a:t>
                </a:r>
                <a:r>
                  <a:rPr lang="en-US" altLang="zh-CN" dirty="0" err="1"/>
                  <a:t>a∈A</a:t>
                </a:r>
                <a:r>
                  <a:rPr lang="en-US" altLang="zh-CN" dirty="0"/>
                  <a:t>∧&lt;</a:t>
                </a:r>
                <a:r>
                  <a:rPr lang="en-US" altLang="zh-CN" dirty="0" err="1"/>
                  <a:t>a,a</a:t>
                </a:r>
                <a:r>
                  <a:rPr lang="en-US" altLang="zh-CN" dirty="0"/>
                  <a:t>&gt;∈R</a:t>
                </a:r>
                <a:r>
                  <a:rPr lang="en-US" altLang="zh-CN" baseline="-25000" dirty="0"/>
                  <a:t>1</a:t>
                </a:r>
                <a:r>
                  <a:rPr lang="en-US" altLang="zh-CN" dirty="0"/>
                  <a:t>)</a:t>
                </a:r>
                <a:r>
                  <a:rPr lang="zh-CN" altLang="en-US" dirty="0"/>
                  <a:t>，所以</a:t>
                </a:r>
                <a:r>
                  <a:rPr lang="en-US" altLang="zh-CN" dirty="0"/>
                  <a:t>R</a:t>
                </a:r>
                <a:r>
                  <a:rPr lang="en-US" altLang="zh-CN" baseline="-25000" dirty="0"/>
                  <a:t>1</a:t>
                </a:r>
                <a:r>
                  <a:rPr lang="zh-CN" altLang="en-US" dirty="0"/>
                  <a:t>不是自反的，也不是反自反的。</a:t>
                </a:r>
                <a:endParaRPr lang="en-US" altLang="zh-CN" dirty="0"/>
              </a:p>
              <a:p>
                <a:pPr marL="0" indent="0">
                  <a:lnSpc>
                    <a:spcPct val="150000"/>
                  </a:lnSpc>
                  <a:spcBef>
                    <a:spcPct val="10000"/>
                  </a:spcBef>
                  <a:buNone/>
                </a:pPr>
                <a:r>
                  <a:rPr lang="en-US" altLang="zh-CN" dirty="0"/>
                  <a:t>     </a:t>
                </a:r>
                <a:r>
                  <a:rPr lang="zh-CN" altLang="en-US" dirty="0"/>
                  <a:t>在</a:t>
                </a:r>
                <a:r>
                  <a:rPr lang="en-US" altLang="zh-CN" dirty="0"/>
                  <a:t>R</a:t>
                </a:r>
                <a:r>
                  <a:rPr lang="en-US" altLang="zh-CN" baseline="-25000" dirty="0"/>
                  <a:t>2</a:t>
                </a:r>
                <a:r>
                  <a:rPr lang="zh-CN" altLang="en-US" dirty="0"/>
                  <a:t>中，因为</a:t>
                </a:r>
                <a14:m>
                  <m:oMath xmlns:m="http://schemas.openxmlformats.org/officeDocument/2006/math">
                    <m:r>
                      <a:rPr lang="es-E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t>x(</a:t>
                </a:r>
                <a:r>
                  <a:rPr lang="en-US" altLang="zh-CN" dirty="0" err="1"/>
                  <a:t>x∈A</a:t>
                </a:r>
                <a:r>
                  <a:rPr lang="en-US" altLang="zh-CN" dirty="0"/>
                  <a:t>→&lt;</a:t>
                </a:r>
                <a:r>
                  <a:rPr lang="en-US" altLang="zh-CN" dirty="0" err="1"/>
                  <a:t>x,x</a:t>
                </a:r>
                <a:r>
                  <a:rPr lang="en-US" altLang="zh-CN" dirty="0"/>
                  <a:t>&gt;∈R)=1</a:t>
                </a:r>
                <a:r>
                  <a:rPr lang="zh-CN" altLang="en-US" dirty="0"/>
                  <a:t>，所以</a:t>
                </a:r>
                <a:r>
                  <a:rPr lang="en-US" altLang="zh-CN" dirty="0"/>
                  <a:t>R</a:t>
                </a:r>
                <a:r>
                  <a:rPr lang="en-US" altLang="zh-CN" baseline="-25000" dirty="0"/>
                  <a:t>2</a:t>
                </a:r>
                <a:r>
                  <a:rPr lang="zh-CN" altLang="en-US" dirty="0"/>
                  <a:t>是自反的。</a:t>
                </a:r>
                <a:endParaRPr lang="en-US" altLang="zh-CN" dirty="0"/>
              </a:p>
              <a:p>
                <a:pPr marL="0" indent="0">
                  <a:lnSpc>
                    <a:spcPct val="150000"/>
                  </a:lnSpc>
                  <a:spcBef>
                    <a:spcPct val="10000"/>
                  </a:spcBef>
                  <a:buNone/>
                </a:pPr>
                <a:r>
                  <a:rPr lang="en-US" altLang="zh-CN" dirty="0"/>
                  <a:t>     </a:t>
                </a:r>
                <a:r>
                  <a:rPr lang="zh-CN" altLang="en-US" dirty="0"/>
                  <a:t>在</a:t>
                </a:r>
                <a:r>
                  <a:rPr lang="en-US" altLang="zh-CN" dirty="0"/>
                  <a:t>R</a:t>
                </a:r>
                <a:r>
                  <a:rPr lang="en-US" altLang="zh-CN" baseline="-25000" dirty="0"/>
                  <a:t>3</a:t>
                </a:r>
                <a:r>
                  <a:rPr lang="zh-CN" altLang="en-US" dirty="0"/>
                  <a:t>中，因为</a:t>
                </a:r>
                <a14:m>
                  <m:oMath xmlns:m="http://schemas.openxmlformats.org/officeDocument/2006/math">
                    <m:r>
                      <a:rPr lang="es-E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t>x(</a:t>
                </a:r>
                <a:r>
                  <a:rPr lang="en-US" altLang="zh-CN" dirty="0" err="1"/>
                  <a:t>x∈A</a:t>
                </a:r>
                <a:r>
                  <a:rPr lang="en-US" altLang="zh-CN" dirty="0"/>
                  <a:t>→&lt;</a:t>
                </a:r>
                <a:r>
                  <a:rPr lang="en-US" altLang="zh-CN" dirty="0" err="1"/>
                  <a:t>x,x</a:t>
                </a:r>
                <a:r>
                  <a:rPr lang="en-US" altLang="zh-CN" dirty="0"/>
                  <a:t>&gt; R3)=1</a:t>
                </a:r>
                <a:r>
                  <a:rPr lang="zh-CN" altLang="en-US" dirty="0"/>
                  <a:t>，所以</a:t>
                </a:r>
                <a:r>
                  <a:rPr lang="en-US" altLang="zh-CN" dirty="0"/>
                  <a:t>R</a:t>
                </a:r>
                <a:r>
                  <a:rPr lang="en-US" altLang="zh-CN" baseline="-25000" dirty="0"/>
                  <a:t>3</a:t>
                </a:r>
                <a:r>
                  <a:rPr lang="zh-CN" altLang="en-US" dirty="0"/>
                  <a:t>是反自反的。</a:t>
                </a:r>
              </a:p>
            </p:txBody>
          </p:sp>
        </mc:Choice>
        <mc:Fallback xmlns="">
          <p:sp>
            <p:nvSpPr>
              <p:cNvPr id="4" name="Rectangle 3">
                <a:extLst>
                  <a:ext uri="{FF2B5EF4-FFF2-40B4-BE49-F238E27FC236}">
                    <a16:creationId xmlns:a16="http://schemas.microsoft.com/office/drawing/2014/main" id="{810F7219-6BE8-427A-9AA4-F34E66C3ECE3}"/>
                  </a:ext>
                </a:extLst>
              </p:cNvPr>
              <p:cNvSpPr txBox="1">
                <a:spLocks noRot="1" noChangeAspect="1" noMove="1" noResize="1" noEditPoints="1" noAdjustHandles="1" noChangeArrowheads="1" noChangeShapeType="1" noTextEdit="1"/>
              </p:cNvSpPr>
              <p:nvPr/>
            </p:nvSpPr>
            <p:spPr>
              <a:xfrm>
                <a:off x="433253" y="2820194"/>
                <a:ext cx="11152322" cy="3114276"/>
              </a:xfrm>
              <a:prstGeom prst="rect">
                <a:avLst/>
              </a:prstGeom>
              <a:blipFill>
                <a:blip r:embed="rId3"/>
                <a:stretch>
                  <a:fillRect l="-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783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Grp="1" noChangeArrowheads="1"/>
          </p:cNvSpPr>
          <p:nvPr>
            <p:ph type="title"/>
          </p:nvPr>
        </p:nvSpPr>
        <p:spPr>
          <a:xfrm>
            <a:off x="794671" y="258442"/>
            <a:ext cx="10758267" cy="585924"/>
          </a:xfrm>
        </p:spPr>
        <p:txBody>
          <a:bodyPr/>
          <a:lstStyle/>
          <a:p>
            <a:pPr eaLnBrk="1" hangingPunct="1"/>
            <a:r>
              <a:rPr lang="zh-CN" altLang="en-US" dirty="0"/>
              <a:t>例</a:t>
            </a:r>
            <a:r>
              <a:rPr lang="en-US" altLang="zh-CN" dirty="0"/>
              <a:t>4.19 </a:t>
            </a:r>
            <a:r>
              <a:rPr lang="zh-CN" altLang="en-US" dirty="0"/>
              <a:t>（续）</a:t>
            </a:r>
          </a:p>
        </p:txBody>
      </p:sp>
      <p:sp>
        <p:nvSpPr>
          <p:cNvPr id="1529859" name="Rectangle 3"/>
          <p:cNvSpPr>
            <a:spLocks noGrp="1" noChangeArrowheads="1"/>
          </p:cNvSpPr>
          <p:nvPr>
            <p:ph type="body" sz="half" idx="1"/>
          </p:nvPr>
        </p:nvSpPr>
        <p:spPr>
          <a:xfrm>
            <a:off x="384175" y="1086896"/>
            <a:ext cx="10972800" cy="895098"/>
          </a:xfrm>
        </p:spPr>
        <p:txBody>
          <a:bodyPr>
            <a:normAutofit/>
          </a:bodyPr>
          <a:lstStyle/>
          <a:p>
            <a:pPr marL="0" indent="0">
              <a:spcBef>
                <a:spcPct val="10000"/>
              </a:spcBef>
              <a:buNone/>
            </a:pPr>
            <a:r>
              <a:rPr lang="zh-CN" altLang="en-US" dirty="0"/>
              <a:t>（</a:t>
            </a:r>
            <a:r>
              <a:rPr lang="en-US" altLang="zh-CN" dirty="0"/>
              <a:t>2</a:t>
            </a:r>
            <a:r>
              <a:rPr lang="zh-CN" altLang="en-US" dirty="0"/>
              <a:t>）</a:t>
            </a:r>
            <a:r>
              <a:rPr lang="en-US" altLang="zh-CN" dirty="0"/>
              <a:t> </a:t>
            </a:r>
            <a:r>
              <a:rPr lang="zh-CN" altLang="en-US" dirty="0"/>
              <a:t>设</a:t>
            </a:r>
            <a:r>
              <a:rPr lang="en-US" altLang="zh-CN" dirty="0"/>
              <a:t>R</a:t>
            </a:r>
            <a:r>
              <a:rPr lang="en-US" altLang="zh-CN" baseline="-25000" dirty="0"/>
              <a:t>1</a:t>
            </a:r>
            <a:r>
              <a:rPr lang="zh-CN" altLang="zh-CN" dirty="0"/>
              <a:t>，</a:t>
            </a:r>
            <a:r>
              <a:rPr lang="en-US" altLang="zh-CN" dirty="0"/>
              <a:t>R</a:t>
            </a:r>
            <a:r>
              <a:rPr lang="en-US" altLang="zh-CN" baseline="-25000" dirty="0"/>
              <a:t>2</a:t>
            </a:r>
            <a:r>
              <a:rPr lang="zh-CN" altLang="zh-CN" dirty="0"/>
              <a:t>和</a:t>
            </a:r>
            <a:r>
              <a:rPr lang="en-US" altLang="zh-CN" dirty="0"/>
              <a:t>R</a:t>
            </a:r>
            <a:r>
              <a:rPr lang="en-US" altLang="zh-CN" baseline="-25000" dirty="0"/>
              <a:t>3</a:t>
            </a:r>
            <a:r>
              <a:rPr lang="zh-CN" altLang="zh-CN" dirty="0"/>
              <a:t>的关系矩阵分别为</a:t>
            </a:r>
            <a:r>
              <a:rPr lang="en-US" altLang="zh-CN" dirty="0"/>
              <a:t>M</a:t>
            </a:r>
            <a:r>
              <a:rPr lang="en-US" altLang="zh-CN" baseline="-25000" dirty="0"/>
              <a:t>R1</a:t>
            </a:r>
            <a:r>
              <a:rPr lang="zh-CN" altLang="zh-CN" dirty="0"/>
              <a:t>，</a:t>
            </a:r>
            <a:r>
              <a:rPr lang="en-US" altLang="zh-CN" dirty="0"/>
              <a:t>M</a:t>
            </a:r>
            <a:r>
              <a:rPr lang="en-US" altLang="zh-CN" baseline="-25000" dirty="0"/>
              <a:t> R2</a:t>
            </a:r>
            <a:r>
              <a:rPr lang="zh-CN" altLang="zh-CN" dirty="0"/>
              <a:t>和</a:t>
            </a:r>
            <a:r>
              <a:rPr lang="en-US" altLang="zh-CN" dirty="0"/>
              <a:t>M</a:t>
            </a:r>
            <a:r>
              <a:rPr lang="en-US" altLang="zh-CN" baseline="-25000" dirty="0"/>
              <a:t> R3 </a:t>
            </a:r>
            <a:r>
              <a:rPr lang="zh-CN" altLang="en-US" dirty="0"/>
              <a:t>，则：</a:t>
            </a:r>
          </a:p>
        </p:txBody>
      </p:sp>
      <p:sp>
        <p:nvSpPr>
          <p:cNvPr id="11" name="Rectangle 58">
            <a:extLst>
              <a:ext uri="{FF2B5EF4-FFF2-40B4-BE49-F238E27FC236}">
                <a16:creationId xmlns:a16="http://schemas.microsoft.com/office/drawing/2014/main" id="{3DBCD169-9D37-4B05-80A4-0B79B813657E}"/>
              </a:ext>
            </a:extLst>
          </p:cNvPr>
          <p:cNvSpPr>
            <a:spLocks noChangeArrowheads="1"/>
          </p:cNvSpPr>
          <p:nvPr/>
        </p:nvSpPr>
        <p:spPr bwMode="auto">
          <a:xfrm>
            <a:off x="804304" y="25153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E03DBA5C-243F-4074-BC81-041E90386E99}"/>
              </a:ext>
            </a:extLst>
          </p:cNvPr>
          <p:cNvGraphicFramePr>
            <a:graphicFrameLocks noChangeAspect="1"/>
          </p:cNvGraphicFramePr>
          <p:nvPr>
            <p:extLst>
              <p:ext uri="{D42A27DB-BD31-4B8C-83A1-F6EECF244321}">
                <p14:modId xmlns:p14="http://schemas.microsoft.com/office/powerpoint/2010/main" val="3433115391"/>
              </p:ext>
            </p:extLst>
          </p:nvPr>
        </p:nvGraphicFramePr>
        <p:xfrm>
          <a:off x="1251871" y="1838710"/>
          <a:ext cx="2396648" cy="1536981"/>
        </p:xfrm>
        <a:graphic>
          <a:graphicData uri="http://schemas.openxmlformats.org/presentationml/2006/ole">
            <mc:AlternateContent xmlns:mc="http://schemas.openxmlformats.org/markup-compatibility/2006">
              <mc:Choice xmlns:v="urn:schemas-microsoft-com:vml" Requires="v">
                <p:oleObj spid="_x0000_s53587" name="Equation" r:id="rId4" imgW="876300" imgH="558800" progId="Equation.DSMT4">
                  <p:embed/>
                </p:oleObj>
              </mc:Choice>
              <mc:Fallback>
                <p:oleObj name="Equation" r:id="rId4" imgW="876300" imgH="558800" progId="Equation.DSMT4">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871" y="1838710"/>
                        <a:ext cx="2396648" cy="1536981"/>
                      </a:xfrm>
                      <a:prstGeom prst="rect">
                        <a:avLst/>
                      </a:prstGeom>
                      <a:noFill/>
                    </p:spPr>
                  </p:pic>
                </p:oleObj>
              </mc:Fallback>
            </mc:AlternateContent>
          </a:graphicData>
        </a:graphic>
      </p:graphicFrame>
      <p:sp>
        <p:nvSpPr>
          <p:cNvPr id="13" name="Rectangle 60">
            <a:extLst>
              <a:ext uri="{FF2B5EF4-FFF2-40B4-BE49-F238E27FC236}">
                <a16:creationId xmlns:a16="http://schemas.microsoft.com/office/drawing/2014/main" id="{537AE56E-AEA6-4519-AB41-46FDADD3EA50}"/>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17713847-FCE7-4EDE-AC2B-44E0AF6F6140}"/>
              </a:ext>
            </a:extLst>
          </p:cNvPr>
          <p:cNvGraphicFramePr>
            <a:graphicFrameLocks noChangeAspect="1"/>
          </p:cNvGraphicFramePr>
          <p:nvPr>
            <p:extLst>
              <p:ext uri="{D42A27DB-BD31-4B8C-83A1-F6EECF244321}">
                <p14:modId xmlns:p14="http://schemas.microsoft.com/office/powerpoint/2010/main" val="3626002805"/>
              </p:ext>
            </p:extLst>
          </p:nvPr>
        </p:nvGraphicFramePr>
        <p:xfrm>
          <a:off x="4662958" y="1821577"/>
          <a:ext cx="2265782" cy="1422140"/>
        </p:xfrm>
        <a:graphic>
          <a:graphicData uri="http://schemas.openxmlformats.org/presentationml/2006/ole">
            <mc:AlternateContent xmlns:mc="http://schemas.openxmlformats.org/markup-compatibility/2006">
              <mc:Choice xmlns:v="urn:schemas-microsoft-com:vml" Requires="v">
                <p:oleObj spid="_x0000_s53588" name="Equation" r:id="rId6" imgW="901309" imgH="558558" progId="Equation.DSMT4">
                  <p:embed/>
                </p:oleObj>
              </mc:Choice>
              <mc:Fallback>
                <p:oleObj name="Equation" r:id="rId6" imgW="901309" imgH="558558" progId="Equation.DSMT4">
                  <p:embed/>
                  <p:pic>
                    <p:nvPicPr>
                      <p:cNvPr id="0" name="Object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2958" y="1821577"/>
                        <a:ext cx="2265782" cy="1422140"/>
                      </a:xfrm>
                      <a:prstGeom prst="rect">
                        <a:avLst/>
                      </a:prstGeom>
                      <a:noFill/>
                    </p:spPr>
                  </p:pic>
                </p:oleObj>
              </mc:Fallback>
            </mc:AlternateContent>
          </a:graphicData>
        </a:graphic>
      </p:graphicFrame>
      <p:sp>
        <p:nvSpPr>
          <p:cNvPr id="15" name="Rectangle 62">
            <a:extLst>
              <a:ext uri="{FF2B5EF4-FFF2-40B4-BE49-F238E27FC236}">
                <a16:creationId xmlns:a16="http://schemas.microsoft.com/office/drawing/2014/main" id="{65CBE972-2995-4934-B7D9-B585DAD94B7E}"/>
              </a:ext>
            </a:extLst>
          </p:cNvPr>
          <p:cNvSpPr>
            <a:spLocks noChangeArrowheads="1"/>
          </p:cNvSpPr>
          <p:nvPr/>
        </p:nvSpPr>
        <p:spPr bwMode="auto">
          <a:xfrm>
            <a:off x="8308975" y="2629097"/>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949E331B-66D0-44E0-BD54-C5B244B79135}"/>
              </a:ext>
            </a:extLst>
          </p:cNvPr>
          <p:cNvGraphicFramePr>
            <a:graphicFrameLocks noChangeAspect="1"/>
          </p:cNvGraphicFramePr>
          <p:nvPr>
            <p:extLst>
              <p:ext uri="{D42A27DB-BD31-4B8C-83A1-F6EECF244321}">
                <p14:modId xmlns:p14="http://schemas.microsoft.com/office/powerpoint/2010/main" val="3387296040"/>
              </p:ext>
            </p:extLst>
          </p:nvPr>
        </p:nvGraphicFramePr>
        <p:xfrm>
          <a:off x="7775575" y="1821576"/>
          <a:ext cx="2362199" cy="1422141"/>
        </p:xfrm>
        <a:graphic>
          <a:graphicData uri="http://schemas.openxmlformats.org/presentationml/2006/ole">
            <mc:AlternateContent xmlns:mc="http://schemas.openxmlformats.org/markup-compatibility/2006">
              <mc:Choice xmlns:v="urn:schemas-microsoft-com:vml" Requires="v">
                <p:oleObj spid="_x0000_s53589" name="Equation" r:id="rId8" imgW="939800" imgH="558800" progId="Equation.DSMT4">
                  <p:embed/>
                </p:oleObj>
              </mc:Choice>
              <mc:Fallback>
                <p:oleObj name="Equation" r:id="rId8" imgW="939800" imgH="558800" progId="Equation.DSMT4">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5575" y="1821576"/>
                        <a:ext cx="2362199" cy="1422141"/>
                      </a:xfrm>
                      <a:prstGeom prst="rect">
                        <a:avLst/>
                      </a:prstGeom>
                      <a:noFill/>
                    </p:spPr>
                  </p:pic>
                </p:oleObj>
              </mc:Fallback>
            </mc:AlternateContent>
          </a:graphicData>
        </a:graphic>
      </p:graphicFrame>
      <p:sp>
        <p:nvSpPr>
          <p:cNvPr id="21" name="Text Box 10">
            <a:extLst>
              <a:ext uri="{FF2B5EF4-FFF2-40B4-BE49-F238E27FC236}">
                <a16:creationId xmlns:a16="http://schemas.microsoft.com/office/drawing/2014/main" id="{83A34969-A5FC-4ACC-A7A9-A3539E6C7DC8}"/>
              </a:ext>
            </a:extLst>
          </p:cNvPr>
          <p:cNvSpPr txBox="1">
            <a:spLocks noChangeArrowheads="1"/>
          </p:cNvSpPr>
          <p:nvPr/>
        </p:nvSpPr>
        <p:spPr bwMode="auto">
          <a:xfrm>
            <a:off x="384175" y="3615872"/>
            <a:ext cx="96164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a:t>
            </a:r>
            <a:r>
              <a:rPr lang="en-US" altLang="zh-CN" sz="2400" dirty="0">
                <a:latin typeface="+mn-ea"/>
                <a:ea typeface="+mn-ea"/>
              </a:rPr>
              <a:t> R</a:t>
            </a:r>
            <a:r>
              <a:rPr lang="en-US" altLang="zh-CN" sz="2400" baseline="-25000" dirty="0">
                <a:latin typeface="+mn-ea"/>
                <a:ea typeface="+mn-ea"/>
              </a:rPr>
              <a:t>1</a:t>
            </a:r>
            <a:r>
              <a:rPr lang="zh-CN" altLang="zh-CN" sz="2400" dirty="0">
                <a:latin typeface="+mn-ea"/>
                <a:ea typeface="+mn-ea"/>
              </a:rPr>
              <a:t>，</a:t>
            </a:r>
            <a:r>
              <a:rPr lang="en-US" altLang="zh-CN" sz="2400" dirty="0">
                <a:latin typeface="+mn-ea"/>
                <a:ea typeface="+mn-ea"/>
              </a:rPr>
              <a:t>R</a:t>
            </a:r>
            <a:r>
              <a:rPr lang="en-US" altLang="zh-CN" sz="2400" baseline="-25000" dirty="0">
                <a:latin typeface="+mn-ea"/>
                <a:ea typeface="+mn-ea"/>
              </a:rPr>
              <a:t>2</a:t>
            </a:r>
            <a:r>
              <a:rPr lang="zh-CN" altLang="zh-CN" sz="2400" dirty="0">
                <a:latin typeface="+mn-ea"/>
                <a:ea typeface="+mn-ea"/>
              </a:rPr>
              <a:t>和</a:t>
            </a:r>
            <a:r>
              <a:rPr lang="en-US" altLang="zh-CN" sz="2400" dirty="0">
                <a:latin typeface="+mn-ea"/>
                <a:ea typeface="+mn-ea"/>
              </a:rPr>
              <a:t>R</a:t>
            </a:r>
            <a:r>
              <a:rPr lang="en-US" altLang="zh-CN" sz="2400" baseline="-25000" dirty="0">
                <a:latin typeface="+mn-ea"/>
                <a:ea typeface="+mn-ea"/>
              </a:rPr>
              <a:t>3</a:t>
            </a:r>
            <a:r>
              <a:rPr lang="zh-CN" altLang="en-US" sz="2400" dirty="0">
                <a:latin typeface="+mn-ea"/>
                <a:ea typeface="+mn-ea"/>
              </a:rPr>
              <a:t>的关系图分别是下图的</a:t>
            </a:r>
            <a:r>
              <a:rPr lang="en-US" altLang="zh-CN" sz="2400" dirty="0">
                <a:latin typeface="+mn-ea"/>
                <a:ea typeface="+mn-ea"/>
              </a:rPr>
              <a:t>(a),(b)</a:t>
            </a:r>
            <a:r>
              <a:rPr lang="zh-CN" altLang="en-US" sz="2400" dirty="0">
                <a:latin typeface="+mn-ea"/>
                <a:ea typeface="+mn-ea"/>
              </a:rPr>
              <a:t>和</a:t>
            </a:r>
            <a:r>
              <a:rPr lang="en-US" altLang="zh-CN" sz="2400" dirty="0">
                <a:latin typeface="+mn-ea"/>
                <a:ea typeface="+mn-ea"/>
              </a:rPr>
              <a:t>(c)</a:t>
            </a:r>
            <a:r>
              <a:rPr lang="zh-CN" altLang="en-US" sz="2400" dirty="0">
                <a:latin typeface="+mn-ea"/>
                <a:ea typeface="+mn-ea"/>
              </a:rPr>
              <a:t>。</a:t>
            </a:r>
            <a:endParaRPr lang="zh-CN" altLang="en-US" sz="2400" dirty="0">
              <a:solidFill>
                <a:srgbClr val="FF0000"/>
              </a:solidFill>
              <a:latin typeface="+mn-ea"/>
              <a:ea typeface="+mn-ea"/>
            </a:endParaRPr>
          </a:p>
        </p:txBody>
      </p:sp>
      <p:grpSp>
        <p:nvGrpSpPr>
          <p:cNvPr id="2" name="组合 1">
            <a:extLst>
              <a:ext uri="{FF2B5EF4-FFF2-40B4-BE49-F238E27FC236}">
                <a16:creationId xmlns:a16="http://schemas.microsoft.com/office/drawing/2014/main" id="{BD01026A-CA6D-41ED-A762-7A4481C2D262}"/>
              </a:ext>
            </a:extLst>
          </p:cNvPr>
          <p:cNvGrpSpPr/>
          <p:nvPr/>
        </p:nvGrpSpPr>
        <p:grpSpPr>
          <a:xfrm>
            <a:off x="1981323" y="4390242"/>
            <a:ext cx="6327652" cy="2414820"/>
            <a:chOff x="1981323" y="4390242"/>
            <a:chExt cx="6327652" cy="2414820"/>
          </a:xfrm>
        </p:grpSpPr>
        <p:grpSp>
          <p:nvGrpSpPr>
            <p:cNvPr id="116" name="Group 44">
              <a:extLst>
                <a:ext uri="{FF2B5EF4-FFF2-40B4-BE49-F238E27FC236}">
                  <a16:creationId xmlns:a16="http://schemas.microsoft.com/office/drawing/2014/main" id="{A64D903E-D20B-49EA-8FDB-203FE3D969D2}"/>
                </a:ext>
              </a:extLst>
            </p:cNvPr>
            <p:cNvGrpSpPr>
              <a:grpSpLocks noChangeAspect="1"/>
            </p:cNvGrpSpPr>
            <p:nvPr/>
          </p:nvGrpSpPr>
          <p:grpSpPr bwMode="auto">
            <a:xfrm>
              <a:off x="1981323" y="4390242"/>
              <a:ext cx="6327652" cy="2414820"/>
              <a:chOff x="1318" y="2814"/>
              <a:chExt cx="3322" cy="1267"/>
            </a:xfrm>
          </p:grpSpPr>
          <p:sp>
            <p:nvSpPr>
              <p:cNvPr id="117" name="Text Box 12">
                <a:extLst>
                  <a:ext uri="{FF2B5EF4-FFF2-40B4-BE49-F238E27FC236}">
                    <a16:creationId xmlns:a16="http://schemas.microsoft.com/office/drawing/2014/main" id="{83B61EDF-8866-4463-9EB8-87B926499A9A}"/>
                  </a:ext>
                </a:extLst>
              </p:cNvPr>
              <p:cNvSpPr txBox="1">
                <a:spLocks noChangeAspect="1" noChangeArrowheads="1"/>
              </p:cNvSpPr>
              <p:nvPr/>
            </p:nvSpPr>
            <p:spPr bwMode="auto">
              <a:xfrm>
                <a:off x="2502" y="2924"/>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18" name="Text Box 13">
                <a:extLst>
                  <a:ext uri="{FF2B5EF4-FFF2-40B4-BE49-F238E27FC236}">
                    <a16:creationId xmlns:a16="http://schemas.microsoft.com/office/drawing/2014/main" id="{643701C0-0058-4A40-96C1-B5D2478F20CD}"/>
                  </a:ext>
                </a:extLst>
              </p:cNvPr>
              <p:cNvSpPr txBox="1">
                <a:spLocks noChangeAspect="1" noChangeArrowheads="1"/>
              </p:cNvSpPr>
              <p:nvPr/>
            </p:nvSpPr>
            <p:spPr bwMode="auto">
              <a:xfrm>
                <a:off x="4266" y="3380"/>
                <a:ext cx="201" cy="2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19" name="Text Box 14">
                <a:extLst>
                  <a:ext uri="{FF2B5EF4-FFF2-40B4-BE49-F238E27FC236}">
                    <a16:creationId xmlns:a16="http://schemas.microsoft.com/office/drawing/2014/main" id="{781F0102-77E2-420D-AFE7-51268915FC82}"/>
                  </a:ext>
                </a:extLst>
              </p:cNvPr>
              <p:cNvSpPr txBox="1">
                <a:spLocks noChangeAspect="1" noChangeArrowheads="1"/>
              </p:cNvSpPr>
              <p:nvPr/>
            </p:nvSpPr>
            <p:spPr bwMode="auto">
              <a:xfrm>
                <a:off x="1927" y="3211"/>
                <a:ext cx="184"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20" name="Text Box 15">
                <a:extLst>
                  <a:ext uri="{FF2B5EF4-FFF2-40B4-BE49-F238E27FC236}">
                    <a16:creationId xmlns:a16="http://schemas.microsoft.com/office/drawing/2014/main" id="{8DE5483C-15D3-405F-B993-888577538C3F}"/>
                  </a:ext>
                </a:extLst>
              </p:cNvPr>
              <p:cNvSpPr txBox="1">
                <a:spLocks noChangeAspect="1" noChangeArrowheads="1"/>
              </p:cNvSpPr>
              <p:nvPr/>
            </p:nvSpPr>
            <p:spPr bwMode="auto">
              <a:xfrm>
                <a:off x="1324" y="2863"/>
                <a:ext cx="200"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21" name="Oval 16">
                <a:extLst>
                  <a:ext uri="{FF2B5EF4-FFF2-40B4-BE49-F238E27FC236}">
                    <a16:creationId xmlns:a16="http://schemas.microsoft.com/office/drawing/2014/main" id="{33BAAA55-60AC-4CFC-AA1D-48B96E037CFB}"/>
                  </a:ext>
                </a:extLst>
              </p:cNvPr>
              <p:cNvSpPr>
                <a:spLocks noChangeAspect="1" noChangeArrowheads="1"/>
              </p:cNvSpPr>
              <p:nvPr/>
            </p:nvSpPr>
            <p:spPr bwMode="auto">
              <a:xfrm>
                <a:off x="1424" y="3570"/>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2" name="Text Box 17">
                <a:extLst>
                  <a:ext uri="{FF2B5EF4-FFF2-40B4-BE49-F238E27FC236}">
                    <a16:creationId xmlns:a16="http://schemas.microsoft.com/office/drawing/2014/main" id="{BCA5C566-F6A6-4656-9F2C-511F4D4DE3F9}"/>
                  </a:ext>
                </a:extLst>
              </p:cNvPr>
              <p:cNvSpPr txBox="1">
                <a:spLocks noChangeAspect="1" noChangeArrowheads="1"/>
              </p:cNvSpPr>
              <p:nvPr/>
            </p:nvSpPr>
            <p:spPr bwMode="auto">
              <a:xfrm>
                <a:off x="1318" y="3524"/>
                <a:ext cx="201" cy="2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23" name="Oval 18">
                <a:extLst>
                  <a:ext uri="{FF2B5EF4-FFF2-40B4-BE49-F238E27FC236}">
                    <a16:creationId xmlns:a16="http://schemas.microsoft.com/office/drawing/2014/main" id="{01F4ED6E-4864-448A-B0E4-5DF259AE8EA2}"/>
                  </a:ext>
                </a:extLst>
              </p:cNvPr>
              <p:cNvSpPr>
                <a:spLocks noChangeAspect="1" noChangeArrowheads="1"/>
              </p:cNvSpPr>
              <p:nvPr/>
            </p:nvSpPr>
            <p:spPr bwMode="auto">
              <a:xfrm>
                <a:off x="2655" y="3029"/>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24" name="Text Box 19">
                <a:extLst>
                  <a:ext uri="{FF2B5EF4-FFF2-40B4-BE49-F238E27FC236}">
                    <a16:creationId xmlns:a16="http://schemas.microsoft.com/office/drawing/2014/main" id="{C27813A2-E718-439C-8806-704C5FFA1B24}"/>
                  </a:ext>
                </a:extLst>
              </p:cNvPr>
              <p:cNvSpPr txBox="1">
                <a:spLocks noChangeAspect="1" noChangeArrowheads="1"/>
              </p:cNvSpPr>
              <p:nvPr/>
            </p:nvSpPr>
            <p:spPr bwMode="auto">
              <a:xfrm>
                <a:off x="3247" y="3295"/>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c</a:t>
                </a:r>
                <a:endParaRPr lang="en-US" altLang="zh-CN" sz="2400" dirty="0">
                  <a:solidFill>
                    <a:srgbClr val="FF0000"/>
                  </a:solidFill>
                </a:endParaRPr>
              </a:p>
            </p:txBody>
          </p:sp>
          <p:sp>
            <p:nvSpPr>
              <p:cNvPr id="125" name="Text Box 20">
                <a:extLst>
                  <a:ext uri="{FF2B5EF4-FFF2-40B4-BE49-F238E27FC236}">
                    <a16:creationId xmlns:a16="http://schemas.microsoft.com/office/drawing/2014/main" id="{89E86485-2595-460C-BAAC-ADD2ACC09F9F}"/>
                  </a:ext>
                </a:extLst>
              </p:cNvPr>
              <p:cNvSpPr txBox="1">
                <a:spLocks noChangeAspect="1" noChangeArrowheads="1"/>
              </p:cNvSpPr>
              <p:nvPr/>
            </p:nvSpPr>
            <p:spPr bwMode="auto">
              <a:xfrm>
                <a:off x="2502" y="3508"/>
                <a:ext cx="201" cy="2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26" name="Text Box 21">
                <a:extLst>
                  <a:ext uri="{FF2B5EF4-FFF2-40B4-BE49-F238E27FC236}">
                    <a16:creationId xmlns:a16="http://schemas.microsoft.com/office/drawing/2014/main" id="{A1B25CF3-6094-4D9D-92B4-0DCC93A214DD}"/>
                  </a:ext>
                </a:extLst>
              </p:cNvPr>
              <p:cNvSpPr txBox="1">
                <a:spLocks noChangeAspect="1" noChangeArrowheads="1"/>
              </p:cNvSpPr>
              <p:nvPr/>
            </p:nvSpPr>
            <p:spPr bwMode="auto">
              <a:xfrm>
                <a:off x="3669" y="3031"/>
                <a:ext cx="201" cy="264"/>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a</a:t>
                </a:r>
                <a:endParaRPr lang="en-US" altLang="zh-CN" sz="2400" dirty="0">
                  <a:solidFill>
                    <a:srgbClr val="FF0000"/>
                  </a:solidFill>
                </a:endParaRPr>
              </a:p>
            </p:txBody>
          </p:sp>
          <p:sp>
            <p:nvSpPr>
              <p:cNvPr id="127" name="Text Box 22">
                <a:extLst>
                  <a:ext uri="{FF2B5EF4-FFF2-40B4-BE49-F238E27FC236}">
                    <a16:creationId xmlns:a16="http://schemas.microsoft.com/office/drawing/2014/main" id="{DCAD612B-97AF-4396-A883-367C891CA3E4}"/>
                  </a:ext>
                </a:extLst>
              </p:cNvPr>
              <p:cNvSpPr txBox="1">
                <a:spLocks noChangeAspect="1" noChangeArrowheads="1"/>
              </p:cNvSpPr>
              <p:nvPr/>
            </p:nvSpPr>
            <p:spPr bwMode="auto">
              <a:xfrm>
                <a:off x="3669" y="3604"/>
                <a:ext cx="201" cy="26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75913" tIns="37957" rIns="75913" bIns="37957"/>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FF0000"/>
                    </a:solidFill>
                    <a:latin typeface="Times New Roman" panose="02020603050405020304" pitchFamily="18" charset="0"/>
                    <a:ea typeface="宋体" panose="02010600030101010101" pitchFamily="2" charset="-122"/>
                  </a:rPr>
                  <a:t>b</a:t>
                </a:r>
                <a:endParaRPr lang="en-US" altLang="zh-CN" sz="2400" dirty="0">
                  <a:solidFill>
                    <a:srgbClr val="FF0000"/>
                  </a:solidFill>
                </a:endParaRPr>
              </a:p>
            </p:txBody>
          </p:sp>
          <p:sp>
            <p:nvSpPr>
              <p:cNvPr id="130" name="Arc 25">
                <a:extLst>
                  <a:ext uri="{FF2B5EF4-FFF2-40B4-BE49-F238E27FC236}">
                    <a16:creationId xmlns:a16="http://schemas.microsoft.com/office/drawing/2014/main" id="{6FCF8CBD-5607-4BDD-AA69-E66C5C703EF7}"/>
                  </a:ext>
                </a:extLst>
              </p:cNvPr>
              <p:cNvSpPr>
                <a:spLocks noChangeAspect="1"/>
              </p:cNvSpPr>
              <p:nvPr/>
            </p:nvSpPr>
            <p:spPr bwMode="auto">
              <a:xfrm rot="4109557" flipV="1">
                <a:off x="3292" y="3300"/>
                <a:ext cx="192" cy="1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 name="Arc 26">
                <a:extLst>
                  <a:ext uri="{FF2B5EF4-FFF2-40B4-BE49-F238E27FC236}">
                    <a16:creationId xmlns:a16="http://schemas.microsoft.com/office/drawing/2014/main" id="{467FED3A-B53C-475A-B034-857AC5BF9DC1}"/>
                  </a:ext>
                </a:extLst>
              </p:cNvPr>
              <p:cNvSpPr>
                <a:spLocks noChangeAspect="1"/>
              </p:cNvSpPr>
              <p:nvPr/>
            </p:nvSpPr>
            <p:spPr bwMode="auto">
              <a:xfrm rot="10971685" flipV="1">
                <a:off x="1321" y="3577"/>
                <a:ext cx="189" cy="19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Text Box 27">
                <a:extLst>
                  <a:ext uri="{FF2B5EF4-FFF2-40B4-BE49-F238E27FC236}">
                    <a16:creationId xmlns:a16="http://schemas.microsoft.com/office/drawing/2014/main" id="{4322884E-5C3E-4BBA-A08F-C779EBE41B29}"/>
                  </a:ext>
                </a:extLst>
              </p:cNvPr>
              <p:cNvSpPr txBox="1">
                <a:spLocks noChangeAspect="1" noChangeArrowheads="1"/>
              </p:cNvSpPr>
              <p:nvPr/>
            </p:nvSpPr>
            <p:spPr bwMode="auto">
              <a:xfrm>
                <a:off x="1324" y="3847"/>
                <a:ext cx="33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5913" tIns="37957" rIns="75913" bIns="37957">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FF0000"/>
                    </a:solidFill>
                  </a:rPr>
                  <a:t>   </a:t>
                </a:r>
                <a:r>
                  <a:rPr lang="en-US" altLang="zh-CN" sz="2400" dirty="0">
                    <a:solidFill>
                      <a:schemeClr val="tx1"/>
                    </a:solidFill>
                  </a:rPr>
                  <a:t>(a)           (b)            (c)</a:t>
                </a:r>
              </a:p>
            </p:txBody>
          </p:sp>
          <p:sp>
            <p:nvSpPr>
              <p:cNvPr id="136" name="Freeform 31">
                <a:extLst>
                  <a:ext uri="{FF2B5EF4-FFF2-40B4-BE49-F238E27FC236}">
                    <a16:creationId xmlns:a16="http://schemas.microsoft.com/office/drawing/2014/main" id="{72209179-7749-43B5-968C-376B4B7FBA4B}"/>
                  </a:ext>
                </a:extLst>
              </p:cNvPr>
              <p:cNvSpPr>
                <a:spLocks noChangeAspect="1"/>
              </p:cNvSpPr>
              <p:nvPr/>
            </p:nvSpPr>
            <p:spPr bwMode="auto">
              <a:xfrm>
                <a:off x="3848" y="3167"/>
                <a:ext cx="0" cy="586"/>
              </a:xfrm>
              <a:custGeom>
                <a:avLst/>
                <a:gdLst>
                  <a:gd name="T0" fmla="*/ 0 w 1"/>
                  <a:gd name="T1" fmla="*/ 0 h 1040"/>
                  <a:gd name="T2" fmla="*/ 0 w 1"/>
                  <a:gd name="T3" fmla="*/ 1 h 1040"/>
                  <a:gd name="T4" fmla="*/ 0 60000 65536"/>
                  <a:gd name="T5" fmla="*/ 0 60000 65536"/>
                  <a:gd name="T6" fmla="*/ 0 w 1"/>
                  <a:gd name="T7" fmla="*/ 0 h 1040"/>
                  <a:gd name="T8" fmla="*/ 0 w 1"/>
                  <a:gd name="T9" fmla="*/ 1040 h 1040"/>
                </a:gdLst>
                <a:ahLst/>
                <a:cxnLst>
                  <a:cxn ang="T4">
                    <a:pos x="T0" y="T1"/>
                  </a:cxn>
                  <a:cxn ang="T5">
                    <a:pos x="T2" y="T3"/>
                  </a:cxn>
                </a:cxnLst>
                <a:rect l="T6" t="T7" r="T8" b="T9"/>
                <a:pathLst>
                  <a:path w="1" h="1040">
                    <a:moveTo>
                      <a:pt x="0" y="0"/>
                    </a:moveTo>
                    <a:lnTo>
                      <a:pt x="0" y="1040"/>
                    </a:lnTo>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 name="Oval 35">
                <a:extLst>
                  <a:ext uri="{FF2B5EF4-FFF2-40B4-BE49-F238E27FC236}">
                    <a16:creationId xmlns:a16="http://schemas.microsoft.com/office/drawing/2014/main" id="{DC1D936A-7CC4-416E-B018-780AA556E10F}"/>
                  </a:ext>
                </a:extLst>
              </p:cNvPr>
              <p:cNvSpPr>
                <a:spLocks noChangeAspect="1" noChangeArrowheads="1"/>
              </p:cNvSpPr>
              <p:nvPr/>
            </p:nvSpPr>
            <p:spPr bwMode="auto">
              <a:xfrm>
                <a:off x="3836" y="3738"/>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1" name="Oval 36">
                <a:extLst>
                  <a:ext uri="{FF2B5EF4-FFF2-40B4-BE49-F238E27FC236}">
                    <a16:creationId xmlns:a16="http://schemas.microsoft.com/office/drawing/2014/main" id="{094F6FFA-644C-4244-9254-BAD677C04F31}"/>
                  </a:ext>
                </a:extLst>
              </p:cNvPr>
              <p:cNvSpPr>
                <a:spLocks noChangeAspect="1" noChangeArrowheads="1"/>
              </p:cNvSpPr>
              <p:nvPr/>
            </p:nvSpPr>
            <p:spPr bwMode="auto">
              <a:xfrm>
                <a:off x="4300" y="3451"/>
                <a:ext cx="31"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2" name="Oval 37">
                <a:extLst>
                  <a:ext uri="{FF2B5EF4-FFF2-40B4-BE49-F238E27FC236}">
                    <a16:creationId xmlns:a16="http://schemas.microsoft.com/office/drawing/2014/main" id="{2D987A70-A8EE-42AF-B81A-E767A105DA16}"/>
                  </a:ext>
                </a:extLst>
              </p:cNvPr>
              <p:cNvSpPr>
                <a:spLocks noChangeAspect="1" noChangeArrowheads="1"/>
              </p:cNvSpPr>
              <p:nvPr/>
            </p:nvSpPr>
            <p:spPr bwMode="auto">
              <a:xfrm>
                <a:off x="3836" y="3136"/>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3" name="Oval 38">
                <a:extLst>
                  <a:ext uri="{FF2B5EF4-FFF2-40B4-BE49-F238E27FC236}">
                    <a16:creationId xmlns:a16="http://schemas.microsoft.com/office/drawing/2014/main" id="{D5A3F154-ACF9-4CD7-99DF-2726593D45CE}"/>
                  </a:ext>
                </a:extLst>
              </p:cNvPr>
              <p:cNvSpPr>
                <a:spLocks noChangeAspect="1" noChangeArrowheads="1"/>
              </p:cNvSpPr>
              <p:nvPr/>
            </p:nvSpPr>
            <p:spPr bwMode="auto">
              <a:xfrm>
                <a:off x="1524" y="2968"/>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4" name="Oval 39">
                <a:extLst>
                  <a:ext uri="{FF2B5EF4-FFF2-40B4-BE49-F238E27FC236}">
                    <a16:creationId xmlns:a16="http://schemas.microsoft.com/office/drawing/2014/main" id="{791BA54D-B1E5-4CE1-AFE5-9738BAF0BA25}"/>
                  </a:ext>
                </a:extLst>
              </p:cNvPr>
              <p:cNvSpPr>
                <a:spLocks noChangeAspect="1" noChangeArrowheads="1"/>
              </p:cNvSpPr>
              <p:nvPr/>
            </p:nvSpPr>
            <p:spPr bwMode="auto">
              <a:xfrm>
                <a:off x="1921" y="3346"/>
                <a:ext cx="32" cy="33"/>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5" name="Oval 40">
                <a:extLst>
                  <a:ext uri="{FF2B5EF4-FFF2-40B4-BE49-F238E27FC236}">
                    <a16:creationId xmlns:a16="http://schemas.microsoft.com/office/drawing/2014/main" id="{D614CBED-1B84-4F93-89F8-B1C03850ECA1}"/>
                  </a:ext>
                </a:extLst>
              </p:cNvPr>
              <p:cNvSpPr>
                <a:spLocks noChangeAspect="1" noChangeArrowheads="1"/>
              </p:cNvSpPr>
              <p:nvPr/>
            </p:nvSpPr>
            <p:spPr bwMode="auto">
              <a:xfrm>
                <a:off x="2655" y="3631"/>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6" name="Oval 41">
                <a:extLst>
                  <a:ext uri="{FF2B5EF4-FFF2-40B4-BE49-F238E27FC236}">
                    <a16:creationId xmlns:a16="http://schemas.microsoft.com/office/drawing/2014/main" id="{C36D17FA-FD25-4E21-B374-9723EE0D86B6}"/>
                  </a:ext>
                </a:extLst>
              </p:cNvPr>
              <p:cNvSpPr>
                <a:spLocks noChangeAspect="1" noChangeArrowheads="1"/>
              </p:cNvSpPr>
              <p:nvPr/>
            </p:nvSpPr>
            <p:spPr bwMode="auto">
              <a:xfrm>
                <a:off x="3258" y="3409"/>
                <a:ext cx="32" cy="31"/>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7" name="Oval 42">
                <a:extLst>
                  <a:ext uri="{FF2B5EF4-FFF2-40B4-BE49-F238E27FC236}">
                    <a16:creationId xmlns:a16="http://schemas.microsoft.com/office/drawing/2014/main" id="{2919394B-16F4-4AA4-AC54-BA7D88F6619A}"/>
                  </a:ext>
                </a:extLst>
              </p:cNvPr>
              <p:cNvSpPr>
                <a:spLocks noChangeAspect="1" noChangeArrowheads="1"/>
              </p:cNvSpPr>
              <p:nvPr/>
            </p:nvSpPr>
            <p:spPr bwMode="auto">
              <a:xfrm>
                <a:off x="1424" y="3562"/>
                <a:ext cx="32" cy="32"/>
              </a:xfrm>
              <a:prstGeom prst="ellipse">
                <a:avLst/>
              </a:prstGeom>
              <a:solidFill>
                <a:srgbClr val="FFFFFF"/>
              </a:solidFill>
              <a:ln w="28575">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148" name="Arc 43">
                <a:extLst>
                  <a:ext uri="{FF2B5EF4-FFF2-40B4-BE49-F238E27FC236}">
                    <a16:creationId xmlns:a16="http://schemas.microsoft.com/office/drawing/2014/main" id="{5163FBF7-678C-4EF1-99B1-ADD790470B76}"/>
                  </a:ext>
                </a:extLst>
              </p:cNvPr>
              <p:cNvSpPr>
                <a:spLocks/>
              </p:cNvSpPr>
              <p:nvPr/>
            </p:nvSpPr>
            <p:spPr bwMode="auto">
              <a:xfrm rot="4752660" flipH="1" flipV="1">
                <a:off x="1545" y="2814"/>
                <a:ext cx="227" cy="22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cxnSp>
          <p:nvCxnSpPr>
            <p:cNvPr id="18" name="直接箭头连接符 17">
              <a:extLst>
                <a:ext uri="{FF2B5EF4-FFF2-40B4-BE49-F238E27FC236}">
                  <a16:creationId xmlns:a16="http://schemas.microsoft.com/office/drawing/2014/main" id="{8D510550-C50E-4344-8ABB-89EA80EC2BAB}"/>
                </a:ext>
              </a:extLst>
            </p:cNvPr>
            <p:cNvCxnSpPr>
              <a:cxnSpLocks/>
              <a:stCxn id="143" idx="1"/>
              <a:endCxn id="144" idx="1"/>
            </p:cNvCxnSpPr>
            <p:nvPr/>
          </p:nvCxnSpPr>
          <p:spPr>
            <a:xfrm>
              <a:off x="2382632" y="4692409"/>
              <a:ext cx="756194" cy="7210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Arc 25">
              <a:extLst>
                <a:ext uri="{FF2B5EF4-FFF2-40B4-BE49-F238E27FC236}">
                  <a16:creationId xmlns:a16="http://schemas.microsoft.com/office/drawing/2014/main" id="{059CF24C-406F-40BD-B5AF-8F28191C727E}"/>
                </a:ext>
              </a:extLst>
            </p:cNvPr>
            <p:cNvSpPr>
              <a:spLocks noChangeAspect="1"/>
            </p:cNvSpPr>
            <p:nvPr/>
          </p:nvSpPr>
          <p:spPr bwMode="auto">
            <a:xfrm rot="4109557" flipV="1">
              <a:off x="4528184" y="4620719"/>
              <a:ext cx="365940" cy="36190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2" name="Arc 25">
              <a:extLst>
                <a:ext uri="{FF2B5EF4-FFF2-40B4-BE49-F238E27FC236}">
                  <a16:creationId xmlns:a16="http://schemas.microsoft.com/office/drawing/2014/main" id="{F436E125-A530-4B80-97E2-C901EBA86383}"/>
                </a:ext>
              </a:extLst>
            </p:cNvPr>
            <p:cNvSpPr>
              <a:spLocks noChangeAspect="1"/>
            </p:cNvSpPr>
            <p:nvPr/>
          </p:nvSpPr>
          <p:spPr bwMode="auto">
            <a:xfrm rot="4109557" flipV="1">
              <a:off x="4528184" y="5736594"/>
              <a:ext cx="365940" cy="361907"/>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991"/>
                    <a:pt x="7703" y="1954"/>
                    <a:pt x="18176" y="272"/>
                  </a:cubicBezTo>
                  <a:lnTo>
                    <a:pt x="21600" y="21600"/>
                  </a:lnTo>
                  <a:lnTo>
                    <a:pt x="21599" y="0"/>
                  </a:lnTo>
                  <a:close/>
                </a:path>
              </a:pathLst>
            </a:custGeom>
            <a:noFill/>
            <a:ln w="28575">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0" name="直接箭头连接符 19">
              <a:extLst>
                <a:ext uri="{FF2B5EF4-FFF2-40B4-BE49-F238E27FC236}">
                  <a16:creationId xmlns:a16="http://schemas.microsoft.com/office/drawing/2014/main" id="{0C7BD1FA-98D7-4B29-A400-8C4C960AC5E5}"/>
                </a:ext>
              </a:extLst>
            </p:cNvPr>
            <p:cNvCxnSpPr>
              <a:cxnSpLocks/>
              <a:stCxn id="140" idx="7"/>
              <a:endCxn id="141" idx="2"/>
            </p:cNvCxnSpPr>
            <p:nvPr/>
          </p:nvCxnSpPr>
          <p:spPr>
            <a:xfrm flipV="1">
              <a:off x="6829565" y="5633865"/>
              <a:ext cx="831788" cy="5266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02038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box(in)">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4" name="Text Box 556">
                <a:extLst>
                  <a:ext uri="{FF2B5EF4-FFF2-40B4-BE49-F238E27FC236}">
                    <a16:creationId xmlns:a16="http://schemas.microsoft.com/office/drawing/2014/main" id="{55CDD8EA-51AB-4653-A526-7595F4437A24}"/>
                  </a:ext>
                </a:extLst>
              </p:cNvPr>
              <p:cNvSpPr txBox="1">
                <a:spLocks noChangeArrowheads="1"/>
              </p:cNvSpPr>
              <p:nvPr/>
            </p:nvSpPr>
            <p:spPr bwMode="auto">
              <a:xfrm>
                <a:off x="277812" y="963674"/>
                <a:ext cx="11661775" cy="246612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自反性和反自反性的关系矩阵表示判断方法</a:t>
                </a:r>
                <a:r>
                  <a:rPr lang="en-US" altLang="zh-CN" b="1" kern="100" dirty="0">
                    <a:latin typeface="+mn-ea"/>
                    <a:cs typeface="宋体" panose="02010600030101010101" pitchFamily="2" charset="-122"/>
                  </a:rPr>
                  <a:t>(</a:t>
                </a:r>
                <a:r>
                  <a:rPr lang="en-US" b="1" kern="0" dirty="0">
                    <a:effectLst/>
                    <a:latin typeface="+mn-ea"/>
                    <a:cs typeface="宋体" panose="02010600030101010101" pitchFamily="2" charset="-122"/>
                  </a:rPr>
                  <a:t>(</a:t>
                </a:r>
                <a:r>
                  <a:rPr lang="en-US" b="1" kern="0" dirty="0" err="1">
                    <a:effectLst/>
                    <a:latin typeface="+mn-ea"/>
                    <a:cs typeface="宋体" panose="02010600030101010101" pitchFamily="2" charset="-122"/>
                  </a:rPr>
                  <a:t>r</a:t>
                </a:r>
                <a:r>
                  <a:rPr lang="en-US" b="1" kern="0" baseline="-25000" dirty="0" err="1">
                    <a:effectLst/>
                    <a:latin typeface="+mn-ea"/>
                    <a:cs typeface="宋体" panose="02010600030101010101" pitchFamily="2" charset="-122"/>
                  </a:rPr>
                  <a:t>ij</a:t>
                </a:r>
                <a:r>
                  <a:rPr lang="en-US" b="1" kern="0" dirty="0">
                    <a:effectLst/>
                    <a:latin typeface="+mn-ea"/>
                    <a:cs typeface="宋体" panose="02010600030101010101" pitchFamily="2" charset="-122"/>
                  </a:rPr>
                  <a:t>)</a:t>
                </a:r>
                <a:r>
                  <a:rPr lang="en-US" b="1" kern="0" baseline="-25000" dirty="0">
                    <a:effectLst/>
                    <a:latin typeface="+mn-ea"/>
                    <a:cs typeface="宋体" panose="02010600030101010101" pitchFamily="2" charset="-122"/>
                  </a:rPr>
                  <a:t>n</a:t>
                </a:r>
                <a:r>
                  <a:rPr lang="zh-CN" b="1" kern="0" baseline="-25000" dirty="0">
                    <a:effectLst/>
                    <a:latin typeface="+mn-ea"/>
                    <a:cs typeface="宋体" panose="02010600030101010101" pitchFamily="2" charset="-122"/>
                  </a:rPr>
                  <a:t>×</a:t>
                </a:r>
                <a:r>
                  <a:rPr lang="en-US" b="1" kern="0" baseline="-25000" dirty="0">
                    <a:effectLst/>
                    <a:latin typeface="+mn-ea"/>
                    <a:cs typeface="宋体" panose="02010600030101010101" pitchFamily="2" charset="-122"/>
                  </a:rPr>
                  <a:t>n</a:t>
                </a:r>
                <a:r>
                  <a:rPr lang="zh-CN" b="1" kern="0" dirty="0">
                    <a:effectLst/>
                    <a:latin typeface="+mn-ea"/>
                    <a:cs typeface="宋体" panose="02010600030101010101" pitchFamily="2" charset="-122"/>
                  </a:rPr>
                  <a:t>是</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的关系矩阵</a:t>
                </a:r>
                <a:r>
                  <a:rPr lang="en-US" altLang="zh-CN" b="1" kern="100" dirty="0">
                    <a:effectLst/>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是自反</a:t>
                </a:r>
                <a:r>
                  <a:rPr lang="zh-CN" b="1" kern="0" dirty="0">
                    <a:solidFill>
                      <a:schemeClr val="tx1"/>
                    </a:solidFill>
                    <a:effectLst/>
                    <a:latin typeface="+mn-ea"/>
                    <a:cs typeface="宋体" panose="02010600030101010101" pitchFamily="2" charset="-122"/>
                  </a:rPr>
                  <a:t>的</a:t>
                </a:r>
                <a:r>
                  <a:rPr lang="en-US" altLang="zh-CN" b="1" dirty="0">
                    <a:solidFill>
                      <a:schemeClr val="tx1"/>
                    </a:solidFill>
                    <a:latin typeface="+mn-ea"/>
                    <a:sym typeface="Symbol" panose="05050102010706020507" pitchFamily="18" charset="2"/>
                  </a:rPr>
                  <a:t></a:t>
                </a:r>
                <a:r>
                  <a:rPr lang="en-US" b="1" kern="100" dirty="0">
                    <a:solidFill>
                      <a:schemeClr val="tx1"/>
                    </a:solidFill>
                    <a:effectLst/>
                    <a:latin typeface="+mn-ea"/>
                    <a:cs typeface="宋体" panose="02010600030101010101" pitchFamily="2" charset="-122"/>
                  </a:rPr>
                  <a:t> </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err="1">
                    <a:solidFill>
                      <a:schemeClr val="tx1"/>
                    </a:solidFill>
                    <a:effectLst/>
                    <a:latin typeface="+mn-ea"/>
                    <a:cs typeface="宋体" panose="02010600030101010101" pitchFamily="2" charset="-122"/>
                  </a:rPr>
                  <a:t>i</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a:solidFill>
                      <a:schemeClr val="tx1"/>
                    </a:solidFill>
                    <a:effectLst/>
                    <a:latin typeface="+mn-ea"/>
                    <a:cs typeface="宋体" panose="02010600030101010101" pitchFamily="2" charset="-122"/>
                  </a:rPr>
                  <a:t>j</a:t>
                </a:r>
                <a:r>
                  <a:rPr lang="en-US" b="1" kern="0" dirty="0">
                    <a:solidFill>
                      <a:schemeClr val="tx1"/>
                    </a:solidFill>
                    <a:effectLst/>
                    <a:latin typeface="+mn-ea"/>
                    <a:cs typeface="宋体" panose="02010600030101010101" pitchFamily="2" charset="-122"/>
                  </a:rPr>
                  <a:t>(</a:t>
                </a:r>
                <a:r>
                  <a:rPr lang="en-US" b="1" kern="0" dirty="0" err="1">
                    <a:effectLst/>
                    <a:latin typeface="+mn-ea"/>
                    <a:cs typeface="宋体" panose="02010600030101010101" pitchFamily="2" charset="-122"/>
                  </a:rPr>
                  <a:t>i</a:t>
                </a:r>
                <a:r>
                  <a:rPr lang="en-US" b="1" kern="0" dirty="0">
                    <a:effectLst/>
                    <a:latin typeface="+mn-ea"/>
                    <a:cs typeface="宋体" panose="02010600030101010101" pitchFamily="2" charset="-122"/>
                  </a:rPr>
                  <a:t>=j</a:t>
                </a:r>
                <a:r>
                  <a:rPr lang="en-US" altLang="zh-CN" noProof="1">
                    <a:latin typeface="+mn-ea"/>
                  </a:rPr>
                  <a:t> →</a:t>
                </a:r>
                <a:r>
                  <a:rPr lang="en-US" b="1" kern="100" dirty="0">
                    <a:effectLst/>
                    <a:latin typeface="+mn-ea"/>
                    <a:cs typeface="宋体" panose="02010600030101010101" pitchFamily="2" charset="-122"/>
                  </a:rPr>
                  <a:t> </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是反自反的</a:t>
                </a:r>
                <a:r>
                  <a:rPr lang="en-US" altLang="zh-CN" b="1" dirty="0">
                    <a:latin typeface="+mn-ea"/>
                    <a:sym typeface="Symbol" panose="05050102010706020507" pitchFamily="18" charset="2"/>
                  </a:rPr>
                  <a:t> </a:t>
                </a:r>
                <a14:m>
                  <m:oMath xmlns:m="http://schemas.openxmlformats.org/officeDocument/2006/math">
                    <m:r>
                      <a:rPr lang="es-ES" altLang="zh-CN" i="1" smtClean="0">
                        <a:solidFill>
                          <a:schemeClr val="tx1"/>
                        </a:solidFill>
                        <a:latin typeface="Cambria Math" panose="02040503050406030204" pitchFamily="18" charset="0"/>
                      </a:rPr>
                      <m:t>∀</m:t>
                    </m:r>
                  </m:oMath>
                </a14:m>
                <a:r>
                  <a:rPr lang="en-US" b="1" kern="100" dirty="0" err="1">
                    <a:solidFill>
                      <a:schemeClr val="tx1"/>
                    </a:solidFill>
                    <a:effectLst/>
                    <a:latin typeface="+mn-ea"/>
                    <a:cs typeface="宋体" panose="02010600030101010101" pitchFamily="2" charset="-122"/>
                  </a:rPr>
                  <a:t>i</a:t>
                </a:r>
                <a14:m>
                  <m:oMath xmlns:m="http://schemas.openxmlformats.org/officeDocument/2006/math">
                    <m:r>
                      <a:rPr lang="es-ES" altLang="zh-CN" i="1">
                        <a:solidFill>
                          <a:schemeClr val="tx1"/>
                        </a:solidFill>
                        <a:latin typeface="Cambria Math" panose="02040503050406030204" pitchFamily="18" charset="0"/>
                      </a:rPr>
                      <m:t>∀</m:t>
                    </m:r>
                  </m:oMath>
                </a14:m>
                <a:r>
                  <a:rPr lang="en-US" b="1" kern="100" dirty="0">
                    <a:solidFill>
                      <a:schemeClr val="tx1"/>
                    </a:solidFill>
                    <a:effectLst/>
                    <a:latin typeface="+mn-ea"/>
                    <a:cs typeface="宋体" panose="02010600030101010101" pitchFamily="2" charset="-122"/>
                  </a:rPr>
                  <a:t>j</a:t>
                </a:r>
                <a:r>
                  <a:rPr lang="en-US" b="1" kern="0" dirty="0">
                    <a:solidFill>
                      <a:schemeClr val="tx1"/>
                    </a:solidFill>
                    <a:effectLst/>
                    <a:latin typeface="+mn-ea"/>
                    <a:cs typeface="宋体" panose="02010600030101010101" pitchFamily="2" charset="-122"/>
                  </a:rPr>
                  <a:t>(</a:t>
                </a:r>
                <a:r>
                  <a:rPr lang="en-US" b="1" kern="0" dirty="0" err="1">
                    <a:effectLst/>
                    <a:latin typeface="+mn-ea"/>
                    <a:cs typeface="宋体" panose="02010600030101010101" pitchFamily="2" charset="-122"/>
                  </a:rPr>
                  <a:t>i</a:t>
                </a:r>
                <a:r>
                  <a:rPr lang="en-US" b="1" kern="0" dirty="0">
                    <a:effectLst/>
                    <a:latin typeface="+mn-ea"/>
                    <a:cs typeface="宋体" panose="02010600030101010101" pitchFamily="2" charset="-122"/>
                  </a:rPr>
                  <a:t>=j</a:t>
                </a:r>
                <a:r>
                  <a:rPr lang="en-US" altLang="zh-CN" noProof="1">
                    <a:latin typeface="+mn-ea"/>
                  </a:rPr>
                  <a:t> →</a:t>
                </a:r>
                <a:r>
                  <a:rPr lang="en-US" b="1" kern="100" dirty="0">
                    <a:effectLst/>
                    <a:latin typeface="+mn-ea"/>
                    <a:cs typeface="宋体" panose="02010600030101010101" pitchFamily="2" charset="-122"/>
                  </a:rPr>
                  <a:t> </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en-US" b="1" kern="100" dirty="0">
                    <a:effectLst/>
                    <a:latin typeface="+mn-ea"/>
                    <a:cs typeface="宋体" panose="02010600030101010101" pitchFamily="2" charset="-122"/>
                  </a:rPr>
                  <a:t>=0)</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）关系</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不是自反的，也不是反自反的</a:t>
                </a:r>
                <a:r>
                  <a:rPr lang="en-US" altLang="zh-CN" b="1" dirty="0">
                    <a:latin typeface="+mn-ea"/>
                    <a:sym typeface="Symbol" panose="05050102010706020507" pitchFamily="18" charset="2"/>
                  </a:rPr>
                  <a:t> </a:t>
                </a:r>
                <a:r>
                  <a:rPr lang="en-US" altLang="zh-CN" dirty="0">
                    <a:latin typeface="+mn-ea"/>
                    <a:sym typeface="Symbol" panose="05050102010706020507" pitchFamily="18" charset="2"/>
                  </a:rPr>
                  <a:t></a:t>
                </a:r>
                <a:r>
                  <a:rPr lang="en-US" b="1" kern="100" dirty="0" err="1">
                    <a:effectLst/>
                    <a:latin typeface="+mn-ea"/>
                    <a:cs typeface="宋体" panose="02010600030101010101" pitchFamily="2" charset="-122"/>
                  </a:rPr>
                  <a:t>i</a:t>
                </a:r>
                <a:r>
                  <a:rPr lang="en-US" b="1" kern="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ii</a:t>
                </a:r>
                <a:r>
                  <a:rPr lang="en-US" b="1" kern="100" dirty="0">
                    <a:effectLst/>
                    <a:latin typeface="+mn-ea"/>
                    <a:cs typeface="宋体" panose="02010600030101010101" pitchFamily="2" charset="-122"/>
                  </a:rPr>
                  <a:t>=0)</a:t>
                </a:r>
                <a:r>
                  <a:rPr lang="zh-CN" b="1" kern="0" dirty="0">
                    <a:effectLst/>
                    <a:latin typeface="+mn-ea"/>
                    <a:cs typeface="宋体" panose="02010600030101010101" pitchFamily="2" charset="-122"/>
                  </a:rPr>
                  <a:t>∧</a:t>
                </a:r>
                <a:r>
                  <a:rPr lang="en-US" altLang="zh-CN" dirty="0">
                    <a:latin typeface="+mn-ea"/>
                    <a:sym typeface="Symbol" panose="05050102010706020507" pitchFamily="18" charset="2"/>
                  </a:rPr>
                  <a:t> </a:t>
                </a:r>
                <a:r>
                  <a:rPr lang="en-US" b="1" kern="100" dirty="0">
                    <a:effectLst/>
                    <a:latin typeface="+mn-ea"/>
                    <a:cs typeface="宋体" panose="02010600030101010101" pitchFamily="2" charset="-122"/>
                  </a:rPr>
                  <a:t>j</a:t>
                </a:r>
                <a:r>
                  <a:rPr lang="en-US" b="1" kern="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jj</a:t>
                </a:r>
                <a:r>
                  <a:rPr lang="en-US" b="1" kern="100" dirty="0">
                    <a:effectLst/>
                    <a:latin typeface="+mn-ea"/>
                    <a:cs typeface="宋体" panose="02010600030101010101" pitchFamily="2" charset="-122"/>
                  </a:rPr>
                  <a:t>=1)=1</a:t>
                </a:r>
                <a:r>
                  <a:rPr lang="zh-CN" b="1" kern="100" dirty="0">
                    <a:effectLst/>
                    <a:latin typeface="+mn-ea"/>
                    <a:cs typeface="宋体" panose="02010600030101010101" pitchFamily="2" charset="-122"/>
                  </a:rPr>
                  <a:t>。</a:t>
                </a:r>
              </a:p>
            </p:txBody>
          </p:sp>
        </mc:Choice>
        <mc:Fallback xmlns="">
          <p:sp>
            <p:nvSpPr>
              <p:cNvPr id="4" name="Text Box 556">
                <a:extLst>
                  <a:ext uri="{FF2B5EF4-FFF2-40B4-BE49-F238E27FC236}">
                    <a16:creationId xmlns:a16="http://schemas.microsoft.com/office/drawing/2014/main" id="{55CDD8EA-51AB-4653-A526-7595F4437A24}"/>
                  </a:ext>
                </a:extLst>
              </p:cNvPr>
              <p:cNvSpPr txBox="1">
                <a:spLocks noRot="1" noChangeAspect="1" noMove="1" noResize="1" noEditPoints="1" noAdjustHandles="1" noChangeArrowheads="1" noChangeShapeType="1" noTextEdit="1"/>
              </p:cNvSpPr>
              <p:nvPr/>
            </p:nvSpPr>
            <p:spPr bwMode="auto">
              <a:xfrm>
                <a:off x="277812" y="963674"/>
                <a:ext cx="11661775" cy="2466120"/>
              </a:xfrm>
              <a:prstGeom prst="rect">
                <a:avLst/>
              </a:prstGeom>
              <a:blipFill>
                <a:blip r:embed="rId3"/>
                <a:stretch>
                  <a:fillRect l="-783" r="-209"/>
                </a:stretch>
              </a:blipFill>
              <a:ln w="9525">
                <a:solidFill>
                  <a:srgbClr val="000000"/>
                </a:solidFill>
                <a:miter lim="800000"/>
                <a:headEnd/>
                <a:tailEnd/>
              </a:ln>
            </p:spPr>
            <p:txBody>
              <a:bodyPr/>
              <a:lstStyle/>
              <a:p>
                <a:r>
                  <a:rPr lang="zh-CN" altLang="en-US">
                    <a:noFill/>
                  </a:rPr>
                  <a:t> </a:t>
                </a:r>
              </a:p>
            </p:txBody>
          </p:sp>
        </mc:Fallback>
      </mc:AlternateContent>
      <p:sp>
        <p:nvSpPr>
          <p:cNvPr id="5" name="Text Box 556">
            <a:extLst>
              <a:ext uri="{FF2B5EF4-FFF2-40B4-BE49-F238E27FC236}">
                <a16:creationId xmlns:a16="http://schemas.microsoft.com/office/drawing/2014/main" id="{4AF5E143-AFB1-4679-A4C5-00AABE17512F}"/>
              </a:ext>
            </a:extLst>
          </p:cNvPr>
          <p:cNvSpPr txBox="1">
            <a:spLocks noChangeArrowheads="1"/>
          </p:cNvSpPr>
          <p:nvPr/>
        </p:nvSpPr>
        <p:spPr bwMode="auto">
          <a:xfrm>
            <a:off x="277811" y="3639634"/>
            <a:ext cx="11661775" cy="2896394"/>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自反性和反自反性的关系图表示判断方法</a:t>
            </a:r>
            <a:r>
              <a:rPr lang="en-US" altLang="zh-CN" b="1" kern="100" dirty="0">
                <a:latin typeface="+mn-ea"/>
                <a:cs typeface="宋体" panose="02010600030101010101" pitchFamily="2" charset="-12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是</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的关系图</a:t>
            </a:r>
            <a:r>
              <a:rPr lang="en-US" altLang="zh-CN" b="1" kern="100" dirty="0">
                <a:effectLst/>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是自反的</a:t>
            </a:r>
            <a:r>
              <a:rPr lang="en-US" altLang="zh-CN" b="1" dirty="0">
                <a:latin typeface="+mn-ea"/>
                <a:sym typeface="Symbol" panose="05050102010706020507" pitchFamily="18" charset="2"/>
              </a:rPr>
              <a:t></a:t>
            </a:r>
            <a:r>
              <a:rPr lang="en-US" b="1" kern="100" dirty="0">
                <a:effectLst/>
                <a:latin typeface="+mn-ea"/>
                <a:cs typeface="宋体" panose="02010600030101010101" pitchFamily="2" charset="-122"/>
              </a:rPr>
              <a:t> 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中每个结点都有自环。</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是反自反的</a:t>
            </a:r>
            <a:r>
              <a:rPr lang="en-US" altLang="zh-CN" b="1" dirty="0">
                <a:latin typeface="+mn-ea"/>
                <a:sym typeface="Symbol" panose="05050102010706020507" pitchFamily="18" charset="2"/>
              </a:rPr>
              <a:t></a:t>
            </a:r>
            <a:r>
              <a:rPr lang="en-US" b="1" kern="100" dirty="0">
                <a:effectLst/>
                <a:latin typeface="+mn-ea"/>
                <a:cs typeface="宋体" panose="02010600030101010101" pitchFamily="2" charset="-122"/>
              </a:rPr>
              <a:t> 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中每个结点都没有自环。</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）关系</a:t>
            </a: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既不是自反的，也不是反自反的</a:t>
            </a:r>
          </a:p>
          <a:p>
            <a:pPr marL="53340" indent="266700" algn="just">
              <a:lnSpc>
                <a:spcPct val="150000"/>
              </a:lnSpc>
              <a:spcAft>
                <a:spcPts val="0"/>
              </a:spcAft>
            </a:pPr>
            <a:r>
              <a:rPr lang="en-US" altLang="zh-CN" b="1" dirty="0">
                <a:latin typeface="+mn-ea"/>
                <a:sym typeface="Symbol" panose="05050102010706020507" pitchFamily="18" charset="2"/>
              </a:rPr>
              <a:t> </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中同时存在有自环的结点与没有自环的结点。</a:t>
            </a:r>
          </a:p>
        </p:txBody>
      </p:sp>
    </p:spTree>
    <p:extLst>
      <p:ext uri="{BB962C8B-B14F-4D97-AF65-F5344CB8AC3E}">
        <p14:creationId xmlns:p14="http://schemas.microsoft.com/office/powerpoint/2010/main" val="147230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2"/>
          <p:cNvSpPr>
            <a:spLocks noGrp="1" noChangeArrowheads="1"/>
          </p:cNvSpPr>
          <p:nvPr>
            <p:ph type="title"/>
          </p:nvPr>
        </p:nvSpPr>
        <p:spPr/>
        <p:txBody>
          <a:bodyPr/>
          <a:lstStyle/>
          <a:p>
            <a:pPr eaLnBrk="1" hangingPunct="1"/>
            <a:r>
              <a:rPr lang="zh-CN" altLang="en-US" dirty="0"/>
              <a:t>例</a:t>
            </a:r>
            <a:r>
              <a:rPr lang="en-US" altLang="zh-CN" dirty="0"/>
              <a:t>4.20</a:t>
            </a:r>
          </a:p>
        </p:txBody>
      </p:sp>
      <mc:AlternateContent xmlns:mc="http://schemas.openxmlformats.org/markup-compatibility/2006" xmlns:a14="http://schemas.microsoft.com/office/drawing/2010/main">
        <mc:Choice Requires="a14">
          <p:sp>
            <p:nvSpPr>
              <p:cNvPr id="1536003" name="Rectangle 3"/>
              <p:cNvSpPr>
                <a:spLocks noGrp="1" noChangeArrowheads="1"/>
              </p:cNvSpPr>
              <p:nvPr>
                <p:ph type="body" idx="1"/>
              </p:nvPr>
            </p:nvSpPr>
            <p:spPr>
              <a:xfrm>
                <a:off x="384175" y="1219994"/>
                <a:ext cx="11582400" cy="5410195"/>
              </a:xfrm>
            </p:spPr>
            <p:txBody>
              <a:bodyPr>
                <a:noAutofit/>
              </a:bodyPr>
              <a:lstStyle/>
              <a:p>
                <a:pPr marL="0" indent="0">
                  <a:lnSpc>
                    <a:spcPct val="150000"/>
                  </a:lnSpc>
                  <a:buNone/>
                </a:pPr>
                <a:r>
                  <a:rPr lang="zh-CN" altLang="en-US" dirty="0">
                    <a:solidFill>
                      <a:srgbClr val="C00000"/>
                    </a:solidFill>
                  </a:rPr>
                  <a:t>例</a:t>
                </a:r>
                <a:r>
                  <a:rPr lang="en-US" altLang="zh-CN" dirty="0">
                    <a:solidFill>
                      <a:srgbClr val="C00000"/>
                    </a:solidFill>
                  </a:rPr>
                  <a:t>4.20  </a:t>
                </a:r>
                <a:r>
                  <a:rPr lang="zh-CN" altLang="en-US" dirty="0"/>
                  <a:t>设集合</a:t>
                </a:r>
                <a:r>
                  <a:rPr lang="en-US" altLang="zh-CN" dirty="0"/>
                  <a:t>|A|</a:t>
                </a:r>
                <a:r>
                  <a:rPr lang="zh-CN" altLang="en-US" dirty="0"/>
                  <a:t>＝</a:t>
                </a:r>
                <a:r>
                  <a:rPr lang="en-US" altLang="zh-CN" dirty="0"/>
                  <a:t>n</a:t>
                </a:r>
                <a:r>
                  <a:rPr lang="zh-CN" altLang="en-US" dirty="0"/>
                  <a:t>，试计算</a:t>
                </a:r>
                <a:r>
                  <a:rPr lang="en-US" altLang="zh-CN" dirty="0"/>
                  <a:t>A</a:t>
                </a:r>
                <a:r>
                  <a:rPr lang="zh-CN" altLang="en-US" dirty="0"/>
                  <a:t>上</a:t>
                </a:r>
                <a:r>
                  <a:rPr lang="zh-CN" altLang="en-US" dirty="0">
                    <a:solidFill>
                      <a:srgbClr val="3333FF"/>
                    </a:solidFill>
                  </a:rPr>
                  <a:t>既不具有自反性也不具有反自反性</a:t>
                </a:r>
                <a:r>
                  <a:rPr lang="zh-CN" altLang="en-US" dirty="0"/>
                  <a:t>的关系的个数。</a:t>
                </a:r>
              </a:p>
              <a:p>
                <a:pPr marL="0" indent="0">
                  <a:lnSpc>
                    <a:spcPct val="150000"/>
                  </a:lnSpc>
                  <a:buNone/>
                </a:pPr>
                <a:r>
                  <a:rPr lang="zh-CN" altLang="en-US" dirty="0">
                    <a:solidFill>
                      <a:srgbClr val="C00000"/>
                    </a:solidFill>
                  </a:rPr>
                  <a:t>解   </a:t>
                </a:r>
                <a:r>
                  <a:rPr lang="zh-CN" altLang="en-US" dirty="0"/>
                  <a:t>① 设</a:t>
                </a:r>
                <a:r>
                  <a:rPr lang="en-US" altLang="zh-CN" dirty="0"/>
                  <a:t>B</a:t>
                </a:r>
                <a:r>
                  <a:rPr lang="zh-CN" altLang="en-US" dirty="0"/>
                  <a:t>是</a:t>
                </a:r>
                <a:r>
                  <a:rPr lang="en-US" altLang="zh-CN" dirty="0"/>
                  <a:t>A</a:t>
                </a:r>
                <a:r>
                  <a:rPr lang="zh-CN" altLang="en-US" dirty="0"/>
                  <a:t>上具有反自反性的关系构成的集合，则</a:t>
                </a:r>
                <a:endParaRPr lang="en-US" altLang="zh-CN" dirty="0"/>
              </a:p>
              <a:p>
                <a:pPr marL="0" indent="0">
                  <a:lnSpc>
                    <a:spcPct val="150000"/>
                  </a:lnSpc>
                  <a:buNone/>
                </a:pPr>
                <a:r>
                  <a:rPr lang="en-US" altLang="zh-CN" dirty="0"/>
                  <a:t>          </a:t>
                </a:r>
                <a:r>
                  <a:rPr lang="zh-CN" altLang="en-US" dirty="0"/>
                  <a:t>对</a:t>
                </a:r>
                <a14:m>
                  <m:oMath xmlns:m="http://schemas.openxmlformats.org/officeDocument/2006/math">
                    <m:r>
                      <a:rPr lang="es-E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solidFill>
                      <a:srgbClr val="3333FF"/>
                    </a:solidFill>
                  </a:rPr>
                  <a:t>R</a:t>
                </a:r>
                <a:r>
                  <a:rPr lang="es-ES" altLang="zh-CN" dirty="0">
                    <a:solidFill>
                      <a:srgbClr val="3333FF"/>
                    </a:solidFill>
                  </a:rPr>
                  <a:t>∈</a:t>
                </a:r>
                <a:r>
                  <a:rPr lang="en-US" altLang="zh-CN" dirty="0">
                    <a:solidFill>
                      <a:srgbClr val="3333FF"/>
                    </a:solidFill>
                  </a:rPr>
                  <a:t>B</a:t>
                </a:r>
                <a:r>
                  <a:rPr lang="zh-CN" altLang="en-US" dirty="0">
                    <a:solidFill>
                      <a:srgbClr val="3333FF"/>
                    </a:solidFill>
                  </a:rPr>
                  <a:t>，</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 </m:t>
                    </m:r>
                  </m:oMath>
                </a14:m>
                <a:r>
                  <a:rPr lang="en-US" altLang="zh-CN" dirty="0">
                    <a:solidFill>
                      <a:srgbClr val="3333FF"/>
                    </a:solidFill>
                  </a:rPr>
                  <a:t>a</a:t>
                </a:r>
                <a:r>
                  <a:rPr lang="es-ES" altLang="zh-CN" dirty="0">
                    <a:solidFill>
                      <a:srgbClr val="3333FF"/>
                    </a:solidFill>
                  </a:rPr>
                  <a:t>∈A, </a:t>
                </a:r>
                <a:r>
                  <a:rPr lang="zh-CN" altLang="en-US" dirty="0">
                    <a:solidFill>
                      <a:srgbClr val="3333FF"/>
                    </a:solidFill>
                  </a:rPr>
                  <a:t>都有</a:t>
                </a:r>
                <a:r>
                  <a:rPr lang="es-ES" altLang="zh-CN" dirty="0">
                    <a:solidFill>
                      <a:srgbClr val="3333FF"/>
                    </a:solidFill>
                  </a:rPr>
                  <a:t> </a:t>
                </a:r>
                <a:r>
                  <a:rPr lang="en-US" altLang="zh-CN" dirty="0">
                    <a:solidFill>
                      <a:srgbClr val="3333FF"/>
                    </a:solidFill>
                  </a:rPr>
                  <a:t>&lt;</a:t>
                </a:r>
                <a:r>
                  <a:rPr lang="en-US" altLang="zh-CN" dirty="0" err="1">
                    <a:solidFill>
                      <a:srgbClr val="3333FF"/>
                    </a:solidFill>
                  </a:rPr>
                  <a:t>a,a</a:t>
                </a:r>
                <a:r>
                  <a:rPr lang="en-US" altLang="zh-CN" dirty="0">
                    <a:solidFill>
                      <a:srgbClr val="3333FF"/>
                    </a:solidFill>
                  </a:rPr>
                  <a:t>&gt;</a:t>
                </a:r>
                <a14:m>
                  <m:oMath xmlns:m="http://schemas.openxmlformats.org/officeDocument/2006/math">
                    <m:r>
                      <a:rPr lang="en-US" altLang="zh-CN" i="1" smtClean="0">
                        <a:solidFill>
                          <a:srgbClr val="3333FF"/>
                        </a:solidFill>
                        <a:latin typeface="Cambria Math" panose="02040503050406030204" pitchFamily="18" charset="0"/>
                        <a:ea typeface="Cambria Math" panose="02040503050406030204" pitchFamily="18" charset="0"/>
                      </a:rPr>
                      <m:t>∉</m:t>
                    </m:r>
                  </m:oMath>
                </a14:m>
                <a:r>
                  <a:rPr lang="en-US" altLang="zh-CN" dirty="0">
                    <a:solidFill>
                      <a:srgbClr val="3333FF"/>
                    </a:solidFill>
                  </a:rPr>
                  <a:t> R</a:t>
                </a:r>
                <a:r>
                  <a:rPr lang="zh-CN" altLang="en-US" dirty="0"/>
                  <a:t>，</a:t>
                </a:r>
                <a:endParaRPr lang="en-US" altLang="zh-CN" dirty="0"/>
              </a:p>
              <a:p>
                <a:pPr marL="0" indent="0">
                  <a:lnSpc>
                    <a:spcPct val="150000"/>
                  </a:lnSpc>
                  <a:buNone/>
                </a:pPr>
                <a:r>
                  <a:rPr lang="en-US" altLang="zh-CN" dirty="0"/>
                  <a:t>          </a:t>
                </a:r>
                <a:r>
                  <a:rPr lang="zh-CN" altLang="en-US" dirty="0"/>
                  <a:t>即</a:t>
                </a:r>
                <a:r>
                  <a:rPr lang="en-US" altLang="zh-CN" dirty="0"/>
                  <a:t>|B|=|P(A×A−I</a:t>
                </a:r>
                <a:r>
                  <a:rPr lang="en-US" altLang="zh-CN" baseline="-25000" dirty="0"/>
                  <a:t>A</a:t>
                </a:r>
                <a:r>
                  <a:rPr lang="en-US" altLang="zh-CN" dirty="0"/>
                  <a:t>)|</a:t>
                </a:r>
                <a:r>
                  <a:rPr lang="zh-CN" altLang="en-US" dirty="0"/>
                  <a:t>，从而</a:t>
                </a:r>
                <a14:m>
                  <m:oMath xmlns:m="http://schemas.openxmlformats.org/officeDocument/2006/math">
                    <m:r>
                      <a:rPr lang="en-US" altLang="zh-CN" b="1" i="1" smtClean="0">
                        <a:latin typeface="Cambria Math" panose="02040503050406030204" pitchFamily="18" charset="0"/>
                      </a:rPr>
                      <m:t>|</m:t>
                    </m:r>
                    <m:r>
                      <m:rPr>
                        <m:sty m:val="p"/>
                      </m:rPr>
                      <a:rPr lang="en-US" altLang="zh-CN" i="1">
                        <a:latin typeface="Cambria Math" panose="02040503050406030204" pitchFamily="18" charset="0"/>
                      </a:rPr>
                      <m:t>B</m:t>
                    </m:r>
                    <m:r>
                      <a:rPr lang="en-US" altLang="zh-CN" i="1">
                        <a:latin typeface="Cambria Math" panose="02040503050406030204" pitchFamily="18" charset="0"/>
                      </a:rPr>
                      <m:t>|</m:t>
                    </m:r>
                  </m:oMath>
                </a14:m>
                <a:r>
                  <a:rPr lang="en-US" altLang="zh-CN" dirty="0"/>
                  <a:t>=</a:t>
                </a:r>
                <a14:m>
                  <m:oMath xmlns:m="http://schemas.openxmlformats.org/officeDocument/2006/math">
                    <m:sSup>
                      <m:sSupPr>
                        <m:ctrlPr>
                          <a:rPr lang="en-US" altLang="zh-CN" i="1" dirty="0" smtClean="0">
                            <a:latin typeface="Cambria Math" panose="02040503050406030204" pitchFamily="18" charset="0"/>
                          </a:rPr>
                        </m:ctrlPr>
                      </m:sSupPr>
                      <m:e>
                        <m:r>
                          <a:rPr lang="en-US" altLang="zh-CN" b="1" i="1" dirty="0" smtClean="0">
                            <a:latin typeface="Cambria Math" panose="02040503050406030204" pitchFamily="18" charset="0"/>
                          </a:rPr>
                          <m:t>𝟐</m:t>
                        </m:r>
                      </m:e>
                      <m:sup>
                        <m:r>
                          <a:rPr lang="en-US" altLang="zh-CN" i="1" dirty="0" smtClean="0">
                            <a:latin typeface="Cambria Math" panose="02040503050406030204" pitchFamily="18" charset="0"/>
                          </a:rPr>
                          <m:t>𝑛</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sup>
                    </m:sSup>
                  </m:oMath>
                </a14:m>
                <a:r>
                  <a:rPr lang="zh-CN" altLang="en-US" dirty="0"/>
                  <a:t>  ；</a:t>
                </a:r>
              </a:p>
              <a:p>
                <a:pPr marL="0" indent="0">
                  <a:lnSpc>
                    <a:spcPct val="150000"/>
                  </a:lnSpc>
                  <a:buNone/>
                </a:pPr>
                <a:r>
                  <a:rPr lang="zh-CN" altLang="en-US" dirty="0"/>
                  <a:t>      ② 设</a:t>
                </a:r>
                <a:r>
                  <a:rPr lang="en-US" altLang="zh-CN" dirty="0"/>
                  <a:t>C</a:t>
                </a:r>
                <a:r>
                  <a:rPr lang="zh-CN" altLang="en-US" dirty="0"/>
                  <a:t>是</a:t>
                </a:r>
                <a:r>
                  <a:rPr lang="en-US" altLang="zh-CN" dirty="0"/>
                  <a:t>A</a:t>
                </a:r>
                <a:r>
                  <a:rPr lang="zh-CN" altLang="en-US" dirty="0"/>
                  <a:t>上具有自反性的关系构成的集合，则</a:t>
                </a:r>
                <a:endParaRPr lang="en-US" altLang="zh-CN" dirty="0"/>
              </a:p>
              <a:p>
                <a:pPr marL="0" indent="0">
                  <a:lnSpc>
                    <a:spcPct val="150000"/>
                  </a:lnSpc>
                  <a:buNone/>
                </a:pPr>
                <a:r>
                  <a:rPr lang="en-US" altLang="zh-CN" dirty="0">
                    <a:solidFill>
                      <a:srgbClr val="FF0000"/>
                    </a:solidFill>
                    <a:ea typeface="Cambria Math" panose="02040503050406030204" pitchFamily="18" charset="0"/>
                  </a:rPr>
                  <a:t>          </a:t>
                </a:r>
                <a:r>
                  <a:rPr lang="zh-CN" altLang="en-US" dirty="0"/>
                  <a:t>对</a:t>
                </a:r>
                <a14:m>
                  <m:oMath xmlns:m="http://schemas.openxmlformats.org/officeDocument/2006/math">
                    <m:r>
                      <a:rPr lang="es-ES" altLang="zh-CN" i="1" smtClean="0">
                        <a:solidFill>
                          <a:srgbClr val="3333FF"/>
                        </a:solidFill>
                        <a:latin typeface="Cambria Math" panose="02040503050406030204" pitchFamily="18" charset="0"/>
                      </a:rPr>
                      <m:t>∀</m:t>
                    </m:r>
                  </m:oMath>
                </a14:m>
                <a:r>
                  <a:rPr lang="en-US" altLang="zh-CN" dirty="0">
                    <a:solidFill>
                      <a:srgbClr val="3333FF"/>
                    </a:solidFill>
                  </a:rPr>
                  <a:t>S</a:t>
                </a:r>
                <a:r>
                  <a:rPr lang="es-ES" altLang="zh-CN" dirty="0">
                    <a:solidFill>
                      <a:srgbClr val="3333FF"/>
                    </a:solidFill>
                  </a:rPr>
                  <a:t>∈</a:t>
                </a:r>
                <a:r>
                  <a:rPr lang="en-US" altLang="zh-CN" dirty="0">
                    <a:solidFill>
                      <a:srgbClr val="3333FF"/>
                    </a:solidFill>
                  </a:rPr>
                  <a:t>C</a:t>
                </a:r>
                <a:r>
                  <a:rPr lang="zh-CN" altLang="en-US" dirty="0">
                    <a:solidFill>
                      <a:srgbClr val="3333FF"/>
                    </a:solidFill>
                  </a:rPr>
                  <a:t>，</a:t>
                </a:r>
                <a14:m>
                  <m:oMath xmlns:m="http://schemas.openxmlformats.org/officeDocument/2006/math">
                    <m:r>
                      <a:rPr lang="es-ES" altLang="zh-CN" i="1">
                        <a:solidFill>
                          <a:srgbClr val="3333FF"/>
                        </a:solidFill>
                        <a:latin typeface="Cambria Math" panose="02040503050406030204" pitchFamily="18" charset="0"/>
                      </a:rPr>
                      <m:t>∀ </m:t>
                    </m:r>
                  </m:oMath>
                </a14:m>
                <a:r>
                  <a:rPr lang="en-US" altLang="zh-CN" dirty="0">
                    <a:solidFill>
                      <a:srgbClr val="3333FF"/>
                    </a:solidFill>
                  </a:rPr>
                  <a:t>a</a:t>
                </a:r>
                <a:r>
                  <a:rPr lang="es-ES" altLang="zh-CN" dirty="0">
                    <a:solidFill>
                      <a:srgbClr val="3333FF"/>
                    </a:solidFill>
                  </a:rPr>
                  <a:t>∈A, </a:t>
                </a:r>
                <a:r>
                  <a:rPr lang="zh-CN" altLang="en-US" dirty="0">
                    <a:solidFill>
                      <a:srgbClr val="3333FF"/>
                    </a:solidFill>
                  </a:rPr>
                  <a:t>都有</a:t>
                </a:r>
                <a:r>
                  <a:rPr lang="es-ES" altLang="zh-CN" dirty="0">
                    <a:solidFill>
                      <a:srgbClr val="3333FF"/>
                    </a:solidFill>
                  </a:rPr>
                  <a:t> </a:t>
                </a:r>
                <a:r>
                  <a:rPr lang="en-US" altLang="zh-CN" dirty="0">
                    <a:solidFill>
                      <a:srgbClr val="3333FF"/>
                    </a:solidFill>
                  </a:rPr>
                  <a:t>&lt;</a:t>
                </a:r>
                <a:r>
                  <a:rPr lang="en-US" altLang="zh-CN" dirty="0" err="1">
                    <a:solidFill>
                      <a:srgbClr val="3333FF"/>
                    </a:solidFill>
                  </a:rPr>
                  <a:t>a,a</a:t>
                </a:r>
                <a:r>
                  <a:rPr lang="en-US" altLang="zh-CN" dirty="0">
                    <a:solidFill>
                      <a:srgbClr val="3333FF"/>
                    </a:solidFill>
                  </a:rPr>
                  <a:t>&gt;∈S</a:t>
                </a:r>
                <a:r>
                  <a:rPr lang="zh-CN" altLang="en-US" dirty="0"/>
                  <a:t>，</a:t>
                </a:r>
                <a:endParaRPr lang="en-US" altLang="zh-CN" dirty="0"/>
              </a:p>
              <a:p>
                <a:pPr marL="0" indent="0">
                  <a:lnSpc>
                    <a:spcPct val="150000"/>
                  </a:lnSpc>
                  <a:buNone/>
                </a:pPr>
                <a:r>
                  <a:rPr lang="en-US" altLang="zh-CN" dirty="0"/>
                  <a:t>          </a:t>
                </a:r>
                <a:r>
                  <a:rPr lang="zh-CN" altLang="en-US" dirty="0"/>
                  <a:t>即</a:t>
                </a:r>
                <a:r>
                  <a:rPr lang="en-US" altLang="zh-CN" dirty="0"/>
                  <a:t>C=T∪I</a:t>
                </a:r>
                <a:r>
                  <a:rPr lang="en-US" altLang="zh-CN" baseline="-25000" dirty="0"/>
                  <a:t>A</a:t>
                </a:r>
                <a:r>
                  <a:rPr lang="zh-CN" altLang="en-US" dirty="0"/>
                  <a:t>，其中</a:t>
                </a:r>
                <a:r>
                  <a:rPr lang="en-US" altLang="zh-CN" dirty="0"/>
                  <a:t>T∈P(A×A− I</a:t>
                </a:r>
                <a:r>
                  <a:rPr lang="en-US" altLang="zh-CN" baseline="-25000" dirty="0"/>
                  <a:t>A</a:t>
                </a:r>
                <a:r>
                  <a:rPr lang="en-US" altLang="zh-CN" dirty="0"/>
                  <a:t>)</a:t>
                </a:r>
                <a:r>
                  <a:rPr lang="zh-CN" altLang="en-US" dirty="0"/>
                  <a:t>，从而</a:t>
                </a:r>
                <a14:m>
                  <m:oMath xmlns:m="http://schemas.openxmlformats.org/officeDocument/2006/math">
                    <m:r>
                      <a:rPr lang="en-US" altLang="zh-CN" i="1">
                        <a:latin typeface="Cambria Math" panose="02040503050406030204" pitchFamily="18" charset="0"/>
                      </a:rPr>
                      <m:t>|</m:t>
                    </m:r>
                    <m:r>
                      <m:rPr>
                        <m:sty m:val="p"/>
                      </m:rPr>
                      <a:rPr lang="en-US" altLang="zh-CN" i="1" smtClean="0">
                        <a:latin typeface="Cambria Math" panose="02040503050406030204" pitchFamily="18" charset="0"/>
                      </a:rPr>
                      <m:t>C</m:t>
                    </m:r>
                    <m:r>
                      <a:rPr lang="en-US" altLang="zh-CN" i="1">
                        <a:latin typeface="Cambria Math" panose="02040503050406030204" pitchFamily="18" charset="0"/>
                      </a:rPr>
                      <m:t>|</m:t>
                    </m:r>
                  </m:oMath>
                </a14:m>
                <a:r>
                  <a:rPr lang="en-US" altLang="zh-CN" dirty="0"/>
                  <a:t>=</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m:rPr>
                            <m:sty m:val="p"/>
                          </m:rPr>
                          <a:rPr lang="en-US" altLang="zh-CN" i="1" dirty="0">
                            <a:latin typeface="Cambria Math" panose="02040503050406030204" pitchFamily="18" charset="0"/>
                          </a:rPr>
                          <m:t>n</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oMath>
                </a14:m>
                <a:r>
                  <a:rPr lang="zh-CN" altLang="en-US" dirty="0"/>
                  <a:t> ；</a:t>
                </a:r>
              </a:p>
              <a:p>
                <a:pPr marL="0" indent="0">
                  <a:lnSpc>
                    <a:spcPct val="150000"/>
                  </a:lnSpc>
                  <a:buNone/>
                </a:pPr>
                <a:r>
                  <a:rPr lang="zh-CN" altLang="en-US" dirty="0"/>
                  <a:t>于是，由①和②可得，</a:t>
                </a:r>
                <a:r>
                  <a:rPr lang="en-US" altLang="zh-CN" dirty="0"/>
                  <a:t> A</a:t>
                </a:r>
                <a:r>
                  <a:rPr lang="zh-CN" altLang="en-US" dirty="0"/>
                  <a:t>上</a:t>
                </a:r>
                <a:r>
                  <a:rPr lang="zh-CN" altLang="en-US" dirty="0">
                    <a:solidFill>
                      <a:srgbClr val="3333FF"/>
                    </a:solidFill>
                  </a:rPr>
                  <a:t>既不具有自反性也不具有反自反性</a:t>
                </a:r>
                <a:r>
                  <a:rPr lang="zh-CN" altLang="en-US" dirty="0"/>
                  <a:t>的关系</a:t>
                </a:r>
                <a:r>
                  <a:rPr lang="en-US" altLang="zh-CN" dirty="0"/>
                  <a:t>D</a:t>
                </a:r>
                <a:r>
                  <a:rPr lang="zh-CN" altLang="en-US" dirty="0"/>
                  <a:t>的个数</a:t>
                </a:r>
                <a:endParaRPr lang="en-US" altLang="zh-CN" dirty="0"/>
              </a:p>
              <a:p>
                <a:pPr marL="0" indent="0" algn="ctr">
                  <a:lnSpc>
                    <a:spcPct val="150000"/>
                  </a:lnSpc>
                  <a:buNone/>
                </a:pPr>
                <a:r>
                  <a:rPr lang="en-US" altLang="zh-CN" dirty="0"/>
                  <a:t>|D|=|A×A|−|B|-|C|= </a:t>
                </a:r>
                <a14:m>
                  <m:oMath xmlns:m="http://schemas.openxmlformats.org/officeDocument/2006/math">
                    <m:sSup>
                      <m:sSupPr>
                        <m:ctrlPr>
                          <a:rPr lang="en-US" altLang="zh-CN" i="1" dirty="0" smtClean="0">
                            <a:latin typeface="Cambria Math" panose="02040503050406030204" pitchFamily="18" charset="0"/>
                          </a:rPr>
                        </m:ctrlPr>
                      </m:sSup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𝒏</m:t>
                            </m:r>
                          </m:sup>
                        </m:sSup>
                        <m:r>
                          <a:rPr lang="en-US" altLang="zh-CN" b="1" i="1" dirty="0" smtClean="0">
                            <a:latin typeface="Cambria Math" panose="02040503050406030204" pitchFamily="18" charset="0"/>
                          </a:rPr>
                          <m:t>−</m:t>
                        </m:r>
                        <m:r>
                          <a:rPr lang="en-US" altLang="zh-CN" i="1" dirty="0" smtClean="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r>
                      <a:rPr lang="en-US" altLang="zh-CN" b="1"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r>
                          <a:rPr lang="en-US" altLang="zh-CN" i="1" dirty="0">
                            <a:latin typeface="Cambria Math" panose="02040503050406030204" pitchFamily="18" charset="0"/>
                          </a:rPr>
                          <m:t>)</m:t>
                        </m:r>
                      </m:sup>
                    </m:sSup>
                  </m:oMath>
                </a14:m>
                <a:r>
                  <a:rPr lang="en-US" altLang="zh-CN" dirty="0"/>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smtClean="0">
                            <a:latin typeface="Cambria Math" panose="02040503050406030204" pitchFamily="18" charset="0"/>
                          </a:rPr>
                          <m:t>𝑛</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e>
                        </m:d>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sup>
                    </m:sSup>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𝟐</m:t>
                        </m:r>
                      </m:e>
                      <m:sup>
                        <m:r>
                          <a:rPr lang="en-US" altLang="zh-CN" i="1" dirty="0">
                            <a:latin typeface="Cambria Math" panose="02040503050406030204" pitchFamily="18" charset="0"/>
                          </a:rPr>
                          <m:t>𝒏</m:t>
                        </m:r>
                        <m:r>
                          <a:rPr lang="en-US" altLang="zh-CN" i="1" dirty="0">
                            <a:latin typeface="Cambria Math" panose="02040503050406030204" pitchFamily="18" charset="0"/>
                          </a:rPr>
                          <m:t>−</m:t>
                        </m:r>
                        <m:r>
                          <a:rPr lang="en-US" altLang="zh-CN" i="1" dirty="0">
                            <a:latin typeface="Cambria Math" panose="02040503050406030204" pitchFamily="18" charset="0"/>
                          </a:rPr>
                          <m:t>𝟏</m:t>
                        </m:r>
                      </m:sup>
                    </m:sSup>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zh-CN" altLang="en-US" i="1" dirty="0">
                        <a:latin typeface="Cambria Math" panose="02040503050406030204" pitchFamily="18" charset="0"/>
                      </a:rPr>
                      <m:t>）</m:t>
                    </m:r>
                  </m:oMath>
                </a14:m>
                <a:r>
                  <a:rPr lang="zh-CN" altLang="en-US" dirty="0"/>
                  <a:t>。</a:t>
                </a:r>
              </a:p>
            </p:txBody>
          </p:sp>
        </mc:Choice>
        <mc:Fallback xmlns="">
          <p:sp>
            <p:nvSpPr>
              <p:cNvPr id="1536003" name="Rectangle 3"/>
              <p:cNvSpPr>
                <a:spLocks noGrp="1" noRot="1" noChangeAspect="1" noMove="1" noResize="1" noEditPoints="1" noAdjustHandles="1" noChangeArrowheads="1" noChangeShapeType="1" noTextEdit="1"/>
              </p:cNvSpPr>
              <p:nvPr>
                <p:ph type="body" idx="1"/>
              </p:nvPr>
            </p:nvSpPr>
            <p:spPr>
              <a:xfrm>
                <a:off x="384175" y="1219994"/>
                <a:ext cx="11582400" cy="5410195"/>
              </a:xfrm>
              <a:blipFill>
                <a:blip r:embed="rId3"/>
                <a:stretch>
                  <a:fillRect l="-526" r="-1526"/>
                </a:stretch>
              </a:blipFill>
            </p:spPr>
            <p:txBody>
              <a:bodyPr/>
              <a:lstStyle/>
              <a:p>
                <a:r>
                  <a:rPr lang="zh-CN" altLang="en-US">
                    <a:noFill/>
                  </a:rPr>
                  <a:t> </a:t>
                </a:r>
              </a:p>
            </p:txBody>
          </p:sp>
        </mc:Fallback>
      </mc:AlternateContent>
      <p:sp>
        <p:nvSpPr>
          <p:cNvPr id="11" name="Rectangle 11">
            <a:extLst>
              <a:ext uri="{FF2B5EF4-FFF2-40B4-BE49-F238E27FC236}">
                <a16:creationId xmlns:a16="http://schemas.microsoft.com/office/drawing/2014/main" id="{B84895C1-951B-4548-A2B1-47F963079B12}"/>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7">
            <a:extLst>
              <a:ext uri="{FF2B5EF4-FFF2-40B4-BE49-F238E27FC236}">
                <a16:creationId xmlns:a16="http://schemas.microsoft.com/office/drawing/2014/main" id="{C1A00784-E2D4-4828-B0D3-6E6F6A0174D4}"/>
              </a:ext>
            </a:extLst>
          </p:cNvPr>
          <p:cNvSpPr>
            <a:spLocks noChangeArrowheads="1"/>
          </p:cNvSpPr>
          <p:nvPr/>
        </p:nvSpPr>
        <p:spPr bwMode="auto">
          <a:xfrm>
            <a:off x="0" y="0"/>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9">
            <a:extLst>
              <a:ext uri="{FF2B5EF4-FFF2-40B4-BE49-F238E27FC236}">
                <a16:creationId xmlns:a16="http://schemas.microsoft.com/office/drawing/2014/main" id="{095E1FA6-1C93-4D20-8985-FE9CFFD43BCA}"/>
              </a:ext>
            </a:extLst>
          </p:cNvPr>
          <p:cNvSpPr>
            <a:spLocks noChangeArrowheads="1"/>
          </p:cNvSpPr>
          <p:nvPr/>
        </p:nvSpPr>
        <p:spPr bwMode="auto">
          <a:xfrm>
            <a:off x="6632575" y="4817005"/>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850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6003">
                                            <p:txEl>
                                              <p:pRg st="1" end="1"/>
                                            </p:txEl>
                                          </p:spTgt>
                                        </p:tgtEl>
                                        <p:attrNameLst>
                                          <p:attrName>style.visibility</p:attrName>
                                        </p:attrNameLst>
                                      </p:cBhvr>
                                      <p:to>
                                        <p:strVal val="visible"/>
                                      </p:to>
                                    </p:set>
                                    <p:animEffect transition="in" filter="circle(in)">
                                      <p:cBhvr>
                                        <p:cTn id="7" dur="2000"/>
                                        <p:tgtEl>
                                          <p:spTgt spid="15360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003">
                                            <p:txEl>
                                              <p:pRg st="2" end="2"/>
                                            </p:txEl>
                                          </p:spTgt>
                                        </p:tgtEl>
                                        <p:attrNameLst>
                                          <p:attrName>style.visibility</p:attrName>
                                        </p:attrNameLst>
                                      </p:cBhvr>
                                      <p:to>
                                        <p:strVal val="visible"/>
                                      </p:to>
                                    </p:set>
                                    <p:animEffect transition="in" filter="randombar(horizontal)">
                                      <p:cBhvr>
                                        <p:cTn id="12" dur="500"/>
                                        <p:tgtEl>
                                          <p:spTgt spid="15360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36003">
                                            <p:txEl>
                                              <p:pRg st="3" end="3"/>
                                            </p:txEl>
                                          </p:spTgt>
                                        </p:tgtEl>
                                        <p:attrNameLst>
                                          <p:attrName>style.visibility</p:attrName>
                                        </p:attrNameLst>
                                      </p:cBhvr>
                                      <p:to>
                                        <p:strVal val="visible"/>
                                      </p:to>
                                    </p:set>
                                    <p:animEffect transition="in" filter="randombar(horizontal)">
                                      <p:cBhvr>
                                        <p:cTn id="17" dur="500"/>
                                        <p:tgtEl>
                                          <p:spTgt spid="15360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36003">
                                            <p:txEl>
                                              <p:pRg st="4" end="4"/>
                                            </p:txEl>
                                          </p:spTgt>
                                        </p:tgtEl>
                                        <p:attrNameLst>
                                          <p:attrName>style.visibility</p:attrName>
                                        </p:attrNameLst>
                                      </p:cBhvr>
                                      <p:to>
                                        <p:strVal val="visible"/>
                                      </p:to>
                                    </p:set>
                                    <p:animEffect transition="in" filter="randombar(horizontal)">
                                      <p:cBhvr>
                                        <p:cTn id="22" dur="500"/>
                                        <p:tgtEl>
                                          <p:spTgt spid="15360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36003">
                                            <p:txEl>
                                              <p:pRg st="5" end="5"/>
                                            </p:txEl>
                                          </p:spTgt>
                                        </p:tgtEl>
                                        <p:attrNameLst>
                                          <p:attrName>style.visibility</p:attrName>
                                        </p:attrNameLst>
                                      </p:cBhvr>
                                      <p:to>
                                        <p:strVal val="visible"/>
                                      </p:to>
                                    </p:set>
                                    <p:animEffect transition="in" filter="randombar(horizontal)">
                                      <p:cBhvr>
                                        <p:cTn id="27" dur="500"/>
                                        <p:tgtEl>
                                          <p:spTgt spid="15360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36003">
                                            <p:txEl>
                                              <p:pRg st="6" end="6"/>
                                            </p:txEl>
                                          </p:spTgt>
                                        </p:tgtEl>
                                        <p:attrNameLst>
                                          <p:attrName>style.visibility</p:attrName>
                                        </p:attrNameLst>
                                      </p:cBhvr>
                                      <p:to>
                                        <p:strVal val="visible"/>
                                      </p:to>
                                    </p:set>
                                    <p:animEffect transition="in" filter="randombar(horizontal)">
                                      <p:cBhvr>
                                        <p:cTn id="32" dur="500"/>
                                        <p:tgtEl>
                                          <p:spTgt spid="15360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536003">
                                            <p:txEl>
                                              <p:pRg st="7" end="7"/>
                                            </p:txEl>
                                          </p:spTgt>
                                        </p:tgtEl>
                                        <p:attrNameLst>
                                          <p:attrName>style.visibility</p:attrName>
                                        </p:attrNameLst>
                                      </p:cBhvr>
                                      <p:to>
                                        <p:strVal val="visible"/>
                                      </p:to>
                                    </p:set>
                                    <p:animEffect transition="in" filter="randombar(horizontal)">
                                      <p:cBhvr>
                                        <p:cTn id="37" dur="500"/>
                                        <p:tgtEl>
                                          <p:spTgt spid="15360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536003">
                                            <p:txEl>
                                              <p:pRg st="8" end="8"/>
                                            </p:txEl>
                                          </p:spTgt>
                                        </p:tgtEl>
                                        <p:attrNameLst>
                                          <p:attrName>style.visibility</p:attrName>
                                        </p:attrNameLst>
                                      </p:cBhvr>
                                      <p:to>
                                        <p:strVal val="visible"/>
                                      </p:to>
                                    </p:set>
                                    <p:animEffect transition="in" filter="wheel(1)">
                                      <p:cBhvr>
                                        <p:cTn id="42" dur="2000"/>
                                        <p:tgtEl>
                                          <p:spTgt spid="15360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a:xfrm>
            <a:off x="794881" y="260390"/>
            <a:ext cx="8066367" cy="585923"/>
          </a:xfrm>
        </p:spPr>
        <p:txBody>
          <a:bodyPr/>
          <a:lstStyle/>
          <a:p>
            <a:pPr eaLnBrk="1" hangingPunct="1"/>
            <a:r>
              <a:rPr lang="en-US" altLang="zh-CN" dirty="0"/>
              <a:t>2</a:t>
            </a:r>
            <a:r>
              <a:rPr lang="zh-CN" altLang="en-US" dirty="0"/>
              <a:t>、对称性和反对称性</a:t>
            </a:r>
          </a:p>
        </p:txBody>
      </p:sp>
      <mc:AlternateContent xmlns:mc="http://schemas.openxmlformats.org/markup-compatibility/2006" xmlns:a14="http://schemas.microsoft.com/office/drawing/2010/main">
        <mc:Choice Requires="a14">
          <p:sp>
            <p:nvSpPr>
              <p:cNvPr id="210948" name="Rectangle 3"/>
              <p:cNvSpPr>
                <a:spLocks noGrp="1" noChangeArrowheads="1"/>
              </p:cNvSpPr>
              <p:nvPr>
                <p:ph type="body" idx="1"/>
              </p:nvPr>
            </p:nvSpPr>
            <p:spPr>
              <a:xfrm>
                <a:off x="460375" y="1295701"/>
                <a:ext cx="11506199" cy="4420094"/>
              </a:xfrm>
            </p:spPr>
            <p:txBody>
              <a:bodyPr>
                <a:normAutofit/>
              </a:bodyPr>
              <a:lstStyle/>
              <a:p>
                <a:pPr marL="533507" indent="-533507">
                  <a:lnSpc>
                    <a:spcPct val="150000"/>
                  </a:lnSpc>
                  <a:buNone/>
                </a:pPr>
                <a:r>
                  <a:rPr lang="zh-CN" altLang="en-US" dirty="0">
                    <a:solidFill>
                      <a:srgbClr val="C00000"/>
                    </a:solidFill>
                  </a:rPr>
                  <a:t>定义</a:t>
                </a:r>
                <a:r>
                  <a:rPr lang="en-US" altLang="zh-CN" dirty="0">
                    <a:solidFill>
                      <a:srgbClr val="C00000"/>
                    </a:solidFill>
                  </a:rPr>
                  <a:t>4.12 </a:t>
                </a:r>
                <a:r>
                  <a:rPr lang="zh-CN" altLang="en-US" dirty="0"/>
                  <a:t>设</a:t>
                </a:r>
                <a:r>
                  <a:rPr lang="en-US" altLang="zh-CN" dirty="0"/>
                  <a:t>R</a:t>
                </a:r>
                <a:r>
                  <a:rPr lang="zh-CN" altLang="en-US" dirty="0"/>
                  <a:t>是非空集合</a:t>
                </a:r>
                <a:r>
                  <a:rPr lang="en-US" altLang="zh-CN" dirty="0"/>
                  <a:t>A</a:t>
                </a:r>
                <a:r>
                  <a:rPr lang="zh-CN" altLang="en-US" dirty="0"/>
                  <a:t>上的关系。</a:t>
                </a:r>
              </a:p>
              <a:p>
                <a:pPr marL="0" indent="0">
                  <a:lnSpc>
                    <a:spcPct val="150000"/>
                  </a:lnSpc>
                  <a:buClr>
                    <a:srgbClr val="800080"/>
                  </a:buClr>
                  <a:buNone/>
                </a:pPr>
                <a:r>
                  <a:rPr lang="zh-CN" altLang="en-US" dirty="0"/>
                  <a:t>（</a:t>
                </a:r>
                <a:r>
                  <a:rPr lang="en-US" altLang="zh-CN" dirty="0"/>
                  <a:t>1</a:t>
                </a:r>
                <a:r>
                  <a:rPr lang="zh-CN" altLang="en-US" dirty="0"/>
                  <a:t>）</a:t>
                </a:r>
                <a:r>
                  <a:rPr lang="zh-CN" altLang="en-US" dirty="0">
                    <a:solidFill>
                      <a:srgbClr val="3333FF"/>
                    </a:solidFill>
                  </a:rPr>
                  <a:t>如果</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m:t>
                    </m:r>
                  </m:oMath>
                </a14:m>
                <a:r>
                  <a:rPr lang="es-ES" altLang="zh-CN" dirty="0">
                    <a:solidFill>
                      <a:srgbClr val="3333FF"/>
                    </a:solidFill>
                  </a:rPr>
                  <a:t>x</a:t>
                </a:r>
                <a14:m>
                  <m:oMath xmlns:m="http://schemas.openxmlformats.org/officeDocument/2006/math">
                    <m:r>
                      <a:rPr lang="es-ES" altLang="zh-CN" i="1">
                        <a:solidFill>
                          <a:srgbClr val="3333FF"/>
                        </a:solidFill>
                        <a:latin typeface="Cambria Math" panose="02040503050406030204" pitchFamily="18" charset="0"/>
                        <a:ea typeface="Cambria Math" panose="02040503050406030204" pitchFamily="18" charset="0"/>
                      </a:rPr>
                      <m:t>∀</m:t>
                    </m:r>
                  </m:oMath>
                </a14:m>
                <a:r>
                  <a:rPr lang="es-ES" altLang="zh-CN" dirty="0">
                    <a:solidFill>
                      <a:srgbClr val="3333FF"/>
                    </a:solidFill>
                  </a:rPr>
                  <a:t>y(x∈A∧y∈A∧&lt;x,y&gt;∈R</a:t>
                </a:r>
                <a:r>
                  <a:rPr lang="zh-CN" altLang="en-US" dirty="0">
                    <a:solidFill>
                      <a:srgbClr val="3333FF"/>
                    </a:solidFill>
                    <a:latin typeface="Times New Roman" panose="02020603050405020304" pitchFamily="18" charset="0"/>
                    <a:cs typeface="Times New Roman" panose="02020603050405020304" pitchFamily="18" charset="0"/>
                  </a:rPr>
                  <a:t>→</a:t>
                </a:r>
                <a:r>
                  <a:rPr lang="es-ES" altLang="zh-CN" dirty="0">
                    <a:solidFill>
                      <a:srgbClr val="3333FF"/>
                    </a:solidFill>
                  </a:rPr>
                  <a:t>&lt;y,x&gt;∈R)=1</a:t>
                </a:r>
                <a:r>
                  <a:rPr lang="zh-CN" altLang="es-ES" dirty="0">
                    <a:solidFill>
                      <a:srgbClr val="0000CC"/>
                    </a:solidFill>
                  </a:rPr>
                  <a:t>，</a:t>
                </a:r>
                <a:r>
                  <a:rPr lang="zh-CN" altLang="en-US" dirty="0"/>
                  <a:t>则称关系</a:t>
                </a:r>
                <a:r>
                  <a:rPr lang="en-US" altLang="zh-CN" dirty="0"/>
                  <a:t>R</a:t>
                </a:r>
                <a:r>
                  <a:rPr lang="zh-CN" altLang="en-US" dirty="0"/>
                  <a:t>是</a:t>
                </a:r>
                <a:r>
                  <a:rPr lang="zh-CN" altLang="en-US" dirty="0">
                    <a:solidFill>
                      <a:srgbClr val="FF0000"/>
                    </a:solidFill>
                  </a:rPr>
                  <a:t>对称的</a:t>
                </a:r>
                <a:r>
                  <a:rPr lang="en-US" altLang="zh-CN" dirty="0"/>
                  <a:t>(Symmetric)</a:t>
                </a:r>
                <a:r>
                  <a:rPr lang="zh-CN" altLang="en-US" dirty="0"/>
                  <a:t>，或称</a:t>
                </a:r>
                <a:r>
                  <a:rPr lang="en-US" altLang="zh-CN" dirty="0"/>
                  <a:t>R</a:t>
                </a:r>
                <a:r>
                  <a:rPr lang="zh-CN" altLang="en-US" dirty="0"/>
                  <a:t>具有</a:t>
                </a:r>
                <a:r>
                  <a:rPr lang="zh-CN" altLang="en-US" dirty="0">
                    <a:solidFill>
                      <a:srgbClr val="FF0000"/>
                    </a:solidFill>
                  </a:rPr>
                  <a:t>对称性</a:t>
                </a:r>
                <a:r>
                  <a:rPr lang="en-US" altLang="zh-CN" dirty="0"/>
                  <a:t>(Symmetry)</a:t>
                </a:r>
                <a:r>
                  <a:rPr lang="zh-CN" altLang="en-US" dirty="0"/>
                  <a:t>；</a:t>
                </a:r>
                <a:endParaRPr lang="en-US" altLang="zh-CN" dirty="0"/>
              </a:p>
              <a:p>
                <a:pPr marL="0" indent="0">
                  <a:lnSpc>
                    <a:spcPct val="150000"/>
                  </a:lnSpc>
                  <a:buClr>
                    <a:srgbClr val="800080"/>
                  </a:buClr>
                  <a:buNone/>
                </a:pPr>
                <a:r>
                  <a:rPr lang="zh-CN" altLang="en-US" dirty="0"/>
                  <a:t>        例如：</a:t>
                </a:r>
                <a:r>
                  <a:rPr lang="zh-CN" altLang="en-US" dirty="0">
                    <a:solidFill>
                      <a:srgbClr val="0000FF"/>
                    </a:solidFill>
                  </a:rPr>
                  <a:t>同姓关系</a:t>
                </a:r>
                <a:r>
                  <a:rPr lang="zh-CN" altLang="en-US" dirty="0"/>
                  <a:t>。</a:t>
                </a:r>
              </a:p>
              <a:p>
                <a:pPr marL="0" indent="0">
                  <a:lnSpc>
                    <a:spcPct val="150000"/>
                  </a:lnSpc>
                  <a:buClr>
                    <a:srgbClr val="800080"/>
                  </a:buClr>
                  <a:buNone/>
                </a:pPr>
                <a:r>
                  <a:rPr lang="zh-CN" altLang="en-US" dirty="0"/>
                  <a:t>（</a:t>
                </a:r>
                <a:r>
                  <a:rPr lang="en-US" altLang="zh-CN" dirty="0"/>
                  <a:t>2</a:t>
                </a:r>
                <a:r>
                  <a:rPr lang="zh-CN" altLang="en-US" dirty="0"/>
                  <a:t>）</a:t>
                </a:r>
                <a:r>
                  <a:rPr lang="zh-CN" altLang="en-US" dirty="0">
                    <a:solidFill>
                      <a:srgbClr val="0000CC"/>
                    </a:solidFill>
                  </a:rPr>
                  <a:t>如果</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s-ES" altLang="zh-CN" dirty="0">
                    <a:solidFill>
                      <a:srgbClr val="0000CC"/>
                    </a:solidFill>
                  </a:rPr>
                  <a:t>x</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s-ES" altLang="zh-CN" dirty="0">
                    <a:solidFill>
                      <a:srgbClr val="0000CC"/>
                    </a:solidFill>
                  </a:rPr>
                  <a:t>y(x∈A∧y∈A∧(&lt;x,y&gt;∈R∧&lt;y,x&gt;∈R)</a:t>
                </a:r>
                <a:r>
                  <a:rPr lang="zh-CN" altLang="en-US" dirty="0">
                    <a:latin typeface="Times New Roman" panose="02020603050405020304" pitchFamily="18" charset="0"/>
                    <a:cs typeface="Times New Roman" panose="02020603050405020304" pitchFamily="18" charset="0"/>
                  </a:rPr>
                  <a:t>→</a:t>
                </a:r>
                <a:r>
                  <a:rPr lang="es-ES" altLang="zh-CN" dirty="0">
                    <a:solidFill>
                      <a:srgbClr val="0000CC"/>
                    </a:solidFill>
                  </a:rPr>
                  <a:t> x=y)=1</a:t>
                </a:r>
                <a:r>
                  <a:rPr lang="zh-CN" altLang="es-ES" dirty="0">
                    <a:solidFill>
                      <a:srgbClr val="0000CC"/>
                    </a:solidFill>
                  </a:rPr>
                  <a:t>，</a:t>
                </a:r>
                <a:r>
                  <a:rPr lang="zh-CN" altLang="en-US" dirty="0"/>
                  <a:t>则称关系</a:t>
                </a:r>
                <a:r>
                  <a:rPr lang="en-US" altLang="zh-CN" dirty="0"/>
                  <a:t>R</a:t>
                </a:r>
                <a:r>
                  <a:rPr lang="zh-CN" altLang="en-US" dirty="0"/>
                  <a:t>是</a:t>
                </a:r>
                <a:r>
                  <a:rPr lang="zh-CN" altLang="en-US" dirty="0">
                    <a:solidFill>
                      <a:srgbClr val="FF0000"/>
                    </a:solidFill>
                  </a:rPr>
                  <a:t>反对称的</a:t>
                </a:r>
                <a:r>
                  <a:rPr lang="en-US" altLang="zh-CN" dirty="0"/>
                  <a:t>(Antisymmetric)</a:t>
                </a:r>
                <a:r>
                  <a:rPr lang="zh-CN" altLang="en-US" dirty="0"/>
                  <a:t>，或称</a:t>
                </a:r>
                <a:r>
                  <a:rPr lang="en-US" altLang="zh-CN" dirty="0"/>
                  <a:t>R</a:t>
                </a:r>
                <a:r>
                  <a:rPr lang="zh-CN" altLang="en-US" dirty="0"/>
                  <a:t>具有</a:t>
                </a:r>
                <a:r>
                  <a:rPr lang="zh-CN" altLang="en-US" dirty="0">
                    <a:solidFill>
                      <a:srgbClr val="FF0000"/>
                    </a:solidFill>
                  </a:rPr>
                  <a:t>反对称性</a:t>
                </a:r>
                <a:r>
                  <a:rPr lang="en-US" altLang="zh-CN" dirty="0"/>
                  <a:t>(</a:t>
                </a:r>
                <a:r>
                  <a:rPr lang="en-US" altLang="zh-CN" dirty="0" err="1"/>
                  <a:t>Antisymmetry</a:t>
                </a:r>
                <a:r>
                  <a:rPr lang="en-US" altLang="zh-CN" dirty="0"/>
                  <a:t>)</a:t>
                </a:r>
                <a:r>
                  <a:rPr lang="zh-CN" altLang="en-US" dirty="0"/>
                  <a:t>。</a:t>
                </a:r>
                <a:endParaRPr lang="en-US" altLang="zh-CN" dirty="0"/>
              </a:p>
              <a:p>
                <a:pPr marL="0" indent="0">
                  <a:lnSpc>
                    <a:spcPct val="150000"/>
                  </a:lnSpc>
                  <a:buClr>
                    <a:srgbClr val="800080"/>
                  </a:buClr>
                  <a:buNone/>
                </a:pPr>
                <a:r>
                  <a:rPr lang="zh-CN" altLang="en-US" dirty="0"/>
                  <a:t>        例如：</a:t>
                </a:r>
                <a:r>
                  <a:rPr lang="zh-CN" altLang="zh-CN" dirty="0">
                    <a:solidFill>
                      <a:srgbClr val="0000FF"/>
                    </a:solidFill>
                  </a:rPr>
                  <a:t>父子关系</a:t>
                </a:r>
                <a:r>
                  <a:rPr lang="zh-CN" altLang="zh-CN" dirty="0"/>
                  <a:t>。</a:t>
                </a:r>
              </a:p>
              <a:p>
                <a:pPr marL="0" indent="0">
                  <a:lnSpc>
                    <a:spcPct val="150000"/>
                  </a:lnSpc>
                  <a:buClr>
                    <a:srgbClr val="800080"/>
                  </a:buClr>
                  <a:buNone/>
                </a:pPr>
                <a:endParaRPr lang="zh-CN" altLang="en-US" dirty="0"/>
              </a:p>
            </p:txBody>
          </p:sp>
        </mc:Choice>
        <mc:Fallback xmlns="">
          <p:sp>
            <p:nvSpPr>
              <p:cNvPr id="210948" name="Rectangle 3"/>
              <p:cNvSpPr>
                <a:spLocks noGrp="1" noRot="1" noChangeAspect="1" noMove="1" noResize="1" noEditPoints="1" noAdjustHandles="1" noChangeArrowheads="1" noChangeShapeType="1" noTextEdit="1"/>
              </p:cNvSpPr>
              <p:nvPr>
                <p:ph type="body" idx="1"/>
              </p:nvPr>
            </p:nvSpPr>
            <p:spPr>
              <a:xfrm>
                <a:off x="460375" y="1295701"/>
                <a:ext cx="11506199" cy="4420094"/>
              </a:xfrm>
              <a:blipFill>
                <a:blip r:embed="rId3"/>
                <a:stretch>
                  <a:fillRect l="-5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792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0948">
                                            <p:txEl>
                                              <p:pRg st="2" end="2"/>
                                            </p:txEl>
                                          </p:spTgt>
                                        </p:tgtEl>
                                        <p:attrNameLst>
                                          <p:attrName>style.visibility</p:attrName>
                                        </p:attrNameLst>
                                      </p:cBhvr>
                                      <p:to>
                                        <p:strVal val="visible"/>
                                      </p:to>
                                    </p:set>
                                    <p:animEffect transition="in" filter="circle(in)">
                                      <p:cBhvr>
                                        <p:cTn id="7" dur="2000"/>
                                        <p:tgtEl>
                                          <p:spTgt spid="2109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10948">
                                            <p:txEl>
                                              <p:pRg st="3" end="3"/>
                                            </p:txEl>
                                          </p:spTgt>
                                        </p:tgtEl>
                                        <p:attrNameLst>
                                          <p:attrName>style.visibility</p:attrName>
                                        </p:attrNameLst>
                                      </p:cBhvr>
                                      <p:to>
                                        <p:strVal val="visible"/>
                                      </p:to>
                                    </p:set>
                                    <p:animEffect transition="in" filter="wheel(1)">
                                      <p:cBhvr>
                                        <p:cTn id="12" dur="2000"/>
                                        <p:tgtEl>
                                          <p:spTgt spid="2109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10948">
                                            <p:txEl>
                                              <p:pRg st="4" end="4"/>
                                            </p:txEl>
                                          </p:spTgt>
                                        </p:tgtEl>
                                        <p:attrNameLst>
                                          <p:attrName>style.visibility</p:attrName>
                                        </p:attrNameLst>
                                      </p:cBhvr>
                                      <p:to>
                                        <p:strVal val="visible"/>
                                      </p:to>
                                    </p:set>
                                    <p:animEffect transition="in" filter="wheel(1)">
                                      <p:cBhvr>
                                        <p:cTn id="17" dur="2000"/>
                                        <p:tgtEl>
                                          <p:spTgt spid="2109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7897A7B4-29D5-460D-B8D2-898ADE19DE2D}"/>
                  </a:ext>
                </a:extLst>
              </p:cNvPr>
              <p:cNvSpPr txBox="1">
                <a:spLocks noChangeArrowheads="1"/>
              </p:cNvSpPr>
              <p:nvPr/>
            </p:nvSpPr>
            <p:spPr bwMode="auto">
              <a:xfrm>
                <a:off x="384175" y="1296194"/>
                <a:ext cx="11582400" cy="5029200"/>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3333FF"/>
                    </a:solidFill>
                    <a:effectLst/>
                    <a:latin typeface="+mn-ea"/>
                    <a:cs typeface="宋体" panose="02010600030101010101" pitchFamily="2" charset="-122"/>
                  </a:rPr>
                  <a:t>解题小贴士—</a:t>
                </a:r>
                <a:r>
                  <a:rPr lang="zh-CN" altLang="en-US" b="1" dirty="0">
                    <a:solidFill>
                      <a:srgbClr val="3333FF"/>
                    </a:solidFill>
                    <a:latin typeface="+mn-ea"/>
                  </a:rPr>
                  <a:t>对称性和反对称性的</a:t>
                </a:r>
                <a:r>
                  <a:rPr lang="zh-CN" altLang="zh-CN" b="1" dirty="0">
                    <a:solidFill>
                      <a:srgbClr val="3333FF"/>
                    </a:solidFill>
                    <a:latin typeface="+mn-ea"/>
                  </a:rPr>
                  <a:t>集合表示判断方法</a:t>
                </a:r>
                <a:endParaRPr lang="en-US" altLang="zh-CN" b="1" dirty="0">
                  <a:solidFill>
                    <a:srgbClr val="3333FF"/>
                  </a:solidFill>
                  <a:latin typeface="+mn-ea"/>
                </a:endParaRPr>
              </a:p>
              <a:p>
                <a:pPr algn="just">
                  <a:lnSpc>
                    <a:spcPct val="150000"/>
                  </a:lnSpc>
                  <a:spcAft>
                    <a:spcPts val="0"/>
                  </a:spcAft>
                </a:pPr>
                <a:r>
                  <a:rPr lang="en-US" b="1" kern="100" dirty="0">
                    <a:effectLst/>
                    <a:latin typeface="+mn-ea"/>
                    <a:cs typeface="宋体" panose="02010600030101010101" pitchFamily="2" charset="-122"/>
                  </a:rPr>
                  <a:t>R</a:t>
                </a:r>
                <a:r>
                  <a:rPr lang="zh-CN" b="1" kern="100" dirty="0">
                    <a:effectLst/>
                    <a:latin typeface="+mn-ea"/>
                    <a:cs typeface="宋体" panose="02010600030101010101" pitchFamily="2" charset="-122"/>
                  </a:rPr>
                  <a:t>是非空集合</a:t>
                </a:r>
                <a:r>
                  <a:rPr lang="en-US" b="1" kern="100" dirty="0">
                    <a:effectLst/>
                    <a:latin typeface="+mn-ea"/>
                    <a:cs typeface="宋体" panose="02010600030101010101" pitchFamily="2" charset="-122"/>
                  </a:rPr>
                  <a:t>A</a:t>
                </a:r>
                <a:r>
                  <a:rPr lang="zh-CN" b="1" kern="100" dirty="0">
                    <a:effectLst/>
                    <a:latin typeface="+mn-ea"/>
                    <a:cs typeface="宋体" panose="02010600030101010101" pitchFamily="2" charset="-122"/>
                  </a:rPr>
                  <a:t>上的关系，则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solidFill>
                      <a:srgbClr val="C00000"/>
                    </a:solidFill>
                    <a:effectLst/>
                    <a:latin typeface="+mn-ea"/>
                    <a:cs typeface="宋体" panose="02010600030101010101" pitchFamily="2" charset="-122"/>
                  </a:rPr>
                  <a:t>R</a:t>
                </a:r>
                <a:r>
                  <a:rPr lang="zh-CN" b="1" kern="0" dirty="0">
                    <a:solidFill>
                      <a:srgbClr val="C00000"/>
                    </a:solidFill>
                    <a:effectLst/>
                    <a:latin typeface="+mn-ea"/>
                    <a:cs typeface="宋体" panose="02010600030101010101" pitchFamily="2" charset="-122"/>
                  </a:rPr>
                  <a:t>是对称的</a:t>
                </a:r>
                <a:r>
                  <a:rPr lang="en-US" b="1" kern="100" dirty="0">
                    <a:solidFill>
                      <a:srgbClr val="C00000"/>
                    </a:solidFill>
                    <a:effectLst/>
                    <a:latin typeface="+mn-ea"/>
                    <a:cs typeface="宋体" panose="02010600030101010101" pitchFamily="2" charset="-122"/>
                  </a:rPr>
                  <a:t> </a:t>
                </a:r>
                <a:r>
                  <a:rPr lang="en-US" altLang="zh-CN" dirty="0">
                    <a:solidFill>
                      <a:srgbClr val="FF0000"/>
                    </a:solidFill>
                    <a:sym typeface="Symbol" panose="05050102010706020507" pitchFamily="18" charset="2"/>
                  </a:rPr>
                  <a:t> </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x</a:t>
                </a:r>
                <a14:m>
                  <m:oMath xmlns:m="http://schemas.openxmlformats.org/officeDocument/2006/math">
                    <m:r>
                      <a:rPr lang="es-ES" altLang="zh-CN"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y</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altLang="en-US" b="1" dirty="0">
                    <a:latin typeface="+mn-ea"/>
                    <a:cs typeface="Times New Roman" panose="02020603050405020304" pitchFamily="18" charset="0"/>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solidFill>
                      <a:srgbClr val="C00000"/>
                    </a:solidFill>
                    <a:effectLst/>
                    <a:latin typeface="+mn-ea"/>
                    <a:cs typeface="宋体" panose="02010600030101010101" pitchFamily="2" charset="-122"/>
                  </a:rPr>
                  <a:t>R</a:t>
                </a:r>
                <a:r>
                  <a:rPr lang="zh-CN" b="1" kern="0" dirty="0">
                    <a:solidFill>
                      <a:srgbClr val="C00000"/>
                    </a:solidFill>
                    <a:effectLst/>
                    <a:latin typeface="+mn-ea"/>
                    <a:cs typeface="宋体" panose="02010600030101010101" pitchFamily="2" charset="-122"/>
                  </a:rPr>
                  <a:t>是反对称的</a:t>
                </a:r>
                <a:r>
                  <a:rPr lang="en-US" altLang="zh-CN" dirty="0">
                    <a:solidFill>
                      <a:srgbClr val="FF0000"/>
                    </a:solidFill>
                    <a:sym typeface="Symbol" panose="05050102010706020507" pitchFamily="18" charset="2"/>
                  </a:rPr>
                  <a:t></a:t>
                </a:r>
                <a:r>
                  <a:rPr lang="en-US" b="1" kern="100" dirty="0">
                    <a:solidFill>
                      <a:srgbClr val="C00000"/>
                    </a:solidFill>
                    <a:effectLst/>
                    <a:latin typeface="+mn-ea"/>
                    <a:cs typeface="宋体" panose="02010600030101010101" pitchFamily="2" charset="-122"/>
                  </a:rPr>
                  <a:t> </a:t>
                </a:r>
                <a:endParaRPr lang="zh-CN" b="1" kern="100" dirty="0">
                  <a:solidFill>
                    <a:srgbClr val="C00000"/>
                  </a:solidFill>
                  <a:effectLst/>
                  <a:latin typeface="+mn-ea"/>
                  <a:cs typeface="宋体" panose="02010600030101010101" pitchFamily="2" charset="-122"/>
                </a:endParaRPr>
              </a:p>
              <a:p>
                <a:pPr algn="ctr">
                  <a:lnSpc>
                    <a:spcPct val="150000"/>
                  </a:lnSpc>
                  <a:spcAft>
                    <a:spcPts val="0"/>
                  </a:spcAft>
                </a:pPr>
                <a14:m>
                  <m:oMath xmlns:m="http://schemas.openxmlformats.org/officeDocument/2006/math">
                    <m:r>
                      <a:rPr lang="es-ES" altLang="zh-CN" b="1" i="1">
                        <a:latin typeface="Cambria Math" panose="02040503050406030204" pitchFamily="18" charset="0"/>
                      </a:rPr>
                      <m:t>∀</m:t>
                    </m:r>
                  </m:oMath>
                </a14:m>
                <a:r>
                  <a:rPr lang="es-ES" altLang="zh-CN" b="1" dirty="0">
                    <a:solidFill>
                      <a:srgbClr val="0000CC"/>
                    </a:solidFill>
                    <a:latin typeface="+mn-ea"/>
                  </a:rPr>
                  <a:t>x</a:t>
                </a:r>
                <a14:m>
                  <m:oMath xmlns:m="http://schemas.openxmlformats.org/officeDocument/2006/math">
                    <m:r>
                      <a:rPr lang="es-ES" altLang="zh-CN" b="1" i="1">
                        <a:latin typeface="Cambria Math" panose="02040503050406030204" pitchFamily="18" charset="0"/>
                      </a:rPr>
                      <m:t>∀</m:t>
                    </m:r>
                  </m:oMath>
                </a14:m>
                <a:r>
                  <a:rPr lang="es-ES" altLang="zh-CN" b="1" dirty="0">
                    <a:solidFill>
                      <a:srgbClr val="0000CC"/>
                    </a:solidFill>
                    <a:latin typeface="+mn-ea"/>
                  </a:rPr>
                  <a:t>y(x∈A∧y∈A∧(&lt;x,y&gt;∈R∧&lt;y,x&gt;∈R)</a:t>
                </a:r>
                <a:r>
                  <a:rPr lang="zh-CN" altLang="en-US" b="1" dirty="0">
                    <a:latin typeface="+mn-ea"/>
                    <a:cs typeface="Times New Roman" panose="02020603050405020304" pitchFamily="18" charset="0"/>
                  </a:rPr>
                  <a:t>→</a:t>
                </a:r>
                <a:r>
                  <a:rPr lang="es-ES" altLang="zh-CN" b="1" dirty="0">
                    <a:solidFill>
                      <a:srgbClr val="0000CC"/>
                    </a:solidFill>
                    <a:latin typeface="+mn-ea"/>
                  </a:rPr>
                  <a:t>x=y)=1 </a:t>
                </a:r>
                <a:r>
                  <a:rPr lang="zh-CN" altLang="en-US" b="1" dirty="0">
                    <a:solidFill>
                      <a:srgbClr val="0000CC"/>
                    </a:solidFill>
                    <a:latin typeface="+mn-ea"/>
                  </a:rPr>
                  <a:t>。</a:t>
                </a:r>
                <a:endParaRPr lang="es-ES" altLang="zh-CN" b="1" dirty="0">
                  <a:solidFill>
                    <a:srgbClr val="0000CC"/>
                  </a:solidFill>
                  <a:latin typeface="+mn-ea"/>
                </a:endParaRPr>
              </a:p>
              <a:p>
                <a:pPr>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a:t>
                </a:r>
                <a:r>
                  <a:rPr lang="zh-CN" b="1" kern="100" dirty="0">
                    <a:solidFill>
                      <a:srgbClr val="C00000"/>
                    </a:solidFill>
                    <a:effectLst/>
                    <a:latin typeface="+mn-ea"/>
                    <a:cs typeface="宋体" panose="02010600030101010101" pitchFamily="2" charset="-122"/>
                  </a:rPr>
                  <a:t>关系</a:t>
                </a:r>
                <a:r>
                  <a:rPr lang="en-US" b="1" kern="100" dirty="0">
                    <a:solidFill>
                      <a:srgbClr val="C00000"/>
                    </a:solidFill>
                    <a:effectLst/>
                    <a:latin typeface="+mn-ea"/>
                    <a:cs typeface="宋体" panose="02010600030101010101" pitchFamily="2" charset="-122"/>
                  </a:rPr>
                  <a:t>R</a:t>
                </a:r>
                <a:r>
                  <a:rPr lang="zh-CN" b="1" kern="100" dirty="0">
                    <a:solidFill>
                      <a:srgbClr val="C00000"/>
                    </a:solidFill>
                    <a:effectLst/>
                    <a:latin typeface="+mn-ea"/>
                    <a:cs typeface="宋体" panose="02010600030101010101" pitchFamily="2" charset="-122"/>
                  </a:rPr>
                  <a:t>既不是对称的，也不是反对称的</a:t>
                </a:r>
                <a:r>
                  <a:rPr lang="en-US" altLang="zh-CN" dirty="0">
                    <a:solidFill>
                      <a:srgbClr val="FF0000"/>
                    </a:solidFill>
                    <a:sym typeface="Symbol" panose="05050102010706020507" pitchFamily="18" charset="2"/>
                  </a:rPr>
                  <a:t></a:t>
                </a:r>
                <a:endParaRPr lang="en-US" altLang="zh-CN" b="1" kern="100" dirty="0">
                  <a:solidFill>
                    <a:srgbClr val="C00000"/>
                  </a:solidFill>
                  <a:effectLst/>
                  <a:latin typeface="+mn-ea"/>
                  <a:cs typeface="宋体" panose="02010600030101010101" pitchFamily="2" charset="-122"/>
                </a:endParaRPr>
              </a:p>
              <a:p>
                <a:pPr algn="ctr">
                  <a:lnSpc>
                    <a:spcPct val="150000"/>
                  </a:lnSpc>
                  <a:spcAft>
                    <a:spcPts val="0"/>
                  </a:spcAft>
                </a:pPr>
                <a:r>
                  <a:rPr lang="zh-CN" b="1" kern="100" dirty="0">
                    <a:solidFill>
                      <a:srgbClr val="C00000"/>
                    </a:solidFill>
                    <a:effectLst/>
                    <a:latin typeface="+mn-ea"/>
                    <a:cs typeface="宋体" panose="02010600030101010101" pitchFamily="2" charset="-122"/>
                  </a:rPr>
                  <a:t> </a:t>
                </a:r>
                <a:r>
                  <a:rPr lang="en-US" altLang="zh-CN" dirty="0">
                    <a:sym typeface="Symbol" panose="05050102010706020507" pitchFamily="18" charset="2"/>
                  </a:rPr>
                  <a:t></a:t>
                </a:r>
                <a:r>
                  <a:rPr lang="en-US" b="1" kern="100" dirty="0" err="1">
                    <a:effectLst/>
                    <a:latin typeface="+mn-ea"/>
                    <a:cs typeface="宋体" panose="02010600030101010101" pitchFamily="2" charset="-122"/>
                  </a:rPr>
                  <a:t>x</a:t>
                </a:r>
                <a:r>
                  <a:rPr lang="en-US" altLang="zh-CN" dirty="0" err="1">
                    <a:sym typeface="Symbol" panose="05050102010706020507" pitchFamily="18" charset="2"/>
                  </a:rPr>
                  <a:t></a:t>
                </a:r>
                <a:r>
                  <a:rPr lang="en-US" b="1" kern="100" dirty="0" err="1">
                    <a:effectLst/>
                    <a:latin typeface="+mn-ea"/>
                    <a:cs typeface="宋体" panose="02010600030101010101" pitchFamily="2" charset="-122"/>
                  </a:rPr>
                  <a:t>y</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y,x</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a:t>
                </a:r>
              </a:p>
              <a:p>
                <a:pPr algn="ctr">
                  <a:lnSpc>
                    <a:spcPct val="150000"/>
                  </a:lnSpc>
                  <a:spcAft>
                    <a:spcPts val="0"/>
                  </a:spcAft>
                </a:pPr>
                <a:r>
                  <a:rPr lang="en-US" altLang="zh-CN" b="1" kern="100" dirty="0">
                    <a:latin typeface="+mn-ea"/>
                    <a:cs typeface="宋体" panose="02010600030101010101" pitchFamily="2" charset="-122"/>
                  </a:rPr>
                  <a:t> </a:t>
                </a:r>
                <a:r>
                  <a:rPr lang="zh-CN" b="1" kern="0" dirty="0">
                    <a:effectLst/>
                    <a:latin typeface="+mn-ea"/>
                    <a:cs typeface="宋体" panose="02010600030101010101" pitchFamily="2" charset="-122"/>
                  </a:rPr>
                  <a:t>∧</a:t>
                </a:r>
                <a:r>
                  <a:rPr lang="en-US" altLang="zh-CN" dirty="0">
                    <a:sym typeface="Symbol" panose="05050102010706020507" pitchFamily="18" charset="2"/>
                  </a:rPr>
                  <a:t></a:t>
                </a:r>
                <a:r>
                  <a:rPr lang="en-US" b="1" kern="100" dirty="0" err="1">
                    <a:effectLst/>
                    <a:latin typeface="+mn-ea"/>
                    <a:cs typeface="宋体" panose="02010600030101010101" pitchFamily="2" charset="-122"/>
                  </a:rPr>
                  <a:t>s</a:t>
                </a:r>
                <a:r>
                  <a:rPr lang="en-US" altLang="zh-CN" dirty="0" err="1">
                    <a:sym typeface="Symbol" panose="05050102010706020507" pitchFamily="18" charset="2"/>
                  </a:rPr>
                  <a:t></a:t>
                </a:r>
                <a:r>
                  <a:rPr lang="en-US" b="1" kern="100" dirty="0" err="1">
                    <a:effectLst/>
                    <a:latin typeface="+mn-ea"/>
                    <a:cs typeface="宋体" panose="02010600030101010101" pitchFamily="2" charset="-122"/>
                  </a:rPr>
                  <a:t>t</a:t>
                </a:r>
                <a:r>
                  <a:rPr lang="en-US" b="1" kern="0" dirty="0">
                    <a:effectLst/>
                    <a:latin typeface="+mn-ea"/>
                    <a:cs typeface="宋体" panose="02010600030101010101" pitchFamily="2" charset="-122"/>
                  </a:rPr>
                  <a:t>(</a:t>
                </a:r>
                <a:r>
                  <a:rPr lang="en-US" b="1" kern="100" dirty="0">
                    <a:effectLst/>
                    <a:latin typeface="+mn-ea"/>
                    <a:cs typeface="宋体" panose="02010600030101010101" pitchFamily="2" charset="-122"/>
                  </a:rPr>
                  <a:t>s</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s,t</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t,s</a:t>
                </a:r>
                <a:r>
                  <a:rPr lang="en-US" b="1" kern="100" dirty="0">
                    <a:effectLst/>
                    <a:latin typeface="+mn-ea"/>
                    <a:cs typeface="宋体" panose="02010600030101010101" pitchFamily="2" charset="-122"/>
                  </a:rPr>
                  <a:t>&gt;</a:t>
                </a:r>
                <a:r>
                  <a:rPr lang="zh-CN" altLang="zh-CN" b="1" kern="100" dirty="0">
                    <a:latin typeface="+mn-ea"/>
                    <a:cs typeface="宋体" panose="02010600030101010101" pitchFamily="2" charset="-122"/>
                  </a:rPr>
                  <a:t>∈</a:t>
                </a:r>
                <a:r>
                  <a:rPr lang="en-US" b="1" kern="100" dirty="0">
                    <a:effectLst/>
                    <a:latin typeface="+mn-ea"/>
                    <a:cs typeface="宋体" panose="02010600030101010101" pitchFamily="2" charset="-122"/>
                  </a:rPr>
                  <a:t>R)=1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7897A7B4-29D5-460D-B8D2-898ADE19DE2D}"/>
                  </a:ext>
                </a:extLst>
              </p:cNvPr>
              <p:cNvSpPr txBox="1">
                <a:spLocks noRot="1" noChangeAspect="1" noMove="1" noResize="1" noEditPoints="1" noAdjustHandles="1" noChangeArrowheads="1" noChangeShapeType="1" noTextEdit="1"/>
              </p:cNvSpPr>
              <p:nvPr/>
            </p:nvSpPr>
            <p:spPr bwMode="auto">
              <a:xfrm>
                <a:off x="384175" y="1296194"/>
                <a:ext cx="11582400" cy="5029200"/>
              </a:xfrm>
              <a:prstGeom prst="rect">
                <a:avLst/>
              </a:prstGeom>
              <a:blipFill>
                <a:blip r:embed="rId3"/>
                <a:stretch>
                  <a:fillRect l="-736"/>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3186839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2"/>
          <p:cNvSpPr>
            <a:spLocks noGrp="1" noChangeArrowheads="1"/>
          </p:cNvSpPr>
          <p:nvPr>
            <p:ph type="title"/>
          </p:nvPr>
        </p:nvSpPr>
        <p:spPr/>
        <p:txBody>
          <a:bodyPr/>
          <a:lstStyle/>
          <a:p>
            <a:pPr eaLnBrk="1" hangingPunct="1"/>
            <a:r>
              <a:rPr lang="zh-CN" altLang="en-US" dirty="0"/>
              <a:t>例</a:t>
            </a:r>
            <a:r>
              <a:rPr lang="es-ES" altLang="zh-CN" dirty="0"/>
              <a:t>4.21</a:t>
            </a:r>
            <a:endParaRPr lang="zh-CN" altLang="en-US" dirty="0"/>
          </a:p>
        </p:txBody>
      </p:sp>
      <p:sp>
        <p:nvSpPr>
          <p:cNvPr id="1544195" name="Rectangle 3"/>
          <p:cNvSpPr>
            <a:spLocks noGrp="1" noChangeArrowheads="1"/>
          </p:cNvSpPr>
          <p:nvPr>
            <p:ph type="body" idx="1"/>
          </p:nvPr>
        </p:nvSpPr>
        <p:spPr>
          <a:xfrm>
            <a:off x="460375" y="1313168"/>
            <a:ext cx="11277599" cy="4709615"/>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4.21  </a:t>
            </a:r>
            <a:r>
              <a:rPr lang="zh-CN" altLang="es-ES" dirty="0"/>
              <a:t>设</a:t>
            </a:r>
            <a:r>
              <a:rPr lang="es-ES" altLang="zh-CN" dirty="0"/>
              <a:t>A={1,2,3,4}</a:t>
            </a:r>
            <a:r>
              <a:rPr lang="zh-CN" altLang="es-ES" dirty="0"/>
              <a:t>，</a:t>
            </a:r>
            <a:r>
              <a:rPr lang="en-US" altLang="zh-CN" dirty="0"/>
              <a:t> R</a:t>
            </a:r>
            <a:r>
              <a:rPr lang="zh-CN" altLang="en-US" dirty="0"/>
              <a:t>、</a:t>
            </a:r>
            <a:r>
              <a:rPr lang="en-US" altLang="zh-CN" dirty="0"/>
              <a:t>S</a:t>
            </a:r>
            <a:r>
              <a:rPr lang="zh-CN" altLang="en-US" dirty="0"/>
              <a:t>、</a:t>
            </a:r>
            <a:r>
              <a:rPr lang="en-US" altLang="zh-CN" dirty="0"/>
              <a:t>T</a:t>
            </a:r>
            <a:r>
              <a:rPr lang="zh-CN" altLang="en-US" dirty="0"/>
              <a:t>和</a:t>
            </a:r>
            <a:r>
              <a:rPr lang="en-US" altLang="zh-CN" dirty="0"/>
              <a:t>V</a:t>
            </a:r>
            <a:r>
              <a:rPr lang="zh-CN" altLang="en-US" dirty="0"/>
              <a:t>都是Ａ 上的关系，其中</a:t>
            </a:r>
            <a:r>
              <a:rPr lang="es-ES" altLang="zh-CN" dirty="0"/>
              <a:t>R={&lt;1,1&gt;,&lt;1,3&gt;, &lt;3,1&gt;}</a:t>
            </a:r>
            <a:r>
              <a:rPr lang="zh-CN" altLang="en-US" dirty="0"/>
              <a:t>，</a:t>
            </a:r>
            <a:r>
              <a:rPr lang="es-ES" altLang="zh-CN" dirty="0"/>
              <a:t>S={&lt;1,1&gt;,&lt;2,3&gt;,&lt;2,4&gt;}</a:t>
            </a:r>
            <a:r>
              <a:rPr lang="zh-CN" altLang="en-US" dirty="0"/>
              <a:t>，</a:t>
            </a:r>
            <a:r>
              <a:rPr lang="es-ES" altLang="zh-CN" dirty="0"/>
              <a:t>T={&lt;1,1&gt;,&lt;1,2&gt;,&lt;1,3&gt;,&lt;3,1&gt;}</a:t>
            </a:r>
            <a:r>
              <a:rPr lang="zh-CN" altLang="en-US" dirty="0"/>
              <a:t>，</a:t>
            </a:r>
            <a:r>
              <a:rPr lang="es-ES" altLang="zh-CN" dirty="0"/>
              <a:t>V={&lt;1,1&gt;,&lt;2,2&gt;,&lt;3,3&gt;,&lt;4,4&gt;}</a:t>
            </a:r>
            <a:r>
              <a:rPr lang="zh-CN" altLang="es-ES" dirty="0"/>
              <a:t>。</a:t>
            </a:r>
          </a:p>
          <a:p>
            <a:pPr marL="0" indent="0">
              <a:lnSpc>
                <a:spcPct val="150000"/>
              </a:lnSpc>
              <a:buNone/>
            </a:pPr>
            <a:r>
              <a:rPr lang="zh-CN" altLang="en-US" dirty="0"/>
              <a:t>（</a:t>
            </a:r>
            <a:r>
              <a:rPr lang="en-US" altLang="zh-CN" dirty="0"/>
              <a:t>1</a:t>
            </a:r>
            <a:r>
              <a:rPr lang="zh-CN" altLang="en-US" dirty="0"/>
              <a:t>）</a:t>
            </a:r>
            <a:r>
              <a:rPr lang="zh-CN" altLang="es-ES" dirty="0"/>
              <a:t>试判定它们是否具有对称性和反对称性</a:t>
            </a:r>
            <a:r>
              <a:rPr lang="zh-CN" altLang="en-US" dirty="0"/>
              <a:t>。</a:t>
            </a:r>
            <a:endParaRPr lang="en-US" altLang="zh-CN" dirty="0"/>
          </a:p>
          <a:p>
            <a:pPr marL="0" indent="0">
              <a:lnSpc>
                <a:spcPct val="150000"/>
              </a:lnSpc>
              <a:buNone/>
            </a:pPr>
            <a:r>
              <a:rPr lang="zh-CN" altLang="en-US" dirty="0"/>
              <a:t>（</a:t>
            </a:r>
            <a:r>
              <a:rPr lang="en-US" altLang="zh-CN" dirty="0"/>
              <a:t>2</a:t>
            </a:r>
            <a:r>
              <a:rPr lang="zh-CN" altLang="en-US" dirty="0"/>
              <a:t>）分别</a:t>
            </a:r>
            <a:r>
              <a:rPr lang="zh-CN" altLang="es-ES" dirty="0"/>
              <a:t>写出</a:t>
            </a:r>
            <a:r>
              <a:rPr lang="es-ES" altLang="zh-CN" dirty="0"/>
              <a:t>R,S,T</a:t>
            </a:r>
            <a:r>
              <a:rPr lang="zh-CN" altLang="es-ES" dirty="0"/>
              <a:t>和</a:t>
            </a:r>
            <a:r>
              <a:rPr lang="en-US" altLang="zh-CN" dirty="0"/>
              <a:t>V</a:t>
            </a:r>
            <a:r>
              <a:rPr lang="zh-CN" altLang="en-US" dirty="0"/>
              <a:t>的关系矩阵。</a:t>
            </a:r>
            <a:endParaRPr lang="en-US" altLang="zh-CN" dirty="0"/>
          </a:p>
          <a:p>
            <a:pPr marL="0" indent="0">
              <a:lnSpc>
                <a:spcPct val="150000"/>
              </a:lnSpc>
              <a:buNone/>
            </a:pPr>
            <a:r>
              <a:rPr lang="zh-CN" altLang="en-US" dirty="0"/>
              <a:t>（</a:t>
            </a:r>
            <a:r>
              <a:rPr lang="en-US" altLang="zh-CN" dirty="0"/>
              <a:t>3</a:t>
            </a:r>
            <a:r>
              <a:rPr lang="zh-CN" altLang="en-US" dirty="0"/>
              <a:t>）分别画出</a:t>
            </a:r>
            <a:r>
              <a:rPr lang="es-ES" altLang="zh-CN" dirty="0"/>
              <a:t>R,S,T</a:t>
            </a:r>
            <a:r>
              <a:rPr lang="zh-CN" altLang="es-ES" dirty="0"/>
              <a:t>和</a:t>
            </a:r>
            <a:r>
              <a:rPr lang="en-US" altLang="zh-CN" dirty="0"/>
              <a:t>V</a:t>
            </a:r>
            <a:r>
              <a:rPr lang="zh-CN" altLang="en-US" dirty="0"/>
              <a:t>的关系图。</a:t>
            </a:r>
          </a:p>
        </p:txBody>
      </p:sp>
    </p:spTree>
    <p:extLst>
      <p:ext uri="{BB962C8B-B14F-4D97-AF65-F5344CB8AC3E}">
        <p14:creationId xmlns:p14="http://schemas.microsoft.com/office/powerpoint/2010/main" val="2986561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44195">
                                            <p:txEl>
                                              <p:pRg st="0" end="0"/>
                                            </p:txEl>
                                          </p:spTgt>
                                        </p:tgtEl>
                                        <p:attrNameLst>
                                          <p:attrName>style.visibility</p:attrName>
                                        </p:attrNameLst>
                                      </p:cBhvr>
                                      <p:to>
                                        <p:strVal val="visible"/>
                                      </p:to>
                                    </p:set>
                                    <p:anim calcmode="lin" valueType="num">
                                      <p:cBhvr additive="base">
                                        <p:cTn id="7" dur="500" fill="hold"/>
                                        <p:tgtEl>
                                          <p:spTgt spid="154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4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44195">
                                            <p:txEl>
                                              <p:pRg st="1" end="1"/>
                                            </p:txEl>
                                          </p:spTgt>
                                        </p:tgtEl>
                                        <p:attrNameLst>
                                          <p:attrName>style.visibility</p:attrName>
                                        </p:attrNameLst>
                                      </p:cBhvr>
                                      <p:to>
                                        <p:strVal val="visible"/>
                                      </p:to>
                                    </p:set>
                                    <p:anim calcmode="lin" valueType="num">
                                      <p:cBhvr additive="base">
                                        <p:cTn id="12" dur="500" fill="hold"/>
                                        <p:tgtEl>
                                          <p:spTgt spid="15441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4419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44195">
                                            <p:txEl>
                                              <p:pRg st="2" end="2"/>
                                            </p:txEl>
                                          </p:spTgt>
                                        </p:tgtEl>
                                        <p:attrNameLst>
                                          <p:attrName>style.visibility</p:attrName>
                                        </p:attrNameLst>
                                      </p:cBhvr>
                                      <p:to>
                                        <p:strVal val="visible"/>
                                      </p:to>
                                    </p:set>
                                    <p:anim calcmode="lin" valueType="num">
                                      <p:cBhvr additive="base">
                                        <p:cTn id="17" dur="500" fill="hold"/>
                                        <p:tgtEl>
                                          <p:spTgt spid="1544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44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544195">
                                            <p:txEl>
                                              <p:pRg st="3" end="3"/>
                                            </p:txEl>
                                          </p:spTgt>
                                        </p:tgtEl>
                                        <p:attrNameLst>
                                          <p:attrName>style.visibility</p:attrName>
                                        </p:attrNameLst>
                                      </p:cBhvr>
                                      <p:to>
                                        <p:strVal val="visible"/>
                                      </p:to>
                                    </p:set>
                                    <p:anim calcmode="lin" valueType="num">
                                      <p:cBhvr additive="base">
                                        <p:cTn id="22" dur="500" fill="hold"/>
                                        <p:tgtEl>
                                          <p:spTgt spid="15441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4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4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a:xfrm>
            <a:off x="841375" y="305594"/>
            <a:ext cx="8066367" cy="585923"/>
          </a:xfrm>
        </p:spPr>
        <p:txBody>
          <a:bodyPr/>
          <a:lstStyle/>
          <a:p>
            <a:r>
              <a:rPr lang="zh-CN" altLang="en-US" dirty="0"/>
              <a:t>例</a:t>
            </a:r>
            <a:r>
              <a:rPr lang="es-ES" altLang="zh-CN" dirty="0"/>
              <a:t>4.21 </a:t>
            </a:r>
            <a:r>
              <a:rPr lang="zh-CN" altLang="en-US" dirty="0"/>
              <a:t>（续）</a:t>
            </a:r>
          </a:p>
        </p:txBody>
      </p:sp>
      <p:sp>
        <p:nvSpPr>
          <p:cNvPr id="1546243" name="Rectangle 3"/>
          <p:cNvSpPr>
            <a:spLocks noGrp="1" noChangeArrowheads="1"/>
          </p:cNvSpPr>
          <p:nvPr>
            <p:ph type="body" sz="half" idx="1"/>
          </p:nvPr>
        </p:nvSpPr>
        <p:spPr>
          <a:xfrm>
            <a:off x="384175" y="901353"/>
            <a:ext cx="11430000" cy="3595242"/>
          </a:xfrm>
        </p:spPr>
        <p:txBody>
          <a:bodyPr/>
          <a:lstStyle/>
          <a:p>
            <a:pPr marL="0" indent="0">
              <a:spcBef>
                <a:spcPct val="0"/>
              </a:spcBef>
              <a:buClr>
                <a:srgbClr val="800080"/>
              </a:buClr>
              <a:buNone/>
            </a:pPr>
            <a:r>
              <a:rPr lang="zh-CN" altLang="en-US" dirty="0"/>
              <a:t>（</a:t>
            </a:r>
            <a:r>
              <a:rPr lang="en-US" altLang="zh-CN" dirty="0"/>
              <a:t>1</a:t>
            </a:r>
            <a:r>
              <a:rPr lang="zh-CN" altLang="en-US" dirty="0"/>
              <a:t>）关系</a:t>
            </a:r>
            <a:r>
              <a:rPr lang="en-US" altLang="zh-CN" dirty="0"/>
              <a:t>R</a:t>
            </a:r>
            <a:r>
              <a:rPr lang="zh-CN" altLang="en-US" dirty="0">
                <a:solidFill>
                  <a:srgbClr val="0000CC"/>
                </a:solidFill>
              </a:rPr>
              <a:t>是对称的</a:t>
            </a:r>
            <a:r>
              <a:rPr lang="zh-CN" altLang="en-US" dirty="0"/>
              <a:t>。</a:t>
            </a:r>
          </a:p>
          <a:p>
            <a:pPr marL="0" indent="0">
              <a:spcBef>
                <a:spcPct val="0"/>
              </a:spcBef>
              <a:buClr>
                <a:srgbClr val="800080"/>
              </a:buClr>
              <a:buNone/>
            </a:pPr>
            <a:r>
              <a:rPr lang="zh-CN" altLang="en-US" dirty="0"/>
              <a:t>         关系</a:t>
            </a:r>
            <a:r>
              <a:rPr lang="en-US" altLang="zh-CN" dirty="0"/>
              <a:t>S</a:t>
            </a:r>
            <a:r>
              <a:rPr lang="zh-CN" altLang="en-US" dirty="0">
                <a:solidFill>
                  <a:srgbClr val="0000CC"/>
                </a:solidFill>
              </a:rPr>
              <a:t>是反对称的。</a:t>
            </a:r>
          </a:p>
          <a:p>
            <a:pPr marL="0" indent="0">
              <a:spcBef>
                <a:spcPct val="0"/>
              </a:spcBef>
              <a:buClr>
                <a:srgbClr val="800080"/>
              </a:buClr>
              <a:buNone/>
            </a:pPr>
            <a:r>
              <a:rPr lang="zh-CN" altLang="en-US" dirty="0"/>
              <a:t>         关系</a:t>
            </a:r>
            <a:r>
              <a:rPr lang="en-US" altLang="zh-CN" dirty="0"/>
              <a:t>T</a:t>
            </a:r>
            <a:r>
              <a:rPr lang="zh-CN" altLang="en-US" dirty="0"/>
              <a:t>既</a:t>
            </a:r>
            <a:r>
              <a:rPr lang="en-US" altLang="zh-CN" dirty="0"/>
              <a:t>S</a:t>
            </a:r>
            <a:r>
              <a:rPr lang="zh-CN" altLang="en-US" dirty="0"/>
              <a:t>不是对称的，也不是反对称的。</a:t>
            </a:r>
            <a:endParaRPr lang="en-US" altLang="zh-CN" dirty="0"/>
          </a:p>
          <a:p>
            <a:pPr marL="0" indent="0">
              <a:spcBef>
                <a:spcPct val="0"/>
              </a:spcBef>
              <a:buClr>
                <a:srgbClr val="800080"/>
              </a:buClr>
              <a:buNone/>
            </a:pPr>
            <a:r>
              <a:rPr lang="en-US" altLang="zh-CN" dirty="0"/>
              <a:t>         </a:t>
            </a:r>
            <a:r>
              <a:rPr lang="zh-CN" altLang="en-US" dirty="0"/>
              <a:t>因为</a:t>
            </a:r>
            <a:r>
              <a:rPr lang="zh-CN" altLang="en-US" dirty="0">
                <a:solidFill>
                  <a:srgbClr val="FF0000"/>
                </a:solidFill>
              </a:rPr>
              <a:t>有</a:t>
            </a:r>
            <a:r>
              <a:rPr lang="en-US" altLang="zh-CN" dirty="0">
                <a:solidFill>
                  <a:srgbClr val="FF0000"/>
                </a:solidFill>
              </a:rPr>
              <a:t>&lt;1,2&gt;</a:t>
            </a:r>
            <a:r>
              <a:rPr lang="zh-CN" altLang="en-US" dirty="0">
                <a:solidFill>
                  <a:srgbClr val="FF0000"/>
                </a:solidFill>
              </a:rPr>
              <a:t>，但没有</a:t>
            </a:r>
            <a:r>
              <a:rPr lang="en-US" altLang="zh-CN" dirty="0">
                <a:solidFill>
                  <a:srgbClr val="FF0000"/>
                </a:solidFill>
              </a:rPr>
              <a:t>&lt;2,1&gt;</a:t>
            </a:r>
            <a:r>
              <a:rPr lang="zh-CN" altLang="en-US" dirty="0">
                <a:solidFill>
                  <a:srgbClr val="FF0000"/>
                </a:solidFill>
              </a:rPr>
              <a:t>，</a:t>
            </a:r>
            <a:r>
              <a:rPr lang="zh-CN" altLang="en-US" dirty="0"/>
              <a:t>即</a:t>
            </a:r>
            <a:r>
              <a:rPr lang="en-US" altLang="zh-CN" dirty="0"/>
              <a:t>S</a:t>
            </a:r>
            <a:r>
              <a:rPr lang="zh-CN" altLang="en-US" dirty="0"/>
              <a:t>不是对称的； </a:t>
            </a:r>
            <a:endParaRPr lang="en-US" altLang="zh-CN" dirty="0"/>
          </a:p>
          <a:p>
            <a:pPr marL="0" indent="0">
              <a:spcBef>
                <a:spcPct val="0"/>
              </a:spcBef>
              <a:buClr>
                <a:srgbClr val="800080"/>
              </a:buClr>
              <a:buNone/>
            </a:pPr>
            <a:r>
              <a:rPr lang="en-US" altLang="zh-CN" dirty="0"/>
              <a:t>         </a:t>
            </a:r>
            <a:r>
              <a:rPr lang="zh-CN" altLang="en-US" dirty="0"/>
              <a:t>另外</a:t>
            </a:r>
            <a:r>
              <a:rPr lang="zh-CN" altLang="en-US" dirty="0">
                <a:solidFill>
                  <a:srgbClr val="FF0000"/>
                </a:solidFill>
              </a:rPr>
              <a:t>有</a:t>
            </a:r>
            <a:r>
              <a:rPr lang="en-US" altLang="zh-CN" dirty="0">
                <a:solidFill>
                  <a:srgbClr val="FF0000"/>
                </a:solidFill>
              </a:rPr>
              <a:t>&lt;1,3&gt;</a:t>
            </a:r>
            <a:r>
              <a:rPr lang="zh-CN" altLang="en-US" dirty="0">
                <a:solidFill>
                  <a:srgbClr val="FF0000"/>
                </a:solidFill>
              </a:rPr>
              <a:t>，且有</a:t>
            </a:r>
            <a:r>
              <a:rPr lang="en-US" altLang="zh-CN" dirty="0">
                <a:solidFill>
                  <a:srgbClr val="FF0000"/>
                </a:solidFill>
              </a:rPr>
              <a:t>&lt;3,1&gt;</a:t>
            </a:r>
            <a:r>
              <a:rPr lang="zh-CN" altLang="en-US" dirty="0"/>
              <a:t>，但是</a:t>
            </a:r>
            <a:r>
              <a:rPr lang="en-US" altLang="zh-CN" dirty="0"/>
              <a:t>1≠3</a:t>
            </a:r>
            <a:r>
              <a:rPr lang="zh-CN" altLang="en-US" dirty="0"/>
              <a:t>，即</a:t>
            </a:r>
            <a:r>
              <a:rPr lang="en-US" altLang="zh-CN" dirty="0"/>
              <a:t>S</a:t>
            </a:r>
            <a:r>
              <a:rPr lang="zh-CN" altLang="en-US" dirty="0"/>
              <a:t>不是反对称的。</a:t>
            </a:r>
          </a:p>
          <a:p>
            <a:pPr marL="0" indent="0">
              <a:spcBef>
                <a:spcPct val="0"/>
              </a:spcBef>
              <a:buClr>
                <a:srgbClr val="800080"/>
              </a:buClr>
              <a:buNone/>
            </a:pPr>
            <a:r>
              <a:rPr lang="zh-CN" altLang="en-US" dirty="0"/>
              <a:t>         关系</a:t>
            </a:r>
            <a:r>
              <a:rPr lang="en-US" altLang="zh-CN" dirty="0"/>
              <a:t>V</a:t>
            </a:r>
            <a:r>
              <a:rPr lang="zh-CN" altLang="en-US" dirty="0">
                <a:solidFill>
                  <a:srgbClr val="0000CC"/>
                </a:solidFill>
              </a:rPr>
              <a:t>既是对称的，也是反对称的。</a:t>
            </a:r>
          </a:p>
        </p:txBody>
      </p:sp>
    </p:spTree>
    <p:extLst>
      <p:ext uri="{BB962C8B-B14F-4D97-AF65-F5344CB8AC3E}">
        <p14:creationId xmlns:p14="http://schemas.microsoft.com/office/powerpoint/2010/main" val="42455665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43">
                                            <p:txEl>
                                              <p:pRg st="0" end="0"/>
                                            </p:txEl>
                                          </p:spTgt>
                                        </p:tgtEl>
                                        <p:attrNameLst>
                                          <p:attrName>style.visibility</p:attrName>
                                        </p:attrNameLst>
                                      </p:cBhvr>
                                      <p:to>
                                        <p:strVal val="visible"/>
                                      </p:to>
                                    </p:set>
                                    <p:anim calcmode="lin" valueType="num">
                                      <p:cBhvr additive="base">
                                        <p:cTn id="7" dur="500" fill="hold"/>
                                        <p:tgtEl>
                                          <p:spTgt spid="154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43">
                                            <p:txEl>
                                              <p:pRg st="1" end="1"/>
                                            </p:txEl>
                                          </p:spTgt>
                                        </p:tgtEl>
                                        <p:attrNameLst>
                                          <p:attrName>style.visibility</p:attrName>
                                        </p:attrNameLst>
                                      </p:cBhvr>
                                      <p:to>
                                        <p:strVal val="visible"/>
                                      </p:to>
                                    </p:set>
                                    <p:anim calcmode="lin" valueType="num">
                                      <p:cBhvr additive="base">
                                        <p:cTn id="13" dur="500" fill="hold"/>
                                        <p:tgtEl>
                                          <p:spTgt spid="154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243">
                                            <p:txEl>
                                              <p:pRg st="2" end="2"/>
                                            </p:txEl>
                                          </p:spTgt>
                                        </p:tgtEl>
                                        <p:attrNameLst>
                                          <p:attrName>style.visibility</p:attrName>
                                        </p:attrNameLst>
                                      </p:cBhvr>
                                      <p:to>
                                        <p:strVal val="visible"/>
                                      </p:to>
                                    </p:set>
                                    <p:anim calcmode="lin" valueType="num">
                                      <p:cBhvr additive="base">
                                        <p:cTn id="19" dur="500" fill="hold"/>
                                        <p:tgtEl>
                                          <p:spTgt spid="1546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46243">
                                            <p:txEl>
                                              <p:pRg st="3" end="3"/>
                                            </p:txEl>
                                          </p:spTgt>
                                        </p:tgtEl>
                                        <p:attrNameLst>
                                          <p:attrName>style.visibility</p:attrName>
                                        </p:attrNameLst>
                                      </p:cBhvr>
                                      <p:to>
                                        <p:strVal val="visible"/>
                                      </p:to>
                                    </p:set>
                                    <p:anim calcmode="lin" valueType="num">
                                      <p:cBhvr additive="base">
                                        <p:cTn id="25" dur="500" fill="hold"/>
                                        <p:tgtEl>
                                          <p:spTgt spid="1546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46243">
                                            <p:txEl>
                                              <p:pRg st="4" end="4"/>
                                            </p:txEl>
                                          </p:spTgt>
                                        </p:tgtEl>
                                        <p:attrNameLst>
                                          <p:attrName>style.visibility</p:attrName>
                                        </p:attrNameLst>
                                      </p:cBhvr>
                                      <p:to>
                                        <p:strVal val="visible"/>
                                      </p:to>
                                    </p:set>
                                    <p:anim calcmode="lin" valueType="num">
                                      <p:cBhvr additive="base">
                                        <p:cTn id="31" dur="500" fill="hold"/>
                                        <p:tgtEl>
                                          <p:spTgt spid="1546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46243">
                                            <p:txEl>
                                              <p:pRg st="5" end="5"/>
                                            </p:txEl>
                                          </p:spTgt>
                                        </p:tgtEl>
                                        <p:attrNameLst>
                                          <p:attrName>style.visibility</p:attrName>
                                        </p:attrNameLst>
                                      </p:cBhvr>
                                      <p:to>
                                        <p:strVal val="visible"/>
                                      </p:to>
                                    </p:set>
                                    <p:anim calcmode="lin" valueType="num">
                                      <p:cBhvr additive="base">
                                        <p:cTn id="37" dur="500" fill="hold"/>
                                        <p:tgtEl>
                                          <p:spTgt spid="1546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925916" y="4953794"/>
            <a:ext cx="2882198" cy="1689052"/>
          </a:xfrm>
          <a:prstGeom prst="rect">
            <a:avLst/>
          </a:prstGeom>
        </p:spPr>
        <p:txBody>
          <a:bodyPr wrap="square">
            <a:spAutoFit/>
          </a:bodyPr>
          <a:lstStyle/>
          <a:p>
            <a:pPr algn="ctr">
              <a:lnSpc>
                <a:spcPct val="150000"/>
              </a:lnSpc>
            </a:pPr>
            <a:r>
              <a:rPr lang="zh-CN" altLang="en-US" b="1" dirty="0">
                <a:latin typeface="+mn-ea"/>
                <a:cs typeface="Times New Roman" panose="02020603050405020304" pitchFamily="18" charset="0"/>
              </a:rPr>
              <a:t>英国计算机科学家   关系数据库之父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图灵奖获得者</a:t>
            </a:r>
          </a:p>
        </p:txBody>
      </p:sp>
      <p:sp>
        <p:nvSpPr>
          <p:cNvPr id="5" name="矩形 4">
            <a:extLst>
              <a:ext uri="{FF2B5EF4-FFF2-40B4-BE49-F238E27FC236}">
                <a16:creationId xmlns:a16="http://schemas.microsoft.com/office/drawing/2014/main" id="{D8BE336F-2DC9-4301-8CDC-00B672A8FBCE}"/>
              </a:ext>
            </a:extLst>
          </p:cNvPr>
          <p:cNvSpPr/>
          <p:nvPr/>
        </p:nvSpPr>
        <p:spPr>
          <a:xfrm>
            <a:off x="4194175" y="1417516"/>
            <a:ext cx="7696200" cy="3351046"/>
          </a:xfrm>
          <a:prstGeom prst="rect">
            <a:avLst/>
          </a:prstGeom>
        </p:spPr>
        <p:txBody>
          <a:bodyPr wrap="square">
            <a:spAutoFit/>
          </a:bodyPr>
          <a:lstStyle/>
          <a:p>
            <a:pPr>
              <a:lnSpc>
                <a:spcPct val="150000"/>
              </a:lnSpc>
            </a:pPr>
            <a:r>
              <a:rPr lang="en-US" altLang="zh-CN" b="1" dirty="0">
                <a:solidFill>
                  <a:srgbClr val="000000"/>
                </a:solidFill>
                <a:latin typeface="+mn-ea"/>
              </a:rPr>
              <a:t>1942</a:t>
            </a:r>
            <a:r>
              <a:rPr lang="zh-CN" altLang="en-US" b="1" dirty="0">
                <a:solidFill>
                  <a:srgbClr val="000000"/>
                </a:solidFill>
                <a:latin typeface="+mn-ea"/>
              </a:rPr>
              <a:t>年</a:t>
            </a:r>
            <a:r>
              <a:rPr lang="en-US" altLang="zh-CN" b="1" dirty="0">
                <a:solidFill>
                  <a:srgbClr val="000000"/>
                </a:solidFill>
                <a:latin typeface="+mn-ea"/>
              </a:rPr>
              <a:t>-</a:t>
            </a:r>
            <a:r>
              <a:rPr lang="en-US" altLang="zh-CN" b="1">
                <a:solidFill>
                  <a:srgbClr val="000000"/>
                </a:solidFill>
                <a:latin typeface="+mn-ea"/>
              </a:rPr>
              <a:t>1945</a:t>
            </a:r>
            <a:r>
              <a:rPr lang="zh-CN" altLang="en-US" b="1">
                <a:solidFill>
                  <a:srgbClr val="000000"/>
                </a:solidFill>
                <a:latin typeface="+mn-ea"/>
              </a:rPr>
              <a:t>年，以</a:t>
            </a:r>
            <a:r>
              <a:rPr lang="zh-CN" altLang="en-US" b="1" dirty="0">
                <a:solidFill>
                  <a:srgbClr val="000000"/>
                </a:solidFill>
                <a:latin typeface="+mn-ea"/>
              </a:rPr>
              <a:t>空军机长身份参加第二次世界大战</a:t>
            </a:r>
            <a:endParaRPr lang="en-US" altLang="zh-CN" b="1" dirty="0">
              <a:solidFill>
                <a:srgbClr val="000000"/>
              </a:solidFill>
              <a:latin typeface="+mn-ea"/>
            </a:endParaRPr>
          </a:p>
          <a:p>
            <a:pPr>
              <a:lnSpc>
                <a:spcPct val="150000"/>
              </a:lnSpc>
            </a:pPr>
            <a:r>
              <a:rPr lang="en-US" altLang="zh-CN" b="1">
                <a:solidFill>
                  <a:srgbClr val="000000"/>
                </a:solidFill>
                <a:latin typeface="+mn-ea"/>
              </a:rPr>
              <a:t>1948</a:t>
            </a:r>
            <a:r>
              <a:rPr lang="zh-CN" altLang="en-US" b="1">
                <a:solidFill>
                  <a:srgbClr val="000000"/>
                </a:solidFill>
                <a:latin typeface="+mn-ea"/>
              </a:rPr>
              <a:t>年，在</a:t>
            </a:r>
            <a:r>
              <a:rPr lang="zh-CN" altLang="en-US" b="1" dirty="0">
                <a:solidFill>
                  <a:srgbClr val="000000"/>
                </a:solidFill>
                <a:latin typeface="+mn-ea"/>
              </a:rPr>
              <a:t>牛津大学获得数学学士和硕士</a:t>
            </a:r>
            <a:r>
              <a:rPr lang="zh-CN" altLang="en-US" b="1">
                <a:solidFill>
                  <a:srgbClr val="000000"/>
                </a:solidFill>
                <a:latin typeface="+mn-ea"/>
              </a:rPr>
              <a:t>学位后，成为</a:t>
            </a:r>
            <a:endParaRPr lang="en-US" altLang="zh-CN" b="1" dirty="0">
              <a:solidFill>
                <a:srgbClr val="000000"/>
              </a:solidFill>
              <a:latin typeface="+mn-ea"/>
            </a:endParaRPr>
          </a:p>
          <a:p>
            <a:pPr>
              <a:lnSpc>
                <a:spcPct val="150000"/>
              </a:lnSpc>
            </a:pPr>
            <a:r>
              <a:rPr lang="en-US" altLang="zh-CN" b="1" dirty="0">
                <a:solidFill>
                  <a:srgbClr val="000000"/>
                </a:solidFill>
                <a:latin typeface="+mn-ea"/>
              </a:rPr>
              <a:t>        IBM</a:t>
            </a:r>
            <a:r>
              <a:rPr lang="zh-CN" altLang="en-US" b="1" dirty="0">
                <a:solidFill>
                  <a:srgbClr val="000000"/>
                </a:solidFill>
                <a:latin typeface="+mn-ea"/>
              </a:rPr>
              <a:t>的一名数学程序员</a:t>
            </a:r>
            <a:endParaRPr lang="en-US" altLang="zh-CN" b="1" dirty="0">
              <a:solidFill>
                <a:srgbClr val="000000"/>
              </a:solidFill>
              <a:latin typeface="+mn-ea"/>
            </a:endParaRPr>
          </a:p>
          <a:p>
            <a:pPr>
              <a:lnSpc>
                <a:spcPct val="150000"/>
              </a:lnSpc>
            </a:pPr>
            <a:r>
              <a:rPr lang="en-US" altLang="zh-CN" b="1">
                <a:solidFill>
                  <a:srgbClr val="000000"/>
                </a:solidFill>
                <a:latin typeface="+mn-ea"/>
              </a:rPr>
              <a:t>1957</a:t>
            </a:r>
            <a:r>
              <a:rPr lang="zh-CN" altLang="en-US" b="1">
                <a:solidFill>
                  <a:srgbClr val="000000"/>
                </a:solidFill>
                <a:latin typeface="+mn-ea"/>
              </a:rPr>
              <a:t>年，在</a:t>
            </a:r>
            <a:r>
              <a:rPr lang="en-US" altLang="zh-CN" b="1" dirty="0">
                <a:solidFill>
                  <a:srgbClr val="000000"/>
                </a:solidFill>
                <a:latin typeface="+mn-ea"/>
              </a:rPr>
              <a:t>IBM</a:t>
            </a:r>
            <a:r>
              <a:rPr lang="zh-CN" altLang="en-US" b="1" dirty="0">
                <a:solidFill>
                  <a:srgbClr val="000000"/>
                </a:solidFill>
                <a:latin typeface="+mn-ea"/>
              </a:rPr>
              <a:t>阿尔马登研究中心参加了 </a:t>
            </a:r>
            <a:r>
              <a:rPr lang="en-US" altLang="zh-CN" b="1" dirty="0">
                <a:solidFill>
                  <a:srgbClr val="000000"/>
                </a:solidFill>
                <a:latin typeface="+mn-ea"/>
              </a:rPr>
              <a:t>IBM </a:t>
            </a:r>
            <a:r>
              <a:rPr lang="zh-CN" altLang="en-US" b="1" dirty="0">
                <a:solidFill>
                  <a:srgbClr val="000000"/>
                </a:solidFill>
                <a:latin typeface="+mn-ea"/>
              </a:rPr>
              <a:t>第一台科学计算机</a:t>
            </a:r>
            <a:r>
              <a:rPr lang="en-US" altLang="zh-CN" b="1" dirty="0">
                <a:solidFill>
                  <a:srgbClr val="000000"/>
                </a:solidFill>
                <a:latin typeface="+mn-ea"/>
              </a:rPr>
              <a:t>701</a:t>
            </a:r>
            <a:r>
              <a:rPr lang="zh-CN" altLang="en-US" b="1" dirty="0">
                <a:solidFill>
                  <a:srgbClr val="000000"/>
                </a:solidFill>
                <a:latin typeface="+mn-ea"/>
              </a:rPr>
              <a:t>及第一台大型晶体管计算机 </a:t>
            </a:r>
            <a:r>
              <a:rPr lang="en-US" altLang="zh-CN" b="1" dirty="0">
                <a:solidFill>
                  <a:srgbClr val="000000"/>
                </a:solidFill>
                <a:latin typeface="+mn-ea"/>
              </a:rPr>
              <a:t>STRETCH </a:t>
            </a:r>
            <a:r>
              <a:rPr lang="zh-CN" altLang="en-US" b="1" dirty="0">
                <a:solidFill>
                  <a:srgbClr val="000000"/>
                </a:solidFill>
                <a:latin typeface="+mn-ea"/>
              </a:rPr>
              <a:t>的逻辑设计</a:t>
            </a:r>
            <a:r>
              <a:rPr lang="en-US" altLang="zh-CN" b="1" dirty="0">
                <a:solidFill>
                  <a:srgbClr val="000000"/>
                </a:solidFill>
                <a:latin typeface="+mn-ea"/>
              </a:rPr>
              <a:t> </a:t>
            </a: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科德</a:t>
            </a:r>
          </a:p>
        </p:txBody>
      </p:sp>
      <p:pic>
        <p:nvPicPr>
          <p:cNvPr id="9" name="imgPicture" descr="https://gss0.bdstatic.com/-4o3dSag_xI4khGkpoWK1HF6hhy/baike/w%3D268/sign=d14aef1d22a446237ecaa264a0237246/b7003af33a87e9508942660b12385343fbf2b404.jpg">
            <a:extLst>
              <a:ext uri="{FF2B5EF4-FFF2-40B4-BE49-F238E27FC236}">
                <a16:creationId xmlns:a16="http://schemas.microsoft.com/office/drawing/2014/main" id="{F4D27BEE-344E-4193-8BCD-C261B8F2DF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8557" y="1417516"/>
            <a:ext cx="2949557" cy="3474727"/>
          </a:xfrm>
          <a:prstGeom prst="rect">
            <a:avLst/>
          </a:prstGeom>
          <a:noFill/>
          <a:ln>
            <a:noFill/>
          </a:ln>
        </p:spPr>
      </p:pic>
      <p:pic>
        <p:nvPicPr>
          <p:cNvPr id="10" name="Picture 4" descr="https://gimg2.baidu.com/image_search/src=http%3A%2F%2Fwww.west263.com%2Finfo%2Fupimg%2Fallimg%2F150817%2F1P2143393-3.jpg&amp;refer=http%3A%2F%2Fwww.west263.com&amp;app=2002&amp;size=f9999,10000&amp;q=a80&amp;n=0&amp;g=0n&amp;fmt=jpeg?sec=1644588387&amp;t=dcb4a4bf49be30613759c82fa3306722">
            <a:extLst>
              <a:ext uri="{FF2B5EF4-FFF2-40B4-BE49-F238E27FC236}">
                <a16:creationId xmlns:a16="http://schemas.microsoft.com/office/drawing/2014/main" id="{866583FE-6C45-435C-BEBD-BF5651F52F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7525" y="4203822"/>
            <a:ext cx="3752850" cy="24765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99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2"/>
          <p:cNvSpPr>
            <a:spLocks noGrp="1" noChangeArrowheads="1"/>
          </p:cNvSpPr>
          <p:nvPr>
            <p:ph type="title"/>
          </p:nvPr>
        </p:nvSpPr>
        <p:spPr/>
        <p:txBody>
          <a:bodyPr/>
          <a:lstStyle/>
          <a:p>
            <a:r>
              <a:rPr lang="zh-CN" altLang="en-US" dirty="0"/>
              <a:t>例</a:t>
            </a:r>
            <a:r>
              <a:rPr lang="es-ES" altLang="zh-CN" dirty="0"/>
              <a:t>4.21 </a:t>
            </a:r>
            <a:r>
              <a:rPr lang="zh-CN" altLang="en-US" dirty="0"/>
              <a:t>（续）</a:t>
            </a:r>
          </a:p>
        </p:txBody>
      </p:sp>
      <p:sp>
        <p:nvSpPr>
          <p:cNvPr id="219140" name="Rectangle 3"/>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41" name="Rectangle 4"/>
          <p:cNvSpPr>
            <a:spLocks noChangeArrowheads="1"/>
          </p:cNvSpPr>
          <p:nvPr/>
        </p:nvSpPr>
        <p:spPr bwMode="auto">
          <a:xfrm>
            <a:off x="1526117" y="-292519"/>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42" name="Rectangle 5"/>
          <p:cNvSpPr>
            <a:spLocks noChangeArrowheads="1"/>
          </p:cNvSpPr>
          <p:nvPr/>
        </p:nvSpPr>
        <p:spPr bwMode="auto">
          <a:xfrm>
            <a:off x="1526117" y="2775241"/>
            <a:ext cx="184774" cy="58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grpSp>
        <p:nvGrpSpPr>
          <p:cNvPr id="2" name="Group 11"/>
          <p:cNvGrpSpPr>
            <a:grpSpLocks noChangeAspect="1"/>
          </p:cNvGrpSpPr>
          <p:nvPr/>
        </p:nvGrpSpPr>
        <p:grpSpPr bwMode="auto">
          <a:xfrm>
            <a:off x="2642388" y="4438091"/>
            <a:ext cx="7378820" cy="2048349"/>
            <a:chOff x="936" y="2866"/>
            <a:chExt cx="3718" cy="1032"/>
          </a:xfrm>
        </p:grpSpPr>
        <p:sp>
          <p:nvSpPr>
            <p:cNvPr id="219149" name="Freeform 12"/>
            <p:cNvSpPr>
              <a:spLocks noChangeAspect="1"/>
            </p:cNvSpPr>
            <p:nvPr/>
          </p:nvSpPr>
          <p:spPr bwMode="auto">
            <a:xfrm flipV="1">
              <a:off x="2105" y="3042"/>
              <a:ext cx="567" cy="476"/>
            </a:xfrm>
            <a:custGeom>
              <a:avLst/>
              <a:gdLst>
                <a:gd name="T0" fmla="*/ 0 w 890"/>
                <a:gd name="T1" fmla="*/ 0 h 1"/>
                <a:gd name="T2" fmla="*/ 1 w 890"/>
                <a:gd name="T3" fmla="*/ 0 h 1"/>
                <a:gd name="T4" fmla="*/ 0 60000 65536"/>
                <a:gd name="T5" fmla="*/ 0 60000 65536"/>
                <a:gd name="T6" fmla="*/ 0 w 890"/>
                <a:gd name="T7" fmla="*/ 0 h 1"/>
                <a:gd name="T8" fmla="*/ 890 w 890"/>
                <a:gd name="T9" fmla="*/ 1 h 1"/>
                <a:gd name="connsiteX0" fmla="*/ 0 w 11196"/>
                <a:gd name="connsiteY0" fmla="*/ 0 h 9304"/>
                <a:gd name="connsiteX1" fmla="*/ 11196 w 11196"/>
                <a:gd name="connsiteY1" fmla="*/ 9304 h 9304"/>
                <a:gd name="connsiteX0" fmla="*/ 0 w 9237"/>
                <a:gd name="connsiteY0" fmla="*/ 0 h 10536"/>
                <a:gd name="connsiteX1" fmla="*/ 9237 w 9237"/>
                <a:gd name="connsiteY1" fmla="*/ 10536 h 10536"/>
                <a:gd name="connsiteX0" fmla="*/ 0 w 11981"/>
                <a:gd name="connsiteY0" fmla="*/ 0 h 10339"/>
                <a:gd name="connsiteX1" fmla="*/ 11981 w 11981"/>
                <a:gd name="connsiteY1" fmla="*/ 10339 h 10339"/>
              </a:gdLst>
              <a:ahLst/>
              <a:cxnLst>
                <a:cxn ang="0">
                  <a:pos x="connsiteX0" y="connsiteY0"/>
                </a:cxn>
                <a:cxn ang="0">
                  <a:pos x="connsiteX1" y="connsiteY1"/>
                </a:cxn>
              </a:cxnLst>
              <a:rect l="l" t="t" r="r" b="b"/>
              <a:pathLst>
                <a:path w="11981" h="10339">
                  <a:moveTo>
                    <a:pt x="0" y="0"/>
                  </a:moveTo>
                  <a:cubicBezTo>
                    <a:pt x="3223" y="0"/>
                    <a:pt x="8758" y="10339"/>
                    <a:pt x="11981" y="10339"/>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0" name="Arc 13"/>
            <p:cNvSpPr>
              <a:spLocks noChangeAspect="1"/>
            </p:cNvSpPr>
            <p:nvPr/>
          </p:nvSpPr>
          <p:spPr bwMode="auto">
            <a:xfrm rot="240000" flipH="1">
              <a:off x="936" y="2963"/>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1" name="Text Box 14"/>
            <p:cNvSpPr txBox="1">
              <a:spLocks noChangeAspect="1" noChangeArrowheads="1"/>
            </p:cNvSpPr>
            <p:nvPr/>
          </p:nvSpPr>
          <p:spPr bwMode="auto">
            <a:xfrm>
              <a:off x="954" y="291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52" name="Oval 15"/>
            <p:cNvSpPr>
              <a:spLocks noChangeAspect="1" noChangeArrowheads="1"/>
            </p:cNvSpPr>
            <p:nvPr/>
          </p:nvSpPr>
          <p:spPr bwMode="auto">
            <a:xfrm>
              <a:off x="1667" y="3031"/>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3" name="Oval 16"/>
            <p:cNvSpPr>
              <a:spLocks noChangeAspect="1" noChangeArrowheads="1"/>
            </p:cNvSpPr>
            <p:nvPr/>
          </p:nvSpPr>
          <p:spPr bwMode="auto">
            <a:xfrm>
              <a:off x="1116" y="3517"/>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4" name="Text Box 17"/>
            <p:cNvSpPr txBox="1">
              <a:spLocks noChangeAspect="1" noChangeArrowheads="1"/>
            </p:cNvSpPr>
            <p:nvPr/>
          </p:nvSpPr>
          <p:spPr bwMode="auto">
            <a:xfrm>
              <a:off x="954" y="3397"/>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55" name="Oval 18"/>
            <p:cNvSpPr>
              <a:spLocks noChangeAspect="1" noChangeArrowheads="1"/>
            </p:cNvSpPr>
            <p:nvPr/>
          </p:nvSpPr>
          <p:spPr bwMode="auto">
            <a:xfrm>
              <a:off x="1667" y="3517"/>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56" name="Text Box 19"/>
            <p:cNvSpPr txBox="1">
              <a:spLocks noChangeAspect="1" noChangeArrowheads="1"/>
            </p:cNvSpPr>
            <p:nvPr/>
          </p:nvSpPr>
          <p:spPr bwMode="auto">
            <a:xfrm>
              <a:off x="1667" y="2918"/>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57" name="Text Box 20"/>
            <p:cNvSpPr txBox="1">
              <a:spLocks noChangeAspect="1" noChangeArrowheads="1"/>
            </p:cNvSpPr>
            <p:nvPr/>
          </p:nvSpPr>
          <p:spPr bwMode="auto">
            <a:xfrm>
              <a:off x="1667" y="3397"/>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60" name="Freeform 23"/>
            <p:cNvSpPr>
              <a:spLocks noChangeAspect="1"/>
            </p:cNvSpPr>
            <p:nvPr/>
          </p:nvSpPr>
          <p:spPr bwMode="auto">
            <a:xfrm>
              <a:off x="2140" y="3518"/>
              <a:ext cx="528" cy="1"/>
            </a:xfrm>
            <a:custGeom>
              <a:avLst/>
              <a:gdLst>
                <a:gd name="T0" fmla="*/ 0 w 910"/>
                <a:gd name="T1" fmla="*/ 0 h 1"/>
                <a:gd name="T2" fmla="*/ 1 w 910"/>
                <a:gd name="T3" fmla="*/ 0 h 1"/>
                <a:gd name="T4" fmla="*/ 0 60000 65536"/>
                <a:gd name="T5" fmla="*/ 0 60000 65536"/>
                <a:gd name="T6" fmla="*/ 0 w 910"/>
                <a:gd name="T7" fmla="*/ 0 h 1"/>
                <a:gd name="T8" fmla="*/ 910 w 910"/>
                <a:gd name="T9" fmla="*/ 1 h 1"/>
              </a:gdLst>
              <a:ahLst/>
              <a:cxnLst>
                <a:cxn ang="T4">
                  <a:pos x="T0" y="T1"/>
                </a:cxn>
                <a:cxn ang="T5">
                  <a:pos x="T2" y="T3"/>
                </a:cxn>
              </a:cxnLst>
              <a:rect l="T6" t="T7" r="T8" b="T9"/>
              <a:pathLst>
                <a:path w="910" h="1">
                  <a:moveTo>
                    <a:pt x="0" y="0"/>
                  </a:moveTo>
                  <a:lnTo>
                    <a:pt x="910" y="0"/>
                  </a:ln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1" name="Text Box 24"/>
            <p:cNvSpPr txBox="1">
              <a:spLocks noChangeAspect="1" noChangeArrowheads="1"/>
            </p:cNvSpPr>
            <p:nvPr/>
          </p:nvSpPr>
          <p:spPr bwMode="auto">
            <a:xfrm>
              <a:off x="1104" y="3648"/>
              <a:ext cx="35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zh-CN" altLang="en-US" sz="2400" dirty="0">
                  <a:solidFill>
                    <a:srgbClr val="330066"/>
                  </a:solidFill>
                </a:rPr>
                <a:t> </a:t>
              </a:r>
              <a:r>
                <a:rPr lang="en-US" altLang="zh-CN" sz="2400" dirty="0">
                  <a:solidFill>
                    <a:srgbClr val="330066"/>
                  </a:solidFill>
                </a:rPr>
                <a:t>(a)           (b)         (c)        (d)</a:t>
              </a:r>
            </a:p>
          </p:txBody>
        </p:sp>
        <p:sp>
          <p:nvSpPr>
            <p:cNvPr id="219163" name="Freeform 26"/>
            <p:cNvSpPr>
              <a:spLocks noChangeAspect="1"/>
            </p:cNvSpPr>
            <p:nvPr/>
          </p:nvSpPr>
          <p:spPr bwMode="auto">
            <a:xfrm>
              <a:off x="3106" y="3052"/>
              <a:ext cx="0" cy="455"/>
            </a:xfrm>
            <a:custGeom>
              <a:avLst/>
              <a:gdLst>
                <a:gd name="T0" fmla="*/ 0 w 1"/>
                <a:gd name="T1" fmla="*/ 0 h 850"/>
                <a:gd name="T2" fmla="*/ 0 w 1"/>
                <a:gd name="T3" fmla="*/ 1 h 850"/>
                <a:gd name="T4" fmla="*/ 0 60000 65536"/>
                <a:gd name="T5" fmla="*/ 0 60000 65536"/>
                <a:gd name="T6" fmla="*/ 0 w 1"/>
                <a:gd name="T7" fmla="*/ 0 h 850"/>
                <a:gd name="T8" fmla="*/ 0 w 1"/>
                <a:gd name="T9" fmla="*/ 850 h 850"/>
              </a:gdLst>
              <a:ahLst/>
              <a:cxnLst>
                <a:cxn ang="T4">
                  <a:pos x="T0" y="T1"/>
                </a:cxn>
                <a:cxn ang="T5">
                  <a:pos x="T2" y="T3"/>
                </a:cxn>
              </a:cxnLst>
              <a:rect l="T6" t="T7" r="T8" b="T9"/>
              <a:pathLst>
                <a:path w="1" h="850">
                  <a:moveTo>
                    <a:pt x="0" y="0"/>
                  </a:moveTo>
                  <a:lnTo>
                    <a:pt x="0" y="850"/>
                  </a:ln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4" name="Freeform 27"/>
            <p:cNvSpPr>
              <a:spLocks noChangeAspect="1"/>
            </p:cNvSpPr>
            <p:nvPr/>
          </p:nvSpPr>
          <p:spPr bwMode="auto">
            <a:xfrm>
              <a:off x="1128" y="2988"/>
              <a:ext cx="551" cy="48"/>
            </a:xfrm>
            <a:custGeom>
              <a:avLst/>
              <a:gdLst>
                <a:gd name="T0" fmla="*/ 1 w 950"/>
                <a:gd name="T1" fmla="*/ 1 h 90"/>
                <a:gd name="T2" fmla="*/ 1 w 950"/>
                <a:gd name="T3" fmla="*/ 0 h 90"/>
                <a:gd name="T4" fmla="*/ 0 w 950"/>
                <a:gd name="T5" fmla="*/ 1 h 90"/>
                <a:gd name="T6" fmla="*/ 0 60000 65536"/>
                <a:gd name="T7" fmla="*/ 0 60000 65536"/>
                <a:gd name="T8" fmla="*/ 0 60000 65536"/>
                <a:gd name="T9" fmla="*/ 0 w 950"/>
                <a:gd name="T10" fmla="*/ 0 h 90"/>
                <a:gd name="T11" fmla="*/ 950 w 950"/>
                <a:gd name="T12" fmla="*/ 90 h 90"/>
              </a:gdLst>
              <a:ahLst/>
              <a:cxnLst>
                <a:cxn ang="T6">
                  <a:pos x="T0" y="T1"/>
                </a:cxn>
                <a:cxn ang="T7">
                  <a:pos x="T2" y="T3"/>
                </a:cxn>
                <a:cxn ang="T8">
                  <a:pos x="T4" y="T5"/>
                </a:cxn>
              </a:cxnLst>
              <a:rect l="T9" t="T10" r="T11" b="T12"/>
              <a:pathLst>
                <a:path w="950" h="90">
                  <a:moveTo>
                    <a:pt x="950" y="90"/>
                  </a:moveTo>
                  <a:cubicBezTo>
                    <a:pt x="872" y="75"/>
                    <a:pt x="638" y="0"/>
                    <a:pt x="480" y="0"/>
                  </a:cubicBezTo>
                  <a:cubicBezTo>
                    <a:pt x="322" y="0"/>
                    <a:pt x="100" y="71"/>
                    <a:pt x="0" y="9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5" name="Freeform 28"/>
            <p:cNvSpPr>
              <a:spLocks noChangeAspect="1"/>
            </p:cNvSpPr>
            <p:nvPr/>
          </p:nvSpPr>
          <p:spPr bwMode="auto">
            <a:xfrm>
              <a:off x="1139" y="3036"/>
              <a:ext cx="540" cy="77"/>
            </a:xfrm>
            <a:custGeom>
              <a:avLst/>
              <a:gdLst>
                <a:gd name="T0" fmla="*/ 0 w 930"/>
                <a:gd name="T1" fmla="*/ 1 h 143"/>
                <a:gd name="T2" fmla="*/ 1 w 930"/>
                <a:gd name="T3" fmla="*/ 1 h 143"/>
                <a:gd name="T4" fmla="*/ 1 w 930"/>
                <a:gd name="T5" fmla="*/ 1 h 143"/>
                <a:gd name="T6" fmla="*/ 1 w 930"/>
                <a:gd name="T7" fmla="*/ 0 h 143"/>
                <a:gd name="T8" fmla="*/ 0 60000 65536"/>
                <a:gd name="T9" fmla="*/ 0 60000 65536"/>
                <a:gd name="T10" fmla="*/ 0 60000 65536"/>
                <a:gd name="T11" fmla="*/ 0 60000 65536"/>
                <a:gd name="T12" fmla="*/ 0 w 930"/>
                <a:gd name="T13" fmla="*/ 0 h 143"/>
                <a:gd name="T14" fmla="*/ 930 w 930"/>
                <a:gd name="T15" fmla="*/ 143 h 143"/>
              </a:gdLst>
              <a:ahLst/>
              <a:cxnLst>
                <a:cxn ang="T8">
                  <a:pos x="T0" y="T1"/>
                </a:cxn>
                <a:cxn ang="T9">
                  <a:pos x="T2" y="T3"/>
                </a:cxn>
                <a:cxn ang="T10">
                  <a:pos x="T4" y="T5"/>
                </a:cxn>
                <a:cxn ang="T11">
                  <a:pos x="T6" y="T7"/>
                </a:cxn>
              </a:cxnLst>
              <a:rect l="T12" t="T13" r="T14" b="T15"/>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6" name="Oval 29"/>
            <p:cNvSpPr>
              <a:spLocks noChangeAspect="1" noChangeArrowheads="1"/>
            </p:cNvSpPr>
            <p:nvPr/>
          </p:nvSpPr>
          <p:spPr bwMode="auto">
            <a:xfrm>
              <a:off x="1116" y="3031"/>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67" name="Arc 30"/>
            <p:cNvSpPr>
              <a:spLocks noChangeAspect="1"/>
            </p:cNvSpPr>
            <p:nvPr/>
          </p:nvSpPr>
          <p:spPr bwMode="auto">
            <a:xfrm rot="240000" flipH="1">
              <a:off x="1931" y="2950"/>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68" name="Text Box 31"/>
            <p:cNvSpPr txBox="1">
              <a:spLocks noChangeAspect="1" noChangeArrowheads="1"/>
            </p:cNvSpPr>
            <p:nvPr/>
          </p:nvSpPr>
          <p:spPr bwMode="auto">
            <a:xfrm>
              <a:off x="1948" y="290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69" name="Oval 32"/>
            <p:cNvSpPr>
              <a:spLocks noChangeAspect="1" noChangeArrowheads="1"/>
            </p:cNvSpPr>
            <p:nvPr/>
          </p:nvSpPr>
          <p:spPr bwMode="auto">
            <a:xfrm>
              <a:off x="2662" y="3018"/>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0" name="Oval 33"/>
            <p:cNvSpPr>
              <a:spLocks noChangeAspect="1" noChangeArrowheads="1"/>
            </p:cNvSpPr>
            <p:nvPr/>
          </p:nvSpPr>
          <p:spPr bwMode="auto">
            <a:xfrm>
              <a:off x="2111" y="3504"/>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1" name="Text Box 34"/>
            <p:cNvSpPr txBox="1">
              <a:spLocks noChangeAspect="1" noChangeArrowheads="1"/>
            </p:cNvSpPr>
            <p:nvPr/>
          </p:nvSpPr>
          <p:spPr bwMode="auto">
            <a:xfrm>
              <a:off x="1948" y="338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330066"/>
                  </a:solidFill>
                </a:rPr>
                <a:t>2</a:t>
              </a:r>
              <a:endParaRPr lang="en-US" altLang="zh-CN" sz="2400" dirty="0">
                <a:solidFill>
                  <a:srgbClr val="FF0000"/>
                </a:solidFill>
              </a:endParaRPr>
            </a:p>
          </p:txBody>
        </p:sp>
        <p:sp>
          <p:nvSpPr>
            <p:cNvPr id="219172" name="Oval 35"/>
            <p:cNvSpPr>
              <a:spLocks noChangeAspect="1" noChangeArrowheads="1"/>
            </p:cNvSpPr>
            <p:nvPr/>
          </p:nvSpPr>
          <p:spPr bwMode="auto">
            <a:xfrm>
              <a:off x="2662" y="3504"/>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3" name="Text Box 36"/>
            <p:cNvSpPr txBox="1">
              <a:spLocks noChangeAspect="1" noChangeArrowheads="1"/>
            </p:cNvSpPr>
            <p:nvPr/>
          </p:nvSpPr>
          <p:spPr bwMode="auto">
            <a:xfrm>
              <a:off x="2662" y="290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dirty="0">
                  <a:solidFill>
                    <a:srgbClr val="330066"/>
                  </a:solidFill>
                </a:rPr>
                <a:t>3</a:t>
              </a:r>
              <a:endParaRPr lang="en-US" altLang="zh-CN" sz="2400" dirty="0">
                <a:solidFill>
                  <a:srgbClr val="FF0000"/>
                </a:solidFill>
              </a:endParaRPr>
            </a:p>
          </p:txBody>
        </p:sp>
        <p:sp>
          <p:nvSpPr>
            <p:cNvPr id="219174" name="Text Box 37"/>
            <p:cNvSpPr txBox="1">
              <a:spLocks noChangeAspect="1" noChangeArrowheads="1"/>
            </p:cNvSpPr>
            <p:nvPr/>
          </p:nvSpPr>
          <p:spPr bwMode="auto">
            <a:xfrm>
              <a:off x="2662" y="3384"/>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75" name="Oval 38"/>
            <p:cNvSpPr>
              <a:spLocks noChangeAspect="1" noChangeArrowheads="1"/>
            </p:cNvSpPr>
            <p:nvPr/>
          </p:nvSpPr>
          <p:spPr bwMode="auto">
            <a:xfrm>
              <a:off x="2111" y="3018"/>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6" name="Arc 39"/>
            <p:cNvSpPr>
              <a:spLocks noChangeAspect="1"/>
            </p:cNvSpPr>
            <p:nvPr/>
          </p:nvSpPr>
          <p:spPr bwMode="auto">
            <a:xfrm rot="240000" flipH="1">
              <a:off x="2908" y="2950"/>
              <a:ext cx="198"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77" name="Text Box 40"/>
            <p:cNvSpPr txBox="1">
              <a:spLocks noChangeAspect="1" noChangeArrowheads="1"/>
            </p:cNvSpPr>
            <p:nvPr/>
          </p:nvSpPr>
          <p:spPr bwMode="auto">
            <a:xfrm>
              <a:off x="2926" y="2903"/>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78" name="Oval 41"/>
            <p:cNvSpPr>
              <a:spLocks noChangeAspect="1" noChangeArrowheads="1"/>
            </p:cNvSpPr>
            <p:nvPr/>
          </p:nvSpPr>
          <p:spPr bwMode="auto">
            <a:xfrm>
              <a:off x="3639" y="3017"/>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79" name="Oval 42"/>
            <p:cNvSpPr>
              <a:spLocks noChangeAspect="1" noChangeArrowheads="1"/>
            </p:cNvSpPr>
            <p:nvPr/>
          </p:nvSpPr>
          <p:spPr bwMode="auto">
            <a:xfrm>
              <a:off x="3087" y="3502"/>
              <a:ext cx="34" cy="32"/>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0" name="Text Box 43"/>
            <p:cNvSpPr txBox="1">
              <a:spLocks noChangeAspect="1" noChangeArrowheads="1"/>
            </p:cNvSpPr>
            <p:nvPr/>
          </p:nvSpPr>
          <p:spPr bwMode="auto">
            <a:xfrm>
              <a:off x="2926" y="3383"/>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81" name="Oval 44"/>
            <p:cNvSpPr>
              <a:spLocks noChangeAspect="1" noChangeArrowheads="1"/>
            </p:cNvSpPr>
            <p:nvPr/>
          </p:nvSpPr>
          <p:spPr bwMode="auto">
            <a:xfrm>
              <a:off x="3639" y="3502"/>
              <a:ext cx="33" cy="32"/>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2" name="Text Box 45"/>
            <p:cNvSpPr txBox="1">
              <a:spLocks noChangeAspect="1" noChangeArrowheads="1"/>
            </p:cNvSpPr>
            <p:nvPr/>
          </p:nvSpPr>
          <p:spPr bwMode="auto">
            <a:xfrm>
              <a:off x="3639" y="2903"/>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83" name="Text Box 46"/>
            <p:cNvSpPr txBox="1">
              <a:spLocks noChangeAspect="1" noChangeArrowheads="1"/>
            </p:cNvSpPr>
            <p:nvPr/>
          </p:nvSpPr>
          <p:spPr bwMode="auto">
            <a:xfrm>
              <a:off x="3639" y="3383"/>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84" name="Freeform 47"/>
            <p:cNvSpPr>
              <a:spLocks noChangeAspect="1"/>
            </p:cNvSpPr>
            <p:nvPr/>
          </p:nvSpPr>
          <p:spPr bwMode="auto">
            <a:xfrm>
              <a:off x="3100" y="2974"/>
              <a:ext cx="551" cy="49"/>
            </a:xfrm>
            <a:custGeom>
              <a:avLst/>
              <a:gdLst>
                <a:gd name="T0" fmla="*/ 1 w 950"/>
                <a:gd name="T1" fmla="*/ 1 h 90"/>
                <a:gd name="T2" fmla="*/ 1 w 950"/>
                <a:gd name="T3" fmla="*/ 0 h 90"/>
                <a:gd name="T4" fmla="*/ 0 w 950"/>
                <a:gd name="T5" fmla="*/ 1 h 90"/>
                <a:gd name="T6" fmla="*/ 0 60000 65536"/>
                <a:gd name="T7" fmla="*/ 0 60000 65536"/>
                <a:gd name="T8" fmla="*/ 0 60000 65536"/>
                <a:gd name="T9" fmla="*/ 0 w 950"/>
                <a:gd name="T10" fmla="*/ 0 h 90"/>
                <a:gd name="T11" fmla="*/ 950 w 950"/>
                <a:gd name="T12" fmla="*/ 90 h 90"/>
              </a:gdLst>
              <a:ahLst/>
              <a:cxnLst>
                <a:cxn ang="T6">
                  <a:pos x="T0" y="T1"/>
                </a:cxn>
                <a:cxn ang="T7">
                  <a:pos x="T2" y="T3"/>
                </a:cxn>
                <a:cxn ang="T8">
                  <a:pos x="T4" y="T5"/>
                </a:cxn>
              </a:cxnLst>
              <a:rect l="T9" t="T10" r="T11" b="T12"/>
              <a:pathLst>
                <a:path w="950" h="90">
                  <a:moveTo>
                    <a:pt x="950" y="90"/>
                  </a:moveTo>
                  <a:cubicBezTo>
                    <a:pt x="872" y="75"/>
                    <a:pt x="638" y="0"/>
                    <a:pt x="480" y="0"/>
                  </a:cubicBezTo>
                  <a:cubicBezTo>
                    <a:pt x="322" y="0"/>
                    <a:pt x="100" y="71"/>
                    <a:pt x="0" y="9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5" name="Freeform 48"/>
            <p:cNvSpPr>
              <a:spLocks noChangeAspect="1"/>
            </p:cNvSpPr>
            <p:nvPr/>
          </p:nvSpPr>
          <p:spPr bwMode="auto">
            <a:xfrm>
              <a:off x="3111" y="3023"/>
              <a:ext cx="540" cy="76"/>
            </a:xfrm>
            <a:custGeom>
              <a:avLst/>
              <a:gdLst>
                <a:gd name="T0" fmla="*/ 0 w 930"/>
                <a:gd name="T1" fmla="*/ 1 h 143"/>
                <a:gd name="T2" fmla="*/ 1 w 930"/>
                <a:gd name="T3" fmla="*/ 1 h 143"/>
                <a:gd name="T4" fmla="*/ 1 w 930"/>
                <a:gd name="T5" fmla="*/ 1 h 143"/>
                <a:gd name="T6" fmla="*/ 1 w 930"/>
                <a:gd name="T7" fmla="*/ 0 h 143"/>
                <a:gd name="T8" fmla="*/ 0 60000 65536"/>
                <a:gd name="T9" fmla="*/ 0 60000 65536"/>
                <a:gd name="T10" fmla="*/ 0 60000 65536"/>
                <a:gd name="T11" fmla="*/ 0 60000 65536"/>
                <a:gd name="T12" fmla="*/ 0 w 930"/>
                <a:gd name="T13" fmla="*/ 0 h 143"/>
                <a:gd name="T14" fmla="*/ 930 w 930"/>
                <a:gd name="T15" fmla="*/ 143 h 143"/>
              </a:gdLst>
              <a:ahLst/>
              <a:cxnLst>
                <a:cxn ang="T8">
                  <a:pos x="T0" y="T1"/>
                </a:cxn>
                <a:cxn ang="T9">
                  <a:pos x="T2" y="T3"/>
                </a:cxn>
                <a:cxn ang="T10">
                  <a:pos x="T4" y="T5"/>
                </a:cxn>
                <a:cxn ang="T11">
                  <a:pos x="T6" y="T7"/>
                </a:cxn>
              </a:cxnLst>
              <a:rect l="T12" t="T13" r="T14" b="T15"/>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6" name="Arc 49"/>
            <p:cNvSpPr>
              <a:spLocks noChangeAspect="1"/>
            </p:cNvSpPr>
            <p:nvPr/>
          </p:nvSpPr>
          <p:spPr bwMode="auto">
            <a:xfrm rot="240000" flipH="1">
              <a:off x="3848" y="2913"/>
              <a:ext cx="197" cy="1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87" name="Text Box 50"/>
            <p:cNvSpPr txBox="1">
              <a:spLocks noChangeAspect="1" noChangeArrowheads="1"/>
            </p:cNvSpPr>
            <p:nvPr/>
          </p:nvSpPr>
          <p:spPr bwMode="auto">
            <a:xfrm>
              <a:off x="3865" y="2866"/>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1</a:t>
              </a:r>
              <a:endParaRPr lang="en-US" altLang="zh-CN" sz="2400">
                <a:solidFill>
                  <a:srgbClr val="FF0000"/>
                </a:solidFill>
              </a:endParaRPr>
            </a:p>
          </p:txBody>
        </p:sp>
        <p:sp>
          <p:nvSpPr>
            <p:cNvPr id="219188" name="Oval 51"/>
            <p:cNvSpPr>
              <a:spLocks noChangeAspect="1" noChangeArrowheads="1"/>
            </p:cNvSpPr>
            <p:nvPr/>
          </p:nvSpPr>
          <p:spPr bwMode="auto">
            <a:xfrm>
              <a:off x="4433" y="2980"/>
              <a:ext cx="34"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89" name="Oval 52"/>
            <p:cNvSpPr>
              <a:spLocks noChangeAspect="1" noChangeArrowheads="1"/>
            </p:cNvSpPr>
            <p:nvPr/>
          </p:nvSpPr>
          <p:spPr bwMode="auto">
            <a:xfrm>
              <a:off x="4028" y="3465"/>
              <a:ext cx="33"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0" name="Text Box 53"/>
            <p:cNvSpPr txBox="1">
              <a:spLocks noChangeAspect="1" noChangeArrowheads="1"/>
            </p:cNvSpPr>
            <p:nvPr/>
          </p:nvSpPr>
          <p:spPr bwMode="auto">
            <a:xfrm>
              <a:off x="3865" y="33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2</a:t>
              </a:r>
              <a:endParaRPr lang="en-US" altLang="zh-CN" sz="2400">
                <a:solidFill>
                  <a:srgbClr val="FF0000"/>
                </a:solidFill>
              </a:endParaRPr>
            </a:p>
          </p:txBody>
        </p:sp>
        <p:sp>
          <p:nvSpPr>
            <p:cNvPr id="219191" name="Oval 54"/>
            <p:cNvSpPr>
              <a:spLocks noChangeAspect="1" noChangeArrowheads="1"/>
            </p:cNvSpPr>
            <p:nvPr/>
          </p:nvSpPr>
          <p:spPr bwMode="auto">
            <a:xfrm>
              <a:off x="4433" y="3465"/>
              <a:ext cx="34"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2" name="Text Box 55"/>
            <p:cNvSpPr txBox="1">
              <a:spLocks noChangeAspect="1" noChangeArrowheads="1"/>
            </p:cNvSpPr>
            <p:nvPr/>
          </p:nvSpPr>
          <p:spPr bwMode="auto">
            <a:xfrm>
              <a:off x="4433" y="2866"/>
              <a:ext cx="20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3</a:t>
              </a:r>
              <a:endParaRPr lang="en-US" altLang="zh-CN" sz="2400">
                <a:solidFill>
                  <a:srgbClr val="FF0000"/>
                </a:solidFill>
              </a:endParaRPr>
            </a:p>
          </p:txBody>
        </p:sp>
        <p:sp>
          <p:nvSpPr>
            <p:cNvPr id="219193" name="Text Box 56"/>
            <p:cNvSpPr txBox="1">
              <a:spLocks noChangeAspect="1" noChangeArrowheads="1"/>
            </p:cNvSpPr>
            <p:nvPr/>
          </p:nvSpPr>
          <p:spPr bwMode="auto">
            <a:xfrm>
              <a:off x="4433" y="33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sm" len="med"/>
                </a14:hiddenLine>
              </a:ext>
            </a:extLst>
          </p:spPr>
          <p:txBody>
            <a:bodyPr lIns="74083" tIns="37042" rIns="74083" bIns="37042"/>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330066"/>
                  </a:solidFill>
                </a:rPr>
                <a:t>4</a:t>
              </a:r>
              <a:endParaRPr lang="en-US" altLang="zh-CN" sz="2400">
                <a:solidFill>
                  <a:srgbClr val="FF0000"/>
                </a:solidFill>
              </a:endParaRPr>
            </a:p>
          </p:txBody>
        </p:sp>
        <p:sp>
          <p:nvSpPr>
            <p:cNvPr id="219194" name="Arc 57"/>
            <p:cNvSpPr>
              <a:spLocks noChangeAspect="1"/>
            </p:cNvSpPr>
            <p:nvPr/>
          </p:nvSpPr>
          <p:spPr bwMode="auto">
            <a:xfrm rot="11820000" flipH="1">
              <a:off x="4437" y="3400"/>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1601" y="13436"/>
                  </a:lnTo>
                  <a:close/>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95" name="Oval 58"/>
            <p:cNvSpPr>
              <a:spLocks noChangeAspect="1" noChangeArrowheads="1"/>
            </p:cNvSpPr>
            <p:nvPr/>
          </p:nvSpPr>
          <p:spPr bwMode="auto">
            <a:xfrm>
              <a:off x="4028" y="2980"/>
              <a:ext cx="33" cy="30"/>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6" name="Oval 59"/>
            <p:cNvSpPr>
              <a:spLocks noChangeAspect="1" noChangeArrowheads="1"/>
            </p:cNvSpPr>
            <p:nvPr/>
          </p:nvSpPr>
          <p:spPr bwMode="auto">
            <a:xfrm>
              <a:off x="3087" y="3017"/>
              <a:ext cx="34" cy="31"/>
            </a:xfrm>
            <a:prstGeom prst="ellipse">
              <a:avLst/>
            </a:prstGeom>
            <a:noFill/>
            <a:ln w="28575" algn="ctr">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1" b="0">
                <a:solidFill>
                  <a:srgbClr val="FF0000"/>
                </a:solidFill>
              </a:endParaRPr>
            </a:p>
          </p:txBody>
        </p:sp>
        <p:sp>
          <p:nvSpPr>
            <p:cNvPr id="219197" name="Arc 60"/>
            <p:cNvSpPr>
              <a:spLocks noChangeAspect="1"/>
            </p:cNvSpPr>
            <p:nvPr/>
          </p:nvSpPr>
          <p:spPr bwMode="auto">
            <a:xfrm rot="240000" flipH="1">
              <a:off x="3854" y="3397"/>
              <a:ext cx="196"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814" y="15725"/>
                  </a:moveTo>
                  <a:cubicBezTo>
                    <a:pt x="3443" y="6422"/>
                    <a:pt x="1193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814" y="15725"/>
                  </a:lnTo>
                  <a:close/>
                </a:path>
              </a:pathLst>
            </a:custGeom>
            <a:noFill/>
            <a:ln w="28575">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98" name="Arc 61"/>
            <p:cNvSpPr>
              <a:spLocks noChangeAspect="1"/>
            </p:cNvSpPr>
            <p:nvPr/>
          </p:nvSpPr>
          <p:spPr bwMode="auto">
            <a:xfrm rot="11937356" flipH="1">
              <a:off x="4445" y="2904"/>
              <a:ext cx="197" cy="1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path>
                <a:path w="43200" h="43200" stroke="0" extrusionOk="0">
                  <a:moveTo>
                    <a:pt x="1601" y="13436"/>
                  </a:moveTo>
                  <a:cubicBezTo>
                    <a:pt x="4918" y="5310"/>
                    <a:pt x="12823" y="-1"/>
                    <a:pt x="21600" y="0"/>
                  </a:cubicBezTo>
                  <a:cubicBezTo>
                    <a:pt x="33529" y="0"/>
                    <a:pt x="43200" y="9670"/>
                    <a:pt x="43200" y="21600"/>
                  </a:cubicBezTo>
                  <a:cubicBezTo>
                    <a:pt x="43200" y="33529"/>
                    <a:pt x="33529" y="43200"/>
                    <a:pt x="21600" y="43200"/>
                  </a:cubicBezTo>
                  <a:cubicBezTo>
                    <a:pt x="9670" y="43200"/>
                    <a:pt x="0" y="33529"/>
                    <a:pt x="0" y="21600"/>
                  </a:cubicBezTo>
                  <a:cubicBezTo>
                    <a:pt x="-1" y="21527"/>
                    <a:pt x="0" y="21455"/>
                    <a:pt x="1" y="21384"/>
                  </a:cubicBezTo>
                  <a:lnTo>
                    <a:pt x="21600" y="21600"/>
                  </a:lnTo>
                  <a:lnTo>
                    <a:pt x="1601" y="13436"/>
                  </a:lnTo>
                  <a:close/>
                </a:path>
              </a:pathLst>
            </a:custGeom>
            <a:noFill/>
            <a:ln w="28575">
              <a:solidFill>
                <a:srgbClr val="00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48350" name="Text Box 62"/>
          <p:cNvSpPr txBox="1">
            <a:spLocks noChangeArrowheads="1"/>
          </p:cNvSpPr>
          <p:nvPr/>
        </p:nvSpPr>
        <p:spPr bwMode="auto">
          <a:xfrm>
            <a:off x="347551" y="1061704"/>
            <a:ext cx="10628424" cy="327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）设</a:t>
            </a:r>
            <a:r>
              <a:rPr lang="es-ES" altLang="zh-CN" sz="2400" dirty="0">
                <a:solidFill>
                  <a:schemeClr val="tx1"/>
                </a:solidFill>
                <a:latin typeface="+mn-ea"/>
                <a:ea typeface="+mn-ea"/>
              </a:rPr>
              <a:t>R,S,T</a:t>
            </a:r>
            <a:r>
              <a:rPr lang="zh-CN" altLang="es-ES" sz="2400" dirty="0">
                <a:solidFill>
                  <a:schemeClr val="tx1"/>
                </a:solidFill>
                <a:latin typeface="+mn-ea"/>
                <a:ea typeface="+mn-ea"/>
              </a:rPr>
              <a:t>和</a:t>
            </a:r>
            <a:r>
              <a:rPr lang="en-US" altLang="zh-CN" sz="2400" dirty="0">
                <a:solidFill>
                  <a:schemeClr val="tx1"/>
                </a:solidFill>
                <a:latin typeface="+mn-ea"/>
                <a:ea typeface="+mn-ea"/>
              </a:rPr>
              <a:t>V</a:t>
            </a:r>
            <a:r>
              <a:rPr lang="zh-CN" altLang="en-US" sz="2400" dirty="0">
                <a:solidFill>
                  <a:schemeClr val="tx1"/>
                </a:solidFill>
                <a:latin typeface="+mn-ea"/>
                <a:ea typeface="+mn-ea"/>
              </a:rPr>
              <a:t>的关系矩阵分别为</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R</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S</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T</a:t>
            </a:r>
            <a:r>
              <a:rPr lang="zh-CN" altLang="en-US" sz="2400" dirty="0">
                <a:solidFill>
                  <a:schemeClr val="tx1"/>
                </a:solidFill>
                <a:latin typeface="+mn-ea"/>
                <a:ea typeface="+mn-ea"/>
              </a:rPr>
              <a:t>和</a:t>
            </a:r>
            <a:r>
              <a:rPr lang="en-US" altLang="zh-CN" sz="2400" dirty="0">
                <a:solidFill>
                  <a:schemeClr val="tx1"/>
                </a:solidFill>
                <a:latin typeface="+mn-ea"/>
                <a:ea typeface="+mn-ea"/>
              </a:rPr>
              <a:t>M</a:t>
            </a:r>
            <a:r>
              <a:rPr lang="en-US" altLang="zh-CN" sz="2400" baseline="-25000" dirty="0">
                <a:solidFill>
                  <a:schemeClr val="tx1"/>
                </a:solidFill>
                <a:latin typeface="+mn-ea"/>
                <a:ea typeface="+mn-ea"/>
              </a:rPr>
              <a:t>V</a:t>
            </a:r>
            <a:r>
              <a:rPr lang="zh-CN" altLang="en-US" sz="2400" dirty="0">
                <a:solidFill>
                  <a:schemeClr val="tx1"/>
                </a:solidFill>
                <a:latin typeface="+mn-ea"/>
                <a:ea typeface="+mn-ea"/>
              </a:rPr>
              <a:t>，则</a:t>
            </a:r>
          </a:p>
          <a:p>
            <a:pPr algn="l" eaLnBrk="1" hangingPunct="1">
              <a:lnSpc>
                <a:spcPct val="100000"/>
              </a:lnSpc>
              <a:spcBef>
                <a:spcPct val="0"/>
              </a:spcBef>
              <a:buClrTx/>
              <a:buFontTx/>
              <a:buNone/>
            </a:pPr>
            <a:endParaRPr lang="zh-CN" altLang="en-US" sz="2801" dirty="0">
              <a:solidFill>
                <a:srgbClr val="FF0000"/>
              </a:solidFill>
            </a:endParaRPr>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zh-CN" altLang="en-US" sz="2801" dirty="0"/>
          </a:p>
          <a:p>
            <a:pPr algn="l" eaLnBrk="1" hangingPunct="1">
              <a:lnSpc>
                <a:spcPct val="100000"/>
              </a:lnSpc>
              <a:spcBef>
                <a:spcPct val="0"/>
              </a:spcBef>
              <a:buClrTx/>
              <a:buFontTx/>
              <a:buNone/>
            </a:pPr>
            <a:endParaRPr lang="en-US" altLang="zh-CN" sz="2801" dirty="0">
              <a:solidFill>
                <a:srgbClr val="0000CC"/>
              </a:solidFill>
            </a:endParaRPr>
          </a:p>
          <a:p>
            <a:pPr algn="l" eaLnBrk="1" hangingPunct="1">
              <a:lnSpc>
                <a:spcPct val="100000"/>
              </a:lnSpc>
              <a:spcBef>
                <a:spcPts val="1800"/>
              </a:spcBef>
              <a:buClrTx/>
              <a:buFontTx/>
              <a:buNone/>
            </a:pPr>
            <a:r>
              <a:rPr lang="en-US" altLang="zh-CN" sz="2801" dirty="0">
                <a:solidFill>
                  <a:srgbClr val="0000CC"/>
                </a:solidFill>
              </a:rPr>
              <a:t> </a:t>
            </a:r>
            <a:r>
              <a:rPr lang="en-US" altLang="zh-CN" sz="2400" dirty="0">
                <a:solidFill>
                  <a:schemeClr val="tx1"/>
                </a:solidFill>
                <a:latin typeface="+mn-ea"/>
                <a:ea typeface="+mn-ea"/>
              </a:rPr>
              <a:t>(3)</a:t>
            </a:r>
            <a:r>
              <a:rPr lang="es-ES" altLang="zh-CN" sz="2400" dirty="0">
                <a:solidFill>
                  <a:schemeClr val="tx1"/>
                </a:solidFill>
                <a:latin typeface="+mn-ea"/>
                <a:ea typeface="+mn-ea"/>
              </a:rPr>
              <a:t>R,S,T</a:t>
            </a:r>
            <a:r>
              <a:rPr lang="zh-CN" altLang="es-ES" sz="2400" dirty="0">
                <a:solidFill>
                  <a:schemeClr val="tx1"/>
                </a:solidFill>
                <a:latin typeface="+mn-ea"/>
                <a:ea typeface="+mn-ea"/>
              </a:rPr>
              <a:t>和Ｖ的关系图分别是图</a:t>
            </a:r>
            <a:r>
              <a:rPr lang="en-US" altLang="zh-CN" sz="2400" dirty="0">
                <a:solidFill>
                  <a:schemeClr val="tx1"/>
                </a:solidFill>
                <a:latin typeface="+mn-ea"/>
                <a:ea typeface="+mn-ea"/>
              </a:rPr>
              <a:t>(a),(b),(c)</a:t>
            </a:r>
            <a:r>
              <a:rPr lang="zh-CN" altLang="en-US" sz="2400" dirty="0">
                <a:solidFill>
                  <a:schemeClr val="tx1"/>
                </a:solidFill>
                <a:latin typeface="+mn-ea"/>
                <a:ea typeface="+mn-ea"/>
              </a:rPr>
              <a:t>和</a:t>
            </a:r>
            <a:r>
              <a:rPr lang="en-US" altLang="zh-CN" sz="2400" dirty="0">
                <a:solidFill>
                  <a:schemeClr val="tx1"/>
                </a:solidFill>
                <a:latin typeface="+mn-ea"/>
                <a:ea typeface="+mn-ea"/>
              </a:rPr>
              <a:t>(d)</a:t>
            </a:r>
            <a:r>
              <a:rPr lang="zh-CN" altLang="en-US" sz="2400" dirty="0">
                <a:solidFill>
                  <a:schemeClr val="tx1"/>
                </a:solidFill>
                <a:latin typeface="+mn-ea"/>
                <a:ea typeface="+mn-ea"/>
              </a:rPr>
              <a:t>。</a:t>
            </a:r>
          </a:p>
        </p:txBody>
      </p:sp>
      <p:graphicFrame>
        <p:nvGraphicFramePr>
          <p:cNvPr id="1548295" name="Object 7"/>
          <p:cNvGraphicFramePr>
            <a:graphicFrameLocks noChangeAspect="1"/>
          </p:cNvGraphicFramePr>
          <p:nvPr>
            <p:extLst>
              <p:ext uri="{D42A27DB-BD31-4B8C-83A1-F6EECF244321}">
                <p14:modId xmlns:p14="http://schemas.microsoft.com/office/powerpoint/2010/main" val="3132582847"/>
              </p:ext>
            </p:extLst>
          </p:nvPr>
        </p:nvGraphicFramePr>
        <p:xfrm>
          <a:off x="1311275" y="1878013"/>
          <a:ext cx="1955800" cy="1447800"/>
        </p:xfrm>
        <a:graphic>
          <a:graphicData uri="http://schemas.openxmlformats.org/presentationml/2006/ole">
            <mc:AlternateContent xmlns:mc="http://schemas.openxmlformats.org/markup-compatibility/2006">
              <mc:Choice xmlns:v="urn:schemas-microsoft-com:vml" Requires="v">
                <p:oleObj spid="_x0000_s57798" name="Equation" r:id="rId4" imgW="977760" imgH="723600" progId="Equation.DSMT4">
                  <p:embed/>
                </p:oleObj>
              </mc:Choice>
              <mc:Fallback>
                <p:oleObj name="Equation" r:id="rId4" imgW="977760" imgH="723600" progId="Equation.DSMT4">
                  <p:embed/>
                  <p:pic>
                    <p:nvPicPr>
                      <p:cNvPr id="1548295" name="Object 7"/>
                      <p:cNvPicPr>
                        <a:picLocks noChangeAspect="1" noChangeArrowheads="1"/>
                      </p:cNvPicPr>
                      <p:nvPr/>
                    </p:nvPicPr>
                    <p:blipFill>
                      <a:blip r:embed="rId5"/>
                      <a:srcRect/>
                      <a:stretch>
                        <a:fillRect/>
                      </a:stretch>
                    </p:blipFill>
                    <p:spPr bwMode="auto">
                      <a:xfrm>
                        <a:off x="1311275" y="1878013"/>
                        <a:ext cx="1955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6" name="Object 8"/>
          <p:cNvGraphicFramePr>
            <a:graphicFrameLocks noChangeAspect="1"/>
          </p:cNvGraphicFramePr>
          <p:nvPr>
            <p:extLst>
              <p:ext uri="{D42A27DB-BD31-4B8C-83A1-F6EECF244321}">
                <p14:modId xmlns:p14="http://schemas.microsoft.com/office/powerpoint/2010/main" val="888692334"/>
              </p:ext>
            </p:extLst>
          </p:nvPr>
        </p:nvGraphicFramePr>
        <p:xfrm>
          <a:off x="3400425" y="1878013"/>
          <a:ext cx="1928813" cy="1446212"/>
        </p:xfrm>
        <a:graphic>
          <a:graphicData uri="http://schemas.openxmlformats.org/presentationml/2006/ole">
            <mc:AlternateContent xmlns:mc="http://schemas.openxmlformats.org/markup-compatibility/2006">
              <mc:Choice xmlns:v="urn:schemas-microsoft-com:vml" Requires="v">
                <p:oleObj spid="_x0000_s57799" name="Equation" r:id="rId6" imgW="965160" imgH="723600" progId="Equation.DSMT4">
                  <p:embed/>
                </p:oleObj>
              </mc:Choice>
              <mc:Fallback>
                <p:oleObj name="Equation" r:id="rId6" imgW="965160" imgH="723600" progId="Equation.DSMT4">
                  <p:embed/>
                  <p:pic>
                    <p:nvPicPr>
                      <p:cNvPr id="1548296" name="Object 8"/>
                      <p:cNvPicPr>
                        <a:picLocks noChangeAspect="1" noChangeArrowheads="1"/>
                      </p:cNvPicPr>
                      <p:nvPr/>
                    </p:nvPicPr>
                    <p:blipFill>
                      <a:blip r:embed="rId7"/>
                      <a:srcRect/>
                      <a:stretch>
                        <a:fillRect/>
                      </a:stretch>
                    </p:blipFill>
                    <p:spPr bwMode="auto">
                      <a:xfrm>
                        <a:off x="3400425" y="1878013"/>
                        <a:ext cx="1928813"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7" name="Object 9"/>
          <p:cNvGraphicFramePr>
            <a:graphicFrameLocks noChangeAspect="1"/>
          </p:cNvGraphicFramePr>
          <p:nvPr>
            <p:extLst>
              <p:ext uri="{D42A27DB-BD31-4B8C-83A1-F6EECF244321}">
                <p14:modId xmlns:p14="http://schemas.microsoft.com/office/powerpoint/2010/main" val="3924806757"/>
              </p:ext>
            </p:extLst>
          </p:nvPr>
        </p:nvGraphicFramePr>
        <p:xfrm>
          <a:off x="5499100" y="1878013"/>
          <a:ext cx="1930400" cy="1446212"/>
        </p:xfrm>
        <a:graphic>
          <a:graphicData uri="http://schemas.openxmlformats.org/presentationml/2006/ole">
            <mc:AlternateContent xmlns:mc="http://schemas.openxmlformats.org/markup-compatibility/2006">
              <mc:Choice xmlns:v="urn:schemas-microsoft-com:vml" Requires="v">
                <p:oleObj spid="_x0000_s57800" name="Equation" r:id="rId8" imgW="965160" imgH="723600" progId="Equation.DSMT4">
                  <p:embed/>
                </p:oleObj>
              </mc:Choice>
              <mc:Fallback>
                <p:oleObj name="Equation" r:id="rId8" imgW="965160" imgH="723600" progId="Equation.DSMT4">
                  <p:embed/>
                  <p:pic>
                    <p:nvPicPr>
                      <p:cNvPr id="1548297" name="Object 9"/>
                      <p:cNvPicPr>
                        <a:picLocks noChangeAspect="1" noChangeArrowheads="1"/>
                      </p:cNvPicPr>
                      <p:nvPr/>
                    </p:nvPicPr>
                    <p:blipFill>
                      <a:blip r:embed="rId9"/>
                      <a:srcRect/>
                      <a:stretch>
                        <a:fillRect/>
                      </a:stretch>
                    </p:blipFill>
                    <p:spPr bwMode="auto">
                      <a:xfrm>
                        <a:off x="5499100" y="1878013"/>
                        <a:ext cx="19304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8298" name="Object 10"/>
          <p:cNvGraphicFramePr>
            <a:graphicFrameLocks noChangeAspect="1"/>
          </p:cNvGraphicFramePr>
          <p:nvPr>
            <p:extLst>
              <p:ext uri="{D42A27DB-BD31-4B8C-83A1-F6EECF244321}">
                <p14:modId xmlns:p14="http://schemas.microsoft.com/office/powerpoint/2010/main" val="3535114799"/>
              </p:ext>
            </p:extLst>
          </p:nvPr>
        </p:nvGraphicFramePr>
        <p:xfrm>
          <a:off x="7538494" y="1877942"/>
          <a:ext cx="2005477" cy="1446547"/>
        </p:xfrm>
        <a:graphic>
          <a:graphicData uri="http://schemas.openxmlformats.org/presentationml/2006/ole">
            <mc:AlternateContent xmlns:mc="http://schemas.openxmlformats.org/markup-compatibility/2006">
              <mc:Choice xmlns:v="urn:schemas-microsoft-com:vml" Requires="v">
                <p:oleObj spid="_x0000_s57801" name="Equation" r:id="rId10" imgW="1002960" imgH="723600" progId="Equation.DSMT4">
                  <p:embed/>
                </p:oleObj>
              </mc:Choice>
              <mc:Fallback>
                <p:oleObj name="Equation" r:id="rId10" imgW="1002960" imgH="723600" progId="Equation.DSMT4">
                  <p:embed/>
                  <p:pic>
                    <p:nvPicPr>
                      <p:cNvPr id="1548298" name="Object 10"/>
                      <p:cNvPicPr>
                        <a:picLocks noChangeAspect="1" noChangeArrowheads="1"/>
                      </p:cNvPicPr>
                      <p:nvPr/>
                    </p:nvPicPr>
                    <p:blipFill>
                      <a:blip r:embed="rId11"/>
                      <a:srcRect/>
                      <a:stretch>
                        <a:fillRect/>
                      </a:stretch>
                    </p:blipFill>
                    <p:spPr bwMode="auto">
                      <a:xfrm>
                        <a:off x="7538494" y="1877942"/>
                        <a:ext cx="2005477" cy="14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Rectangle 3">
            <a:extLst>
              <a:ext uri="{FF2B5EF4-FFF2-40B4-BE49-F238E27FC236}">
                <a16:creationId xmlns:a16="http://schemas.microsoft.com/office/drawing/2014/main" id="{89D7343E-75DC-4650-BF9B-BF9EDBB8A9C5}"/>
              </a:ext>
            </a:extLst>
          </p:cNvPr>
          <p:cNvSpPr txBox="1">
            <a:spLocks noChangeArrowheads="1"/>
          </p:cNvSpPr>
          <p:nvPr/>
        </p:nvSpPr>
        <p:spPr>
          <a:xfrm>
            <a:off x="596381" y="3597813"/>
            <a:ext cx="8432379" cy="2922033"/>
          </a:xfrm>
          <a:prstGeom prst="rect">
            <a:avLst/>
          </a:prstGeom>
          <a:solidFill>
            <a:schemeClr val="accent5">
              <a:lumMod val="20000"/>
              <a:lumOff val="80000"/>
            </a:schemeClr>
          </a:solidFill>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buFont typeface="Wingdings" pitchFamily="2" charset="2"/>
              <a:buNone/>
            </a:pPr>
            <a:r>
              <a:rPr lang="zh-CN" altLang="en-US" dirty="0">
                <a:solidFill>
                  <a:srgbClr val="C00000"/>
                </a:solidFill>
              </a:rPr>
              <a:t>例</a:t>
            </a:r>
            <a:r>
              <a:rPr lang="en-US" altLang="zh-CN" dirty="0">
                <a:solidFill>
                  <a:srgbClr val="C00000"/>
                </a:solidFill>
              </a:rPr>
              <a:t>4.21  </a:t>
            </a:r>
            <a:r>
              <a:rPr lang="zh-CN" altLang="es-ES" dirty="0"/>
              <a:t>设</a:t>
            </a:r>
            <a:r>
              <a:rPr lang="es-ES" altLang="zh-CN" dirty="0"/>
              <a:t>A={1,2,3,4}</a:t>
            </a:r>
            <a:r>
              <a:rPr lang="zh-CN" altLang="es-ES" dirty="0"/>
              <a:t>，定义</a:t>
            </a:r>
            <a:r>
              <a:rPr lang="es-ES" altLang="zh-CN" dirty="0"/>
              <a:t>A</a:t>
            </a:r>
            <a:r>
              <a:rPr lang="zh-CN" altLang="es-ES" dirty="0"/>
              <a:t>上的关系</a:t>
            </a:r>
            <a:r>
              <a:rPr lang="es-ES" altLang="zh-CN" dirty="0"/>
              <a:t>R,S,T</a:t>
            </a:r>
            <a:r>
              <a:rPr lang="zh-CN" altLang="es-ES" dirty="0"/>
              <a:t>和</a:t>
            </a:r>
            <a:r>
              <a:rPr lang="es-ES" altLang="zh-CN" dirty="0"/>
              <a:t>V</a:t>
            </a:r>
            <a:r>
              <a:rPr lang="zh-CN" altLang="es-ES" dirty="0"/>
              <a:t>如下：</a:t>
            </a:r>
          </a:p>
          <a:p>
            <a:pPr marL="0" indent="0">
              <a:lnSpc>
                <a:spcPct val="150000"/>
              </a:lnSpc>
              <a:buFont typeface="Wingdings" pitchFamily="2" charset="2"/>
              <a:buNone/>
            </a:pPr>
            <a:r>
              <a:rPr lang="zh-CN" altLang="es-ES" dirty="0"/>
              <a:t>（</a:t>
            </a:r>
            <a:r>
              <a:rPr lang="es-ES" altLang="zh-CN" dirty="0"/>
              <a:t>1</a:t>
            </a:r>
            <a:r>
              <a:rPr lang="zh-CN" altLang="es-ES" dirty="0"/>
              <a:t>）</a:t>
            </a:r>
            <a:r>
              <a:rPr lang="es-ES" altLang="zh-CN" dirty="0"/>
              <a:t>R={&lt;1,1&gt;,&lt;1,3&gt;,&lt;3,1&gt;}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2</a:t>
            </a:r>
            <a:r>
              <a:rPr lang="zh-CN" altLang="es-ES" dirty="0"/>
              <a:t>）</a:t>
            </a:r>
            <a:r>
              <a:rPr lang="es-ES" altLang="zh-CN" dirty="0"/>
              <a:t>S={&lt;1,1&gt;,&lt;2,3&gt;,&lt;2,4&gt;}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3</a:t>
            </a:r>
            <a:r>
              <a:rPr lang="zh-CN" altLang="es-ES" dirty="0"/>
              <a:t>）</a:t>
            </a:r>
            <a:r>
              <a:rPr lang="es-ES" altLang="zh-CN" dirty="0"/>
              <a:t>T={&lt;1,1&gt;,&lt;1,2&gt;,&lt;1,3&gt;,&lt;3,1&gt;}</a:t>
            </a:r>
            <a:r>
              <a:rPr lang="zh-CN" altLang="en-US" dirty="0"/>
              <a:t>。</a:t>
            </a:r>
            <a:endParaRPr lang="zh-CN" altLang="es-ES" dirty="0"/>
          </a:p>
          <a:p>
            <a:pPr marL="0" indent="0">
              <a:lnSpc>
                <a:spcPct val="150000"/>
              </a:lnSpc>
              <a:buFont typeface="Wingdings" pitchFamily="2" charset="2"/>
              <a:buNone/>
            </a:pPr>
            <a:r>
              <a:rPr lang="zh-CN" altLang="es-ES" dirty="0"/>
              <a:t>（</a:t>
            </a:r>
            <a:r>
              <a:rPr lang="es-ES" altLang="zh-CN" dirty="0"/>
              <a:t>4</a:t>
            </a:r>
            <a:r>
              <a:rPr lang="zh-CN" altLang="es-ES" dirty="0"/>
              <a:t>）</a:t>
            </a:r>
            <a:r>
              <a:rPr lang="es-ES" altLang="zh-CN" dirty="0"/>
              <a:t>V={&lt;1,1&gt;,&lt;2,2&gt;,&lt;3,3&gt;,&lt;4,4&gt;}</a:t>
            </a:r>
            <a:r>
              <a:rPr lang="zh-CN" altLang="es-ES" dirty="0"/>
              <a:t>。</a:t>
            </a:r>
          </a:p>
        </p:txBody>
      </p:sp>
    </p:spTree>
    <p:extLst>
      <p:ext uri="{BB962C8B-B14F-4D97-AF65-F5344CB8AC3E}">
        <p14:creationId xmlns:p14="http://schemas.microsoft.com/office/powerpoint/2010/main" val="133188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48350">
                                            <p:txEl>
                                              <p:pRg st="0" end="0"/>
                                            </p:txEl>
                                          </p:spTgt>
                                        </p:tgtEl>
                                        <p:attrNameLst>
                                          <p:attrName>style.visibility</p:attrName>
                                        </p:attrNameLst>
                                      </p:cBhvr>
                                      <p:to>
                                        <p:strVal val="visible"/>
                                      </p:to>
                                    </p:set>
                                    <p:animEffect transition="in" filter="box(in)">
                                      <p:cBhvr>
                                        <p:cTn id="7" dur="500"/>
                                        <p:tgtEl>
                                          <p:spTgt spid="1548350">
                                            <p:txEl>
                                              <p:pRg st="0" end="0"/>
                                            </p:txEl>
                                          </p:spTgt>
                                        </p:tgtEl>
                                      </p:cBhvr>
                                    </p:animEffect>
                                  </p:childTnLst>
                                </p:cTn>
                              </p:par>
                            </p:childTnLst>
                          </p:cTn>
                        </p:par>
                        <p:par>
                          <p:cTn id="8" fill="hold" nodeType="afterGroup">
                            <p:stCondLst>
                              <p:cond delay="500"/>
                            </p:stCondLst>
                            <p:childTnLst>
                              <p:par>
                                <p:cTn id="9" presetID="25" presetClass="entr" presetSubtype="0" fill="hold" nodeType="afterEffect">
                                  <p:stCondLst>
                                    <p:cond delay="0"/>
                                  </p:stCondLst>
                                  <p:childTnLst>
                                    <p:set>
                                      <p:cBhvr>
                                        <p:cTn id="10" dur="1" fill="hold">
                                          <p:stCondLst>
                                            <p:cond delay="0"/>
                                          </p:stCondLst>
                                        </p:cTn>
                                        <p:tgtEl>
                                          <p:spTgt spid="1548295"/>
                                        </p:tgtEl>
                                        <p:attrNameLst>
                                          <p:attrName>style.visibility</p:attrName>
                                        </p:attrNameLst>
                                      </p:cBhvr>
                                      <p:to>
                                        <p:strVal val="visible"/>
                                      </p:to>
                                    </p:set>
                                    <p:anim calcmode="lin" valueType="num">
                                      <p:cBhvr>
                                        <p:cTn id="11" dur="500" decel="50000" fill="hold">
                                          <p:stCondLst>
                                            <p:cond delay="0"/>
                                          </p:stCondLst>
                                        </p:cTn>
                                        <p:tgtEl>
                                          <p:spTgt spid="154829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154829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1548295"/>
                                        </p:tgtEl>
                                        <p:attrNameLst>
                                          <p:attrName>ppt_w</p:attrName>
                                        </p:attrNameLst>
                                      </p:cBhvr>
                                      <p:tavLst>
                                        <p:tav tm="0">
                                          <p:val>
                                            <p:strVal val="#ppt_w*.05"/>
                                          </p:val>
                                        </p:tav>
                                        <p:tav tm="100000">
                                          <p:val>
                                            <p:strVal val="#ppt_w"/>
                                          </p:val>
                                        </p:tav>
                                      </p:tavLst>
                                    </p:anim>
                                    <p:anim calcmode="lin" valueType="num">
                                      <p:cBhvr>
                                        <p:cTn id="14" dur="1000" fill="hold"/>
                                        <p:tgtEl>
                                          <p:spTgt spid="154829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154829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154829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154829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1548295"/>
                                        </p:tgtEl>
                                      </p:cBhvr>
                                    </p:animEffect>
                                  </p:childTnLst>
                                </p:cTn>
                              </p:par>
                            </p:childTnLst>
                          </p:cTn>
                        </p:par>
                        <p:par>
                          <p:cTn id="19" fill="hold" nodeType="afterGroup">
                            <p:stCondLst>
                              <p:cond delay="1500"/>
                            </p:stCondLst>
                            <p:childTnLst>
                              <p:par>
                                <p:cTn id="20" presetID="25" presetClass="entr" presetSubtype="0" fill="hold" nodeType="afterEffect">
                                  <p:stCondLst>
                                    <p:cond delay="0"/>
                                  </p:stCondLst>
                                  <p:childTnLst>
                                    <p:set>
                                      <p:cBhvr>
                                        <p:cTn id="21" dur="1" fill="hold">
                                          <p:stCondLst>
                                            <p:cond delay="0"/>
                                          </p:stCondLst>
                                        </p:cTn>
                                        <p:tgtEl>
                                          <p:spTgt spid="1548296"/>
                                        </p:tgtEl>
                                        <p:attrNameLst>
                                          <p:attrName>style.visibility</p:attrName>
                                        </p:attrNameLst>
                                      </p:cBhvr>
                                      <p:to>
                                        <p:strVal val="visible"/>
                                      </p:to>
                                    </p:set>
                                    <p:anim calcmode="lin" valueType="num">
                                      <p:cBhvr>
                                        <p:cTn id="22" dur="500" decel="50000" fill="hold">
                                          <p:stCondLst>
                                            <p:cond delay="0"/>
                                          </p:stCondLst>
                                        </p:cTn>
                                        <p:tgtEl>
                                          <p:spTgt spid="154829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154829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1548296"/>
                                        </p:tgtEl>
                                        <p:attrNameLst>
                                          <p:attrName>ppt_w</p:attrName>
                                        </p:attrNameLst>
                                      </p:cBhvr>
                                      <p:tavLst>
                                        <p:tav tm="0">
                                          <p:val>
                                            <p:strVal val="#ppt_w*.05"/>
                                          </p:val>
                                        </p:tav>
                                        <p:tav tm="100000">
                                          <p:val>
                                            <p:strVal val="#ppt_w"/>
                                          </p:val>
                                        </p:tav>
                                      </p:tavLst>
                                    </p:anim>
                                    <p:anim calcmode="lin" valueType="num">
                                      <p:cBhvr>
                                        <p:cTn id="25" dur="1000" fill="hold"/>
                                        <p:tgtEl>
                                          <p:spTgt spid="154829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154829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154829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154829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1548296"/>
                                        </p:tgtEl>
                                      </p:cBhvr>
                                    </p:animEffect>
                                  </p:childTnLst>
                                </p:cTn>
                              </p:par>
                            </p:childTnLst>
                          </p:cTn>
                        </p:par>
                        <p:par>
                          <p:cTn id="30" fill="hold" nodeType="afterGroup">
                            <p:stCondLst>
                              <p:cond delay="2500"/>
                            </p:stCondLst>
                            <p:childTnLst>
                              <p:par>
                                <p:cTn id="31" presetID="25" presetClass="entr" presetSubtype="0" fill="hold" nodeType="afterEffect">
                                  <p:stCondLst>
                                    <p:cond delay="0"/>
                                  </p:stCondLst>
                                  <p:childTnLst>
                                    <p:set>
                                      <p:cBhvr>
                                        <p:cTn id="32" dur="1" fill="hold">
                                          <p:stCondLst>
                                            <p:cond delay="0"/>
                                          </p:stCondLst>
                                        </p:cTn>
                                        <p:tgtEl>
                                          <p:spTgt spid="1548297"/>
                                        </p:tgtEl>
                                        <p:attrNameLst>
                                          <p:attrName>style.visibility</p:attrName>
                                        </p:attrNameLst>
                                      </p:cBhvr>
                                      <p:to>
                                        <p:strVal val="visible"/>
                                      </p:to>
                                    </p:set>
                                    <p:anim calcmode="lin" valueType="num">
                                      <p:cBhvr>
                                        <p:cTn id="33" dur="500" decel="50000" fill="hold">
                                          <p:stCondLst>
                                            <p:cond delay="0"/>
                                          </p:stCondLst>
                                        </p:cTn>
                                        <p:tgtEl>
                                          <p:spTgt spid="1548297"/>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548297"/>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548297"/>
                                        </p:tgtEl>
                                        <p:attrNameLst>
                                          <p:attrName>ppt_w</p:attrName>
                                        </p:attrNameLst>
                                      </p:cBhvr>
                                      <p:tavLst>
                                        <p:tav tm="0">
                                          <p:val>
                                            <p:strVal val="#ppt_w*.05"/>
                                          </p:val>
                                        </p:tav>
                                        <p:tav tm="100000">
                                          <p:val>
                                            <p:strVal val="#ppt_w"/>
                                          </p:val>
                                        </p:tav>
                                      </p:tavLst>
                                    </p:anim>
                                    <p:anim calcmode="lin" valueType="num">
                                      <p:cBhvr>
                                        <p:cTn id="36" dur="1000" fill="hold"/>
                                        <p:tgtEl>
                                          <p:spTgt spid="1548297"/>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548297"/>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548297"/>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548297"/>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548297"/>
                                        </p:tgtEl>
                                      </p:cBhvr>
                                    </p:animEffect>
                                  </p:childTnLst>
                                </p:cTn>
                              </p:par>
                            </p:childTnLst>
                          </p:cTn>
                        </p:par>
                        <p:par>
                          <p:cTn id="41" fill="hold" nodeType="afterGroup">
                            <p:stCondLst>
                              <p:cond delay="3500"/>
                            </p:stCondLst>
                            <p:childTnLst>
                              <p:par>
                                <p:cTn id="42" presetID="25" presetClass="entr" presetSubtype="0" fill="hold" nodeType="afterEffect">
                                  <p:stCondLst>
                                    <p:cond delay="0"/>
                                  </p:stCondLst>
                                  <p:childTnLst>
                                    <p:set>
                                      <p:cBhvr>
                                        <p:cTn id="43" dur="1" fill="hold">
                                          <p:stCondLst>
                                            <p:cond delay="0"/>
                                          </p:stCondLst>
                                        </p:cTn>
                                        <p:tgtEl>
                                          <p:spTgt spid="1548298"/>
                                        </p:tgtEl>
                                        <p:attrNameLst>
                                          <p:attrName>style.visibility</p:attrName>
                                        </p:attrNameLst>
                                      </p:cBhvr>
                                      <p:to>
                                        <p:strVal val="visible"/>
                                      </p:to>
                                    </p:set>
                                    <p:anim calcmode="lin" valueType="num">
                                      <p:cBhvr>
                                        <p:cTn id="44" dur="500" decel="50000" fill="hold">
                                          <p:stCondLst>
                                            <p:cond delay="0"/>
                                          </p:stCondLst>
                                        </p:cTn>
                                        <p:tgtEl>
                                          <p:spTgt spid="1548298"/>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1548298"/>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1548298"/>
                                        </p:tgtEl>
                                        <p:attrNameLst>
                                          <p:attrName>ppt_w</p:attrName>
                                        </p:attrNameLst>
                                      </p:cBhvr>
                                      <p:tavLst>
                                        <p:tav tm="0">
                                          <p:val>
                                            <p:strVal val="#ppt_w*.05"/>
                                          </p:val>
                                        </p:tav>
                                        <p:tav tm="100000">
                                          <p:val>
                                            <p:strVal val="#ppt_w"/>
                                          </p:val>
                                        </p:tav>
                                      </p:tavLst>
                                    </p:anim>
                                    <p:anim calcmode="lin" valueType="num">
                                      <p:cBhvr>
                                        <p:cTn id="47" dur="1000" fill="hold"/>
                                        <p:tgtEl>
                                          <p:spTgt spid="1548298"/>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1548298"/>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1548298"/>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1548298"/>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1548298"/>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0" nodeType="clickEffect">
                                  <p:stCondLst>
                                    <p:cond delay="0"/>
                                  </p:stCondLst>
                                  <p:childTnLst>
                                    <p:animMotion origin="layout" path="M 0.19976 -0.39574 L 0.19976 -0.1458 " pathEditMode="relative" rAng="0" ptsTypes="AA">
                                      <p:cBhvr>
                                        <p:cTn id="55" dur="2000" spd="-100000" fill="hold"/>
                                        <p:tgtEl>
                                          <p:spTgt spid="59"/>
                                        </p:tgtEl>
                                        <p:attrNameLst>
                                          <p:attrName>ppt_x</p:attrName>
                                          <p:attrName>ppt_y</p:attrName>
                                        </p:attrNameLst>
                                      </p:cBhvr>
                                      <p:rCtr x="0" y="12497"/>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548350">
                                            <p:txEl>
                                              <p:pRg st="6" end="6"/>
                                            </p:txEl>
                                          </p:spTgt>
                                        </p:tgtEl>
                                        <p:attrNameLst>
                                          <p:attrName>style.visibility</p:attrName>
                                        </p:attrNameLst>
                                      </p:cBhvr>
                                      <p:to>
                                        <p:strVal val="visible"/>
                                      </p:to>
                                    </p:set>
                                    <p:anim calcmode="lin" valueType="num">
                                      <p:cBhvr additive="base">
                                        <p:cTn id="60" dur="500" fill="hold"/>
                                        <p:tgtEl>
                                          <p:spTgt spid="1548350">
                                            <p:txEl>
                                              <p:pRg st="6" end="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5483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12C3975C-C4D1-41A9-94E3-82CFC40FE0A8}"/>
                  </a:ext>
                </a:extLst>
              </p:cNvPr>
              <p:cNvSpPr txBox="1">
                <a:spLocks noChangeArrowheads="1"/>
              </p:cNvSpPr>
              <p:nvPr/>
            </p:nvSpPr>
            <p:spPr bwMode="auto">
              <a:xfrm>
                <a:off x="384175" y="1410642"/>
                <a:ext cx="11506200" cy="17905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rPr>
                  <a:t>对称性和反对称性关系</a:t>
                </a:r>
                <a:r>
                  <a:rPr lang="zh-CN" altLang="en-US" b="1" kern="100" dirty="0">
                    <a:solidFill>
                      <a:srgbClr val="C00000"/>
                    </a:solidFill>
                    <a:latin typeface="+mn-ea"/>
                    <a:cs typeface="宋体" panose="02010600030101010101" pitchFamily="2" charset="-122"/>
                  </a:rPr>
                  <a:t>矩阵表示判断方法</a:t>
                </a:r>
                <a:r>
                  <a:rPr lang="en-US" altLang="zh-CN" b="1" kern="100" dirty="0">
                    <a:latin typeface="+mn-ea"/>
                    <a:cs typeface="宋体" panose="02010600030101010101" pitchFamily="2" charset="-122"/>
                  </a:rPr>
                  <a:t>(</a:t>
                </a:r>
                <a:r>
                  <a:rPr lang="en-US" altLang="zh-CN" b="1" kern="0" dirty="0">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0" baseline="-25000" dirty="0" err="1">
                    <a:latin typeface="+mn-ea"/>
                    <a:cs typeface="宋体" panose="02010600030101010101" pitchFamily="2" charset="-122"/>
                  </a:rPr>
                  <a:t>ij</a:t>
                </a:r>
                <a:r>
                  <a:rPr lang="en-US" altLang="zh-CN" b="1" kern="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baseline="-2500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的关系矩阵</a:t>
                </a:r>
                <a:r>
                  <a:rPr lang="zh-CN" altLang="en-US"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a:t>
                </a:r>
                <a:r>
                  <a:rPr lang="zh-CN" b="1" kern="100" dirty="0">
                    <a:effectLst/>
                    <a:latin typeface="+mn-ea"/>
                    <a:cs typeface="宋体" panose="02010600030101010101" pitchFamily="2" charset="-122"/>
                  </a:rPr>
                  <a:t>对称</a:t>
                </a:r>
                <a:r>
                  <a:rPr lang="zh-CN" b="1" kern="0" dirty="0">
                    <a:effectLst/>
                    <a:latin typeface="+mn-ea"/>
                    <a:cs typeface="宋体" panose="02010600030101010101" pitchFamily="2" charset="-122"/>
                  </a:rPr>
                  <a:t>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err="1">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j(</a:t>
                </a:r>
                <a:r>
                  <a:rPr lang="en-US" b="1" kern="100" dirty="0" err="1">
                    <a:effectLst/>
                    <a:latin typeface="+mn-ea"/>
                    <a:cs typeface="宋体" panose="02010600030101010101" pitchFamily="2" charset="-122"/>
                  </a:rPr>
                  <a:t>i≠j</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b="1" kern="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zh-CN" b="1" kern="10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ji</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s-ES" altLang="zh-CN" b="1" dirty="0">
                    <a:ea typeface="Cambria Math" panose="02040503050406030204" pitchFamily="18" charset="0"/>
                  </a:rPr>
                  <a:t> </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ea typeface="Cambria Math" panose="02040503050406030204" pitchFamily="18" charset="0"/>
                      </a:rPr>
                      <m:t>∀</m:t>
                    </m:r>
                  </m:oMath>
                </a14:m>
                <a:r>
                  <a:rPr lang="en-US" b="1" kern="100" dirty="0">
                    <a:effectLst/>
                    <a:latin typeface="+mn-ea"/>
                    <a:cs typeface="宋体" panose="02010600030101010101" pitchFamily="2" charset="-122"/>
                  </a:rPr>
                  <a:t>j(</a:t>
                </a:r>
                <a:r>
                  <a:rPr lang="en-US" b="1" kern="100" dirty="0" err="1">
                    <a:effectLst/>
                    <a:latin typeface="+mn-ea"/>
                    <a:cs typeface="宋体" panose="02010600030101010101" pitchFamily="2" charset="-122"/>
                  </a:rPr>
                  <a:t>i≠j</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ij</a:t>
                </a:r>
                <a:r>
                  <a:rPr lang="zh-CN" b="1" kern="100" dirty="0">
                    <a:effectLst/>
                    <a:latin typeface="+mn-ea"/>
                    <a:cs typeface="宋体" panose="02010600030101010101" pitchFamily="2" charset="-122"/>
                  </a:rPr>
                  <a:t>×</a:t>
                </a:r>
                <a:r>
                  <a:rPr lang="en-US" b="1" kern="10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ji</a:t>
                </a:r>
                <a:r>
                  <a:rPr lang="en-US" b="1" kern="100" dirty="0">
                    <a:effectLst/>
                    <a:latin typeface="+mn-ea"/>
                    <a:cs typeface="宋体" panose="02010600030101010101" pitchFamily="2" charset="-122"/>
                  </a:rPr>
                  <a:t>=0)</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12C3975C-C4D1-41A9-94E3-82CFC40FE0A8}"/>
                  </a:ext>
                </a:extLst>
              </p:cNvPr>
              <p:cNvSpPr txBox="1">
                <a:spLocks noRot="1" noChangeAspect="1" noMove="1" noResize="1" noEditPoints="1" noAdjustHandles="1" noChangeArrowheads="1" noChangeShapeType="1" noTextEdit="1"/>
              </p:cNvSpPr>
              <p:nvPr/>
            </p:nvSpPr>
            <p:spPr bwMode="auto">
              <a:xfrm>
                <a:off x="384175" y="1410642"/>
                <a:ext cx="11506200" cy="1790552"/>
              </a:xfrm>
              <a:prstGeom prst="rect">
                <a:avLst/>
              </a:prstGeom>
              <a:blipFill>
                <a:blip r:embed="rId3"/>
                <a:stretch>
                  <a:fillRect l="-741" r="-582" b="-1014"/>
                </a:stretch>
              </a:blipFill>
              <a:ln w="9525">
                <a:solidFill>
                  <a:srgbClr val="000000"/>
                </a:solidFill>
                <a:miter lim="800000"/>
                <a:headEnd/>
                <a:tailEnd/>
              </a:ln>
            </p:spPr>
            <p:txBody>
              <a:bodyPr/>
              <a:lstStyle/>
              <a:p>
                <a:r>
                  <a:rPr lang="zh-CN" altLang="en-US">
                    <a:noFill/>
                  </a:rPr>
                  <a:t> </a:t>
                </a:r>
              </a:p>
            </p:txBody>
          </p:sp>
        </mc:Fallback>
      </mc:AlternateContent>
      <p:sp>
        <p:nvSpPr>
          <p:cNvPr id="7" name="Text Box 4293">
            <a:extLst>
              <a:ext uri="{FF2B5EF4-FFF2-40B4-BE49-F238E27FC236}">
                <a16:creationId xmlns:a16="http://schemas.microsoft.com/office/drawing/2014/main" id="{ED66C393-EB76-4A3F-BC66-0C58035F612E}"/>
              </a:ext>
            </a:extLst>
          </p:cNvPr>
          <p:cNvSpPr txBox="1">
            <a:spLocks noChangeArrowheads="1"/>
          </p:cNvSpPr>
          <p:nvPr/>
        </p:nvSpPr>
        <p:spPr bwMode="auto">
          <a:xfrm>
            <a:off x="384175" y="3849042"/>
            <a:ext cx="11506200" cy="24001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rPr>
              <a:t>对称性和反对称性关系</a:t>
            </a:r>
            <a:r>
              <a:rPr lang="zh-CN" altLang="en-US" b="1" kern="100" dirty="0">
                <a:solidFill>
                  <a:srgbClr val="C00000"/>
                </a:solidFill>
                <a:latin typeface="+mn-ea"/>
                <a:cs typeface="宋体" panose="02010600030101010101" pitchFamily="2" charset="-122"/>
              </a:rPr>
              <a:t>图表示判断方法</a:t>
            </a:r>
            <a:r>
              <a:rPr lang="en-US" altLang="zh-CN" b="1" kern="100" dirty="0">
                <a:latin typeface="+mn-ea"/>
                <a:cs typeface="宋体" panose="02010600030101010101" pitchFamily="2" charset="-122"/>
              </a:rPr>
              <a:t>(G</a:t>
            </a:r>
            <a:r>
              <a:rPr lang="en-US" altLang="zh-CN" b="1" kern="100" baseline="-25000" dirty="0">
                <a:latin typeface="+mn-ea"/>
                <a:cs typeface="宋体" panose="02010600030101010101" pitchFamily="2" charset="-122"/>
              </a:rPr>
              <a:t>R</a:t>
            </a:r>
            <a:r>
              <a:rPr lang="zh-CN" altLang="zh-CN" b="1" kern="10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的关系图</a:t>
            </a:r>
            <a:r>
              <a:rPr lang="en-US" altLang="zh-CN"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中任何一对结点之间，要么有方向相反的两条边，要么无</a:t>
            </a:r>
            <a:endParaRPr lang="en-US" altLang="zh-CN" b="1" kern="100" dirty="0">
              <a:effectLst/>
              <a:latin typeface="+mn-ea"/>
              <a:cs typeface="宋体" panose="02010600030101010101" pitchFamily="2" charset="-122"/>
            </a:endParaRPr>
          </a:p>
          <a:p>
            <a:pPr algn="just">
              <a:lnSpc>
                <a:spcPct val="150000"/>
              </a:lnSpc>
              <a:spcAft>
                <a:spcPts val="0"/>
              </a:spcAft>
            </a:pPr>
            <a:r>
              <a:rPr lang="en-US" altLang="zh-CN" b="1" kern="100" dirty="0">
                <a:latin typeface="+mn-ea"/>
                <a:cs typeface="宋体" panose="02010600030101010101" pitchFamily="2" charset="-122"/>
              </a:rPr>
              <a:t>         </a:t>
            </a:r>
            <a:r>
              <a:rPr lang="zh-CN" b="1" kern="100" dirty="0">
                <a:effectLst/>
                <a:latin typeface="+mn-ea"/>
                <a:cs typeface="宋体" panose="02010600030101010101" pitchFamily="2" charset="-122"/>
              </a:rPr>
              <a:t>任何边。</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是反对称的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中任何一对结点之间，至多有一条边。</a:t>
            </a:r>
          </a:p>
        </p:txBody>
      </p:sp>
    </p:spTree>
    <p:extLst>
      <p:ext uri="{BB962C8B-B14F-4D97-AF65-F5344CB8AC3E}">
        <p14:creationId xmlns:p14="http://schemas.microsoft.com/office/powerpoint/2010/main" val="38600263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2"/>
          <p:cNvSpPr>
            <a:spLocks noGrp="1" noChangeArrowheads="1"/>
          </p:cNvSpPr>
          <p:nvPr>
            <p:ph type="title"/>
          </p:nvPr>
        </p:nvSpPr>
        <p:spPr>
          <a:xfrm>
            <a:off x="756562" y="257985"/>
            <a:ext cx="10758267" cy="585924"/>
          </a:xfrm>
        </p:spPr>
        <p:txBody>
          <a:bodyPr/>
          <a:lstStyle/>
          <a:p>
            <a:pPr eaLnBrk="1" hangingPunct="1"/>
            <a:r>
              <a:rPr lang="en-US" altLang="zh-CN" dirty="0"/>
              <a:t>3</a:t>
            </a:r>
            <a:r>
              <a:rPr lang="zh-CN" altLang="en-US" dirty="0"/>
              <a:t>、传递性</a:t>
            </a:r>
          </a:p>
        </p:txBody>
      </p:sp>
      <p:sp>
        <p:nvSpPr>
          <p:cNvPr id="1552387" name="Rectangle 3"/>
          <p:cNvSpPr>
            <a:spLocks noGrp="1" noChangeArrowheads="1"/>
          </p:cNvSpPr>
          <p:nvPr>
            <p:ph type="body" sz="half" idx="1"/>
          </p:nvPr>
        </p:nvSpPr>
        <p:spPr>
          <a:xfrm>
            <a:off x="276350" y="1014700"/>
            <a:ext cx="11645649" cy="2415094"/>
          </a:xfrm>
        </p:spPr>
        <p:txBody>
          <a:bodyPr>
            <a:normAutofit lnSpcReduction="10000"/>
          </a:bodyPr>
          <a:lstStyle/>
          <a:p>
            <a:pPr marL="0" indent="0">
              <a:spcBef>
                <a:spcPct val="10000"/>
              </a:spcBef>
              <a:buNone/>
            </a:pPr>
            <a:r>
              <a:rPr lang="zh-CN" altLang="en-US" dirty="0">
                <a:solidFill>
                  <a:srgbClr val="FF0000"/>
                </a:solidFill>
              </a:rPr>
              <a:t>定义</a:t>
            </a:r>
            <a:r>
              <a:rPr lang="en-US" altLang="zh-CN" dirty="0">
                <a:solidFill>
                  <a:srgbClr val="FF0000"/>
                </a:solidFill>
              </a:rPr>
              <a:t>4.13  </a:t>
            </a:r>
            <a:r>
              <a:rPr lang="zh-CN" altLang="en-US" dirty="0"/>
              <a:t>设</a:t>
            </a:r>
            <a:r>
              <a:rPr lang="en-US" altLang="zh-CN" dirty="0"/>
              <a:t>R</a:t>
            </a:r>
            <a:r>
              <a:rPr lang="zh-CN" altLang="en-US" dirty="0"/>
              <a:t>是非空集合</a:t>
            </a:r>
            <a:r>
              <a:rPr lang="en-US" altLang="zh-CN" dirty="0"/>
              <a:t>A</a:t>
            </a:r>
            <a:r>
              <a:rPr lang="zh-CN" altLang="en-US" dirty="0"/>
              <a:t>上的关系。如果</a:t>
            </a:r>
            <a:endParaRPr lang="en-US" altLang="zh-CN" dirty="0"/>
          </a:p>
          <a:p>
            <a:pPr marL="0" indent="0" algn="ctr">
              <a:spcBef>
                <a:spcPct val="10000"/>
              </a:spcBef>
              <a:buNone/>
            </a:pPr>
            <a:r>
              <a:rPr lang="zh-CN" altLang="en-US" dirty="0">
                <a:solidFill>
                  <a:srgbClr val="0000CC"/>
                </a:solidFill>
                <a:sym typeface="Symbol" panose="05050102010706020507" pitchFamily="18" charset="2"/>
              </a:rPr>
              <a:t></a:t>
            </a:r>
            <a:r>
              <a:rPr lang="en-US" altLang="zh-CN" dirty="0"/>
              <a:t>x</a:t>
            </a:r>
            <a:r>
              <a:rPr lang="zh-CN" altLang="en-US" dirty="0">
                <a:solidFill>
                  <a:srgbClr val="0000CC"/>
                </a:solidFill>
                <a:sym typeface="Symbol" panose="05050102010706020507" pitchFamily="18" charset="2"/>
              </a:rPr>
              <a:t></a:t>
            </a:r>
            <a:r>
              <a:rPr lang="en-US" altLang="zh-CN" dirty="0"/>
              <a:t>y</a:t>
            </a:r>
            <a:r>
              <a:rPr lang="zh-CN" altLang="en-US" dirty="0">
                <a:solidFill>
                  <a:srgbClr val="0000CC"/>
                </a:solidFill>
                <a:sym typeface="Symbol" panose="05050102010706020507" pitchFamily="18" charset="2"/>
              </a:rPr>
              <a:t></a:t>
            </a:r>
            <a:r>
              <a:rPr lang="en-US" altLang="zh-CN" dirty="0"/>
              <a:t>z(</a:t>
            </a:r>
            <a:r>
              <a:rPr lang="en-US" altLang="zh-CN" dirty="0" err="1"/>
              <a:t>x∈A∧y∈A∧z∈A</a:t>
            </a:r>
            <a:r>
              <a:rPr lang="en-US" altLang="zh-CN" dirty="0"/>
              <a:t>∧&lt;</a:t>
            </a:r>
            <a:r>
              <a:rPr lang="en-US" altLang="zh-CN" dirty="0" err="1"/>
              <a:t>x,y</a:t>
            </a:r>
            <a:r>
              <a:rPr lang="en-US" altLang="zh-CN" dirty="0"/>
              <a:t>&gt;∈R∧&lt;</a:t>
            </a:r>
            <a:r>
              <a:rPr lang="en-US" altLang="zh-CN" dirty="0" err="1"/>
              <a:t>y,z</a:t>
            </a:r>
            <a:r>
              <a:rPr lang="en-US" altLang="zh-CN" dirty="0"/>
              <a:t>&gt;∈R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t>&lt;</a:t>
            </a:r>
            <a:r>
              <a:rPr lang="en-US" altLang="zh-CN" dirty="0" err="1"/>
              <a:t>x,z</a:t>
            </a:r>
            <a:r>
              <a:rPr lang="en-US" altLang="zh-CN" dirty="0"/>
              <a:t>&gt;∈R)=1</a:t>
            </a:r>
            <a:r>
              <a:rPr lang="zh-CN" altLang="en-US" dirty="0"/>
              <a:t>，</a:t>
            </a:r>
            <a:endParaRPr lang="en-US" altLang="zh-CN" dirty="0"/>
          </a:p>
          <a:p>
            <a:pPr marL="0" indent="0">
              <a:spcBef>
                <a:spcPct val="10000"/>
              </a:spcBef>
              <a:buNone/>
            </a:pPr>
            <a:r>
              <a:rPr lang="zh-CN" altLang="en-US" dirty="0"/>
              <a:t>则称关系</a:t>
            </a:r>
            <a:r>
              <a:rPr lang="en-US" altLang="zh-CN" dirty="0"/>
              <a:t>R</a:t>
            </a:r>
            <a:r>
              <a:rPr lang="zh-CN" altLang="en-US" dirty="0"/>
              <a:t>是</a:t>
            </a:r>
            <a:r>
              <a:rPr lang="zh-CN" altLang="en-US" dirty="0">
                <a:solidFill>
                  <a:srgbClr val="0000CC"/>
                </a:solidFill>
              </a:rPr>
              <a:t>传递的</a:t>
            </a:r>
            <a:r>
              <a:rPr lang="en-US" altLang="zh-CN" dirty="0"/>
              <a:t>(Transitive)</a:t>
            </a:r>
            <a:r>
              <a:rPr lang="zh-CN" altLang="en-US" dirty="0"/>
              <a:t>，或称</a:t>
            </a:r>
            <a:r>
              <a:rPr lang="en-US" altLang="zh-CN" dirty="0"/>
              <a:t>R</a:t>
            </a:r>
            <a:r>
              <a:rPr lang="zh-CN" altLang="en-US" dirty="0"/>
              <a:t>具有</a:t>
            </a:r>
            <a:r>
              <a:rPr lang="zh-CN" altLang="en-US" dirty="0">
                <a:solidFill>
                  <a:srgbClr val="0000CC"/>
                </a:solidFill>
              </a:rPr>
              <a:t>传递性</a:t>
            </a:r>
            <a:r>
              <a:rPr lang="en-US" altLang="zh-CN" dirty="0"/>
              <a:t>(Transitivity)</a:t>
            </a:r>
            <a:r>
              <a:rPr lang="zh-CN" altLang="en-US" dirty="0"/>
              <a:t>。</a:t>
            </a:r>
          </a:p>
          <a:p>
            <a:pPr marL="0" indent="0">
              <a:spcBef>
                <a:spcPct val="10000"/>
              </a:spcBef>
              <a:buNone/>
            </a:pPr>
            <a:r>
              <a:rPr lang="zh-CN" altLang="zh-CN" dirty="0">
                <a:solidFill>
                  <a:srgbClr val="3333FF"/>
                </a:solidFill>
              </a:rPr>
              <a:t>例如：同姓关系是传递的，父子关系不是传递的。</a:t>
            </a:r>
          </a:p>
          <a:p>
            <a:pPr marL="0" indent="0">
              <a:spcBef>
                <a:spcPct val="10000"/>
              </a:spcBef>
              <a:buNone/>
            </a:pPr>
            <a:endParaRPr lang="zh-CN" altLang="es-ES" dirty="0">
              <a:solidFill>
                <a:srgbClr val="0000CC"/>
              </a:solidFill>
            </a:endParaRPr>
          </a:p>
        </p:txBody>
      </p:sp>
      <mc:AlternateContent xmlns:mc="http://schemas.openxmlformats.org/markup-compatibility/2006" xmlns:a14="http://schemas.microsoft.com/office/drawing/2010/main">
        <mc:Choice Requires="a14">
          <p:sp>
            <p:nvSpPr>
              <p:cNvPr id="16" name="Text Box 556">
                <a:extLst>
                  <a:ext uri="{FF2B5EF4-FFF2-40B4-BE49-F238E27FC236}">
                    <a16:creationId xmlns:a16="http://schemas.microsoft.com/office/drawing/2014/main" id="{E0A7B69F-81DB-40C8-BD13-B0DBF80BB992}"/>
                  </a:ext>
                </a:extLst>
              </p:cNvPr>
              <p:cNvSpPr txBox="1">
                <a:spLocks noChangeArrowheads="1"/>
              </p:cNvSpPr>
              <p:nvPr/>
            </p:nvSpPr>
            <p:spPr bwMode="auto">
              <a:xfrm>
                <a:off x="415799" y="3504517"/>
                <a:ext cx="11506200" cy="3355071"/>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effectLst/>
                    <a:latin typeface="+mn-ea"/>
                    <a:cs typeface="宋体" panose="02010600030101010101" pitchFamily="2" charset="-122"/>
                  </a:rPr>
                  <a:t>传递性的</a:t>
                </a:r>
                <a:r>
                  <a:rPr lang="zh-CN" altLang="en-US" b="1" kern="100" dirty="0">
                    <a:solidFill>
                      <a:srgbClr val="C00000"/>
                    </a:solidFill>
                    <a:latin typeface="+mn-ea"/>
                    <a:cs typeface="宋体" panose="02010600030101010101" pitchFamily="2" charset="-122"/>
                  </a:rPr>
                  <a:t>符号化判断方法</a:t>
                </a:r>
              </a:p>
              <a:p>
                <a:pPr algn="just">
                  <a:lnSpc>
                    <a:spcPct val="150000"/>
                  </a:lnSpc>
                  <a:spcAft>
                    <a:spcPts val="0"/>
                  </a:spcAft>
                </a:pPr>
                <a:r>
                  <a:rPr lang="en-US" altLang="zh-CN" b="1" kern="100" dirty="0">
                    <a:solidFill>
                      <a:srgbClr val="3333FF"/>
                    </a:solidFill>
                    <a:latin typeface="+mn-ea"/>
                    <a:cs typeface="宋体" panose="02010600030101010101" pitchFamily="2" charset="-122"/>
                  </a:rPr>
                  <a:t>R</a:t>
                </a:r>
                <a:r>
                  <a:rPr lang="zh-CN" altLang="en-US" b="1" kern="100" dirty="0">
                    <a:solidFill>
                      <a:srgbClr val="3333FF"/>
                    </a:solidFill>
                    <a:latin typeface="+mn-ea"/>
                    <a:cs typeface="宋体" panose="02010600030101010101" pitchFamily="2" charset="-122"/>
                  </a:rPr>
                  <a:t>是非空集合</a:t>
                </a:r>
                <a:r>
                  <a:rPr lang="en-US" altLang="zh-CN" b="1" kern="100" dirty="0">
                    <a:solidFill>
                      <a:srgbClr val="3333FF"/>
                    </a:solidFill>
                    <a:latin typeface="+mn-ea"/>
                    <a:cs typeface="宋体" panose="02010600030101010101" pitchFamily="2" charset="-122"/>
                  </a:rPr>
                  <a:t>A</a:t>
                </a:r>
                <a:r>
                  <a:rPr lang="zh-CN" altLang="en-US" b="1" kern="100" dirty="0">
                    <a:solidFill>
                      <a:srgbClr val="3333FF"/>
                    </a:solidFill>
                    <a:latin typeface="+mn-ea"/>
                    <a:cs typeface="宋体" panose="02010600030101010101" pitchFamily="2" charset="-122"/>
                  </a:rPr>
                  <a:t>上的关系，则</a:t>
                </a:r>
              </a:p>
              <a:p>
                <a:pPr algn="just">
                  <a:lnSpc>
                    <a:spcPct val="150000"/>
                  </a:lnSpc>
                  <a:spcAft>
                    <a:spcPts val="0"/>
                  </a:spcAft>
                </a:pP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1</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endParaRPr lang="zh-CN" b="1" kern="100" dirty="0">
                  <a:effectLst/>
                  <a:latin typeface="+mn-ea"/>
                  <a:cs typeface="宋体" panose="02010600030101010101" pitchFamily="2" charset="-122"/>
                </a:endParaRPr>
              </a:p>
              <a:p>
                <a:pPr algn="just">
                  <a:lnSpc>
                    <a:spcPct val="150000"/>
                  </a:lnSpc>
                  <a:spcAft>
                    <a:spcPts val="0"/>
                  </a:spcAft>
                </a:pPr>
                <a:r>
                  <a:rPr lang="zh-CN" altLang="en-US" dirty="0">
                    <a:solidFill>
                      <a:srgbClr val="0000CC"/>
                    </a:solidFill>
                    <a:sym typeface="Symbol" panose="05050102010706020507" pitchFamily="18" charset="2"/>
                  </a:rPr>
                  <a:t>          </a:t>
                </a:r>
                <a:r>
                  <a:rPr lang="zh-CN" altLang="en-US" b="1" dirty="0">
                    <a:latin typeface="+mn-ea"/>
                    <a:sym typeface="Symbol" panose="05050102010706020507" pitchFamily="18" charset="2"/>
                  </a:rPr>
                  <a:t></a:t>
                </a:r>
                <a:r>
                  <a:rPr lang="en-US" altLang="zh-CN" b="1" dirty="0">
                    <a:latin typeface="+mn-ea"/>
                  </a:rPr>
                  <a:t>x</a:t>
                </a:r>
                <a:r>
                  <a:rPr lang="zh-CN" altLang="en-US" b="1" dirty="0">
                    <a:latin typeface="+mn-ea"/>
                    <a:sym typeface="Symbol" panose="05050102010706020507" pitchFamily="18" charset="2"/>
                  </a:rPr>
                  <a:t></a:t>
                </a:r>
                <a:r>
                  <a:rPr lang="en-US" altLang="zh-CN" b="1" dirty="0">
                    <a:latin typeface="+mn-ea"/>
                  </a:rPr>
                  <a:t>y</a:t>
                </a:r>
                <a:r>
                  <a:rPr lang="zh-CN" altLang="en-US" b="1" dirty="0">
                    <a:latin typeface="+mn-ea"/>
                    <a:sym typeface="Symbol" panose="05050102010706020507" pitchFamily="18" charset="2"/>
                  </a:rPr>
                  <a:t></a:t>
                </a:r>
                <a:r>
                  <a:rPr lang="en-US" altLang="zh-CN" b="1" dirty="0">
                    <a:latin typeface="+mn-ea"/>
                  </a:rPr>
                  <a:t>z(</a:t>
                </a:r>
                <a:r>
                  <a:rPr lang="en-US" altLang="zh-CN" b="1" dirty="0" err="1">
                    <a:latin typeface="+mn-ea"/>
                  </a:rPr>
                  <a:t>x∈A∧y∈A∧z∈A</a:t>
                </a:r>
                <a:r>
                  <a:rPr lang="en-US" altLang="zh-CN" b="1" dirty="0">
                    <a:latin typeface="+mn-ea"/>
                  </a:rPr>
                  <a:t>∧&lt;</a:t>
                </a:r>
                <a:r>
                  <a:rPr lang="en-US" altLang="zh-CN" b="1" dirty="0" err="1">
                    <a:latin typeface="+mn-ea"/>
                  </a:rPr>
                  <a:t>x,y</a:t>
                </a:r>
                <a:r>
                  <a:rPr lang="en-US" altLang="zh-CN" b="1" dirty="0">
                    <a:latin typeface="+mn-ea"/>
                  </a:rPr>
                  <a:t>&gt;∈R∧&lt;</a:t>
                </a:r>
                <a:r>
                  <a:rPr lang="en-US" altLang="zh-CN" b="1" dirty="0" err="1">
                    <a:latin typeface="+mn-ea"/>
                  </a:rPr>
                  <a:t>y,z</a:t>
                </a:r>
                <a:r>
                  <a:rPr lang="en-US" altLang="zh-CN" b="1" dirty="0">
                    <a:latin typeface="+mn-ea"/>
                  </a:rPr>
                  <a:t>&gt;∈R</a:t>
                </a:r>
                <a:r>
                  <a:rPr lang="zh-CN" altLang="en-US" b="1" dirty="0">
                    <a:latin typeface="+mn-ea"/>
                    <a:cs typeface="Times New Roman" panose="02020603050405020304" pitchFamily="18" charset="0"/>
                  </a:rPr>
                  <a:t>→</a:t>
                </a:r>
                <a:r>
                  <a:rPr lang="en-US" altLang="zh-CN" b="1" dirty="0">
                    <a:latin typeface="+mn-ea"/>
                  </a:rPr>
                  <a:t>&lt;</a:t>
                </a:r>
                <a:r>
                  <a:rPr lang="en-US" altLang="zh-CN" b="1" dirty="0" err="1">
                    <a:latin typeface="+mn-ea"/>
                  </a:rPr>
                  <a:t>x,z</a:t>
                </a:r>
                <a:r>
                  <a:rPr lang="en-US" altLang="zh-CN" b="1" dirty="0">
                    <a:latin typeface="+mn-ea"/>
                  </a:rPr>
                  <a:t>&gt;∈R)=1 </a:t>
                </a:r>
                <a:r>
                  <a:rPr lang="zh-CN" b="1" kern="100" dirty="0">
                    <a:effectLst/>
                    <a:latin typeface="+mn-ea"/>
                    <a:cs typeface="宋体" panose="02010600030101010101" pitchFamily="2" charset="-122"/>
                  </a:rPr>
                  <a:t>。</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a:t>
                </a:r>
                <a:r>
                  <a:rPr lang="en-US" b="1" kern="0" dirty="0">
                    <a:effectLst/>
                    <a:latin typeface="+mn-ea"/>
                    <a:cs typeface="宋体" panose="02010600030101010101" pitchFamily="2" charset="-122"/>
                  </a:rPr>
                  <a:t>R</a:t>
                </a:r>
                <a:r>
                  <a:rPr lang="zh-CN" b="1" kern="0" dirty="0">
                    <a:effectLst/>
                    <a:latin typeface="+mn-ea"/>
                    <a:cs typeface="宋体" panose="02010600030101010101" pitchFamily="2" charset="-122"/>
                  </a:rPr>
                  <a:t>不是传递的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 </a:t>
                </a:r>
                <a:endParaRPr lang="zh-CN" b="1" kern="100" dirty="0">
                  <a:effectLst/>
                  <a:latin typeface="+mn-ea"/>
                  <a:cs typeface="宋体" panose="02010600030101010101" pitchFamily="2" charset="-122"/>
                </a:endParaRPr>
              </a:p>
              <a:p>
                <a:pPr algn="just">
                  <a:lnSpc>
                    <a:spcPct val="150000"/>
                  </a:lnSpc>
                  <a:spcAft>
                    <a:spcPts val="0"/>
                  </a:spcAft>
                </a:pPr>
                <a:r>
                  <a:rPr lang="en-US" altLang="zh-CN" b="1" dirty="0">
                    <a:latin typeface="微软雅黑" panose="020B0503020204020204" pitchFamily="34" charset="-122"/>
                    <a:ea typeface="微软雅黑" panose="020B0503020204020204" pitchFamily="34" charset="-122"/>
                    <a:sym typeface="Symbol" panose="05050102010706020507" pitchFamily="18" charset="2"/>
                  </a:rPr>
                  <a:t>         </a:t>
                </a:r>
                <a:r>
                  <a:rPr lang="en-US" b="1" kern="100" dirty="0" err="1">
                    <a:effectLst/>
                    <a:latin typeface="+mn-ea"/>
                    <a:cs typeface="宋体" panose="02010600030101010101" pitchFamily="2" charset="-122"/>
                  </a:rPr>
                  <a:t>x</a:t>
                </a:r>
                <a:r>
                  <a:rPr lang="en-US" altLang="zh-CN" b="1" dirty="0" err="1">
                    <a:latin typeface="微软雅黑" panose="020B0503020204020204" pitchFamily="34" charset="-122"/>
                    <a:ea typeface="微软雅黑" panose="020B0503020204020204" pitchFamily="34" charset="-122"/>
                    <a:sym typeface="Symbol" panose="05050102010706020507" pitchFamily="18" charset="2"/>
                  </a:rPr>
                  <a:t></a:t>
                </a:r>
                <a:r>
                  <a:rPr lang="en-US" b="1" kern="100" dirty="0" err="1">
                    <a:effectLst/>
                    <a:latin typeface="+mn-ea"/>
                    <a:cs typeface="宋体" panose="02010600030101010101" pitchFamily="2" charset="-122"/>
                  </a:rPr>
                  <a:t>y</a:t>
                </a:r>
                <a:r>
                  <a:rPr lang="en-US" altLang="zh-CN" b="1" dirty="0" err="1">
                    <a:latin typeface="微软雅黑" panose="020B0503020204020204" pitchFamily="34" charset="-122"/>
                    <a:ea typeface="微软雅黑" panose="020B0503020204020204" pitchFamily="34" charset="-122"/>
                    <a:sym typeface="Symbol" panose="05050102010706020507" pitchFamily="18" charset="2"/>
                  </a:rPr>
                  <a:t></a:t>
                </a:r>
                <a:r>
                  <a:rPr lang="en-US" b="1" kern="100" dirty="0" err="1">
                    <a:effectLst/>
                    <a:latin typeface="+mn-ea"/>
                    <a:cs typeface="宋体" panose="02010600030101010101" pitchFamily="2" charset="-122"/>
                  </a:rPr>
                  <a:t>z</a:t>
                </a:r>
                <a:r>
                  <a:rPr lang="zh-CN" altLang="en-US" b="1" kern="100" dirty="0">
                    <a:effectLst/>
                    <a:latin typeface="+mn-ea"/>
                    <a:cs typeface="宋体" panose="02010600030101010101" pitchFamily="2" charset="-122"/>
                  </a:rPr>
                  <a:t>（</a:t>
                </a:r>
                <a:r>
                  <a:rPr lang="en-US" b="1" kern="100" dirty="0">
                    <a:effectLst/>
                    <a:latin typeface="+mn-ea"/>
                    <a:cs typeface="宋体" panose="02010600030101010101" pitchFamily="2" charset="-122"/>
                  </a:rPr>
                  <a:t>x</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y</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0" dirty="0">
                    <a:effectLst/>
                    <a:latin typeface="+mn-ea"/>
                    <a:cs typeface="宋体" panose="02010600030101010101" pitchFamily="2" charset="-122"/>
                  </a:rPr>
                  <a:t>z</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A</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x,y</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y,z</a:t>
                </a:r>
                <a:r>
                  <a:rPr lang="en-US" b="1" kern="100" dirty="0">
                    <a:effectLst/>
                    <a:latin typeface="+mn-ea"/>
                    <a:cs typeface="宋体" panose="02010600030101010101" pitchFamily="2" charset="-122"/>
                  </a:rPr>
                  <a:t>&gt;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R</a:t>
                </a:r>
                <a:r>
                  <a:rPr lang="zh-CN" b="1" kern="0" dirty="0">
                    <a:effectLst/>
                    <a:latin typeface="+mn-ea"/>
                    <a:cs typeface="宋体" panose="02010600030101010101" pitchFamily="2" charset="-122"/>
                  </a:rPr>
                  <a:t>∧</a:t>
                </a:r>
                <a:r>
                  <a:rPr lang="en-US" b="1" kern="100" dirty="0">
                    <a:effectLst/>
                    <a:latin typeface="+mn-ea"/>
                    <a:cs typeface="宋体" panose="02010600030101010101" pitchFamily="2" charset="-122"/>
                  </a:rPr>
                  <a:t>&lt;</a:t>
                </a:r>
                <a:r>
                  <a:rPr lang="en-US" b="1" kern="100" dirty="0" err="1">
                    <a:effectLst/>
                    <a:latin typeface="+mn-ea"/>
                    <a:cs typeface="宋体" panose="02010600030101010101" pitchFamily="2" charset="-122"/>
                  </a:rPr>
                  <a:t>x,z</a:t>
                </a:r>
                <a:r>
                  <a:rPr lang="en-US" b="1" kern="100" dirty="0">
                    <a:effectLst/>
                    <a:latin typeface="+mn-ea"/>
                    <a:cs typeface="宋体" panose="02010600030101010101" pitchFamily="2" charset="-122"/>
                  </a:rPr>
                  <a:t>&gt;</a:t>
                </a:r>
                <a14:m>
                  <m:oMath xmlns:m="http://schemas.openxmlformats.org/officeDocument/2006/math">
                    <m:r>
                      <a:rPr lang="en-US" b="1" i="1" kern="100" smtClean="0">
                        <a:effectLst/>
                        <a:latin typeface="Cambria Math" panose="02040503050406030204" pitchFamily="18" charset="0"/>
                        <a:ea typeface="Cambria Math" panose="02040503050406030204" pitchFamily="18" charset="0"/>
                        <a:cs typeface="宋体" panose="02010600030101010101" pitchFamily="2" charset="-122"/>
                      </a:rPr>
                      <m:t>∉</m:t>
                    </m:r>
                  </m:oMath>
                </a14:m>
                <a:r>
                  <a:rPr lang="en-US" b="1" kern="100" dirty="0">
                    <a:effectLst/>
                    <a:latin typeface="+mn-ea"/>
                    <a:cs typeface="宋体" panose="02010600030101010101" pitchFamily="2" charset="-122"/>
                  </a:rPr>
                  <a:t>R)=1</a:t>
                </a:r>
                <a:r>
                  <a:rPr lang="zh-CN" b="1" kern="100" dirty="0">
                    <a:effectLst/>
                    <a:latin typeface="+mn-ea"/>
                    <a:cs typeface="宋体" panose="02010600030101010101" pitchFamily="2" charset="-122"/>
                  </a:rPr>
                  <a:t>。</a:t>
                </a:r>
              </a:p>
            </p:txBody>
          </p:sp>
        </mc:Choice>
        <mc:Fallback xmlns="">
          <p:sp>
            <p:nvSpPr>
              <p:cNvPr id="16" name="Text Box 556">
                <a:extLst>
                  <a:ext uri="{FF2B5EF4-FFF2-40B4-BE49-F238E27FC236}">
                    <a16:creationId xmlns:a16="http://schemas.microsoft.com/office/drawing/2014/main" id="{E0A7B69F-81DB-40C8-BD13-B0DBF80BB992}"/>
                  </a:ext>
                </a:extLst>
              </p:cNvPr>
              <p:cNvSpPr txBox="1">
                <a:spLocks noRot="1" noChangeAspect="1" noMove="1" noResize="1" noEditPoints="1" noAdjustHandles="1" noChangeArrowheads="1" noChangeShapeType="1" noTextEdit="1"/>
              </p:cNvSpPr>
              <p:nvPr/>
            </p:nvSpPr>
            <p:spPr bwMode="auto">
              <a:xfrm>
                <a:off x="415799" y="3504517"/>
                <a:ext cx="11506200" cy="3355071"/>
              </a:xfrm>
              <a:prstGeom prst="rect">
                <a:avLst/>
              </a:prstGeom>
              <a:blipFill>
                <a:blip r:embed="rId3"/>
                <a:stretch>
                  <a:fillRect l="-741" b="-3080"/>
                </a:stretch>
              </a:blipFill>
              <a:ln w="9525">
                <a:solidFill>
                  <a:srgbClr val="000000"/>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09302297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2"/>
          <p:cNvSpPr>
            <a:spLocks noGrp="1" noChangeArrowheads="1"/>
          </p:cNvSpPr>
          <p:nvPr>
            <p:ph type="title"/>
          </p:nvPr>
        </p:nvSpPr>
        <p:spPr/>
        <p:txBody>
          <a:bodyPr/>
          <a:lstStyle/>
          <a:p>
            <a:pPr eaLnBrk="1" hangingPunct="1"/>
            <a:r>
              <a:rPr lang="zh-CN" altLang="en-US" dirty="0"/>
              <a:t>例</a:t>
            </a:r>
            <a:r>
              <a:rPr lang="es-ES" altLang="zh-CN" dirty="0"/>
              <a:t>4.22</a:t>
            </a:r>
            <a:endParaRPr lang="zh-CN" altLang="en-US" dirty="0"/>
          </a:p>
        </p:txBody>
      </p:sp>
      <p:sp>
        <p:nvSpPr>
          <p:cNvPr id="1556483" name="Rectangle 3"/>
          <p:cNvSpPr>
            <a:spLocks noGrp="1" noChangeArrowheads="1"/>
          </p:cNvSpPr>
          <p:nvPr>
            <p:ph type="body" idx="1"/>
          </p:nvPr>
        </p:nvSpPr>
        <p:spPr>
          <a:xfrm>
            <a:off x="460375" y="1067594"/>
            <a:ext cx="11353800" cy="5105400"/>
          </a:xfrm>
        </p:spPr>
        <p:txBody>
          <a:bodyPr/>
          <a:lstStyle/>
          <a:p>
            <a:pPr marL="0" indent="0">
              <a:lnSpc>
                <a:spcPct val="150000"/>
              </a:lnSpc>
              <a:buNone/>
            </a:pPr>
            <a:r>
              <a:rPr lang="zh-CN" altLang="en-US" dirty="0">
                <a:solidFill>
                  <a:srgbClr val="C00000"/>
                </a:solidFill>
              </a:rPr>
              <a:t>例</a:t>
            </a:r>
            <a:r>
              <a:rPr lang="en-US" altLang="zh-CN" dirty="0">
                <a:solidFill>
                  <a:srgbClr val="C00000"/>
                </a:solidFill>
              </a:rPr>
              <a:t>4.22  </a:t>
            </a:r>
            <a:r>
              <a:rPr lang="zh-CN" altLang="es-ES" dirty="0"/>
              <a:t>设</a:t>
            </a:r>
            <a:r>
              <a:rPr lang="es-ES" altLang="zh-CN" dirty="0"/>
              <a:t>A={1,2,3}</a:t>
            </a:r>
            <a:r>
              <a:rPr lang="zh-CN" altLang="es-ES" dirty="0"/>
              <a:t>，</a:t>
            </a:r>
            <a:r>
              <a:rPr lang="en-US" altLang="zh-CN" dirty="0"/>
              <a:t>R</a:t>
            </a:r>
            <a:r>
              <a:rPr lang="zh-CN" altLang="en-US" dirty="0"/>
              <a:t>、</a:t>
            </a:r>
            <a:r>
              <a:rPr lang="en-US" altLang="zh-CN" dirty="0"/>
              <a:t>S</a:t>
            </a:r>
            <a:r>
              <a:rPr lang="zh-CN" altLang="en-US" dirty="0"/>
              <a:t>、</a:t>
            </a:r>
            <a:r>
              <a:rPr lang="en-US" altLang="zh-CN" dirty="0"/>
              <a:t>T</a:t>
            </a:r>
            <a:r>
              <a:rPr lang="zh-CN" altLang="en-US" dirty="0"/>
              <a:t>和</a:t>
            </a:r>
            <a:r>
              <a:rPr lang="en-US" altLang="zh-CN" dirty="0"/>
              <a:t>V</a:t>
            </a:r>
            <a:r>
              <a:rPr lang="zh-CN" altLang="en-US" dirty="0"/>
              <a:t>都是Ａ 上的关系，其中，</a:t>
            </a:r>
            <a:r>
              <a:rPr lang="es-ES" altLang="zh-CN" dirty="0"/>
              <a:t>R={&lt;1,1&gt;,&lt;1,2&gt;, &lt;1,3&gt;,&lt;2,3&gt;}</a:t>
            </a:r>
            <a:r>
              <a:rPr lang="zh-CN" altLang="en-US" dirty="0"/>
              <a:t>，</a:t>
            </a:r>
            <a:r>
              <a:rPr lang="es-ES" altLang="zh-CN" dirty="0"/>
              <a:t>S={&lt;1,2&gt;}</a:t>
            </a:r>
            <a:r>
              <a:rPr lang="zh-CN" altLang="en-US" dirty="0"/>
              <a:t>，</a:t>
            </a:r>
            <a:r>
              <a:rPr lang="en-US" altLang="zh-CN" dirty="0"/>
              <a:t>T={&lt;1,1&gt;,&lt;1,2&gt;,&lt;2,3&gt;}</a:t>
            </a:r>
            <a:r>
              <a:rPr lang="zh-CN" altLang="en-US" dirty="0"/>
              <a:t>，</a:t>
            </a:r>
            <a:r>
              <a:rPr lang="en-US" altLang="zh-CN" dirty="0"/>
              <a:t>V={&lt;1,2&gt;,&lt;2,3&gt;, &lt;1,3&gt;,&lt;2,1&gt;}</a:t>
            </a:r>
            <a:r>
              <a:rPr lang="zh-CN" altLang="en-US" dirty="0"/>
              <a:t>。</a:t>
            </a:r>
          </a:p>
          <a:p>
            <a:pPr marL="0" indent="0">
              <a:lnSpc>
                <a:spcPct val="150000"/>
              </a:lnSpc>
              <a:buNone/>
            </a:pPr>
            <a:r>
              <a:rPr lang="zh-CN" altLang="zh-CN" dirty="0"/>
              <a:t>（</a:t>
            </a:r>
            <a:r>
              <a:rPr lang="es-ES" altLang="zh-CN" dirty="0"/>
              <a:t>1</a:t>
            </a:r>
            <a:r>
              <a:rPr lang="zh-CN" altLang="zh-CN" dirty="0"/>
              <a:t>）试判定它们是否具有传递性。</a:t>
            </a:r>
          </a:p>
          <a:p>
            <a:pPr marL="0" indent="0">
              <a:lnSpc>
                <a:spcPct val="150000"/>
              </a:lnSpc>
              <a:buNone/>
            </a:pPr>
            <a:r>
              <a:rPr lang="zh-CN" altLang="zh-CN" dirty="0"/>
              <a:t>（</a:t>
            </a:r>
            <a:r>
              <a:rPr lang="en-US" altLang="zh-CN" dirty="0"/>
              <a:t>2</a:t>
            </a:r>
            <a:r>
              <a:rPr lang="zh-CN" altLang="zh-CN" dirty="0"/>
              <a:t>）分别写出</a:t>
            </a:r>
            <a:r>
              <a:rPr lang="en-US" altLang="zh-CN" dirty="0"/>
              <a:t>R</a:t>
            </a:r>
            <a:r>
              <a:rPr lang="zh-CN" altLang="zh-CN" dirty="0"/>
              <a:t>，</a:t>
            </a:r>
            <a:r>
              <a:rPr lang="en-US" altLang="zh-CN" dirty="0"/>
              <a:t>S</a:t>
            </a:r>
            <a:r>
              <a:rPr lang="zh-CN" altLang="zh-CN" dirty="0"/>
              <a:t>，</a:t>
            </a:r>
            <a:r>
              <a:rPr lang="en-US" altLang="zh-CN" dirty="0"/>
              <a:t>T</a:t>
            </a:r>
            <a:r>
              <a:rPr lang="zh-CN" altLang="zh-CN" dirty="0"/>
              <a:t>和</a:t>
            </a:r>
            <a:r>
              <a:rPr lang="en-US" altLang="zh-CN" dirty="0"/>
              <a:t>V</a:t>
            </a:r>
            <a:r>
              <a:rPr lang="zh-CN" altLang="zh-CN" dirty="0"/>
              <a:t>的关系矩阵。</a:t>
            </a:r>
          </a:p>
          <a:p>
            <a:pPr marL="0" indent="0">
              <a:lnSpc>
                <a:spcPct val="150000"/>
              </a:lnSpc>
              <a:buNone/>
            </a:pPr>
            <a:r>
              <a:rPr lang="zh-CN" altLang="zh-CN" dirty="0"/>
              <a:t>（</a:t>
            </a:r>
            <a:r>
              <a:rPr lang="en-US" altLang="zh-CN" dirty="0"/>
              <a:t>3</a:t>
            </a:r>
            <a:r>
              <a:rPr lang="zh-CN" altLang="zh-CN" dirty="0"/>
              <a:t>）分别画出</a:t>
            </a:r>
            <a:r>
              <a:rPr lang="en-US" altLang="zh-CN" dirty="0"/>
              <a:t>R</a:t>
            </a:r>
            <a:r>
              <a:rPr lang="zh-CN" altLang="zh-CN" dirty="0"/>
              <a:t>，</a:t>
            </a:r>
            <a:r>
              <a:rPr lang="en-US" altLang="zh-CN" dirty="0"/>
              <a:t>S</a:t>
            </a:r>
            <a:r>
              <a:rPr lang="zh-CN" altLang="zh-CN" dirty="0"/>
              <a:t>，</a:t>
            </a:r>
            <a:r>
              <a:rPr lang="en-US" altLang="zh-CN" dirty="0"/>
              <a:t>T</a:t>
            </a:r>
            <a:r>
              <a:rPr lang="zh-CN" altLang="zh-CN" dirty="0"/>
              <a:t>和</a:t>
            </a:r>
            <a:r>
              <a:rPr lang="en-US" altLang="zh-CN" dirty="0"/>
              <a:t>V</a:t>
            </a:r>
            <a:r>
              <a:rPr lang="zh-CN" altLang="zh-CN" dirty="0"/>
              <a:t>的关系图。</a:t>
            </a:r>
          </a:p>
        </p:txBody>
      </p:sp>
    </p:spTree>
    <p:extLst>
      <p:ext uri="{BB962C8B-B14F-4D97-AF65-F5344CB8AC3E}">
        <p14:creationId xmlns:p14="http://schemas.microsoft.com/office/powerpoint/2010/main" val="8294339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58530" name="Rectangle 2"/>
              <p:cNvSpPr>
                <a:spLocks noChangeArrowheads="1"/>
              </p:cNvSpPr>
              <p:nvPr/>
            </p:nvSpPr>
            <p:spPr bwMode="auto">
              <a:xfrm>
                <a:off x="307975" y="1190640"/>
                <a:ext cx="11277600" cy="3720377"/>
              </a:xfrm>
              <a:prstGeom prst="rect">
                <a:avLst/>
              </a:prstGeom>
              <a:noFill/>
              <a:ln>
                <a:noFill/>
              </a:ln>
              <a:extLst>
                <a:ext uri="{909E8E84-426E-40DD-AFC4-6F175D3DCCD1}">
                  <a14:hiddenFill>
                    <a:solidFill>
                      <a:srgbClr val="FFFFFF"/>
                    </a:solidFill>
                  </a14:hiddenFill>
                </a:ext>
                <a:ext uri="{91240B29-F687-4F45-9708-019B960494DF}">
                  <a14:hiddenLine w="12700" algn="ctr">
                    <a:solidFill>
                      <a:srgbClr val="000000"/>
                    </a:solidFill>
                    <a:miter lim="800000"/>
                    <a:headEnd/>
                    <a:tailEnd/>
                  </a14:hiddenLine>
                </a:ext>
              </a:extLst>
            </p:spPr>
            <p:txBody>
              <a:bodyPr wrap="squar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50000"/>
                  </a:lnSpc>
                  <a:buClrTx/>
                  <a:buFont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是传递的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a:lnSpc>
                    <a:spcPct val="150000"/>
                  </a:lnSpc>
                  <a:buClrTx/>
                  <a:buFontTx/>
                  <a:buNone/>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S</a:t>
                </a:r>
                <a:r>
                  <a:rPr kumimoji="1" lang="zh-CN" altLang="en-US" sz="2400" dirty="0">
                    <a:solidFill>
                      <a:srgbClr val="3333FF"/>
                    </a:solidFill>
                    <a:latin typeface="微软雅黑" panose="020B0503020204020204" pitchFamily="34" charset="-122"/>
                    <a:ea typeface="微软雅黑" panose="020B0503020204020204" pitchFamily="34" charset="-122"/>
                    <a:cs typeface="Times New Roman" panose="02020603050405020304" pitchFamily="18" charset="0"/>
                  </a:rPr>
                  <a:t>是传递的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a:lnSpc>
                    <a:spcPct val="150000"/>
                  </a:lnSpc>
                  <a:buClrTx/>
                  <a:buFontTx/>
                  <a:buNone/>
                </a:pP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是不传递的</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Font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因为存在</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x=1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y=2</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z=3∈A</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且</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&lt;1,2&gt;, &lt;2,3&gt;∈T</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，但</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&lt;1,3&gt;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T</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a:p>
                <a:pPr algn="l" eaLnBrk="1" hangingPunct="1">
                  <a:lnSpc>
                    <a:spcPct val="150000"/>
                  </a:lnSpc>
                  <a:buClrTx/>
                  <a:buFontTx/>
                  <a:buNone/>
                </a:pP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关系</a:t>
                </a:r>
                <a:r>
                  <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V</a:t>
                </a:r>
                <a:r>
                  <a:rPr kumimoji="1"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是不传递的。</a:t>
                </a:r>
                <a:endParaRPr kumimoji="1" lang="en-US" altLang="zh-CN"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buClrTx/>
                  <a:buNone/>
                </a:pP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   因为</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存在</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x=1</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y=2</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z=1∈A</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使得</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&lt;1,2&gt;∈V</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且</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&lt;2,1&gt;∈V</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s-ES" sz="2400" dirty="0">
                    <a:latin typeface="微软雅黑" panose="020B0503020204020204" pitchFamily="34" charset="-122"/>
                    <a:ea typeface="微软雅黑" panose="020B0503020204020204" pitchFamily="34" charset="-122"/>
                    <a:cs typeface="Times New Roman" panose="02020603050405020304" pitchFamily="18" charset="0"/>
                  </a:rPr>
                  <a:t>但是</a:t>
                </a:r>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&lt;1,1&gt;</a:t>
                </a:r>
                <a14:m>
                  <m:oMath xmlns:m="http://schemas.openxmlformats.org/officeDocument/2006/math">
                    <m:r>
                      <a:rPr kumimoji="1"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rPr>
                  <a:t>V</a:t>
                </a:r>
                <a:r>
                  <a:rPr kumimoji="1"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558530" name="Rectangle 2"/>
              <p:cNvSpPr>
                <a:spLocks noRot="1" noChangeAspect="1" noMove="1" noResize="1" noEditPoints="1" noAdjustHandles="1" noChangeArrowheads="1" noChangeShapeType="1" noTextEdit="1"/>
              </p:cNvSpPr>
              <p:nvPr/>
            </p:nvSpPr>
            <p:spPr bwMode="auto">
              <a:xfrm>
                <a:off x="307975" y="1190640"/>
                <a:ext cx="11277600" cy="3720377"/>
              </a:xfrm>
              <a:prstGeom prst="rect">
                <a:avLst/>
              </a:prstGeom>
              <a:blipFill>
                <a:blip r:embed="rId3"/>
                <a:stretch>
                  <a:fillRect l="-865" r="-757" b="-3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zh-CN" altLang="en-US">
                    <a:noFill/>
                  </a:rPr>
                  <a:t> </a:t>
                </a:r>
              </a:p>
            </p:txBody>
          </p:sp>
        </mc:Fallback>
      </mc:AlternateContent>
      <p:sp>
        <p:nvSpPr>
          <p:cNvPr id="227332" name="Rectangle 3"/>
          <p:cNvSpPr>
            <a:spLocks noGrp="1" noChangeArrowheads="1"/>
          </p:cNvSpPr>
          <p:nvPr>
            <p:ph type="title"/>
          </p:nvPr>
        </p:nvSpPr>
        <p:spPr/>
        <p:txBody>
          <a:bodyPr/>
          <a:lstStyle/>
          <a:p>
            <a:r>
              <a:rPr lang="zh-CN" altLang="en-US" dirty="0"/>
              <a:t>例</a:t>
            </a:r>
            <a:r>
              <a:rPr lang="es-ES" altLang="zh-CN" dirty="0"/>
              <a:t>4.22</a:t>
            </a:r>
            <a:r>
              <a:rPr lang="zh-CN" altLang="en-US" dirty="0"/>
              <a:t>（续）</a:t>
            </a:r>
            <a:endParaRPr kumimoji="1" lang="zh-CN" altLang="en-US" dirty="0"/>
          </a:p>
        </p:txBody>
      </p:sp>
    </p:spTree>
    <p:extLst>
      <p:ext uri="{BB962C8B-B14F-4D97-AF65-F5344CB8AC3E}">
        <p14:creationId xmlns:p14="http://schemas.microsoft.com/office/powerpoint/2010/main" val="396921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58530">
                                            <p:txEl>
                                              <p:pRg st="0" end="0"/>
                                            </p:txEl>
                                          </p:spTgt>
                                        </p:tgtEl>
                                        <p:attrNameLst>
                                          <p:attrName>style.visibility</p:attrName>
                                        </p:attrNameLst>
                                      </p:cBhvr>
                                      <p:to>
                                        <p:strVal val="visible"/>
                                      </p:to>
                                    </p:set>
                                    <p:anim calcmode="lin" valueType="num">
                                      <p:cBhvr additive="base">
                                        <p:cTn id="7" dur="500" fill="hold"/>
                                        <p:tgtEl>
                                          <p:spTgt spid="1558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8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58530">
                                            <p:txEl>
                                              <p:pRg st="1" end="1"/>
                                            </p:txEl>
                                          </p:spTgt>
                                        </p:tgtEl>
                                        <p:attrNameLst>
                                          <p:attrName>style.visibility</p:attrName>
                                        </p:attrNameLst>
                                      </p:cBhvr>
                                      <p:to>
                                        <p:strVal val="visible"/>
                                      </p:to>
                                    </p:set>
                                    <p:anim calcmode="lin" valueType="num">
                                      <p:cBhvr additive="base">
                                        <p:cTn id="13" dur="500" fill="hold"/>
                                        <p:tgtEl>
                                          <p:spTgt spid="1558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8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58530">
                                            <p:txEl>
                                              <p:pRg st="2" end="2"/>
                                            </p:txEl>
                                          </p:spTgt>
                                        </p:tgtEl>
                                        <p:attrNameLst>
                                          <p:attrName>style.visibility</p:attrName>
                                        </p:attrNameLst>
                                      </p:cBhvr>
                                      <p:to>
                                        <p:strVal val="visible"/>
                                      </p:to>
                                    </p:set>
                                    <p:anim calcmode="lin" valueType="num">
                                      <p:cBhvr additive="base">
                                        <p:cTn id="19" dur="500" fill="hold"/>
                                        <p:tgtEl>
                                          <p:spTgt spid="15585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8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58530">
                                            <p:txEl>
                                              <p:pRg st="3" end="3"/>
                                            </p:txEl>
                                          </p:spTgt>
                                        </p:tgtEl>
                                        <p:attrNameLst>
                                          <p:attrName>style.visibility</p:attrName>
                                        </p:attrNameLst>
                                      </p:cBhvr>
                                      <p:to>
                                        <p:strVal val="visible"/>
                                      </p:to>
                                    </p:set>
                                    <p:anim calcmode="lin" valueType="num">
                                      <p:cBhvr additive="base">
                                        <p:cTn id="25" dur="500" fill="hold"/>
                                        <p:tgtEl>
                                          <p:spTgt spid="15585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85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58530">
                                            <p:txEl>
                                              <p:pRg st="4" end="4"/>
                                            </p:txEl>
                                          </p:spTgt>
                                        </p:tgtEl>
                                        <p:attrNameLst>
                                          <p:attrName>style.visibility</p:attrName>
                                        </p:attrNameLst>
                                      </p:cBhvr>
                                      <p:to>
                                        <p:strVal val="visible"/>
                                      </p:to>
                                    </p:set>
                                    <p:anim calcmode="lin" valueType="num">
                                      <p:cBhvr additive="base">
                                        <p:cTn id="31" dur="500" fill="hold"/>
                                        <p:tgtEl>
                                          <p:spTgt spid="155853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58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58530">
                                            <p:txEl>
                                              <p:pRg st="5" end="5"/>
                                            </p:txEl>
                                          </p:spTgt>
                                        </p:tgtEl>
                                        <p:attrNameLst>
                                          <p:attrName>style.visibility</p:attrName>
                                        </p:attrNameLst>
                                      </p:cBhvr>
                                      <p:to>
                                        <p:strVal val="visible"/>
                                      </p:to>
                                    </p:set>
                                    <p:anim calcmode="lin" valueType="num">
                                      <p:cBhvr additive="base">
                                        <p:cTn id="37" dur="500" fill="hold"/>
                                        <p:tgtEl>
                                          <p:spTgt spid="155853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585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1" name="Rectangle 3"/>
          <p:cNvSpPr>
            <a:spLocks noGrp="1" noChangeArrowheads="1"/>
          </p:cNvSpPr>
          <p:nvPr>
            <p:ph type="body" idx="1"/>
          </p:nvPr>
        </p:nvSpPr>
        <p:spPr>
          <a:xfrm>
            <a:off x="192431" y="1048188"/>
            <a:ext cx="8355359" cy="512881"/>
          </a:xfrm>
        </p:spPr>
        <p:txBody>
          <a:bodyPr vert="horz" lIns="0" tIns="0" rIns="0" bIns="0" rtlCol="0">
            <a:normAutofit/>
          </a:bodyPr>
          <a:lstStyle/>
          <a:p>
            <a:pPr marL="0" indent="0">
              <a:buNone/>
            </a:pPr>
            <a:r>
              <a:rPr kumimoji="1" lang="zh-CN" altLang="en-US" dirty="0"/>
              <a:t>（</a:t>
            </a:r>
            <a:r>
              <a:rPr kumimoji="1" lang="en-US" altLang="zh-CN" dirty="0"/>
              <a:t>2</a:t>
            </a:r>
            <a:r>
              <a:rPr kumimoji="1" lang="zh-CN" altLang="en-US" dirty="0"/>
              <a:t>）设</a:t>
            </a:r>
            <a:r>
              <a:rPr kumimoji="1" lang="en-US" altLang="zh-CN" dirty="0"/>
              <a:t>R,S,T</a:t>
            </a:r>
            <a:r>
              <a:rPr kumimoji="1" lang="zh-CN" altLang="en-US" dirty="0"/>
              <a:t>和</a:t>
            </a:r>
            <a:r>
              <a:rPr kumimoji="1" lang="en-US" altLang="zh-CN" dirty="0"/>
              <a:t>V</a:t>
            </a:r>
            <a:r>
              <a:rPr kumimoji="1" lang="zh-CN" altLang="en-US" dirty="0"/>
              <a:t>的关系矩阵分别为</a:t>
            </a:r>
            <a:r>
              <a:rPr kumimoji="1" lang="en-US" altLang="zh-CN" dirty="0"/>
              <a:t>M</a:t>
            </a:r>
            <a:r>
              <a:rPr kumimoji="1" lang="en-US" altLang="zh-CN" baseline="-25000" dirty="0"/>
              <a:t>R</a:t>
            </a:r>
            <a:r>
              <a:rPr kumimoji="1" lang="en-US" altLang="zh-CN" dirty="0"/>
              <a:t>,M</a:t>
            </a:r>
            <a:r>
              <a:rPr kumimoji="1" lang="en-US" altLang="zh-CN" baseline="-25000" dirty="0"/>
              <a:t>S</a:t>
            </a:r>
            <a:r>
              <a:rPr kumimoji="1" lang="en-US" altLang="zh-CN" dirty="0"/>
              <a:t>,M</a:t>
            </a:r>
            <a:r>
              <a:rPr kumimoji="1" lang="en-US" altLang="zh-CN" baseline="-25000" dirty="0"/>
              <a:t>T</a:t>
            </a:r>
            <a:r>
              <a:rPr kumimoji="1" lang="zh-CN" altLang="en-US" dirty="0"/>
              <a:t>和</a:t>
            </a:r>
            <a:r>
              <a:rPr kumimoji="1" lang="en-US" altLang="zh-CN" dirty="0"/>
              <a:t>M</a:t>
            </a:r>
            <a:r>
              <a:rPr kumimoji="1" lang="en-US" altLang="zh-CN" baseline="-25000" dirty="0"/>
              <a:t>V</a:t>
            </a:r>
            <a:r>
              <a:rPr kumimoji="1" lang="zh-CN" altLang="en-US" dirty="0"/>
              <a:t>，则</a:t>
            </a:r>
          </a:p>
        </p:txBody>
      </p:sp>
      <p:grpSp>
        <p:nvGrpSpPr>
          <p:cNvPr id="2" name="Group 4"/>
          <p:cNvGrpSpPr>
            <a:grpSpLocks/>
          </p:cNvGrpSpPr>
          <p:nvPr/>
        </p:nvGrpSpPr>
        <p:grpSpPr bwMode="auto">
          <a:xfrm>
            <a:off x="1030702" y="1831199"/>
            <a:ext cx="8336304" cy="1373506"/>
            <a:chOff x="305" y="1395"/>
            <a:chExt cx="5250" cy="865"/>
          </a:xfrm>
        </p:grpSpPr>
        <p:graphicFrame>
          <p:nvGraphicFramePr>
            <p:cNvPr id="229424" name="Object 5"/>
            <p:cNvGraphicFramePr>
              <a:graphicFrameLocks noChangeAspect="1"/>
            </p:cNvGraphicFramePr>
            <p:nvPr/>
          </p:nvGraphicFramePr>
          <p:xfrm>
            <a:off x="305" y="1407"/>
            <a:ext cx="1255" cy="841"/>
          </p:xfrm>
          <a:graphic>
            <a:graphicData uri="http://schemas.openxmlformats.org/presentationml/2006/ole">
              <mc:AlternateContent xmlns:mc="http://schemas.openxmlformats.org/markup-compatibility/2006">
                <mc:Choice xmlns:v="urn:schemas-microsoft-com:vml" Requires="v">
                  <p:oleObj spid="_x0000_s60870" name="Equation" r:id="rId3" imgW="838200" imgH="558800" progId="Equation.DSMT4">
                    <p:embed/>
                  </p:oleObj>
                </mc:Choice>
                <mc:Fallback>
                  <p:oleObj name="Equation" r:id="rId3" imgW="838200" imgH="558800" progId="Equation.DSMT4">
                    <p:embed/>
                    <p:pic>
                      <p:nvPicPr>
                        <p:cNvPr id="22942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 y="1407"/>
                          <a:ext cx="1255"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5" name="Object 6"/>
            <p:cNvGraphicFramePr>
              <a:graphicFrameLocks noChangeAspect="1"/>
            </p:cNvGraphicFramePr>
            <p:nvPr>
              <p:extLst>
                <p:ext uri="{D42A27DB-BD31-4B8C-83A1-F6EECF244321}">
                  <p14:modId xmlns:p14="http://schemas.microsoft.com/office/powerpoint/2010/main" val="1133548615"/>
                </p:ext>
              </p:extLst>
            </p:nvPr>
          </p:nvGraphicFramePr>
          <p:xfrm>
            <a:off x="1648" y="1395"/>
            <a:ext cx="1241" cy="841"/>
          </p:xfrm>
          <a:graphic>
            <a:graphicData uri="http://schemas.openxmlformats.org/presentationml/2006/ole">
              <mc:AlternateContent xmlns:mc="http://schemas.openxmlformats.org/markup-compatibility/2006">
                <mc:Choice xmlns:v="urn:schemas-microsoft-com:vml" Requires="v">
                  <p:oleObj spid="_x0000_s60871" name="Equation" r:id="rId5" imgW="825500" imgH="558800" progId="Equation.DSMT4">
                    <p:embed/>
                  </p:oleObj>
                </mc:Choice>
                <mc:Fallback>
                  <p:oleObj name="Equation" r:id="rId5" imgW="825500" imgH="558800" progId="Equation.DSMT4">
                    <p:embed/>
                    <p:pic>
                      <p:nvPicPr>
                        <p:cNvPr id="22942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8" y="1395"/>
                          <a:ext cx="124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6" name="Object 7"/>
            <p:cNvGraphicFramePr>
              <a:graphicFrameLocks noChangeAspect="1"/>
            </p:cNvGraphicFramePr>
            <p:nvPr/>
          </p:nvGraphicFramePr>
          <p:xfrm>
            <a:off x="2945" y="1415"/>
            <a:ext cx="1255" cy="841"/>
          </p:xfrm>
          <a:graphic>
            <a:graphicData uri="http://schemas.openxmlformats.org/presentationml/2006/ole">
              <mc:AlternateContent xmlns:mc="http://schemas.openxmlformats.org/markup-compatibility/2006">
                <mc:Choice xmlns:v="urn:schemas-microsoft-com:vml" Requires="v">
                  <p:oleObj spid="_x0000_s60872" name="Equation" r:id="rId7" imgW="838200" imgH="558800" progId="Equation.DSMT4">
                    <p:embed/>
                  </p:oleObj>
                </mc:Choice>
                <mc:Fallback>
                  <p:oleObj name="Equation" r:id="rId7" imgW="838200" imgH="558800" progId="Equation.DSMT4">
                    <p:embed/>
                    <p:pic>
                      <p:nvPicPr>
                        <p:cNvPr id="22942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5" y="1415"/>
                          <a:ext cx="1255"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9427" name="Object 8"/>
            <p:cNvGraphicFramePr>
              <a:graphicFrameLocks noChangeAspect="1"/>
            </p:cNvGraphicFramePr>
            <p:nvPr/>
          </p:nvGraphicFramePr>
          <p:xfrm>
            <a:off x="4243" y="1419"/>
            <a:ext cx="1312" cy="841"/>
          </p:xfrm>
          <a:graphic>
            <a:graphicData uri="http://schemas.openxmlformats.org/presentationml/2006/ole">
              <mc:AlternateContent xmlns:mc="http://schemas.openxmlformats.org/markup-compatibility/2006">
                <mc:Choice xmlns:v="urn:schemas-microsoft-com:vml" Requires="v">
                  <p:oleObj spid="_x0000_s60873" name="Equation" r:id="rId9" imgW="876300" imgH="558800" progId="Equation.DSMT4">
                    <p:embed/>
                  </p:oleObj>
                </mc:Choice>
                <mc:Fallback>
                  <p:oleObj name="Equation" r:id="rId9" imgW="876300" imgH="558800" progId="Equation.DSMT4">
                    <p:embed/>
                    <p:pic>
                      <p:nvPicPr>
                        <p:cNvPr id="229427"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3" y="1419"/>
                          <a:ext cx="1312"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55817" name="Rectangle 9"/>
          <p:cNvSpPr>
            <a:spLocks noChangeArrowheads="1"/>
          </p:cNvSpPr>
          <p:nvPr/>
        </p:nvSpPr>
        <p:spPr bwMode="auto">
          <a:xfrm>
            <a:off x="192431" y="3323602"/>
            <a:ext cx="8355359"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ts val="0"/>
              </a:spcBef>
              <a:buFont typeface="Wingdings" panose="05000000000000000000" pitchFamily="2" charset="2"/>
              <a:buNone/>
            </a:pPr>
            <a:r>
              <a:rPr kumimoji="1" lang="zh-CN" altLang="en-US" sz="2400" dirty="0">
                <a:latin typeface="+mn-ea"/>
                <a:ea typeface="+mn-ea"/>
              </a:rPr>
              <a:t>（</a:t>
            </a:r>
            <a:r>
              <a:rPr kumimoji="1" lang="en-US" altLang="zh-CN" sz="2400" dirty="0">
                <a:latin typeface="+mn-ea"/>
                <a:ea typeface="+mn-ea"/>
              </a:rPr>
              <a:t>3</a:t>
            </a:r>
            <a:r>
              <a:rPr kumimoji="1" lang="zh-CN" altLang="en-US" sz="2400" dirty="0">
                <a:latin typeface="+mn-ea"/>
                <a:ea typeface="+mn-ea"/>
              </a:rPr>
              <a:t>）</a:t>
            </a:r>
            <a:r>
              <a:rPr kumimoji="1" lang="en-US" altLang="zh-CN" sz="2400" dirty="0">
                <a:latin typeface="+mn-ea"/>
                <a:ea typeface="+mn-ea"/>
              </a:rPr>
              <a:t>R,S,T</a:t>
            </a:r>
            <a:r>
              <a:rPr kumimoji="1" lang="zh-CN" altLang="en-US" sz="2400" dirty="0">
                <a:latin typeface="+mn-ea"/>
                <a:ea typeface="+mn-ea"/>
              </a:rPr>
              <a:t>和Ｖ的关系图分别是图</a:t>
            </a:r>
            <a:r>
              <a:rPr kumimoji="1" lang="en-US" altLang="zh-CN" sz="2400" dirty="0">
                <a:latin typeface="+mn-ea"/>
                <a:ea typeface="+mn-ea"/>
              </a:rPr>
              <a:t>(a),(b),(c)</a:t>
            </a:r>
            <a:r>
              <a:rPr kumimoji="1" lang="zh-CN" altLang="en-US" sz="2400" dirty="0">
                <a:latin typeface="+mn-ea"/>
                <a:ea typeface="+mn-ea"/>
              </a:rPr>
              <a:t>和</a:t>
            </a:r>
            <a:r>
              <a:rPr kumimoji="1" lang="en-US" altLang="zh-CN" sz="2400" dirty="0">
                <a:latin typeface="+mn-ea"/>
                <a:ea typeface="+mn-ea"/>
              </a:rPr>
              <a:t>(d)</a:t>
            </a:r>
            <a:r>
              <a:rPr kumimoji="1" lang="zh-CN" altLang="en-US" sz="2400" dirty="0">
                <a:latin typeface="+mn-ea"/>
                <a:ea typeface="+mn-ea"/>
              </a:rPr>
              <a:t>。</a:t>
            </a:r>
          </a:p>
        </p:txBody>
      </p:sp>
      <p:sp>
        <p:nvSpPr>
          <p:cNvPr id="53" name="Rectangle 3">
            <a:extLst>
              <a:ext uri="{FF2B5EF4-FFF2-40B4-BE49-F238E27FC236}">
                <a16:creationId xmlns:a16="http://schemas.microsoft.com/office/drawing/2014/main" id="{FBD87011-7551-4333-993C-0A72AB0DA235}"/>
              </a:ext>
            </a:extLst>
          </p:cNvPr>
          <p:cNvSpPr txBox="1">
            <a:spLocks noChangeArrowheads="1"/>
          </p:cNvSpPr>
          <p:nvPr/>
        </p:nvSpPr>
        <p:spPr>
          <a:xfrm>
            <a:off x="870357" y="348639"/>
            <a:ext cx="5334000" cy="42941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s-ES" altLang="zh-CN" dirty="0"/>
              <a:t>4.22</a:t>
            </a:r>
            <a:r>
              <a:rPr kumimoji="1" lang="zh-CN" altLang="en-US" dirty="0"/>
              <a:t>（续）</a:t>
            </a:r>
          </a:p>
        </p:txBody>
      </p:sp>
      <p:grpSp>
        <p:nvGrpSpPr>
          <p:cNvPr id="54" name="Group 10">
            <a:extLst>
              <a:ext uri="{FF2B5EF4-FFF2-40B4-BE49-F238E27FC236}">
                <a16:creationId xmlns:a16="http://schemas.microsoft.com/office/drawing/2014/main" id="{188543DF-1AA9-4204-A1F0-5E61112E66A0}"/>
              </a:ext>
            </a:extLst>
          </p:cNvPr>
          <p:cNvGrpSpPr>
            <a:grpSpLocks/>
          </p:cNvGrpSpPr>
          <p:nvPr/>
        </p:nvGrpSpPr>
        <p:grpSpPr bwMode="auto">
          <a:xfrm>
            <a:off x="1168197" y="4191794"/>
            <a:ext cx="8108950" cy="2147888"/>
            <a:chOff x="403" y="2724"/>
            <a:chExt cx="5108" cy="1353"/>
          </a:xfrm>
        </p:grpSpPr>
        <p:sp>
          <p:nvSpPr>
            <p:cNvPr id="55" name="Text Box 11">
              <a:extLst>
                <a:ext uri="{FF2B5EF4-FFF2-40B4-BE49-F238E27FC236}">
                  <a16:creationId xmlns:a16="http://schemas.microsoft.com/office/drawing/2014/main" id="{6BC28602-3F88-4C1C-A178-74214A876639}"/>
                </a:ext>
              </a:extLst>
            </p:cNvPr>
            <p:cNvSpPr txBox="1">
              <a:spLocks noChangeAspect="1" noChangeArrowheads="1"/>
            </p:cNvSpPr>
            <p:nvPr/>
          </p:nvSpPr>
          <p:spPr bwMode="auto">
            <a:xfrm>
              <a:off x="519"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56" name="Text Box 12">
              <a:extLst>
                <a:ext uri="{FF2B5EF4-FFF2-40B4-BE49-F238E27FC236}">
                  <a16:creationId xmlns:a16="http://schemas.microsoft.com/office/drawing/2014/main" id="{1761D9DB-4340-4783-B08C-C9A0E768A8D5}"/>
                </a:ext>
              </a:extLst>
            </p:cNvPr>
            <p:cNvSpPr txBox="1">
              <a:spLocks noChangeAspect="1" noChangeArrowheads="1"/>
            </p:cNvSpPr>
            <p:nvPr/>
          </p:nvSpPr>
          <p:spPr bwMode="auto">
            <a:xfrm>
              <a:off x="769" y="354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57" name="Text Box 13">
              <a:extLst>
                <a:ext uri="{FF2B5EF4-FFF2-40B4-BE49-F238E27FC236}">
                  <a16:creationId xmlns:a16="http://schemas.microsoft.com/office/drawing/2014/main" id="{D5ABAC98-CFDE-4E8A-9AAF-B593CF49D932}"/>
                </a:ext>
              </a:extLst>
            </p:cNvPr>
            <p:cNvSpPr txBox="1">
              <a:spLocks noChangeAspect="1" noChangeArrowheads="1"/>
            </p:cNvSpPr>
            <p:nvPr/>
          </p:nvSpPr>
          <p:spPr bwMode="auto">
            <a:xfrm>
              <a:off x="1435"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58" name="Arc 14">
              <a:extLst>
                <a:ext uri="{FF2B5EF4-FFF2-40B4-BE49-F238E27FC236}">
                  <a16:creationId xmlns:a16="http://schemas.microsoft.com/office/drawing/2014/main" id="{DCEF5F05-E9BB-4AB7-B1D0-5AAE3C57C736}"/>
                </a:ext>
              </a:extLst>
            </p:cNvPr>
            <p:cNvSpPr>
              <a:spLocks noChangeAspect="1"/>
            </p:cNvSpPr>
            <p:nvPr/>
          </p:nvSpPr>
          <p:spPr bwMode="auto">
            <a:xfrm rot="480000" flipH="1">
              <a:off x="403" y="2724"/>
              <a:ext cx="299" cy="29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path>
                <a:path w="43200" h="43200" stroke="0"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lnTo>
                    <a:pt x="21600" y="21600"/>
                  </a:lnTo>
                  <a:lnTo>
                    <a:pt x="177" y="2436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59" name="Freeform 15">
              <a:extLst>
                <a:ext uri="{FF2B5EF4-FFF2-40B4-BE49-F238E27FC236}">
                  <a16:creationId xmlns:a16="http://schemas.microsoft.com/office/drawing/2014/main" id="{A427F4A7-9521-4DBF-A865-97E22969D203}"/>
                </a:ext>
              </a:extLst>
            </p:cNvPr>
            <p:cNvSpPr>
              <a:spLocks noChangeAspect="1"/>
            </p:cNvSpPr>
            <p:nvPr/>
          </p:nvSpPr>
          <p:spPr bwMode="auto">
            <a:xfrm>
              <a:off x="685" y="2936"/>
              <a:ext cx="653" cy="2"/>
            </a:xfrm>
            <a:custGeom>
              <a:avLst/>
              <a:gdLst>
                <a:gd name="T0" fmla="*/ 0 w 780"/>
                <a:gd name="T1" fmla="*/ 0 h 1"/>
                <a:gd name="T2" fmla="*/ 13 w 780"/>
                <a:gd name="T3" fmla="*/ 0 h 1"/>
                <a:gd name="T4" fmla="*/ 0 60000 65536"/>
                <a:gd name="T5" fmla="*/ 0 60000 65536"/>
                <a:gd name="T6" fmla="*/ 0 w 780"/>
                <a:gd name="T7" fmla="*/ 0 h 1"/>
                <a:gd name="T8" fmla="*/ 780 w 780"/>
                <a:gd name="T9" fmla="*/ 1 h 1"/>
              </a:gdLst>
              <a:ahLst/>
              <a:cxnLst>
                <a:cxn ang="T4">
                  <a:pos x="T0" y="T1"/>
                </a:cxn>
                <a:cxn ang="T5">
                  <a:pos x="T2" y="T3"/>
                </a:cxn>
              </a:cxnLst>
              <a:rect l="T6" t="T7" r="T8" b="T9"/>
              <a:pathLst>
                <a:path w="780" h="1">
                  <a:moveTo>
                    <a:pt x="0" y="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0" name="Text Box 16">
              <a:extLst>
                <a:ext uri="{FF2B5EF4-FFF2-40B4-BE49-F238E27FC236}">
                  <a16:creationId xmlns:a16="http://schemas.microsoft.com/office/drawing/2014/main" id="{4C78E3CC-19AA-40D4-AE39-BBDF04A2C635}"/>
                </a:ext>
              </a:extLst>
            </p:cNvPr>
            <p:cNvSpPr txBox="1">
              <a:spLocks noChangeAspect="1" noChangeArrowheads="1"/>
            </p:cNvSpPr>
            <p:nvPr/>
          </p:nvSpPr>
          <p:spPr bwMode="auto">
            <a:xfrm>
              <a:off x="785" y="3847"/>
              <a:ext cx="4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(a)</a:t>
              </a:r>
            </a:p>
          </p:txBody>
        </p:sp>
        <p:sp>
          <p:nvSpPr>
            <p:cNvPr id="61" name="Freeform 17">
              <a:extLst>
                <a:ext uri="{FF2B5EF4-FFF2-40B4-BE49-F238E27FC236}">
                  <a16:creationId xmlns:a16="http://schemas.microsoft.com/office/drawing/2014/main" id="{83421BCD-E85E-4863-8D82-B554E340E1F9}"/>
                </a:ext>
              </a:extLst>
            </p:cNvPr>
            <p:cNvSpPr>
              <a:spLocks noChangeAspect="1"/>
            </p:cNvSpPr>
            <p:nvPr/>
          </p:nvSpPr>
          <p:spPr bwMode="auto">
            <a:xfrm>
              <a:off x="693" y="2954"/>
              <a:ext cx="1" cy="679"/>
            </a:xfrm>
            <a:custGeom>
              <a:avLst/>
              <a:gdLst>
                <a:gd name="T0" fmla="*/ 0 w 1"/>
                <a:gd name="T1" fmla="*/ 0 h 740"/>
                <a:gd name="T2" fmla="*/ 0 w 1"/>
                <a:gd name="T3" fmla="*/ 103 h 740"/>
                <a:gd name="T4" fmla="*/ 0 60000 65536"/>
                <a:gd name="T5" fmla="*/ 0 60000 65536"/>
                <a:gd name="T6" fmla="*/ 0 w 1"/>
                <a:gd name="T7" fmla="*/ 0 h 740"/>
                <a:gd name="T8" fmla="*/ 1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2" name="Freeform 18">
              <a:extLst>
                <a:ext uri="{FF2B5EF4-FFF2-40B4-BE49-F238E27FC236}">
                  <a16:creationId xmlns:a16="http://schemas.microsoft.com/office/drawing/2014/main" id="{4ABCF295-2C41-4279-BDFC-BBDD56E94221}"/>
                </a:ext>
              </a:extLst>
            </p:cNvPr>
            <p:cNvSpPr>
              <a:spLocks noChangeAspect="1"/>
            </p:cNvSpPr>
            <p:nvPr/>
          </p:nvSpPr>
          <p:spPr bwMode="auto">
            <a:xfrm>
              <a:off x="685" y="3003"/>
              <a:ext cx="653" cy="699"/>
            </a:xfrm>
            <a:custGeom>
              <a:avLst/>
              <a:gdLst>
                <a:gd name="T0" fmla="*/ 0 w 780"/>
                <a:gd name="T1" fmla="*/ 111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3" name="Text Box 19">
              <a:extLst>
                <a:ext uri="{FF2B5EF4-FFF2-40B4-BE49-F238E27FC236}">
                  <a16:creationId xmlns:a16="http://schemas.microsoft.com/office/drawing/2014/main" id="{75268AA0-A1F4-4014-A99A-0815618809A0}"/>
                </a:ext>
              </a:extLst>
            </p:cNvPr>
            <p:cNvSpPr txBox="1">
              <a:spLocks noChangeAspect="1" noChangeArrowheads="1"/>
            </p:cNvSpPr>
            <p:nvPr/>
          </p:nvSpPr>
          <p:spPr bwMode="auto">
            <a:xfrm>
              <a:off x="1783" y="2725"/>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4" name="Text Box 20">
              <a:extLst>
                <a:ext uri="{FF2B5EF4-FFF2-40B4-BE49-F238E27FC236}">
                  <a16:creationId xmlns:a16="http://schemas.microsoft.com/office/drawing/2014/main" id="{B270BAFD-1229-4EBD-9381-C4DFE3B35A1E}"/>
                </a:ext>
              </a:extLst>
            </p:cNvPr>
            <p:cNvSpPr txBox="1">
              <a:spLocks noChangeAspect="1" noChangeArrowheads="1"/>
            </p:cNvSpPr>
            <p:nvPr/>
          </p:nvSpPr>
          <p:spPr bwMode="auto">
            <a:xfrm>
              <a:off x="2034" y="35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5" name="Text Box 21">
              <a:extLst>
                <a:ext uri="{FF2B5EF4-FFF2-40B4-BE49-F238E27FC236}">
                  <a16:creationId xmlns:a16="http://schemas.microsoft.com/office/drawing/2014/main" id="{2987EB6D-6A1F-4E9B-B7F4-5049064D1B17}"/>
                </a:ext>
              </a:extLst>
            </p:cNvPr>
            <p:cNvSpPr txBox="1">
              <a:spLocks noChangeAspect="1" noChangeArrowheads="1"/>
            </p:cNvSpPr>
            <p:nvPr/>
          </p:nvSpPr>
          <p:spPr bwMode="auto">
            <a:xfrm>
              <a:off x="2597" y="2725"/>
              <a:ext cx="30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66" name="Freeform 22">
              <a:extLst>
                <a:ext uri="{FF2B5EF4-FFF2-40B4-BE49-F238E27FC236}">
                  <a16:creationId xmlns:a16="http://schemas.microsoft.com/office/drawing/2014/main" id="{00893CD3-6458-4584-AAE3-5A4876C62B12}"/>
                </a:ext>
              </a:extLst>
            </p:cNvPr>
            <p:cNvSpPr>
              <a:spLocks noChangeAspect="1"/>
            </p:cNvSpPr>
            <p:nvPr/>
          </p:nvSpPr>
          <p:spPr bwMode="auto">
            <a:xfrm>
              <a:off x="1970" y="2956"/>
              <a:ext cx="0" cy="678"/>
            </a:xfrm>
            <a:custGeom>
              <a:avLst/>
              <a:gdLst>
                <a:gd name="T0" fmla="*/ 0 w 1"/>
                <a:gd name="T1" fmla="*/ 0 h 740"/>
                <a:gd name="T2" fmla="*/ 0 w 1"/>
                <a:gd name="T3" fmla="*/ 96 h 740"/>
                <a:gd name="T4" fmla="*/ 0 60000 65536"/>
                <a:gd name="T5" fmla="*/ 0 60000 65536"/>
                <a:gd name="T6" fmla="*/ 0 w 1"/>
                <a:gd name="T7" fmla="*/ 0 h 740"/>
                <a:gd name="T8" fmla="*/ 0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67" name="Text Box 23">
              <a:extLst>
                <a:ext uri="{FF2B5EF4-FFF2-40B4-BE49-F238E27FC236}">
                  <a16:creationId xmlns:a16="http://schemas.microsoft.com/office/drawing/2014/main" id="{4885A8CF-B29C-4BC2-BF50-FD9023CCC5C5}"/>
                </a:ext>
              </a:extLst>
            </p:cNvPr>
            <p:cNvSpPr txBox="1">
              <a:spLocks noChangeAspect="1" noChangeArrowheads="1"/>
            </p:cNvSpPr>
            <p:nvPr/>
          </p:nvSpPr>
          <p:spPr bwMode="auto">
            <a:xfrm>
              <a:off x="3107" y="2725"/>
              <a:ext cx="3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68" name="Text Box 24">
              <a:extLst>
                <a:ext uri="{FF2B5EF4-FFF2-40B4-BE49-F238E27FC236}">
                  <a16:creationId xmlns:a16="http://schemas.microsoft.com/office/drawing/2014/main" id="{40B6D2C1-D9BB-44AF-A584-3D16EEC8837D}"/>
                </a:ext>
              </a:extLst>
            </p:cNvPr>
            <p:cNvSpPr txBox="1">
              <a:spLocks noChangeAspect="1" noChangeArrowheads="1"/>
            </p:cNvSpPr>
            <p:nvPr/>
          </p:nvSpPr>
          <p:spPr bwMode="auto">
            <a:xfrm>
              <a:off x="3406" y="354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69" name="Text Box 25">
              <a:extLst>
                <a:ext uri="{FF2B5EF4-FFF2-40B4-BE49-F238E27FC236}">
                  <a16:creationId xmlns:a16="http://schemas.microsoft.com/office/drawing/2014/main" id="{F4989FD4-3A21-4B37-A0D8-741C3CA074E2}"/>
                </a:ext>
              </a:extLst>
            </p:cNvPr>
            <p:cNvSpPr txBox="1">
              <a:spLocks noChangeAspect="1" noChangeArrowheads="1"/>
            </p:cNvSpPr>
            <p:nvPr/>
          </p:nvSpPr>
          <p:spPr bwMode="auto">
            <a:xfrm>
              <a:off x="4081" y="2725"/>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70" name="Freeform 26">
              <a:extLst>
                <a:ext uri="{FF2B5EF4-FFF2-40B4-BE49-F238E27FC236}">
                  <a16:creationId xmlns:a16="http://schemas.microsoft.com/office/drawing/2014/main" id="{5CA4B065-213F-40B4-A195-423D184F55E3}"/>
                </a:ext>
              </a:extLst>
            </p:cNvPr>
            <p:cNvSpPr>
              <a:spLocks noChangeAspect="1"/>
            </p:cNvSpPr>
            <p:nvPr/>
          </p:nvSpPr>
          <p:spPr bwMode="auto">
            <a:xfrm>
              <a:off x="3308" y="2965"/>
              <a:ext cx="1" cy="679"/>
            </a:xfrm>
            <a:custGeom>
              <a:avLst/>
              <a:gdLst>
                <a:gd name="T0" fmla="*/ 0 w 1"/>
                <a:gd name="T1" fmla="*/ 0 h 740"/>
                <a:gd name="T2" fmla="*/ 0 w 1"/>
                <a:gd name="T3" fmla="*/ 103 h 740"/>
                <a:gd name="T4" fmla="*/ 0 60000 65536"/>
                <a:gd name="T5" fmla="*/ 0 60000 65536"/>
                <a:gd name="T6" fmla="*/ 0 w 1"/>
                <a:gd name="T7" fmla="*/ 0 h 740"/>
                <a:gd name="T8" fmla="*/ 1 w 1"/>
                <a:gd name="T9" fmla="*/ 740 h 740"/>
              </a:gdLst>
              <a:ahLst/>
              <a:cxnLst>
                <a:cxn ang="T4">
                  <a:pos x="T0" y="T1"/>
                </a:cxn>
                <a:cxn ang="T5">
                  <a:pos x="T2" y="T3"/>
                </a:cxn>
              </a:cxnLst>
              <a:rect l="T6" t="T7" r="T8" b="T9"/>
              <a:pathLst>
                <a:path w="1" h="740">
                  <a:moveTo>
                    <a:pt x="0" y="0"/>
                  </a:moveTo>
                  <a:lnTo>
                    <a:pt x="0" y="74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1" name="Freeform 27">
              <a:extLst>
                <a:ext uri="{FF2B5EF4-FFF2-40B4-BE49-F238E27FC236}">
                  <a16:creationId xmlns:a16="http://schemas.microsoft.com/office/drawing/2014/main" id="{6FF84600-2E50-49A7-ACC3-31CEAF6C5037}"/>
                </a:ext>
              </a:extLst>
            </p:cNvPr>
            <p:cNvSpPr>
              <a:spLocks noChangeAspect="1"/>
            </p:cNvSpPr>
            <p:nvPr/>
          </p:nvSpPr>
          <p:spPr bwMode="auto">
            <a:xfrm>
              <a:off x="3301" y="2956"/>
              <a:ext cx="653" cy="697"/>
            </a:xfrm>
            <a:custGeom>
              <a:avLst/>
              <a:gdLst>
                <a:gd name="T0" fmla="*/ 0 w 780"/>
                <a:gd name="T1" fmla="*/ 105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2" name="Text Box 28">
              <a:extLst>
                <a:ext uri="{FF2B5EF4-FFF2-40B4-BE49-F238E27FC236}">
                  <a16:creationId xmlns:a16="http://schemas.microsoft.com/office/drawing/2014/main" id="{1D9D3CFB-B694-4C68-A65F-012C60F925B5}"/>
                </a:ext>
              </a:extLst>
            </p:cNvPr>
            <p:cNvSpPr txBox="1">
              <a:spLocks noChangeAspect="1" noChangeArrowheads="1"/>
            </p:cNvSpPr>
            <p:nvPr/>
          </p:nvSpPr>
          <p:spPr bwMode="auto">
            <a:xfrm>
              <a:off x="4403" y="2725"/>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1</a:t>
              </a:r>
            </a:p>
          </p:txBody>
        </p:sp>
        <p:sp>
          <p:nvSpPr>
            <p:cNvPr id="73" name="Text Box 29">
              <a:extLst>
                <a:ext uri="{FF2B5EF4-FFF2-40B4-BE49-F238E27FC236}">
                  <a16:creationId xmlns:a16="http://schemas.microsoft.com/office/drawing/2014/main" id="{60E19C10-EC70-45F3-BE66-E8DD9DF068AD}"/>
                </a:ext>
              </a:extLst>
            </p:cNvPr>
            <p:cNvSpPr txBox="1">
              <a:spLocks noChangeAspect="1" noChangeArrowheads="1"/>
            </p:cNvSpPr>
            <p:nvPr/>
          </p:nvSpPr>
          <p:spPr bwMode="auto">
            <a:xfrm>
              <a:off x="4680" y="3540"/>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2</a:t>
              </a:r>
            </a:p>
          </p:txBody>
        </p:sp>
        <p:sp>
          <p:nvSpPr>
            <p:cNvPr id="74" name="Text Box 30">
              <a:extLst>
                <a:ext uri="{FF2B5EF4-FFF2-40B4-BE49-F238E27FC236}">
                  <a16:creationId xmlns:a16="http://schemas.microsoft.com/office/drawing/2014/main" id="{5E867606-9338-42D6-8ADD-6AA8A0248EE0}"/>
                </a:ext>
              </a:extLst>
            </p:cNvPr>
            <p:cNvSpPr txBox="1">
              <a:spLocks noChangeAspect="1" noChangeArrowheads="1"/>
            </p:cNvSpPr>
            <p:nvPr/>
          </p:nvSpPr>
          <p:spPr bwMode="auto">
            <a:xfrm>
              <a:off x="5330" y="2725"/>
              <a:ext cx="1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3</a:t>
              </a:r>
            </a:p>
          </p:txBody>
        </p:sp>
        <p:sp>
          <p:nvSpPr>
            <p:cNvPr id="75" name="Freeform 31">
              <a:extLst>
                <a:ext uri="{FF2B5EF4-FFF2-40B4-BE49-F238E27FC236}">
                  <a16:creationId xmlns:a16="http://schemas.microsoft.com/office/drawing/2014/main" id="{39E45AC7-9EE5-47C6-96C2-2773B263ADF5}"/>
                </a:ext>
              </a:extLst>
            </p:cNvPr>
            <p:cNvSpPr>
              <a:spLocks noChangeAspect="1"/>
            </p:cNvSpPr>
            <p:nvPr/>
          </p:nvSpPr>
          <p:spPr bwMode="auto">
            <a:xfrm>
              <a:off x="4573" y="2945"/>
              <a:ext cx="654" cy="1"/>
            </a:xfrm>
            <a:custGeom>
              <a:avLst/>
              <a:gdLst>
                <a:gd name="T0" fmla="*/ 0 w 780"/>
                <a:gd name="T1" fmla="*/ 0 h 1"/>
                <a:gd name="T2" fmla="*/ 13 w 780"/>
                <a:gd name="T3" fmla="*/ 0 h 1"/>
                <a:gd name="T4" fmla="*/ 0 60000 65536"/>
                <a:gd name="T5" fmla="*/ 0 60000 65536"/>
                <a:gd name="T6" fmla="*/ 0 w 780"/>
                <a:gd name="T7" fmla="*/ 0 h 1"/>
                <a:gd name="T8" fmla="*/ 780 w 780"/>
                <a:gd name="T9" fmla="*/ 1 h 1"/>
              </a:gdLst>
              <a:ahLst/>
              <a:cxnLst>
                <a:cxn ang="T4">
                  <a:pos x="T0" y="T1"/>
                </a:cxn>
                <a:cxn ang="T5">
                  <a:pos x="T2" y="T3"/>
                </a:cxn>
              </a:cxnLst>
              <a:rect l="T6" t="T7" r="T8" b="T9"/>
              <a:pathLst>
                <a:path w="780" h="1">
                  <a:moveTo>
                    <a:pt x="0" y="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6" name="Freeform 32">
              <a:extLst>
                <a:ext uri="{FF2B5EF4-FFF2-40B4-BE49-F238E27FC236}">
                  <a16:creationId xmlns:a16="http://schemas.microsoft.com/office/drawing/2014/main" id="{8BC8C483-9F2B-4517-804F-92A69A7313DB}"/>
                </a:ext>
              </a:extLst>
            </p:cNvPr>
            <p:cNvSpPr>
              <a:spLocks noChangeAspect="1"/>
            </p:cNvSpPr>
            <p:nvPr/>
          </p:nvSpPr>
          <p:spPr bwMode="auto">
            <a:xfrm>
              <a:off x="4562" y="2936"/>
              <a:ext cx="69" cy="713"/>
            </a:xfrm>
            <a:custGeom>
              <a:avLst/>
              <a:gdLst>
                <a:gd name="T0" fmla="*/ 0 w 80"/>
                <a:gd name="T1" fmla="*/ 0 h 740"/>
                <a:gd name="T2" fmla="*/ 3 w 80"/>
                <a:gd name="T3" fmla="*/ 129 h 740"/>
                <a:gd name="T4" fmla="*/ 0 w 80"/>
                <a:gd name="T5" fmla="*/ 316 h 740"/>
                <a:gd name="T6" fmla="*/ 0 60000 65536"/>
                <a:gd name="T7" fmla="*/ 0 60000 65536"/>
                <a:gd name="T8" fmla="*/ 0 60000 65536"/>
                <a:gd name="T9" fmla="*/ 0 w 80"/>
                <a:gd name="T10" fmla="*/ 0 h 740"/>
                <a:gd name="T11" fmla="*/ 80 w 80"/>
                <a:gd name="T12" fmla="*/ 740 h 740"/>
              </a:gdLst>
              <a:ahLst/>
              <a:cxnLst>
                <a:cxn ang="T6">
                  <a:pos x="T0" y="T1"/>
                </a:cxn>
                <a:cxn ang="T7">
                  <a:pos x="T2" y="T3"/>
                </a:cxn>
                <a:cxn ang="T8">
                  <a:pos x="T4" y="T5"/>
                </a:cxn>
              </a:cxnLst>
              <a:rect l="T9" t="T10" r="T11" b="T12"/>
              <a:pathLst>
                <a:path w="80" h="740">
                  <a:moveTo>
                    <a:pt x="0" y="0"/>
                  </a:moveTo>
                  <a:cubicBezTo>
                    <a:pt x="13" y="51"/>
                    <a:pt x="80" y="181"/>
                    <a:pt x="80" y="304"/>
                  </a:cubicBezTo>
                  <a:cubicBezTo>
                    <a:pt x="80" y="427"/>
                    <a:pt x="17" y="649"/>
                    <a:pt x="0" y="740"/>
                  </a:cubicBez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7" name="Freeform 33">
              <a:extLst>
                <a:ext uri="{FF2B5EF4-FFF2-40B4-BE49-F238E27FC236}">
                  <a16:creationId xmlns:a16="http://schemas.microsoft.com/office/drawing/2014/main" id="{0D32EF4B-BB0F-4569-A2F6-5E9D6206BA3A}"/>
                </a:ext>
              </a:extLst>
            </p:cNvPr>
            <p:cNvSpPr>
              <a:spLocks noChangeAspect="1"/>
            </p:cNvSpPr>
            <p:nvPr/>
          </p:nvSpPr>
          <p:spPr bwMode="auto">
            <a:xfrm>
              <a:off x="4604" y="2981"/>
              <a:ext cx="654" cy="697"/>
            </a:xfrm>
            <a:custGeom>
              <a:avLst/>
              <a:gdLst>
                <a:gd name="T0" fmla="*/ 0 w 780"/>
                <a:gd name="T1" fmla="*/ 105 h 760"/>
                <a:gd name="T2" fmla="*/ 13 w 780"/>
                <a:gd name="T3" fmla="*/ 0 h 760"/>
                <a:gd name="T4" fmla="*/ 0 60000 65536"/>
                <a:gd name="T5" fmla="*/ 0 60000 65536"/>
                <a:gd name="T6" fmla="*/ 0 w 780"/>
                <a:gd name="T7" fmla="*/ 0 h 760"/>
                <a:gd name="T8" fmla="*/ 780 w 780"/>
                <a:gd name="T9" fmla="*/ 760 h 760"/>
              </a:gdLst>
              <a:ahLst/>
              <a:cxnLst>
                <a:cxn ang="T4">
                  <a:pos x="T0" y="T1"/>
                </a:cxn>
                <a:cxn ang="T5">
                  <a:pos x="T2" y="T3"/>
                </a:cxn>
              </a:cxnLst>
              <a:rect l="T6" t="T7" r="T8" b="T9"/>
              <a:pathLst>
                <a:path w="780" h="760">
                  <a:moveTo>
                    <a:pt x="0" y="760"/>
                  </a:moveTo>
                  <a:lnTo>
                    <a:pt x="780" y="0"/>
                  </a:ln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8" name="Freeform 34">
              <a:extLst>
                <a:ext uri="{FF2B5EF4-FFF2-40B4-BE49-F238E27FC236}">
                  <a16:creationId xmlns:a16="http://schemas.microsoft.com/office/drawing/2014/main" id="{DBCBF782-B849-49F5-9D6E-503DB417FC2C}"/>
                </a:ext>
              </a:extLst>
            </p:cNvPr>
            <p:cNvSpPr>
              <a:spLocks noChangeAspect="1"/>
            </p:cNvSpPr>
            <p:nvPr/>
          </p:nvSpPr>
          <p:spPr bwMode="auto">
            <a:xfrm>
              <a:off x="4468" y="2952"/>
              <a:ext cx="72" cy="687"/>
            </a:xfrm>
            <a:custGeom>
              <a:avLst/>
              <a:gdLst>
                <a:gd name="T0" fmla="*/ 8 w 80"/>
                <a:gd name="T1" fmla="*/ 100 h 750"/>
                <a:gd name="T2" fmla="*/ 5 w 80"/>
                <a:gd name="T3" fmla="*/ 71 h 750"/>
                <a:gd name="T4" fmla="*/ 5 w 80"/>
                <a:gd name="T5" fmla="*/ 56 h 750"/>
                <a:gd name="T6" fmla="*/ 5 w 80"/>
                <a:gd name="T7" fmla="*/ 37 h 750"/>
                <a:gd name="T8" fmla="*/ 6 w 80"/>
                <a:gd name="T9" fmla="*/ 0 h 750"/>
                <a:gd name="T10" fmla="*/ 0 60000 65536"/>
                <a:gd name="T11" fmla="*/ 0 60000 65536"/>
                <a:gd name="T12" fmla="*/ 0 60000 65536"/>
                <a:gd name="T13" fmla="*/ 0 60000 65536"/>
                <a:gd name="T14" fmla="*/ 0 60000 65536"/>
                <a:gd name="T15" fmla="*/ 0 w 80"/>
                <a:gd name="T16" fmla="*/ 0 h 750"/>
                <a:gd name="T17" fmla="*/ 80 w 80"/>
                <a:gd name="T18" fmla="*/ 750 h 750"/>
              </a:gdLst>
              <a:ahLst/>
              <a:cxnLst>
                <a:cxn ang="T10">
                  <a:pos x="T0" y="T1"/>
                </a:cxn>
                <a:cxn ang="T11">
                  <a:pos x="T2" y="T3"/>
                </a:cxn>
                <a:cxn ang="T12">
                  <a:pos x="T4" y="T5"/>
                </a:cxn>
                <a:cxn ang="T13">
                  <a:pos x="T6" y="T7"/>
                </a:cxn>
                <a:cxn ang="T14">
                  <a:pos x="T8" y="T9"/>
                </a:cxn>
              </a:cxnLst>
              <a:rect l="T15" t="T16" r="T17" b="T18"/>
              <a:pathLst>
                <a:path w="80" h="750">
                  <a:moveTo>
                    <a:pt x="80" y="750"/>
                  </a:moveTo>
                  <a:cubicBezTo>
                    <a:pt x="70" y="713"/>
                    <a:pt x="32" y="585"/>
                    <a:pt x="20" y="530"/>
                  </a:cubicBezTo>
                  <a:cubicBezTo>
                    <a:pt x="8" y="475"/>
                    <a:pt x="12" y="462"/>
                    <a:pt x="10" y="420"/>
                  </a:cubicBezTo>
                  <a:cubicBezTo>
                    <a:pt x="2" y="344"/>
                    <a:pt x="0" y="350"/>
                    <a:pt x="10" y="280"/>
                  </a:cubicBezTo>
                  <a:cubicBezTo>
                    <a:pt x="20" y="210"/>
                    <a:pt x="57" y="58"/>
                    <a:pt x="70" y="0"/>
                  </a:cubicBezTo>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79" name="Oval 35">
              <a:extLst>
                <a:ext uri="{FF2B5EF4-FFF2-40B4-BE49-F238E27FC236}">
                  <a16:creationId xmlns:a16="http://schemas.microsoft.com/office/drawing/2014/main" id="{A9061EEB-A0F6-4422-B19F-B476AAD1C3AD}"/>
                </a:ext>
              </a:extLst>
            </p:cNvPr>
            <p:cNvSpPr>
              <a:spLocks noChangeAspect="1" noChangeArrowheads="1"/>
            </p:cNvSpPr>
            <p:nvPr/>
          </p:nvSpPr>
          <p:spPr bwMode="auto">
            <a:xfrm>
              <a:off x="643" y="2905"/>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0" name="Oval 36">
              <a:extLst>
                <a:ext uri="{FF2B5EF4-FFF2-40B4-BE49-F238E27FC236}">
                  <a16:creationId xmlns:a16="http://schemas.microsoft.com/office/drawing/2014/main" id="{2289943A-6439-4A3D-9D65-5C2435559F75}"/>
                </a:ext>
              </a:extLst>
            </p:cNvPr>
            <p:cNvSpPr>
              <a:spLocks noChangeAspect="1" noChangeArrowheads="1"/>
            </p:cNvSpPr>
            <p:nvPr/>
          </p:nvSpPr>
          <p:spPr bwMode="auto">
            <a:xfrm>
              <a:off x="1333" y="2905"/>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1" name="Oval 37">
              <a:extLst>
                <a:ext uri="{FF2B5EF4-FFF2-40B4-BE49-F238E27FC236}">
                  <a16:creationId xmlns:a16="http://schemas.microsoft.com/office/drawing/2014/main" id="{6871046B-E167-4784-86AC-D788E040F064}"/>
                </a:ext>
              </a:extLst>
            </p:cNvPr>
            <p:cNvSpPr>
              <a:spLocks noChangeAspect="1" noChangeArrowheads="1"/>
            </p:cNvSpPr>
            <p:nvPr/>
          </p:nvSpPr>
          <p:spPr bwMode="auto">
            <a:xfrm>
              <a:off x="643" y="362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2" name="Oval 38">
              <a:extLst>
                <a:ext uri="{FF2B5EF4-FFF2-40B4-BE49-F238E27FC236}">
                  <a16:creationId xmlns:a16="http://schemas.microsoft.com/office/drawing/2014/main" id="{2541C640-92F3-466A-9DE2-C8258A1D316B}"/>
                </a:ext>
              </a:extLst>
            </p:cNvPr>
            <p:cNvSpPr>
              <a:spLocks noChangeAspect="1" noChangeArrowheads="1"/>
            </p:cNvSpPr>
            <p:nvPr/>
          </p:nvSpPr>
          <p:spPr bwMode="auto">
            <a:xfrm>
              <a:off x="1920" y="2907"/>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3" name="Oval 39">
              <a:extLst>
                <a:ext uri="{FF2B5EF4-FFF2-40B4-BE49-F238E27FC236}">
                  <a16:creationId xmlns:a16="http://schemas.microsoft.com/office/drawing/2014/main" id="{E919E771-A45B-4B83-AB17-6E45529E7852}"/>
                </a:ext>
              </a:extLst>
            </p:cNvPr>
            <p:cNvSpPr>
              <a:spLocks noChangeAspect="1" noChangeArrowheads="1"/>
            </p:cNvSpPr>
            <p:nvPr/>
          </p:nvSpPr>
          <p:spPr bwMode="auto">
            <a:xfrm>
              <a:off x="2483" y="290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4" name="Oval 40">
              <a:extLst>
                <a:ext uri="{FF2B5EF4-FFF2-40B4-BE49-F238E27FC236}">
                  <a16:creationId xmlns:a16="http://schemas.microsoft.com/office/drawing/2014/main" id="{B7B2F5F0-434C-453C-A9F2-7E8A6FAE88CF}"/>
                </a:ext>
              </a:extLst>
            </p:cNvPr>
            <p:cNvSpPr>
              <a:spLocks noChangeAspect="1" noChangeArrowheads="1"/>
            </p:cNvSpPr>
            <p:nvPr/>
          </p:nvSpPr>
          <p:spPr bwMode="auto">
            <a:xfrm>
              <a:off x="1920" y="3629"/>
              <a:ext cx="101"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5" name="Oval 41">
              <a:extLst>
                <a:ext uri="{FF2B5EF4-FFF2-40B4-BE49-F238E27FC236}">
                  <a16:creationId xmlns:a16="http://schemas.microsoft.com/office/drawing/2014/main" id="{BCF0478B-E77A-46B9-8F9C-1543C64517BB}"/>
                </a:ext>
              </a:extLst>
            </p:cNvPr>
            <p:cNvSpPr>
              <a:spLocks noChangeAspect="1" noChangeArrowheads="1"/>
            </p:cNvSpPr>
            <p:nvPr/>
          </p:nvSpPr>
          <p:spPr bwMode="auto">
            <a:xfrm>
              <a:off x="3259" y="291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6" name="Oval 42">
              <a:extLst>
                <a:ext uri="{FF2B5EF4-FFF2-40B4-BE49-F238E27FC236}">
                  <a16:creationId xmlns:a16="http://schemas.microsoft.com/office/drawing/2014/main" id="{B87A08CF-07B8-4DFA-B757-D1E75B221DA1}"/>
                </a:ext>
              </a:extLst>
            </p:cNvPr>
            <p:cNvSpPr>
              <a:spLocks noChangeAspect="1" noChangeArrowheads="1"/>
            </p:cNvSpPr>
            <p:nvPr/>
          </p:nvSpPr>
          <p:spPr bwMode="auto">
            <a:xfrm>
              <a:off x="3950" y="291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7" name="Oval 43">
              <a:extLst>
                <a:ext uri="{FF2B5EF4-FFF2-40B4-BE49-F238E27FC236}">
                  <a16:creationId xmlns:a16="http://schemas.microsoft.com/office/drawing/2014/main" id="{3D52255D-55DA-4FE2-956E-C4EE71129D54}"/>
                </a:ext>
              </a:extLst>
            </p:cNvPr>
            <p:cNvSpPr>
              <a:spLocks noChangeAspect="1" noChangeArrowheads="1"/>
            </p:cNvSpPr>
            <p:nvPr/>
          </p:nvSpPr>
          <p:spPr bwMode="auto">
            <a:xfrm>
              <a:off x="3259" y="3639"/>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8" name="Oval 44">
              <a:extLst>
                <a:ext uri="{FF2B5EF4-FFF2-40B4-BE49-F238E27FC236}">
                  <a16:creationId xmlns:a16="http://schemas.microsoft.com/office/drawing/2014/main" id="{00D8B440-4E96-45A3-9265-4BB9845FD2EB}"/>
                </a:ext>
              </a:extLst>
            </p:cNvPr>
            <p:cNvSpPr>
              <a:spLocks noChangeAspect="1" noChangeArrowheads="1"/>
            </p:cNvSpPr>
            <p:nvPr/>
          </p:nvSpPr>
          <p:spPr bwMode="auto">
            <a:xfrm>
              <a:off x="4532" y="289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9" name="Oval 45">
              <a:extLst>
                <a:ext uri="{FF2B5EF4-FFF2-40B4-BE49-F238E27FC236}">
                  <a16:creationId xmlns:a16="http://schemas.microsoft.com/office/drawing/2014/main" id="{180B4A6D-750F-4942-99A5-9EA8EF11E782}"/>
                </a:ext>
              </a:extLst>
            </p:cNvPr>
            <p:cNvSpPr>
              <a:spLocks noChangeAspect="1" noChangeArrowheads="1"/>
            </p:cNvSpPr>
            <p:nvPr/>
          </p:nvSpPr>
          <p:spPr bwMode="auto">
            <a:xfrm>
              <a:off x="5223" y="2896"/>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0" name="Oval 46">
              <a:extLst>
                <a:ext uri="{FF2B5EF4-FFF2-40B4-BE49-F238E27FC236}">
                  <a16:creationId xmlns:a16="http://schemas.microsoft.com/office/drawing/2014/main" id="{B6604FC9-A634-41EB-841F-7AF598E3E086}"/>
                </a:ext>
              </a:extLst>
            </p:cNvPr>
            <p:cNvSpPr>
              <a:spLocks noChangeAspect="1" noChangeArrowheads="1"/>
            </p:cNvSpPr>
            <p:nvPr/>
          </p:nvSpPr>
          <p:spPr bwMode="auto">
            <a:xfrm>
              <a:off x="4532" y="3617"/>
              <a:ext cx="100" cy="100"/>
            </a:xfrm>
            <a:prstGeom prst="ellipse">
              <a:avLst/>
            </a:prstGeom>
            <a:solidFill>
              <a:srgbClr val="FFFFFF"/>
            </a:solidFill>
            <a:ln w="25400" algn="ctr">
              <a:solidFill>
                <a:srgbClr val="0000FF"/>
              </a:solidFill>
              <a:round/>
              <a:headEnd/>
              <a:tailEnd type="none" w="sm" len="med"/>
            </a:ln>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91" name="Arc 47">
              <a:extLst>
                <a:ext uri="{FF2B5EF4-FFF2-40B4-BE49-F238E27FC236}">
                  <a16:creationId xmlns:a16="http://schemas.microsoft.com/office/drawing/2014/main" id="{0263F33A-33A6-4EC5-B751-EE39D22B805C}"/>
                </a:ext>
              </a:extLst>
            </p:cNvPr>
            <p:cNvSpPr>
              <a:spLocks noChangeAspect="1"/>
            </p:cNvSpPr>
            <p:nvPr/>
          </p:nvSpPr>
          <p:spPr bwMode="auto">
            <a:xfrm rot="480000" flipH="1">
              <a:off x="2982" y="2724"/>
              <a:ext cx="299" cy="299"/>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path>
                <a:path w="43200" h="43200" stroke="0" extrusionOk="0">
                  <a:moveTo>
                    <a:pt x="177" y="24360"/>
                  </a:moveTo>
                  <a:cubicBezTo>
                    <a:pt x="59" y="23445"/>
                    <a:pt x="0" y="22523"/>
                    <a:pt x="0" y="21600"/>
                  </a:cubicBezTo>
                  <a:cubicBezTo>
                    <a:pt x="0" y="9670"/>
                    <a:pt x="9670" y="0"/>
                    <a:pt x="21600" y="0"/>
                  </a:cubicBezTo>
                  <a:cubicBezTo>
                    <a:pt x="33529" y="0"/>
                    <a:pt x="43200" y="9670"/>
                    <a:pt x="43200" y="21600"/>
                  </a:cubicBezTo>
                  <a:cubicBezTo>
                    <a:pt x="43200" y="33529"/>
                    <a:pt x="33529" y="43200"/>
                    <a:pt x="21600" y="43200"/>
                  </a:cubicBezTo>
                  <a:cubicBezTo>
                    <a:pt x="14000" y="43200"/>
                    <a:pt x="6960" y="39206"/>
                    <a:pt x="3060" y="32683"/>
                  </a:cubicBezTo>
                  <a:lnTo>
                    <a:pt x="21600" y="21600"/>
                  </a:lnTo>
                  <a:lnTo>
                    <a:pt x="177" y="2436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lIns="0" tIns="0" rIns="0" bIns="0">
              <a:spAutoFit/>
            </a:bodyPr>
            <a:lstStyle/>
            <a:p>
              <a:endParaRPr lang="zh-CN" altLang="en-US"/>
            </a:p>
          </p:txBody>
        </p:sp>
        <p:sp>
          <p:nvSpPr>
            <p:cNvPr id="92" name="Text Box 48">
              <a:extLst>
                <a:ext uri="{FF2B5EF4-FFF2-40B4-BE49-F238E27FC236}">
                  <a16:creationId xmlns:a16="http://schemas.microsoft.com/office/drawing/2014/main" id="{C9018563-B609-4F3C-93BF-2FA2DE0881BE}"/>
                </a:ext>
              </a:extLst>
            </p:cNvPr>
            <p:cNvSpPr txBox="1">
              <a:spLocks noChangeAspect="1" noChangeArrowheads="1"/>
            </p:cNvSpPr>
            <p:nvPr/>
          </p:nvSpPr>
          <p:spPr bwMode="auto">
            <a:xfrm>
              <a:off x="2122" y="3847"/>
              <a:ext cx="36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(b)</a:t>
              </a:r>
            </a:p>
          </p:txBody>
        </p:sp>
        <p:sp>
          <p:nvSpPr>
            <p:cNvPr id="93" name="Text Box 49">
              <a:extLst>
                <a:ext uri="{FF2B5EF4-FFF2-40B4-BE49-F238E27FC236}">
                  <a16:creationId xmlns:a16="http://schemas.microsoft.com/office/drawing/2014/main" id="{43F62160-F957-4F73-A2B7-B69C5BAA6321}"/>
                </a:ext>
              </a:extLst>
            </p:cNvPr>
            <p:cNvSpPr txBox="1">
              <a:spLocks noChangeAspect="1" noChangeArrowheads="1"/>
            </p:cNvSpPr>
            <p:nvPr/>
          </p:nvSpPr>
          <p:spPr bwMode="auto">
            <a:xfrm>
              <a:off x="3448" y="3847"/>
              <a:ext cx="2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400">
                  <a:solidFill>
                    <a:srgbClr val="FF0000"/>
                  </a:solidFill>
                </a:rPr>
                <a:t>(c)</a:t>
              </a:r>
            </a:p>
          </p:txBody>
        </p:sp>
        <p:sp>
          <p:nvSpPr>
            <p:cNvPr id="94" name="Text Box 50">
              <a:extLst>
                <a:ext uri="{FF2B5EF4-FFF2-40B4-BE49-F238E27FC236}">
                  <a16:creationId xmlns:a16="http://schemas.microsoft.com/office/drawing/2014/main" id="{299CFBFD-BE9E-46A3-9FBC-26791B7BEEBE}"/>
                </a:ext>
              </a:extLst>
            </p:cNvPr>
            <p:cNvSpPr txBox="1">
              <a:spLocks noChangeAspect="1" noChangeArrowheads="1"/>
            </p:cNvSpPr>
            <p:nvPr/>
          </p:nvSpPr>
          <p:spPr bwMode="auto">
            <a:xfrm>
              <a:off x="4773" y="3847"/>
              <a:ext cx="3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sm" len="med"/>
                </a14:hiddenLine>
              </a:ext>
            </a:extLst>
          </p:spPr>
          <p:txBody>
            <a:bodyPr lIns="0" tIns="0" rIns="0" bIns="0">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lang="en-US" altLang="zh-CN" sz="2400">
                  <a:solidFill>
                    <a:srgbClr val="FF0000"/>
                  </a:solidFill>
                </a:rPr>
                <a:t>(d)</a:t>
              </a:r>
            </a:p>
          </p:txBody>
        </p:sp>
      </p:grpSp>
    </p:spTree>
    <p:extLst>
      <p:ext uri="{BB962C8B-B14F-4D97-AF65-F5344CB8AC3E}">
        <p14:creationId xmlns:p14="http://schemas.microsoft.com/office/powerpoint/2010/main" val="510704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anim calcmode="lin" valueType="num">
                                      <p:cBhvr additive="base">
                                        <p:cTn id="7" dur="500" fill="hold"/>
                                        <p:tgtEl>
                                          <p:spTgt spid="165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5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55817"/>
                                        </p:tgtEl>
                                        <p:attrNameLst>
                                          <p:attrName>style.visibility</p:attrName>
                                        </p:attrNameLst>
                                      </p:cBhvr>
                                      <p:to>
                                        <p:strVal val="visible"/>
                                      </p:to>
                                    </p:set>
                                    <p:anim calcmode="lin" valueType="num">
                                      <p:cBhvr additive="base">
                                        <p:cTn id="19" dur="500" fill="hold"/>
                                        <p:tgtEl>
                                          <p:spTgt spid="1655817"/>
                                        </p:tgtEl>
                                        <p:attrNameLst>
                                          <p:attrName>ppt_x</p:attrName>
                                        </p:attrNameLst>
                                      </p:cBhvr>
                                      <p:tavLst>
                                        <p:tav tm="0">
                                          <p:val>
                                            <p:strVal val="#ppt_x"/>
                                          </p:val>
                                        </p:tav>
                                        <p:tav tm="100000">
                                          <p:val>
                                            <p:strVal val="#ppt_x"/>
                                          </p:val>
                                        </p:tav>
                                      </p:tavLst>
                                    </p:anim>
                                    <p:anim calcmode="lin" valueType="num">
                                      <p:cBhvr additive="base">
                                        <p:cTn id="20" dur="500" fill="hold"/>
                                        <p:tgtEl>
                                          <p:spTgt spid="16558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decel="50000" fill="hold">
                                          <p:stCondLst>
                                            <p:cond delay="0"/>
                                          </p:stCondLst>
                                        </p:cTn>
                                        <p:tgtEl>
                                          <p:spTgt spid="54"/>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4"/>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4"/>
                                        </p:tgtEl>
                                        <p:attrNameLst>
                                          <p:attrName>ppt_w</p:attrName>
                                        </p:attrNameLst>
                                      </p:cBhvr>
                                      <p:tavLst>
                                        <p:tav tm="0">
                                          <p:val>
                                            <p:strVal val="#ppt_w*.05"/>
                                          </p:val>
                                        </p:tav>
                                        <p:tav tm="100000">
                                          <p:val>
                                            <p:strVal val="#ppt_w"/>
                                          </p:val>
                                        </p:tav>
                                      </p:tavLst>
                                    </p:anim>
                                    <p:anim calcmode="lin" valueType="num">
                                      <p:cBhvr>
                                        <p:cTn id="28" dur="1000" fill="hold"/>
                                        <p:tgtEl>
                                          <p:spTgt spid="54"/>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4"/>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4"/>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4"/>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P spid="165581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zh-CN" altLang="en-US" dirty="0"/>
              <a:t>解题小贴士</a:t>
            </a:r>
          </a:p>
        </p:txBody>
      </p:sp>
      <mc:AlternateContent xmlns:mc="http://schemas.openxmlformats.org/markup-compatibility/2006" xmlns:a14="http://schemas.microsoft.com/office/drawing/2010/main">
        <mc:Choice Requires="a14">
          <p:sp>
            <p:nvSpPr>
              <p:cNvPr id="6" name="Text Box 556">
                <a:extLst>
                  <a:ext uri="{FF2B5EF4-FFF2-40B4-BE49-F238E27FC236}">
                    <a16:creationId xmlns:a16="http://schemas.microsoft.com/office/drawing/2014/main" id="{12C3975C-C4D1-41A9-94E3-82CFC40FE0A8}"/>
                  </a:ext>
                </a:extLst>
              </p:cNvPr>
              <p:cNvSpPr txBox="1">
                <a:spLocks noChangeArrowheads="1"/>
              </p:cNvSpPr>
              <p:nvPr/>
            </p:nvSpPr>
            <p:spPr bwMode="auto">
              <a:xfrm>
                <a:off x="384175" y="1753394"/>
                <a:ext cx="10864850" cy="1257152"/>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传递性的关系矩阵表示判断方法</a:t>
                </a:r>
                <a:r>
                  <a:rPr lang="en-US" altLang="zh-CN" b="1" kern="100" dirty="0">
                    <a:latin typeface="+mn-ea"/>
                    <a:cs typeface="宋体" panose="02010600030101010101" pitchFamily="2" charset="-122"/>
                  </a:rPr>
                  <a:t>(</a:t>
                </a:r>
                <a:r>
                  <a:rPr lang="en-US" altLang="zh-CN" b="1" kern="0" dirty="0">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0" baseline="-25000" dirty="0" err="1">
                    <a:latin typeface="+mn-ea"/>
                    <a:cs typeface="宋体" panose="02010600030101010101" pitchFamily="2" charset="-122"/>
                  </a:rPr>
                  <a:t>ij</a:t>
                </a:r>
                <a:r>
                  <a:rPr lang="en-US" altLang="zh-CN" b="1" kern="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baseline="-25000" dirty="0">
                    <a:latin typeface="+mn-ea"/>
                    <a:cs typeface="宋体" panose="02010600030101010101" pitchFamily="2" charset="-122"/>
                  </a:rPr>
                  <a:t>×</a:t>
                </a:r>
                <a:r>
                  <a:rPr lang="en-US" altLang="zh-CN" b="1" kern="0" baseline="-25000" dirty="0">
                    <a:latin typeface="+mn-ea"/>
                    <a:cs typeface="宋体" panose="02010600030101010101" pitchFamily="2" charset="-122"/>
                  </a:rPr>
                  <a:t>n</a:t>
                </a:r>
                <a:r>
                  <a:rPr lang="zh-CN" altLang="zh-CN" b="1" kern="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的关系矩阵</a:t>
                </a:r>
                <a:r>
                  <a:rPr lang="zh-CN" altLang="en-US"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en-US" b="1" kern="0" dirty="0">
                    <a:latin typeface="+mn-ea"/>
                    <a:cs typeface="宋体" panose="02010600030101010101" pitchFamily="2" charset="-122"/>
                  </a:rPr>
                  <a:t>      R</a:t>
                </a:r>
                <a:r>
                  <a:rPr lang="zh-CN" altLang="en-US" b="1" kern="0" dirty="0">
                    <a:latin typeface="+mn-ea"/>
                    <a:cs typeface="宋体" panose="02010600030101010101" pitchFamily="2" charset="-122"/>
                  </a:rPr>
                  <a:t>是传递的</a:t>
                </a:r>
                <a:r>
                  <a:rPr lang="en-US" altLang="zh-CN" b="1" dirty="0">
                    <a:latin typeface="+mn-ea"/>
                    <a:sym typeface="Symbol" panose="05050102010706020507" pitchFamily="18" charset="2"/>
                  </a:rPr>
                  <a:t></a:t>
                </a:r>
                <a:r>
                  <a:rPr lang="es-ES" altLang="zh-CN" b="1" dirty="0">
                    <a:latin typeface="+mn-ea"/>
                  </a:rPr>
                  <a:t> </a:t>
                </a:r>
                <a14:m>
                  <m:oMath xmlns:m="http://schemas.openxmlformats.org/officeDocument/2006/math">
                    <m:r>
                      <a:rPr lang="es-ES" altLang="zh-CN" b="1" i="1">
                        <a:latin typeface="Cambria Math" panose="02040503050406030204" pitchFamily="18" charset="0"/>
                      </a:rPr>
                      <m:t>∀</m:t>
                    </m:r>
                  </m:oMath>
                </a14:m>
                <a:r>
                  <a:rPr lang="en-US" b="1" kern="100" dirty="0" err="1">
                    <a:effectLst/>
                    <a:latin typeface="+mn-ea"/>
                    <a:cs typeface="宋体" panose="02010600030101010101" pitchFamily="2" charset="-122"/>
                  </a:rPr>
                  <a:t>i</a:t>
                </a:r>
                <a14:m>
                  <m:oMath xmlns:m="http://schemas.openxmlformats.org/officeDocument/2006/math">
                    <m:r>
                      <a:rPr lang="es-ES" altLang="zh-CN" b="1" i="1">
                        <a:latin typeface="Cambria Math" panose="02040503050406030204" pitchFamily="18" charset="0"/>
                      </a:rPr>
                      <m:t>∀</m:t>
                    </m:r>
                  </m:oMath>
                </a14:m>
                <a:r>
                  <a:rPr lang="en-US" b="1" kern="100" dirty="0">
                    <a:effectLst/>
                    <a:latin typeface="+mn-ea"/>
                    <a:cs typeface="宋体" panose="02010600030101010101" pitchFamily="2" charset="-122"/>
                  </a:rPr>
                  <a:t>j</a:t>
                </a:r>
                <a14:m>
                  <m:oMath xmlns:m="http://schemas.openxmlformats.org/officeDocument/2006/math">
                    <m:r>
                      <a:rPr lang="es-ES" altLang="zh-CN" b="1" i="1">
                        <a:latin typeface="Cambria Math" panose="02040503050406030204" pitchFamily="18" charset="0"/>
                      </a:rPr>
                      <m:t>∀</m:t>
                    </m:r>
                    <m:r>
                      <a:rPr lang="en-US" altLang="zh-CN" b="1" i="1">
                        <a:latin typeface="Cambria Math" panose="02040503050406030204" pitchFamily="18" charset="0"/>
                      </a:rPr>
                      <m:t>𝒌</m:t>
                    </m:r>
                  </m:oMath>
                </a14:m>
                <a:r>
                  <a:rPr lang="en-US" b="1" kern="100" dirty="0">
                    <a:effectLst/>
                    <a:latin typeface="+mn-ea"/>
                    <a:cs typeface="宋体" panose="02010600030101010101" pitchFamily="2" charset="-122"/>
                  </a:rPr>
                  <a:t>(</a:t>
                </a:r>
                <a:r>
                  <a:rPr lang="en-US" altLang="zh-CN" b="1" kern="0" dirty="0" err="1">
                    <a:latin typeface="+mn-ea"/>
                    <a:cs typeface="宋体" panose="02010600030101010101" pitchFamily="2" charset="-122"/>
                  </a:rPr>
                  <a:t>r</a:t>
                </a:r>
                <a:r>
                  <a:rPr lang="en-US" altLang="zh-CN" b="1" kern="100" baseline="-25000" dirty="0" err="1">
                    <a:latin typeface="+mn-ea"/>
                    <a:cs typeface="宋体" panose="02010600030101010101" pitchFamily="2" charset="-122"/>
                  </a:rPr>
                  <a:t>ij</a:t>
                </a:r>
                <a:r>
                  <a:rPr lang="zh-CN" altLang="zh-CN" b="1" dirty="0">
                    <a:latin typeface="+mn-ea"/>
                  </a:rPr>
                  <a:t>∧</a:t>
                </a:r>
                <a:r>
                  <a:rPr lang="en-US" altLang="zh-CN" b="1" dirty="0" err="1">
                    <a:latin typeface="+mn-ea"/>
                  </a:rPr>
                  <a:t>r</a:t>
                </a:r>
                <a:r>
                  <a:rPr lang="en-US" altLang="zh-CN" b="1" baseline="-25000" dirty="0" err="1">
                    <a:latin typeface="+mn-ea"/>
                  </a:rPr>
                  <a:t>jk</a:t>
                </a:r>
                <a:r>
                  <a:rPr lang="zh-CN" altLang="zh-CN" b="1" dirty="0">
                    <a:latin typeface="+mn-ea"/>
                  </a:rPr>
                  <a:t>＝</a:t>
                </a:r>
                <a:r>
                  <a:rPr lang="en-US" altLang="zh-CN" b="1" dirty="0">
                    <a:latin typeface="+mn-ea"/>
                  </a:rPr>
                  <a:t>1</a:t>
                </a:r>
                <a:r>
                  <a:rPr lang="zh-CN" altLang="en-US" b="1" dirty="0">
                    <a:latin typeface="+mn-ea"/>
                    <a:cs typeface="Times New Roman" panose="02020603050405020304" pitchFamily="18" charset="0"/>
                  </a:rPr>
                  <a:t>→</a:t>
                </a:r>
                <a:r>
                  <a:rPr lang="en-US" b="1" kern="0" dirty="0" err="1">
                    <a:effectLst/>
                    <a:latin typeface="+mn-ea"/>
                    <a:cs typeface="宋体" panose="02010600030101010101" pitchFamily="2" charset="-122"/>
                  </a:rPr>
                  <a:t>r</a:t>
                </a:r>
                <a:r>
                  <a:rPr lang="en-US" b="1" kern="100" baseline="-25000" dirty="0" err="1">
                    <a:effectLst/>
                    <a:latin typeface="+mn-ea"/>
                    <a:cs typeface="宋体" panose="02010600030101010101" pitchFamily="2" charset="-122"/>
                  </a:rPr>
                  <a:t>i</a:t>
                </a:r>
                <a:r>
                  <a:rPr lang="en-US" altLang="zh-CN" b="1" kern="100" baseline="-25000" dirty="0" err="1">
                    <a:effectLst/>
                    <a:latin typeface="+mn-ea"/>
                    <a:cs typeface="宋体" panose="02010600030101010101" pitchFamily="2" charset="-122"/>
                  </a:rPr>
                  <a:t>k</a:t>
                </a:r>
                <a:r>
                  <a:rPr 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1</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1</a:t>
                </a:r>
                <a:r>
                  <a:rPr lang="zh-CN" b="1" kern="100" dirty="0">
                    <a:effectLst/>
                    <a:latin typeface="+mn-ea"/>
                    <a:cs typeface="宋体" panose="02010600030101010101" pitchFamily="2" charset="-122"/>
                  </a:rPr>
                  <a:t>。</a:t>
                </a:r>
              </a:p>
            </p:txBody>
          </p:sp>
        </mc:Choice>
        <mc:Fallback xmlns="">
          <p:sp>
            <p:nvSpPr>
              <p:cNvPr id="6" name="Text Box 556">
                <a:extLst>
                  <a:ext uri="{FF2B5EF4-FFF2-40B4-BE49-F238E27FC236}">
                    <a16:creationId xmlns:a16="http://schemas.microsoft.com/office/drawing/2014/main" id="{12C3975C-C4D1-41A9-94E3-82CFC40FE0A8}"/>
                  </a:ext>
                </a:extLst>
              </p:cNvPr>
              <p:cNvSpPr txBox="1">
                <a:spLocks noRot="1" noChangeAspect="1" noMove="1" noResize="1" noEditPoints="1" noAdjustHandles="1" noChangeArrowheads="1" noChangeShapeType="1" noTextEdit="1"/>
              </p:cNvSpPr>
              <p:nvPr/>
            </p:nvSpPr>
            <p:spPr bwMode="auto">
              <a:xfrm>
                <a:off x="384175" y="1753394"/>
                <a:ext cx="10864850" cy="1257152"/>
              </a:xfrm>
              <a:prstGeom prst="rect">
                <a:avLst/>
              </a:prstGeom>
              <a:blipFill>
                <a:blip r:embed="rId3"/>
                <a:stretch>
                  <a:fillRect l="-785" b="-481"/>
                </a:stretch>
              </a:blipFill>
              <a:ln w="9525">
                <a:solidFill>
                  <a:srgbClr val="000000"/>
                </a:solidFill>
                <a:miter lim="800000"/>
                <a:headEnd/>
                <a:tailEnd/>
              </a:ln>
            </p:spPr>
            <p:txBody>
              <a:bodyPr/>
              <a:lstStyle/>
              <a:p>
                <a:r>
                  <a:rPr lang="zh-CN" altLang="en-US">
                    <a:noFill/>
                  </a:rPr>
                  <a:t> </a:t>
                </a:r>
              </a:p>
            </p:txBody>
          </p:sp>
        </mc:Fallback>
      </mc:AlternateContent>
      <p:sp>
        <p:nvSpPr>
          <p:cNvPr id="7" name="Text Box 4293">
            <a:extLst>
              <a:ext uri="{FF2B5EF4-FFF2-40B4-BE49-F238E27FC236}">
                <a16:creationId xmlns:a16="http://schemas.microsoft.com/office/drawing/2014/main" id="{ED66C393-EB76-4A3F-BC66-0C58035F612E}"/>
              </a:ext>
            </a:extLst>
          </p:cNvPr>
          <p:cNvSpPr txBox="1">
            <a:spLocks noChangeArrowheads="1"/>
          </p:cNvSpPr>
          <p:nvPr/>
        </p:nvSpPr>
        <p:spPr bwMode="auto">
          <a:xfrm>
            <a:off x="384175" y="3639345"/>
            <a:ext cx="10864850" cy="1733401"/>
          </a:xfrm>
          <a:prstGeom prst="rect">
            <a:avLst/>
          </a:prstGeom>
          <a:solidFill>
            <a:srgbClr val="D9D9D9"/>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a:t>
            </a:r>
            <a:r>
              <a:rPr lang="zh-CN" altLang="en-US" b="1" kern="100" dirty="0">
                <a:solidFill>
                  <a:srgbClr val="C00000"/>
                </a:solidFill>
                <a:latin typeface="+mn-ea"/>
                <a:cs typeface="宋体" panose="02010600030101010101" pitchFamily="2" charset="-122"/>
              </a:rPr>
              <a:t>传递性的关系图表示判断方法</a:t>
            </a:r>
            <a:r>
              <a:rPr lang="en-US" altLang="zh-CN" b="1" kern="100" dirty="0">
                <a:latin typeface="+mn-ea"/>
                <a:cs typeface="宋体" panose="02010600030101010101" pitchFamily="2" charset="-122"/>
              </a:rPr>
              <a:t>(G</a:t>
            </a:r>
            <a:r>
              <a:rPr lang="en-US" altLang="zh-CN" b="1" kern="100" baseline="-25000" dirty="0">
                <a:latin typeface="+mn-ea"/>
                <a:cs typeface="宋体" panose="02010600030101010101" pitchFamily="2" charset="-122"/>
              </a:rPr>
              <a:t>R</a:t>
            </a:r>
            <a:r>
              <a:rPr lang="zh-CN" altLang="zh-CN" b="1" kern="100" dirty="0">
                <a:latin typeface="+mn-ea"/>
                <a:cs typeface="宋体" panose="02010600030101010101" pitchFamily="2" charset="-122"/>
              </a:rPr>
              <a:t>是</a:t>
            </a:r>
            <a:r>
              <a:rPr lang="en-US" altLang="zh-CN" b="1" kern="100" dirty="0">
                <a:latin typeface="+mn-ea"/>
                <a:cs typeface="宋体" panose="02010600030101010101" pitchFamily="2" charset="-122"/>
              </a:rPr>
              <a:t>R</a:t>
            </a:r>
            <a:r>
              <a:rPr lang="zh-CN" altLang="zh-CN" b="1" kern="100" dirty="0">
                <a:latin typeface="+mn-ea"/>
                <a:cs typeface="宋体" panose="02010600030101010101" pitchFamily="2" charset="-122"/>
              </a:rPr>
              <a:t>的关系图</a:t>
            </a:r>
            <a:r>
              <a:rPr lang="en-US" altLang="zh-CN" b="1" kern="100" dirty="0">
                <a:latin typeface="+mn-ea"/>
                <a:cs typeface="宋体" panose="02010600030101010101" pitchFamily="2" charset="-122"/>
              </a:rPr>
              <a:t>)</a:t>
            </a:r>
            <a:r>
              <a:rPr lang="zh-CN" altLang="zh-CN" b="1" kern="100" dirty="0">
                <a:latin typeface="+mn-ea"/>
                <a:cs typeface="宋体" panose="02010600030101010101" pitchFamily="2" charset="-122"/>
              </a:rPr>
              <a:t>，</a:t>
            </a:r>
            <a:r>
              <a:rPr lang="zh-CN" b="1" kern="100" dirty="0">
                <a:effectLst/>
                <a:latin typeface="+mn-ea"/>
                <a:cs typeface="宋体" panose="02010600030101010101" pitchFamily="2" charset="-122"/>
              </a:rPr>
              <a:t>则</a:t>
            </a:r>
          </a:p>
          <a:p>
            <a:pPr algn="just">
              <a:lnSpc>
                <a:spcPct val="150000"/>
              </a:lnSpc>
              <a:spcAft>
                <a:spcPts val="0"/>
              </a:spcAft>
            </a:pPr>
            <a:r>
              <a:rPr lang="en-US" altLang="zh-CN" b="1" kern="0" dirty="0">
                <a:latin typeface="+mn-ea"/>
                <a:cs typeface="宋体" panose="02010600030101010101" pitchFamily="2" charset="-122"/>
              </a:rPr>
              <a:t>R</a:t>
            </a:r>
            <a:r>
              <a:rPr lang="zh-CN" altLang="en-US" b="1" kern="0" dirty="0">
                <a:latin typeface="+mn-ea"/>
                <a:cs typeface="宋体" panose="02010600030101010101" pitchFamily="2" charset="-122"/>
              </a:rPr>
              <a:t>是传递的</a:t>
            </a:r>
            <a:r>
              <a:rPr lang="en-US" altLang="zh-CN" b="1" dirty="0">
                <a:latin typeface="微软雅黑" panose="020B0503020204020204" pitchFamily="34" charset="-122"/>
                <a:ea typeface="微软雅黑" panose="020B0503020204020204" pitchFamily="34" charset="-122"/>
                <a:sym typeface="Symbol" panose="05050102010706020507" pitchFamily="18" charset="2"/>
              </a:rPr>
              <a:t></a:t>
            </a:r>
            <a:r>
              <a:rPr lang="en-US" b="1" kern="100" dirty="0">
                <a:effectLst/>
                <a:latin typeface="+mn-ea"/>
                <a:cs typeface="宋体" panose="02010600030101010101" pitchFamily="2" charset="-122"/>
              </a:rPr>
              <a:t>G</a:t>
            </a:r>
            <a:r>
              <a:rPr lang="en-US" b="1" kern="100" baseline="-25000" dirty="0">
                <a:effectLst/>
                <a:latin typeface="+mn-ea"/>
                <a:cs typeface="宋体" panose="02010600030101010101" pitchFamily="2" charset="-122"/>
              </a:rPr>
              <a:t>R</a:t>
            </a:r>
            <a:r>
              <a:rPr lang="zh-CN" b="1" kern="100" dirty="0">
                <a:effectLst/>
                <a:latin typeface="+mn-ea"/>
                <a:cs typeface="宋体" panose="02010600030101010101" pitchFamily="2" charset="-122"/>
              </a:rPr>
              <a:t>中</a:t>
            </a:r>
            <a:r>
              <a:rPr lang="zh-CN" altLang="en-US" b="1" kern="100" dirty="0">
                <a:latin typeface="+mn-ea"/>
                <a:cs typeface="宋体" panose="02010600030101010101" pitchFamily="2" charset="-122"/>
              </a:rPr>
              <a:t>任何两个不同结点</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之间，如果存在</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到</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的一条路径，则一定有</a:t>
            </a:r>
            <a:r>
              <a:rPr lang="en-US" altLang="zh-CN" b="1" kern="100" dirty="0">
                <a:latin typeface="+mn-ea"/>
                <a:cs typeface="宋体" panose="02010600030101010101" pitchFamily="2" charset="-122"/>
              </a:rPr>
              <a:t>x</a:t>
            </a:r>
            <a:r>
              <a:rPr lang="zh-CN" altLang="en-US" b="1" kern="100" dirty="0">
                <a:latin typeface="+mn-ea"/>
                <a:cs typeface="宋体" panose="02010600030101010101" pitchFamily="2" charset="-122"/>
              </a:rPr>
              <a:t>到</a:t>
            </a:r>
            <a:r>
              <a:rPr lang="en-US" altLang="zh-CN" b="1" kern="100" dirty="0">
                <a:latin typeface="+mn-ea"/>
                <a:cs typeface="宋体" panose="02010600030101010101" pitchFamily="2" charset="-122"/>
              </a:rPr>
              <a:t>y</a:t>
            </a:r>
            <a:r>
              <a:rPr lang="zh-CN" altLang="en-US" b="1" kern="100" dirty="0">
                <a:latin typeface="+mn-ea"/>
                <a:cs typeface="宋体" panose="02010600030101010101" pitchFamily="2" charset="-122"/>
              </a:rPr>
              <a:t>的一条边。</a:t>
            </a:r>
            <a:endParaRPr lang="zh-CN" b="1" kern="100" dirty="0">
              <a:effectLst/>
              <a:latin typeface="+mn-ea"/>
              <a:cs typeface="宋体" panose="02010600030101010101" pitchFamily="2" charset="-122"/>
            </a:endParaRPr>
          </a:p>
        </p:txBody>
      </p:sp>
    </p:spTree>
    <p:extLst>
      <p:ext uri="{BB962C8B-B14F-4D97-AF65-F5344CB8AC3E}">
        <p14:creationId xmlns:p14="http://schemas.microsoft.com/office/powerpoint/2010/main" val="18884944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2"/>
          <p:cNvSpPr>
            <a:spLocks noGrp="1" noChangeArrowheads="1"/>
          </p:cNvSpPr>
          <p:nvPr>
            <p:ph type="title"/>
          </p:nvPr>
        </p:nvSpPr>
        <p:spPr/>
        <p:txBody>
          <a:bodyPr/>
          <a:lstStyle/>
          <a:p>
            <a:pPr eaLnBrk="1" hangingPunct="1"/>
            <a:r>
              <a:rPr lang="zh-CN" altLang="en-US"/>
              <a:t>总结</a:t>
            </a:r>
          </a:p>
        </p:txBody>
      </p:sp>
      <mc:AlternateContent xmlns:mc="http://schemas.openxmlformats.org/markup-compatibility/2006" xmlns:a14="http://schemas.microsoft.com/office/drawing/2010/main">
        <mc:Choice Requires="a14">
          <p:graphicFrame>
            <p:nvGraphicFramePr>
              <p:cNvPr id="1564769" name="Group 97">
                <a:extLst>
                  <a:ext uri="{FF2B5EF4-FFF2-40B4-BE49-F238E27FC236}">
                    <a16:creationId xmlns:a16="http://schemas.microsoft.com/office/drawing/2014/main" id="{8851E1A0-E536-4D2B-8F4C-03F995634E61}"/>
                  </a:ext>
                </a:extLst>
              </p:cNvPr>
              <p:cNvGraphicFramePr>
                <a:graphicFrameLocks noGrp="1"/>
              </p:cNvGraphicFramePr>
              <p:nvPr>
                <p:extLst>
                  <p:ext uri="{D42A27DB-BD31-4B8C-83A1-F6EECF244321}">
                    <p14:modId xmlns:p14="http://schemas.microsoft.com/office/powerpoint/2010/main" val="4077551132"/>
                  </p:ext>
                </p:extLst>
              </p:nvPr>
            </p:nvGraphicFramePr>
            <p:xfrm>
              <a:off x="384175" y="1010725"/>
              <a:ext cx="11353800" cy="5619469"/>
            </p:xfrm>
            <a:graphic>
              <a:graphicData uri="http://schemas.openxmlformats.org/drawingml/2006/table">
                <a:tbl>
                  <a:tblPr/>
                  <a:tblGrid>
                    <a:gridCol w="923934">
                      <a:extLst>
                        <a:ext uri="{9D8B030D-6E8A-4147-A177-3AD203B41FA5}">
                          <a16:colId xmlns:a16="http://schemas.microsoft.com/office/drawing/2014/main" val="20000"/>
                        </a:ext>
                      </a:extLst>
                    </a:gridCol>
                    <a:gridCol w="1198670">
                      <a:extLst>
                        <a:ext uri="{9D8B030D-6E8A-4147-A177-3AD203B41FA5}">
                          <a16:colId xmlns:a16="http://schemas.microsoft.com/office/drawing/2014/main" val="20001"/>
                        </a:ext>
                      </a:extLst>
                    </a:gridCol>
                    <a:gridCol w="1292286">
                      <a:extLst>
                        <a:ext uri="{9D8B030D-6E8A-4147-A177-3AD203B41FA5}">
                          <a16:colId xmlns:a16="http://schemas.microsoft.com/office/drawing/2014/main" val="20002"/>
                        </a:ext>
                      </a:extLst>
                    </a:gridCol>
                    <a:gridCol w="2124640">
                      <a:extLst>
                        <a:ext uri="{9D8B030D-6E8A-4147-A177-3AD203B41FA5}">
                          <a16:colId xmlns:a16="http://schemas.microsoft.com/office/drawing/2014/main" val="20003"/>
                        </a:ext>
                      </a:extLst>
                    </a:gridCol>
                    <a:gridCol w="2690070">
                      <a:extLst>
                        <a:ext uri="{9D8B030D-6E8A-4147-A177-3AD203B41FA5}">
                          <a16:colId xmlns:a16="http://schemas.microsoft.com/office/drawing/2014/main" val="20004"/>
                        </a:ext>
                      </a:extLst>
                    </a:gridCol>
                    <a:gridCol w="3124200">
                      <a:extLst>
                        <a:ext uri="{9D8B030D-6E8A-4147-A177-3AD203B41FA5}">
                          <a16:colId xmlns:a16="http://schemas.microsoft.com/office/drawing/2014/main" val="20005"/>
                        </a:ext>
                      </a:extLst>
                    </a:gridCol>
                  </a:tblGrid>
                  <a:tr h="525558">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自反</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反自反</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对称</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反对称</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传递</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6656">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定</a:t>
                          </a:r>
                          <a:br>
                            <a:rPr kumimoji="0" lang="zh-CN" altLang="en-US" sz="2200" b="1" i="0" u="none" strike="noStrike" cap="none" normalizeH="0" baseline="0">
                              <a:ln>
                                <a:noFill/>
                              </a:ln>
                              <a:solidFill>
                                <a:srgbClr val="000000"/>
                              </a:solidFill>
                              <a:effectLst/>
                              <a:latin typeface="+mn-ea"/>
                              <a:ea typeface="+mn-ea"/>
                            </a:rPr>
                          </a:br>
                          <a:r>
                            <a:rPr kumimoji="0" lang="zh-CN" altLang="en-US" sz="2200" b="1" i="0" u="none" strike="noStrike" cap="none" normalizeH="0" baseline="0">
                              <a:ln>
                                <a:noFill/>
                              </a:ln>
                              <a:solidFill>
                                <a:srgbClr val="000000"/>
                              </a:solidFill>
                              <a:effectLst/>
                              <a:latin typeface="+mn-ea"/>
                              <a:ea typeface="+mn-ea"/>
                            </a:rPr>
                            <a:t>义</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sz="2200" b="1" i="0" u="none" strike="noStrike" cap="none" normalizeH="0" baseline="0">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x,x&gt;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sz="2200" b="1" i="0" u="none" strike="noStrike" cap="none" normalizeH="0" baseline="0">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x,x&gt;</a:t>
                          </a:r>
                          <a:r>
                            <a:rPr kumimoji="0" lang="en-US" altLang="zh-CN" sz="2200" b="1" i="0" u="none" strike="noStrike" cap="none" normalizeH="0" baseline="0" dirty="0">
                              <a:ln>
                                <a:noFill/>
                              </a:ln>
                              <a:solidFill>
                                <a:srgbClr val="00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R</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sz="2200" b="1" i="0" u="none" strike="noStrike" cap="none" normalizeH="0" baseline="0" dirty="0">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x,y&gt;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0" noProof="1">
                              <a:ln>
                                <a:noFill/>
                              </a:ln>
                              <a:solidFill>
                                <a:srgbClr val="FF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&lt;y,x&gt;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noProof="1">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x,y&gt;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R∧&lt;y</a:t>
                          </a:r>
                          <a:r>
                            <a:rPr kumimoji="0" lang="en-US" altLang="zh-CN" sz="2200" b="1" i="0" u="none" strike="noStrike" cap="none" normalizeH="0" baseline="0">
                              <a:ln>
                                <a:noFill/>
                              </a:ln>
                              <a:solidFill>
                                <a:srgbClr val="000000"/>
                              </a:solidFill>
                              <a:effectLst/>
                              <a:latin typeface="+mn-ea"/>
                              <a:ea typeface="+mn-ea"/>
                            </a:rPr>
                            <a:t>, </a:t>
                          </a:r>
                          <a:r>
                            <a:rPr kumimoji="0" lang="en-US" altLang="zh-CN" sz="2200" b="1" i="0" u="none" strike="noStrike" cap="none" normalizeH="0" baseline="0" noProof="1">
                              <a:ln>
                                <a:noFill/>
                              </a:ln>
                              <a:solidFill>
                                <a:srgbClr val="000000"/>
                              </a:solidFill>
                              <a:effectLst/>
                              <a:latin typeface="+mn-ea"/>
                              <a:ea typeface="+mn-ea"/>
                            </a:rPr>
                            <a:t>x&gt;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0" noProof="1">
                              <a:ln>
                                <a:noFill/>
                              </a:ln>
                              <a:solidFill>
                                <a:srgbClr val="FF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x</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y</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noProof="1">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x,y&gt;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R∧&lt;y,z&gt;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0" noProof="1">
                              <a:ln>
                                <a:noFill/>
                              </a:ln>
                              <a:solidFill>
                                <a:srgbClr val="FF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&lt;x,z&gt;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2059">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符号化表示</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Clr>
                              <a:srgbClr val="800080"/>
                            </a:buClr>
                            <a:buNone/>
                          </a:pPr>
                          <a:r>
                            <a:rPr lang="en-US" altLang="zh-CN" sz="2200" b="1" dirty="0">
                              <a:solidFill>
                                <a:schemeClr val="tx1"/>
                              </a:solidFill>
                              <a:latin typeface="+mn-ea"/>
                              <a:ea typeface="+mn-ea"/>
                              <a:sym typeface="Symbol" panose="05050102010706020507" pitchFamily="18" charset="2"/>
                            </a:rPr>
                            <a:t>x</a:t>
                          </a:r>
                          <a:r>
                            <a:rPr lang="en-US" altLang="zh-CN" sz="2200" b="1" dirty="0">
                              <a:solidFill>
                                <a:schemeClr val="tx1"/>
                              </a:solidFill>
                              <a:latin typeface="+mn-ea"/>
                              <a:ea typeface="+mn-ea"/>
                            </a:rPr>
                            <a:t>(</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&gt;∈R)=1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defRPr/>
                          </a:pPr>
                          <a:r>
                            <a:rPr lang="en-US" altLang="zh-CN" sz="2200" b="1" dirty="0">
                              <a:solidFill>
                                <a:schemeClr val="tx1"/>
                              </a:solidFill>
                              <a:latin typeface="+mn-ea"/>
                              <a:ea typeface="+mn-ea"/>
                              <a:sym typeface="Symbol" panose="05050102010706020507" pitchFamily="18" charset="2"/>
                            </a:rPr>
                            <a:t></a:t>
                          </a:r>
                          <a:r>
                            <a:rPr lang="en-US" altLang="zh-CN" sz="2200" b="1" dirty="0">
                              <a:solidFill>
                                <a:schemeClr val="tx1"/>
                              </a:solidFill>
                              <a:latin typeface="+mn-ea"/>
                              <a:ea typeface="+mn-ea"/>
                            </a:rPr>
                            <a:t>x(</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a:t>
                          </a:r>
                          <a14:m>
                            <m:oMath xmlns:m="http://schemas.openxmlformats.org/officeDocument/2006/math">
                              <m:r>
                                <a:rPr lang="en-US" altLang="zh-CN" sz="2200" b="1" i="1" smtClean="0">
                                  <a:solidFill>
                                    <a:schemeClr val="tx1"/>
                                  </a:solidFill>
                                  <a:latin typeface="Cambria Math" panose="02040503050406030204" pitchFamily="18" charset="0"/>
                                  <a:ea typeface="+mn-ea"/>
                                </a:rPr>
                                <m:t>∉</m:t>
                              </m:r>
                            </m:oMath>
                          </a14:m>
                          <a:r>
                            <a:rPr lang="en-US" altLang="zh-CN" sz="2200" b="1" dirty="0">
                              <a:solidFill>
                                <a:schemeClr val="tx1"/>
                              </a:solidFill>
                              <a:latin typeface="+mn-ea"/>
                              <a:ea typeface="+mn-ea"/>
                            </a:rPr>
                            <a:t>R)=1</a:t>
                          </a:r>
                        </a:p>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14:m>
                            <m:oMath xmlns:m="http://schemas.openxmlformats.org/officeDocument/2006/math">
                              <m:r>
                                <a:rPr lang="es-ES" altLang="zh-CN" sz="2000" i="1" smtClean="0">
                                  <a:latin typeface="Cambria Math" panose="02040503050406030204" pitchFamily="18" charset="0"/>
                                  <a:ea typeface="Cambria Math" panose="02040503050406030204" pitchFamily="18" charset="0"/>
                                </a:rPr>
                                <m:t>∀</m:t>
                              </m:r>
                            </m:oMath>
                          </a14:m>
                          <a:r>
                            <a:rPr lang="en-US" altLang="zh-CN" sz="2000" b="1" kern="100" dirty="0">
                              <a:effectLst/>
                              <a:latin typeface="+mn-ea"/>
                              <a:cs typeface="宋体" panose="02010600030101010101" pitchFamily="2" charset="-122"/>
                            </a:rPr>
                            <a:t>x</a:t>
                          </a:r>
                          <a14:m>
                            <m:oMath xmlns:m="http://schemas.openxmlformats.org/officeDocument/2006/math">
                              <m:r>
                                <a:rPr lang="es-ES" altLang="zh-CN" sz="2000" i="1">
                                  <a:latin typeface="Cambria Math" panose="02040503050406030204" pitchFamily="18" charset="0"/>
                                  <a:ea typeface="Cambria Math" panose="02040503050406030204" pitchFamily="18" charset="0"/>
                                </a:rPr>
                                <m:t>∀</m:t>
                              </m:r>
                            </m:oMath>
                          </a14:m>
                          <a:r>
                            <a:rPr lang="en-US" altLang="zh-CN" sz="2000" b="1" kern="100" dirty="0">
                              <a:effectLst/>
                              <a:latin typeface="+mn-ea"/>
                              <a:cs typeface="宋体" panose="02010600030101010101" pitchFamily="2" charset="-122"/>
                            </a:rPr>
                            <a:t>y</a:t>
                          </a:r>
                          <a:r>
                            <a:rPr lang="en-US" altLang="zh-CN" sz="2000" b="1" kern="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x</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A</a:t>
                          </a:r>
                          <a:r>
                            <a:rPr lang="zh-CN" altLang="zh-CN" sz="2000" b="1" kern="0" dirty="0">
                              <a:effectLst/>
                              <a:latin typeface="+mn-ea"/>
                              <a:cs typeface="宋体" panose="02010600030101010101" pitchFamily="2" charset="-122"/>
                            </a:rPr>
                            <a:t>∧</a:t>
                          </a:r>
                          <a:r>
                            <a:rPr lang="en-US" altLang="zh-CN" sz="2000" b="1" kern="0" dirty="0">
                              <a:effectLst/>
                              <a:latin typeface="+mn-ea"/>
                              <a:cs typeface="宋体" panose="02010600030101010101" pitchFamily="2" charset="-122"/>
                            </a:rPr>
                            <a:t>y</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A</a:t>
                          </a:r>
                          <a:r>
                            <a:rPr lang="zh-CN" altLang="zh-CN" sz="2000" b="1" kern="0" dirty="0">
                              <a:effectLst/>
                              <a:latin typeface="+mn-ea"/>
                              <a:cs typeface="宋体" panose="02010600030101010101" pitchFamily="2" charset="-122"/>
                            </a:rPr>
                            <a:t>∧</a:t>
                          </a:r>
                          <a:r>
                            <a:rPr lang="en-US" altLang="zh-CN" sz="2000" b="1" kern="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&lt;</a:t>
                          </a:r>
                          <a:r>
                            <a:rPr lang="en-US" altLang="zh-CN" sz="2000" b="1" kern="100" dirty="0" err="1">
                              <a:effectLst/>
                              <a:latin typeface="+mn-ea"/>
                              <a:cs typeface="宋体" panose="02010600030101010101" pitchFamily="2" charset="-122"/>
                            </a:rPr>
                            <a:t>x,y</a:t>
                          </a:r>
                          <a:r>
                            <a:rPr lang="en-US" altLang="zh-CN" sz="2000" b="1" kern="100" dirty="0">
                              <a:effectLst/>
                              <a:latin typeface="+mn-ea"/>
                              <a:cs typeface="宋体" panose="02010600030101010101" pitchFamily="2" charset="-122"/>
                            </a:rPr>
                            <a:t>&gt;</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R</a:t>
                          </a:r>
                          <a:r>
                            <a:rPr lang="zh-CN" altLang="en-US" sz="2000" b="1" dirty="0">
                              <a:latin typeface="+mn-ea"/>
                              <a:cs typeface="Times New Roman" panose="02020603050405020304" pitchFamily="18" charset="0"/>
                            </a:rPr>
                            <a:t>→ </a:t>
                          </a:r>
                          <a:r>
                            <a:rPr lang="en-US" altLang="zh-CN" sz="2000" b="1" kern="100" dirty="0">
                              <a:effectLst/>
                              <a:latin typeface="+mn-ea"/>
                              <a:cs typeface="宋体" panose="02010600030101010101" pitchFamily="2" charset="-122"/>
                            </a:rPr>
                            <a:t>&lt;</a:t>
                          </a:r>
                          <a:r>
                            <a:rPr lang="en-US" altLang="zh-CN" sz="2000" b="1" kern="100" dirty="0" err="1">
                              <a:effectLst/>
                              <a:latin typeface="+mn-ea"/>
                              <a:cs typeface="宋体" panose="02010600030101010101" pitchFamily="2" charset="-122"/>
                            </a:rPr>
                            <a:t>y,x</a:t>
                          </a:r>
                          <a:r>
                            <a:rPr lang="en-US" altLang="zh-CN" sz="2000" b="1" kern="100" dirty="0">
                              <a:effectLst/>
                              <a:latin typeface="+mn-ea"/>
                              <a:cs typeface="宋体" panose="02010600030101010101" pitchFamily="2" charset="-122"/>
                            </a:rPr>
                            <a:t>&gt;</a:t>
                          </a:r>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R))=1</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14:m>
                            <m:oMath xmlns:m="http://schemas.openxmlformats.org/officeDocument/2006/math">
                              <m:r>
                                <a:rPr lang="es-ES" altLang="zh-CN" sz="2000" b="1" i="1" smtClean="0">
                                  <a:latin typeface="Cambria Math" panose="02040503050406030204" pitchFamily="18" charset="0"/>
                                </a:rPr>
                                <m:t>∀</m:t>
                              </m:r>
                            </m:oMath>
                          </a14:m>
                          <a:r>
                            <a:rPr lang="es-ES" altLang="zh-CN" sz="2000" b="1" dirty="0">
                              <a:solidFill>
                                <a:srgbClr val="0000CC"/>
                              </a:solidFill>
                              <a:latin typeface="+mn-ea"/>
                            </a:rPr>
                            <a:t>x</a:t>
                          </a:r>
                          <a14:m>
                            <m:oMath xmlns:m="http://schemas.openxmlformats.org/officeDocument/2006/math">
                              <m:r>
                                <a:rPr lang="es-ES" altLang="zh-CN" sz="2000" b="1" i="1">
                                  <a:latin typeface="Cambria Math" panose="02040503050406030204" pitchFamily="18" charset="0"/>
                                </a:rPr>
                                <m:t>∀</m:t>
                              </m:r>
                            </m:oMath>
                          </a14:m>
                          <a:r>
                            <a:rPr lang="es-ES" altLang="zh-CN" sz="2000" b="1" dirty="0">
                              <a:solidFill>
                                <a:srgbClr val="0000CC"/>
                              </a:solidFill>
                              <a:latin typeface="+mn-ea"/>
                            </a:rPr>
                            <a:t>y(x∈A∧y∈A∧ (&lt;x,y&gt;∈R∧&lt;y,x&gt;∈R</a:t>
                          </a:r>
                          <a:r>
                            <a:rPr lang="zh-CN" altLang="en-US" sz="2000" b="1" dirty="0">
                              <a:latin typeface="+mn-ea"/>
                              <a:cs typeface="Times New Roman" panose="02020603050405020304" pitchFamily="18" charset="0"/>
                            </a:rPr>
                            <a:t>→</a:t>
                          </a:r>
                          <a:r>
                            <a:rPr lang="es-ES" altLang="zh-CN" sz="2000" b="1" dirty="0">
                              <a:solidFill>
                                <a:srgbClr val="0000CC"/>
                              </a:solidFill>
                              <a:latin typeface="+mn-ea"/>
                            </a:rPr>
                            <a:t>x=y))=1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lang="zh-CN" altLang="en-US" sz="2000" b="1" dirty="0">
                              <a:latin typeface="+mn-ea"/>
                              <a:sym typeface="Symbol" panose="05050102010706020507" pitchFamily="18" charset="2"/>
                            </a:rPr>
                            <a:t></a:t>
                          </a:r>
                          <a:r>
                            <a:rPr lang="en-US" altLang="zh-CN" sz="2000" b="1" dirty="0">
                              <a:latin typeface="+mn-ea"/>
                            </a:rPr>
                            <a:t>x</a:t>
                          </a:r>
                          <a:r>
                            <a:rPr lang="zh-CN" altLang="en-US" sz="2000" b="1" dirty="0">
                              <a:latin typeface="+mn-ea"/>
                              <a:sym typeface="Symbol" panose="05050102010706020507" pitchFamily="18" charset="2"/>
                            </a:rPr>
                            <a:t></a:t>
                          </a:r>
                          <a:r>
                            <a:rPr lang="en-US" altLang="zh-CN" sz="2000" b="1" dirty="0">
                              <a:latin typeface="+mn-ea"/>
                            </a:rPr>
                            <a:t>y</a:t>
                          </a:r>
                          <a:r>
                            <a:rPr lang="zh-CN" altLang="en-US" sz="2000" b="1" dirty="0">
                              <a:latin typeface="+mn-ea"/>
                              <a:sym typeface="Symbol" panose="05050102010706020507" pitchFamily="18" charset="2"/>
                            </a:rPr>
                            <a:t></a:t>
                          </a:r>
                          <a:r>
                            <a:rPr lang="en-US" altLang="zh-CN" sz="2000" b="1" dirty="0">
                              <a:latin typeface="+mn-ea"/>
                            </a:rPr>
                            <a:t>z(</a:t>
                          </a:r>
                          <a:r>
                            <a:rPr lang="en-US" altLang="zh-CN" sz="2000" b="1" dirty="0" err="1">
                              <a:latin typeface="+mn-ea"/>
                            </a:rPr>
                            <a:t>x∈A∧y∈A∧z∈A</a:t>
                          </a:r>
                          <a:r>
                            <a:rPr lang="en-US" altLang="zh-CN" sz="2000" b="1" dirty="0">
                              <a:latin typeface="+mn-ea"/>
                            </a:rPr>
                            <a:t>∧(&lt;</a:t>
                          </a:r>
                          <a:r>
                            <a:rPr lang="en-US" altLang="zh-CN" sz="2000" b="1" dirty="0" err="1">
                              <a:latin typeface="+mn-ea"/>
                            </a:rPr>
                            <a:t>x,y</a:t>
                          </a:r>
                          <a:r>
                            <a:rPr lang="en-US" altLang="zh-CN" sz="2000" b="1" dirty="0">
                              <a:latin typeface="+mn-ea"/>
                            </a:rPr>
                            <a:t>&gt;∈R∧&lt;</a:t>
                          </a:r>
                          <a:r>
                            <a:rPr lang="en-US" altLang="zh-CN" sz="2000" b="1" dirty="0" err="1">
                              <a:latin typeface="+mn-ea"/>
                            </a:rPr>
                            <a:t>y,z</a:t>
                          </a:r>
                          <a:r>
                            <a:rPr lang="en-US" altLang="zh-CN" sz="2000" b="1" dirty="0">
                              <a:latin typeface="+mn-ea"/>
                            </a:rPr>
                            <a:t>&gt;∈R</a:t>
                          </a:r>
                          <a:r>
                            <a:rPr lang="zh-CN" altLang="en-US" sz="2000" b="1" dirty="0">
                              <a:latin typeface="+mn-ea"/>
                              <a:cs typeface="Times New Roman" panose="02020603050405020304" pitchFamily="18" charset="0"/>
                            </a:rPr>
                            <a:t>→</a:t>
                          </a:r>
                          <a:r>
                            <a:rPr lang="en-US" altLang="zh-CN" sz="2000" b="1" dirty="0">
                              <a:latin typeface="+mn-ea"/>
                            </a:rPr>
                            <a:t>&lt;</a:t>
                          </a:r>
                          <a:r>
                            <a:rPr lang="en-US" altLang="zh-CN" sz="2000" b="1" dirty="0" err="1">
                              <a:latin typeface="+mn-ea"/>
                            </a:rPr>
                            <a:t>x,z</a:t>
                          </a:r>
                          <a:r>
                            <a:rPr lang="en-US" altLang="zh-CN" sz="2000" b="1" dirty="0">
                              <a:latin typeface="+mn-ea"/>
                            </a:rPr>
                            <a:t>&gt;∈R))=1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66996">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图</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每个结点都有环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每个结点都无环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每对结点间或有方向相反的两条边，或无任何边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每对结点间至多有一条边存在</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任三个结点</a:t>
                          </a:r>
                          <a:r>
                            <a:rPr kumimoji="0" lang="en-US" altLang="zh-CN" sz="2200" b="1" i="0" u="none" strike="noStrike" kern="1200" cap="none" normalizeH="0" baseline="0" dirty="0" err="1">
                              <a:ln>
                                <a:noFill/>
                              </a:ln>
                              <a:solidFill>
                                <a:srgbClr val="000000"/>
                              </a:solidFill>
                              <a:effectLst/>
                              <a:latin typeface="+mn-ea"/>
                              <a:ea typeface="+mn-ea"/>
                              <a:cs typeface="+mn-cs"/>
                            </a:rPr>
                            <a:t>x,y,z</a:t>
                          </a:r>
                          <a:r>
                            <a:rPr kumimoji="0" lang="zh-CN" altLang="en-US" sz="2200" b="1" i="0" u="none" strike="noStrike" kern="1200" cap="none" normalizeH="0" baseline="0" dirty="0">
                              <a:ln>
                                <a:noFill/>
                              </a:ln>
                              <a:solidFill>
                                <a:srgbClr val="000000"/>
                              </a:solidFill>
                              <a:effectLst/>
                              <a:latin typeface="+mn-ea"/>
                              <a:ea typeface="+mn-ea"/>
                              <a:cs typeface="+mn-cs"/>
                            </a:rPr>
                            <a:t>，若从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有边，从</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有边，则从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一定有边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矩阵</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=0</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r>
                            <a:rPr kumimoji="0" lang="en-US" altLang="zh-CN" sz="2200" b="1" i="0" u="none" strike="noStrike" cap="none" normalizeH="0" baseline="0" dirty="0">
                              <a:ln>
                                <a:noFill/>
                              </a:ln>
                              <a:solidFill>
                                <a:srgbClr val="0000FF"/>
                              </a:solidFill>
                              <a:effectLst/>
                              <a:latin typeface="+mn-ea"/>
                              <a:ea typeface="+mn-ea"/>
                            </a:rPr>
                            <a:t>=0,i</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j</a:t>
                          </a:r>
                          <a:endParaRPr kumimoji="0" lang="zh-CN" altLang="en-US" sz="2200" b="1" i="0" u="none" strike="noStrike" cap="none" normalizeH="0" baseline="0" dirty="0">
                            <a:ln>
                              <a:noFill/>
                            </a:ln>
                            <a:solidFill>
                              <a:srgbClr val="0000FF"/>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如</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ij</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且</a:t>
                          </a: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jk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则</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389836"/>
                      </a:ext>
                    </a:extLst>
                  </a:tr>
                </a:tbl>
              </a:graphicData>
            </a:graphic>
          </p:graphicFrame>
        </mc:Choice>
        <mc:Fallback xmlns="">
          <p:graphicFrame>
            <p:nvGraphicFramePr>
              <p:cNvPr id="1564769" name="Group 97">
                <a:extLst>
                  <a:ext uri="{FF2B5EF4-FFF2-40B4-BE49-F238E27FC236}">
                    <a16:creationId xmlns:a16="http://schemas.microsoft.com/office/drawing/2014/main" id="{8851E1A0-E536-4D2B-8F4C-03F995634E61}"/>
                  </a:ext>
                </a:extLst>
              </p:cNvPr>
              <p:cNvGraphicFramePr>
                <a:graphicFrameLocks noGrp="1"/>
              </p:cNvGraphicFramePr>
              <p:nvPr>
                <p:extLst>
                  <p:ext uri="{D42A27DB-BD31-4B8C-83A1-F6EECF244321}">
                    <p14:modId xmlns:p14="http://schemas.microsoft.com/office/powerpoint/2010/main" val="4077551132"/>
                  </p:ext>
                </p:extLst>
              </p:nvPr>
            </p:nvGraphicFramePr>
            <p:xfrm>
              <a:off x="384175" y="1010725"/>
              <a:ext cx="11353800" cy="5619469"/>
            </p:xfrm>
            <a:graphic>
              <a:graphicData uri="http://schemas.openxmlformats.org/drawingml/2006/table">
                <a:tbl>
                  <a:tblPr/>
                  <a:tblGrid>
                    <a:gridCol w="923934">
                      <a:extLst>
                        <a:ext uri="{9D8B030D-6E8A-4147-A177-3AD203B41FA5}">
                          <a16:colId xmlns:a16="http://schemas.microsoft.com/office/drawing/2014/main" val="20000"/>
                        </a:ext>
                      </a:extLst>
                    </a:gridCol>
                    <a:gridCol w="1198670">
                      <a:extLst>
                        <a:ext uri="{9D8B030D-6E8A-4147-A177-3AD203B41FA5}">
                          <a16:colId xmlns:a16="http://schemas.microsoft.com/office/drawing/2014/main" val="20001"/>
                        </a:ext>
                      </a:extLst>
                    </a:gridCol>
                    <a:gridCol w="1292286">
                      <a:extLst>
                        <a:ext uri="{9D8B030D-6E8A-4147-A177-3AD203B41FA5}">
                          <a16:colId xmlns:a16="http://schemas.microsoft.com/office/drawing/2014/main" val="20002"/>
                        </a:ext>
                      </a:extLst>
                    </a:gridCol>
                    <a:gridCol w="2124640">
                      <a:extLst>
                        <a:ext uri="{9D8B030D-6E8A-4147-A177-3AD203B41FA5}">
                          <a16:colId xmlns:a16="http://schemas.microsoft.com/office/drawing/2014/main" val="20003"/>
                        </a:ext>
                      </a:extLst>
                    </a:gridCol>
                    <a:gridCol w="2690070">
                      <a:extLst>
                        <a:ext uri="{9D8B030D-6E8A-4147-A177-3AD203B41FA5}">
                          <a16:colId xmlns:a16="http://schemas.microsoft.com/office/drawing/2014/main" val="20004"/>
                        </a:ext>
                      </a:extLst>
                    </a:gridCol>
                    <a:gridCol w="3124200">
                      <a:extLst>
                        <a:ext uri="{9D8B030D-6E8A-4147-A177-3AD203B41FA5}">
                          <a16:colId xmlns:a16="http://schemas.microsoft.com/office/drawing/2014/main" val="20005"/>
                        </a:ext>
                      </a:extLst>
                    </a:gridCol>
                  </a:tblGrid>
                  <a:tr h="525558">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自反</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反自反</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对称</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反对称</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传递</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6656">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a:ln>
                                <a:noFill/>
                              </a:ln>
                              <a:solidFill>
                                <a:srgbClr val="000000"/>
                              </a:solidFill>
                              <a:effectLst/>
                              <a:latin typeface="+mn-ea"/>
                              <a:ea typeface="+mn-ea"/>
                            </a:rPr>
                            <a:t>定</a:t>
                          </a:r>
                          <a:br>
                            <a:rPr kumimoji="0" lang="zh-CN" altLang="en-US" sz="2200" b="1" i="0" u="none" strike="noStrike" cap="none" normalizeH="0" baseline="0">
                              <a:ln>
                                <a:noFill/>
                              </a:ln>
                              <a:solidFill>
                                <a:srgbClr val="000000"/>
                              </a:solidFill>
                              <a:effectLst/>
                              <a:latin typeface="+mn-ea"/>
                              <a:ea typeface="+mn-ea"/>
                            </a:rPr>
                          </a:br>
                          <a:r>
                            <a:rPr kumimoji="0" lang="zh-CN" altLang="en-US" sz="2200" b="1" i="0" u="none" strike="noStrike" cap="none" normalizeH="0" baseline="0">
                              <a:ln>
                                <a:noFill/>
                              </a:ln>
                              <a:solidFill>
                                <a:srgbClr val="000000"/>
                              </a:solidFill>
                              <a:effectLst/>
                              <a:latin typeface="+mn-ea"/>
                              <a:ea typeface="+mn-ea"/>
                            </a:rPr>
                            <a:t>义</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sz="2200" b="1" i="0" u="none" strike="noStrike" cap="none" normalizeH="0" baseline="0">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x,x&gt;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sz="2200" b="1" i="0" u="none" strike="noStrike" cap="none" normalizeH="0" baseline="0">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x,x&gt;</a:t>
                          </a:r>
                          <a:r>
                            <a:rPr kumimoji="0" lang="en-US" altLang="zh-CN" sz="2200" b="1" i="0" u="none" strike="noStrike" cap="none" normalizeH="0" baseline="0" dirty="0">
                              <a:ln>
                                <a:noFill/>
                              </a:ln>
                              <a:solidFill>
                                <a:srgbClr val="00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R</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sz="2200" b="1" i="0" u="none" strike="noStrike" cap="none" normalizeH="0" baseline="0" dirty="0">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x,y&gt;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0" noProof="1">
                              <a:ln>
                                <a:noFill/>
                              </a:ln>
                              <a:solidFill>
                                <a:srgbClr val="FF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&lt;y,x&gt;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noProof="1">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x,y&gt;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R∧&lt;y</a:t>
                          </a:r>
                          <a:r>
                            <a:rPr kumimoji="0" lang="en-US" altLang="zh-CN" sz="2200" b="1" i="0" u="none" strike="noStrike" cap="none" normalizeH="0" baseline="0">
                              <a:ln>
                                <a:noFill/>
                              </a:ln>
                              <a:solidFill>
                                <a:srgbClr val="000000"/>
                              </a:solidFill>
                              <a:effectLst/>
                              <a:latin typeface="+mn-ea"/>
                              <a:ea typeface="+mn-ea"/>
                            </a:rPr>
                            <a:t>, </a:t>
                          </a:r>
                          <a:r>
                            <a:rPr kumimoji="0" lang="en-US" altLang="zh-CN" sz="2200" b="1" i="0" u="none" strike="noStrike" cap="none" normalizeH="0" baseline="0" noProof="1">
                              <a:ln>
                                <a:noFill/>
                              </a:ln>
                              <a:solidFill>
                                <a:srgbClr val="000000"/>
                              </a:solidFill>
                              <a:effectLst/>
                              <a:latin typeface="+mn-ea"/>
                              <a:ea typeface="+mn-ea"/>
                            </a:rPr>
                            <a:t>x&gt;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0" noProof="1">
                              <a:ln>
                                <a:noFill/>
                              </a:ln>
                              <a:solidFill>
                                <a:srgbClr val="FF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x</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y</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noProof="1">
                              <a:ln>
                                <a:noFill/>
                              </a:ln>
                              <a:solidFill>
                                <a:srgbClr val="000000"/>
                              </a:solidFill>
                              <a:effectLst/>
                              <a:latin typeface="+mn-ea"/>
                              <a:ea typeface="+mn-ea"/>
                            </a:rPr>
                            <a:t>&lt;</a:t>
                          </a:r>
                          <a:r>
                            <a:rPr kumimoji="0" lang="en-US" altLang="zh-CN" sz="2200" b="1" i="0" u="none" strike="noStrike" cap="none" normalizeH="0" baseline="0" noProof="1">
                              <a:ln>
                                <a:noFill/>
                              </a:ln>
                              <a:solidFill>
                                <a:srgbClr val="000000"/>
                              </a:solidFill>
                              <a:effectLst/>
                              <a:latin typeface="+mn-ea"/>
                              <a:ea typeface="+mn-ea"/>
                            </a:rPr>
                            <a:t>x,y&gt;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R∧&lt;y,z&gt;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0" noProof="1">
                              <a:ln>
                                <a:noFill/>
                              </a:ln>
                              <a:solidFill>
                                <a:srgbClr val="FF0000"/>
                              </a:solidFill>
                              <a:effectLst/>
                              <a:latin typeface="+mn-ea"/>
                              <a:ea typeface="+mn-ea"/>
                              <a:sym typeface="Symbol" pitchFamily="18" charset="2"/>
                            </a:rPr>
                            <a:t></a:t>
                          </a:r>
                          <a:r>
                            <a:rPr kumimoji="0" lang="en-US" altLang="zh-CN" sz="2200" b="1" i="0" u="none" strike="noStrike" cap="none" normalizeH="0" baseline="0" noProof="1">
                              <a:ln>
                                <a:noFill/>
                              </a:ln>
                              <a:solidFill>
                                <a:srgbClr val="000000"/>
                              </a:solidFill>
                              <a:effectLst/>
                              <a:latin typeface="+mn-ea"/>
                              <a:ea typeface="+mn-ea"/>
                            </a:rPr>
                            <a:t>&lt;x,z&gt;</a:t>
                          </a:r>
                          <a:r>
                            <a:rPr kumimoji="0" lang="en-US" altLang="zh-CN"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noProof="1">
                              <a:ln>
                                <a:noFill/>
                              </a:ln>
                              <a:solidFill>
                                <a:srgbClr val="000000"/>
                              </a:solidFill>
                              <a:effectLst/>
                              <a:latin typeface="+mn-ea"/>
                              <a:ea typeface="+mn-ea"/>
                            </a:rPr>
                            <a:t>R</a:t>
                          </a:r>
                          <a:endParaRPr kumimoji="0" lang="en-US" altLang="zh-CN"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2059">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符号化表示</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indent="0">
                            <a:buClr>
                              <a:srgbClr val="800080"/>
                            </a:buClr>
                            <a:buNone/>
                          </a:pPr>
                          <a:r>
                            <a:rPr lang="en-US" altLang="zh-CN" sz="2200" b="1" dirty="0">
                              <a:solidFill>
                                <a:schemeClr val="tx1"/>
                              </a:solidFill>
                              <a:latin typeface="+mn-ea"/>
                              <a:ea typeface="+mn-ea"/>
                              <a:sym typeface="Symbol" panose="05050102010706020507" pitchFamily="18" charset="2"/>
                            </a:rPr>
                            <a:t>x</a:t>
                          </a:r>
                          <a:r>
                            <a:rPr lang="en-US" altLang="zh-CN" sz="2200" b="1" dirty="0">
                              <a:solidFill>
                                <a:schemeClr val="tx1"/>
                              </a:solidFill>
                              <a:latin typeface="+mn-ea"/>
                              <a:ea typeface="+mn-ea"/>
                            </a:rPr>
                            <a:t>(</a:t>
                          </a:r>
                          <a:r>
                            <a:rPr lang="en-US" altLang="zh-CN" sz="2200" b="1" dirty="0" err="1">
                              <a:solidFill>
                                <a:schemeClr val="tx1"/>
                              </a:solidFill>
                              <a:latin typeface="+mn-ea"/>
                              <a:ea typeface="+mn-ea"/>
                            </a:rPr>
                            <a:t>x∈A</a:t>
                          </a:r>
                          <a:r>
                            <a:rPr lang="en-US" altLang="zh-CN" sz="2200" b="1" dirty="0">
                              <a:solidFill>
                                <a:schemeClr val="tx1"/>
                              </a:solidFill>
                              <a:latin typeface="+mn-ea"/>
                              <a:ea typeface="+mn-ea"/>
                            </a:rPr>
                            <a:t>→&lt;</a:t>
                          </a:r>
                          <a:r>
                            <a:rPr lang="en-US" altLang="zh-CN" sz="2200" b="1" dirty="0" err="1">
                              <a:solidFill>
                                <a:schemeClr val="tx1"/>
                              </a:solidFill>
                              <a:latin typeface="+mn-ea"/>
                              <a:ea typeface="+mn-ea"/>
                            </a:rPr>
                            <a:t>x,x</a:t>
                          </a:r>
                          <a:r>
                            <a:rPr lang="en-US" altLang="zh-CN" sz="2200" b="1" dirty="0">
                              <a:solidFill>
                                <a:schemeClr val="tx1"/>
                              </a:solidFill>
                              <a:latin typeface="+mn-ea"/>
                              <a:ea typeface="+mn-ea"/>
                            </a:rPr>
                            <a:t>&gt;∈R)=1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74057" t="-80795" r="-626415" b="-133113"/>
                          </a:stretch>
                        </a:blip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66476" t="-80795" r="-280516" b="-133113"/>
                          </a:stretch>
                        </a:blipFill>
                      </a:tcPr>
                    </a:tc>
                    <a:tc>
                      <a:txBody>
                        <a:bodyPr/>
                        <a:lstStyle/>
                        <a:p>
                          <a:endParaRPr lang="zh-CN"/>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210884" t="-80795" r="-121995" b="-133113"/>
                          </a:stretch>
                        </a:blip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lang="zh-CN" altLang="en-US" sz="2000" b="1" dirty="0">
                              <a:latin typeface="+mn-ea"/>
                              <a:sym typeface="Symbol" panose="05050102010706020507" pitchFamily="18" charset="2"/>
                            </a:rPr>
                            <a:t></a:t>
                          </a:r>
                          <a:r>
                            <a:rPr lang="en-US" altLang="zh-CN" sz="2000" b="1" dirty="0">
                              <a:latin typeface="+mn-ea"/>
                            </a:rPr>
                            <a:t>x</a:t>
                          </a:r>
                          <a:r>
                            <a:rPr lang="zh-CN" altLang="en-US" sz="2000" b="1" dirty="0">
                              <a:latin typeface="+mn-ea"/>
                              <a:sym typeface="Symbol" panose="05050102010706020507" pitchFamily="18" charset="2"/>
                            </a:rPr>
                            <a:t></a:t>
                          </a:r>
                          <a:r>
                            <a:rPr lang="en-US" altLang="zh-CN" sz="2000" b="1" dirty="0">
                              <a:latin typeface="+mn-ea"/>
                            </a:rPr>
                            <a:t>y</a:t>
                          </a:r>
                          <a:r>
                            <a:rPr lang="zh-CN" altLang="en-US" sz="2000" b="1" dirty="0">
                              <a:latin typeface="+mn-ea"/>
                              <a:sym typeface="Symbol" panose="05050102010706020507" pitchFamily="18" charset="2"/>
                            </a:rPr>
                            <a:t></a:t>
                          </a:r>
                          <a:r>
                            <a:rPr lang="en-US" altLang="zh-CN" sz="2000" b="1" dirty="0">
                              <a:latin typeface="+mn-ea"/>
                            </a:rPr>
                            <a:t>z(</a:t>
                          </a:r>
                          <a:r>
                            <a:rPr lang="en-US" altLang="zh-CN" sz="2000" b="1" dirty="0" err="1">
                              <a:latin typeface="+mn-ea"/>
                            </a:rPr>
                            <a:t>x∈A∧y∈A∧z∈A</a:t>
                          </a:r>
                          <a:r>
                            <a:rPr lang="en-US" altLang="zh-CN" sz="2000" b="1" dirty="0">
                              <a:latin typeface="+mn-ea"/>
                            </a:rPr>
                            <a:t>∧(&lt;</a:t>
                          </a:r>
                          <a:r>
                            <a:rPr lang="en-US" altLang="zh-CN" sz="2000" b="1" dirty="0" err="1">
                              <a:latin typeface="+mn-ea"/>
                            </a:rPr>
                            <a:t>x,y</a:t>
                          </a:r>
                          <a:r>
                            <a:rPr lang="en-US" altLang="zh-CN" sz="2000" b="1" dirty="0">
                              <a:latin typeface="+mn-ea"/>
                            </a:rPr>
                            <a:t>&gt;∈R∧&lt;</a:t>
                          </a:r>
                          <a:r>
                            <a:rPr lang="en-US" altLang="zh-CN" sz="2000" b="1" dirty="0" err="1">
                              <a:latin typeface="+mn-ea"/>
                            </a:rPr>
                            <a:t>y,z</a:t>
                          </a:r>
                          <a:r>
                            <a:rPr lang="en-US" altLang="zh-CN" sz="2000" b="1" dirty="0">
                              <a:latin typeface="+mn-ea"/>
                            </a:rPr>
                            <a:t>&gt;∈R</a:t>
                          </a:r>
                          <a:r>
                            <a:rPr lang="zh-CN" altLang="en-US" sz="2000" b="1" dirty="0">
                              <a:latin typeface="+mn-ea"/>
                              <a:cs typeface="Times New Roman" panose="02020603050405020304" pitchFamily="18" charset="0"/>
                            </a:rPr>
                            <a:t>→</a:t>
                          </a:r>
                          <a:r>
                            <a:rPr lang="en-US" altLang="zh-CN" sz="2000" b="1" dirty="0">
                              <a:latin typeface="+mn-ea"/>
                            </a:rPr>
                            <a:t>&lt;</a:t>
                          </a:r>
                          <a:r>
                            <a:rPr lang="en-US" altLang="zh-CN" sz="2000" b="1" dirty="0" err="1">
                              <a:latin typeface="+mn-ea"/>
                            </a:rPr>
                            <a:t>x,z</a:t>
                          </a:r>
                          <a:r>
                            <a:rPr lang="en-US" altLang="zh-CN" sz="2000" b="1" dirty="0">
                              <a:latin typeface="+mn-ea"/>
                            </a:rPr>
                            <a:t>&gt;∈R))=1 </a:t>
                          </a:r>
                          <a:endParaRPr kumimoji="0" lang="zh-CN" altLang="en-US" sz="2200" b="1" i="0" u="none" strike="noStrike" kern="1200" cap="none" normalizeH="0" baseline="0" dirty="0">
                            <a:ln>
                              <a:noFill/>
                            </a:ln>
                            <a:solidFill>
                              <a:schemeClr val="tx1"/>
                            </a:solidFill>
                            <a:effectLst/>
                            <a:latin typeface="+mn-ea"/>
                            <a:ea typeface="+mn-ea"/>
                            <a:cs typeface="+mn-cs"/>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66996">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图</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每个结点都有环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每个结点都无环</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每对结点间或有方向相反的两条边，或无任何边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每对结点间至多有一条边存在</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kern="1200" cap="none" normalizeH="0" baseline="0" dirty="0">
                              <a:ln>
                                <a:noFill/>
                              </a:ln>
                              <a:solidFill>
                                <a:srgbClr val="000000"/>
                              </a:solidFill>
                              <a:effectLst/>
                              <a:latin typeface="+mn-ea"/>
                              <a:ea typeface="+mn-ea"/>
                              <a:cs typeface="+mn-cs"/>
                            </a:rPr>
                            <a:t>任三个结点</a:t>
                          </a:r>
                          <a:r>
                            <a:rPr kumimoji="0" lang="en-US" altLang="zh-CN" sz="2200" b="1" i="0" u="none" strike="noStrike" kern="1200" cap="none" normalizeH="0" baseline="0" dirty="0" err="1">
                              <a:ln>
                                <a:noFill/>
                              </a:ln>
                              <a:solidFill>
                                <a:srgbClr val="000000"/>
                              </a:solidFill>
                              <a:effectLst/>
                              <a:latin typeface="+mn-ea"/>
                              <a:ea typeface="+mn-ea"/>
                              <a:cs typeface="+mn-cs"/>
                            </a:rPr>
                            <a:t>x,y,z</a:t>
                          </a:r>
                          <a:r>
                            <a:rPr kumimoji="0" lang="zh-CN" altLang="en-US" sz="2200" b="1" i="0" u="none" strike="noStrike" kern="1200" cap="none" normalizeH="0" baseline="0" dirty="0">
                              <a:ln>
                                <a:noFill/>
                              </a:ln>
                              <a:solidFill>
                                <a:srgbClr val="000000"/>
                              </a:solidFill>
                              <a:effectLst/>
                              <a:latin typeface="+mn-ea"/>
                              <a:ea typeface="+mn-ea"/>
                              <a:cs typeface="+mn-cs"/>
                            </a:rPr>
                            <a:t>，若从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有边，从</a:t>
                          </a:r>
                          <a:r>
                            <a:rPr kumimoji="0" lang="en-US" altLang="zh-CN" sz="2200" b="1" i="0" u="none" strike="noStrike" kern="1200" cap="none" normalizeH="0" baseline="0" dirty="0">
                              <a:ln>
                                <a:noFill/>
                              </a:ln>
                              <a:solidFill>
                                <a:srgbClr val="000000"/>
                              </a:solidFill>
                              <a:effectLst/>
                              <a:latin typeface="+mn-ea"/>
                              <a:ea typeface="+mn-ea"/>
                              <a:cs typeface="+mn-cs"/>
                            </a:rPr>
                            <a:t>y</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有边，则从</a:t>
                          </a:r>
                          <a:r>
                            <a:rPr kumimoji="0" lang="en-US" altLang="zh-CN" sz="2200" b="1" i="0" u="none" strike="noStrike" kern="1200" cap="none" normalizeH="0" baseline="0" dirty="0">
                              <a:ln>
                                <a:noFill/>
                              </a:ln>
                              <a:solidFill>
                                <a:srgbClr val="000000"/>
                              </a:solidFill>
                              <a:effectLst/>
                              <a:latin typeface="+mn-ea"/>
                              <a:ea typeface="+mn-ea"/>
                              <a:cs typeface="+mn-cs"/>
                            </a:rPr>
                            <a:t>x</a:t>
                          </a:r>
                          <a:r>
                            <a:rPr kumimoji="0" lang="zh-CN" altLang="en-US" sz="2200" b="1" i="0" u="none" strike="noStrike" kern="1200" cap="none" normalizeH="0" baseline="0" dirty="0">
                              <a:ln>
                                <a:noFill/>
                              </a:ln>
                              <a:solidFill>
                                <a:srgbClr val="000000"/>
                              </a:solidFill>
                              <a:effectLst/>
                              <a:latin typeface="+mn-ea"/>
                              <a:ea typeface="+mn-ea"/>
                              <a:cs typeface="+mn-cs"/>
                            </a:rPr>
                            <a:t>到</a:t>
                          </a:r>
                          <a:r>
                            <a:rPr kumimoji="0" lang="en-US" altLang="zh-CN" sz="2200" b="1" i="0" u="none" strike="noStrike" kern="1200" cap="none" normalizeH="0" baseline="0" dirty="0">
                              <a:ln>
                                <a:noFill/>
                              </a:ln>
                              <a:solidFill>
                                <a:srgbClr val="000000"/>
                              </a:solidFill>
                              <a:effectLst/>
                              <a:latin typeface="+mn-ea"/>
                              <a:ea typeface="+mn-ea"/>
                              <a:cs typeface="+mn-cs"/>
                            </a:rPr>
                            <a:t>z</a:t>
                          </a:r>
                          <a:r>
                            <a:rPr kumimoji="0" lang="zh-CN" altLang="en-US" sz="2200" b="1" i="0" u="none" strike="noStrike" kern="1200" cap="none" normalizeH="0" baseline="0" dirty="0">
                              <a:ln>
                                <a:noFill/>
                              </a:ln>
                              <a:solidFill>
                                <a:srgbClr val="000000"/>
                              </a:solidFill>
                              <a:effectLst/>
                              <a:latin typeface="+mn-ea"/>
                              <a:ea typeface="+mn-ea"/>
                              <a:cs typeface="+mn-cs"/>
                            </a:rPr>
                            <a:t>一定有边</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a:txBody>
                        <a:bodyPr/>
                        <a:lstStyle/>
                        <a:p>
                          <a:pPr marL="0" marR="0" lvl="0" indent="0" algn="ctr"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关系</a:t>
                          </a:r>
                          <a:br>
                            <a:rPr kumimoji="0" lang="zh-CN" altLang="en-US" sz="2200" b="1" i="0" u="none" strike="noStrike" cap="none" normalizeH="0" baseline="0" dirty="0">
                              <a:ln>
                                <a:noFill/>
                              </a:ln>
                              <a:solidFill>
                                <a:srgbClr val="000000"/>
                              </a:solidFill>
                              <a:effectLst/>
                              <a:latin typeface="+mn-ea"/>
                              <a:ea typeface="+mn-ea"/>
                            </a:rPr>
                          </a:br>
                          <a:r>
                            <a:rPr kumimoji="0" lang="zh-CN" altLang="en-US" sz="2200" b="1" i="0" u="none" strike="noStrike" cap="none" normalizeH="0" baseline="0" dirty="0">
                              <a:ln>
                                <a:noFill/>
                              </a:ln>
                              <a:solidFill>
                                <a:srgbClr val="000000"/>
                              </a:solidFill>
                              <a:effectLst/>
                              <a:latin typeface="+mn-ea"/>
                              <a:ea typeface="+mn-ea"/>
                            </a:rPr>
                            <a:t>矩阵</a:t>
                          </a:r>
                        </a:p>
                      </a:txBody>
                      <a:tcPr marL="18004" marR="18004" marT="18006" marB="180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ii</a:t>
                          </a:r>
                          <a:r>
                            <a:rPr kumimoji="0" lang="en-US" altLang="zh-CN" sz="2200" b="1" i="0" u="none" strike="noStrike" cap="none" normalizeH="0" baseline="0" dirty="0">
                              <a:ln>
                                <a:noFill/>
                              </a:ln>
                              <a:solidFill>
                                <a:srgbClr val="000000"/>
                              </a:solidFill>
                              <a:effectLst/>
                              <a:latin typeface="+mn-ea"/>
                              <a:ea typeface="+mn-ea"/>
                            </a:rPr>
                            <a:t>=0</a:t>
                          </a: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endParaRPr kumimoji="0" lang="zh-CN" altLang="en-US" sz="2200" b="1" i="0" u="none" strike="noStrike" cap="none" normalizeH="0" baseline="0" dirty="0">
                            <a:ln>
                              <a:noFill/>
                            </a:ln>
                            <a:solidFill>
                              <a:srgbClr val="000000"/>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ij</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 </a:t>
                          </a:r>
                          <a:r>
                            <a:rPr kumimoji="0" lang="en-US" altLang="zh-CN" sz="2200" b="1" i="0" u="none" strike="noStrike" cap="none" normalizeH="0" baseline="0" dirty="0" err="1">
                              <a:ln>
                                <a:noFill/>
                              </a:ln>
                              <a:solidFill>
                                <a:srgbClr val="0000FF"/>
                              </a:solidFill>
                              <a:effectLst/>
                              <a:latin typeface="+mn-ea"/>
                              <a:ea typeface="+mn-ea"/>
                            </a:rPr>
                            <a:t>r</a:t>
                          </a:r>
                          <a:r>
                            <a:rPr kumimoji="0" lang="en-US" altLang="zh-CN" sz="2200" b="1" i="0" u="none" strike="noStrike" cap="none" normalizeH="0" baseline="-25000" dirty="0" err="1">
                              <a:ln>
                                <a:noFill/>
                              </a:ln>
                              <a:solidFill>
                                <a:srgbClr val="0000FF"/>
                              </a:solidFill>
                              <a:effectLst/>
                              <a:latin typeface="+mn-ea"/>
                              <a:ea typeface="+mn-ea"/>
                            </a:rPr>
                            <a:t>ji</a:t>
                          </a:r>
                          <a:r>
                            <a:rPr kumimoji="0" lang="en-US" altLang="zh-CN" sz="2200" b="1" i="0" u="none" strike="noStrike" cap="none" normalizeH="0" baseline="0" dirty="0">
                              <a:ln>
                                <a:noFill/>
                              </a:ln>
                              <a:solidFill>
                                <a:srgbClr val="0000FF"/>
                              </a:solidFill>
                              <a:effectLst/>
                              <a:latin typeface="+mn-ea"/>
                              <a:ea typeface="+mn-ea"/>
                            </a:rPr>
                            <a:t>=0,i</a:t>
                          </a:r>
                          <a:r>
                            <a:rPr kumimoji="0" lang="en-US" altLang="en-US" sz="2200" b="1" i="0" u="none" strike="noStrike" cap="none" normalizeH="0" baseline="0" dirty="0">
                              <a:ln>
                                <a:noFill/>
                              </a:ln>
                              <a:solidFill>
                                <a:srgbClr val="0000FF"/>
                              </a:solidFill>
                              <a:effectLst/>
                              <a:latin typeface="+mn-ea"/>
                              <a:ea typeface="+mn-ea"/>
                            </a:rPr>
                            <a:t>≠</a:t>
                          </a:r>
                          <a:r>
                            <a:rPr kumimoji="0" lang="en-US" altLang="zh-CN" sz="2200" b="1" i="0" u="none" strike="noStrike" cap="none" normalizeH="0" baseline="0" dirty="0">
                              <a:ln>
                                <a:noFill/>
                              </a:ln>
                              <a:solidFill>
                                <a:srgbClr val="0000FF"/>
                              </a:solidFill>
                              <a:effectLst/>
                              <a:latin typeface="+mn-ea"/>
                              <a:ea typeface="+mn-ea"/>
                            </a:rPr>
                            <a:t>j</a:t>
                          </a:r>
                          <a:endParaRPr kumimoji="0" lang="zh-CN" altLang="en-US" sz="2200" b="1" i="0" u="none" strike="noStrike" cap="none" normalizeH="0" baseline="0" dirty="0">
                            <a:ln>
                              <a:noFill/>
                            </a:ln>
                            <a:solidFill>
                              <a:srgbClr val="0000FF"/>
                            </a:solidFill>
                            <a:effectLst/>
                            <a:latin typeface="+mn-ea"/>
                            <a:ea typeface="+mn-ea"/>
                          </a:endParaRPr>
                        </a:p>
                      </a:txBody>
                      <a:tcPr marL="18004" marR="18004" marT="18006" marB="180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zh-CN" altLang="en-US" sz="2200" b="1" i="0" u="none" strike="noStrike" cap="none" normalizeH="0" baseline="0" dirty="0">
                              <a:ln>
                                <a:noFill/>
                              </a:ln>
                              <a:solidFill>
                                <a:srgbClr val="000000"/>
                              </a:solidFill>
                              <a:effectLst/>
                              <a:latin typeface="+mn-ea"/>
                              <a:ea typeface="+mn-ea"/>
                            </a:rPr>
                            <a:t>如</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ij</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且</a:t>
                          </a:r>
                          <a:r>
                            <a:rPr kumimoji="0" lang="en-US" altLang="zh-CN" sz="2200" b="1" i="0" u="none" strike="noStrike" cap="none" normalizeH="0" baseline="0" dirty="0" err="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jk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r>
                            <a:rPr kumimoji="0" lang="zh-CN" altLang="en-US" sz="2200" b="1" i="0" u="none" strike="noStrike" cap="none" normalizeH="0" baseline="0" dirty="0">
                              <a:ln>
                                <a:noFill/>
                              </a:ln>
                              <a:solidFill>
                                <a:srgbClr val="000000"/>
                              </a:solidFill>
                              <a:effectLst/>
                              <a:latin typeface="+mn-ea"/>
                              <a:ea typeface="+mn-ea"/>
                            </a:rPr>
                            <a:t>则</a:t>
                          </a:r>
                          <a:r>
                            <a:rPr kumimoji="0" lang="en-US" altLang="zh-CN" sz="2200" b="1" i="0" u="none" strike="noStrike" cap="none" normalizeH="0" baseline="0" noProof="1">
                              <a:ln>
                                <a:noFill/>
                              </a:ln>
                              <a:solidFill>
                                <a:srgbClr val="000000"/>
                              </a:solidFill>
                              <a:effectLst/>
                              <a:latin typeface="+mn-ea"/>
                              <a:ea typeface="+mn-ea"/>
                            </a:rPr>
                            <a:t>r</a:t>
                          </a:r>
                          <a:r>
                            <a:rPr kumimoji="0" lang="en-US" altLang="zh-CN" sz="2200" b="1" i="0" u="none" strike="noStrike" cap="none" normalizeH="0" baseline="-25000" dirty="0" err="1">
                              <a:ln>
                                <a:noFill/>
                              </a:ln>
                              <a:solidFill>
                                <a:srgbClr val="000000"/>
                              </a:solidFill>
                              <a:effectLst/>
                              <a:latin typeface="+mn-ea"/>
                              <a:ea typeface="+mn-ea"/>
                            </a:rPr>
                            <a:t>ik</a:t>
                          </a:r>
                          <a:r>
                            <a:rPr kumimoji="0" lang="zh-CN" altLang="en-US" sz="2200" b="1" i="0" u="none" strike="noStrike" cap="none" normalizeH="0" baseline="0" dirty="0">
                              <a:ln>
                                <a:noFill/>
                              </a:ln>
                              <a:solidFill>
                                <a:srgbClr val="000000"/>
                              </a:solidFill>
                              <a:effectLst/>
                              <a:latin typeface="+mn-ea"/>
                              <a:ea typeface="+mn-ea"/>
                            </a:rPr>
                            <a:t>＝</a:t>
                          </a:r>
                          <a:r>
                            <a:rPr kumimoji="0" lang="en-US" altLang="zh-CN" sz="2200" b="1" i="0" u="none" strike="noStrike" cap="none" normalizeH="0" baseline="0" dirty="0">
                              <a:ln>
                                <a:noFill/>
                              </a:ln>
                              <a:solidFill>
                                <a:srgbClr val="000000"/>
                              </a:solidFill>
                              <a:effectLst/>
                              <a:latin typeface="+mn-ea"/>
                              <a:ea typeface="+mn-ea"/>
                            </a:rPr>
                            <a:t>1</a:t>
                          </a:r>
                        </a:p>
                      </a:txBody>
                      <a:tcPr marL="18004" marR="18004" marT="18006" marB="180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9389836"/>
                      </a:ext>
                    </a:extLst>
                  </a:tr>
                </a:tbl>
              </a:graphicData>
            </a:graphic>
          </p:graphicFrame>
        </mc:Fallback>
      </mc:AlternateContent>
      <p:sp>
        <p:nvSpPr>
          <p:cNvPr id="4" name="云形标注 1">
            <a:extLst>
              <a:ext uri="{FF2B5EF4-FFF2-40B4-BE49-F238E27FC236}">
                <a16:creationId xmlns:a16="http://schemas.microsoft.com/office/drawing/2014/main" id="{3F894C20-0240-49F9-ADFB-9339A157C50D}"/>
              </a:ext>
            </a:extLst>
          </p:cNvPr>
          <p:cNvSpPr>
            <a:spLocks noChangeArrowheads="1"/>
          </p:cNvSpPr>
          <p:nvPr/>
        </p:nvSpPr>
        <p:spPr bwMode="auto">
          <a:xfrm>
            <a:off x="1547813" y="1253334"/>
            <a:ext cx="1731962" cy="652460"/>
          </a:xfrm>
          <a:prstGeom prst="cloudCallout">
            <a:avLst>
              <a:gd name="adj1" fmla="val -71389"/>
              <a:gd name="adj2" fmla="val 71589"/>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rgbClr val="0000CC"/>
                </a:solidFill>
                <a:latin typeface="微软雅黑" panose="020B0503020204020204" pitchFamily="34" charset="-122"/>
                <a:ea typeface="微软雅黑" panose="020B0503020204020204" pitchFamily="34" charset="-122"/>
              </a:rPr>
              <a:t>按定义判定法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5" name="云形标注 5">
            <a:extLst>
              <a:ext uri="{FF2B5EF4-FFF2-40B4-BE49-F238E27FC236}">
                <a16:creationId xmlns:a16="http://schemas.microsoft.com/office/drawing/2014/main" id="{6664A45A-7C2C-45C1-9BA4-542D91FCE806}"/>
              </a:ext>
            </a:extLst>
          </p:cNvPr>
          <p:cNvSpPr>
            <a:spLocks noChangeArrowheads="1"/>
          </p:cNvSpPr>
          <p:nvPr/>
        </p:nvSpPr>
        <p:spPr bwMode="auto">
          <a:xfrm>
            <a:off x="1679576" y="3970339"/>
            <a:ext cx="2066924" cy="1212055"/>
          </a:xfrm>
          <a:prstGeom prst="cloudCallout">
            <a:avLst>
              <a:gd name="adj1" fmla="val -81787"/>
              <a:gd name="adj2" fmla="val 41963"/>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folHlink"/>
                </a:solidFill>
                <a:latin typeface="微软雅黑" panose="020B0503020204020204" pitchFamily="34" charset="-122"/>
                <a:ea typeface="微软雅黑" panose="020B0503020204020204" pitchFamily="34" charset="-122"/>
              </a:rPr>
              <a:t>关系图判定法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6" name="云形标注 6">
            <a:extLst>
              <a:ext uri="{FF2B5EF4-FFF2-40B4-BE49-F238E27FC236}">
                <a16:creationId xmlns:a16="http://schemas.microsoft.com/office/drawing/2014/main" id="{40043937-8391-46B8-8AED-813B345BE83A}"/>
              </a:ext>
            </a:extLst>
          </p:cNvPr>
          <p:cNvSpPr>
            <a:spLocks noChangeArrowheads="1"/>
          </p:cNvSpPr>
          <p:nvPr/>
        </p:nvSpPr>
        <p:spPr bwMode="auto">
          <a:xfrm>
            <a:off x="1656247" y="5570605"/>
            <a:ext cx="1990725" cy="1024733"/>
          </a:xfrm>
          <a:prstGeom prst="cloudCallout">
            <a:avLst>
              <a:gd name="adj1" fmla="val -85667"/>
              <a:gd name="adj2" fmla="val 24278"/>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tx1"/>
                </a:solidFill>
                <a:latin typeface="微软雅黑" panose="020B0503020204020204" pitchFamily="34" charset="-122"/>
                <a:ea typeface="微软雅黑" panose="020B0503020204020204" pitchFamily="34" charset="-122"/>
              </a:rPr>
              <a:t>关系矩阵判定法</a:t>
            </a:r>
          </a:p>
        </p:txBody>
      </p:sp>
      <p:sp>
        <p:nvSpPr>
          <p:cNvPr id="7" name="云形标注 5">
            <a:extLst>
              <a:ext uri="{FF2B5EF4-FFF2-40B4-BE49-F238E27FC236}">
                <a16:creationId xmlns:a16="http://schemas.microsoft.com/office/drawing/2014/main" id="{E25135E4-5F3A-48D8-B7DD-5469A1B38090}"/>
              </a:ext>
            </a:extLst>
          </p:cNvPr>
          <p:cNvSpPr>
            <a:spLocks noChangeArrowheads="1"/>
          </p:cNvSpPr>
          <p:nvPr/>
        </p:nvSpPr>
        <p:spPr bwMode="auto">
          <a:xfrm>
            <a:off x="1898651" y="2401889"/>
            <a:ext cx="2066924" cy="1027905"/>
          </a:xfrm>
          <a:prstGeom prst="cloudCallout">
            <a:avLst>
              <a:gd name="adj1" fmla="val -75283"/>
              <a:gd name="adj2" fmla="val 49698"/>
            </a:avLst>
          </a:prstGeom>
          <a:solidFill>
            <a:srgbClr val="FFFF66"/>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000" dirty="0">
                <a:solidFill>
                  <a:schemeClr val="folHlink"/>
                </a:solidFill>
                <a:latin typeface="微软雅黑" panose="020B0503020204020204" pitchFamily="34" charset="-122"/>
                <a:ea typeface="微软雅黑" panose="020B0503020204020204" pitchFamily="34" charset="-122"/>
              </a:rPr>
              <a:t>符号化表示判定法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991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2"/>
          <p:cNvSpPr>
            <a:spLocks noGrp="1" noChangeArrowheads="1"/>
          </p:cNvSpPr>
          <p:nvPr>
            <p:ph type="title"/>
          </p:nvPr>
        </p:nvSpPr>
        <p:spPr>
          <a:xfrm>
            <a:off x="855931" y="273478"/>
            <a:ext cx="8066367" cy="585923"/>
          </a:xfrm>
        </p:spPr>
        <p:txBody>
          <a:bodyPr/>
          <a:lstStyle/>
          <a:p>
            <a:pPr eaLnBrk="1" hangingPunct="1"/>
            <a:r>
              <a:rPr lang="zh-CN" altLang="en-US" dirty="0"/>
              <a:t>例</a:t>
            </a:r>
            <a:r>
              <a:rPr lang="en-US" altLang="zh-CN" dirty="0"/>
              <a:t>4.23</a:t>
            </a:r>
            <a:endParaRPr lang="zh-CN" altLang="en-US" dirty="0"/>
          </a:p>
        </p:txBody>
      </p:sp>
      <p:sp>
        <p:nvSpPr>
          <p:cNvPr id="1562627" name="Rectangle 3"/>
          <p:cNvSpPr>
            <a:spLocks noGrp="1" noChangeArrowheads="1"/>
          </p:cNvSpPr>
          <p:nvPr>
            <p:ph type="body" idx="1"/>
          </p:nvPr>
        </p:nvSpPr>
        <p:spPr>
          <a:xfrm>
            <a:off x="363823" y="921287"/>
            <a:ext cx="11450352" cy="1366536"/>
          </a:xfrm>
        </p:spPr>
        <p:txBody>
          <a:bodyPr>
            <a:normAutofit/>
          </a:bodyPr>
          <a:lstStyle/>
          <a:p>
            <a:pPr marL="0" indent="0">
              <a:lnSpc>
                <a:spcPct val="150000"/>
              </a:lnSpc>
              <a:buNone/>
            </a:pPr>
            <a:r>
              <a:rPr lang="zh-CN" altLang="en-US" dirty="0">
                <a:solidFill>
                  <a:srgbClr val="C00000"/>
                </a:solidFill>
              </a:rPr>
              <a:t>例</a:t>
            </a:r>
            <a:r>
              <a:rPr lang="en-US" altLang="zh-CN" dirty="0">
                <a:solidFill>
                  <a:srgbClr val="C00000"/>
                </a:solidFill>
              </a:rPr>
              <a:t>4.23  </a:t>
            </a:r>
            <a:r>
              <a:rPr lang="zh-CN" altLang="en-US" dirty="0"/>
              <a:t>设</a:t>
            </a:r>
            <a:r>
              <a:rPr lang="en-US" altLang="zh-CN" dirty="0"/>
              <a:t>A</a:t>
            </a:r>
            <a:r>
              <a:rPr lang="zh-CN" altLang="en-US" dirty="0"/>
              <a:t>＝</a:t>
            </a:r>
            <a:r>
              <a:rPr lang="en-US" altLang="zh-CN" dirty="0"/>
              <a:t>{1,2,3}</a:t>
            </a:r>
            <a:r>
              <a:rPr lang="zh-CN" altLang="en-US" dirty="0"/>
              <a:t>，</a:t>
            </a:r>
            <a:r>
              <a:rPr lang="en-US" altLang="zh-CN" dirty="0"/>
              <a:t>A</a:t>
            </a:r>
            <a:r>
              <a:rPr lang="zh-CN" altLang="en-US" dirty="0"/>
              <a:t>上的关系</a:t>
            </a:r>
            <a:r>
              <a:rPr lang="en-US" altLang="zh-CN" dirty="0"/>
              <a:t>R</a:t>
            </a:r>
            <a:r>
              <a:rPr lang="zh-CN" altLang="en-US" dirty="0"/>
              <a:t>和</a:t>
            </a:r>
            <a:r>
              <a:rPr lang="en-US" altLang="zh-CN" dirty="0"/>
              <a:t>S</a:t>
            </a:r>
            <a:r>
              <a:rPr lang="zh-CN" altLang="en-US" dirty="0"/>
              <a:t>的关系矩阵为</a:t>
            </a:r>
            <a:r>
              <a:rPr lang="es-ES" altLang="zh-CN" dirty="0"/>
              <a:t>M</a:t>
            </a:r>
            <a:r>
              <a:rPr lang="es-ES" altLang="zh-CN" baseline="-25000" dirty="0"/>
              <a:t>R</a:t>
            </a:r>
            <a:r>
              <a:rPr lang="zh-CN" altLang="zh-CN" dirty="0"/>
              <a:t>和</a:t>
            </a:r>
            <a:r>
              <a:rPr lang="es-ES" altLang="zh-CN" dirty="0"/>
              <a:t>M</a:t>
            </a:r>
            <a:r>
              <a:rPr lang="es-ES" altLang="zh-CN" baseline="-25000" dirty="0"/>
              <a:t>S </a:t>
            </a:r>
            <a:r>
              <a:rPr lang="zh-CN" altLang="en-US" dirty="0"/>
              <a:t>，关系</a:t>
            </a:r>
            <a:r>
              <a:rPr lang="en-US" altLang="zh-CN" dirty="0"/>
              <a:t>T</a:t>
            </a:r>
            <a:r>
              <a:rPr lang="zh-CN" altLang="en-US" dirty="0"/>
              <a:t>和</a:t>
            </a:r>
            <a:r>
              <a:rPr lang="en-US" altLang="zh-CN" dirty="0"/>
              <a:t>V</a:t>
            </a:r>
            <a:r>
              <a:rPr lang="zh-CN" altLang="en-US" dirty="0"/>
              <a:t>的关系图如下图</a:t>
            </a:r>
            <a:r>
              <a:rPr lang="en-US" altLang="zh-CN" dirty="0"/>
              <a:t>(a)</a:t>
            </a:r>
            <a:r>
              <a:rPr lang="zh-CN" altLang="en-US" dirty="0"/>
              <a:t>和</a:t>
            </a:r>
            <a:r>
              <a:rPr lang="en-US" altLang="zh-CN" dirty="0"/>
              <a:t>(b)</a:t>
            </a:r>
            <a:r>
              <a:rPr lang="zh-CN" altLang="en-US" dirty="0"/>
              <a:t>。试判定它们所具有的特殊性质。</a:t>
            </a:r>
          </a:p>
        </p:txBody>
      </p:sp>
      <p:graphicFrame>
        <p:nvGraphicFramePr>
          <p:cNvPr id="2" name="对象 1">
            <a:extLst>
              <a:ext uri="{FF2B5EF4-FFF2-40B4-BE49-F238E27FC236}">
                <a16:creationId xmlns:a16="http://schemas.microsoft.com/office/drawing/2014/main" id="{4AC1FADA-8086-42F3-A68E-88ED29B7907A}"/>
              </a:ext>
            </a:extLst>
          </p:cNvPr>
          <p:cNvGraphicFramePr>
            <a:graphicFrameLocks noChangeAspect="1"/>
          </p:cNvGraphicFramePr>
          <p:nvPr>
            <p:extLst>
              <p:ext uri="{D42A27DB-BD31-4B8C-83A1-F6EECF244321}">
                <p14:modId xmlns:p14="http://schemas.microsoft.com/office/powerpoint/2010/main" val="2543998805"/>
              </p:ext>
            </p:extLst>
          </p:nvPr>
        </p:nvGraphicFramePr>
        <p:xfrm>
          <a:off x="1420307" y="2265019"/>
          <a:ext cx="2804222" cy="1858977"/>
        </p:xfrm>
        <a:graphic>
          <a:graphicData uri="http://schemas.openxmlformats.org/presentationml/2006/ole">
            <mc:AlternateContent xmlns:mc="http://schemas.openxmlformats.org/markup-compatibility/2006">
              <mc:Choice xmlns:v="urn:schemas-microsoft-com:vml" Requires="v">
                <p:oleObj spid="_x0000_s256181" name="Equation" r:id="rId4" imgW="838200" imgH="558800" progId="Equation.DSMT4">
                  <p:embed/>
                </p:oleObj>
              </mc:Choice>
              <mc:Fallback>
                <p:oleObj name="Equation" r:id="rId4" imgW="838200" imgH="5588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307" y="2265019"/>
                        <a:ext cx="2804222" cy="1858977"/>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40D0E163-1389-415C-902C-614596871967}"/>
              </a:ext>
            </a:extLst>
          </p:cNvPr>
          <p:cNvGraphicFramePr>
            <a:graphicFrameLocks noChangeAspect="1"/>
          </p:cNvGraphicFramePr>
          <p:nvPr>
            <p:extLst>
              <p:ext uri="{D42A27DB-BD31-4B8C-83A1-F6EECF244321}">
                <p14:modId xmlns:p14="http://schemas.microsoft.com/office/powerpoint/2010/main" val="2571715335"/>
              </p:ext>
            </p:extLst>
          </p:nvPr>
        </p:nvGraphicFramePr>
        <p:xfrm>
          <a:off x="1506572" y="4685970"/>
          <a:ext cx="2718549" cy="1802183"/>
        </p:xfrm>
        <a:graphic>
          <a:graphicData uri="http://schemas.openxmlformats.org/presentationml/2006/ole">
            <mc:AlternateContent xmlns:mc="http://schemas.openxmlformats.org/markup-compatibility/2006">
              <mc:Choice xmlns:v="urn:schemas-microsoft-com:vml" Requires="v">
                <p:oleObj spid="_x0000_s256182" name="Equation" r:id="rId6" imgW="850900" imgH="558800" progId="Equation.DSMT4">
                  <p:embed/>
                </p:oleObj>
              </mc:Choice>
              <mc:Fallback>
                <p:oleObj name="Equation" r:id="rId6" imgW="850900" imgH="5588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572" y="4685970"/>
                        <a:ext cx="2718549" cy="1802183"/>
                      </a:xfrm>
                      <a:prstGeom prst="rect">
                        <a:avLst/>
                      </a:prstGeom>
                      <a:noFill/>
                    </p:spPr>
                  </p:pic>
                </p:oleObj>
              </mc:Fallback>
            </mc:AlternateContent>
          </a:graphicData>
        </a:graphic>
      </p:graphicFrame>
      <p:sp>
        <p:nvSpPr>
          <p:cNvPr id="4" name="Rectangle 3">
            <a:extLst>
              <a:ext uri="{FF2B5EF4-FFF2-40B4-BE49-F238E27FC236}">
                <a16:creationId xmlns:a16="http://schemas.microsoft.com/office/drawing/2014/main" id="{97490FFC-2791-4F57-850F-CDD7D4E3D88D}"/>
              </a:ext>
            </a:extLst>
          </p:cNvPr>
          <p:cNvSpPr>
            <a:spLocks noChangeArrowheads="1"/>
          </p:cNvSpPr>
          <p:nvPr/>
        </p:nvSpPr>
        <p:spPr bwMode="auto">
          <a:xfrm>
            <a:off x="621720" y="2146494"/>
            <a:ext cx="1219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0D6FC72A-1095-45CA-9266-A7BD36F7A57B}"/>
              </a:ext>
            </a:extLst>
          </p:cNvPr>
          <p:cNvSpPr>
            <a:spLocks noChangeArrowheads="1"/>
          </p:cNvSpPr>
          <p:nvPr/>
        </p:nvSpPr>
        <p:spPr bwMode="auto">
          <a:xfrm>
            <a:off x="621720" y="3165669"/>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8001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grpSp>
        <p:nvGrpSpPr>
          <p:cNvPr id="41" name="Group 4154">
            <a:extLst>
              <a:ext uri="{FF2B5EF4-FFF2-40B4-BE49-F238E27FC236}">
                <a16:creationId xmlns:a16="http://schemas.microsoft.com/office/drawing/2014/main" id="{7D50B24F-528C-4BF5-B910-5BCAFED6F0CE}"/>
              </a:ext>
            </a:extLst>
          </p:cNvPr>
          <p:cNvGrpSpPr>
            <a:grpSpLocks/>
          </p:cNvGrpSpPr>
          <p:nvPr/>
        </p:nvGrpSpPr>
        <p:grpSpPr bwMode="auto">
          <a:xfrm>
            <a:off x="5643782" y="2602586"/>
            <a:ext cx="5092066" cy="3285815"/>
            <a:chOff x="6439" y="9611"/>
            <a:chExt cx="3078" cy="1998"/>
          </a:xfrm>
        </p:grpSpPr>
        <p:sp>
          <p:nvSpPr>
            <p:cNvPr id="42" name="Text Box 3067">
              <a:extLst>
                <a:ext uri="{FF2B5EF4-FFF2-40B4-BE49-F238E27FC236}">
                  <a16:creationId xmlns:a16="http://schemas.microsoft.com/office/drawing/2014/main" id="{CB7B1546-D5DD-43A7-B7BD-768225DD9DA5}"/>
                </a:ext>
              </a:extLst>
            </p:cNvPr>
            <p:cNvSpPr txBox="1">
              <a:spLocks noChangeArrowheads="1"/>
            </p:cNvSpPr>
            <p:nvPr/>
          </p:nvSpPr>
          <p:spPr bwMode="auto">
            <a:xfrm>
              <a:off x="6524" y="10334"/>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3" name="Text Box 3069">
              <a:extLst>
                <a:ext uri="{FF2B5EF4-FFF2-40B4-BE49-F238E27FC236}">
                  <a16:creationId xmlns:a16="http://schemas.microsoft.com/office/drawing/2014/main" id="{8E8C3810-2639-4B1D-B40B-0F3D54D3516A}"/>
                </a:ext>
              </a:extLst>
            </p:cNvPr>
            <p:cNvSpPr txBox="1">
              <a:spLocks noChangeArrowheads="1"/>
            </p:cNvSpPr>
            <p:nvPr/>
          </p:nvSpPr>
          <p:spPr bwMode="auto">
            <a:xfrm>
              <a:off x="8136" y="10280"/>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2</a:t>
              </a:r>
              <a:endParaRPr lang="zh-CN" b="1" kern="100">
                <a:effectLst/>
                <a:latin typeface="+mn-ea"/>
                <a:cs typeface="宋体" panose="02010600030101010101" pitchFamily="2" charset="-122"/>
              </a:endParaRPr>
            </a:p>
          </p:txBody>
        </p:sp>
        <p:sp>
          <p:nvSpPr>
            <p:cNvPr id="44" name="Text Box 3084">
              <a:extLst>
                <a:ext uri="{FF2B5EF4-FFF2-40B4-BE49-F238E27FC236}">
                  <a16:creationId xmlns:a16="http://schemas.microsoft.com/office/drawing/2014/main" id="{0D2D5C40-D2AE-4777-AF0B-B1F6149F7DF8}"/>
                </a:ext>
              </a:extLst>
            </p:cNvPr>
            <p:cNvSpPr txBox="1">
              <a:spLocks noChangeArrowheads="1"/>
            </p:cNvSpPr>
            <p:nvPr/>
          </p:nvSpPr>
          <p:spPr bwMode="auto">
            <a:xfrm>
              <a:off x="6763" y="10793"/>
              <a:ext cx="253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114300" algn="just">
                <a:spcAft>
                  <a:spcPts val="0"/>
                </a:spcAft>
              </a:pPr>
              <a:r>
                <a:rPr lang="en-US" b="1" kern="100" dirty="0">
                  <a:effectLst/>
                  <a:latin typeface="+mn-ea"/>
                  <a:cs typeface="宋体" panose="02010600030101010101" pitchFamily="2" charset="-122"/>
                </a:rPr>
                <a:t>(a)                             (b)</a:t>
              </a:r>
              <a:endParaRPr lang="zh-CN" b="1" kern="100" dirty="0">
                <a:effectLst/>
                <a:latin typeface="+mn-ea"/>
                <a:cs typeface="宋体" panose="02010600030101010101" pitchFamily="2" charset="-122"/>
              </a:endParaRPr>
            </a:p>
          </p:txBody>
        </p:sp>
        <p:sp>
          <p:nvSpPr>
            <p:cNvPr id="45" name="未知">
              <a:extLst>
                <a:ext uri="{FF2B5EF4-FFF2-40B4-BE49-F238E27FC236}">
                  <a16:creationId xmlns:a16="http://schemas.microsoft.com/office/drawing/2014/main" id="{7EC0A2C9-5DA9-4728-98C8-CB4C93C9FCEE}"/>
                </a:ext>
              </a:extLst>
            </p:cNvPr>
            <p:cNvSpPr>
              <a:spLocks/>
            </p:cNvSpPr>
            <p:nvPr/>
          </p:nvSpPr>
          <p:spPr bwMode="auto">
            <a:xfrm>
              <a:off x="6779" y="9911"/>
              <a:ext cx="1" cy="850"/>
            </a:xfrm>
            <a:custGeom>
              <a:avLst/>
              <a:gdLst>
                <a:gd name="T0" fmla="*/ 0 w 1"/>
                <a:gd name="T1" fmla="*/ 0 h 850"/>
                <a:gd name="T2" fmla="*/ 0 w 1"/>
                <a:gd name="T3" fmla="*/ 850 h 850"/>
              </a:gdLst>
              <a:ahLst/>
              <a:cxnLst>
                <a:cxn ang="0">
                  <a:pos x="T0" y="T1"/>
                </a:cxn>
                <a:cxn ang="0">
                  <a:pos x="T2" y="T3"/>
                </a:cxn>
              </a:cxnLst>
              <a:rect l="0" t="0" r="r" b="b"/>
              <a:pathLst>
                <a:path w="1" h="850">
                  <a:moveTo>
                    <a:pt x="0" y="0"/>
                  </a:moveTo>
                  <a:lnTo>
                    <a:pt x="0" y="850"/>
                  </a:lnTo>
                </a:path>
              </a:pathLst>
            </a:custGeom>
            <a:noFill/>
            <a:ln w="9525" cap="flat" cmpd="sng">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6" name="Arc 3093">
              <a:extLst>
                <a:ext uri="{FF2B5EF4-FFF2-40B4-BE49-F238E27FC236}">
                  <a16:creationId xmlns:a16="http://schemas.microsoft.com/office/drawing/2014/main" id="{14045792-0AAF-4D1F-BDE0-97E9649948D4}"/>
                </a:ext>
              </a:extLst>
            </p:cNvPr>
            <p:cNvSpPr>
              <a:spLocks/>
            </p:cNvSpPr>
            <p:nvPr/>
          </p:nvSpPr>
          <p:spPr bwMode="auto">
            <a:xfrm rot="240000" flipH="1">
              <a:off x="6439" y="9719"/>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7" name="Text Box 3094">
              <a:extLst>
                <a:ext uri="{FF2B5EF4-FFF2-40B4-BE49-F238E27FC236}">
                  <a16:creationId xmlns:a16="http://schemas.microsoft.com/office/drawing/2014/main" id="{20549916-6F37-4022-87DF-7D0A93C473D7}"/>
                </a:ext>
              </a:extLst>
            </p:cNvPr>
            <p:cNvSpPr txBox="1">
              <a:spLocks noChangeArrowheads="1"/>
            </p:cNvSpPr>
            <p:nvPr/>
          </p:nvSpPr>
          <p:spPr bwMode="auto">
            <a:xfrm>
              <a:off x="6557" y="9665"/>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48" name="Oval 3095">
              <a:extLst>
                <a:ext uri="{FF2B5EF4-FFF2-40B4-BE49-F238E27FC236}">
                  <a16:creationId xmlns:a16="http://schemas.microsoft.com/office/drawing/2014/main" id="{94F735DD-58C6-40AF-9BDB-1D6250989F7C}"/>
                </a:ext>
              </a:extLst>
            </p:cNvPr>
            <p:cNvSpPr>
              <a:spLocks noChangeArrowheads="1"/>
            </p:cNvSpPr>
            <p:nvPr/>
          </p:nvSpPr>
          <p:spPr bwMode="auto">
            <a:xfrm>
              <a:off x="7699" y="984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49" name="Oval 3096">
              <a:extLst>
                <a:ext uri="{FF2B5EF4-FFF2-40B4-BE49-F238E27FC236}">
                  <a16:creationId xmlns:a16="http://schemas.microsoft.com/office/drawing/2014/main" id="{0957F122-258B-4C1F-ADAB-D51F0D279B28}"/>
                </a:ext>
              </a:extLst>
            </p:cNvPr>
            <p:cNvSpPr>
              <a:spLocks noChangeArrowheads="1"/>
            </p:cNvSpPr>
            <p:nvPr/>
          </p:nvSpPr>
          <p:spPr bwMode="auto">
            <a:xfrm>
              <a:off x="6749" y="10752"/>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0" name="Text Box 3098">
              <a:extLst>
                <a:ext uri="{FF2B5EF4-FFF2-40B4-BE49-F238E27FC236}">
                  <a16:creationId xmlns:a16="http://schemas.microsoft.com/office/drawing/2014/main" id="{F14555EE-65BF-4522-ADF2-EA98E83E05CE}"/>
                </a:ext>
              </a:extLst>
            </p:cNvPr>
            <p:cNvSpPr txBox="1">
              <a:spLocks noChangeArrowheads="1"/>
            </p:cNvSpPr>
            <p:nvPr/>
          </p:nvSpPr>
          <p:spPr bwMode="auto">
            <a:xfrm>
              <a:off x="7731" y="9649"/>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3</a:t>
              </a:r>
              <a:endParaRPr lang="zh-CN" b="1" kern="100">
                <a:effectLst/>
                <a:latin typeface="+mn-ea"/>
                <a:cs typeface="宋体" panose="02010600030101010101" pitchFamily="2" charset="-122"/>
              </a:endParaRPr>
            </a:p>
          </p:txBody>
        </p:sp>
        <p:sp>
          <p:nvSpPr>
            <p:cNvPr id="51" name="未知">
              <a:extLst>
                <a:ext uri="{FF2B5EF4-FFF2-40B4-BE49-F238E27FC236}">
                  <a16:creationId xmlns:a16="http://schemas.microsoft.com/office/drawing/2014/main" id="{B8E77A3B-E010-428D-AD79-B41571BCFF82}"/>
                </a:ext>
              </a:extLst>
            </p:cNvPr>
            <p:cNvSpPr>
              <a:spLocks/>
            </p:cNvSpPr>
            <p:nvPr/>
          </p:nvSpPr>
          <p:spPr bwMode="auto">
            <a:xfrm>
              <a:off x="6789" y="9855"/>
              <a:ext cx="930" cy="143"/>
            </a:xfrm>
            <a:custGeom>
              <a:avLst/>
              <a:gdLst>
                <a:gd name="T0" fmla="*/ 0 w 930"/>
                <a:gd name="T1" fmla="*/ 30 h 143"/>
                <a:gd name="T2" fmla="*/ 350 w 930"/>
                <a:gd name="T3" fmla="*/ 130 h 143"/>
                <a:gd name="T4" fmla="*/ 660 w 930"/>
                <a:gd name="T5" fmla="*/ 110 h 143"/>
                <a:gd name="T6" fmla="*/ 930 w 930"/>
                <a:gd name="T7" fmla="*/ 0 h 143"/>
              </a:gdLst>
              <a:ahLst/>
              <a:cxnLst>
                <a:cxn ang="0">
                  <a:pos x="T0" y="T1"/>
                </a:cxn>
                <a:cxn ang="0">
                  <a:pos x="T2" y="T3"/>
                </a:cxn>
                <a:cxn ang="0">
                  <a:pos x="T4" y="T5"/>
                </a:cxn>
                <a:cxn ang="0">
                  <a:pos x="T6" y="T7"/>
                </a:cxn>
              </a:cxnLst>
              <a:rect l="0" t="0" r="r" b="b"/>
              <a:pathLst>
                <a:path w="930" h="143">
                  <a:moveTo>
                    <a:pt x="0" y="30"/>
                  </a:moveTo>
                  <a:cubicBezTo>
                    <a:pt x="58" y="47"/>
                    <a:pt x="240" y="117"/>
                    <a:pt x="350" y="130"/>
                  </a:cubicBezTo>
                  <a:cubicBezTo>
                    <a:pt x="460" y="143"/>
                    <a:pt x="563" y="132"/>
                    <a:pt x="660" y="110"/>
                  </a:cubicBezTo>
                  <a:cubicBezTo>
                    <a:pt x="757" y="88"/>
                    <a:pt x="874" y="23"/>
                    <a:pt x="930" y="0"/>
                  </a:cubicBezTo>
                </a:path>
              </a:pathLst>
            </a:custGeom>
            <a:noFill/>
            <a:ln w="9525" cmpd="sng">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b="1">
                <a:latin typeface="+mn-ea"/>
              </a:endParaRPr>
            </a:p>
          </p:txBody>
        </p:sp>
        <p:sp>
          <p:nvSpPr>
            <p:cNvPr id="52" name="Arc 3101">
              <a:extLst>
                <a:ext uri="{FF2B5EF4-FFF2-40B4-BE49-F238E27FC236}">
                  <a16:creationId xmlns:a16="http://schemas.microsoft.com/office/drawing/2014/main" id="{8A05D574-F55E-4787-8277-2C6CA0C87ED0}"/>
                </a:ext>
              </a:extLst>
            </p:cNvPr>
            <p:cNvSpPr>
              <a:spLocks/>
            </p:cNvSpPr>
            <p:nvPr/>
          </p:nvSpPr>
          <p:spPr bwMode="auto">
            <a:xfrm rot="240000" flipH="1">
              <a:off x="8059" y="9649"/>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3" name="Text Box 3102">
              <a:extLst>
                <a:ext uri="{FF2B5EF4-FFF2-40B4-BE49-F238E27FC236}">
                  <a16:creationId xmlns:a16="http://schemas.microsoft.com/office/drawing/2014/main" id="{1E78787D-CAAD-4112-B17A-13E23EF630CE}"/>
                </a:ext>
              </a:extLst>
            </p:cNvPr>
            <p:cNvSpPr txBox="1">
              <a:spLocks noChangeArrowheads="1"/>
            </p:cNvSpPr>
            <p:nvPr/>
          </p:nvSpPr>
          <p:spPr bwMode="auto">
            <a:xfrm>
              <a:off x="8169" y="9611"/>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1</a:t>
              </a:r>
              <a:endParaRPr lang="zh-CN" b="1" kern="100">
                <a:effectLst/>
                <a:latin typeface="+mn-ea"/>
                <a:cs typeface="宋体" panose="02010600030101010101" pitchFamily="2" charset="-122"/>
              </a:endParaRPr>
            </a:p>
          </p:txBody>
        </p:sp>
        <p:sp>
          <p:nvSpPr>
            <p:cNvPr id="54" name="Oval 3103">
              <a:extLst>
                <a:ext uri="{FF2B5EF4-FFF2-40B4-BE49-F238E27FC236}">
                  <a16:creationId xmlns:a16="http://schemas.microsoft.com/office/drawing/2014/main" id="{382255ED-9D5A-441B-B3FC-DB306181F85D}"/>
                </a:ext>
              </a:extLst>
            </p:cNvPr>
            <p:cNvSpPr>
              <a:spLocks noChangeArrowheads="1"/>
            </p:cNvSpPr>
            <p:nvPr/>
          </p:nvSpPr>
          <p:spPr bwMode="auto">
            <a:xfrm>
              <a:off x="9069" y="977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5" name="Oval 3104">
              <a:extLst>
                <a:ext uri="{FF2B5EF4-FFF2-40B4-BE49-F238E27FC236}">
                  <a16:creationId xmlns:a16="http://schemas.microsoft.com/office/drawing/2014/main" id="{949F2B84-A9E1-4246-8A6E-8695A9D51943}"/>
                </a:ext>
              </a:extLst>
            </p:cNvPr>
            <p:cNvSpPr>
              <a:spLocks noChangeArrowheads="1"/>
            </p:cNvSpPr>
            <p:nvPr/>
          </p:nvSpPr>
          <p:spPr bwMode="auto">
            <a:xfrm>
              <a:off x="8369" y="10682"/>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6" name="Text Box 3106">
              <a:extLst>
                <a:ext uri="{FF2B5EF4-FFF2-40B4-BE49-F238E27FC236}">
                  <a16:creationId xmlns:a16="http://schemas.microsoft.com/office/drawing/2014/main" id="{5539EB8D-00C1-4CC5-88DE-DF3DAE61E800}"/>
                </a:ext>
              </a:extLst>
            </p:cNvPr>
            <p:cNvSpPr txBox="1">
              <a:spLocks noChangeArrowheads="1"/>
            </p:cNvSpPr>
            <p:nvPr/>
          </p:nvSpPr>
          <p:spPr bwMode="auto">
            <a:xfrm>
              <a:off x="9157" y="9619"/>
              <a:ext cx="360"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a:spcAft>
                  <a:spcPts val="0"/>
                </a:spcAft>
              </a:pPr>
              <a:r>
                <a:rPr lang="en-US" b="1" kern="100">
                  <a:effectLst/>
                  <a:latin typeface="+mn-ea"/>
                  <a:cs typeface="宋体" panose="02010600030101010101" pitchFamily="2" charset="-122"/>
                </a:rPr>
                <a:t>3</a:t>
              </a:r>
              <a:endParaRPr lang="zh-CN" b="1" kern="100">
                <a:effectLst/>
                <a:latin typeface="+mn-ea"/>
                <a:cs typeface="宋体" panose="02010600030101010101" pitchFamily="2" charset="-122"/>
              </a:endParaRPr>
            </a:p>
          </p:txBody>
        </p:sp>
        <p:sp>
          <p:nvSpPr>
            <p:cNvPr id="57" name="Oval 3108">
              <a:extLst>
                <a:ext uri="{FF2B5EF4-FFF2-40B4-BE49-F238E27FC236}">
                  <a16:creationId xmlns:a16="http://schemas.microsoft.com/office/drawing/2014/main" id="{F993D3B0-9535-4B8A-917B-942DA8ED6FF0}"/>
                </a:ext>
              </a:extLst>
            </p:cNvPr>
            <p:cNvSpPr>
              <a:spLocks noChangeArrowheads="1"/>
            </p:cNvSpPr>
            <p:nvPr/>
          </p:nvSpPr>
          <p:spPr bwMode="auto">
            <a:xfrm>
              <a:off x="8369" y="9775"/>
              <a:ext cx="57" cy="57"/>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8" name="Oval 3109">
              <a:extLst>
                <a:ext uri="{FF2B5EF4-FFF2-40B4-BE49-F238E27FC236}">
                  <a16:creationId xmlns:a16="http://schemas.microsoft.com/office/drawing/2014/main" id="{1B87D1DE-D4F8-44B4-95B3-DA32E643CB75}"/>
                </a:ext>
              </a:extLst>
            </p:cNvPr>
            <p:cNvSpPr>
              <a:spLocks noChangeArrowheads="1"/>
            </p:cNvSpPr>
            <p:nvPr/>
          </p:nvSpPr>
          <p:spPr bwMode="auto">
            <a:xfrm>
              <a:off x="6749" y="9845"/>
              <a:ext cx="57" cy="5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59" name="Arc 3110">
              <a:extLst>
                <a:ext uri="{FF2B5EF4-FFF2-40B4-BE49-F238E27FC236}">
                  <a16:creationId xmlns:a16="http://schemas.microsoft.com/office/drawing/2014/main" id="{BF8349F7-7C9C-41C0-8EF6-3DFBF6097C98}"/>
                </a:ext>
              </a:extLst>
            </p:cNvPr>
            <p:cNvSpPr>
              <a:spLocks/>
            </p:cNvSpPr>
            <p:nvPr/>
          </p:nvSpPr>
          <p:spPr bwMode="auto">
            <a:xfrm rot="240000" flipH="1">
              <a:off x="8069" y="10555"/>
              <a:ext cx="340" cy="340"/>
            </a:xfrm>
            <a:custGeom>
              <a:avLst/>
              <a:gdLst>
                <a:gd name="G0" fmla="+- 21600 0 0"/>
                <a:gd name="G1" fmla="+- 21600 0 0"/>
                <a:gd name="G2" fmla="+- 21600 0 0"/>
                <a:gd name="T0" fmla="*/ 814 w 43200"/>
                <a:gd name="T1" fmla="*/ 15725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814" y="15725"/>
                  </a:moveTo>
                  <a:cubicBezTo>
                    <a:pt x="3443" y="6422"/>
                    <a:pt x="1193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type="triangl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60" name="Arc 3111">
              <a:extLst>
                <a:ext uri="{FF2B5EF4-FFF2-40B4-BE49-F238E27FC236}">
                  <a16:creationId xmlns:a16="http://schemas.microsoft.com/office/drawing/2014/main" id="{D0044EE0-CD53-4CE7-85FF-8492CF6E8806}"/>
                </a:ext>
              </a:extLst>
            </p:cNvPr>
            <p:cNvSpPr>
              <a:spLocks/>
            </p:cNvSpPr>
            <p:nvPr/>
          </p:nvSpPr>
          <p:spPr bwMode="auto">
            <a:xfrm rot="11820000" flipH="1">
              <a:off x="9107" y="9658"/>
              <a:ext cx="340" cy="340"/>
            </a:xfrm>
            <a:custGeom>
              <a:avLst/>
              <a:gdLst>
                <a:gd name="G0" fmla="+- 21600 0 0"/>
                <a:gd name="G1" fmla="+- 21600 0 0"/>
                <a:gd name="G2" fmla="+- 21600 0 0"/>
                <a:gd name="T0" fmla="*/ 1602 w 43200"/>
                <a:gd name="T1" fmla="*/ 13437 h 43200"/>
                <a:gd name="T2" fmla="*/ 1 w 43200"/>
                <a:gd name="T3" fmla="*/ 21384 h 43200"/>
                <a:gd name="T4" fmla="*/ 21600 w 43200"/>
                <a:gd name="T5" fmla="*/ 21600 h 43200"/>
              </a:gdLst>
              <a:ahLst/>
              <a:cxnLst>
                <a:cxn ang="0">
                  <a:pos x="T0" y="T1"/>
                </a:cxn>
                <a:cxn ang="0">
                  <a:pos x="T2" y="T3"/>
                </a:cxn>
                <a:cxn ang="0">
                  <a:pos x="T4" y="T5"/>
                </a:cxn>
              </a:cxnLst>
              <a:rect l="0" t="0" r="r" b="b"/>
              <a:pathLst>
                <a:path w="43200" h="43200" fill="none" extrusionOk="0">
                  <a:moveTo>
                    <a:pt x="1601" y="13436"/>
                  </a:moveTo>
                  <a:cubicBezTo>
                    <a:pt x="4918" y="5310"/>
                    <a:pt x="1282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path>
                <a:path w="43200" h="43200" stroke="0" extrusionOk="0">
                  <a:moveTo>
                    <a:pt x="1601" y="13436"/>
                  </a:moveTo>
                  <a:cubicBezTo>
                    <a:pt x="4918" y="5310"/>
                    <a:pt x="12823" y="0"/>
                    <a:pt x="21600" y="0"/>
                  </a:cubicBezTo>
                  <a:cubicBezTo>
                    <a:pt x="33529" y="0"/>
                    <a:pt x="43200" y="9670"/>
                    <a:pt x="43200" y="21600"/>
                  </a:cubicBezTo>
                  <a:cubicBezTo>
                    <a:pt x="43200" y="33529"/>
                    <a:pt x="33529" y="43200"/>
                    <a:pt x="21600" y="43200"/>
                  </a:cubicBezTo>
                  <a:cubicBezTo>
                    <a:pt x="9670" y="43200"/>
                    <a:pt x="0" y="33529"/>
                    <a:pt x="0" y="21600"/>
                  </a:cubicBezTo>
                  <a:cubicBezTo>
                    <a:pt x="0" y="21527"/>
                    <a:pt x="0" y="21455"/>
                    <a:pt x="1" y="21384"/>
                  </a:cubicBezTo>
                  <a:lnTo>
                    <a:pt x="21600" y="21600"/>
                  </a:lnTo>
                  <a:close/>
                </a:path>
              </a:pathLst>
            </a:custGeom>
            <a:noFill/>
            <a:ln w="9525">
              <a:solidFill>
                <a:srgbClr val="000000"/>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b="1">
                <a:latin typeface="+mn-ea"/>
              </a:endParaRPr>
            </a:p>
          </p:txBody>
        </p:sp>
        <p:sp>
          <p:nvSpPr>
            <p:cNvPr id="61" name="Text Box 3112">
              <a:extLst>
                <a:ext uri="{FF2B5EF4-FFF2-40B4-BE49-F238E27FC236}">
                  <a16:creationId xmlns:a16="http://schemas.microsoft.com/office/drawing/2014/main" id="{80F48880-FA41-4647-B62A-271B82140784}"/>
                </a:ext>
              </a:extLst>
            </p:cNvPr>
            <p:cNvSpPr txBox="1">
              <a:spLocks noChangeArrowheads="1"/>
            </p:cNvSpPr>
            <p:nvPr/>
          </p:nvSpPr>
          <p:spPr bwMode="auto">
            <a:xfrm>
              <a:off x="7699" y="11141"/>
              <a:ext cx="1015"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28600" algn="just">
                <a:spcAft>
                  <a:spcPts val="0"/>
                </a:spcAft>
              </a:pPr>
              <a:endParaRPr lang="zh-CN" b="1" kern="100" dirty="0">
                <a:effectLst/>
                <a:latin typeface="+mn-ea"/>
                <a:cs typeface="宋体" panose="02010600030101010101" pitchFamily="2" charset="-122"/>
              </a:endParaRPr>
            </a:p>
          </p:txBody>
        </p:sp>
      </p:grpSp>
      <p:sp>
        <p:nvSpPr>
          <p:cNvPr id="29" name="圆角矩形标注 29">
            <a:extLst>
              <a:ext uri="{FF2B5EF4-FFF2-40B4-BE49-F238E27FC236}">
                <a16:creationId xmlns:a16="http://schemas.microsoft.com/office/drawing/2014/main" id="{C038C438-3995-4432-9B0E-3C32A8485F78}"/>
              </a:ext>
            </a:extLst>
          </p:cNvPr>
          <p:cNvSpPr>
            <a:spLocks noChangeArrowheads="1"/>
          </p:cNvSpPr>
          <p:nvPr/>
        </p:nvSpPr>
        <p:spPr bwMode="auto">
          <a:xfrm>
            <a:off x="3361885" y="1861804"/>
            <a:ext cx="2297113" cy="727075"/>
          </a:xfrm>
          <a:prstGeom prst="wedgeRoundRectCallout">
            <a:avLst>
              <a:gd name="adj1" fmla="val -47396"/>
              <a:gd name="adj2" fmla="val 83346"/>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R</a:t>
            </a:r>
            <a:r>
              <a:rPr lang="zh-CN" altLang="zh-CN" sz="2400">
                <a:solidFill>
                  <a:schemeClr val="bg1"/>
                </a:solidFill>
                <a:latin typeface="微软雅黑" panose="020B0503020204020204" pitchFamily="34" charset="-122"/>
                <a:ea typeface="微软雅黑" panose="020B0503020204020204" pitchFamily="34" charset="-122"/>
              </a:rPr>
              <a:t>是自反的、对称的和传递的</a:t>
            </a: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30" name="圆角矩形标注 33">
            <a:extLst>
              <a:ext uri="{FF2B5EF4-FFF2-40B4-BE49-F238E27FC236}">
                <a16:creationId xmlns:a16="http://schemas.microsoft.com/office/drawing/2014/main" id="{890321AB-2934-4BB1-8817-B3D05A653568}"/>
              </a:ext>
            </a:extLst>
          </p:cNvPr>
          <p:cNvSpPr>
            <a:spLocks noChangeArrowheads="1"/>
          </p:cNvSpPr>
          <p:nvPr/>
        </p:nvSpPr>
        <p:spPr bwMode="auto">
          <a:xfrm>
            <a:off x="1550602" y="3900706"/>
            <a:ext cx="3338512" cy="727075"/>
          </a:xfrm>
          <a:prstGeom prst="wedgeRoundRectCallout">
            <a:avLst>
              <a:gd name="adj1" fmla="val 10829"/>
              <a:gd name="adj2" fmla="val 98366"/>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dirty="0">
                <a:solidFill>
                  <a:schemeClr val="bg1"/>
                </a:solidFill>
                <a:latin typeface="微软雅黑" panose="020B0503020204020204" pitchFamily="34" charset="-122"/>
                <a:ea typeface="微软雅黑" panose="020B0503020204020204" pitchFamily="34" charset="-122"/>
              </a:rPr>
              <a:t>S</a:t>
            </a:r>
            <a:r>
              <a:rPr lang="zh-CN" altLang="zh-CN" sz="2400" dirty="0">
                <a:solidFill>
                  <a:schemeClr val="bg1"/>
                </a:solidFill>
                <a:latin typeface="微软雅黑" panose="020B0503020204020204" pitchFamily="34" charset="-122"/>
                <a:ea typeface="微软雅黑" panose="020B0503020204020204" pitchFamily="34" charset="-122"/>
              </a:rPr>
              <a:t>是反自反的、对称的、反对称的和传递的</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1" name="圆角矩形标注 34">
            <a:extLst>
              <a:ext uri="{FF2B5EF4-FFF2-40B4-BE49-F238E27FC236}">
                <a16:creationId xmlns:a16="http://schemas.microsoft.com/office/drawing/2014/main" id="{8FFAD66C-4AC1-4D78-BC51-C3AA50342871}"/>
              </a:ext>
            </a:extLst>
          </p:cNvPr>
          <p:cNvSpPr>
            <a:spLocks noChangeArrowheads="1"/>
          </p:cNvSpPr>
          <p:nvPr/>
        </p:nvSpPr>
        <p:spPr bwMode="auto">
          <a:xfrm>
            <a:off x="5234785" y="5798656"/>
            <a:ext cx="3340100" cy="727075"/>
          </a:xfrm>
          <a:prstGeom prst="wedgeRoundRectCallout">
            <a:avLst>
              <a:gd name="adj1" fmla="val -8519"/>
              <a:gd name="adj2" fmla="val -168343"/>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T</a:t>
            </a:r>
            <a:r>
              <a:rPr lang="zh-CN" altLang="en-US" sz="2400">
                <a:solidFill>
                  <a:schemeClr val="bg1"/>
                </a:solidFill>
                <a:latin typeface="微软雅黑" panose="020B0503020204020204" pitchFamily="34" charset="-122"/>
                <a:ea typeface="微软雅黑" panose="020B0503020204020204" pitchFamily="34" charset="-122"/>
              </a:rPr>
              <a:t>是反对称的和传递的</a:t>
            </a:r>
          </a:p>
        </p:txBody>
      </p:sp>
      <p:sp>
        <p:nvSpPr>
          <p:cNvPr id="32" name="圆角矩形标注 35">
            <a:extLst>
              <a:ext uri="{FF2B5EF4-FFF2-40B4-BE49-F238E27FC236}">
                <a16:creationId xmlns:a16="http://schemas.microsoft.com/office/drawing/2014/main" id="{53A8FFA8-E3D8-4995-A332-4C6748CD0FF0}"/>
              </a:ext>
            </a:extLst>
          </p:cNvPr>
          <p:cNvSpPr>
            <a:spLocks noChangeArrowheads="1"/>
          </p:cNvSpPr>
          <p:nvPr/>
        </p:nvSpPr>
        <p:spPr bwMode="auto">
          <a:xfrm>
            <a:off x="8304999" y="1696724"/>
            <a:ext cx="3340100" cy="727075"/>
          </a:xfrm>
          <a:prstGeom prst="wedgeRoundRectCallout">
            <a:avLst>
              <a:gd name="adj1" fmla="val -478"/>
              <a:gd name="adj2" fmla="val 94264"/>
              <a:gd name="adj3" fmla="val 16667"/>
            </a:avLst>
          </a:prstGeom>
          <a:solidFill>
            <a:srgbClr val="1157AB"/>
          </a:solidFill>
          <a:ln w="12700" algn="ctr">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400">
                <a:solidFill>
                  <a:schemeClr val="bg1"/>
                </a:solidFill>
                <a:latin typeface="微软雅黑" panose="020B0503020204020204" pitchFamily="34" charset="-122"/>
                <a:ea typeface="微软雅黑" panose="020B0503020204020204" pitchFamily="34" charset="-122"/>
              </a:rPr>
              <a:t>V</a:t>
            </a:r>
            <a:r>
              <a:rPr lang="zh-CN" altLang="en-US" sz="2400">
                <a:solidFill>
                  <a:schemeClr val="bg1"/>
                </a:solidFill>
                <a:latin typeface="微软雅黑" panose="020B0503020204020204" pitchFamily="34" charset="-122"/>
                <a:ea typeface="微软雅黑" panose="020B0503020204020204" pitchFamily="34" charset="-122"/>
              </a:rPr>
              <a:t>是自反的、对称的、反对称和传递的</a:t>
            </a:r>
          </a:p>
        </p:txBody>
      </p:sp>
    </p:spTree>
    <p:extLst>
      <p:ext uri="{BB962C8B-B14F-4D97-AF65-F5344CB8AC3E}">
        <p14:creationId xmlns:p14="http://schemas.microsoft.com/office/powerpoint/2010/main" val="8206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2"/>
          <p:cNvSpPr>
            <a:spLocks noGrp="1" noChangeArrowheads="1"/>
          </p:cNvSpPr>
          <p:nvPr>
            <p:ph type="title"/>
          </p:nvPr>
        </p:nvSpPr>
        <p:spPr/>
        <p:txBody>
          <a:bodyPr/>
          <a:lstStyle/>
          <a:p>
            <a:pPr eaLnBrk="1" hangingPunct="1"/>
            <a:r>
              <a:rPr lang="zh-CN" altLang="en-US" dirty="0"/>
              <a:t>例</a:t>
            </a:r>
            <a:r>
              <a:rPr lang="en-US" altLang="zh-CN" dirty="0"/>
              <a:t>4.24</a:t>
            </a:r>
            <a:endParaRPr lang="zh-CN" altLang="en-US" dirty="0"/>
          </a:p>
        </p:txBody>
      </p:sp>
      <p:sp>
        <p:nvSpPr>
          <p:cNvPr id="1568771" name="Rectangle 3"/>
          <p:cNvSpPr>
            <a:spLocks noGrp="1" noChangeArrowheads="1"/>
          </p:cNvSpPr>
          <p:nvPr>
            <p:ph type="body" idx="1"/>
          </p:nvPr>
        </p:nvSpPr>
        <p:spPr>
          <a:xfrm>
            <a:off x="231775" y="1067594"/>
            <a:ext cx="11658600" cy="4419600"/>
          </a:xfrm>
        </p:spPr>
        <p:txBody>
          <a:bodyPr/>
          <a:lstStyle/>
          <a:p>
            <a:pPr marL="0" indent="0">
              <a:lnSpc>
                <a:spcPct val="150000"/>
              </a:lnSpc>
              <a:spcBef>
                <a:spcPct val="0"/>
              </a:spcBef>
              <a:buNone/>
            </a:pPr>
            <a:r>
              <a:rPr lang="zh-CN" altLang="en-US" dirty="0">
                <a:solidFill>
                  <a:srgbClr val="C00000"/>
                </a:solidFill>
              </a:rPr>
              <a:t>例</a:t>
            </a:r>
            <a:r>
              <a:rPr lang="en-US" altLang="zh-CN" dirty="0">
                <a:solidFill>
                  <a:srgbClr val="C00000"/>
                </a:solidFill>
              </a:rPr>
              <a:t>4.24  </a:t>
            </a:r>
            <a:r>
              <a:rPr lang="zh-CN" altLang="en-US" dirty="0"/>
              <a:t>判定下列关系所具有的特殊性质。</a:t>
            </a:r>
          </a:p>
          <a:p>
            <a:pPr marL="0" indent="0">
              <a:lnSpc>
                <a:spcPct val="150000"/>
              </a:lnSpc>
              <a:spcBef>
                <a:spcPct val="0"/>
              </a:spcBef>
              <a:buNone/>
            </a:pPr>
            <a:r>
              <a:rPr lang="zh-CN" altLang="en-US" dirty="0"/>
              <a:t>（</a:t>
            </a:r>
            <a:r>
              <a:rPr lang="en-US" altLang="zh-CN" dirty="0"/>
              <a:t>1</a:t>
            </a:r>
            <a:r>
              <a:rPr lang="zh-CN" altLang="en-US" dirty="0"/>
              <a:t>）集合</a:t>
            </a:r>
            <a:r>
              <a:rPr lang="en-US" altLang="zh-CN" dirty="0"/>
              <a:t>A</a:t>
            </a:r>
            <a:r>
              <a:rPr lang="zh-CN" altLang="en-US" dirty="0"/>
              <a:t>上的</a:t>
            </a:r>
            <a:r>
              <a:rPr lang="zh-CN" altLang="en-US" dirty="0">
                <a:solidFill>
                  <a:srgbClr val="FF0000"/>
                </a:solidFill>
              </a:rPr>
              <a:t>全关系</a:t>
            </a:r>
            <a:r>
              <a:rPr lang="zh-CN" altLang="en-US" dirty="0"/>
              <a:t>。</a:t>
            </a:r>
          </a:p>
          <a:p>
            <a:pPr marL="0" indent="0">
              <a:lnSpc>
                <a:spcPct val="150000"/>
              </a:lnSpc>
              <a:spcBef>
                <a:spcPct val="0"/>
              </a:spcBef>
              <a:buNone/>
            </a:pPr>
            <a:r>
              <a:rPr lang="zh-CN" altLang="en-US" dirty="0"/>
              <a:t>（</a:t>
            </a:r>
            <a:r>
              <a:rPr lang="en-US" altLang="zh-CN" dirty="0"/>
              <a:t>2</a:t>
            </a:r>
            <a:r>
              <a:rPr lang="zh-CN" altLang="en-US" dirty="0"/>
              <a:t>）集合</a:t>
            </a:r>
            <a:r>
              <a:rPr lang="en-US" altLang="zh-CN" dirty="0"/>
              <a:t>A</a:t>
            </a:r>
            <a:r>
              <a:rPr lang="zh-CN" altLang="en-US" dirty="0"/>
              <a:t>上的</a:t>
            </a:r>
            <a:r>
              <a:rPr lang="zh-CN" altLang="en-US" dirty="0">
                <a:solidFill>
                  <a:srgbClr val="0000CC"/>
                </a:solidFill>
              </a:rPr>
              <a:t>空关系</a:t>
            </a:r>
            <a:r>
              <a:rPr lang="zh-CN" altLang="en-US" dirty="0"/>
              <a:t>。</a:t>
            </a:r>
            <a:endParaRPr lang="en-US" altLang="zh-CN" dirty="0"/>
          </a:p>
          <a:p>
            <a:pPr marL="0" indent="0">
              <a:lnSpc>
                <a:spcPct val="150000"/>
              </a:lnSpc>
              <a:spcBef>
                <a:spcPct val="0"/>
              </a:spcBef>
              <a:buNone/>
            </a:pPr>
            <a:r>
              <a:rPr lang="zh-CN" altLang="en-US" dirty="0"/>
              <a:t>（</a:t>
            </a:r>
            <a:r>
              <a:rPr lang="en-US" altLang="zh-CN" dirty="0"/>
              <a:t>3</a:t>
            </a:r>
            <a:r>
              <a:rPr lang="zh-CN" altLang="en-US" dirty="0"/>
              <a:t>）集合</a:t>
            </a:r>
            <a:r>
              <a:rPr lang="en-US" altLang="zh-CN" dirty="0"/>
              <a:t>A</a:t>
            </a:r>
            <a:r>
              <a:rPr lang="zh-CN" altLang="en-US" dirty="0"/>
              <a:t>上的</a:t>
            </a:r>
            <a:r>
              <a:rPr lang="zh-CN" altLang="en-US" dirty="0">
                <a:solidFill>
                  <a:srgbClr val="C00000"/>
                </a:solidFill>
              </a:rPr>
              <a:t>恒等关系</a:t>
            </a:r>
            <a:r>
              <a:rPr lang="zh-CN" altLang="en-US" dirty="0"/>
              <a:t>。</a:t>
            </a:r>
          </a:p>
          <a:p>
            <a:pPr marL="0" indent="0">
              <a:lnSpc>
                <a:spcPct val="150000"/>
              </a:lnSpc>
              <a:spcBef>
                <a:spcPct val="0"/>
              </a:spcBef>
              <a:buNone/>
            </a:pPr>
            <a:r>
              <a:rPr lang="zh-CN" altLang="en-US" dirty="0">
                <a:solidFill>
                  <a:srgbClr val="C00000"/>
                </a:solidFill>
              </a:rPr>
              <a:t>解    </a:t>
            </a:r>
            <a:r>
              <a:rPr lang="en-US" altLang="zh-CN" dirty="0"/>
              <a:t>(1)</a:t>
            </a:r>
            <a:r>
              <a:rPr lang="zh-CN" altLang="en-US" dirty="0"/>
              <a:t>集合</a:t>
            </a:r>
            <a:r>
              <a:rPr lang="en-US" altLang="zh-CN" dirty="0"/>
              <a:t>A</a:t>
            </a:r>
            <a:r>
              <a:rPr lang="zh-CN" altLang="en-US" dirty="0"/>
              <a:t>上的</a:t>
            </a:r>
            <a:r>
              <a:rPr lang="zh-CN" altLang="en-US" dirty="0">
                <a:solidFill>
                  <a:srgbClr val="0000CC"/>
                </a:solidFill>
              </a:rPr>
              <a:t>全关系具有自反性，对称性和传递性</a:t>
            </a:r>
            <a:r>
              <a:rPr lang="zh-CN" altLang="en-US" dirty="0"/>
              <a:t>。</a:t>
            </a:r>
          </a:p>
          <a:p>
            <a:pPr marL="0" indent="0">
              <a:lnSpc>
                <a:spcPct val="150000"/>
              </a:lnSpc>
              <a:spcBef>
                <a:spcPct val="0"/>
              </a:spcBef>
              <a:buNone/>
            </a:pPr>
            <a:r>
              <a:rPr lang="en-US" altLang="zh-CN" dirty="0"/>
              <a:t>(2)</a:t>
            </a:r>
            <a:r>
              <a:rPr lang="zh-CN" altLang="en-US" dirty="0"/>
              <a:t>集合</a:t>
            </a:r>
            <a:r>
              <a:rPr lang="en-US" altLang="zh-CN" dirty="0"/>
              <a:t>A</a:t>
            </a:r>
            <a:r>
              <a:rPr lang="zh-CN" altLang="en-US" dirty="0"/>
              <a:t>上的</a:t>
            </a:r>
            <a:r>
              <a:rPr lang="zh-CN" altLang="en-US" dirty="0">
                <a:solidFill>
                  <a:srgbClr val="FF0000"/>
                </a:solidFill>
              </a:rPr>
              <a:t>空关系具有反自反性、对称性、反对称性和传递性</a:t>
            </a:r>
            <a:r>
              <a:rPr lang="zh-CN" altLang="en-US" dirty="0"/>
              <a:t>。</a:t>
            </a:r>
          </a:p>
          <a:p>
            <a:pPr marL="0" indent="0">
              <a:lnSpc>
                <a:spcPct val="150000"/>
              </a:lnSpc>
              <a:spcBef>
                <a:spcPct val="0"/>
              </a:spcBef>
              <a:buNone/>
            </a:pPr>
            <a:r>
              <a:rPr lang="en-US" altLang="zh-CN" dirty="0"/>
              <a:t>(3)</a:t>
            </a:r>
            <a:r>
              <a:rPr lang="zh-CN" altLang="en-US" dirty="0"/>
              <a:t>集合</a:t>
            </a:r>
            <a:r>
              <a:rPr lang="en-US" altLang="zh-CN" dirty="0"/>
              <a:t>A</a:t>
            </a:r>
            <a:r>
              <a:rPr lang="zh-CN" altLang="en-US" dirty="0"/>
              <a:t>上的</a:t>
            </a:r>
            <a:r>
              <a:rPr lang="zh-CN" altLang="en-US" dirty="0">
                <a:solidFill>
                  <a:srgbClr val="0000CC"/>
                </a:solidFill>
              </a:rPr>
              <a:t>恒等关系具有自反性、对称性、反对称性和传递性</a:t>
            </a:r>
            <a:r>
              <a:rPr lang="zh-CN" altLang="en-US" dirty="0"/>
              <a:t>。</a:t>
            </a:r>
          </a:p>
        </p:txBody>
      </p:sp>
    </p:spTree>
    <p:extLst>
      <p:ext uri="{BB962C8B-B14F-4D97-AF65-F5344CB8AC3E}">
        <p14:creationId xmlns:p14="http://schemas.microsoft.com/office/powerpoint/2010/main" val="2972321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8771">
                                            <p:txEl>
                                              <p:pRg st="4" end="4"/>
                                            </p:txEl>
                                          </p:spTgt>
                                        </p:tgtEl>
                                        <p:attrNameLst>
                                          <p:attrName>style.visibility</p:attrName>
                                        </p:attrNameLst>
                                      </p:cBhvr>
                                      <p:to>
                                        <p:strVal val="visible"/>
                                      </p:to>
                                    </p:set>
                                    <p:anim calcmode="lin" valueType="num">
                                      <p:cBhvr additive="base">
                                        <p:cTn id="7" dur="500" fill="hold"/>
                                        <p:tgtEl>
                                          <p:spTgt spid="156877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8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8771">
                                            <p:txEl>
                                              <p:pRg st="5" end="5"/>
                                            </p:txEl>
                                          </p:spTgt>
                                        </p:tgtEl>
                                        <p:attrNameLst>
                                          <p:attrName>style.visibility</p:attrName>
                                        </p:attrNameLst>
                                      </p:cBhvr>
                                      <p:to>
                                        <p:strVal val="visible"/>
                                      </p:to>
                                    </p:set>
                                    <p:anim calcmode="lin" valueType="num">
                                      <p:cBhvr additive="base">
                                        <p:cTn id="13" dur="500" fill="hold"/>
                                        <p:tgtEl>
                                          <p:spTgt spid="156877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8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8771">
                                            <p:txEl>
                                              <p:pRg st="6" end="6"/>
                                            </p:txEl>
                                          </p:spTgt>
                                        </p:tgtEl>
                                        <p:attrNameLst>
                                          <p:attrName>style.visibility</p:attrName>
                                        </p:attrNameLst>
                                      </p:cBhvr>
                                      <p:to>
                                        <p:strVal val="visible"/>
                                      </p:to>
                                    </p:set>
                                    <p:anim calcmode="lin" valueType="num">
                                      <p:cBhvr additive="base">
                                        <p:cTn id="19" dur="500" fill="hold"/>
                                        <p:tgtEl>
                                          <p:spTgt spid="15687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8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71"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4.6"/>
</p:tagLst>
</file>

<file path=ppt/tags/tag2.xml><?xml version="1.0" encoding="utf-8"?>
<p:tagLst xmlns:a="http://schemas.openxmlformats.org/drawingml/2006/main" xmlns:r="http://schemas.openxmlformats.org/officeDocument/2006/relationships" xmlns:p="http://schemas.openxmlformats.org/presentationml/2006/main">
  <p:tag name="TIMING" val="|24.6|8.9|27|24.6|8.6"/>
</p:tagLst>
</file>

<file path=ppt/tags/tag3.xml><?xml version="1.0" encoding="utf-8"?>
<p:tagLst xmlns:a="http://schemas.openxmlformats.org/drawingml/2006/main" xmlns:r="http://schemas.openxmlformats.org/officeDocument/2006/relationships" xmlns:p="http://schemas.openxmlformats.org/presentationml/2006/main">
  <p:tag name="TIMING" val="|2.9|3.6|9.3|9.7|17.5|10.9|13.2|5.9|10.9|5.1"/>
</p:tagLst>
</file>

<file path=ppt/tags/tag4.xml><?xml version="1.0" encoding="utf-8"?>
<p:tagLst xmlns:a="http://schemas.openxmlformats.org/drawingml/2006/main" xmlns:r="http://schemas.openxmlformats.org/officeDocument/2006/relationships" xmlns:p="http://schemas.openxmlformats.org/presentationml/2006/main">
  <p:tag name="TIMING" val="|24.6|8.9|27|24.6|8.6"/>
</p:tagLst>
</file>

<file path=ppt/tags/tag5.xml><?xml version="1.0" encoding="utf-8"?>
<p:tagLst xmlns:a="http://schemas.openxmlformats.org/drawingml/2006/main" xmlns:r="http://schemas.openxmlformats.org/officeDocument/2006/relationships" xmlns:p="http://schemas.openxmlformats.org/presentationml/2006/main">
  <p:tag name="TIMING" val="|24.6|8.9|27|24.6|8.6"/>
</p:tagLst>
</file>

<file path=ppt/tags/tag6.xml><?xml version="1.0" encoding="utf-8"?>
<p:tagLst xmlns:a="http://schemas.openxmlformats.org/drawingml/2006/main" xmlns:r="http://schemas.openxmlformats.org/officeDocument/2006/relationships" xmlns:p="http://schemas.openxmlformats.org/presentationml/2006/main">
  <p:tag name="TIMING" val="|24.6|8.9|27|24.6|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17005</TotalTime>
  <Words>19437</Words>
  <Application>Microsoft Office PowerPoint</Application>
  <PresentationFormat>自定义</PresentationFormat>
  <Paragraphs>1704</Paragraphs>
  <Slides>145</Slides>
  <Notes>132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145</vt:i4>
      </vt:variant>
    </vt:vector>
  </HeadingPairs>
  <TitlesOfParts>
    <vt:vector size="159" baseType="lpstr">
      <vt:lpstr>Arial Unicode MS</vt:lpstr>
      <vt:lpstr>Microsoft YaHei UI</vt:lpstr>
      <vt:lpstr>MS UI Gothic</vt:lpstr>
      <vt:lpstr>等线</vt:lpstr>
      <vt:lpstr>黑体</vt:lpstr>
      <vt:lpstr>宋体</vt:lpstr>
      <vt:lpstr>微软雅黑</vt:lpstr>
      <vt:lpstr>Arial</vt:lpstr>
      <vt:lpstr>Cambria Math</vt:lpstr>
      <vt:lpstr>Symbol</vt:lpstr>
      <vt:lpstr>Times New Roman</vt:lpstr>
      <vt:lpstr>Wingdings</vt:lpstr>
      <vt:lpstr>Office Theme</vt:lpstr>
      <vt:lpstr>Equation</vt:lpstr>
      <vt:lpstr>PowerPoint 演示文稿</vt:lpstr>
      <vt:lpstr>PowerPoint 演示文稿</vt:lpstr>
      <vt:lpstr>本章导读</vt:lpstr>
      <vt:lpstr>本章导读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问题引入</vt:lpstr>
      <vt:lpstr>序偶的定义</vt:lpstr>
      <vt:lpstr>序偶相等</vt:lpstr>
      <vt:lpstr>序偶思想的推广</vt:lpstr>
      <vt:lpstr>笛卡尔乘积</vt:lpstr>
      <vt:lpstr>例4.2</vt:lpstr>
      <vt:lpstr>例4.2（续）</vt:lpstr>
      <vt:lpstr>定理4.1</vt:lpstr>
      <vt:lpstr>定理4.1 证明</vt:lpstr>
      <vt:lpstr>定理4.2</vt:lpstr>
      <vt:lpstr>笛卡尔积的推广</vt:lpstr>
      <vt:lpstr>PowerPoint 演示文稿</vt:lpstr>
      <vt:lpstr>二元关系的定义</vt:lpstr>
      <vt:lpstr>例4.3</vt:lpstr>
      <vt:lpstr>例4.4</vt:lpstr>
      <vt:lpstr>例4.5</vt:lpstr>
      <vt:lpstr>二元关系的推广</vt:lpstr>
      <vt:lpstr>问题引入</vt:lpstr>
      <vt:lpstr>关系图表示法</vt:lpstr>
      <vt:lpstr>关系图表示法（续）</vt:lpstr>
      <vt:lpstr>例4.6</vt:lpstr>
      <vt:lpstr>例4.7</vt:lpstr>
      <vt:lpstr>例4.8</vt:lpstr>
      <vt:lpstr>例4.9</vt:lpstr>
      <vt:lpstr>关系矩阵</vt:lpstr>
      <vt:lpstr>例4.10  试用关系矩阵表示例4.6的关系。</vt:lpstr>
      <vt:lpstr>例4.11 </vt:lpstr>
      <vt:lpstr>例4.11（续）</vt:lpstr>
      <vt:lpstr>布尔矩阵的运算</vt:lpstr>
      <vt:lpstr>布尔矩阵的运算(续)</vt:lpstr>
      <vt:lpstr>例4.12</vt:lpstr>
      <vt:lpstr>例4.12（续）</vt:lpstr>
      <vt:lpstr>定理4.3</vt:lpstr>
      <vt:lpstr>PowerPoint 演示文稿</vt:lpstr>
      <vt:lpstr>问题引入</vt:lpstr>
      <vt:lpstr>4.2 关系的运算</vt:lpstr>
      <vt:lpstr>例4.13 </vt:lpstr>
      <vt:lpstr>问题引入</vt:lpstr>
      <vt:lpstr>复合运算的定义</vt:lpstr>
      <vt:lpstr>例4.15</vt:lpstr>
      <vt:lpstr>例4.15（续）</vt:lpstr>
      <vt:lpstr>定理4.4</vt:lpstr>
      <vt:lpstr>定理4.4 证明</vt:lpstr>
      <vt:lpstr>定理4.4 证明（续）</vt:lpstr>
      <vt:lpstr>例4.16</vt:lpstr>
      <vt:lpstr>例4.16（续）</vt:lpstr>
      <vt:lpstr>PowerPoint 演示文稿</vt:lpstr>
      <vt:lpstr>问题引入</vt:lpstr>
      <vt:lpstr>逆运算的定义</vt:lpstr>
      <vt:lpstr>例4.17</vt:lpstr>
      <vt:lpstr>例4.17（续）</vt:lpstr>
      <vt:lpstr>例4.17 （续）</vt:lpstr>
      <vt:lpstr>注意</vt:lpstr>
      <vt:lpstr>定理4.6</vt:lpstr>
      <vt:lpstr>定理4.7</vt:lpstr>
      <vt:lpstr>问题引入</vt:lpstr>
      <vt:lpstr>关系幂运算的定义</vt:lpstr>
      <vt:lpstr>例4.18</vt:lpstr>
      <vt:lpstr>PowerPoint 演示文稿</vt:lpstr>
      <vt:lpstr>PowerPoint 演示文稿</vt:lpstr>
      <vt:lpstr>定理4.8</vt:lpstr>
      <vt:lpstr>定理4.8 证明 (续)</vt:lpstr>
      <vt:lpstr>定理4.8 证明 (续)</vt:lpstr>
      <vt:lpstr>定理4.8 证明 (续)</vt:lpstr>
      <vt:lpstr>定理4.8 证明 (续)</vt:lpstr>
      <vt:lpstr>PowerPoint 演示文稿</vt:lpstr>
      <vt:lpstr>问题引入</vt:lpstr>
      <vt:lpstr>1、自反性和反自反性</vt:lpstr>
      <vt:lpstr>解题小贴士</vt:lpstr>
      <vt:lpstr>例4.19</vt:lpstr>
      <vt:lpstr>例4.19 （续）</vt:lpstr>
      <vt:lpstr>解题小贴士</vt:lpstr>
      <vt:lpstr>例4.20</vt:lpstr>
      <vt:lpstr>2、对称性和反对称性</vt:lpstr>
      <vt:lpstr>解题小贴士</vt:lpstr>
      <vt:lpstr>例4.21</vt:lpstr>
      <vt:lpstr>例4.21 （续）</vt:lpstr>
      <vt:lpstr>例4.21 （续）</vt:lpstr>
      <vt:lpstr>解题小贴士</vt:lpstr>
      <vt:lpstr>3、传递性</vt:lpstr>
      <vt:lpstr>例4.22</vt:lpstr>
      <vt:lpstr>例4.22（续）</vt:lpstr>
      <vt:lpstr>PowerPoint 演示文稿</vt:lpstr>
      <vt:lpstr>解题小贴士</vt:lpstr>
      <vt:lpstr>总结</vt:lpstr>
      <vt:lpstr>例4.23</vt:lpstr>
      <vt:lpstr>例4.24</vt:lpstr>
      <vt:lpstr>例4.25</vt:lpstr>
      <vt:lpstr>例4.26</vt:lpstr>
      <vt:lpstr>问题引入</vt:lpstr>
      <vt:lpstr>解题小贴士—关系性质的定义证明方法</vt:lpstr>
      <vt:lpstr>例4.27</vt:lpstr>
      <vt:lpstr>关系性质的定义证明方法框架</vt:lpstr>
      <vt:lpstr>定理4.9</vt:lpstr>
      <vt:lpstr>定理4.9 证明（续）</vt:lpstr>
      <vt:lpstr>定理4.9 证明（续）</vt:lpstr>
      <vt:lpstr>定理4.9 证明（续）</vt:lpstr>
      <vt:lpstr>问题引入</vt:lpstr>
      <vt:lpstr>4.3.3 关系性质的保守性</vt:lpstr>
      <vt:lpstr>反例构造思路</vt:lpstr>
      <vt:lpstr>解题小贴士</vt:lpstr>
      <vt:lpstr>例4.28</vt:lpstr>
      <vt:lpstr>例4.28  分析（逆向思维）</vt:lpstr>
      <vt:lpstr>例4.28  分析 （续）</vt:lpstr>
      <vt:lpstr>例4.28（续）</vt:lpstr>
      <vt:lpstr>例4.28（续）</vt:lpstr>
      <vt:lpstr>PowerPoint 演示文稿</vt:lpstr>
      <vt:lpstr>问题引入</vt:lpstr>
      <vt:lpstr>关系闭包的定义</vt:lpstr>
      <vt:lpstr>例4.29</vt:lpstr>
      <vt:lpstr>例4.30</vt:lpstr>
      <vt:lpstr>例4.30 （续）</vt:lpstr>
      <vt:lpstr>解题小贴士</vt:lpstr>
      <vt:lpstr>定理4.10</vt:lpstr>
      <vt:lpstr>定理4.10 证明 (续)</vt:lpstr>
      <vt:lpstr>定理4.10 证明 (续)</vt:lpstr>
      <vt:lpstr>定理4.10 证明 (续)</vt:lpstr>
      <vt:lpstr>定理4.10 证明 (续)</vt:lpstr>
      <vt:lpstr>例4.31 </vt:lpstr>
      <vt:lpstr>例4.31 （续） </vt:lpstr>
      <vt:lpstr>PowerPoint 演示文稿</vt:lpstr>
      <vt:lpstr>4.5.1  二元关系及表示的应用</vt:lpstr>
      <vt:lpstr>例4.32  解 </vt:lpstr>
      <vt:lpstr>例4.33 </vt:lpstr>
      <vt:lpstr>例4.33（续） </vt:lpstr>
      <vt:lpstr>例4.34</vt:lpstr>
      <vt:lpstr>例4.35</vt:lpstr>
      <vt:lpstr>例4.36</vt:lpstr>
      <vt:lpstr>例4.37</vt:lpstr>
      <vt:lpstr>例4.38</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王庆先</cp:lastModifiedBy>
  <cp:revision>618</cp:revision>
  <dcterms:created xsi:type="dcterms:W3CDTF">2006-08-16T00:00:00Z</dcterms:created>
  <dcterms:modified xsi:type="dcterms:W3CDTF">2022-01-17T03:42:56Z</dcterms:modified>
</cp:coreProperties>
</file>