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7" r:id="rId9"/>
    <p:sldId id="275" r:id="rId10"/>
    <p:sldId id="279" r:id="rId11"/>
    <p:sldId id="277" r:id="rId12"/>
    <p:sldId id="274" r:id="rId13"/>
    <p:sldId id="278" r:id="rId14"/>
    <p:sldId id="269" r:id="rId15"/>
    <p:sldId id="271" r:id="rId16"/>
    <p:sldId id="270" r:id="rId17"/>
    <p:sldId id="268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96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2024/5/29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14346" y="1571612"/>
            <a:ext cx="9144000" cy="1829761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级第二学期期末笔试说明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2024.5.30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/>
              <a:t>二、</a:t>
            </a:r>
            <a:r>
              <a:rPr lang="zh-CN" altLang="en-US" sz="2800" dirty="0"/>
              <a:t>组构</a:t>
            </a:r>
            <a:r>
              <a:rPr lang="zh-CN" altLang="en-US" dirty="0"/>
              <a:t>知识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构词与词性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：一句一题，共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题。重点考查词汇构词法和词性变化的语言知识。例：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The Internet is full of videos of people who have been injured or hurt being left ________.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A) attention		B) attended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C) unattended*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D) inattention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二、</a:t>
            </a:r>
            <a:r>
              <a:rPr lang="zh-CN" altLang="en-US" sz="2800" dirty="0"/>
              <a:t>组构</a:t>
            </a:r>
            <a:r>
              <a:rPr lang="zh-CN" altLang="en-US" dirty="0"/>
              <a:t>知识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短语和搭配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：一句一题，共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题。重点考查词汇和短语的积累，以及短语搭配等语言知识。例：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“buy-now-pay-later” credit system is quite old. People have been buying things ____ credit for centuries.</a:t>
            </a:r>
          </a:p>
          <a:p>
            <a:pPr lvl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A) on*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B) of	     	C) through	D) with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二、</a:t>
            </a:r>
            <a:r>
              <a:rPr lang="zh-CN" altLang="en-US" sz="2800" dirty="0"/>
              <a:t>组构</a:t>
            </a:r>
            <a:r>
              <a:rPr lang="zh-CN" altLang="en-US" dirty="0"/>
              <a:t>知识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近义词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：一句一题，共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题。要求考生在题干的语境中准确理解下划线的词语的具体含义后，从选项中选出与该词意义最接近的一项。例：</a:t>
            </a:r>
          </a:p>
          <a:p>
            <a:pPr>
              <a:buNone/>
            </a:pPr>
            <a:r>
              <a:rPr lang="en-US" altLang="en-US" dirty="0">
                <a:latin typeface="楷体" pitchFamily="49" charset="-122"/>
                <a:ea typeface="楷体" pitchFamily="49" charset="-122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Earning lots of money is A Good Thing because 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—</a:t>
            </a: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unlike the way we French see things 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—</a:t>
            </a: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the search for profit does not </a:t>
            </a:r>
            <a:r>
              <a:rPr lang="en-US" altLang="en-US" b="1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rule out</a:t>
            </a: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generosity.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 exclude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B) pick out</a:t>
            </a:r>
          </a:p>
          <a:p>
            <a:pPr>
              <a:buNone/>
            </a:pPr>
            <a:r>
              <a:rPr lang="en-US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C) recognize		D) decide on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二、</a:t>
            </a:r>
            <a:r>
              <a:rPr lang="zh-CN" altLang="en-US" sz="2800" dirty="0"/>
              <a:t>组构</a:t>
            </a:r>
            <a:r>
              <a:rPr lang="zh-CN" altLang="en-US" dirty="0"/>
              <a:t>知识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语篇综合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个篇章的完形填空，</a:t>
            </a:r>
            <a:r>
              <a:rPr lang="en-US" altLang="en-US" dirty="0">
                <a:latin typeface="楷体" pitchFamily="49" charset="-122"/>
                <a:ea typeface="楷体" pitchFamily="49" charset="-122"/>
              </a:rPr>
              <a:t>250-300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词，共</a:t>
            </a:r>
            <a:r>
              <a:rPr lang="en-US" altLang="en-US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题。所给篇章被删去</a:t>
            </a:r>
            <a:r>
              <a:rPr lang="en-US" altLang="en-US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个词汇或短语，并在篇章后设置选项，要求考生在对篇章理解的基础上从所给选项中选出词法、搭配、语法和语境语义都正确的词汇或短语，使篇章复原。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三、阅读理解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总体要求如下：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阅读理解部分由短篇细读、长篇速读和补全总结信息构成。短篇阅读速读要求达到每分钟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90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词，长篇速读达到每分钟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120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阅读理解的考试时间约为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分钟。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2910" y="1285860"/>
            <a:ext cx="8229600" cy="507209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CN" altLang="en-US" sz="5000" dirty="0"/>
              <a:t>三、阅读理解</a:t>
            </a:r>
            <a:endParaRPr lang="en-US" altLang="zh-CN" sz="5000" dirty="0"/>
          </a:p>
          <a:p>
            <a:pPr>
              <a:buNone/>
            </a:pPr>
            <a:endParaRPr lang="en-US" altLang="zh-CN" sz="5000" dirty="0"/>
          </a:p>
          <a:p>
            <a:pPr>
              <a:buNone/>
            </a:pPr>
            <a:r>
              <a:rPr lang="zh-CN" altLang="en-US" sz="5000" dirty="0"/>
              <a:t>题型要求如下：</a:t>
            </a:r>
            <a:endParaRPr lang="en-US" altLang="zh-CN" sz="5000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短篇细读：</a:t>
            </a:r>
            <a:r>
              <a:rPr lang="en-US" altLang="zh-CN" sz="60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篇，每篇</a:t>
            </a:r>
            <a:r>
              <a:rPr lang="en-US" sz="6000" dirty="0">
                <a:latin typeface="楷体" pitchFamily="49" charset="-122"/>
                <a:ea typeface="楷体" pitchFamily="49" charset="-122"/>
              </a:rPr>
              <a:t>400-450</a:t>
            </a:r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词。</a:t>
            </a:r>
            <a:endParaRPr lang="en-US" altLang="zh-CN" sz="6000" dirty="0">
              <a:latin typeface="楷体" pitchFamily="49" charset="-122"/>
              <a:ea typeface="楷体" pitchFamily="49" charset="-122"/>
            </a:endParaRPr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采用单项选择题题型，即篇章后有</a:t>
            </a:r>
            <a:r>
              <a:rPr lang="en-US" sz="60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个问题，要求根据对篇章的理解从四个选项中选择最佳答案。</a:t>
            </a:r>
            <a:endParaRPr lang="en-US" altLang="zh-CN" sz="6000" dirty="0">
              <a:latin typeface="楷体" pitchFamily="49" charset="-122"/>
              <a:ea typeface="楷体" pitchFamily="49" charset="-122"/>
            </a:endParaRPr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篇章涉及熟悉领域（如社会、经济、教育、科技、文化等）不太熟悉的话题。细读考查多个层面上的阅读理解能力，包括理解主旨大意、重要细节、逻辑关系，进行综合分析、判断、推理、总结以及根据上下文推测词义的能力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三、阅读理解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长篇速读（段落匹配）：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篇，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1200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词左右。篇章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涉及熟悉领域（如社会、经济、教育、科技、文化等）不太熟悉的话题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。要求运用略读（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skimming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）和查读（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scanning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）的技能快速获取篇章的大意和特定信息。篇章后附有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个句子，每句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题。每句所含的信息出自篇章中的某一段落，要求找出与每句所含信息相匹配的段落。标有字母的段落均对应一个题目，没有标字母的没有对应任何题目。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三、阅读理解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92075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补全总结信息：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篇，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300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35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采用填空题题型，共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题。要求先阅读篇章和一段与其内容一致的总结，然后根据总结的上下文和对篇章的理解，从原文中找出适合的信息填写在总结中预留的横线上，使其前后语义通顺，语法正确，意思和原文一致。填写的单词可能需要改变形式以确保语法正确，每个横线上限填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个单词。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四、翻译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要求将一个或几个汉语段落翻译成英语。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翻译材料的字数为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180-200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个汉字，语言难度中等，不含生僻、专业性较强的词汇或习语，题材比较熟悉，内容涉及中国的历史、文化和当前社会的发展。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考试时间约为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分钟。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7318" y="1530110"/>
            <a:ext cx="5500582" cy="94754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笔试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0188" y="357166"/>
            <a:ext cx="5500582" cy="1143000"/>
          </a:xfrm>
        </p:spPr>
        <p:txBody>
          <a:bodyPr/>
          <a:lstStyle/>
          <a:p>
            <a:r>
              <a:rPr lang="zh-CN" altLang="en-US" dirty="0"/>
              <a:t>考试形式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2600452" y="2285992"/>
            <a:ext cx="52576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考试类型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171956" y="3553030"/>
            <a:ext cx="5686324" cy="9475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语言水平测试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815030" y="4605730"/>
            <a:ext cx="52576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考试范围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343588" y="5839022"/>
            <a:ext cx="4114880" cy="9475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不基于</a:t>
            </a: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课程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7318" y="1530110"/>
            <a:ext cx="7415210" cy="94754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2023</a:t>
            </a: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级非英语专业学生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0188" y="357166"/>
            <a:ext cx="5500582" cy="1143000"/>
          </a:xfrm>
        </p:spPr>
        <p:txBody>
          <a:bodyPr/>
          <a:lstStyle/>
          <a:p>
            <a:r>
              <a:rPr lang="zh-CN" altLang="en-US" dirty="0"/>
              <a:t>考试对象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2600452" y="2285992"/>
            <a:ext cx="52576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考试计分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171956" y="3553030"/>
            <a:ext cx="5257696" cy="9475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卷面满分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100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分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815030" y="4605730"/>
            <a:ext cx="52576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考分使用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572000" y="5715016"/>
            <a:ext cx="4114880" cy="9475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占课程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总评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40%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试卷结构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472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/>
              <a:t>一、听力理解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总体要求如下：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录音材料的语速约为每分钟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0-1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词，只播放一遍。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 每个单选题后留有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秒的答题时间。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 试题全部采用单项选择题题型。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考试时间不超过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分钟。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/>
              <a:t>一、听力理解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短篇新闻：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篇，每篇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8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0-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22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题，共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新闻非时事报道，一般涉及较为熟悉的话题（如社会、科技、文化等）。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录音材料使用标准英式（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Received Pronunciation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）或美式（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Standard American English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）口音朗读。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/>
              <a:t>一、听力理解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长对话：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篇，每篇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280-320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题，共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对话涉及一般性或其它非专业性的话题（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社会生活情景、师生对话、中外交流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录音材料使用标准英式、美式口音，或者英、美主要方言和其它主要英语国家的口音朗读。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/>
              <a:t>一、听力理解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题型要求如下：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主题讲话：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篇，每篇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380-400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词，每篇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题，共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题。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篇章一般涉及不太熟悉的话题（如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主题讲座、事件叙述、事物说明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65125" indent="0">
              <a:lnSpc>
                <a:spcPct val="150000"/>
              </a:lnSpc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录音材料使用标准英式、美式口音，或者其它主要英语国家的口音朗读。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3300" dirty="0"/>
              <a:t>二、组构知识</a:t>
            </a:r>
            <a:endParaRPr lang="en-US" altLang="zh-CN" sz="3300" dirty="0"/>
          </a:p>
          <a:p>
            <a:pPr>
              <a:buNone/>
            </a:pPr>
            <a:endParaRPr lang="en-US" altLang="zh-CN" sz="3300" dirty="0"/>
          </a:p>
          <a:p>
            <a:pPr>
              <a:buNone/>
            </a:pPr>
            <a:r>
              <a:rPr lang="zh-CN" altLang="en-US" sz="3300" dirty="0"/>
              <a:t>总体要求如下：</a:t>
            </a:r>
            <a:endParaRPr lang="en-US" altLang="zh-CN" sz="3300" dirty="0"/>
          </a:p>
          <a:p>
            <a:pPr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900" dirty="0">
                <a:latin typeface="楷体" pitchFamily="49" charset="-122"/>
                <a:ea typeface="楷体" pitchFamily="49" charset="-122"/>
              </a:rPr>
              <a:t>组构知识部分由构词与词性、短语和搭配、近义词和语篇综合四个部分构成。所涉及的词汇达到考试词表第二学期的要求。试题全部采用单项选择题题型，要求考生根据对句子或篇章的理解从四个选项中选择最佳答案。</a:t>
            </a:r>
            <a:endParaRPr lang="en-US" altLang="zh-CN" sz="29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900" dirty="0">
                <a:latin typeface="楷体" pitchFamily="49" charset="-122"/>
                <a:ea typeface="楷体" pitchFamily="49" charset="-122"/>
              </a:rPr>
              <a:t>组构知识的考试时间约为</a:t>
            </a:r>
            <a:r>
              <a:rPr lang="en-US" altLang="zh-CN" sz="29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en-US" sz="29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900" dirty="0">
                <a:latin typeface="楷体" pitchFamily="49" charset="-122"/>
                <a:ea typeface="楷体" pitchFamily="49" charset="-122"/>
              </a:rPr>
              <a:t>分钟。</a:t>
            </a:r>
            <a:endParaRPr lang="en-US" altLang="zh-CN" sz="29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308</TotalTime>
  <Words>1215</Words>
  <Application>Microsoft Office PowerPoint</Application>
  <PresentationFormat>全屏显示(4:3)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Lucida Sans Unicode</vt:lpstr>
      <vt:lpstr>Times New Roman</vt:lpstr>
      <vt:lpstr>Verdana</vt:lpstr>
      <vt:lpstr>Wingdings 2</vt:lpstr>
      <vt:lpstr>Wingdings 3</vt:lpstr>
      <vt:lpstr>聚合</vt:lpstr>
      <vt:lpstr>2023级第二学期期末笔试说明</vt:lpstr>
      <vt:lpstr>考试形式</vt:lpstr>
      <vt:lpstr>考试对象</vt:lpstr>
      <vt:lpstr>试卷结构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  <vt:lpstr>试题要求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2017级第一学期期末考试说明</dc:title>
  <dc:creator>春牛欣冬</dc:creator>
  <cp:lastModifiedBy>1145725857@qq.com</cp:lastModifiedBy>
  <cp:revision>63</cp:revision>
  <dcterms:created xsi:type="dcterms:W3CDTF">2017-12-16T11:42:24Z</dcterms:created>
  <dcterms:modified xsi:type="dcterms:W3CDTF">2024-05-29T09:15:44Z</dcterms:modified>
</cp:coreProperties>
</file>