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788" r:id="rId5"/>
    <p:sldId id="789" r:id="rId6"/>
    <p:sldId id="869" r:id="rId7"/>
    <p:sldId id="870" r:id="rId8"/>
    <p:sldId id="868" r:id="rId9"/>
    <p:sldId id="796" r:id="rId10"/>
    <p:sldId id="792" r:id="rId11"/>
    <p:sldId id="795" r:id="rId12"/>
    <p:sldId id="776" r:id="rId13"/>
    <p:sldId id="751" r:id="rId14"/>
    <p:sldId id="849" r:id="rId15"/>
    <p:sldId id="848" r:id="rId16"/>
    <p:sldId id="871" r:id="rId17"/>
    <p:sldId id="850" r:id="rId18"/>
    <p:sldId id="851" r:id="rId19"/>
    <p:sldId id="852" r:id="rId20"/>
    <p:sldId id="859" r:id="rId21"/>
    <p:sldId id="861" r:id="rId22"/>
    <p:sldId id="862" r:id="rId23"/>
    <p:sldId id="863" r:id="rId24"/>
    <p:sldId id="864" r:id="rId25"/>
    <p:sldId id="865" r:id="rId26"/>
    <p:sldId id="866" r:id="rId27"/>
    <p:sldId id="867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578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45" autoAdjust="0"/>
  </p:normalViewPr>
  <p:slideViewPr>
    <p:cSldViewPr snapToGrid="0" showGuides="1">
      <p:cViewPr varScale="1">
        <p:scale>
          <a:sx n="59" d="100"/>
          <a:sy n="59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人数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6">
                    <a:lumMod val="50000"/>
                    <a:alpha val="30000"/>
                  </a:schemeClr>
                </a:outerShdw>
              </a:effectLst>
            </c:spPr>
          </c:dPt>
          <c:dPt>
            <c:idx val="1"/>
            <c:bubble3D val="0"/>
            <c:spPr>
              <a:gradFill>
                <a:gsLst>
                  <a:gs pos="0">
                    <a:schemeClr val="accent5">
                      <a:lumMod val="40000"/>
                      <a:lumOff val="60000"/>
                    </a:schemeClr>
                  </a:gs>
                  <a:gs pos="9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76200" dist="25400" dir="2700000" algn="tl" rotWithShape="0">
                  <a:schemeClr val="accent5">
                    <a:lumMod val="50000"/>
                    <a:alpha val="30000"/>
                  </a:schemeClr>
                </a:outerShdw>
              </a:effectLst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11.3前交报告的</c:v>
                </c:pt>
                <c:pt idx="1">
                  <c:v>剩余的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2c03f5a-2780-4b53-8405-495a1e654ced}"/>
      </c:ext>
    </c:extLst>
  </c:chart>
  <c:spPr>
    <a:noFill/>
    <a:ln>
      <a:noFill/>
    </a:ln>
    <a:effectLst/>
  </c:spPr>
  <c:txPr>
    <a:bodyPr/>
    <a:lstStyle/>
    <a:p>
      <a:pPr>
        <a:defRPr lang="zh-CN" sz="20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算法的思路，我们的目标是找出每个顶点到顶点</a:t>
            </a:r>
            <a:r>
              <a:rPr lang="en-US" altLang="zh-CN" dirty="0"/>
              <a:t>x</a:t>
            </a:r>
            <a:r>
              <a:rPr lang="zh-CN" altLang="en-US" dirty="0"/>
              <a:t>的最短</a:t>
            </a:r>
            <a:r>
              <a:rPr lang="zh-CN" altLang="en-US" dirty="0"/>
              <a:t>路径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所以每次找一个离</a:t>
            </a:r>
            <a:r>
              <a:rPr lang="en-US" altLang="zh-CN" dirty="0"/>
              <a:t>x</a:t>
            </a:r>
            <a:r>
              <a:rPr lang="zh-CN" altLang="en-US" dirty="0"/>
              <a:t>最近的结点</a:t>
            </a:r>
            <a:r>
              <a:rPr lang="en-US" altLang="zh-CN" dirty="0"/>
              <a:t>y</a:t>
            </a:r>
            <a:r>
              <a:rPr lang="zh-CN" altLang="en-US" dirty="0"/>
              <a:t>，判断其他结点先到</a:t>
            </a:r>
            <a:r>
              <a:rPr lang="en-US" altLang="zh-CN" dirty="0"/>
              <a:t>y</a:t>
            </a:r>
            <a:r>
              <a:rPr lang="zh-CN" altLang="en-US" dirty="0"/>
              <a:t>再到</a:t>
            </a:r>
            <a:r>
              <a:rPr lang="en-US" altLang="zh-CN" dirty="0"/>
              <a:t>x</a:t>
            </a:r>
            <a:r>
              <a:rPr lang="zh-CN" altLang="en-US" dirty="0"/>
              <a:t>会不会比当前的最短路径要短，如果是则更新该顶点到</a:t>
            </a:r>
            <a:r>
              <a:rPr lang="en-US" altLang="zh-CN" dirty="0"/>
              <a:t>x</a:t>
            </a:r>
            <a:r>
              <a:rPr lang="zh-CN" altLang="en-US" dirty="0"/>
              <a:t>的最短</a:t>
            </a:r>
            <a:r>
              <a:rPr lang="zh-CN" altLang="en-US" dirty="0"/>
              <a:t>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i</a:t>
            </a:r>
            <a:r>
              <a:rPr lang="en-US" altLang="zh-CN" baseline="0" dirty="0"/>
              <a:t> </a:t>
            </a:r>
            <a:r>
              <a:rPr lang="zh-CN" altLang="en-US" baseline="0" dirty="0"/>
              <a:t>代表有几个输入</a:t>
            </a:r>
            <a:endParaRPr lang="en-US" altLang="zh-CN" baseline="0" dirty="0"/>
          </a:p>
          <a:p>
            <a:r>
              <a:rPr lang="en-US" altLang="zh-CN" baseline="0" dirty="0"/>
              <a:t>.o </a:t>
            </a:r>
            <a:r>
              <a:rPr lang="zh-CN" altLang="en-US" baseline="0" dirty="0"/>
              <a:t>代表有几个输出</a:t>
            </a:r>
            <a:endParaRPr lang="en-US" altLang="zh-CN" baseline="0" dirty="0"/>
          </a:p>
          <a:p>
            <a:r>
              <a:rPr lang="en-US" altLang="zh-CN" baseline="0" dirty="0"/>
              <a:t>.</a:t>
            </a:r>
            <a:r>
              <a:rPr lang="en-US" altLang="zh-CN" baseline="0" dirty="0" err="1"/>
              <a:t>ilb</a:t>
            </a:r>
            <a:r>
              <a:rPr lang="en-US" altLang="zh-CN" baseline="0" dirty="0"/>
              <a:t> </a:t>
            </a:r>
            <a:r>
              <a:rPr lang="zh-CN" altLang="en-US" baseline="0" dirty="0"/>
              <a:t>代表</a:t>
            </a:r>
            <a:r>
              <a:rPr lang="en-US" altLang="zh-CN" baseline="0" dirty="0"/>
              <a:t>OBDD</a:t>
            </a:r>
            <a:r>
              <a:rPr lang="zh-CN" altLang="en-US" baseline="0" dirty="0"/>
              <a:t>的输出需要以什么顺序产生图</a:t>
            </a:r>
            <a:endParaRPr lang="en-US" altLang="zh-CN" baseline="0" dirty="0"/>
          </a:p>
          <a:p>
            <a:r>
              <a:rPr lang="en-US" altLang="zh-CN" baseline="0" dirty="0"/>
              <a:t>.</a:t>
            </a:r>
            <a:r>
              <a:rPr lang="en-US" altLang="zh-CN" baseline="0" dirty="0" err="1"/>
              <a:t>ob</a:t>
            </a:r>
            <a:r>
              <a:rPr lang="en-US" altLang="zh-CN" baseline="0" dirty="0"/>
              <a:t> </a:t>
            </a:r>
            <a:r>
              <a:rPr lang="zh-CN" altLang="en-US" baseline="0" dirty="0"/>
              <a:t>代表输出的顺序</a:t>
            </a:r>
            <a:endParaRPr lang="en-US" altLang="zh-CN" baseline="0" dirty="0"/>
          </a:p>
          <a:p>
            <a:r>
              <a:rPr lang="zh-CN" altLang="en-US" baseline="0" dirty="0"/>
              <a:t>因为</a:t>
            </a:r>
            <a:r>
              <a:rPr lang="en-US" altLang="zh-CN" baseline="0" dirty="0"/>
              <a:t>PLA</a:t>
            </a:r>
            <a:r>
              <a:rPr lang="zh-CN" altLang="en-US" baseline="0" dirty="0"/>
              <a:t>是</a:t>
            </a:r>
            <a:r>
              <a:rPr lang="en-US" altLang="zh-CN" baseline="0" dirty="0"/>
              <a:t>sum of product</a:t>
            </a:r>
            <a:r>
              <a:rPr lang="zh-CN" altLang="en-US" baseline="0" dirty="0"/>
              <a:t>的方式</a:t>
            </a:r>
            <a:endParaRPr lang="en-US" altLang="zh-CN" baseline="0" dirty="0"/>
          </a:p>
          <a:p>
            <a:r>
              <a:rPr lang="zh-CN" altLang="en-US" dirty="0"/>
              <a:t>因此接下来每行都是一个</a:t>
            </a:r>
            <a:r>
              <a:rPr lang="en-US" altLang="zh-CN" dirty="0"/>
              <a:t>product</a:t>
            </a:r>
            <a:endParaRPr lang="en-US" altLang="zh-CN" dirty="0"/>
          </a:p>
          <a:p>
            <a:r>
              <a:rPr lang="en-US" altLang="zh-CN" dirty="0"/>
              <a:t>11-</a:t>
            </a:r>
            <a:r>
              <a:rPr lang="zh-CN" altLang="en-US" dirty="0"/>
              <a:t>代表 </a:t>
            </a:r>
            <a:r>
              <a:rPr lang="en-US" altLang="zh-CN" dirty="0"/>
              <a:t>ab</a:t>
            </a:r>
            <a:endParaRPr lang="en-US" altLang="zh-CN" dirty="0"/>
          </a:p>
          <a:p>
            <a:r>
              <a:rPr lang="en-US" altLang="zh-CN" dirty="0"/>
              <a:t>--1</a:t>
            </a:r>
            <a:r>
              <a:rPr lang="zh-CN" altLang="en-US" dirty="0"/>
              <a:t>代表 </a:t>
            </a:r>
            <a:r>
              <a:rPr lang="en-US" altLang="zh-CN" dirty="0"/>
              <a:t>c</a:t>
            </a:r>
            <a:endParaRPr lang="en-US" altLang="zh-CN" dirty="0"/>
          </a:p>
          <a:p>
            <a:r>
              <a:rPr lang="en-US" altLang="zh-CN" dirty="0"/>
              <a:t>.e</a:t>
            </a:r>
            <a:r>
              <a:rPr lang="en-US" altLang="zh-CN" baseline="0" dirty="0"/>
              <a:t> </a:t>
            </a:r>
            <a:r>
              <a:rPr lang="zh-CN" altLang="en-US" baseline="0" dirty="0"/>
              <a:t>代表结束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https://dreampuf.github.io/GraphvizOnline/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176554" y="245086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2265" y="2559476"/>
            <a:ext cx="611981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实验：最短路径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76554" y="386823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1000" y="6062796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2024-11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69332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主讲人：孙静翎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实现思路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Dijkstra(graph, src)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标记顶点 u 为已访问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each v in range(n)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// dist[v] 为更小的距离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dist=[∞,∞,∞,∞]</a:t>
            </a:r>
            <a:endParaRPr lang="en-US" b="1" dirty="0">
              <a:latin typeface="+mn-ea"/>
            </a:endParaRPr>
          </a:p>
          <a:p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标记顶点 u 为已访问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each v in range(n)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// dist[v] 为更小的距离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dist=[0,∞,∞,∞]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visited=[false,false,false,false]</a:t>
            </a:r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标记顶点 u 为已访问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each v in range(n)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// dist[v] 为更小的距离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dist=[0,∞,∞,∞]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visited=[false,false,false,false]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vertex=0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u=0</a:t>
            </a:r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标记顶点 u 为已访问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each v in range(n)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// dist[v] 为更小的距离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dist=[0,∞,∞,∞]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</a:t>
            </a:r>
            <a:r>
              <a:rPr lang="en-US" b="1" dirty="0">
                <a:latin typeface="+mn-ea"/>
              </a:rPr>
              <a:t>true,false,false,false]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vertex=0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u=0</a:t>
            </a:r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标记顶点 u 为已访问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v in range(n)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 graph[u][v] &gt; 0 且 v 未被访问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// dist[v] 为更小的距离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dist=[0,∞,∞,∞]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visited=[true,false,false,false]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</a:t>
            </a:r>
            <a:r>
              <a:rPr lang="zh-CN" altLang="en-US" b="1" dirty="0">
                <a:latin typeface="+mn-ea"/>
              </a:rPr>
              <a:t>已被访问</a:t>
            </a:r>
            <a:endParaRPr lang="zh-CN" alt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标记顶点 u 为已访问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v in range(n)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 graph[u][v] &gt; 0 且 v 未被访问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 dist[v] &gt; dist[u] + graph[u][v]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// dist[v] 为更小的距离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dist=[0,∞,∞,∞]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visited=[true,false,false,false]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graph[0][1]=2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dist[v]=</a:t>
            </a:r>
            <a:r>
              <a:rPr lang="en-US" b="1" dirty="0">
                <a:latin typeface="+mn-ea"/>
                <a:sym typeface="+mn-ea"/>
              </a:rPr>
              <a:t>∞</a:t>
            </a:r>
            <a:endParaRPr lang="en-US" b="1" dirty="0">
              <a:latin typeface="+mn-ea"/>
              <a:sym typeface="+mn-ea"/>
            </a:endParaRPr>
          </a:p>
          <a:p>
            <a:r>
              <a:rPr lang="en-US" b="1" dirty="0">
                <a:latin typeface="+mn-ea"/>
              </a:rPr>
              <a:t>dist[u]+</a:t>
            </a:r>
            <a:r>
              <a:rPr lang="en-US" b="1" dirty="0">
                <a:latin typeface="+mn-ea"/>
                <a:sym typeface="+mn-ea"/>
              </a:rPr>
              <a:t>graph[u][v]=2</a:t>
            </a:r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标记顶点 u 为已访问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for each v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 dist[v] = dist[u] + graph[u][v]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dist=[0,2,∞,∞]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visited=[true,false,false,false]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v=1</a:t>
            </a:r>
            <a:endParaRPr lang="en-US" b="1" dirty="0">
              <a:latin typeface="+mn-ea"/>
            </a:endParaRPr>
          </a:p>
          <a:p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标记顶点 u 为已访问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v in range(n)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 graph[u][v] &gt; 0 且 v 未被访问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dist[v] &gt; dist[u] + graph[u][v]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// dist[v] 为更小的距离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dist=[0,2,∞,∞]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visited=[true,false,false,false]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v=2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graph[u][v]</a:t>
            </a:r>
            <a:r>
              <a:rPr lang="zh-CN" altLang="en-US" b="1" dirty="0">
                <a:latin typeface="+mn-ea"/>
              </a:rPr>
              <a:t>不大于</a:t>
            </a:r>
            <a:r>
              <a:rPr lang="en-US" altLang="zh-CN" b="1" dirty="0">
                <a:latin typeface="+mn-ea"/>
              </a:rPr>
              <a:t>0</a:t>
            </a:r>
            <a:endParaRPr lang="en-US" altLang="zh-CN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标记顶点 u 为已访问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v in range(n)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 graph[u][v] &gt; 0 且 v 未被访问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 dist[v] &gt; dist[u] + graph[u][v]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// dist[v] 为更小的距离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dist=[0,2,∞,∞]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visited=[true,false,false,false]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v=3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graph[0][3]=6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dist[v]=</a:t>
            </a:r>
            <a:r>
              <a:rPr lang="en-US" b="1" dirty="0">
                <a:latin typeface="+mn-ea"/>
                <a:sym typeface="+mn-ea"/>
              </a:rPr>
              <a:t>∞</a:t>
            </a:r>
            <a:endParaRPr lang="en-US" b="1" dirty="0">
              <a:latin typeface="+mn-ea"/>
              <a:sym typeface="+mn-ea"/>
            </a:endParaRPr>
          </a:p>
          <a:p>
            <a:r>
              <a:rPr lang="en-US" b="1" dirty="0">
                <a:latin typeface="+mn-ea"/>
              </a:rPr>
              <a:t>dist[u]+</a:t>
            </a:r>
            <a:r>
              <a:rPr lang="en-US" b="1" dirty="0">
                <a:latin typeface="+mn-ea"/>
                <a:sym typeface="+mn-ea"/>
              </a:rPr>
              <a:t>graph[u][v]=6</a:t>
            </a:r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60996" y="1887545"/>
            <a:ext cx="463473" cy="1728993"/>
            <a:chOff x="5855368" y="980316"/>
            <a:chExt cx="463473" cy="172899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04988" y="1888163"/>
            <a:ext cx="2580872" cy="1655169"/>
            <a:chOff x="6476500" y="2237100"/>
            <a:chExt cx="3437867" cy="1655169"/>
          </a:xfrm>
        </p:grpSpPr>
        <p:sp>
          <p:nvSpPr>
            <p:cNvPr id="20" name="文本框 19"/>
            <p:cNvSpPr txBox="1"/>
            <p:nvPr/>
          </p:nvSpPr>
          <p:spPr>
            <a:xfrm>
              <a:off x="6506600" y="3492159"/>
              <a:ext cx="3407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实现思路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76500" y="2237100"/>
              <a:ext cx="326331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回顾一下上次</a:t>
              </a:r>
              <a:r>
                <a: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endPara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27585" y="4397982"/>
            <a:ext cx="255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860996" y="4418620"/>
            <a:ext cx="463473" cy="463473"/>
          </a:xfrm>
          <a:prstGeom prst="ellipse">
            <a:avLst/>
          </a:prstGeom>
          <a:solidFill>
            <a:srgbClr val="0045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标记顶点 u 为已访问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for each v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 dist[v] = dist[u] + graph[u][v]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dist=[0,2,∞,6]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visited=[true,false,false,false]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v=3</a:t>
            </a:r>
            <a:endParaRPr lang="en-US" b="1" dirty="0">
              <a:latin typeface="+mn-ea"/>
            </a:endParaRPr>
          </a:p>
          <a:p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vertex in range(n)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标记顶点 u 为已访问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for each v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dist=[0,2,∞,6]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visited=[true,true,false,false]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u=1</a:t>
            </a:r>
            <a:endParaRPr lang="en-US" b="1" dirty="0">
              <a:latin typeface="+mn-ea"/>
            </a:endParaRPr>
          </a:p>
          <a:p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标记顶点 u 为已访问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v in range(n)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dist=[0,2,∞,6]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visited=[true,true,false,false]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v=0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</a:t>
            </a:r>
            <a:r>
              <a:rPr lang="zh-CN" altLang="en-US" b="1" dirty="0">
                <a:latin typeface="+mn-ea"/>
              </a:rPr>
              <a:t>已被访问</a:t>
            </a:r>
            <a:endParaRPr lang="zh-CN" alt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标记顶点 u 为已访问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v in range(n)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dist=[0,2,∞,6]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visited=[true,true,false,false]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</a:t>
            </a:r>
            <a:r>
              <a:rPr lang="zh-CN" altLang="en-US" b="1" dirty="0">
                <a:latin typeface="+mn-ea"/>
              </a:rPr>
              <a:t>已被访问</a:t>
            </a:r>
            <a:endParaRPr lang="zh-CN" alt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标记顶点 u 为已访问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v in range(n)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如果 dist[v] &gt; dist[u] + graph[u][v]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更新 dist[v] = dist[u] + graph[u][v]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dist=[0,2,∞,6]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visited=[true,true,false,false]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v=2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graph[1][2]=3</a:t>
            </a:r>
            <a:endParaRPr lang="en-US" b="1" dirty="0">
              <a:latin typeface="+mn-ea"/>
              <a:sym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dist[v]=∞</a:t>
            </a:r>
            <a:endParaRPr lang="en-US" b="1" dirty="0">
              <a:latin typeface="+mn-ea"/>
              <a:sym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dist[u]+graph[u][v]=5</a:t>
            </a:r>
            <a:endParaRPr 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9119" y="428526"/>
            <a:ext cx="7296879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Dijkstra(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graph, src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graph 为图的邻接矩阵表示，src 为源顶点的索引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获取顶点的数量 n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初始化一个距离数组 dist，大小为 n，所有元素值为无穷大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dist[src] 设置为 0 // 源点到自身的距离是0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初始化一个访问状态数组 visited，大小为 n，所有元素值为 False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each vertex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 = 未访问的顶点中 dist[v] 最小的顶点 v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标记顶点 u 为已访问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for each v in range(n)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如果 graph[u][v] &gt; 0 且 v 未被访问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如果 dist[v] &gt; dist[u] + graph[u][v]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 dist[v] = dist[u] + graph[u][v]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返回 dist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3900" y="2578735"/>
            <a:ext cx="35871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n-ea"/>
              </a:rPr>
              <a:t>dist=[0,2,5,6]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visited=[true,true,false,false]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  <a:sym typeface="+mn-ea"/>
              </a:rPr>
              <a:t>vertex=1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u=1</a:t>
            </a:r>
            <a:endParaRPr lang="en-US" b="1" dirty="0">
              <a:latin typeface="+mn-ea"/>
            </a:endParaRPr>
          </a:p>
          <a:p>
            <a:r>
              <a:rPr lang="en-US" b="1" dirty="0">
                <a:latin typeface="+mn-ea"/>
              </a:rPr>
              <a:t>v=2</a:t>
            </a:r>
            <a:endParaRPr lang="en-US" b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之后遍历时不再会更新</a:t>
            </a:r>
            <a:endParaRPr lang="zh-CN" altLang="en-US" b="1" dirty="0">
              <a:latin typeface="+mn-ea"/>
            </a:endParaRPr>
          </a:p>
        </p:txBody>
      </p:sp>
      <p:pic>
        <p:nvPicPr>
          <p:cNvPr id="340748962" name="图片 3" descr="形状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18"/>
          <a:stretch>
            <a:fillRect/>
          </a:stretch>
        </p:blipFill>
        <p:spPr>
          <a:xfrm>
            <a:off x="8343900" y="351155"/>
            <a:ext cx="2242185" cy="1558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回顾一下上次</a:t>
            </a: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当代大学生拖延症现状</a:t>
            </a:r>
            <a:endParaRPr lang="zh-CN" altLang="en-US" sz="2800" noProof="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graphicFrame>
        <p:nvGraphicFramePr>
          <p:cNvPr id="3" name="图表 2"/>
          <p:cNvGraphicFramePr/>
          <p:nvPr/>
        </p:nvGraphicFramePr>
        <p:xfrm>
          <a:off x="768985" y="1537335"/>
          <a:ext cx="5727700" cy="378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048197" y="1537335"/>
            <a:ext cx="4153204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fontAlgn="auto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请注意！！！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defRPr/>
            </a:pP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从第二次报告开始，提交时间会影响最终的分数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defRPr/>
            </a:pP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但是千万不能抄袭！！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defRPr/>
            </a:pP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原因：速度是编程能力的体现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61738" y="314264"/>
            <a:ext cx="6467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zh-CN" altLang="en-US" sz="2800" noProof="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80455" y="2639060"/>
            <a:ext cx="390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程序没有输出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运行时间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35037" y="1755070"/>
            <a:ext cx="367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文件格式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命名与要求不符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67516" y="4708062"/>
            <a:ext cx="450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报告里没有代码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3255" y="3656330"/>
            <a:ext cx="3072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报告里的输出结果不是我给的输入文件的输出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lang="zh-CN" altLang="en-US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65512" y="1426470"/>
            <a:ext cx="1006097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本实验中，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你将解决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最短路径问题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。你需要：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提交一个报告，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报告中应包含代码实现、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实现描述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以及输出结果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提交一个压缩包，包括你的程序源代码、输入文件和一个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文件，该文件描述了您的程序如何编译和执行你的程序。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5888" y="1286742"/>
            <a:ext cx="10887012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我提供给你的输入</a:t>
            </a: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格式：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第一行包含一个整数，表示图的顶点数。</a:t>
            </a:r>
            <a:endParaRPr lang="zh-CN" altLang="en-US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第二行包含一个整数，表示源顶点。</a:t>
            </a:r>
            <a:endParaRPr lang="zh-CN" altLang="en-US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接下来每一行有三个整数，分别表示边的两个顶点和边的距离</a:t>
            </a:r>
            <a:endParaRPr lang="zh-CN" altLang="en-US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例如：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836952" y="4653281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215446" y="551529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509099" y="5515293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961219" y="465391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endCxn id="5" idx="0"/>
          </p:cNvCxnSpPr>
          <p:nvPr/>
        </p:nvCxnSpPr>
        <p:spPr>
          <a:xfrm flipH="1">
            <a:off x="8441565" y="5039460"/>
            <a:ext cx="461645" cy="476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6"/>
            <a:endCxn id="7" idx="2"/>
          </p:cNvCxnSpPr>
          <p:nvPr/>
        </p:nvCxnSpPr>
        <p:spPr>
          <a:xfrm>
            <a:off x="9288853" y="4879122"/>
            <a:ext cx="67246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02955" y="5039995"/>
            <a:ext cx="264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8667750" y="5741670"/>
            <a:ext cx="8413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7"/>
            <a:endCxn id="7" idx="3"/>
          </p:cNvCxnSpPr>
          <p:nvPr/>
        </p:nvCxnSpPr>
        <p:spPr>
          <a:xfrm flipV="1">
            <a:off x="8601075" y="5039995"/>
            <a:ext cx="1426210" cy="541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493250" y="4542790"/>
            <a:ext cx="264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25585" y="5039360"/>
            <a:ext cx="264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87790" y="5741670"/>
            <a:ext cx="264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81906"/>
          <a:stretch>
            <a:fillRect/>
          </a:stretch>
        </p:blipFill>
        <p:spPr>
          <a:xfrm>
            <a:off x="1997075" y="4792980"/>
            <a:ext cx="1368425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5350" y="1301115"/>
            <a:ext cx="9845675" cy="370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你的程序应该输出：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从源顶点到每个其他顶点的最短路径长度。如果某个顶点从源顶点不可达，则输出对应的顶点为“无穷”或一个特定的大数值表示不可达。</a:t>
            </a:r>
            <a:endParaRPr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运行所需的时间</a:t>
            </a:r>
            <a:endParaRPr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例如：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8836952" y="4653281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8215446" y="551529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9509099" y="5515293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9961219" y="465391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3" name="直接连接符 32"/>
          <p:cNvCxnSpPr>
            <a:endCxn id="30" idx="0"/>
          </p:cNvCxnSpPr>
          <p:nvPr/>
        </p:nvCxnSpPr>
        <p:spPr>
          <a:xfrm flipH="1">
            <a:off x="8441565" y="5039460"/>
            <a:ext cx="461645" cy="476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9" idx="6"/>
            <a:endCxn id="32" idx="2"/>
          </p:cNvCxnSpPr>
          <p:nvPr/>
        </p:nvCxnSpPr>
        <p:spPr>
          <a:xfrm>
            <a:off x="9288853" y="4879122"/>
            <a:ext cx="672465" cy="6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402955" y="5039995"/>
            <a:ext cx="264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6" name="直接连接符 35"/>
          <p:cNvCxnSpPr>
            <a:stCxn id="30" idx="6"/>
            <a:endCxn id="31" idx="2"/>
          </p:cNvCxnSpPr>
          <p:nvPr/>
        </p:nvCxnSpPr>
        <p:spPr>
          <a:xfrm>
            <a:off x="8667750" y="5741670"/>
            <a:ext cx="8413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7"/>
            <a:endCxn id="32" idx="3"/>
          </p:cNvCxnSpPr>
          <p:nvPr/>
        </p:nvCxnSpPr>
        <p:spPr>
          <a:xfrm flipV="1">
            <a:off x="8601075" y="5039995"/>
            <a:ext cx="1426210" cy="541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493250" y="4542790"/>
            <a:ext cx="264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6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25585" y="5039360"/>
            <a:ext cx="264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87790" y="5741670"/>
            <a:ext cx="264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altLang="zh-CN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4653280"/>
            <a:ext cx="3581400" cy="173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ISPRING_PRESENTATION_TITLE" val="蓝色简介大气毕业答辩竞赛演讲PPT模板"/>
  <p:tag name="COMMONDATA" val="eyJoZGlkIjoiMWRlZTBjZDJhMjE1ODAyYzI4MzM5ZTFlMDkwZjE3Nj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8416</Words>
  <Application>WPS 演示</Application>
  <PresentationFormat>宽屏</PresentationFormat>
  <Paragraphs>428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等线</vt:lpstr>
      <vt:lpstr>Calibri</vt:lpstr>
      <vt:lpstr>Times New Roman</vt:lpstr>
      <vt:lpstr>Arial Unicode MS</vt:lpstr>
      <vt:lpstr>等线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怡麟</cp:lastModifiedBy>
  <cp:revision>860</cp:revision>
  <dcterms:created xsi:type="dcterms:W3CDTF">2018-07-22T02:36:00Z</dcterms:created>
  <dcterms:modified xsi:type="dcterms:W3CDTF">2024-11-04T09:19:52Z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72444E21BD6C4439A5491C3BEBCC85FE_12</vt:lpwstr>
  </property>
  <property fmtid="{D5CDD505-2E9C-101B-9397-08002B2CF9AE}" pid="3" name="KSOProductBuildVer">
    <vt:lpwstr>2052-12.1.0.18888</vt:lpwstr>
  </property>
</Properties>
</file>