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09" r:id="rId3"/>
    <p:sldId id="540" r:id="rId4"/>
    <p:sldId id="564" r:id="rId5"/>
    <p:sldId id="568" r:id="rId6"/>
    <p:sldId id="573" r:id="rId7"/>
    <p:sldId id="575" r:id="rId8"/>
    <p:sldId id="576" r:id="rId9"/>
    <p:sldId id="577" r:id="rId10"/>
    <p:sldId id="578" r:id="rId11"/>
    <p:sldId id="559" r:id="rId12"/>
    <p:sldId id="412" r:id="rId13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A4A3A4"/>
          </p15:clr>
        </p15:guide>
        <p15:guide id="2" pos="27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60" y="57"/>
      </p:cViewPr>
      <p:guideLst>
        <p:guide orient="horz" pos="2242"/>
        <p:guide pos="27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9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0980" y="2259330"/>
            <a:ext cx="9100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EDA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软件设计</a:t>
            </a:r>
            <a:r>
              <a:rPr kumimoji="1" lang="en-US" altLang="zh-C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II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kumimoji="1" lang="zh-CN" alt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endParaRPr kumimoji="1" lang="zh-CN" alt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ctr" fontAlgn="auto"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</a:t>
            </a: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Quine-McCluskey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（奎因</a:t>
            </a: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麦克拉斯基算法）实验</a:t>
            </a:r>
            <a:endParaRPr kumimoji="1"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" y="1709420"/>
            <a:ext cx="9236710" cy="166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1</a:t>
            </a:r>
            <a:r>
              <a:rPr sz="2800">
                <a:latin typeface="+mn-ea"/>
                <a:ea typeface="+mn-ea"/>
                <a:cs typeface="+mn-ea"/>
              </a:rPr>
              <a:t>、参考信软学院实验报告模板撰写</a:t>
            </a:r>
            <a:endParaRPr sz="2800">
              <a:latin typeface="+mn-ea"/>
              <a:ea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+mn-ea"/>
                <a:ea typeface="+mn-ea"/>
                <a:cs typeface="+mn-ea"/>
              </a:rPr>
              <a:t>2</a:t>
            </a:r>
            <a:r>
              <a:rPr sz="2800">
                <a:latin typeface="+mn-ea"/>
                <a:ea typeface="+mn-ea"/>
                <a:cs typeface="+mn-ea"/>
              </a:rPr>
              <a:t>、提交至实验报告管理系统</a:t>
            </a:r>
            <a:r>
              <a:rPr lang="en-US" altLang="zh-CN" sz="2800">
                <a:latin typeface="+mn-ea"/>
                <a:ea typeface="+mn-ea"/>
                <a:cs typeface="+mn-ea"/>
              </a:rPr>
              <a:t>ostec.uestc.edu.cn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实验报告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1003300"/>
            <a:ext cx="8227060" cy="26638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spc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最小覆盖（Minimum cover）</a:t>
            </a:r>
            <a:endParaRPr lang="en-US" altLang="zh-CN" sz="2400">
              <a:latin typeface="+mn-ea"/>
              <a:ea typeface="+mn-ea"/>
              <a:cs typeface="+mn-ea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FontTx/>
              <a:buNone/>
            </a:pPr>
            <a:r>
              <a:rPr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zh-CN" altLang="en-US"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具有最少蕴含项（</a:t>
            </a:r>
            <a:r>
              <a:rPr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implications</a:t>
            </a:r>
            <a:r>
              <a:rPr lang="zh-CN" altLang="en-US"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）的函数覆盖</a:t>
            </a:r>
            <a:endParaRPr sz="24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FontTx/>
              <a:buNone/>
            </a:pPr>
            <a:r>
              <a:rPr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zh-CN" altLang="en-US"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全局最优</a:t>
            </a:r>
            <a:endParaRPr lang="zh-CN" altLang="en-US" sz="24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FontTx/>
              <a:buNone/>
            </a:pPr>
            <a:r>
              <a:rPr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Quine</a:t>
            </a:r>
            <a:r>
              <a:rPr sz="2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定理：最小覆盖一定是质覆盖</a:t>
            </a:r>
            <a:endParaRPr lang="zh-CN" altLang="en-US" sz="24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algn="l">
              <a:lnSpc>
                <a:spcPct val="100000"/>
              </a:lnSpc>
              <a:buClrTx/>
              <a:buSzTx/>
              <a:buFontTx/>
              <a:buNone/>
            </a:pPr>
            <a:r>
              <a:rPr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</a:t>
            </a:r>
            <a:r>
              <a:rPr lang="en-US" altLang="zh-CN" sz="24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sz="240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可以在质蕴含项中搜索最小覆盖</a:t>
            </a:r>
            <a:endParaRPr lang="zh-CN" altLang="en-US" sz="24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53340" y="4401185"/>
            <a:ext cx="8803005" cy="1999615"/>
          </a:xfrm>
          <a:prstGeom prst="rect">
            <a:avLst/>
          </a:prstGeom>
        </p:spPr>
        <p:txBody>
          <a:bodyPr wrap="square">
            <a:spAutoFit/>
          </a:bodyPr>
          <a:p>
            <a:pPr indent="457200" fontAlgn="auto"/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是一种系统化化简布尔逻辑函数的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sz="2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fontAlgn="auto">
              <a:lnSpc>
                <a:spcPts val="4000"/>
              </a:lnSpc>
              <a:buClrTx/>
              <a:buSzTx/>
              <a:buNone/>
            </a:pP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通过迭代合并相邻最小项（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Minterm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）生成质蕴含项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algn="l" fontAlgn="auto">
              <a:lnSpc>
                <a:spcPts val="4000"/>
              </a:lnSpc>
              <a:buClrTx/>
              <a:buSzTx/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通过覆盖表选择必要质蕴含项，最终得到最简逻辑表达式，确定最小覆盖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7155" y="38042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Quine-McCluskey</a:t>
            </a:r>
            <a:r>
              <a:rPr kumimoji="1"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endParaRPr kumimoji="1"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215" y="1184330"/>
            <a:ext cx="8226900" cy="4759200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641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" y="1184275"/>
            <a:ext cx="752157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1、计算质蕴含项</a:t>
            </a:r>
            <a:endParaRPr kumimoji="1"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确认一次蕴含项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F=AB’CD+A’B’CD’+A’BCD’+ABCD’+AB’CD’+A’BC’D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其最小项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1011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0010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0110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1110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1010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0101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003300"/>
            <a:ext cx="8227060" cy="2555875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indent="0" algn="l" fontAlgn="auto">
              <a:spcBef>
                <a:spcPts val="500"/>
              </a:spcBef>
            </a:pPr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1、计算质蕴含项</a:t>
            </a:r>
            <a:endParaRPr kumimoji="1"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5265" y="1440180"/>
            <a:ext cx="8226425" cy="191198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ts val="3400"/>
              </a:lnSpc>
              <a:spcBef>
                <a:spcPts val="800"/>
              </a:spcBef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确认一次蕴含项 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ts val="3400"/>
              </a:lnSpc>
              <a:spcBef>
                <a:spcPts val="600"/>
              </a:spcBef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对每两个蕴含项进行对比，如果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只有一个变量不同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则合并产生新的蕴含项， 新的蕴含项保留两个蕴含项相同的变量，并用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替换他们间不同的变量</a:t>
            </a:r>
            <a:endParaRPr lang="zh-CN" altLang="en-US" sz="2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506730" y="3429000"/>
            <a:ext cx="3334385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1364615"/>
            <a:ext cx="8227060" cy="2555875"/>
          </a:xfrm>
        </p:spPr>
        <p:txBody>
          <a:bodyPr>
            <a:normAutofit fontScale="25000"/>
          </a:bodyPr>
          <a:lstStyle/>
          <a:p>
            <a:pPr marL="0" algn="l">
              <a:lnSpc>
                <a:spcPts val="3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(1)</a:t>
            </a:r>
            <a:r>
              <a:rPr lang="zh-CN" altLang="en-US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确认一次蕴含项</a:t>
            </a:r>
            <a:endParaRPr sz="96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lnSpc>
                <a:spcPts val="3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(2)</a:t>
            </a:r>
            <a:r>
              <a:rPr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对每两个蕴含项进行对比，如果只有一个变量不同则合并产生新的蕴含项，新的蕴含项保留两个蕴含项相同的变量，并用</a:t>
            </a:r>
            <a:r>
              <a:rPr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替换他们间不同的变量</a:t>
            </a:r>
            <a:endParaRPr sz="96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algn="l">
              <a:lnSpc>
                <a:spcPts val="34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(3)</a:t>
            </a:r>
            <a:r>
              <a:rPr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9600" spc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删除所有被用于合并的蕴含项和重复的蕴含项</a:t>
            </a:r>
            <a:endParaRPr lang="zh-CN" altLang="en-US" sz="9600" spc="0">
              <a:solidFill>
                <a:srgbClr val="00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3800" y="3994150"/>
            <a:ext cx="4030980" cy="829945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/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重复步骤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和步骤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，直到没有剩余的蕴含项可以被合并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84480" y="3752215"/>
            <a:ext cx="4344670" cy="30359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57775" y="5125085"/>
            <a:ext cx="3199765" cy="15684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最终得到的质蕴含项： 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0101 </a:t>
            </a:r>
            <a:endParaRPr lang="en-US" altLang="zh-CN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101* </a:t>
            </a:r>
            <a:endParaRPr lang="en-US" altLang="zh-CN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**10</a:t>
            </a:r>
            <a:endParaRPr lang="en-US" altLang="zh-CN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4480" y="94170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spcBef>
                <a:spcPts val="500"/>
              </a:spcBef>
            </a:pPr>
            <a:r>
              <a:rPr kumimoji="1"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1、计算质蕴含项</a:t>
            </a:r>
            <a:endParaRPr kumimoji="1"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745" y="1003300"/>
            <a:ext cx="8286750" cy="4759325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780" y="1112520"/>
            <a:ext cx="8763000" cy="280479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spcBef>
                <a:spcPts val="500"/>
              </a:spcBef>
              <a:buClrTx/>
              <a:buSzTx/>
              <a:buFontTx/>
            </a:pPr>
            <a:r>
              <a:rPr kumimoji="1"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质蕴含项表 (Prime implicant table)</a:t>
            </a:r>
            <a:endParaRPr kumimoji="1" lang="en-US" altLang="zh-CN" sz="24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Aft>
                <a:spcPts val="500"/>
              </a:spcAft>
            </a:pP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质蕴含项表是一个二进制矩阵表格，表格的： 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 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表示所有的质蕴含项 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 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表示所有需要被覆盖的最小项 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500"/>
              </a:spcBef>
            </a:pP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• 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在表格中用 （或 </a:t>
            </a:r>
            <a:r>
              <a:rPr lang="en-US" altLang="zh-CN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）标记哪些质蕴含项可以覆盖哪些最小项 </a:t>
            </a:r>
            <a:endParaRPr lang="zh-CN" altLang="en-US" sz="24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7085" y="3429000"/>
            <a:ext cx="308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745" y="1003300"/>
            <a:ext cx="8286750" cy="4759325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500" y="1106170"/>
            <a:ext cx="8763000" cy="163258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spcBef>
                <a:spcPts val="500"/>
              </a:spcBef>
              <a:buClrTx/>
              <a:buSzTx/>
              <a:buFontTx/>
            </a:pPr>
            <a:r>
              <a:rPr kumimoji="1"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2、质蕴含项表 (Prime implicant table)</a:t>
            </a:r>
            <a:endParaRPr kumimoji="1" lang="en-US" altLang="zh-CN" sz="24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Aft>
                <a:spcPts val="500"/>
              </a:spcAft>
            </a:pPr>
            <a:r>
              <a:rPr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F=A’B’C’D’+ABC’D’+ABC’D+A’B’CD+A’BCD+ABCD+AB’CD</a:t>
            </a: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  <a:spcAft>
                <a:spcPts val="500"/>
              </a:spcAft>
            </a:pPr>
            <a:endParaRPr lang="en-US" altLang="zh-CN" sz="2400" b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" y="2444115"/>
            <a:ext cx="4605655" cy="3186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9490" y="2518410"/>
            <a:ext cx="3977005" cy="29292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1049020"/>
            <a:ext cx="8286750" cy="4759325"/>
          </a:xfrm>
        </p:spPr>
        <p:txBody>
          <a:bodyPr/>
          <a:lstStyle/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实验原理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411215" y="131133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800" b="1">
                <a:sym typeface="+mn-ea"/>
              </a:rPr>
              <a:t>   </a:t>
            </a:r>
            <a:endParaRPr sz="2800">
              <a:latin typeface="+mn-ea"/>
              <a:ea typeface="+mn-ea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740" y="1595120"/>
            <a:ext cx="6619240" cy="4941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0980" y="101885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kumimoji="1"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1" lang="zh-CN" altLang="en-US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kumimoji="1" lang="en-US" altLang="zh-CN" sz="24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通过简化表格确定最小覆盖</a:t>
            </a:r>
            <a:r>
              <a:rPr lang="zh-CN" altLang="en-US" sz="1600" b="0">
                <a:solidFill>
                  <a:srgbClr val="004578"/>
                </a:solidFill>
                <a:latin typeface="MicrosoftYaHei"/>
                <a:ea typeface="MicrosoftYaHei"/>
              </a:rPr>
              <a:t> </a:t>
            </a:r>
            <a:endParaRPr lang="zh-CN" altLang="en-US" sz="1600" b="0">
              <a:solidFill>
                <a:srgbClr val="004578"/>
              </a:solidFill>
              <a:latin typeface="MicrosoftYaHei"/>
              <a:ea typeface="Microsoft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" y="975995"/>
            <a:ext cx="8573770" cy="252984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zh-CN" altLang="en-US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１、</a:t>
            </a:r>
            <a:r>
              <a:rPr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编程实现</a:t>
            </a:r>
            <a:r>
              <a:rPr kumimoji="1" lang="en-US" altLang="zh-CN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Quine-McCluskey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算法。要求针对下面的表达式，能得到正确的最小覆盖。输入可以是给定的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最小项数据，输出是最小覆盖的</a:t>
            </a:r>
            <a:r>
              <a:rPr kumimoji="1" lang="zh-CN" altLang="en-US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二进制形式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9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8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12"/>
          <p:cNvSpPr txBox="1"/>
          <p:nvPr>
            <p:custDataLst>
              <p:tags r:id="rId1"/>
            </p:custDataLst>
          </p:nvPr>
        </p:nvSpPr>
        <p:spPr>
          <a:xfrm>
            <a:off x="59055" y="311785"/>
            <a:ext cx="3841115" cy="49339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实验内容</a:t>
            </a:r>
            <a:endParaRPr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indent="0" fontAlgn="auto">
              <a:spcBef>
                <a:spcPts val="400"/>
              </a:spcBef>
            </a:pPr>
            <a:endParaRPr lang="en-US" altLang="zh-CN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0" y="904461"/>
            <a:ext cx="91440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6" y="94466"/>
            <a:ext cx="710603" cy="7106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760" y="2640330"/>
            <a:ext cx="8636000" cy="600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  <a:spcAft>
                <a:spcPts val="500"/>
              </a:spcAf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F=A’B’C’D’+ABC’D’+ABC’D+A’B’CD+A’BCD+ABCD+AB’CD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8425" y="3429000"/>
            <a:ext cx="8573770" cy="2174875"/>
          </a:xfrm>
          <a:prstGeom prst="rect">
            <a:avLst/>
          </a:prstGeom>
        </p:spPr>
        <p:txBody>
          <a:bodyPr vert="horz" lIns="90000" tIns="46800" rIns="90000" bIns="46800" rtlCol="0">
            <a:normAutofit fontScale="25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9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sz="9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sz="96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（选做）</a:t>
            </a:r>
            <a:r>
              <a:rPr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编程实现</a:t>
            </a:r>
            <a:r>
              <a:rPr kumimoji="1" lang="en-US" altLang="zh-CN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Quine-McCluskey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算法。要求针对下面的表达式，能得到正确的最小覆盖。输入为表达式对应的</a:t>
            </a:r>
            <a:r>
              <a:rPr kumimoji="1" lang="en-US" altLang="zh-CN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blif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文件，输出是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最小覆盖的</a:t>
            </a:r>
            <a:r>
              <a:rPr kumimoji="1" sz="9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表达式。</a:t>
            </a:r>
            <a:endParaRPr kumimoji="1" sz="9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altLang="zh-CN" sz="9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F=A’B’C’+</a:t>
            </a:r>
            <a:r>
              <a:rPr lang="en-US" altLang="zh-CN" sz="9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A’B’C+AB’C+ABC+ABC’</a:t>
            </a:r>
            <a:endParaRPr kumimoji="1" sz="9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80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COMMONDATA" val="eyJoZGlkIjoiNTg0ZDdjMDQwMmQ1NmRmMDEzYTM5NjYzNWE0NzMwNzY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WPS 演示</Application>
  <PresentationFormat>全屏显示(4:3)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MicrosoftYaHei</vt:lpstr>
      <vt:lpstr>Segoe Print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伏羲</cp:lastModifiedBy>
  <cp:revision>641</cp:revision>
  <dcterms:created xsi:type="dcterms:W3CDTF">2019-06-19T02:08:00Z</dcterms:created>
  <dcterms:modified xsi:type="dcterms:W3CDTF">2025-05-25T02:44:53Z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E70FE12C19174A59A1633DC257FFB325_13</vt:lpwstr>
  </property>
</Properties>
</file>