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84" r:id="rId2"/>
    <p:sldId id="540" r:id="rId3"/>
    <p:sldId id="543" r:id="rId4"/>
    <p:sldId id="541" r:id="rId5"/>
    <p:sldId id="544" r:id="rId6"/>
    <p:sldId id="542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siyu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231D"/>
    <a:srgbClr val="193375"/>
    <a:srgbClr val="6193E9"/>
    <a:srgbClr val="182E66"/>
    <a:srgbClr val="D0E3EA"/>
    <a:srgbClr val="1C2E62"/>
    <a:srgbClr val="5394F0"/>
    <a:srgbClr val="10253D"/>
    <a:srgbClr val="B60004"/>
    <a:srgbClr val="E6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4" autoAdjust="0"/>
    <p:restoredTop sz="70879" autoAdjust="0"/>
  </p:normalViewPr>
  <p:slideViewPr>
    <p:cSldViewPr snapToGrid="0" snapToObjects="1">
      <p:cViewPr varScale="1">
        <p:scale>
          <a:sx n="144" d="100"/>
          <a:sy n="144" d="100"/>
        </p:scale>
        <p:origin x="209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46585-7704-B149-B773-1056D2E9CE8D}" type="datetimeFigureOut">
              <a:rPr kumimoji="1" lang="zh-CN" altLang="en-US" smtClean="0"/>
              <a:t>2022/11/27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E4E50-030A-7B4A-9CEE-6C656B2B894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86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92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57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78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29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E4E50-030A-7B4A-9CEE-6C656B2B894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7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 userDrawn="1"/>
        </p:nvSpPr>
        <p:spPr>
          <a:xfrm>
            <a:off x="1387307" y="3175396"/>
            <a:ext cx="4882460" cy="425054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43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B68A39A-923A-44B9-9A70-967E8DE99921}"/>
              </a:ext>
            </a:extLst>
          </p:cNvPr>
          <p:cNvSpPr/>
          <p:nvPr userDrawn="1"/>
        </p:nvSpPr>
        <p:spPr>
          <a:xfrm>
            <a:off x="876300" y="714375"/>
            <a:ext cx="7391400" cy="37147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4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9698" y="8375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2531"/>
            <a:ext cx="7772400" cy="4444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4" name="文本占位符 2"/>
          <p:cNvSpPr>
            <a:spLocks noGrp="1"/>
          </p:cNvSpPr>
          <p:nvPr>
            <p:ph type="body" idx="13"/>
          </p:nvPr>
        </p:nvSpPr>
        <p:spPr>
          <a:xfrm>
            <a:off x="6944981" y="185353"/>
            <a:ext cx="2199019" cy="4444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6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>
            <a:lvl1pPr algn="r">
              <a:defRPr sz="900"/>
            </a:lvl1pPr>
          </a:lstStyle>
          <a:p>
            <a:fld id="{FD4F6516-883E-5242-B756-5F986E0946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9698" y="8375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4692"/>
            <a:ext cx="8229600" cy="57070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>
                <a:solidFill>
                  <a:srgbClr val="182E66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cxnSp>
        <p:nvCxnSpPr>
          <p:cNvPr id="16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-979" y="687347"/>
            <a:ext cx="91293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BF5F08C-6953-8444-BDF8-5399D1DA1714}"/>
              </a:ext>
            </a:extLst>
          </p:cNvPr>
          <p:cNvSpPr/>
          <p:nvPr userDrawn="1"/>
        </p:nvSpPr>
        <p:spPr>
          <a:xfrm>
            <a:off x="-1" y="248506"/>
            <a:ext cx="380987" cy="438582"/>
          </a:xfrm>
          <a:prstGeom prst="rect">
            <a:avLst/>
          </a:prstGeom>
          <a:solidFill>
            <a:srgbClr val="18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257A04C-B34B-E342-B2E9-67B959AA9F54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837550"/>
            <a:ext cx="8229600" cy="3929453"/>
          </a:xfrm>
          <a:prstGeom prst="rect">
            <a:avLst/>
          </a:prstGeom>
        </p:spPr>
        <p:txBody>
          <a:bodyPr lIns="90000"/>
          <a:lstStyle>
            <a:lvl1pPr marL="234900" indent="-234900">
              <a:lnSpc>
                <a:spcPct val="150000"/>
              </a:lnSpc>
              <a:buClr>
                <a:srgbClr val="1C2E62"/>
              </a:buClr>
              <a:buSzPct val="80000"/>
              <a:buFont typeface="Wingdings" pitchFamily="2" charset="2"/>
              <a:buChar char="l"/>
              <a:defRPr sz="2000">
                <a:latin typeface="微软雅黑"/>
                <a:ea typeface="微软雅黑"/>
                <a:cs typeface="微软雅黑"/>
              </a:defRPr>
            </a:lvl1pPr>
            <a:lvl2pPr marL="598950" indent="-141750">
              <a:lnSpc>
                <a:spcPct val="150000"/>
              </a:lnSpc>
              <a:buClr>
                <a:srgbClr val="1C2E6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2pPr>
            <a:lvl3pPr marL="1071000" indent="-15660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lnSpc>
                <a:spcPct val="150000"/>
              </a:lnSpc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lnSpc>
                <a:spcPct val="150000"/>
              </a:lnSpc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4F6895E2-E8F9-0542-8C9E-F42AE9C02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6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53519"/>
            <a:ext cx="4038600" cy="304110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1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53519"/>
            <a:ext cx="4038600" cy="304110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/>
                <a:ea typeface="微软雅黑"/>
                <a:cs typeface="微软雅黑"/>
              </a:defRPr>
            </a:lvl1pPr>
            <a:lvl2pPr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10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050">
                <a:solidFill>
                  <a:srgbClr val="595959"/>
                </a:solidFill>
                <a:latin typeface="微软雅黑"/>
                <a:ea typeface="微软雅黑"/>
                <a:cs typeface="微软雅黑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9698" y="8375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9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7334" y="612530"/>
            <a:ext cx="91293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7620563" y="611843"/>
            <a:ext cx="15161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57200" y="160658"/>
            <a:ext cx="7772400" cy="4444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4"/>
          </p:nvPr>
        </p:nvSpPr>
        <p:spPr>
          <a:xfrm>
            <a:off x="6944980" y="185353"/>
            <a:ext cx="2199019" cy="4444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64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488246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99297"/>
            <a:ext cx="4882460" cy="274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488246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5">
            <a:extLst>
              <a:ext uri="{FF2B5EF4-FFF2-40B4-BE49-F238E27FC236}">
                <a16:creationId xmlns:a16="http://schemas.microsoft.com/office/drawing/2014/main" id="{41B9C53C-78DD-433F-AAD2-D47FA3787EAB}"/>
              </a:ext>
            </a:extLst>
          </p:cNvPr>
          <p:cNvCxnSpPr/>
          <p:nvPr userDrawn="1"/>
        </p:nvCxnSpPr>
        <p:spPr>
          <a:xfrm>
            <a:off x="7334" y="612530"/>
            <a:ext cx="912933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15">
            <a:extLst>
              <a:ext uri="{FF2B5EF4-FFF2-40B4-BE49-F238E27FC236}">
                <a16:creationId xmlns:a16="http://schemas.microsoft.com/office/drawing/2014/main" id="{E6457CA3-06E1-4764-B4C3-0EF5559B0DD9}"/>
              </a:ext>
            </a:extLst>
          </p:cNvPr>
          <p:cNvCxnSpPr>
            <a:cxnSpLocks/>
          </p:cNvCxnSpPr>
          <p:nvPr userDrawn="1"/>
        </p:nvCxnSpPr>
        <p:spPr>
          <a:xfrm>
            <a:off x="7620563" y="611843"/>
            <a:ext cx="151610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idx="14"/>
          </p:nvPr>
        </p:nvSpPr>
        <p:spPr>
          <a:xfrm>
            <a:off x="6944980" y="185353"/>
            <a:ext cx="2199019" cy="4444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35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B8E47064-9CDF-6B43-BCB8-99B96D49A4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045703"/>
            <a:ext cx="7924800" cy="3787266"/>
          </a:xfrm>
          <a:prstGeom prst="rect">
            <a:avLst/>
          </a:prstGeom>
        </p:spPr>
        <p:txBody>
          <a:bodyPr/>
          <a:lstStyle>
            <a:lvl1pPr marL="225450" indent="-225450">
              <a:lnSpc>
                <a:spcPct val="100000"/>
              </a:lnSpc>
              <a:buClr>
                <a:srgbClr val="C00000"/>
              </a:buClr>
              <a:buSzPct val="75000"/>
              <a:buFont typeface="Wingdings" pitchFamily="2" charset="2"/>
              <a:buChar char="l"/>
              <a:defRPr b="0">
                <a:latin typeface="+mn-lt"/>
                <a:ea typeface="黑体" panose="02010609060101010101" pitchFamily="49" charset="-122"/>
              </a:defRPr>
            </a:lvl1pPr>
            <a:lvl2pPr marL="600075" indent="-230175">
              <a:lnSpc>
                <a:spcPct val="100000"/>
              </a:lnSpc>
              <a:buClr>
                <a:schemeClr val="tx1"/>
              </a:buClr>
              <a:buSzPct val="100000"/>
              <a:buFont typeface="系统字体"/>
              <a:buChar char="—"/>
              <a:defRPr>
                <a:latin typeface="+mn-lt"/>
                <a:ea typeface="黑体" panose="02010609060101010101" pitchFamily="49" charset="-122"/>
              </a:defRPr>
            </a:lvl2pPr>
            <a:lvl3pPr marL="857250" indent="-1714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ea typeface="黑体" panose="02010609060101010101" pitchFamily="49" charset="-122"/>
              </a:defRPr>
            </a:lvl3pPr>
          </a:lstStyle>
          <a:p>
            <a:r>
              <a:rPr kumimoji="1" lang="en-US" altLang="zh-CN" dirty="0"/>
              <a:t>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en-US" altLang="zh-CN" dirty="0"/>
              <a:t>level2</a:t>
            </a:r>
          </a:p>
          <a:p>
            <a:pPr lvl="2"/>
            <a:r>
              <a:rPr kumimoji="1" lang="en-US" altLang="zh-CN" dirty="0"/>
              <a:t>level3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A186B7-B96A-1548-9D54-04B61955C558}"/>
              </a:ext>
            </a:extLst>
          </p:cNvPr>
          <p:cNvGrpSpPr/>
          <p:nvPr userDrawn="1"/>
        </p:nvGrpSpPr>
        <p:grpSpPr>
          <a:xfrm>
            <a:off x="685800" y="831460"/>
            <a:ext cx="7150535" cy="88517"/>
            <a:chOff x="812800" y="1097595"/>
            <a:chExt cx="9534046" cy="11802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7F4805F-FA53-B443-9DB3-074D6FEF2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800" y="1107618"/>
              <a:ext cx="5292000" cy="1080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248" tIns="72248" rIns="72248" bIns="72248" anchor="ctr"/>
            <a:lstStyle/>
            <a:p>
              <a:endParaRPr lang="zh-CN" altLang="en-US" sz="1350"/>
            </a:p>
          </p:txBody>
        </p:sp>
        <p:sp>
          <p:nvSpPr>
            <p:cNvPr id="13" name="Line 3">
              <a:extLst>
                <a:ext uri="{FF2B5EF4-FFF2-40B4-BE49-F238E27FC236}">
                  <a16:creationId xmlns:a16="http://schemas.microsoft.com/office/drawing/2014/main" id="{D7FE70EB-2D42-434D-A10A-6213B96AC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800" y="1097595"/>
              <a:ext cx="9534046" cy="1575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38B0C4C5-0C26-904C-8948-6FE07C16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692"/>
            <a:ext cx="7924800" cy="725847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latin typeface="+mn-lt"/>
                <a:ea typeface="黑体" panose="02010609060101010101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5" name="幻灯片编号占位符 5">
            <a:extLst>
              <a:ext uri="{FF2B5EF4-FFF2-40B4-BE49-F238E27FC236}">
                <a16:creationId xmlns:a16="http://schemas.microsoft.com/office/drawing/2014/main" id="{4AE42BBF-AA06-0E4D-AE6A-363158F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1050" b="0" i="0">
                <a:latin typeface="Calibri Light" panose="020F0502020204030204" pitchFamily="34" charset="0"/>
                <a:ea typeface="SimSun" panose="02010600030101010101" pitchFamily="2" charset="-122"/>
                <a:cs typeface="Calibri Light" panose="020F0502020204030204" pitchFamily="34" charset="0"/>
              </a:defRPr>
            </a:lvl1pPr>
          </a:lstStyle>
          <a:p>
            <a:fld id="{2C955C39-D9E8-BB40-9080-35AB47FDCF1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6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6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直接连接符 6"/>
          <p:cNvCxnSpPr>
            <a:cxnSpLocks/>
          </p:cNvCxnSpPr>
          <p:nvPr/>
        </p:nvCxnSpPr>
        <p:spPr>
          <a:xfrm>
            <a:off x="457200" y="1070361"/>
            <a:ext cx="8229600" cy="1191"/>
          </a:xfrm>
          <a:prstGeom prst="line">
            <a:avLst/>
          </a:prstGeom>
          <a:ln w="57150" cap="flat" cmpd="sng" algn="ctr">
            <a:gradFill flip="none" rotWithShape="1">
              <a:gsLst>
                <a:gs pos="0">
                  <a:schemeClr val="accent1"/>
                </a:gs>
                <a:gs pos="20000">
                  <a:schemeClr val="accent2"/>
                </a:gs>
                <a:gs pos="40000">
                  <a:schemeClr val="accent3"/>
                </a:gs>
                <a:gs pos="60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6350" cmpd="dbl">
                  <a:solidFill>
                    <a:schemeClr val="bg2">
                      <a:lumMod val="25000"/>
                      <a:alpha val="5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1pPr>
            <a:lvl2pPr>
              <a:defRPr sz="18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2pPr>
            <a:lvl3pPr>
              <a:defRPr sz="150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3pPr>
            <a:lvl4pPr>
              <a:defRPr sz="135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4pPr>
            <a:lvl5pPr>
              <a:defRPr sz="1350">
                <a:solidFill>
                  <a:srgbClr val="005AA4"/>
                </a:solidFill>
                <a:latin typeface="Cambria Math" pitchFamily="18" charset="0"/>
                <a:ea typeface="微软雅黑" pitchFamily="34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5EBED-CB34-4533-A5FD-C8B2023C7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0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1432603" y="1802564"/>
            <a:ext cx="4648542" cy="1914334"/>
            <a:chOff x="2411459" y="1594479"/>
            <a:chExt cx="4648542" cy="1914334"/>
          </a:xfrm>
          <a:solidFill>
            <a:srgbClr val="D9D9D9"/>
          </a:solidFill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26D0233-8ABB-47ED-B63D-788DA5511B6C}"/>
                </a:ext>
              </a:extLst>
            </p:cNvPr>
            <p:cNvSpPr txBox="1"/>
            <p:nvPr/>
          </p:nvSpPr>
          <p:spPr>
            <a:xfrm>
              <a:off x="2411459" y="1594479"/>
              <a:ext cx="4622752" cy="68480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4000" spc="98" dirty="0">
                <a:solidFill>
                  <a:srgbClr val="193375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572C44-53B4-43BE-983B-E88B31CFDC28}"/>
                </a:ext>
              </a:extLst>
            </p:cNvPr>
            <p:cNvSpPr txBox="1"/>
            <p:nvPr/>
          </p:nvSpPr>
          <p:spPr>
            <a:xfrm>
              <a:off x="2424225" y="3111268"/>
              <a:ext cx="4635776" cy="3975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1" lang="zh-CN" altLang="en-US"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D4F6516-883E-5242-B756-5F986E094651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1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61" r:id="rId4"/>
    <p:sldLayoutId id="2147483652" r:id="rId5"/>
    <p:sldLayoutId id="2147483657" r:id="rId6"/>
    <p:sldLayoutId id="2147483662" r:id="rId7"/>
    <p:sldLayoutId id="2147483663" r:id="rId8"/>
    <p:sldLayoutId id="2147483664" r:id="rId9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>
            <a:extLst>
              <a:ext uri="{FF2B5EF4-FFF2-40B4-BE49-F238E27FC236}">
                <a16:creationId xmlns:a16="http://schemas.microsoft.com/office/drawing/2014/main" id="{FA081F13-7C42-9E48-AEE6-17F2D409C6DB}"/>
              </a:ext>
            </a:extLst>
          </p:cNvPr>
          <p:cNvSpPr txBox="1"/>
          <p:nvPr/>
        </p:nvSpPr>
        <p:spPr>
          <a:xfrm>
            <a:off x="2787360" y="3646959"/>
            <a:ext cx="356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队名：***</a:t>
            </a:r>
            <a:endParaRPr kumimoji="1"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Microsoft New Tai Lue" charset="0"/>
              <a:cs typeface="Microsoft New Tai Lue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New Tai Lue" charset="0"/>
                <a:cs typeface="Microsoft New Tai Lue" charset="0"/>
              </a:rPr>
              <a:t>组员：张三、李四</a:t>
            </a:r>
          </a:p>
        </p:txBody>
      </p:sp>
      <p:sp>
        <p:nvSpPr>
          <p:cNvPr id="5" name="矩形 27"/>
          <p:cNvSpPr/>
          <p:nvPr/>
        </p:nvSpPr>
        <p:spPr>
          <a:xfrm>
            <a:off x="0" y="1765558"/>
            <a:ext cx="9144000" cy="1202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</a:p>
        </p:txBody>
      </p:sp>
      <p:sp>
        <p:nvSpPr>
          <p:cNvPr id="6" name="等腰三角形 115"/>
          <p:cNvSpPr/>
          <p:nvPr/>
        </p:nvSpPr>
        <p:spPr>
          <a:xfrm flipV="1">
            <a:off x="4415806" y="2968040"/>
            <a:ext cx="312387" cy="18765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2" name="TextBox 1"/>
          <p:cNvSpPr txBox="1"/>
          <p:nvPr/>
        </p:nvSpPr>
        <p:spPr>
          <a:xfrm>
            <a:off x="-3383280" y="1271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0145E57D-2BEB-44C3-8D92-45D9CB58B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FF049-1556-4C5C-E556-2ADD5FB8D103}"/>
              </a:ext>
            </a:extLst>
          </p:cNvPr>
          <p:cNvSpPr txBox="1"/>
          <p:nvPr/>
        </p:nvSpPr>
        <p:spPr>
          <a:xfrm>
            <a:off x="4224788" y="4684310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2022.12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3455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7"/>
          <p:cNvSpPr/>
          <p:nvPr/>
        </p:nvSpPr>
        <p:spPr>
          <a:xfrm>
            <a:off x="0" y="1970509"/>
            <a:ext cx="9144000" cy="1202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83280" y="1271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0145E57D-2BEB-44C3-8D92-45D9CB58B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实验设置（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具体数据集的介绍</a:t>
            </a:r>
            <a:endParaRPr lang="en-US" altLang="zh-CN" dirty="0"/>
          </a:p>
          <a:p>
            <a:pPr lvl="1"/>
            <a:r>
              <a:rPr lang="zh-CN" altLang="en-US" dirty="0"/>
              <a:t>数据量是多少</a:t>
            </a:r>
            <a:endParaRPr lang="en-US" altLang="zh-CN" dirty="0"/>
          </a:p>
          <a:p>
            <a:pPr lvl="1"/>
            <a:r>
              <a:rPr lang="zh-CN" altLang="en-US" dirty="0"/>
              <a:t>多少个类别，每个类别里面的数据量是多少</a:t>
            </a:r>
            <a:endParaRPr lang="en-US" altLang="zh-CN" dirty="0"/>
          </a:p>
          <a:p>
            <a:r>
              <a:rPr lang="zh-CN" altLang="en-US" dirty="0"/>
              <a:t>实验设置中，数据多了用来做训练和测试</a:t>
            </a:r>
            <a:endParaRPr lang="en-US" altLang="zh-CN" dirty="0"/>
          </a:p>
          <a:p>
            <a:r>
              <a:rPr lang="zh-CN" altLang="en-US" dirty="0"/>
              <a:t>用到的算法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的参数是怎么设置的</a:t>
            </a:r>
            <a:endParaRPr lang="en-US" altLang="zh-CN" dirty="0"/>
          </a:p>
          <a:p>
            <a:pPr lvl="1"/>
            <a:r>
              <a:rPr lang="zh-CN" altLang="en-US" dirty="0"/>
              <a:t>在实验结果部分中，可以通过实验来比较使用不同参数值的时候算法效果的区别</a:t>
            </a:r>
            <a:endParaRPr lang="en-US" altLang="zh-CN" dirty="0"/>
          </a:p>
          <a:p>
            <a:r>
              <a:rPr lang="zh-CN" altLang="en-US" dirty="0"/>
              <a:t>。。。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1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实验结果（</a:t>
            </a:r>
            <a:r>
              <a:rPr lang="en-US" altLang="zh-CN" dirty="0"/>
              <a:t>&gt;=2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不同的结果对比（比如</a:t>
            </a:r>
            <a:r>
              <a:rPr lang="en-US" altLang="zh-CN" dirty="0"/>
              <a:t>accuracy, precision/recall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zh-CN" altLang="en-US" dirty="0"/>
              <a:t>以图或者表格的形式展示</a:t>
            </a:r>
            <a:endParaRPr lang="en-US" altLang="zh-CN" dirty="0"/>
          </a:p>
          <a:p>
            <a:r>
              <a:rPr lang="zh-CN" altLang="en-US" dirty="0"/>
              <a:t>不同参数值对应的结果比较</a:t>
            </a:r>
            <a:endParaRPr lang="en-US" altLang="zh-CN" dirty="0"/>
          </a:p>
          <a:p>
            <a:r>
              <a:rPr lang="zh-CN" altLang="en-US" dirty="0"/>
              <a:t>实验结果分析</a:t>
            </a:r>
            <a:endParaRPr lang="en-US" altLang="zh-CN" dirty="0"/>
          </a:p>
          <a:p>
            <a:r>
              <a:rPr lang="zh-CN" altLang="en-US" dirty="0"/>
              <a:t>其它实验结果展示和分析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90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7"/>
          <p:cNvSpPr/>
          <p:nvPr/>
        </p:nvSpPr>
        <p:spPr>
          <a:xfrm>
            <a:off x="0" y="1970509"/>
            <a:ext cx="9144000" cy="1202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83280" y="1271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0145E57D-2BEB-44C3-8D92-45D9CB58B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结论（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总结这个大作业做了些什么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r>
              <a:rPr lang="zh-CN" altLang="en-US" dirty="0"/>
              <a:t>未来改进计划</a:t>
            </a:r>
            <a:r>
              <a:rPr lang="en-US" altLang="zh-CN" dirty="0"/>
              <a:t>【</a:t>
            </a:r>
            <a:r>
              <a:rPr lang="zh-CN" altLang="en-US" dirty="0"/>
              <a:t>可选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新的算法思路等</a:t>
            </a:r>
            <a:endParaRPr lang="en-US" altLang="zh-CN" dirty="0"/>
          </a:p>
          <a:p>
            <a:r>
              <a:rPr lang="zh-CN" altLang="en-US" dirty="0"/>
              <a:t>课堂感受</a:t>
            </a:r>
            <a:r>
              <a:rPr lang="en-US" altLang="zh-CN" dirty="0"/>
              <a:t>【</a:t>
            </a:r>
            <a:r>
              <a:rPr lang="zh-CN" altLang="en-US" dirty="0"/>
              <a:t>可选</a:t>
            </a:r>
            <a:r>
              <a:rPr lang="en-US" altLang="zh-CN" dirty="0"/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70674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sz="1800" dirty="0"/>
              <a:t>问题背景和意义（</a:t>
            </a:r>
            <a:r>
              <a:rPr lang="en-US" altLang="zh-CN" sz="1800" dirty="0"/>
              <a:t>1~2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r>
              <a:rPr lang="zh-CN" altLang="en-US" sz="1800" dirty="0"/>
              <a:t>方法介绍</a:t>
            </a:r>
            <a:endParaRPr lang="en-US" altLang="zh-CN" sz="1800" dirty="0"/>
          </a:p>
          <a:p>
            <a:pPr lvl="1"/>
            <a:r>
              <a:rPr lang="zh-CN" altLang="en-US" sz="1400" dirty="0"/>
              <a:t>现有方法调研（</a:t>
            </a:r>
            <a:r>
              <a:rPr lang="en-US" altLang="zh-CN" sz="1400" dirty="0"/>
              <a:t>1~2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pPr lvl="1"/>
            <a:r>
              <a:rPr lang="zh-CN" altLang="en-US" sz="1400" dirty="0"/>
              <a:t>算法</a:t>
            </a:r>
            <a:r>
              <a:rPr lang="en-US" altLang="zh-CN" sz="1400" dirty="0"/>
              <a:t>A</a:t>
            </a:r>
            <a:r>
              <a:rPr lang="zh-CN" altLang="en-US" sz="1400" dirty="0"/>
              <a:t>介绍（</a:t>
            </a:r>
            <a:r>
              <a:rPr lang="en-US" altLang="zh-CN" sz="1400" dirty="0"/>
              <a:t>1~2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pPr lvl="1"/>
            <a:r>
              <a:rPr lang="zh-CN" altLang="en-US" sz="1400" dirty="0"/>
              <a:t>算法</a:t>
            </a:r>
            <a:r>
              <a:rPr lang="en-US" altLang="zh-CN" sz="1400" dirty="0"/>
              <a:t>B</a:t>
            </a:r>
            <a:r>
              <a:rPr lang="zh-CN" altLang="en-US" sz="1400" dirty="0"/>
              <a:t>介绍（</a:t>
            </a:r>
            <a:r>
              <a:rPr lang="en-US" altLang="zh-CN" sz="1400" dirty="0"/>
              <a:t>1~2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pPr lvl="1"/>
            <a:r>
              <a:rPr lang="zh-CN" altLang="en-US" sz="1400" dirty="0"/>
              <a:t>自己提出的创新点介绍（</a:t>
            </a:r>
            <a:r>
              <a:rPr lang="en-US" altLang="zh-CN" sz="1400" dirty="0"/>
              <a:t>1~2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r>
              <a:rPr lang="zh-CN" altLang="en-US" sz="1800" dirty="0"/>
              <a:t>实验</a:t>
            </a:r>
            <a:endParaRPr lang="en-US" altLang="zh-CN" sz="1800" dirty="0"/>
          </a:p>
          <a:p>
            <a:pPr lvl="1"/>
            <a:r>
              <a:rPr lang="zh-CN" altLang="en-US" sz="1400" dirty="0"/>
              <a:t>实验设置（</a:t>
            </a:r>
            <a:r>
              <a:rPr lang="en-US" altLang="zh-CN" sz="1400" dirty="0"/>
              <a:t>1~2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pPr lvl="1"/>
            <a:r>
              <a:rPr lang="zh-CN" altLang="en-US" sz="1400" dirty="0"/>
              <a:t>结果分析（</a:t>
            </a:r>
            <a:r>
              <a:rPr lang="en-US" altLang="zh-CN" sz="1400" dirty="0"/>
              <a:t>&gt;=2</a:t>
            </a:r>
            <a:r>
              <a:rPr lang="zh-CN" altLang="en-US" sz="1400" dirty="0"/>
              <a:t>页）</a:t>
            </a:r>
            <a:endParaRPr lang="en-US" altLang="zh-CN" sz="1400" dirty="0"/>
          </a:p>
          <a:p>
            <a:r>
              <a:rPr lang="zh-CN" altLang="en-US" sz="1800" dirty="0"/>
              <a:t>结论（</a:t>
            </a:r>
            <a:r>
              <a:rPr lang="en-US" altLang="zh-CN" sz="1800" dirty="0"/>
              <a:t>1~2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3115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7"/>
          <p:cNvSpPr/>
          <p:nvPr/>
        </p:nvSpPr>
        <p:spPr>
          <a:xfrm>
            <a:off x="0" y="1970509"/>
            <a:ext cx="9144000" cy="1202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问题背景和意义（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83280" y="1271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0145E57D-2BEB-44C3-8D92-45D9CB58B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问题背景和意义（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做了一个什么问题</a:t>
            </a:r>
            <a:endParaRPr lang="en-US" altLang="zh-CN" dirty="0"/>
          </a:p>
          <a:p>
            <a:r>
              <a:rPr lang="zh-CN" altLang="en-US" dirty="0"/>
              <a:t>问题的意义是什么（换句话说，为什么要选择这个问题）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7"/>
          <p:cNvSpPr/>
          <p:nvPr/>
        </p:nvSpPr>
        <p:spPr>
          <a:xfrm>
            <a:off x="0" y="1970509"/>
            <a:ext cx="9144000" cy="1202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2" rIns="85683" bIns="428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方法介绍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3383280" y="1271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图片 5">
            <a:extLst>
              <a:ext uri="{FF2B5EF4-FFF2-40B4-BE49-F238E27FC236}">
                <a16:creationId xmlns:a16="http://schemas.microsoft.com/office/drawing/2014/main" id="{0145E57D-2BEB-44C3-8D92-45D9CB58B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31" y="176019"/>
            <a:ext cx="2019693" cy="4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"/>
    </mc:Choice>
    <mc:Fallback xmlns="">
      <p:transition spd="slow" advTm="25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现有方法调研（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现在有什么方法来解决选择的这个问题</a:t>
            </a:r>
            <a:endParaRPr lang="en-US" altLang="zh-CN" dirty="0"/>
          </a:p>
          <a:p>
            <a:r>
              <a:rPr lang="zh-CN" altLang="en-US" dirty="0"/>
              <a:t>这些方法归为哪几类，每类大概是怎么做的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11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A</a:t>
            </a:r>
            <a:r>
              <a:rPr lang="zh-CN" altLang="en-US" dirty="0"/>
              <a:t>介绍（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实验里面用到的算法</a:t>
            </a:r>
            <a:r>
              <a:rPr lang="en-US" altLang="zh-CN" dirty="0"/>
              <a:t>A</a:t>
            </a:r>
            <a:r>
              <a:rPr lang="zh-CN" altLang="en-US" dirty="0"/>
              <a:t>的具体介绍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180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介绍（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实验里面用到的算法</a:t>
            </a:r>
            <a:r>
              <a:rPr lang="en-US" altLang="zh-CN" dirty="0"/>
              <a:t>B</a:t>
            </a:r>
            <a:r>
              <a:rPr lang="zh-CN" altLang="en-US" dirty="0"/>
              <a:t>的具体介绍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75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CE0C2C-97C7-42FD-A40B-C17E4891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6516-883E-5242-B756-5F986E09465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FDA6-BDA7-41E3-9593-56744BD8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自己提出的创新点介绍（</a:t>
            </a:r>
            <a:r>
              <a:rPr lang="en-US" altLang="zh-CN" dirty="0"/>
              <a:t>1~2</a:t>
            </a:r>
            <a:r>
              <a:rPr lang="zh-CN" altLang="en-US" dirty="0"/>
              <a:t>页）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A8BA8-65F4-4119-8F58-34399F20746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自己提出的方法的创新点介绍</a:t>
            </a:r>
          </a:p>
        </p:txBody>
      </p:sp>
    </p:spTree>
    <p:extLst>
      <p:ext uri="{BB962C8B-B14F-4D97-AF65-F5344CB8AC3E}">
        <p14:creationId xmlns:p14="http://schemas.microsoft.com/office/powerpoint/2010/main" val="13387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23518</TotalTime>
  <Words>370</Words>
  <Application>Microsoft Office PowerPoint</Application>
  <PresentationFormat>On-screen Show (16:9)</PresentationFormat>
  <Paragraphs>67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微软雅黑</vt:lpstr>
      <vt:lpstr>系统字体</vt:lpstr>
      <vt:lpstr>Arial</vt:lpstr>
      <vt:lpstr>Calibri</vt:lpstr>
      <vt:lpstr>Calibri Light</vt:lpstr>
      <vt:lpstr>Cambria Math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Demi Deng</dc:creator>
  <cp:lastModifiedBy>Lixin</cp:lastModifiedBy>
  <cp:revision>1818</cp:revision>
  <cp:lastPrinted>2018-07-11T09:12:52Z</cp:lastPrinted>
  <dcterms:created xsi:type="dcterms:W3CDTF">2018-06-23T13:48:41Z</dcterms:created>
  <dcterms:modified xsi:type="dcterms:W3CDTF">2022-11-27T13:39:13Z</dcterms:modified>
</cp:coreProperties>
</file>