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42" r:id="rId2"/>
    <p:sldId id="934" r:id="rId3"/>
    <p:sldId id="924" r:id="rId4"/>
    <p:sldId id="936" r:id="rId5"/>
    <p:sldId id="929" r:id="rId6"/>
    <p:sldId id="930" r:id="rId7"/>
    <p:sldId id="935" r:id="rId8"/>
    <p:sldId id="937" r:id="rId9"/>
    <p:sldId id="933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ED7D31"/>
    <a:srgbClr val="FF0000"/>
    <a:srgbClr val="2F5597"/>
    <a:srgbClr val="4472C4"/>
    <a:srgbClr val="FF9900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9" autoAdjust="0"/>
    <p:restoredTop sz="96046" autoAdjust="0"/>
  </p:normalViewPr>
  <p:slideViewPr>
    <p:cSldViewPr snapToGrid="0" showGuides="1">
      <p:cViewPr varScale="1">
        <p:scale>
          <a:sx n="66" d="100"/>
          <a:sy n="66" d="100"/>
        </p:scale>
        <p:origin x="1414" y="24"/>
      </p:cViewPr>
      <p:guideLst>
        <p:guide orient="horz" pos="2107"/>
        <p:guide pos="1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2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2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9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0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8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2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5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29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05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0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612E-3E0E-4677-BD75-C3035F09CF8B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788F-638F-420D-B92E-DC41F3CBC6C6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EFAD-2E9E-4200-8350-F282439D6341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2452-4414-4A67-B06C-4837C797611A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8EB7-07DD-4FAB-99F8-EDA876343D2C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ACAB-1C17-4C81-8E84-4BC1B099DDB3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B67D-DE4A-485B-9DC6-907AA302B6B6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86E9-2264-4CE7-89DC-C1C773EB3590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547-54F4-4352-808B-20CE77C0E88A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EE5-FD89-44CA-A729-5164AD3A421C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0151-3BD9-4887-91D7-BC694D94DD37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277E-88D0-47EF-B828-8C9E90EDC2AB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004578"/>
                </a:solidFill>
              </a:rPr>
              <a:t>第四章 </a:t>
            </a:r>
            <a:r>
              <a:rPr lang="zh-CN" altLang="en-US" sz="2800" b="1" dirty="0">
                <a:solidFill>
                  <a:srgbClr val="004578"/>
                </a:solidFill>
              </a:rPr>
              <a:t>中央处理器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B565E591-3381-4D38-9DF8-0AEAC6FC1F45}" type="datetime1">
              <a:rPr lang="zh-CN" altLang="en-US" sz="1400" smtClean="0">
                <a:solidFill>
                  <a:schemeClr val="tx1"/>
                </a:solidFill>
              </a:rPr>
              <a:t>2024/10/28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文本框 13"/>
          <p:cNvSpPr txBox="1"/>
          <p:nvPr/>
        </p:nvSpPr>
        <p:spPr>
          <a:xfrm>
            <a:off x="1553546" y="3196018"/>
            <a:ext cx="60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 smtClean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计算机系统结构</a:t>
            </a:r>
            <a:endParaRPr lang="zh-CN" altLang="en-US" sz="3600" b="1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453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9" name="Text Box 57"/>
          <p:cNvSpPr txBox="1">
            <a:spLocks noChangeArrowheads="1"/>
          </p:cNvSpPr>
          <p:nvPr/>
        </p:nvSpPr>
        <p:spPr bwMode="auto">
          <a:xfrm>
            <a:off x="313593" y="2358198"/>
            <a:ext cx="8613069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5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模型机</a:t>
            </a:r>
            <a:r>
              <a:rPr lang="en-US" altLang="zh-CN" sz="5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5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5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79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90887" y="980959"/>
            <a:ext cx="2117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逻辑组成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4850" y="1571048"/>
            <a:ext cx="2278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工作机制</a:t>
            </a:r>
          </a:p>
        </p:txBody>
      </p:sp>
      <p:sp>
        <p:nvSpPr>
          <p:cNvPr id="16" name="AutoShape 8"/>
          <p:cNvSpPr>
            <a:spLocks/>
          </p:cNvSpPr>
          <p:nvPr/>
        </p:nvSpPr>
        <p:spPr bwMode="auto">
          <a:xfrm>
            <a:off x="159125" y="1198449"/>
            <a:ext cx="88900" cy="752475"/>
          </a:xfrm>
          <a:prstGeom prst="leftBrace">
            <a:avLst>
              <a:gd name="adj1" fmla="val 70536"/>
              <a:gd name="adj2" fmla="val 5147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671" y="3310960"/>
            <a:ext cx="6176057" cy="3367204"/>
          </a:xfrm>
          <a:prstGeom prst="rect">
            <a:avLst/>
          </a:prstGeom>
        </p:spPr>
      </p:pic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3663" y="175721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构成及工作原理</a:t>
            </a:r>
            <a:endParaRPr kumimoji="1"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971653" y="1467726"/>
            <a:ext cx="6624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寄存器传送级：指令流程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960540" y="2072564"/>
            <a:ext cx="698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微操作控制级：操作时间表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微命令序列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23" name="AutoShape 15"/>
          <p:cNvSpPr>
            <a:spLocks/>
          </p:cNvSpPr>
          <p:nvPr/>
        </p:nvSpPr>
        <p:spPr bwMode="auto">
          <a:xfrm>
            <a:off x="1889103" y="1636001"/>
            <a:ext cx="71437" cy="863600"/>
          </a:xfrm>
          <a:prstGeom prst="leftBrace">
            <a:avLst>
              <a:gd name="adj1" fmla="val 10074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20564" y="2740104"/>
            <a:ext cx="7915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关键：熟练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类信息的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数据通路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寻址方式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966113" y="996673"/>
            <a:ext cx="66301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运算部件、控制部件、寄存器组、总线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4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  <p:bldP spid="15" grpId="0" build="p" autoUpdateAnimBg="0"/>
      <p:bldP spid="16" grpId="0" animBg="1"/>
      <p:bldP spid="18" grpId="0" build="p" autoUpdateAnimBg="0"/>
      <p:bldP spid="19" grpId="0" build="p" autoUpdateAnimBg="0"/>
      <p:bldP spid="23" grpId="0" animBg="1"/>
      <p:bldP spid="24" grpId="0" build="p" autoUpdateAnimBg="0"/>
      <p:bldP spid="2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6778" y="805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72577" y="3316957"/>
            <a:ext cx="1829451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读存储器</a:t>
            </a:r>
            <a:endParaRPr kumimoji="1" lang="en-US" altLang="zh-CN" sz="24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M-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MDR-&gt;C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M-&gt;IR 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72577" y="828816"/>
            <a:ext cx="8905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指令流程中的操作类型归纳：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2438072" y="3864172"/>
            <a:ext cx="647659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EMAR, R, SMDR, </a:t>
            </a: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MDR-</a:t>
            </a: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&gt;B</a:t>
            </a: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zh-CN" altLang="en-US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</a:t>
            </a: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B, DM, CPC </a:t>
            </a:r>
            <a:endParaRPr kumimoji="1"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93663" y="175721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en-US" altLang="zh-CN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kumimoji="1"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构成及工作原理</a:t>
            </a:r>
            <a:endParaRPr kumimoji="1"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9201" y="1410068"/>
            <a:ext cx="3510209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通路：</a:t>
            </a:r>
            <a:endParaRPr kumimoji="1" lang="en-US" altLang="zh-CN" sz="24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kumimoji="1"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Rj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-&gt;</a:t>
            </a:r>
            <a:r>
              <a:rPr kumimoji="1"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Rk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kumimoji="1"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Rj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793075" y="1949904"/>
            <a:ext cx="5331877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err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-&gt;A, </a:t>
            </a:r>
            <a:r>
              <a:rPr kumimoji="1" lang="en-US" altLang="zh-CN" sz="2400" b="1" dirty="0" err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Rj</a:t>
            </a: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-&gt;B, A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</a:t>
            </a: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B, DM, </a:t>
            </a:r>
            <a:r>
              <a:rPr kumimoji="1" lang="en-US" altLang="zh-CN" sz="2400" b="1" dirty="0" err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CPRk</a:t>
            </a:r>
            <a:endParaRPr kumimoji="1" lang="en-US" altLang="zh-CN" sz="2400" b="1" dirty="0" smtClean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en-US" altLang="zh-CN" sz="2400" b="1" dirty="0" err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-&gt;A, </a:t>
            </a:r>
            <a:r>
              <a:rPr kumimoji="1" lang="zh-CN" altLang="en-US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</a:t>
            </a: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 </a:t>
            </a: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DM, </a:t>
            </a:r>
            <a:r>
              <a:rPr kumimoji="1" lang="en-US" altLang="zh-CN" sz="2400" b="1" dirty="0" err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CPRj</a:t>
            </a: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357536" y="4347574"/>
            <a:ext cx="263841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EMAR, R, 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SIR</a:t>
            </a:r>
            <a:endParaRPr kumimoji="1"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89201" y="5214068"/>
            <a:ext cx="2143561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写存储器：</a:t>
            </a:r>
            <a:endParaRPr kumimoji="1" lang="en-US" altLang="zh-CN" sz="24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MDR-&gt;M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2361038" y="5778424"/>
            <a:ext cx="219433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EMAR, W</a:t>
            </a:r>
            <a:endParaRPr kumimoji="1"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9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7" grpId="0"/>
      <p:bldP spid="58" grpId="0"/>
      <p:bldP spid="16" grpId="0"/>
      <p:bldP spid="17" grpId="0"/>
      <p:bldP spid="19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6778" y="805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74164" y="2742202"/>
            <a:ext cx="2628511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ST0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R0-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&gt;MAR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ST1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M-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MDR-&gt;C 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ST2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R0+1-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&gt;R0</a:t>
            </a: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2378087" y="2721317"/>
            <a:ext cx="6553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R0-&gt;A, </a:t>
            </a:r>
            <a:r>
              <a:rPr kumimoji="1" lang="zh-CN" altLang="en-US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</a:t>
            </a: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DM, CPMAR, 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T+1, CPT</a:t>
            </a: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72577" y="1053258"/>
            <a:ext cx="8905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，指令</a:t>
            </a:r>
            <a:r>
              <a:rPr kumimoji="1"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MOV 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R1, (R0)+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，写出指令流程及操作时间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2454694" y="3273968"/>
            <a:ext cx="647659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EMAR,R,SMDR,MDR-</a:t>
            </a: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&gt;B</a:t>
            </a: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</a:t>
            </a: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B,DM,CPC</a:t>
            </a: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T+1, CPT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2374943" y="3760034"/>
            <a:ext cx="6698525" cy="9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R0-&gt;A, A+1, DM, CPR0, 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&gt;ET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CPET, </a:t>
            </a:r>
            <a:r>
              <a:rPr kumimoji="1"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CPST, CPDT, 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CPFT</a:t>
            </a:r>
            <a:r>
              <a:rPr kumimoji="1"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CPT</a:t>
            </a: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93663" y="175721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en-US" altLang="zh-CN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kumimoji="1"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构成及工作原理</a:t>
            </a:r>
            <a:endParaRPr kumimoji="1"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9201" y="1734265"/>
            <a:ext cx="351020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FT0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M-&gt;IR, PC+1-&gt;PC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599410" y="1717150"/>
            <a:ext cx="5331877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EMAR,R,SIR, PC-&gt;</a:t>
            </a: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 </a:t>
            </a: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A+1</a:t>
            </a:r>
            <a:r>
              <a:rPr kumimoji="1" lang="zh-CN" altLang="en-US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DM, </a:t>
            </a: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CPPC,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1-&gt;ST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,CPST, </a:t>
            </a:r>
            <a:r>
              <a:rPr kumimoji="1"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CPDT, CPET, CPFT, 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CPT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9620" y="4721648"/>
            <a:ext cx="214356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C-&gt;R1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365849" y="4721648"/>
            <a:ext cx="533187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C-&gt;</a:t>
            </a: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 </a:t>
            </a:r>
            <a:r>
              <a:rPr kumimoji="1" lang="zh-CN" altLang="en-US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</a:t>
            </a: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DM, </a:t>
            </a: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CPR1,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T+1,CPT</a:t>
            </a:r>
            <a:endParaRPr kumimoji="1"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64808" y="5242236"/>
            <a:ext cx="214356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ET1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PC-&gt;MAR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2361037" y="5296284"/>
            <a:ext cx="5331877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PC-&gt;</a:t>
            </a: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</a:t>
            </a: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DM, </a:t>
            </a:r>
            <a:r>
              <a:rPr kumimoji="1" lang="en-US" altLang="zh-CN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CPMAR,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1-&gt;FT,CPFT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CPST</a:t>
            </a:r>
            <a:r>
              <a:rPr kumimoji="1"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CPDT</a:t>
            </a:r>
            <a:r>
              <a:rPr kumimoji="1"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CPET</a:t>
            </a:r>
            <a:r>
              <a:rPr kumimoji="1"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CPT</a:t>
            </a:r>
          </a:p>
        </p:txBody>
      </p:sp>
    </p:spTree>
    <p:extLst>
      <p:ext uri="{BB962C8B-B14F-4D97-AF65-F5344CB8AC3E}">
        <p14:creationId xmlns:p14="http://schemas.microsoft.com/office/powerpoint/2010/main" val="321109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6" grpId="0"/>
      <p:bldP spid="57" grpId="0"/>
      <p:bldP spid="58" grpId="0"/>
      <p:bldP spid="59" grpId="0"/>
      <p:bldP spid="16" grpId="0"/>
      <p:bldP spid="17" grpId="0"/>
      <p:bldP spid="18" grpId="0"/>
      <p:bldP spid="19" grpId="0"/>
      <p:bldP spid="20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6778" y="805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1098" y="2574415"/>
            <a:ext cx="87868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）控制器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类型（微命令的产生方式）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3663" y="175721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r>
              <a:rPr kumimoji="1"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机相关概念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935527" y="3108400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组合逻辑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控制器、微程序控制器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940201" y="3735750"/>
            <a:ext cx="8261553" cy="4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微命令、微指令、微程序、机器指令及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r>
              <a:rPr kumimoji="1"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,CM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作用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7072" y="902383"/>
            <a:ext cx="548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）运算部件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933926" y="1463404"/>
            <a:ext cx="74512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并行加法器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的进位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逻辑；运算器设计思路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39939" y="4263332"/>
            <a:ext cx="548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）时序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控制方式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920699" y="4739524"/>
            <a:ext cx="525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同步、异步、同步扩展方式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35880" y="5337566"/>
            <a:ext cx="4391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）模型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机的时序系统：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896580" y="5868540"/>
            <a:ext cx="81103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组合逻辑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  <a:r>
              <a:rPr kumimoji="1"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级时序；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微程序控制器</a:t>
            </a:r>
            <a:r>
              <a:rPr kumimoji="1"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时序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928383" y="1998193"/>
            <a:ext cx="80161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补码加减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运算，溢出判断，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原码一位乘</a:t>
            </a:r>
            <a:r>
              <a:rPr kumimoji="1"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除运算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52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6778" y="805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3663" y="175721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练习</a:t>
            </a:r>
            <a:endParaRPr kumimoji="1"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52585" y="2317018"/>
            <a:ext cx="262851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kumimoji="1"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kumimoji="1"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PC-</a:t>
            </a:r>
            <a:r>
              <a:rPr kumimoji="1"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&gt;MAR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kumimoji="1"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kumimoji="1"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M-</a:t>
            </a:r>
            <a:r>
              <a:rPr kumimoji="1"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kumimoji="1"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MDR-&gt;C </a:t>
            </a:r>
            <a:endParaRPr kumimoji="1" lang="en-US" altLang="zh-CN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kumimoji="1"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T2</a:t>
            </a:r>
            <a:r>
              <a:rPr kumimoji="1"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PC+1-&gt;PC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kumimoji="1"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T3</a:t>
            </a:r>
            <a:r>
              <a:rPr kumimoji="1"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R1+C-&gt;</a:t>
            </a:r>
            <a:r>
              <a:rPr kumimoji="1"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kumimoji="1"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kumimoji="1"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T4</a:t>
            </a:r>
            <a:r>
              <a:rPr kumimoji="1"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M-&gt;MDR-</a:t>
            </a:r>
            <a:r>
              <a:rPr kumimoji="1"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&gt;C </a:t>
            </a:r>
            <a:endParaRPr kumimoji="1" lang="en-US" altLang="zh-CN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267622" y="1824470"/>
            <a:ext cx="351020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FT0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M-&gt;IR, PC+1-&gt;PC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48041" y="4919914"/>
            <a:ext cx="2898024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C+R0-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&gt;R0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ET1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PC-&gt;MAR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183623" y="780745"/>
            <a:ext cx="3510209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、某指令流程如下，写出对应的汇编指令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045662" y="1903229"/>
            <a:ext cx="3759962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R0-&gt;A,A-1, DM, CPMAR, CPR0, T+1,CPT</a:t>
            </a: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kumimoji="1"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EMAR,R,SMDR,MDR-</a:t>
            </a:r>
            <a:r>
              <a:rPr kumimoji="1"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kumimoji="1"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B,</a:t>
            </a:r>
            <a:r>
              <a:rPr kumimoji="1"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</a:t>
            </a:r>
            <a:r>
              <a:rPr kumimoji="1"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B, DM</a:t>
            </a:r>
            <a:r>
              <a:rPr kumimoji="1"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CPD,1-&gt;ET,CPET,CPT</a:t>
            </a:r>
            <a:endParaRPr kumimoji="1" lang="en-US" altLang="zh-CN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625393" y="794434"/>
            <a:ext cx="4360666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、写出下列微命令序列对应的指令流程，说明该阶段的操作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4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34" grpId="0"/>
      <p:bldP spid="36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6778" y="805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3663" y="175721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练习</a:t>
            </a:r>
            <a:endParaRPr kumimoji="1"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548124" y="1266006"/>
            <a:ext cx="653431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、说明同步控制、异步控制的优缺点；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48124" y="1975358"/>
            <a:ext cx="581665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、组合逻辑控制器的三级时序及关系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542715" y="2746101"/>
            <a:ext cx="750400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、将寄存器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内容写入存储单元，是否可安排在一个时钟周期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并说明原因。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19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004578"/>
                </a:solidFill>
              </a:rPr>
              <a:t>计算机系统结构</a:t>
            </a:r>
            <a:endParaRPr lang="zh-CN" altLang="en-US" sz="2800" b="1" dirty="0">
              <a:solidFill>
                <a:srgbClr val="004578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88D359CD-C887-4460-A350-FDDE9A47B3D8}" type="datetime1">
              <a:rPr lang="zh-CN" altLang="en-US" sz="1400" smtClean="0">
                <a:solidFill>
                  <a:schemeClr val="tx1"/>
                </a:solidFill>
              </a:rPr>
              <a:t>2024/10/28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0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9891</TotalTime>
  <Words>614</Words>
  <Application>Microsoft Office PowerPoint</Application>
  <PresentationFormat>全屏显示(4:3)</PresentationFormat>
  <Paragraphs>101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等线 Light</vt:lpstr>
      <vt:lpstr>华文楷体</vt:lpstr>
      <vt:lpstr>华文隶书</vt:lpstr>
      <vt:lpstr>华文行楷</vt:lpstr>
      <vt:lpstr>楷体</vt:lpstr>
      <vt:lpstr>隶书</vt:lpstr>
      <vt:lpstr>微软雅黑</vt:lpstr>
      <vt:lpstr>Arial</vt:lpstr>
      <vt:lpstr>Calibri</vt:lpstr>
      <vt:lpstr>Calibri Light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qiaoqin li</cp:lastModifiedBy>
  <cp:revision>1423</cp:revision>
  <dcterms:created xsi:type="dcterms:W3CDTF">2018-07-22T02:36:00Z</dcterms:created>
  <dcterms:modified xsi:type="dcterms:W3CDTF">2024-10-28T14:56:04Z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