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7" r:id="rId2"/>
    <p:sldId id="742" r:id="rId3"/>
    <p:sldId id="865" r:id="rId4"/>
    <p:sldId id="799" r:id="rId5"/>
    <p:sldId id="800" r:id="rId6"/>
    <p:sldId id="801" r:id="rId7"/>
    <p:sldId id="802" r:id="rId8"/>
    <p:sldId id="811" r:id="rId9"/>
    <p:sldId id="803" r:id="rId10"/>
    <p:sldId id="814" r:id="rId11"/>
    <p:sldId id="804" r:id="rId12"/>
    <p:sldId id="818" r:id="rId13"/>
    <p:sldId id="805" r:id="rId14"/>
    <p:sldId id="806" r:id="rId15"/>
    <p:sldId id="807" r:id="rId16"/>
    <p:sldId id="808" r:id="rId17"/>
    <p:sldId id="809" r:id="rId18"/>
    <p:sldId id="810" r:id="rId19"/>
    <p:sldId id="766" r:id="rId20"/>
    <p:sldId id="819" r:id="rId21"/>
    <p:sldId id="820" r:id="rId22"/>
    <p:sldId id="821" r:id="rId23"/>
    <p:sldId id="822" r:id="rId24"/>
    <p:sldId id="824" r:id="rId25"/>
    <p:sldId id="825" r:id="rId26"/>
    <p:sldId id="826" r:id="rId27"/>
    <p:sldId id="828" r:id="rId28"/>
    <p:sldId id="831" r:id="rId29"/>
    <p:sldId id="866" r:id="rId30"/>
    <p:sldId id="829" r:id="rId31"/>
    <p:sldId id="863" r:id="rId32"/>
    <p:sldId id="830" r:id="rId33"/>
    <p:sldId id="832" r:id="rId34"/>
    <p:sldId id="833" r:id="rId35"/>
    <p:sldId id="843" r:id="rId36"/>
    <p:sldId id="844" r:id="rId37"/>
    <p:sldId id="845" r:id="rId38"/>
    <p:sldId id="846" r:id="rId39"/>
    <p:sldId id="847" r:id="rId40"/>
    <p:sldId id="849" r:id="rId41"/>
    <p:sldId id="853" r:id="rId42"/>
    <p:sldId id="854" r:id="rId43"/>
    <p:sldId id="856" r:id="rId44"/>
    <p:sldId id="859" r:id="rId45"/>
    <p:sldId id="857" r:id="rId46"/>
    <p:sldId id="855" r:id="rId47"/>
    <p:sldId id="860" r:id="rId48"/>
    <p:sldId id="862" r:id="rId49"/>
    <p:sldId id="772" r:id="rId50"/>
    <p:sldId id="730" r:id="rId51"/>
  </p:sldIdLst>
  <p:sldSz cx="9144000" cy="6858000" type="screen4x3"/>
  <p:notesSz cx="6858000" cy="9144000"/>
  <p:custDataLst>
    <p:tags r:id="rId5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D7D31"/>
    <a:srgbClr val="0563C1"/>
    <a:srgbClr val="FF9900"/>
    <a:srgbClr val="F0DADA"/>
    <a:srgbClr val="4472C4"/>
    <a:srgbClr val="2F5597"/>
    <a:srgbClr val="668CCF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6046" autoAdjust="0"/>
  </p:normalViewPr>
  <p:slideViewPr>
    <p:cSldViewPr snapToGrid="0" showGuides="1">
      <p:cViewPr varScale="1">
        <p:scale>
          <a:sx n="115" d="100"/>
          <a:sy n="115" d="100"/>
        </p:scale>
        <p:origin x="144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27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9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658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05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527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93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630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76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948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321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188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470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991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450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986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979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946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151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402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739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016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911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577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917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483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2174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7703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3107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2631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6762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2364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060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7487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012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96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2978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8213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9558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4736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7362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264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843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042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83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3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2D4A-7916-4EA7-98F3-4A62AB60BF29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7E0B-3B9F-4B37-9DA2-ED2708012EE3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2CC-1108-4B70-9BC3-09B55C4A5343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8A65-164E-49A1-B5FA-4237CF23D580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0A52-8F1A-4292-8ACE-45A92007FF35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7851-6EBE-4126-ACF5-FFBE3C22FF79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FA76-945C-4A0B-829A-B3F78E6D1EAB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pt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7936" y="-667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3796-B962-4A03-A7F7-45F9A6DE369F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31D6-2F3F-4C77-B3DB-8DBE7BBF4BEC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9A54-BCB9-48D1-97E1-CA144AEEBB7B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8393-C9CD-46B7-BAC4-BD88E6FCCFE5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38B1C-581B-45EE-9AFC-E60740176534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677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A500B9CC-620B-4728-B037-19303720751D}" type="datetime1">
              <a:rPr lang="zh-CN" altLang="en-US" sz="1400" smtClean="0">
                <a:solidFill>
                  <a:schemeClr val="tx1"/>
                </a:solidFill>
              </a:rPr>
              <a:t>2024/10/28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 smtClean="0">
                <a:solidFill>
                  <a:srgbClr val="004578"/>
                </a:solidFill>
              </a:rPr>
              <a:t>第四章 </a:t>
            </a:r>
            <a:r>
              <a:rPr lang="zh-CN" altLang="en-US" sz="2800" b="1" dirty="0">
                <a:solidFill>
                  <a:srgbClr val="004578"/>
                </a:solidFill>
              </a:rPr>
              <a:t>中央处理器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sp>
        <p:nvSpPr>
          <p:cNvPr id="22" name="文本框 13"/>
          <p:cNvSpPr txBox="1"/>
          <p:nvPr/>
        </p:nvSpPr>
        <p:spPr>
          <a:xfrm>
            <a:off x="1553546" y="3196018"/>
            <a:ext cx="609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 smtClean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计算机系统结构</a:t>
            </a:r>
            <a:endParaRPr lang="zh-CN" altLang="en-US" sz="3600" b="1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4403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一、指令格式与指令集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2024/10/28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55126" y="909753"/>
            <a:ext cx="45577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常用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型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指令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540976"/>
              </p:ext>
            </p:extLst>
          </p:nvPr>
        </p:nvGraphicFramePr>
        <p:xfrm>
          <a:off x="428163" y="1525297"/>
          <a:ext cx="8353425" cy="4572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6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指令</a:t>
                      </a: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[31:26]</a:t>
                      </a:r>
                      <a:endParaRPr lang="zh-CN" altLang="en-US" sz="2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[25:21]</a:t>
                      </a:r>
                      <a:endParaRPr lang="zh-CN" altLang="en-US" sz="2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[20:16]</a:t>
                      </a:r>
                      <a:endParaRPr lang="zh-CN" altLang="en-US" sz="2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[15:0]</a:t>
                      </a: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指令功能</a:t>
                      </a: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addi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001</a:t>
                      </a:r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000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rs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rt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chemeClr val="accent2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imm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寄存器和立即数</a:t>
                      </a:r>
                      <a:r>
                        <a:rPr lang="zh-CN" altLang="en-US" sz="2400" b="1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“加”</a:t>
                      </a: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80"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andi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001</a:t>
                      </a:r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100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rs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rt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chemeClr val="accent2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imm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寄存器和立即数</a:t>
                      </a:r>
                      <a:r>
                        <a:rPr lang="zh-CN" altLang="en-US" sz="2400" b="1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“与”</a:t>
                      </a: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266"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ori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001</a:t>
                      </a:r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rs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rt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chemeClr val="accent2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imm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寄存器和立即数</a:t>
                      </a:r>
                      <a:r>
                        <a:rPr lang="zh-CN" altLang="en-US" sz="2400" b="1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“或</a:t>
                      </a:r>
                      <a:r>
                        <a:rPr lang="en-US" altLang="zh-CN" sz="2400" b="1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”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266"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xori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001</a:t>
                      </a:r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110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rs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rt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chemeClr val="accent2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imm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寄存器和立即数</a:t>
                      </a:r>
                      <a:r>
                        <a:rPr lang="zh-CN" altLang="en-US" sz="2400" b="1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“异或”</a:t>
                      </a: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2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err="1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lw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100</a:t>
                      </a:r>
                      <a:r>
                        <a:rPr lang="en-US" altLang="zh-CN" sz="2200" b="1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011</a:t>
                      </a:r>
                      <a:endParaRPr lang="zh-CN" altLang="en-US" sz="2200" b="1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rs</a:t>
                      </a:r>
                      <a:endParaRPr lang="zh-CN" alt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rt</a:t>
                      </a:r>
                      <a:endParaRPr lang="zh-CN" alt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>
                          <a:solidFill>
                            <a:schemeClr val="accent2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imm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从存储器中</a:t>
                      </a:r>
                      <a:r>
                        <a:rPr lang="zh-CN" altLang="en-US" sz="2400" b="1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读取</a:t>
                      </a:r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数据</a:t>
                      </a: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280"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sw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101</a:t>
                      </a: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011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rs</a:t>
                      </a:r>
                      <a:endParaRPr lang="zh-CN" altLang="en-US" sz="2400" u="sng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rt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>
                          <a:solidFill>
                            <a:schemeClr val="accent2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imm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把数据</a:t>
                      </a:r>
                      <a:r>
                        <a:rPr lang="zh-CN" altLang="en-US" sz="2400" b="1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保存</a:t>
                      </a:r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到存储器</a:t>
                      </a: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20"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beq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0001</a:t>
                      </a:r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00</a:t>
                      </a:r>
                      <a:endParaRPr lang="zh-CN" altLang="en-US" sz="2200" dirty="0">
                        <a:solidFill>
                          <a:schemeClr val="accent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rs</a:t>
                      </a:r>
                      <a:endParaRPr lang="zh-CN" altLang="en-US" sz="2400" u="sng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rt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chemeClr val="accent2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imm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寄存器</a:t>
                      </a:r>
                      <a:r>
                        <a:rPr lang="zh-CN" altLang="en-US" sz="2400" b="1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相等</a:t>
                      </a:r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则转移</a:t>
                      </a: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bne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0001</a:t>
                      </a:r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01</a:t>
                      </a:r>
                      <a:endParaRPr lang="zh-CN" altLang="en-US" sz="2200" dirty="0">
                        <a:solidFill>
                          <a:schemeClr val="accent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rs</a:t>
                      </a:r>
                      <a:endParaRPr lang="zh-CN" altLang="en-US" sz="2400" u="sng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rt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chemeClr val="accent2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imm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寄存器</a:t>
                      </a:r>
                      <a:r>
                        <a:rPr lang="zh-CN" altLang="en-US" sz="2400" b="1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不等</a:t>
                      </a:r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则转移</a:t>
                      </a: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lui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00</a:t>
                      </a:r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1111</a:t>
                      </a:r>
                      <a:endParaRPr lang="zh-CN" altLang="en-US" sz="2200" dirty="0">
                        <a:solidFill>
                          <a:schemeClr val="accent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00000</a:t>
                      </a:r>
                      <a:endParaRPr lang="zh-CN" altLang="en-US" sz="2400" b="1" u="sng" dirty="0"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rt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chemeClr val="accent2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Calibri" pitchFamily="34" charset="0"/>
                        </a:rPr>
                        <a:t>imm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alibri" pitchFamily="34" charset="0"/>
                      </a:endParaRP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设置寄存器的</a:t>
                      </a:r>
                      <a:r>
                        <a:rPr lang="zh-CN" altLang="en-US" sz="2400" b="1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高</a:t>
                      </a:r>
                      <a:r>
                        <a:rPr lang="en-US" altLang="zh-CN" sz="2400" b="1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16</a:t>
                      </a:r>
                      <a:r>
                        <a:rPr lang="zh-CN" altLang="en-US" sz="2400" b="1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位 </a:t>
                      </a:r>
                    </a:p>
                  </a:txBody>
                  <a:tcPr marL="91445" marR="91445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26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4403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一、指令格式与指令集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2024/10/28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49300" y="1030742"/>
            <a:ext cx="4794250" cy="5309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9092" tIns="49545" rIns="99092" bIns="49545">
            <a:spAutoFit/>
          </a:bodyPr>
          <a:lstStyle/>
          <a:p>
            <a:pPr marL="457200" indent="-457200" eaLnBrk="1" latinLnBrk="1" hangingPunct="1">
              <a:buFont typeface="Wingdings" pitchFamily="2" charset="2"/>
              <a:buChar char="n"/>
              <a:defRPr/>
            </a:pPr>
            <a:r>
              <a:rPr kumimoji="0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kumimoji="0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型指令</a:t>
            </a:r>
            <a:r>
              <a:rPr kumimoji="0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(Jump)</a:t>
            </a:r>
            <a:endParaRPr kumimoji="0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44537" y="4206289"/>
            <a:ext cx="52308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kumimoji="0" lang="en-US" altLang="zh-CN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op</a:t>
            </a:r>
            <a:r>
              <a:rPr kumimoji="0"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确定指令的功能；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44537" y="4896390"/>
            <a:ext cx="7175500" cy="53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kumimoji="0" lang="en-US" altLang="zh-CN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address</a:t>
            </a:r>
            <a:r>
              <a:rPr kumimoji="0"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转移目标地址的偏移量字段；</a:t>
            </a:r>
          </a:p>
        </p:txBody>
      </p:sp>
      <p:grpSp>
        <p:nvGrpSpPr>
          <p:cNvPr id="14" name="组合 15"/>
          <p:cNvGrpSpPr>
            <a:grpSpLocks/>
          </p:cNvGrpSpPr>
          <p:nvPr/>
        </p:nvGrpSpPr>
        <p:grpSpPr bwMode="auto">
          <a:xfrm>
            <a:off x="909637" y="1905455"/>
            <a:ext cx="6480175" cy="1511300"/>
            <a:chOff x="468313" y="1125538"/>
            <a:chExt cx="6480175" cy="1511300"/>
          </a:xfrm>
        </p:grpSpPr>
        <p:sp>
          <p:nvSpPr>
            <p:cNvPr id="15" name="矩形 60"/>
            <p:cNvSpPr>
              <a:spLocks noChangeArrowheads="1"/>
            </p:cNvSpPr>
            <p:nvPr/>
          </p:nvSpPr>
          <p:spPr bwMode="auto">
            <a:xfrm>
              <a:off x="468313" y="1125538"/>
              <a:ext cx="6480175" cy="50323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指令长度（</a:t>
              </a:r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32</a:t>
              </a:r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位定长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</a:t>
              </a:r>
            </a:p>
          </p:txBody>
        </p:sp>
        <p:sp>
          <p:nvSpPr>
            <p:cNvPr id="16" name="矩形 61"/>
            <p:cNvSpPr>
              <a:spLocks noChangeArrowheads="1"/>
            </p:cNvSpPr>
            <p:nvPr/>
          </p:nvSpPr>
          <p:spPr bwMode="auto">
            <a:xfrm>
              <a:off x="468313" y="1628775"/>
              <a:ext cx="1368425" cy="50482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31 ~ 26</a:t>
              </a:r>
            </a:p>
          </p:txBody>
        </p:sp>
        <p:sp>
          <p:nvSpPr>
            <p:cNvPr id="17" name="矩形 62"/>
            <p:cNvSpPr/>
            <p:nvPr/>
          </p:nvSpPr>
          <p:spPr bwMode="auto">
            <a:xfrm>
              <a:off x="1836738" y="1628775"/>
              <a:ext cx="1008063" cy="50482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25~21</a:t>
              </a:r>
            </a:p>
          </p:txBody>
        </p:sp>
        <p:sp>
          <p:nvSpPr>
            <p:cNvPr id="18" name="矩形 66"/>
            <p:cNvSpPr>
              <a:spLocks noChangeArrowheads="1"/>
            </p:cNvSpPr>
            <p:nvPr/>
          </p:nvSpPr>
          <p:spPr bwMode="auto">
            <a:xfrm>
              <a:off x="5868988" y="1628775"/>
              <a:ext cx="1079500" cy="50482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5 ~ 0</a:t>
              </a: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2844801" y="1628775"/>
              <a:ext cx="1008062" cy="50482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20~16</a:t>
              </a: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3852863" y="1628775"/>
              <a:ext cx="1008063" cy="50482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15~11</a:t>
              </a:r>
            </a:p>
          </p:txBody>
        </p:sp>
        <p:sp>
          <p:nvSpPr>
            <p:cNvPr id="23" name="矩形 69"/>
            <p:cNvSpPr>
              <a:spLocks noChangeArrowheads="1"/>
            </p:cNvSpPr>
            <p:nvPr/>
          </p:nvSpPr>
          <p:spPr bwMode="auto">
            <a:xfrm>
              <a:off x="4860925" y="1628775"/>
              <a:ext cx="1008063" cy="50482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10 ~ 6</a:t>
              </a: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468313" y="2133600"/>
              <a:ext cx="1368425" cy="50323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op(6)</a:t>
              </a:r>
            </a:p>
          </p:txBody>
        </p:sp>
        <p:sp>
          <p:nvSpPr>
            <p:cNvPr id="25" name="矩形 88"/>
            <p:cNvSpPr>
              <a:spLocks noChangeArrowheads="1"/>
            </p:cNvSpPr>
            <p:nvPr/>
          </p:nvSpPr>
          <p:spPr bwMode="auto">
            <a:xfrm>
              <a:off x="1836738" y="2133600"/>
              <a:ext cx="5111750" cy="50323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address(26)</a:t>
              </a:r>
            </a:p>
          </p:txBody>
        </p:sp>
      </p:grp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790575" y="3561217"/>
            <a:ext cx="5230812" cy="53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实现无条件转移；</a:t>
            </a:r>
          </a:p>
        </p:txBody>
      </p:sp>
    </p:spTree>
    <p:extLst>
      <p:ext uri="{BB962C8B-B14F-4D97-AF65-F5344CB8AC3E}">
        <p14:creationId xmlns:p14="http://schemas.microsoft.com/office/powerpoint/2010/main" val="2888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4403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一、指令格式与指令集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2024/10/28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1" name="矩形 13"/>
          <p:cNvSpPr>
            <a:spLocks noChangeArrowheads="1"/>
          </p:cNvSpPr>
          <p:nvPr/>
        </p:nvSpPr>
        <p:spPr bwMode="auto">
          <a:xfrm>
            <a:off x="454690" y="2867316"/>
            <a:ext cx="3087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solidFill>
                  <a:schemeClr val="accent1"/>
                </a:solidFill>
                <a:latin typeface="Calibri" panose="020F0502020204030204" pitchFamily="34" charset="0"/>
              </a:rPr>
              <a:t>j</a:t>
            </a:r>
            <a:r>
              <a:rPr kumimoji="0" lang="en-US" altLang="zh-CN" b="1" dirty="0">
                <a:latin typeface="Calibri" panose="020F0502020204030204" pitchFamily="34" charset="0"/>
              </a:rPr>
              <a:t>  address;  </a:t>
            </a:r>
          </a:p>
        </p:txBody>
      </p:sp>
      <p:sp>
        <p:nvSpPr>
          <p:cNvPr id="12" name="矩形 14"/>
          <p:cNvSpPr>
            <a:spLocks noChangeArrowheads="1"/>
          </p:cNvSpPr>
          <p:nvPr/>
        </p:nvSpPr>
        <p:spPr bwMode="auto">
          <a:xfrm>
            <a:off x="421438" y="3956078"/>
            <a:ext cx="2943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jal</a:t>
            </a:r>
            <a:r>
              <a:rPr kumimoji="0" lang="en-US" altLang="zh-CN" b="1" dirty="0">
                <a:latin typeface="Calibri" panose="020F0502020204030204" pitchFamily="34" charset="0"/>
              </a:rPr>
              <a:t>  address;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38802" y="804517"/>
            <a:ext cx="45577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常用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J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型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指令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37387"/>
              </p:ext>
            </p:extLst>
          </p:nvPr>
        </p:nvGraphicFramePr>
        <p:xfrm>
          <a:off x="433491" y="1365963"/>
          <a:ext cx="8129587" cy="149383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9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4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97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指令</a:t>
                      </a:r>
                    </a:p>
                  </a:txBody>
                  <a:tcPr marL="91448" marR="91448" marT="45730" marB="45730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[31:26]</a:t>
                      </a:r>
                      <a:endParaRPr lang="zh-CN" altLang="en-US" sz="22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8" marR="91448" marT="45730" marB="45730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[25:0]</a:t>
                      </a:r>
                    </a:p>
                  </a:txBody>
                  <a:tcPr marL="91448" marR="91448" marT="45730" marB="45730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指令功能</a:t>
                      </a:r>
                    </a:p>
                  </a:txBody>
                  <a:tcPr marL="91448" marR="91448" marT="45730" marB="45730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accent1"/>
                          </a:solidFill>
                          <a:latin typeface="Calibri" pitchFamily="34" charset="0"/>
                          <a:cs typeface="Calibri" pitchFamily="34" charset="0"/>
                        </a:rPr>
                        <a:t>j</a:t>
                      </a:r>
                      <a:endParaRPr lang="zh-CN" altLang="en-US" sz="2800" b="1" dirty="0">
                        <a:solidFill>
                          <a:schemeClr val="accent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8" marR="91448" marT="45730" marB="45730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000010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45730" marB="45730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address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8" marR="91448" marT="45730" marB="45730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无条件跳转</a:t>
                      </a:r>
                    </a:p>
                  </a:txBody>
                  <a:tcPr marL="91448" marR="91448" marT="45730" marB="45730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0">
                <a:tc>
                  <a:txBody>
                    <a:bodyPr/>
                    <a:lstStyle/>
                    <a:p>
                      <a:r>
                        <a:rPr lang="en-US" altLang="zh-CN" sz="2800" b="1" dirty="0" err="1">
                          <a:solidFill>
                            <a:schemeClr val="accent1"/>
                          </a:solidFill>
                          <a:latin typeface="Calibri" pitchFamily="34" charset="0"/>
                          <a:cs typeface="Calibri" pitchFamily="34" charset="0"/>
                        </a:rPr>
                        <a:t>jal</a:t>
                      </a:r>
                      <a:endParaRPr lang="zh-CN" altLang="en-US" sz="2800" b="1" dirty="0">
                        <a:solidFill>
                          <a:schemeClr val="accent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8" marR="91448" marT="45730" marB="45730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001100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45730" marB="45730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address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8" marR="91448" marT="45730" marB="45730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子程序调用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1448" marR="91448" marT="45730" marB="45730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矩形 13"/>
          <p:cNvSpPr>
            <a:spLocks noChangeArrowheads="1"/>
          </p:cNvSpPr>
          <p:nvPr/>
        </p:nvSpPr>
        <p:spPr bwMode="auto">
          <a:xfrm>
            <a:off x="373727" y="3339350"/>
            <a:ext cx="7993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指令功能：</a:t>
            </a:r>
            <a:r>
              <a:rPr kumimoji="0" lang="en-US" altLang="zh-CN" sz="2800" b="1" dirty="0">
                <a:latin typeface="Calibri" pitchFamily="34" charset="0"/>
              </a:rPr>
              <a:t>$PC← ($PC+4)</a:t>
            </a:r>
            <a:r>
              <a:rPr kumimoji="0" lang="en-US" altLang="zh-CN" sz="2800" b="1" baseline="-25000" dirty="0">
                <a:solidFill>
                  <a:schemeClr val="tx2"/>
                </a:solidFill>
                <a:latin typeface="Calibri" pitchFamily="34" charset="0"/>
              </a:rPr>
              <a:t>H4</a:t>
            </a:r>
            <a:r>
              <a:rPr kumimoji="0" lang="en-US" altLang="zh-CN" sz="2800" b="1" dirty="0">
                <a:latin typeface="Calibri" pitchFamily="34" charset="0"/>
              </a:rPr>
              <a:t> </a:t>
            </a:r>
            <a:r>
              <a:rPr kumimoji="0" lang="en-US" altLang="zh-CN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∪</a:t>
            </a:r>
            <a:r>
              <a:rPr kumimoji="0" lang="en-US" altLang="zh-CN" sz="2800" b="1" dirty="0">
                <a:latin typeface="Calibri" pitchFamily="34" charset="0"/>
              </a:rPr>
              <a:t> (address&lt;&lt;2)  </a:t>
            </a:r>
          </a:p>
        </p:txBody>
      </p:sp>
      <p:sp>
        <p:nvSpPr>
          <p:cNvPr id="16" name="矩形 14"/>
          <p:cNvSpPr>
            <a:spLocks noChangeArrowheads="1"/>
          </p:cNvSpPr>
          <p:nvPr/>
        </p:nvSpPr>
        <p:spPr bwMode="auto">
          <a:xfrm>
            <a:off x="373727" y="4499179"/>
            <a:ext cx="66246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指令功能：</a:t>
            </a:r>
            <a:endParaRPr kumimoji="0" lang="en-US" altLang="zh-CN" sz="2800" b="1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kumimoji="0" lang="en-US" altLang="zh-CN" sz="2800" b="1" dirty="0">
                <a:latin typeface="Calibri" pitchFamily="34" charset="0"/>
              </a:rPr>
              <a:t>$</a:t>
            </a:r>
            <a:r>
              <a:rPr kumimoji="0" lang="en-US" altLang="zh-CN" sz="2800" b="1" dirty="0" err="1">
                <a:latin typeface="Calibri" pitchFamily="34" charset="0"/>
              </a:rPr>
              <a:t>ra</a:t>
            </a:r>
            <a:r>
              <a:rPr kumimoji="0" lang="en-US" altLang="zh-CN" sz="2800" b="1" dirty="0">
                <a:latin typeface="Calibri" pitchFamily="34" charset="0"/>
              </a:rPr>
              <a:t>←$PC+4</a:t>
            </a:r>
            <a:r>
              <a:rPr kumimoji="0" lang="zh-CN" altLang="en-US" sz="2800" b="1" dirty="0">
                <a:latin typeface="Calibri" pitchFamily="34" charset="0"/>
              </a:rPr>
              <a:t>（</a:t>
            </a:r>
            <a:r>
              <a:rPr kumimoji="0"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保存返回地址</a:t>
            </a:r>
            <a:r>
              <a:rPr kumimoji="0" lang="zh-CN" altLang="en-US" sz="2800" b="1" dirty="0">
                <a:latin typeface="Calibri" pitchFamily="34" charset="0"/>
              </a:rPr>
              <a:t>）</a:t>
            </a:r>
          </a:p>
          <a:p>
            <a:pPr eaLnBrk="1" hangingPunct="1">
              <a:defRPr/>
            </a:pPr>
            <a:r>
              <a:rPr kumimoji="0" lang="en-US" altLang="zh-CN" sz="2800" b="1" dirty="0">
                <a:latin typeface="Calibri" pitchFamily="34" charset="0"/>
              </a:rPr>
              <a:t>$PC ← ($PC+4)</a:t>
            </a:r>
            <a:r>
              <a:rPr kumimoji="0" lang="en-US" altLang="zh-CN" sz="2800" b="1" baseline="-25000" dirty="0">
                <a:solidFill>
                  <a:schemeClr val="tx2"/>
                </a:solidFill>
                <a:latin typeface="Calibri" pitchFamily="34" charset="0"/>
              </a:rPr>
              <a:t>H4</a:t>
            </a:r>
            <a:r>
              <a:rPr kumimoji="0" lang="en-US" altLang="zh-CN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∪</a:t>
            </a:r>
            <a:r>
              <a:rPr kumimoji="0" lang="en-US" altLang="zh-CN" sz="2800" b="1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altLang="zh-CN" sz="2800" b="1" dirty="0">
                <a:latin typeface="Calibri" pitchFamily="34" charset="0"/>
              </a:rPr>
              <a:t>(address&lt;&lt;2) 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73727" y="5844136"/>
            <a:ext cx="84248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采用页面</a:t>
            </a:r>
            <a:r>
              <a:rPr kumimoji="0"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寻址方式</a:t>
            </a:r>
            <a:r>
              <a:rPr kumimoji="0"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（伪直接寻址）。</a:t>
            </a:r>
            <a:endParaRPr kumimoji="0" lang="en-US" altLang="zh-CN" sz="2800" b="1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70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utoUpdateAnimBg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440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、寻址方式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2024/10/28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1" name="Text Box 50"/>
          <p:cNvSpPr txBox="1">
            <a:spLocks noChangeArrowheads="1"/>
          </p:cNvSpPr>
          <p:nvPr/>
        </p:nvSpPr>
        <p:spPr bwMode="auto">
          <a:xfrm>
            <a:off x="369888" y="1052513"/>
            <a:ext cx="8378825" cy="11695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ts val="4200"/>
              </a:lnSpc>
              <a:spcBef>
                <a:spcPts val="0"/>
              </a:spcBef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在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MIPS32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指令集中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，寻址方式通过</a:t>
            </a:r>
            <a:r>
              <a:rPr lang="en-US" altLang="zh-CN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op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字段和</a:t>
            </a:r>
            <a:r>
              <a:rPr lang="en-US" altLang="zh-CN" sz="2800" b="1" dirty="0" err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func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字段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func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针对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R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型指令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隐含说明。</a:t>
            </a:r>
          </a:p>
        </p:txBody>
      </p:sp>
      <p:sp>
        <p:nvSpPr>
          <p:cNvPr id="12" name="Text Box 50"/>
          <p:cNvSpPr txBox="1">
            <a:spLocks noChangeArrowheads="1"/>
          </p:cNvSpPr>
          <p:nvPr/>
        </p:nvSpPr>
        <p:spPr bwMode="auto">
          <a:xfrm>
            <a:off x="497840" y="2422498"/>
            <a:ext cx="2376488" cy="5963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ts val="4200"/>
              </a:lnSpc>
              <a:spcBef>
                <a:spcPts val="0"/>
              </a:spcBef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型指令：</a:t>
            </a:r>
          </a:p>
        </p:txBody>
      </p:sp>
      <p:sp>
        <p:nvSpPr>
          <p:cNvPr id="13" name="Text Box 50"/>
          <p:cNvSpPr txBox="1">
            <a:spLocks noChangeArrowheads="1"/>
          </p:cNvSpPr>
          <p:nvPr/>
        </p:nvSpPr>
        <p:spPr bwMode="auto">
          <a:xfrm>
            <a:off x="1031499" y="2967761"/>
            <a:ext cx="7717213" cy="63094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4200"/>
              </a:lnSpc>
              <a:spcBef>
                <a:spcPts val="0"/>
              </a:spcBef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由</a:t>
            </a:r>
            <a:r>
              <a:rPr lang="en-US" altLang="zh-CN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op</a:t>
            </a:r>
            <a:r>
              <a:rPr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和</a:t>
            </a:r>
            <a:r>
              <a:rPr lang="en-US" altLang="zh-CN" sz="2800" b="1" dirty="0" err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func</a:t>
            </a:r>
            <a:r>
              <a:rPr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字段共同隐含说明当前的</a:t>
            </a:r>
            <a:r>
              <a:rPr lang="zh-CN" altLang="en-US" sz="2800" b="1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寻址方式；</a:t>
            </a:r>
            <a:endParaRPr lang="zh-CN" altLang="en-US" sz="2800" b="1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auto">
          <a:xfrm>
            <a:off x="497840" y="3807539"/>
            <a:ext cx="2777375" cy="63094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4200"/>
              </a:lnSpc>
              <a:spcBef>
                <a:spcPts val="0"/>
              </a:spcBef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型和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J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型指令：</a:t>
            </a:r>
          </a:p>
        </p:txBody>
      </p:sp>
      <p:sp>
        <p:nvSpPr>
          <p:cNvPr id="15" name="Text Box 50"/>
          <p:cNvSpPr txBox="1">
            <a:spLocks noChangeArrowheads="1"/>
          </p:cNvSpPr>
          <p:nvPr/>
        </p:nvSpPr>
        <p:spPr bwMode="auto">
          <a:xfrm>
            <a:off x="1031498" y="4387427"/>
            <a:ext cx="7483851" cy="63094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4200"/>
              </a:lnSpc>
              <a:spcBef>
                <a:spcPts val="0"/>
              </a:spcBef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由</a:t>
            </a:r>
            <a:r>
              <a:rPr lang="en-US" altLang="zh-CN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op</a:t>
            </a:r>
            <a:r>
              <a:rPr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字段隐含说明当前指令使用的寻址方式。</a:t>
            </a:r>
          </a:p>
        </p:txBody>
      </p:sp>
    </p:spTree>
    <p:extLst>
      <p:ext uri="{BB962C8B-B14F-4D97-AF65-F5344CB8AC3E}">
        <p14:creationId xmlns:p14="http://schemas.microsoft.com/office/powerpoint/2010/main" val="415527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4403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、寻址方式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2024/10/28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 dirty="0"/>
          </a:p>
        </p:txBody>
      </p:sp>
      <p:grpSp>
        <p:nvGrpSpPr>
          <p:cNvPr id="11" name="组合 11"/>
          <p:cNvGrpSpPr>
            <a:grpSpLocks/>
          </p:cNvGrpSpPr>
          <p:nvPr/>
        </p:nvGrpSpPr>
        <p:grpSpPr bwMode="auto">
          <a:xfrm>
            <a:off x="844550" y="2587835"/>
            <a:ext cx="4537075" cy="523220"/>
            <a:chOff x="539552" y="379450"/>
            <a:chExt cx="4536504" cy="522773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539552" y="379450"/>
              <a:ext cx="863491" cy="5227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latin typeface="+mn-lt"/>
                  <a:ea typeface="黑体" pitchFamily="2" charset="-122"/>
                </a:rPr>
                <a:t>op</a:t>
              </a:r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403043" y="379450"/>
              <a:ext cx="865078" cy="5227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 b="1" dirty="0" err="1">
                  <a:latin typeface="+mn-lt"/>
                  <a:ea typeface="黑体" pitchFamily="2" charset="-122"/>
                </a:rPr>
                <a:t>rs</a:t>
              </a:r>
              <a:endParaRPr lang="en-US" altLang="zh-CN" sz="2800" b="1" dirty="0">
                <a:latin typeface="+mn-lt"/>
                <a:ea typeface="黑体" pitchFamily="2" charset="-122"/>
              </a:endParaRP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2268121" y="379450"/>
              <a:ext cx="863491" cy="5227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 b="1" dirty="0" err="1">
                  <a:latin typeface="+mn-lt"/>
                  <a:ea typeface="黑体" pitchFamily="2" charset="-122"/>
                </a:rPr>
                <a:t>rt</a:t>
              </a:r>
              <a:endParaRPr lang="en-US" altLang="zh-CN" sz="2800" b="1" dirty="0">
                <a:latin typeface="+mn-lt"/>
                <a:ea typeface="黑体" pitchFamily="2" charset="-122"/>
              </a:endParaRP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3131613" y="379450"/>
              <a:ext cx="1944443" cy="5227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800" b="1" dirty="0">
                  <a:latin typeface="+mj-lt"/>
                  <a:ea typeface="黑体" pitchFamily="2" charset="-122"/>
                </a:rPr>
                <a:t>立即数</a:t>
              </a:r>
              <a:r>
                <a:rPr lang="en-US" altLang="zh-CN" sz="2800" b="1" dirty="0">
                  <a:ea typeface="黑体" pitchFamily="2" charset="-122"/>
                </a:rPr>
                <a:t>I</a:t>
              </a:r>
            </a:p>
          </p:txBody>
        </p: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1211898" y="3811797"/>
            <a:ext cx="4319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 err="1">
                <a:solidFill>
                  <a:schemeClr val="accent2"/>
                </a:solidFill>
                <a:latin typeface="Calibri" panose="020F0502020204030204" pitchFamily="34" charset="0"/>
              </a:rPr>
              <a:t>addi</a:t>
            </a:r>
            <a:r>
              <a:rPr lang="en-US" altLang="zh-CN" sz="2800" b="1" dirty="0">
                <a:solidFill>
                  <a:srgbClr val="FFFF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sz="2800" b="1" dirty="0">
                <a:latin typeface="Calibri" panose="020F0502020204030204" pitchFamily="34" charset="0"/>
              </a:rPr>
              <a:t>s1, 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s2, </a:t>
            </a:r>
            <a:r>
              <a:rPr lang="zh-CN" altLang="en-US" sz="2800" b="1" dirty="0">
                <a:latin typeface="Calibri" panose="020F0502020204030204" pitchFamily="34" charset="0"/>
              </a:rPr>
              <a:t>    </a:t>
            </a:r>
            <a:r>
              <a:rPr lang="en-US" altLang="zh-CN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1193684" y="4505996"/>
            <a:ext cx="3744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Adobe Myungjo Std M" pitchFamily="18" charset="-128"/>
                <a:cs typeface="Calibri" panose="020F0502020204030204" pitchFamily="34" charset="0"/>
              </a:rPr>
              <a:t># $s2+10</a:t>
            </a:r>
            <a:r>
              <a:rPr lang="zh-CN" altLang="en-US" sz="2800" b="1" dirty="0">
                <a:latin typeface="Calibri" panose="020F0502020204030204" pitchFamily="34" charset="0"/>
                <a:ea typeface="Adobe Myungjo Std M" pitchFamily="18" charset="-128"/>
                <a:cs typeface="Calibri" panose="020F0502020204030204" pitchFamily="34" charset="0"/>
              </a:rPr>
              <a:t>→</a:t>
            </a:r>
            <a:r>
              <a:rPr lang="en-US" altLang="zh-CN" sz="2800" b="1" dirty="0">
                <a:latin typeface="Calibri" panose="020F0502020204030204" pitchFamily="34" charset="0"/>
                <a:ea typeface="Adobe Myungjo Std M" pitchFamily="18" charset="-128"/>
                <a:cs typeface="Calibri" panose="020F0502020204030204" pitchFamily="34" charset="0"/>
              </a:rPr>
              <a:t>$s1</a:t>
            </a:r>
          </a:p>
        </p:txBody>
      </p: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 flipV="1">
            <a:off x="3687762" y="3306972"/>
            <a:ext cx="0" cy="504825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矩形 18"/>
          <p:cNvSpPr/>
          <p:nvPr/>
        </p:nvSpPr>
        <p:spPr bwMode="auto">
          <a:xfrm>
            <a:off x="3467100" y="2624347"/>
            <a:ext cx="1873250" cy="4432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eaLnBrk="1" hangingPunct="1">
              <a:lnSpc>
                <a:spcPts val="3500"/>
              </a:lnSpc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立即数</a:t>
            </a:r>
            <a:r>
              <a:rPr lang="en-US" altLang="zh-CN" sz="2800" b="1" dirty="0" err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imm</a:t>
            </a:r>
            <a:endParaRPr lang="zh-CN" altLang="en-US" sz="2800" b="1" dirty="0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628650" y="1116741"/>
            <a:ext cx="83534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立即数寻址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0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Immediate addressing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  <p:cxnSp>
        <p:nvCxnSpPr>
          <p:cNvPr id="23" name="直接箭头连接符 15"/>
          <p:cNvCxnSpPr>
            <a:cxnSpLocks noChangeShapeType="1"/>
          </p:cNvCxnSpPr>
          <p:nvPr/>
        </p:nvCxnSpPr>
        <p:spPr bwMode="auto">
          <a:xfrm flipV="1">
            <a:off x="2357437" y="3306972"/>
            <a:ext cx="647700" cy="576263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箭头连接符 15"/>
          <p:cNvCxnSpPr>
            <a:cxnSpLocks noChangeShapeType="1"/>
          </p:cNvCxnSpPr>
          <p:nvPr/>
        </p:nvCxnSpPr>
        <p:spPr bwMode="auto">
          <a:xfrm flipH="1" flipV="1">
            <a:off x="2284412" y="3379997"/>
            <a:ext cx="504825" cy="503238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646112" y="1835879"/>
            <a:ext cx="6751638" cy="53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操作数在指令中的立即数字段。</a:t>
            </a:r>
          </a:p>
        </p:txBody>
      </p:sp>
      <p:sp>
        <p:nvSpPr>
          <p:cNvPr id="26" name="TextBox 16"/>
          <p:cNvSpPr txBox="1">
            <a:spLocks noChangeArrowheads="1"/>
          </p:cNvSpPr>
          <p:nvPr/>
        </p:nvSpPr>
        <p:spPr bwMode="auto">
          <a:xfrm>
            <a:off x="796549" y="5275357"/>
            <a:ext cx="70672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anose="020F0502020204030204" pitchFamily="34" charset="0"/>
              </a:rPr>
              <a:t>注意：汇编格式和编码格式段的对应关系。</a:t>
            </a:r>
            <a:endParaRPr lang="en-US" altLang="zh-CN" sz="2800" b="1" dirty="0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4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  <p:bldP spid="20" grpId="0" autoUpdateAnimBg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4403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、寻址方式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2024/10/28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01575" y="1076440"/>
            <a:ext cx="74035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寄存器直接寻址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(Register Addressing)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25387" y="1805102"/>
            <a:ext cx="5599112" cy="53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操作数直接在寄存器中。</a:t>
            </a:r>
          </a:p>
        </p:txBody>
      </p:sp>
      <p:grpSp>
        <p:nvGrpSpPr>
          <p:cNvPr id="13" name="组合 29"/>
          <p:cNvGrpSpPr>
            <a:grpSpLocks/>
          </p:cNvGrpSpPr>
          <p:nvPr/>
        </p:nvGrpSpPr>
        <p:grpSpPr bwMode="auto">
          <a:xfrm>
            <a:off x="852399" y="2940165"/>
            <a:ext cx="6759575" cy="576262"/>
            <a:chOff x="495331" y="2116839"/>
            <a:chExt cx="6760004" cy="576064"/>
          </a:xfrm>
        </p:grpSpPr>
        <p:sp>
          <p:nvSpPr>
            <p:cNvPr id="14" name="矩形 13"/>
            <p:cNvSpPr/>
            <p:nvPr/>
          </p:nvSpPr>
          <p:spPr>
            <a:xfrm>
              <a:off x="495331" y="2116839"/>
              <a:ext cx="1395502" cy="57606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3200" b="1">
                  <a:solidFill>
                    <a:schemeClr val="tx1"/>
                  </a:solidFill>
                </a:rPr>
                <a:t>op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890833" y="2116839"/>
              <a:ext cx="1044641" cy="57606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3200" b="1" dirty="0" err="1">
                  <a:solidFill>
                    <a:schemeClr val="accent2"/>
                  </a:solidFill>
                </a:rPr>
                <a:t>rs</a:t>
              </a:r>
              <a:endParaRPr lang="en-US" altLang="zh-CN" sz="3200" b="1" dirty="0">
                <a:solidFill>
                  <a:schemeClr val="accent2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935474" y="2116839"/>
              <a:ext cx="1043053" cy="57606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3200" b="1">
                  <a:solidFill>
                    <a:schemeClr val="accent2"/>
                  </a:solidFill>
                </a:rPr>
                <a:t>rt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3978527" y="2116839"/>
              <a:ext cx="1044641" cy="57606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3200" b="1">
                  <a:solidFill>
                    <a:schemeClr val="accent2"/>
                  </a:solidFill>
                </a:rPr>
                <a:t>rd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023168" y="2116839"/>
              <a:ext cx="1044641" cy="57606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067810" y="2116839"/>
              <a:ext cx="1187525" cy="57606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3200" b="1">
                  <a:solidFill>
                    <a:schemeClr val="tx1"/>
                  </a:solidFill>
                </a:rPr>
                <a:t>func</a:t>
              </a:r>
            </a:p>
          </p:txBody>
        </p:sp>
      </p:grpSp>
      <p:sp>
        <p:nvSpPr>
          <p:cNvPr id="20" name="椭圆 19"/>
          <p:cNvSpPr/>
          <p:nvPr/>
        </p:nvSpPr>
        <p:spPr>
          <a:xfrm>
            <a:off x="2103349" y="2676640"/>
            <a:ext cx="1333500" cy="1104900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3200" b="1">
              <a:solidFill>
                <a:schemeClr val="tx1"/>
              </a:solidFill>
            </a:endParaRPr>
          </a:p>
        </p:txBody>
      </p:sp>
      <p:grpSp>
        <p:nvGrpSpPr>
          <p:cNvPr id="23" name="组合 36"/>
          <p:cNvGrpSpPr>
            <a:grpSpLocks/>
          </p:cNvGrpSpPr>
          <p:nvPr/>
        </p:nvGrpSpPr>
        <p:grpSpPr bwMode="auto">
          <a:xfrm>
            <a:off x="4275049" y="4829290"/>
            <a:ext cx="2454275" cy="1117946"/>
            <a:chOff x="3917630" y="4005064"/>
            <a:chExt cx="2454196" cy="1118013"/>
          </a:xfrm>
        </p:grpSpPr>
        <p:sp>
          <p:nvSpPr>
            <p:cNvPr id="24" name="矩形 23"/>
            <p:cNvSpPr/>
            <p:nvPr/>
          </p:nvSpPr>
          <p:spPr>
            <a:xfrm>
              <a:off x="3917630" y="4005064"/>
              <a:ext cx="2447846" cy="576297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 Box 3"/>
            <p:cNvSpPr txBox="1">
              <a:spLocks noChangeArrowheads="1"/>
            </p:cNvSpPr>
            <p:nvPr/>
          </p:nvSpPr>
          <p:spPr bwMode="auto">
            <a:xfrm>
              <a:off x="3923980" y="4592820"/>
              <a:ext cx="2447846" cy="530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092" tIns="49545" rIns="99092" bIns="49545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寄存器</a:t>
              </a:r>
              <a:r>
                <a:rPr lang="en-US" altLang="zh-CN" sz="2800" b="1" dirty="0" err="1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rs</a:t>
              </a:r>
              <a:endPara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6" name="直接连接符 25"/>
          <p:cNvCxnSpPr>
            <a:cxnSpLocks noChangeShapeType="1"/>
          </p:cNvCxnSpPr>
          <p:nvPr/>
        </p:nvCxnSpPr>
        <p:spPr bwMode="auto">
          <a:xfrm>
            <a:off x="2768512" y="3646602"/>
            <a:ext cx="0" cy="147002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26"/>
          <p:cNvCxnSpPr>
            <a:cxnSpLocks noChangeShapeType="1"/>
          </p:cNvCxnSpPr>
          <p:nvPr/>
        </p:nvCxnSpPr>
        <p:spPr bwMode="auto">
          <a:xfrm>
            <a:off x="2754224" y="5116627"/>
            <a:ext cx="14541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矩形 27"/>
          <p:cNvSpPr/>
          <p:nvPr/>
        </p:nvSpPr>
        <p:spPr bwMode="auto">
          <a:xfrm>
            <a:off x="4298025" y="4850303"/>
            <a:ext cx="2411413" cy="52863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eaLnBrk="1" hangingPunct="1"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数据字</a:t>
            </a:r>
            <a:endParaRPr lang="zh-CN" altLang="en-US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462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/>
      <p:bldP spid="20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4403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、寻址方式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2024/10/28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 dirty="0"/>
          </a:p>
        </p:txBody>
      </p:sp>
      <p:grpSp>
        <p:nvGrpSpPr>
          <p:cNvPr id="11" name="组合 18"/>
          <p:cNvGrpSpPr>
            <a:grpSpLocks/>
          </p:cNvGrpSpPr>
          <p:nvPr/>
        </p:nvGrpSpPr>
        <p:grpSpPr bwMode="auto">
          <a:xfrm>
            <a:off x="894139" y="2211098"/>
            <a:ext cx="6761163" cy="576262"/>
            <a:chOff x="429002" y="503430"/>
            <a:chExt cx="6760004" cy="576064"/>
          </a:xfrm>
        </p:grpSpPr>
        <p:sp>
          <p:nvSpPr>
            <p:cNvPr id="12" name="矩形 11"/>
            <p:cNvSpPr/>
            <p:nvPr/>
          </p:nvSpPr>
          <p:spPr>
            <a:xfrm>
              <a:off x="429002" y="503430"/>
              <a:ext cx="1395174" cy="576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1"/>
                  </a:solidFill>
                </a:rPr>
                <a:t>op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824176" y="503430"/>
              <a:ext cx="1044396" cy="576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FFFF00"/>
                  </a:solidFill>
                </a:rPr>
                <a:t>rs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868572" y="503430"/>
              <a:ext cx="1044396" cy="576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1"/>
                  </a:solidFill>
                </a:rPr>
                <a:t>rt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912968" y="503430"/>
              <a:ext cx="3276038" cy="576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800" b="1" dirty="0" err="1">
                  <a:solidFill>
                    <a:schemeClr val="tx1"/>
                  </a:solidFill>
                </a:rPr>
                <a:t>imm</a:t>
              </a:r>
              <a:endParaRPr lang="en-US" altLang="zh-CN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2145089" y="1945985"/>
            <a:ext cx="1333500" cy="1104900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0802" y="3962110"/>
            <a:ext cx="2447925" cy="5746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基准地址码</a:t>
            </a:r>
            <a:endParaRPr lang="en-US" altLang="zh-CN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8" name="肘形连接符 17"/>
          <p:cNvCxnSpPr>
            <a:cxnSpLocks noChangeShapeType="1"/>
            <a:stCxn id="13" idx="2"/>
            <a:endCxn id="17" idx="0"/>
          </p:cNvCxnSpPr>
          <p:nvPr/>
        </p:nvCxnSpPr>
        <p:spPr bwMode="auto">
          <a:xfrm rot="5400000">
            <a:off x="1873627" y="3011197"/>
            <a:ext cx="1149350" cy="727075"/>
          </a:xfrm>
          <a:prstGeom prst="bentConnector3">
            <a:avLst>
              <a:gd name="adj1" fmla="val 49861"/>
            </a:avLst>
          </a:prstGeom>
          <a:noFill/>
          <a:ln w="38100" algn="ctr">
            <a:solidFill>
              <a:schemeClr val="tx2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椭圆 18"/>
          <p:cNvSpPr/>
          <p:nvPr/>
        </p:nvSpPr>
        <p:spPr>
          <a:xfrm>
            <a:off x="3781802" y="3457285"/>
            <a:ext cx="503237" cy="5048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altLang="zh-CN" sz="3200" b="1" dirty="0">
                <a:solidFill>
                  <a:schemeClr val="tx1"/>
                </a:solidFill>
              </a:rPr>
              <a:t>+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20" name="肘形连接符 18"/>
          <p:cNvCxnSpPr>
            <a:cxnSpLocks noChangeShapeType="1"/>
            <a:stCxn id="15" idx="2"/>
            <a:endCxn id="19" idx="0"/>
          </p:cNvCxnSpPr>
          <p:nvPr/>
        </p:nvCxnSpPr>
        <p:spPr bwMode="auto">
          <a:xfrm rot="5400000">
            <a:off x="4703345" y="2130929"/>
            <a:ext cx="644525" cy="1982788"/>
          </a:xfrm>
          <a:prstGeom prst="bentConnector3">
            <a:avLst>
              <a:gd name="adj1" fmla="val 49755"/>
            </a:avLst>
          </a:prstGeom>
          <a:noFill/>
          <a:ln w="38100" algn="ctr">
            <a:solidFill>
              <a:schemeClr val="tx2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肘形连接符 18"/>
          <p:cNvCxnSpPr>
            <a:stCxn id="17" idx="3"/>
            <a:endCxn id="19" idx="4"/>
          </p:cNvCxnSpPr>
          <p:nvPr/>
        </p:nvCxnSpPr>
        <p:spPr>
          <a:xfrm flipV="1">
            <a:off x="3308727" y="3962110"/>
            <a:ext cx="725487" cy="287338"/>
          </a:xfrm>
          <a:prstGeom prst="bentConnector2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19"/>
          <p:cNvGrpSpPr>
            <a:grpSpLocks/>
          </p:cNvGrpSpPr>
          <p:nvPr/>
        </p:nvGrpSpPr>
        <p:grpSpPr bwMode="auto">
          <a:xfrm>
            <a:off x="5024814" y="3466554"/>
            <a:ext cx="2447925" cy="2056069"/>
            <a:chOff x="4559429" y="1781295"/>
            <a:chExt cx="2447898" cy="2057073"/>
          </a:xfrm>
        </p:grpSpPr>
        <p:sp>
          <p:nvSpPr>
            <p:cNvPr id="25" name="矩形 24"/>
            <p:cNvSpPr/>
            <p:nvPr/>
          </p:nvSpPr>
          <p:spPr>
            <a:xfrm>
              <a:off x="4559429" y="2254858"/>
              <a:ext cx="2447898" cy="158351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 Box 3"/>
            <p:cNvSpPr txBox="1">
              <a:spLocks noChangeArrowheads="1"/>
            </p:cNvSpPr>
            <p:nvPr/>
          </p:nvSpPr>
          <p:spPr bwMode="auto">
            <a:xfrm>
              <a:off x="4991224" y="1781295"/>
              <a:ext cx="1584308" cy="531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092" tIns="49545" rIns="99092" bIns="49545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存储器</a:t>
              </a:r>
              <a:endPara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559429" y="2829813"/>
              <a:ext cx="2447898" cy="5765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肘形连接符 18"/>
          <p:cNvCxnSpPr>
            <a:cxnSpLocks noChangeShapeType="1"/>
            <a:stCxn id="19" idx="6"/>
            <a:endCxn id="27" idx="1"/>
          </p:cNvCxnSpPr>
          <p:nvPr/>
        </p:nvCxnSpPr>
        <p:spPr bwMode="auto">
          <a:xfrm>
            <a:off x="4285039" y="3709698"/>
            <a:ext cx="739775" cy="109220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2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矩形 28"/>
          <p:cNvSpPr/>
          <p:nvPr/>
        </p:nvSpPr>
        <p:spPr>
          <a:xfrm>
            <a:off x="4677152" y="1841413"/>
            <a:ext cx="3119311" cy="387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4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4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位的带符号常数</a:t>
            </a:r>
          </a:p>
        </p:txBody>
      </p:sp>
      <p:sp>
        <p:nvSpPr>
          <p:cNvPr id="33" name="矩形 32"/>
          <p:cNvSpPr/>
          <p:nvPr/>
        </p:nvSpPr>
        <p:spPr>
          <a:xfrm>
            <a:off x="5954135" y="2845932"/>
            <a:ext cx="2804851" cy="388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带符号扩展成</a:t>
            </a:r>
            <a:r>
              <a:rPr lang="en-US" altLang="zh-CN" sz="24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32</a:t>
            </a:r>
            <a:r>
              <a:rPr lang="zh-CN" altLang="en-US" sz="24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</a:p>
        </p:txBody>
      </p:sp>
      <p:sp>
        <p:nvSpPr>
          <p:cNvPr id="34" name="矩形 33"/>
          <p:cNvSpPr/>
          <p:nvPr/>
        </p:nvSpPr>
        <p:spPr bwMode="auto">
          <a:xfrm>
            <a:off x="5037514" y="4530060"/>
            <a:ext cx="2411413" cy="52863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数据字</a:t>
            </a:r>
          </a:p>
        </p:txBody>
      </p:sp>
      <p:sp>
        <p:nvSpPr>
          <p:cNvPr id="35" name="矩形 34"/>
          <p:cNvSpPr/>
          <p:nvPr/>
        </p:nvSpPr>
        <p:spPr>
          <a:xfrm>
            <a:off x="789364" y="5068598"/>
            <a:ext cx="3168650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符号扩展（补码）</a:t>
            </a:r>
          </a:p>
        </p:txBody>
      </p:sp>
      <p:sp>
        <p:nvSpPr>
          <p:cNvPr id="36" name="矩形 35"/>
          <p:cNvSpPr/>
          <p:nvPr/>
        </p:nvSpPr>
        <p:spPr>
          <a:xfrm>
            <a:off x="789364" y="5676610"/>
            <a:ext cx="4392613" cy="387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正数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，在高位补上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</p:txBody>
      </p:sp>
      <p:sp>
        <p:nvSpPr>
          <p:cNvPr id="37" name="矩形 36"/>
          <p:cNvSpPr/>
          <p:nvPr/>
        </p:nvSpPr>
        <p:spPr>
          <a:xfrm>
            <a:off x="789364" y="6240173"/>
            <a:ext cx="4319588" cy="388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负数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，在高位补上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</p:txBody>
      </p:sp>
      <p:sp>
        <p:nvSpPr>
          <p:cNvPr id="38" name="矩形 37"/>
          <p:cNvSpPr/>
          <p:nvPr/>
        </p:nvSpPr>
        <p:spPr>
          <a:xfrm>
            <a:off x="4931153" y="5685009"/>
            <a:ext cx="3778250" cy="387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012A</a:t>
            </a:r>
            <a:r>
              <a:rPr lang="en-US" altLang="zh-CN" sz="2800" b="1" baseline="-250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→</a:t>
            </a:r>
            <a:r>
              <a:rPr lang="en-US" altLang="zh-CN" sz="2800" b="1" u="sng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0000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012A</a:t>
            </a:r>
            <a:r>
              <a:rPr lang="en-US" altLang="zh-CN" sz="2800" b="1" baseline="-250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</a:p>
        </p:txBody>
      </p:sp>
      <p:sp>
        <p:nvSpPr>
          <p:cNvPr id="39" name="矩形 38"/>
          <p:cNvSpPr/>
          <p:nvPr/>
        </p:nvSpPr>
        <p:spPr>
          <a:xfrm>
            <a:off x="4927977" y="6243809"/>
            <a:ext cx="3781425" cy="387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812A</a:t>
            </a:r>
            <a:r>
              <a:rPr lang="en-US" altLang="zh-CN" sz="2800" b="1" baseline="-250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→0</a:t>
            </a:r>
            <a:r>
              <a:rPr lang="en-US" altLang="zh-CN" sz="2800" b="1" u="sng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FFFF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812A</a:t>
            </a:r>
            <a:r>
              <a:rPr lang="en-US" altLang="zh-CN" sz="2800" b="1" baseline="-25000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endParaRPr lang="en-US" altLang="zh-CN" sz="2800" b="1" baseline="-25000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683926" y="1347065"/>
            <a:ext cx="7701269" cy="53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92" tIns="49545" rIns="99092" bIns="49545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操作数地址由</a:t>
            </a:r>
            <a:r>
              <a:rPr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寄存器和立即数字段联合产生</a:t>
            </a: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722689" y="805640"/>
            <a:ext cx="6691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基址寻址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(Basic Addressing)</a:t>
            </a:r>
          </a:p>
        </p:txBody>
      </p:sp>
    </p:spTree>
    <p:extLst>
      <p:ext uri="{BB962C8B-B14F-4D97-AF65-F5344CB8AC3E}">
        <p14:creationId xmlns:p14="http://schemas.microsoft.com/office/powerpoint/2010/main" val="38935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9" grpId="0"/>
      <p:bldP spid="33" grpId="0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4403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、寻址方式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2024/10/28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 dirty="0"/>
          </a:p>
        </p:txBody>
      </p:sp>
      <p:grpSp>
        <p:nvGrpSpPr>
          <p:cNvPr id="11" name="组合 18"/>
          <p:cNvGrpSpPr>
            <a:grpSpLocks/>
          </p:cNvGrpSpPr>
          <p:nvPr/>
        </p:nvGrpSpPr>
        <p:grpSpPr bwMode="auto">
          <a:xfrm>
            <a:off x="809780" y="2498898"/>
            <a:ext cx="6759575" cy="576263"/>
            <a:chOff x="356994" y="791462"/>
            <a:chExt cx="6760004" cy="576064"/>
          </a:xfrm>
        </p:grpSpPr>
        <p:sp>
          <p:nvSpPr>
            <p:cNvPr id="12" name="矩形 11"/>
            <p:cNvSpPr/>
            <p:nvPr/>
          </p:nvSpPr>
          <p:spPr>
            <a:xfrm>
              <a:off x="356994" y="791462"/>
              <a:ext cx="1395501" cy="57606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1"/>
                  </a:solidFill>
                </a:rPr>
                <a:t>op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752495" y="791462"/>
              <a:ext cx="1044641" cy="57606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800" b="1" dirty="0" err="1">
                  <a:solidFill>
                    <a:schemeClr val="tx1"/>
                  </a:solidFill>
                </a:rPr>
                <a:t>rs</a:t>
              </a:r>
              <a:endParaRPr lang="en-US" altLang="zh-C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97136" y="791462"/>
              <a:ext cx="1043054" cy="57606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1"/>
                  </a:solidFill>
                </a:rPr>
                <a:t>rt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0190" y="791462"/>
              <a:ext cx="3276808" cy="57606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800" b="1" dirty="0" err="1">
                  <a:solidFill>
                    <a:schemeClr val="tx1"/>
                  </a:solidFill>
                </a:rPr>
                <a:t>imm</a:t>
              </a:r>
              <a:endParaRPr lang="en-US" altLang="zh-CN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776442" y="4488036"/>
            <a:ext cx="2447925" cy="5762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基准</a:t>
            </a:r>
            <a:r>
              <a:rPr lang="zh-CN" altLang="en-US" sz="2800" b="1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地址码</a:t>
            </a:r>
            <a:endParaRPr lang="en-US" altLang="zh-CN" sz="2800" b="1" dirty="0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695855" y="3886373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altLang="zh-CN" sz="3200" dirty="0">
                <a:solidFill>
                  <a:schemeClr val="accent2"/>
                </a:solidFill>
              </a:rPr>
              <a:t>+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cxnSp>
        <p:nvCxnSpPr>
          <p:cNvPr id="18" name="肘形连接符 18"/>
          <p:cNvCxnSpPr>
            <a:stCxn id="16" idx="3"/>
          </p:cNvCxnSpPr>
          <p:nvPr/>
        </p:nvCxnSpPr>
        <p:spPr>
          <a:xfrm flipV="1">
            <a:off x="3237067" y="4488036"/>
            <a:ext cx="723900" cy="288925"/>
          </a:xfrm>
          <a:prstGeom prst="bentConnector2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4940455" y="4275311"/>
            <a:ext cx="2447925" cy="2157412"/>
            <a:chOff x="4487421" y="1969523"/>
            <a:chExt cx="2447898" cy="2156877"/>
          </a:xfrm>
        </p:grpSpPr>
        <p:sp>
          <p:nvSpPr>
            <p:cNvPr id="20" name="矩形 19"/>
            <p:cNvSpPr/>
            <p:nvPr/>
          </p:nvSpPr>
          <p:spPr>
            <a:xfrm>
              <a:off x="4487421" y="2542468"/>
              <a:ext cx="2447898" cy="158393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4919216" y="1969523"/>
              <a:ext cx="1584308" cy="530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092" tIns="49545" rIns="99092" bIns="49545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存储器</a:t>
              </a:r>
              <a:endPara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487421" y="3118588"/>
              <a:ext cx="2447898" cy="57611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cxnSp>
        <p:nvCxnSpPr>
          <p:cNvPr id="25" name="肘形连接符 18"/>
          <p:cNvCxnSpPr>
            <a:cxnSpLocks noChangeShapeType="1"/>
            <a:stCxn id="17" idx="6"/>
            <a:endCxn id="24" idx="1"/>
          </p:cNvCxnSpPr>
          <p:nvPr/>
        </p:nvCxnSpPr>
        <p:spPr bwMode="auto">
          <a:xfrm>
            <a:off x="4213380" y="4138786"/>
            <a:ext cx="714375" cy="157480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2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" name="组合 24"/>
          <p:cNvGrpSpPr>
            <a:grpSpLocks/>
          </p:cNvGrpSpPr>
          <p:nvPr/>
        </p:nvGrpSpPr>
        <p:grpSpPr bwMode="auto">
          <a:xfrm>
            <a:off x="3948267" y="3121198"/>
            <a:ext cx="1982788" cy="669925"/>
            <a:chOff x="3711575" y="2781300"/>
            <a:chExt cx="1982788" cy="669925"/>
          </a:xfrm>
        </p:grpSpPr>
        <p:cxnSp>
          <p:nvCxnSpPr>
            <p:cNvPr id="27" name="肘形连接符 18"/>
            <p:cNvCxnSpPr/>
            <p:nvPr/>
          </p:nvCxnSpPr>
          <p:spPr>
            <a:xfrm rot="5400000">
              <a:off x="4368006" y="2124869"/>
              <a:ext cx="669925" cy="1982788"/>
            </a:xfrm>
            <a:prstGeom prst="bentConnector3">
              <a:avLst>
                <a:gd name="adj1" fmla="val 48106"/>
              </a:avLst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4341813" y="2897188"/>
              <a:ext cx="1093787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b="1" dirty="0">
                  <a:solidFill>
                    <a:schemeClr val="accent2"/>
                  </a:solidFill>
                </a:rPr>
                <a:t>&lt;&lt; 2</a:t>
              </a:r>
            </a:p>
          </p:txBody>
        </p:sp>
      </p:grp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592792" y="2040111"/>
            <a:ext cx="28797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位的带符号常数</a:t>
            </a:r>
          </a:p>
        </p:txBody>
      </p:sp>
      <p:sp>
        <p:nvSpPr>
          <p:cNvPr id="33" name="矩形 32"/>
          <p:cNvSpPr/>
          <p:nvPr/>
        </p:nvSpPr>
        <p:spPr>
          <a:xfrm>
            <a:off x="5961218" y="3192636"/>
            <a:ext cx="2276696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带符号扩展成</a:t>
            </a:r>
            <a:r>
              <a:rPr lang="en-US" altLang="zh-CN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位</a:t>
            </a:r>
            <a:endParaRPr lang="en-US" altLang="zh-CN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defRPr/>
            </a:pPr>
            <a:r>
              <a:rPr lang="zh-CN" altLang="en-US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并</a:t>
            </a:r>
            <a:r>
              <a:rPr lang="zh-CN" altLang="en-US" b="1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左移</a:t>
            </a:r>
            <a:r>
              <a:rPr lang="en-US" altLang="zh-CN" b="1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位</a:t>
            </a:r>
          </a:p>
        </p:txBody>
      </p:sp>
      <p:sp>
        <p:nvSpPr>
          <p:cNvPr id="34" name="矩形 33"/>
          <p:cNvSpPr/>
          <p:nvPr/>
        </p:nvSpPr>
        <p:spPr bwMode="auto">
          <a:xfrm>
            <a:off x="4953155" y="5450061"/>
            <a:ext cx="2411412" cy="53022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eaLnBrk="1" hangingPunct="1">
              <a:defRPr/>
            </a:pPr>
            <a:endParaRPr lang="zh-CN" altLang="en-US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504980" y="1410017"/>
            <a:ext cx="8264525" cy="53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隐含使用</a:t>
            </a:r>
            <a:r>
              <a:rPr lang="en-US" altLang="zh-CN" sz="2800" b="1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sz="2800" b="1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作为基址寄存器</a:t>
            </a:r>
            <a:endParaRPr lang="zh-CN" altLang="en-US" sz="2800" b="1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87517" y="829656"/>
            <a:ext cx="8569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PC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相对寻址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(PC-relative Addressing)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992342" y="5115098"/>
            <a:ext cx="2016125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92" tIns="49545" rIns="99092" bIns="49545">
            <a:spAutoFit/>
          </a:bodyPr>
          <a:lstStyle/>
          <a:p>
            <a:pPr algn="ctr" eaLnBrk="1" latinLnBrk="1" hangingPunct="1">
              <a:defRPr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寄存器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27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9" grpId="0"/>
      <p:bldP spid="33" grpId="0"/>
      <p:bldP spid="34" grpId="0" animBg="1"/>
      <p:bldP spid="35" grpId="0"/>
      <p:bldP spid="36" grpId="0" autoUpdateAnimBg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4403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、寻址方式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2024/10/28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611046" y="2348169"/>
            <a:ext cx="1395413" cy="5762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chemeClr val="tx1"/>
                </a:solidFill>
              </a:rPr>
              <a:t>op</a:t>
            </a:r>
          </a:p>
        </p:txBody>
      </p:sp>
      <p:sp>
        <p:nvSpPr>
          <p:cNvPr id="39" name="矩形 38"/>
          <p:cNvSpPr/>
          <p:nvPr/>
        </p:nvSpPr>
        <p:spPr>
          <a:xfrm>
            <a:off x="3006459" y="2348169"/>
            <a:ext cx="3465512" cy="5762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40" name="肘形连接符 18"/>
          <p:cNvCxnSpPr>
            <a:stCxn id="52" idx="0"/>
            <a:endCxn id="42" idx="2"/>
          </p:cNvCxnSpPr>
          <p:nvPr/>
        </p:nvCxnSpPr>
        <p:spPr>
          <a:xfrm flipV="1">
            <a:off x="1712646" y="4972307"/>
            <a:ext cx="12700" cy="45402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5608371" y="2868465"/>
            <a:ext cx="25923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↑26</a:t>
            </a:r>
            <a:r>
              <a:rPr lang="zh-CN" altLang="en-US" sz="24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位地址码</a:t>
            </a:r>
            <a:endParaRPr lang="zh-CN" altLang="en-US" sz="24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63396" y="4386519"/>
            <a:ext cx="722313" cy="57308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4</a:t>
            </a:r>
            <a:r>
              <a:rPr lang="zh-CN" altLang="en-US" b="1" dirty="0">
                <a:solidFill>
                  <a:schemeClr val="accent1"/>
                </a:solidFill>
              </a:rPr>
              <a:t>位</a:t>
            </a:r>
          </a:p>
        </p:txBody>
      </p:sp>
      <p:sp>
        <p:nvSpPr>
          <p:cNvPr id="43" name="矩形 42"/>
          <p:cNvSpPr/>
          <p:nvPr/>
        </p:nvSpPr>
        <p:spPr>
          <a:xfrm>
            <a:off x="2976296" y="3332419"/>
            <a:ext cx="1119188" cy="261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28</a:t>
            </a:r>
            <a:r>
              <a:rPr lang="zh-CN" altLang="en-US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位</a:t>
            </a:r>
          </a:p>
        </p:txBody>
      </p:sp>
      <p:sp>
        <p:nvSpPr>
          <p:cNvPr id="44" name="矩形 43"/>
          <p:cNvSpPr/>
          <p:nvPr/>
        </p:nvSpPr>
        <p:spPr>
          <a:xfrm>
            <a:off x="1287196" y="4049969"/>
            <a:ext cx="81915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>
                <a:solidFill>
                  <a:schemeClr val="accent2"/>
                </a:solidFill>
              </a:rPr>
              <a:t>4</a:t>
            </a:r>
            <a:r>
              <a:rPr lang="zh-CN" altLang="en-US" b="1" dirty="0">
                <a:solidFill>
                  <a:schemeClr val="accent2"/>
                </a:solidFill>
              </a:rPr>
              <a:t>位</a:t>
            </a:r>
          </a:p>
        </p:txBody>
      </p:sp>
      <p:grpSp>
        <p:nvGrpSpPr>
          <p:cNvPr id="45" name="组合 43"/>
          <p:cNvGrpSpPr>
            <a:grpSpLocks/>
          </p:cNvGrpSpPr>
          <p:nvPr/>
        </p:nvGrpSpPr>
        <p:grpSpPr bwMode="auto">
          <a:xfrm>
            <a:off x="5659171" y="3884869"/>
            <a:ext cx="2447925" cy="2157413"/>
            <a:chOff x="4623569" y="2784291"/>
            <a:chExt cx="2447898" cy="2156877"/>
          </a:xfrm>
        </p:grpSpPr>
        <p:sp>
          <p:nvSpPr>
            <p:cNvPr id="46" name="矩形 45"/>
            <p:cNvSpPr/>
            <p:nvPr/>
          </p:nvSpPr>
          <p:spPr>
            <a:xfrm>
              <a:off x="4623569" y="3357237"/>
              <a:ext cx="2447898" cy="1583931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dirty="0">
                <a:solidFill>
                  <a:srgbClr val="FFFF00"/>
                </a:solidFill>
              </a:endParaRPr>
            </a:p>
          </p:txBody>
        </p:sp>
        <p:sp>
          <p:nvSpPr>
            <p:cNvPr id="47" name="Text Box 3"/>
            <p:cNvSpPr txBox="1">
              <a:spLocks noChangeArrowheads="1"/>
            </p:cNvSpPr>
            <p:nvPr/>
          </p:nvSpPr>
          <p:spPr bwMode="auto">
            <a:xfrm>
              <a:off x="5055364" y="2784291"/>
              <a:ext cx="1584308" cy="530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092" tIns="49545" rIns="99092" bIns="49545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ea typeface="华文中宋" panose="02010600040101010101" pitchFamily="2" charset="-122"/>
                </a:rPr>
                <a:t>存储器</a:t>
              </a:r>
              <a:endParaRPr lang="en-US" altLang="zh-CN" sz="2800" b="1" dirty="0">
                <a:ea typeface="华文中宋" panose="0201060004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623569" y="3933355"/>
              <a:ext cx="2447898" cy="576120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49" name="肘形连接符 48"/>
          <p:cNvCxnSpPr>
            <a:cxnSpLocks noChangeShapeType="1"/>
            <a:stCxn id="60" idx="3"/>
            <a:endCxn id="48" idx="1"/>
          </p:cNvCxnSpPr>
          <p:nvPr/>
        </p:nvCxnSpPr>
        <p:spPr bwMode="auto">
          <a:xfrm>
            <a:off x="3892284" y="4675444"/>
            <a:ext cx="1754187" cy="647700"/>
          </a:xfrm>
          <a:prstGeom prst="bentConnector3">
            <a:avLst>
              <a:gd name="adj1" fmla="val 49954"/>
            </a:avLst>
          </a:prstGeom>
          <a:noFill/>
          <a:ln w="38100" algn="ctr">
            <a:solidFill>
              <a:schemeClr val="tx2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0" name="组合 41"/>
          <p:cNvGrpSpPr>
            <a:grpSpLocks/>
          </p:cNvGrpSpPr>
          <p:nvPr/>
        </p:nvGrpSpPr>
        <p:grpSpPr bwMode="auto">
          <a:xfrm>
            <a:off x="1350696" y="5439032"/>
            <a:ext cx="2528888" cy="980307"/>
            <a:chOff x="315043" y="3808558"/>
            <a:chExt cx="2528764" cy="979399"/>
          </a:xfrm>
        </p:grpSpPr>
        <p:sp>
          <p:nvSpPr>
            <p:cNvPr id="51" name="矩形 50"/>
            <p:cNvSpPr/>
            <p:nvPr/>
          </p:nvSpPr>
          <p:spPr>
            <a:xfrm>
              <a:off x="1037321" y="3808558"/>
              <a:ext cx="1806486" cy="575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dirty="0">
                <a:solidFill>
                  <a:srgbClr val="FFFF0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15043" y="3808558"/>
              <a:ext cx="722278" cy="575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4</a:t>
              </a:r>
              <a:r>
                <a:rPr lang="zh-CN" altLang="en-US" b="1" dirty="0">
                  <a:solidFill>
                    <a:schemeClr val="accent1"/>
                  </a:solidFill>
                </a:rPr>
                <a:t>位</a:t>
              </a:r>
            </a:p>
          </p:txBody>
        </p:sp>
        <p:sp>
          <p:nvSpPr>
            <p:cNvPr id="53" name="Text Box 3"/>
            <p:cNvSpPr txBox="1">
              <a:spLocks noChangeArrowheads="1"/>
            </p:cNvSpPr>
            <p:nvPr/>
          </p:nvSpPr>
          <p:spPr bwMode="auto">
            <a:xfrm>
              <a:off x="538870" y="4411249"/>
              <a:ext cx="1846171" cy="376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092" tIns="49545" rIns="99092" bIns="49545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黑体" pitchFamily="49" charset="-122"/>
                </a:rPr>
                <a:t>PC</a:t>
              </a:r>
              <a:r>
                <a:rPr lang="zh-CN" altLang="en-US" b="1" dirty="0">
                  <a:solidFill>
                    <a:schemeClr val="accent2"/>
                  </a:solidFill>
                  <a:latin typeface="+mn-lt"/>
                  <a:ea typeface="黑体" pitchFamily="49" charset="-122"/>
                </a:rPr>
                <a:t>当前值</a:t>
              </a:r>
            </a:p>
          </p:txBody>
        </p:sp>
      </p:grpSp>
      <p:grpSp>
        <p:nvGrpSpPr>
          <p:cNvPr id="54" name="组合 29"/>
          <p:cNvGrpSpPr>
            <a:grpSpLocks/>
          </p:cNvGrpSpPr>
          <p:nvPr/>
        </p:nvGrpSpPr>
        <p:grpSpPr bwMode="auto">
          <a:xfrm>
            <a:off x="2939784" y="2921257"/>
            <a:ext cx="2740025" cy="1465262"/>
            <a:chOff x="2624138" y="2684463"/>
            <a:chExt cx="2740025" cy="1465262"/>
          </a:xfrm>
        </p:grpSpPr>
        <p:cxnSp>
          <p:nvCxnSpPr>
            <p:cNvPr id="55" name="肘形连接符 18"/>
            <p:cNvCxnSpPr/>
            <p:nvPr/>
          </p:nvCxnSpPr>
          <p:spPr>
            <a:xfrm rot="10800000" flipV="1">
              <a:off x="2624138" y="3454400"/>
              <a:ext cx="2740025" cy="695325"/>
            </a:xfrm>
            <a:prstGeom prst="bentConnector2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组合 42"/>
            <p:cNvGrpSpPr>
              <a:grpSpLocks/>
            </p:cNvGrpSpPr>
            <p:nvPr/>
          </p:nvGrpSpPr>
          <p:grpSpPr bwMode="auto">
            <a:xfrm>
              <a:off x="3779838" y="2684463"/>
              <a:ext cx="1439862" cy="942975"/>
              <a:chOff x="3059832" y="1289968"/>
              <a:chExt cx="1440160" cy="942704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3059832" y="1845433"/>
                <a:ext cx="1335363" cy="3872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zh-CN" b="1" dirty="0">
                    <a:solidFill>
                      <a:schemeClr val="accent2"/>
                    </a:solidFill>
                  </a:rPr>
                  <a:t>&lt;&lt; 2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131284" y="1289968"/>
                <a:ext cx="1368708" cy="5760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hangingPunct="1">
                  <a:defRPr/>
                </a:pPr>
                <a:r>
                  <a:rPr lang="zh-CN" altLang="en-US" b="1" dirty="0">
                    <a:solidFill>
                      <a:schemeClr val="accent1"/>
                    </a:solidFill>
                    <a:latin typeface="黑体" pitchFamily="49" charset="-122"/>
                    <a:ea typeface="黑体" pitchFamily="49" charset="-122"/>
                  </a:rPr>
                  <a:t>左移</a:t>
                </a:r>
                <a:r>
                  <a:rPr lang="en-US" altLang="zh-CN" b="1" dirty="0">
                    <a:solidFill>
                      <a:schemeClr val="accent1"/>
                    </a:solidFill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lang="zh-CN" altLang="en-US" b="1" dirty="0">
                    <a:solidFill>
                      <a:schemeClr val="accent1"/>
                    </a:solidFill>
                    <a:latin typeface="黑体" pitchFamily="49" charset="-122"/>
                    <a:ea typeface="黑体" pitchFamily="49" charset="-122"/>
                  </a:rPr>
                  <a:t>位</a:t>
                </a:r>
              </a:p>
            </p:txBody>
          </p:sp>
        </p:grpSp>
      </p:grpSp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>
            <a:off x="5679809" y="2911732"/>
            <a:ext cx="0" cy="792162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矩形 59"/>
          <p:cNvSpPr/>
          <p:nvPr/>
        </p:nvSpPr>
        <p:spPr>
          <a:xfrm>
            <a:off x="3374759" y="4386519"/>
            <a:ext cx="504825" cy="57626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chemeClr val="accent2"/>
                </a:solidFill>
              </a:rPr>
              <a:t>00</a:t>
            </a:r>
          </a:p>
        </p:txBody>
      </p:sp>
      <p:sp>
        <p:nvSpPr>
          <p:cNvPr id="61" name="矩形 60"/>
          <p:cNvSpPr/>
          <p:nvPr/>
        </p:nvSpPr>
        <p:spPr>
          <a:xfrm>
            <a:off x="2087296" y="4386519"/>
            <a:ext cx="1287463" cy="57626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address</a:t>
            </a:r>
          </a:p>
        </p:txBody>
      </p:sp>
      <p:sp>
        <p:nvSpPr>
          <p:cNvPr id="62" name="矩形 61"/>
          <p:cNvSpPr/>
          <p:nvPr/>
        </p:nvSpPr>
        <p:spPr bwMode="auto">
          <a:xfrm>
            <a:off x="5657584" y="5056444"/>
            <a:ext cx="2447925" cy="53022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eaLnBrk="1" hangingPunct="1"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指令</a:t>
            </a:r>
            <a:endParaRPr lang="zh-CN" altLang="en-US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TextBox 45"/>
          <p:cNvSpPr txBox="1">
            <a:spLocks noChangeArrowheads="1"/>
          </p:cNvSpPr>
          <p:nvPr/>
        </p:nvSpPr>
        <p:spPr bwMode="auto">
          <a:xfrm>
            <a:off x="602984" y="779779"/>
            <a:ext cx="7716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Char char="l"/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伪直接寻址（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Pseudo-direct Addressing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64" name="Text Box 3"/>
          <p:cNvSpPr txBox="1">
            <a:spLocks noChangeArrowheads="1"/>
          </p:cNvSpPr>
          <p:nvPr/>
        </p:nvSpPr>
        <p:spPr bwMode="auto">
          <a:xfrm>
            <a:off x="583934" y="1309714"/>
            <a:ext cx="8191500" cy="96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也叫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页面寻址</a:t>
            </a:r>
            <a:r>
              <a:rPr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，由</a:t>
            </a:r>
            <a:r>
              <a:rPr lang="en-US" altLang="zh-CN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</a:t>
            </a:r>
            <a:r>
              <a:rPr lang="en-US" altLang="zh-CN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位与指令中的地址段组合产生有效地址。</a:t>
            </a:r>
          </a:p>
        </p:txBody>
      </p:sp>
    </p:spTree>
    <p:extLst>
      <p:ext uri="{BB962C8B-B14F-4D97-AF65-F5344CB8AC3E}">
        <p14:creationId xmlns:p14="http://schemas.microsoft.com/office/powerpoint/2010/main" val="84239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1" grpId="0"/>
      <p:bldP spid="42" grpId="0" animBg="1"/>
      <p:bldP spid="43" grpId="0"/>
      <p:bldP spid="44" grpId="0"/>
      <p:bldP spid="60" grpId="0" animBg="1"/>
      <p:bldP spid="61" grpId="0" animBg="1"/>
      <p:bldP spid="62" grpId="0" animBg="1"/>
      <p:bldP spid="63" grpId="0"/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73C90E-F2FC-467C-A85F-6F887E7A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7631D6-2F3F-4C77-B3DB-8DBE7BBF4BE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D14215-C7C0-49AB-ABB7-748A916A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课程介绍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9EE2D4-C0F1-4EB5-9301-EA6120E0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2AB42C-D10F-4A01-AFAE-0AA6C45D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C0E9BA-70D7-41EF-9F96-4BB4F35A2D17}"/>
              </a:ext>
            </a:extLst>
          </p:cNvPr>
          <p:cNvSpPr/>
          <p:nvPr/>
        </p:nvSpPr>
        <p:spPr>
          <a:xfrm>
            <a:off x="3424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>
            <a:extLst>
              <a:ext uri="{FF2B5EF4-FFF2-40B4-BE49-F238E27FC236}">
                <a16:creationId xmlns:a16="http://schemas.microsoft.com/office/drawing/2014/main" id="{41C3EC33-D139-4334-946B-DAC7392E0F5A}"/>
              </a:ext>
            </a:extLst>
          </p:cNvPr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>
            <a:extLst>
              <a:ext uri="{FF2B5EF4-FFF2-40B4-BE49-F238E27FC236}">
                <a16:creationId xmlns:a16="http://schemas.microsoft.com/office/drawing/2014/main" id="{3BA6E81F-6B3B-4883-9517-461E50132D04}"/>
              </a:ext>
            </a:extLst>
          </p:cNvPr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>
              <a:extLst>
                <a:ext uri="{FF2B5EF4-FFF2-40B4-BE49-F238E27FC236}">
                  <a16:creationId xmlns:a16="http://schemas.microsoft.com/office/drawing/2014/main" id="{77989D7F-9AAC-4095-A2C2-95738075A6C8}"/>
                </a:ext>
              </a:extLst>
            </p:cNvPr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r>
                <a:rPr lang="en-US" altLang="zh-CN" sz="2800" b="1" dirty="0" smtClean="0">
                  <a:solidFill>
                    <a:prstClr val="white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.6.2 </a:t>
              </a:r>
              <a:r>
                <a:rPr lang="zh-CN" altLang="en-US" sz="2800" dirty="0" smtClean="0">
                  <a:solidFill>
                    <a:prstClr val="white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基本组成部件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37934-E9B9-4094-869F-EF0BD4691457}"/>
                </a:ext>
              </a:extLst>
            </p:cNvPr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63D419AF-6CE8-4AF2-AE74-044DF70AF2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2296002" y="2720276"/>
            <a:ext cx="5473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※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存储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相关部件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291240" y="3431476"/>
            <a:ext cx="4613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※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运算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部件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auto">
          <a:xfrm>
            <a:off x="2296002" y="4152201"/>
            <a:ext cx="4614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※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数据预处理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部件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2296002" y="4861959"/>
            <a:ext cx="46148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※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数据通路选择部件</a:t>
            </a: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2296002" y="5584474"/>
            <a:ext cx="48974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※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控制单元（控制器）</a:t>
            </a:r>
          </a:p>
        </p:txBody>
      </p:sp>
    </p:spTree>
    <p:extLst>
      <p:ext uri="{BB962C8B-B14F-4D97-AF65-F5344CB8AC3E}">
        <p14:creationId xmlns:p14="http://schemas.microsoft.com/office/powerpoint/2010/main" val="177043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73C90E-F2FC-467C-A85F-6F887E7A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7631D6-2F3F-4C77-B3DB-8DBE7BBF4BE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D14215-C7C0-49AB-ABB7-748A916A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课程介绍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9EE2D4-C0F1-4EB5-9301-EA6120E0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2AB42C-D10F-4A01-AFAE-0AA6C45D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C0E9BA-70D7-41EF-9F96-4BB4F35A2D17}"/>
              </a:ext>
            </a:extLst>
          </p:cNvPr>
          <p:cNvSpPr/>
          <p:nvPr/>
        </p:nvSpPr>
        <p:spPr>
          <a:xfrm>
            <a:off x="3424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iSľídé"/>
          <p:cNvSpPr/>
          <p:nvPr/>
        </p:nvSpPr>
        <p:spPr>
          <a:xfrm>
            <a:off x="502444" y="1017903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5" name="iṧḷïḋê"/>
          <p:cNvGrpSpPr/>
          <p:nvPr/>
        </p:nvGrpSpPr>
        <p:grpSpPr>
          <a:xfrm>
            <a:off x="502444" y="1382113"/>
            <a:ext cx="6032468" cy="556314"/>
            <a:chOff x="669925" y="1609562"/>
            <a:chExt cx="3530781" cy="741752"/>
          </a:xfrm>
        </p:grpSpPr>
        <p:sp>
          <p:nvSpPr>
            <p:cNvPr id="16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  <a:r>
                <a:rPr lang="en-US" altLang="zh-CN" sz="2800" b="1" dirty="0" smtClea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en-US" altLang="zh-CN" sz="2800" dirty="0" smtClea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MIPS32</a:t>
              </a:r>
              <a:r>
                <a:rPr lang="zh-CN" altLang="en-US" sz="2800" dirty="0" smtClea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架构</a:t>
              </a:r>
              <a:r>
                <a:rPr lang="en-US" altLang="zh-CN" sz="2800" dirty="0" smtClea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CPU</a:t>
              </a:r>
              <a:r>
                <a:rPr lang="zh-CN" altLang="en-US" sz="2800" dirty="0" smtClea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设计实例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îsḻíḋé"/>
          <p:cNvSpPr txBox="1"/>
          <p:nvPr/>
        </p:nvSpPr>
        <p:spPr>
          <a:xfrm>
            <a:off x="1872698" y="269927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9" name="ísḻiḑe"/>
          <p:cNvSpPr/>
          <p:nvPr/>
        </p:nvSpPr>
        <p:spPr>
          <a:xfrm>
            <a:off x="2526228" y="2710818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MIPS32</a:t>
            </a:r>
            <a:r>
              <a:rPr lang="zh-CN" altLang="en-US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指令架构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0" name="ïṩľîdé"/>
          <p:cNvSpPr txBox="1"/>
          <p:nvPr/>
        </p:nvSpPr>
        <p:spPr>
          <a:xfrm>
            <a:off x="1872697" y="3384419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îṣ1idè"/>
          <p:cNvSpPr/>
          <p:nvPr/>
        </p:nvSpPr>
        <p:spPr>
          <a:xfrm>
            <a:off x="2702874" y="3370030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基本组成部件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2" name="işľíďe"/>
          <p:cNvSpPr txBox="1"/>
          <p:nvPr/>
        </p:nvSpPr>
        <p:spPr>
          <a:xfrm>
            <a:off x="1872697" y="409568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ïşľïdé"/>
          <p:cNvSpPr/>
          <p:nvPr/>
        </p:nvSpPr>
        <p:spPr>
          <a:xfrm>
            <a:off x="2702874" y="4132606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  <a:defRPr/>
            </a:pPr>
            <a:r>
              <a:rPr lang="zh-CN" altLang="en-US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单周期</a:t>
            </a:r>
            <a:r>
              <a:rPr lang="en-US" altLang="zh-CN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MIPS32</a:t>
            </a:r>
            <a:r>
              <a:rPr lang="zh-CN" altLang="en-US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处理器</a:t>
            </a:r>
            <a:endParaRPr lang="zh-CN" altLang="en-US" sz="2800" b="1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îṩļíḑé"/>
          <p:cNvSpPr/>
          <p:nvPr/>
        </p:nvSpPr>
        <p:spPr>
          <a:xfrm>
            <a:off x="1524070" y="2727831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ïśľîḋê"/>
          <p:cNvSpPr/>
          <p:nvPr/>
        </p:nvSpPr>
        <p:spPr>
          <a:xfrm>
            <a:off x="1524070" y="3412973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íṧļîḓê"/>
          <p:cNvSpPr/>
          <p:nvPr/>
        </p:nvSpPr>
        <p:spPr>
          <a:xfrm>
            <a:off x="1524070" y="4124239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959428" y="3205478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959428" y="3902168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959428" y="4624981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3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、存储相关的部件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523875" y="1186260"/>
            <a:ext cx="360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寄存器堆（组）</a:t>
            </a:r>
          </a:p>
        </p:txBody>
      </p:sp>
      <p:sp>
        <p:nvSpPr>
          <p:cNvPr id="12" name="矩形 11"/>
          <p:cNvSpPr/>
          <p:nvPr/>
        </p:nvSpPr>
        <p:spPr>
          <a:xfrm>
            <a:off x="523875" y="3761227"/>
            <a:ext cx="8029575" cy="12747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152400" eaLnBrk="1" hangingPunct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读数据</a:t>
            </a:r>
            <a:r>
              <a:rPr lang="en-US" altLang="zh-CN" sz="32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32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根据指令中的</a:t>
            </a:r>
            <a:r>
              <a:rPr lang="en-US" altLang="zh-CN" sz="3200" dirty="0" err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rs</a:t>
            </a:r>
            <a:r>
              <a:rPr lang="zh-CN" altLang="en-US" sz="32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3200" dirty="0" err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rt</a:t>
            </a:r>
            <a:r>
              <a:rPr lang="en-US" altLang="zh-CN" sz="32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marL="514350" indent="-152400" eaLnBrk="1" hangingPunct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altLang="zh-CN" sz="32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写数据</a:t>
            </a:r>
            <a:r>
              <a:rPr lang="en-US" altLang="zh-CN" sz="32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32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根据指令中的</a:t>
            </a:r>
            <a:r>
              <a:rPr lang="en-US" altLang="zh-CN" sz="3200" dirty="0" err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rt</a:t>
            </a:r>
            <a:r>
              <a:rPr lang="zh-CN" altLang="en-US" sz="32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32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rd)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903324" y="2028888"/>
            <a:ext cx="703255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32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32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位寄存器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936662" y="2846451"/>
            <a:ext cx="7552824" cy="5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92" tIns="49545" rIns="99092" bIns="49545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一般通过多端口</a:t>
            </a:r>
            <a:r>
              <a:rPr lang="zh-CN" altLang="en-US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小型存储器</a:t>
            </a:r>
            <a:r>
              <a:rPr lang="zh-CN" altLang="en-US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构成寄存器堆</a:t>
            </a:r>
          </a:p>
        </p:txBody>
      </p:sp>
    </p:spTree>
    <p:extLst>
      <p:ext uri="{BB962C8B-B14F-4D97-AF65-F5344CB8AC3E}">
        <p14:creationId xmlns:p14="http://schemas.microsoft.com/office/powerpoint/2010/main" val="341683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/>
      <p:bldP spid="13" grpId="0" autoUpdateAnimBg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</a:t>
            </a:r>
            <a:r>
              <a:rPr lang="zh-CN" altLang="en-US" sz="2800" b="1" noProof="0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存储相关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部件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组合 46"/>
          <p:cNvGrpSpPr>
            <a:grpSpLocks/>
          </p:cNvGrpSpPr>
          <p:nvPr/>
        </p:nvGrpSpPr>
        <p:grpSpPr bwMode="auto">
          <a:xfrm>
            <a:off x="1556962" y="1513263"/>
            <a:ext cx="630238" cy="695325"/>
            <a:chOff x="1565275" y="866775"/>
            <a:chExt cx="630238" cy="695325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2033588" y="866775"/>
              <a:ext cx="0" cy="69532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1961357" y="918369"/>
              <a:ext cx="144462" cy="323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565275" y="1081088"/>
              <a:ext cx="587375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ea typeface="+mn-ea"/>
                </a:rPr>
                <a:t>5</a:t>
              </a:r>
              <a:endParaRPr lang="zh-CN" altLang="en-US" sz="2400" dirty="0">
                <a:ea typeface="+mn-ea"/>
              </a:endParaRPr>
            </a:p>
          </p:txBody>
        </p:sp>
      </p:grpSp>
      <p:grpSp>
        <p:nvGrpSpPr>
          <p:cNvPr id="15" name="组合 47"/>
          <p:cNvGrpSpPr>
            <a:grpSpLocks/>
          </p:cNvGrpSpPr>
          <p:nvPr/>
        </p:nvGrpSpPr>
        <p:grpSpPr bwMode="auto">
          <a:xfrm>
            <a:off x="2518987" y="1513263"/>
            <a:ext cx="630238" cy="695325"/>
            <a:chOff x="2527300" y="866775"/>
            <a:chExt cx="630238" cy="695325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2987675" y="866775"/>
              <a:ext cx="0" cy="69532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2922588" y="930275"/>
              <a:ext cx="144462" cy="3254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2527300" y="1093788"/>
              <a:ext cx="585788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ea typeface="+mn-ea"/>
                </a:rPr>
                <a:t>5</a:t>
              </a:r>
              <a:endParaRPr lang="zh-CN" altLang="en-US" sz="2400" dirty="0">
                <a:ea typeface="+mn-ea"/>
              </a:endParaRPr>
            </a:p>
          </p:txBody>
        </p:sp>
      </p:grpSp>
      <p:grpSp>
        <p:nvGrpSpPr>
          <p:cNvPr id="19" name="组合 48"/>
          <p:cNvGrpSpPr>
            <a:grpSpLocks/>
          </p:cNvGrpSpPr>
          <p:nvPr/>
        </p:nvGrpSpPr>
        <p:grpSpPr bwMode="auto">
          <a:xfrm>
            <a:off x="3573087" y="1513263"/>
            <a:ext cx="630238" cy="695325"/>
            <a:chOff x="3581400" y="866775"/>
            <a:chExt cx="630238" cy="695325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4049713" y="866775"/>
              <a:ext cx="0" cy="69532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 flipH="1">
              <a:off x="3977482" y="924719"/>
              <a:ext cx="144462" cy="323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3581400" y="1081088"/>
              <a:ext cx="587375" cy="3683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solidFill>
                    <a:schemeClr val="accent1"/>
                  </a:solidFill>
                  <a:ea typeface="+mn-ea"/>
                </a:rPr>
                <a:t>5</a:t>
              </a:r>
              <a:endParaRPr lang="zh-CN" altLang="en-US" sz="2400" dirty="0">
                <a:solidFill>
                  <a:schemeClr val="accent1"/>
                </a:solidFill>
                <a:ea typeface="+mn-ea"/>
              </a:endParaRPr>
            </a:p>
          </p:txBody>
        </p:sp>
      </p:grp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042738" y="5443913"/>
            <a:ext cx="267889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92" tIns="49545" rIns="99092" bIns="49545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多端口寄存器堆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5427287" y="2767388"/>
            <a:ext cx="27352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92" tIns="49545" rIns="99092" bIns="49545">
            <a:spAutoFit/>
          </a:bodyPr>
          <a:lstStyle/>
          <a:p>
            <a:pPr marL="457200" indent="-457200" eaLnBrk="1" latinLnBrk="1" hangingPunct="1"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lang="en-US" altLang="zh-CN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Ra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给出地址</a:t>
            </a: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5427287" y="3630988"/>
            <a:ext cx="26638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92" tIns="49545" rIns="99092" bIns="49545">
            <a:spAutoFit/>
          </a:bodyPr>
          <a:lstStyle/>
          <a:p>
            <a:pPr marL="457200" indent="-457200" eaLnBrk="1" latinLnBrk="1" hangingPunct="1"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lang="en-US" altLang="zh-CN" sz="2800" dirty="0" err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Rb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给出地址</a:t>
            </a:r>
          </a:p>
        </p:txBody>
      </p:sp>
      <p:sp>
        <p:nvSpPr>
          <p:cNvPr id="28" name="TextBox 43"/>
          <p:cNvSpPr txBox="1"/>
          <p:nvPr/>
        </p:nvSpPr>
        <p:spPr>
          <a:xfrm>
            <a:off x="4851025" y="4275513"/>
            <a:ext cx="4033837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Data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端输入的数据在</a:t>
            </a:r>
            <a:r>
              <a:rPr lang="en-US" altLang="zh-CN" sz="2800" dirty="0" err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Wn</a:t>
            </a:r>
            <a:r>
              <a:rPr lang="en-US" altLang="zh-CN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且时钟</a:t>
            </a: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边沿信号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到来时写入到地址</a:t>
            </a:r>
            <a:r>
              <a:rPr lang="en-US" altLang="zh-CN" sz="2800" dirty="0" err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Rw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指定的寄存器。</a:t>
            </a:r>
          </a:p>
        </p:txBody>
      </p:sp>
      <p:grpSp>
        <p:nvGrpSpPr>
          <p:cNvPr id="33" name="组合 52"/>
          <p:cNvGrpSpPr>
            <a:grpSpLocks/>
          </p:cNvGrpSpPr>
          <p:nvPr/>
        </p:nvGrpSpPr>
        <p:grpSpPr bwMode="auto">
          <a:xfrm>
            <a:off x="671137" y="3788151"/>
            <a:ext cx="977900" cy="719137"/>
            <a:chOff x="679450" y="3141663"/>
            <a:chExt cx="977900" cy="719137"/>
          </a:xfrm>
        </p:grpSpPr>
        <p:cxnSp>
          <p:nvCxnSpPr>
            <p:cNvPr id="34" name="直接箭头连接符 33"/>
            <p:cNvCxnSpPr/>
            <p:nvPr/>
          </p:nvCxnSpPr>
          <p:spPr>
            <a:xfrm>
              <a:off x="746125" y="3698875"/>
              <a:ext cx="911225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1090613" y="3536950"/>
              <a:ext cx="144462" cy="32385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679450" y="3141663"/>
              <a:ext cx="739775" cy="4683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ea typeface="+mn-ea"/>
                </a:rPr>
                <a:t>32</a:t>
              </a:r>
              <a:endParaRPr lang="zh-CN" altLang="en-US" sz="2400" dirty="0">
                <a:ea typeface="+mn-ea"/>
              </a:endParaRPr>
            </a:p>
          </p:txBody>
        </p:sp>
      </p:grpSp>
      <p:grpSp>
        <p:nvGrpSpPr>
          <p:cNvPr id="37" name="组合 50"/>
          <p:cNvGrpSpPr>
            <a:grpSpLocks/>
          </p:cNvGrpSpPr>
          <p:nvPr/>
        </p:nvGrpSpPr>
        <p:grpSpPr bwMode="auto">
          <a:xfrm>
            <a:off x="4398587" y="2562601"/>
            <a:ext cx="860425" cy="682625"/>
            <a:chOff x="4406900" y="1916113"/>
            <a:chExt cx="860425" cy="682625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4430713" y="2436813"/>
              <a:ext cx="836612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4830763" y="2274888"/>
              <a:ext cx="144462" cy="323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4406900" y="1916113"/>
              <a:ext cx="739775" cy="4699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ea typeface="+mn-ea"/>
                </a:rPr>
                <a:t>32</a:t>
              </a:r>
              <a:endParaRPr lang="zh-CN" altLang="en-US" sz="2400" dirty="0">
                <a:ea typeface="+mn-ea"/>
              </a:endParaRPr>
            </a:p>
          </p:txBody>
        </p:sp>
      </p:grpSp>
      <p:grpSp>
        <p:nvGrpSpPr>
          <p:cNvPr id="41" name="组合 51"/>
          <p:cNvGrpSpPr>
            <a:grpSpLocks/>
          </p:cNvGrpSpPr>
          <p:nvPr/>
        </p:nvGrpSpPr>
        <p:grpSpPr bwMode="auto">
          <a:xfrm>
            <a:off x="4393825" y="3427788"/>
            <a:ext cx="865187" cy="666750"/>
            <a:chOff x="4402138" y="2781300"/>
            <a:chExt cx="865187" cy="666750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4427538" y="3286125"/>
              <a:ext cx="839787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4826000" y="3124200"/>
              <a:ext cx="144463" cy="323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4402138" y="2781300"/>
              <a:ext cx="739775" cy="4683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ea typeface="+mn-ea"/>
                </a:rPr>
                <a:t>32</a:t>
              </a:r>
              <a:endParaRPr lang="zh-CN" altLang="en-US" sz="2400" dirty="0">
                <a:ea typeface="+mn-ea"/>
              </a:endParaRPr>
            </a:p>
          </p:txBody>
        </p:sp>
      </p:grpSp>
      <p:cxnSp>
        <p:nvCxnSpPr>
          <p:cNvPr id="45" name="直接箭头连接符 44"/>
          <p:cNvCxnSpPr/>
          <p:nvPr/>
        </p:nvCxnSpPr>
        <p:spPr>
          <a:xfrm>
            <a:off x="737812" y="3197601"/>
            <a:ext cx="91122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合并 47"/>
          <p:cNvSpPr/>
          <p:nvPr/>
        </p:nvSpPr>
        <p:spPr bwMode="auto">
          <a:xfrm flipV="1">
            <a:off x="2765050" y="4496176"/>
            <a:ext cx="358775" cy="300037"/>
          </a:xfrm>
          <a:prstGeom prst="flowChartMerg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0">
              <a:solidFill>
                <a:schemeClr val="accent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49037" y="2213351"/>
            <a:ext cx="2892425" cy="2582862"/>
            <a:chOff x="1649037" y="2213351"/>
            <a:chExt cx="2892425" cy="2582862"/>
          </a:xfrm>
        </p:grpSpPr>
        <p:sp>
          <p:nvSpPr>
            <p:cNvPr id="47" name="矩形 46"/>
            <p:cNvSpPr/>
            <p:nvPr/>
          </p:nvSpPr>
          <p:spPr bwMode="auto">
            <a:xfrm>
              <a:off x="1653800" y="2213351"/>
              <a:ext cx="2765425" cy="2582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0" dirty="0">
                <a:solidFill>
                  <a:schemeClr val="accent2"/>
                </a:solidFill>
              </a:endParaRPr>
            </a:p>
          </p:txBody>
        </p:sp>
        <p:sp>
          <p:nvSpPr>
            <p:cNvPr id="49" name="Text Box 12"/>
            <p:cNvSpPr txBox="1">
              <a:spLocks noChangeArrowheads="1"/>
            </p:cNvSpPr>
            <p:nvPr/>
          </p:nvSpPr>
          <p:spPr bwMode="auto">
            <a:xfrm>
              <a:off x="1712551" y="2238751"/>
              <a:ext cx="619261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</a:rPr>
                <a:t>Ra</a:t>
              </a:r>
              <a:endParaRPr lang="zh-CN" altLang="en-US" sz="2800">
                <a:solidFill>
                  <a:schemeClr val="accent2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3855511" y="2783581"/>
              <a:ext cx="685951" cy="530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092" tIns="49545" rIns="99092" bIns="49545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accent2"/>
                  </a:solidFill>
                  <a:ea typeface="华文中宋" panose="02010600040101010101" pitchFamily="2" charset="-122"/>
                </a:rPr>
                <a:t>A</a:t>
              </a:r>
              <a:endParaRPr lang="zh-CN" altLang="en-US" sz="2800" dirty="0">
                <a:solidFill>
                  <a:schemeClr val="accent2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692254" y="2219701"/>
              <a:ext cx="617673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</a:rPr>
                <a:t>Rb</a:t>
              </a:r>
              <a:endParaRPr lang="zh-CN" altLang="en-US" sz="2800">
                <a:solidFill>
                  <a:schemeClr val="accent2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3730707" y="2219701"/>
              <a:ext cx="617673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</a:rPr>
                <a:t>Rw</a:t>
              </a:r>
              <a:endParaRPr lang="zh-CN" altLang="en-US" sz="2800">
                <a:solidFill>
                  <a:schemeClr val="accent2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53" name="Text Box 12"/>
            <p:cNvSpPr txBox="1">
              <a:spLocks noChangeArrowheads="1"/>
            </p:cNvSpPr>
            <p:nvPr/>
          </p:nvSpPr>
          <p:spPr bwMode="auto">
            <a:xfrm>
              <a:off x="1655388" y="4113588"/>
              <a:ext cx="892371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</a:rPr>
                <a:t>Data</a:t>
              </a:r>
              <a:endParaRPr lang="zh-CN" altLang="en-US" sz="2800">
                <a:solidFill>
                  <a:schemeClr val="accent2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54" name="Text Box 12"/>
            <p:cNvSpPr txBox="1">
              <a:spLocks noChangeArrowheads="1"/>
            </p:cNvSpPr>
            <p:nvPr/>
          </p:nvSpPr>
          <p:spPr bwMode="auto">
            <a:xfrm>
              <a:off x="3855511" y="3632893"/>
              <a:ext cx="685951" cy="530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092" tIns="49545" rIns="99092" bIns="49545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accent2"/>
                  </a:solidFill>
                  <a:ea typeface="华文中宋" panose="02010600040101010101" pitchFamily="2" charset="-122"/>
                </a:rPr>
                <a:t>B</a:t>
              </a:r>
              <a:endParaRPr lang="zh-CN" altLang="en-US" sz="2800" dirty="0">
                <a:solidFill>
                  <a:schemeClr val="accent2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2187318" y="3138863"/>
              <a:ext cx="1945114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092" tIns="49545" rIns="99092" bIns="49545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accent2"/>
                  </a:solidFill>
                  <a:ea typeface="华文中宋" panose="02010600040101010101" pitchFamily="2" charset="-122"/>
                </a:rPr>
                <a:t>32×32</a:t>
              </a:r>
            </a:p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寄存器堆</a:t>
              </a:r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649037" y="2973763"/>
              <a:ext cx="619261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 err="1">
                  <a:solidFill>
                    <a:schemeClr val="accent1"/>
                  </a:solidFill>
                  <a:ea typeface="华文中宋" panose="02010600040101010101" pitchFamily="2" charset="-122"/>
                </a:rPr>
                <a:t>Wn</a:t>
              </a:r>
              <a:endParaRPr lang="zh-CN" altLang="en-US" sz="2800" dirty="0">
                <a:solidFill>
                  <a:schemeClr val="accent1"/>
                </a:solidFill>
                <a:ea typeface="华文中宋" panose="02010600040101010101" pitchFamily="2" charset="-122"/>
              </a:endParaRPr>
            </a:p>
          </p:txBody>
        </p:sp>
      </p:grpSp>
      <p:grpSp>
        <p:nvGrpSpPr>
          <p:cNvPr id="57" name="组合 53"/>
          <p:cNvGrpSpPr>
            <a:grpSpLocks/>
          </p:cNvGrpSpPr>
          <p:nvPr/>
        </p:nvGrpSpPr>
        <p:grpSpPr bwMode="auto">
          <a:xfrm>
            <a:off x="444125" y="4700236"/>
            <a:ext cx="2491999" cy="691293"/>
            <a:chOff x="452438" y="4709584"/>
            <a:chExt cx="2491999" cy="691293"/>
          </a:xfrm>
        </p:grpSpPr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452438" y="4932564"/>
              <a:ext cx="1095375" cy="4683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defRPr/>
              </a:pPr>
              <a:r>
                <a:rPr lang="en-US" altLang="zh-CN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Clock</a:t>
              </a:r>
              <a:endPara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59" name="形状 55"/>
            <p:cNvCxnSpPr/>
            <p:nvPr/>
          </p:nvCxnSpPr>
          <p:spPr bwMode="auto">
            <a:xfrm rot="5400000">
              <a:off x="1990350" y="4258734"/>
              <a:ext cx="503238" cy="1404937"/>
            </a:xfrm>
            <a:prstGeom prst="bentConnector2">
              <a:avLst/>
            </a:prstGeom>
            <a:solidFill>
              <a:schemeClr val="accent1"/>
            </a:solidFill>
            <a:ln w="19050" cap="sq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  <p:grpSp>
        <p:nvGrpSpPr>
          <p:cNvPr id="60" name="组合 63"/>
          <p:cNvGrpSpPr>
            <a:grpSpLocks/>
          </p:cNvGrpSpPr>
          <p:nvPr/>
        </p:nvGrpSpPr>
        <p:grpSpPr bwMode="auto">
          <a:xfrm>
            <a:off x="460000" y="979863"/>
            <a:ext cx="7704137" cy="503238"/>
            <a:chOff x="539089" y="333475"/>
            <a:chExt cx="7705319" cy="503237"/>
          </a:xfrm>
        </p:grpSpPr>
        <p:sp>
          <p:nvSpPr>
            <p:cNvPr id="61" name="矩形 60"/>
            <p:cNvSpPr/>
            <p:nvPr/>
          </p:nvSpPr>
          <p:spPr bwMode="auto">
            <a:xfrm>
              <a:off x="539089" y="333475"/>
              <a:ext cx="1008217" cy="503237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800" dirty="0">
                  <a:latin typeface="+mn-lt"/>
                  <a:ea typeface="黑体" pitchFamily="49" charset="-122"/>
                </a:rPr>
                <a:t>op(6)</a:t>
              </a: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1547306" y="333475"/>
              <a:ext cx="1008218" cy="503237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800" dirty="0" err="1">
                  <a:latin typeface="+mn-lt"/>
                  <a:ea typeface="黑体" pitchFamily="49" charset="-122"/>
                </a:rPr>
                <a:t>rs</a:t>
              </a:r>
              <a:r>
                <a:rPr lang="en-US" altLang="zh-CN" sz="2800" dirty="0">
                  <a:latin typeface="+mn-lt"/>
                  <a:ea typeface="黑体" pitchFamily="49" charset="-122"/>
                </a:rPr>
                <a:t>(5)</a:t>
              </a: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5580174" y="333475"/>
              <a:ext cx="1078078" cy="503237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800" dirty="0" err="1" smtClean="0">
                  <a:latin typeface="+mn-lt"/>
                  <a:ea typeface="黑体" pitchFamily="49" charset="-122"/>
                </a:rPr>
                <a:t>func</a:t>
              </a:r>
              <a:endParaRPr lang="en-US" altLang="zh-CN" sz="2800" dirty="0">
                <a:latin typeface="+mn-lt"/>
                <a:ea typeface="黑体" pitchFamily="49" charset="-122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2555523" y="333475"/>
              <a:ext cx="1008217" cy="503237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800" dirty="0" err="1">
                  <a:latin typeface="+mn-lt"/>
                  <a:ea typeface="黑体" pitchFamily="49" charset="-122"/>
                </a:rPr>
                <a:t>rt</a:t>
              </a:r>
              <a:r>
                <a:rPr lang="en-US" altLang="zh-CN" sz="2800" dirty="0">
                  <a:latin typeface="+mn-lt"/>
                  <a:ea typeface="黑体" pitchFamily="49" charset="-122"/>
                </a:rPr>
                <a:t>(5)</a:t>
              </a: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3563740" y="333475"/>
              <a:ext cx="1008218" cy="503237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800" dirty="0">
                  <a:latin typeface="+mn-lt"/>
                  <a:ea typeface="黑体" pitchFamily="49" charset="-122"/>
                </a:rPr>
                <a:t>rd(5)</a:t>
              </a: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4571958" y="333475"/>
              <a:ext cx="1008217" cy="503237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800" dirty="0" err="1">
                  <a:latin typeface="+mn-lt"/>
                  <a:ea typeface="黑体" pitchFamily="49" charset="-122"/>
                </a:rPr>
                <a:t>sa</a:t>
              </a:r>
              <a:endParaRPr lang="en-US" altLang="zh-CN" sz="2800" dirty="0">
                <a:latin typeface="+mn-lt"/>
                <a:ea typeface="黑体" pitchFamily="49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6804325" y="333475"/>
              <a:ext cx="1440083" cy="503237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800" dirty="0">
                  <a:solidFill>
                    <a:schemeClr val="accent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</a:t>
              </a:r>
              <a:r>
                <a:rPr lang="zh-CN" altLang="en-US" sz="2800" dirty="0">
                  <a:solidFill>
                    <a:schemeClr val="accent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型指令</a:t>
              </a:r>
            </a:p>
            <a:p>
              <a:pPr algn="ctr" eaLnBrk="1" hangingPunct="1">
                <a:defRPr/>
              </a:pPr>
              <a:endParaRPr lang="en-US" altLang="zh-CN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</a:t>
            </a:r>
            <a:r>
              <a:rPr lang="zh-CN" altLang="en-US" sz="2800" b="1" noProof="0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存储相关部件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399256" y="893462"/>
            <a:ext cx="2627313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存储器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245394" y="1745127"/>
            <a:ext cx="2881312" cy="25209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b="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en-US" altLang="zh-CN" sz="2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defRPr/>
            </a:pPr>
            <a:endParaRPr lang="en-US" altLang="zh-CN" sz="2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defRPr/>
            </a:pPr>
            <a:endParaRPr lang="en-US" altLang="zh-CN" sz="2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数据存储器</a:t>
            </a:r>
            <a:endParaRPr lang="en-US" altLang="zh-CN" sz="2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82" name="组合 45"/>
          <p:cNvGrpSpPr>
            <a:grpSpLocks/>
          </p:cNvGrpSpPr>
          <p:nvPr/>
        </p:nvGrpSpPr>
        <p:grpSpPr bwMode="auto">
          <a:xfrm>
            <a:off x="192881" y="3529248"/>
            <a:ext cx="1349375" cy="519346"/>
            <a:chOff x="4203700" y="4492492"/>
            <a:chExt cx="1349374" cy="519909"/>
          </a:xfrm>
        </p:grpSpPr>
        <p:sp>
          <p:nvSpPr>
            <p:cNvPr id="83" name="等腰三角形 25"/>
            <p:cNvSpPr>
              <a:spLocks noChangeArrowheads="1"/>
            </p:cNvSpPr>
            <p:nvPr/>
          </p:nvSpPr>
          <p:spPr bwMode="auto">
            <a:xfrm rot="5400000">
              <a:off x="5265074" y="4724401"/>
              <a:ext cx="288000" cy="288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/>
            </a:p>
          </p:txBody>
        </p:sp>
        <p:cxnSp>
          <p:nvCxnSpPr>
            <p:cNvPr id="84" name="直接箭头连接符 83"/>
            <p:cNvCxnSpPr/>
            <p:nvPr/>
          </p:nvCxnSpPr>
          <p:spPr bwMode="auto">
            <a:xfrm>
              <a:off x="4679950" y="4894799"/>
              <a:ext cx="576263" cy="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4203700" y="4492492"/>
              <a:ext cx="1096961" cy="4688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defRPr/>
              </a:pPr>
              <a:r>
                <a:rPr lang="en-US" altLang="zh-CN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clock</a:t>
              </a:r>
              <a:endPara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86" name="组合 41"/>
          <p:cNvGrpSpPr>
            <a:grpSpLocks/>
          </p:cNvGrpSpPr>
          <p:nvPr/>
        </p:nvGrpSpPr>
        <p:grpSpPr bwMode="auto">
          <a:xfrm>
            <a:off x="453231" y="2034052"/>
            <a:ext cx="1763713" cy="685800"/>
            <a:chOff x="4464050" y="2997200"/>
            <a:chExt cx="1764134" cy="685800"/>
          </a:xfrm>
        </p:grpSpPr>
        <p:sp>
          <p:nvSpPr>
            <p:cNvPr id="87" name="矩形 86"/>
            <p:cNvSpPr/>
            <p:nvPr/>
          </p:nvSpPr>
          <p:spPr>
            <a:xfrm>
              <a:off x="5256402" y="3267075"/>
              <a:ext cx="971782" cy="41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eaLnBrk="1" hangingPunct="1">
                <a:defRPr/>
              </a:pPr>
              <a:r>
                <a:rPr lang="en-US" altLang="zh-CN" dirty="0" err="1">
                  <a:solidFill>
                    <a:schemeClr val="accent1"/>
                  </a:solidFill>
                </a:rPr>
                <a:t>addr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88" name="直接箭头连接符 26"/>
            <p:cNvCxnSpPr>
              <a:cxnSpLocks noChangeShapeType="1"/>
            </p:cNvCxnSpPr>
            <p:nvPr/>
          </p:nvCxnSpPr>
          <p:spPr bwMode="auto">
            <a:xfrm>
              <a:off x="4679950" y="3492500"/>
              <a:ext cx="576263" cy="0"/>
            </a:xfrm>
            <a:prstGeom prst="straightConnector1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Text Box 12"/>
            <p:cNvSpPr txBox="1">
              <a:spLocks noChangeArrowheads="1"/>
            </p:cNvSpPr>
            <p:nvPr/>
          </p:nvSpPr>
          <p:spPr bwMode="auto">
            <a:xfrm>
              <a:off x="4464050" y="2997200"/>
              <a:ext cx="576401" cy="4699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defRPr/>
              </a:pPr>
              <a:r>
                <a:rPr lang="en-US" altLang="zh-CN" sz="2400" dirty="0">
                  <a:solidFill>
                    <a:schemeClr val="accent1"/>
                  </a:solidFill>
                </a:rPr>
                <a:t>32</a:t>
              </a:r>
              <a:endParaRPr lang="zh-CN" altLang="en-US" sz="2400" dirty="0">
                <a:solidFill>
                  <a:schemeClr val="accent1"/>
                </a:solidFill>
              </a:endParaRPr>
            </a:p>
          </p:txBody>
        </p:sp>
        <p:cxnSp>
          <p:nvCxnSpPr>
            <p:cNvPr id="90" name="直接连接符 31"/>
            <p:cNvCxnSpPr>
              <a:cxnSpLocks noChangeShapeType="1"/>
            </p:cNvCxnSpPr>
            <p:nvPr/>
          </p:nvCxnSpPr>
          <p:spPr bwMode="auto">
            <a:xfrm flipH="1">
              <a:off x="4895850" y="3394075"/>
              <a:ext cx="144463" cy="215900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1" name="组合 90"/>
          <p:cNvGrpSpPr>
            <a:grpSpLocks/>
          </p:cNvGrpSpPr>
          <p:nvPr/>
        </p:nvGrpSpPr>
        <p:grpSpPr bwMode="auto">
          <a:xfrm>
            <a:off x="2542381" y="2465852"/>
            <a:ext cx="2124075" cy="750888"/>
            <a:chOff x="6553200" y="3429000"/>
            <a:chExt cx="2124325" cy="750888"/>
          </a:xfrm>
        </p:grpSpPr>
        <p:sp>
          <p:nvSpPr>
            <p:cNvPr id="92" name="矩形 91"/>
            <p:cNvSpPr/>
            <p:nvPr/>
          </p:nvSpPr>
          <p:spPr>
            <a:xfrm>
              <a:off x="6553200" y="3763963"/>
              <a:ext cx="1511478" cy="41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r" eaLnBrk="1" hangingPunct="1">
                <a:defRPr/>
              </a:pPr>
              <a:r>
                <a:rPr lang="en-US" altLang="zh-CN" dirty="0" err="1">
                  <a:solidFill>
                    <a:srgbClr val="FFFF00"/>
                  </a:solidFill>
                </a:rPr>
                <a:t>Mem_out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grpSp>
          <p:nvGrpSpPr>
            <p:cNvPr id="93" name="组合 43"/>
            <p:cNvGrpSpPr>
              <a:grpSpLocks/>
            </p:cNvGrpSpPr>
            <p:nvPr/>
          </p:nvGrpSpPr>
          <p:grpSpPr bwMode="auto">
            <a:xfrm>
              <a:off x="8074104" y="3429000"/>
              <a:ext cx="603421" cy="685800"/>
              <a:chOff x="8074104" y="3429000"/>
              <a:chExt cx="603421" cy="685800"/>
            </a:xfrm>
          </p:grpSpPr>
          <p:cxnSp>
            <p:nvCxnSpPr>
              <p:cNvPr id="94" name="直接箭头连接符 28"/>
              <p:cNvCxnSpPr>
                <a:cxnSpLocks noChangeShapeType="1"/>
              </p:cNvCxnSpPr>
              <p:nvPr/>
            </p:nvCxnSpPr>
            <p:spPr bwMode="auto">
              <a:xfrm>
                <a:off x="8137525" y="4005263"/>
                <a:ext cx="540000" cy="0"/>
              </a:xfrm>
              <a:prstGeom prst="straightConnector1">
                <a:avLst/>
              </a:prstGeom>
              <a:noFill/>
              <a:ln w="381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5" name="直接连接符 32"/>
              <p:cNvCxnSpPr>
                <a:cxnSpLocks noChangeShapeType="1"/>
              </p:cNvCxnSpPr>
              <p:nvPr/>
            </p:nvCxnSpPr>
            <p:spPr bwMode="auto">
              <a:xfrm flipH="1">
                <a:off x="8244408" y="3898900"/>
                <a:ext cx="142875" cy="215900"/>
              </a:xfrm>
              <a:prstGeom prst="line">
                <a:avLst/>
              </a:prstGeom>
              <a:noFill/>
              <a:ln w="1905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6" name="Text Box 12"/>
              <p:cNvSpPr txBox="1">
                <a:spLocks noChangeArrowheads="1"/>
              </p:cNvSpPr>
              <p:nvPr/>
            </p:nvSpPr>
            <p:spPr bwMode="auto">
              <a:xfrm>
                <a:off x="8074104" y="3429000"/>
                <a:ext cx="576262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9092" tIns="49545" rIns="99092" bIns="49545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华文中宋" panose="02010600040101010101" pitchFamily="2" charset="-122"/>
                  </a:rPr>
                  <a:t>32</a:t>
                </a:r>
                <a:endParaRPr lang="zh-CN" altLang="en-US" sz="2400">
                  <a:ea typeface="华文中宋" panose="02010600040101010101" pitchFamily="2" charset="-122"/>
                </a:endParaRPr>
              </a:p>
            </p:txBody>
          </p:sp>
        </p:grpSp>
      </p:grpSp>
      <p:grpSp>
        <p:nvGrpSpPr>
          <p:cNvPr id="97" name="组合 46"/>
          <p:cNvGrpSpPr>
            <a:grpSpLocks/>
          </p:cNvGrpSpPr>
          <p:nvPr/>
        </p:nvGrpSpPr>
        <p:grpSpPr bwMode="auto">
          <a:xfrm>
            <a:off x="931710" y="1457790"/>
            <a:ext cx="1861497" cy="622123"/>
            <a:chOff x="5674049" y="2420938"/>
            <a:chExt cx="2016125" cy="622123"/>
          </a:xfrm>
        </p:grpSpPr>
        <p:sp>
          <p:nvSpPr>
            <p:cNvPr id="98" name="矩形 97"/>
            <p:cNvSpPr/>
            <p:nvPr/>
          </p:nvSpPr>
          <p:spPr>
            <a:xfrm>
              <a:off x="5674049" y="2627136"/>
              <a:ext cx="2016125" cy="41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dirty="0" err="1" smtClean="0">
                  <a:solidFill>
                    <a:schemeClr val="accent1"/>
                  </a:solidFill>
                </a:rPr>
                <a:t>MemWrite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 bwMode="auto">
            <a:xfrm>
              <a:off x="6696075" y="2420938"/>
              <a:ext cx="0" cy="287337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00" name="组合 42"/>
          <p:cNvGrpSpPr>
            <a:grpSpLocks/>
          </p:cNvGrpSpPr>
          <p:nvPr/>
        </p:nvGrpSpPr>
        <p:grpSpPr bwMode="auto">
          <a:xfrm>
            <a:off x="427831" y="2716677"/>
            <a:ext cx="2220913" cy="668338"/>
            <a:chOff x="4438650" y="3679825"/>
            <a:chExt cx="2221582" cy="668338"/>
          </a:xfrm>
        </p:grpSpPr>
        <p:cxnSp>
          <p:nvCxnSpPr>
            <p:cNvPr id="101" name="直接箭头连接符 37"/>
            <p:cNvCxnSpPr>
              <a:cxnSpLocks noChangeShapeType="1"/>
            </p:cNvCxnSpPr>
            <p:nvPr/>
          </p:nvCxnSpPr>
          <p:spPr bwMode="auto">
            <a:xfrm>
              <a:off x="4679950" y="4175125"/>
              <a:ext cx="550863" cy="0"/>
            </a:xfrm>
            <a:prstGeom prst="straightConnector1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" name="Text Box 12"/>
            <p:cNvSpPr txBox="1">
              <a:spLocks noChangeArrowheads="1"/>
            </p:cNvSpPr>
            <p:nvPr/>
          </p:nvSpPr>
          <p:spPr bwMode="auto">
            <a:xfrm>
              <a:off x="4438650" y="3679825"/>
              <a:ext cx="576437" cy="4699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defRPr/>
              </a:pPr>
              <a:r>
                <a:rPr lang="en-US" altLang="zh-CN" sz="2400" dirty="0">
                  <a:solidFill>
                    <a:schemeClr val="accent1"/>
                  </a:solidFill>
                </a:rPr>
                <a:t>32</a:t>
              </a:r>
              <a:endParaRPr lang="zh-CN" altLang="en-US" sz="2400" dirty="0">
                <a:solidFill>
                  <a:schemeClr val="accent1"/>
                </a:solidFill>
              </a:endParaRPr>
            </a:p>
          </p:txBody>
        </p:sp>
        <p:cxnSp>
          <p:nvCxnSpPr>
            <p:cNvPr id="103" name="直接连接符 39"/>
            <p:cNvCxnSpPr>
              <a:cxnSpLocks noChangeShapeType="1"/>
            </p:cNvCxnSpPr>
            <p:nvPr/>
          </p:nvCxnSpPr>
          <p:spPr bwMode="auto">
            <a:xfrm flipH="1">
              <a:off x="4870450" y="4076700"/>
              <a:ext cx="144463" cy="215900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" name="矩形 103"/>
            <p:cNvSpPr/>
            <p:nvPr/>
          </p:nvSpPr>
          <p:spPr>
            <a:xfrm>
              <a:off x="5292982" y="3933825"/>
              <a:ext cx="1367250" cy="4143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eaLnBrk="1" hangingPunct="1">
                <a:defRPr/>
              </a:pPr>
              <a:r>
                <a:rPr lang="en-US" altLang="zh-CN" dirty="0" err="1">
                  <a:solidFill>
                    <a:schemeClr val="accent1"/>
                  </a:solidFill>
                </a:rPr>
                <a:t>Mem_in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5" name="组合 47"/>
          <p:cNvGrpSpPr>
            <a:grpSpLocks/>
          </p:cNvGrpSpPr>
          <p:nvPr/>
        </p:nvGrpSpPr>
        <p:grpSpPr bwMode="auto">
          <a:xfrm>
            <a:off x="2433158" y="1457790"/>
            <a:ext cx="2016125" cy="622111"/>
            <a:chOff x="5724525" y="5254814"/>
            <a:chExt cx="2016125" cy="622111"/>
          </a:xfrm>
        </p:grpSpPr>
        <p:cxnSp>
          <p:nvCxnSpPr>
            <p:cNvPr id="106" name="直接箭头连接符 105"/>
            <p:cNvCxnSpPr/>
            <p:nvPr/>
          </p:nvCxnSpPr>
          <p:spPr bwMode="auto">
            <a:xfrm>
              <a:off x="6743912" y="5254814"/>
              <a:ext cx="3967" cy="289303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7" name="矩形 106"/>
            <p:cNvSpPr/>
            <p:nvPr/>
          </p:nvSpPr>
          <p:spPr>
            <a:xfrm>
              <a:off x="5724525" y="5461000"/>
              <a:ext cx="2016125" cy="41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dirty="0" err="1" smtClean="0">
                  <a:solidFill>
                    <a:schemeClr val="accent1"/>
                  </a:solidFill>
                </a:rPr>
                <a:t>MemRead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108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98500"/>
              </p:ext>
            </p:extLst>
          </p:nvPr>
        </p:nvGraphicFramePr>
        <p:xfrm>
          <a:off x="931710" y="4424477"/>
          <a:ext cx="3194810" cy="1828800"/>
        </p:xfrm>
        <a:graphic>
          <a:graphicData uri="http://schemas.openxmlformats.org/drawingml/2006/table">
            <a:tbl>
              <a:tblPr/>
              <a:tblGrid>
                <a:gridCol w="129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55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MemWrite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MemRead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模式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写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读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锁定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无效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9" name="矩形 108"/>
          <p:cNvSpPr/>
          <p:nvPr/>
        </p:nvSpPr>
        <p:spPr>
          <a:xfrm>
            <a:off x="6086191" y="1745127"/>
            <a:ext cx="2376487" cy="25209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b="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en-US" altLang="zh-CN" sz="2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defRPr/>
            </a:pPr>
            <a:endParaRPr lang="en-US" altLang="zh-CN" sz="2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defRPr/>
            </a:pPr>
            <a:endParaRPr lang="en-US" altLang="zh-CN" sz="2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defRPr/>
            </a:pPr>
            <a:r>
              <a:rPr lang="zh-CN" altLang="en-US" sz="2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指令存储器</a:t>
            </a:r>
            <a:endParaRPr lang="en-US" altLang="zh-CN" sz="2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10" name="组合 37"/>
          <p:cNvGrpSpPr>
            <a:grpSpLocks/>
          </p:cNvGrpSpPr>
          <p:nvPr/>
        </p:nvGrpSpPr>
        <p:grpSpPr bwMode="auto">
          <a:xfrm>
            <a:off x="5255890" y="3120882"/>
            <a:ext cx="1130339" cy="495904"/>
            <a:chOff x="286445" y="4084160"/>
            <a:chExt cx="1129871" cy="496441"/>
          </a:xfrm>
        </p:grpSpPr>
        <p:sp>
          <p:nvSpPr>
            <p:cNvPr id="111" name="等腰三角形 8"/>
            <p:cNvSpPr>
              <a:spLocks noChangeArrowheads="1"/>
            </p:cNvSpPr>
            <p:nvPr/>
          </p:nvSpPr>
          <p:spPr bwMode="auto">
            <a:xfrm rot="5400000">
              <a:off x="1128316" y="4292601"/>
              <a:ext cx="288000" cy="288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/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>
              <a:off x="540378" y="4462999"/>
              <a:ext cx="576025" cy="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13" name="Text Box 12"/>
            <p:cNvSpPr txBox="1">
              <a:spLocks noChangeArrowheads="1"/>
            </p:cNvSpPr>
            <p:nvPr/>
          </p:nvSpPr>
          <p:spPr bwMode="auto">
            <a:xfrm>
              <a:off x="286445" y="4084160"/>
              <a:ext cx="879111" cy="4084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defRPr/>
              </a:pPr>
              <a:r>
                <a:rPr lang="en-US" altLang="zh-CN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Clock</a:t>
              </a:r>
              <a:endPara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14" name="组合 48"/>
          <p:cNvGrpSpPr>
            <a:grpSpLocks/>
          </p:cNvGrpSpPr>
          <p:nvPr/>
        </p:nvGrpSpPr>
        <p:grpSpPr bwMode="auto">
          <a:xfrm>
            <a:off x="5294028" y="1780052"/>
            <a:ext cx="2376488" cy="685800"/>
            <a:chOff x="323850" y="2743200"/>
            <a:chExt cx="2376488" cy="685800"/>
          </a:xfrm>
        </p:grpSpPr>
        <p:sp>
          <p:nvSpPr>
            <p:cNvPr id="115" name="Text Box 12"/>
            <p:cNvSpPr txBox="1">
              <a:spLocks noChangeArrowheads="1"/>
            </p:cNvSpPr>
            <p:nvPr/>
          </p:nvSpPr>
          <p:spPr bwMode="auto">
            <a:xfrm>
              <a:off x="323850" y="2743200"/>
              <a:ext cx="576263" cy="4699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defRPr/>
              </a:pPr>
              <a:r>
                <a:rPr lang="en-US" altLang="zh-CN" sz="2400" dirty="0">
                  <a:solidFill>
                    <a:schemeClr val="accent1"/>
                  </a:solidFill>
                </a:rPr>
                <a:t>32</a:t>
              </a:r>
            </a:p>
          </p:txBody>
        </p:sp>
        <p:grpSp>
          <p:nvGrpSpPr>
            <p:cNvPr id="116" name="组合 36"/>
            <p:cNvGrpSpPr>
              <a:grpSpLocks/>
            </p:cNvGrpSpPr>
            <p:nvPr/>
          </p:nvGrpSpPr>
          <p:grpSpPr bwMode="auto">
            <a:xfrm>
              <a:off x="539750" y="3013075"/>
              <a:ext cx="2160588" cy="415925"/>
              <a:chOff x="539750" y="3013075"/>
              <a:chExt cx="2160588" cy="415925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116013" y="3013075"/>
                <a:ext cx="1584325" cy="415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eaLnBrk="1" hangingPunct="1">
                  <a:defRPr/>
                </a:pPr>
                <a:r>
                  <a:rPr lang="en-US" altLang="zh-CN" dirty="0" err="1">
                    <a:solidFill>
                      <a:schemeClr val="tx1"/>
                    </a:solidFill>
                  </a:rPr>
                  <a:t>Inst_addr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直接箭头连接符 12"/>
              <p:cNvCxnSpPr>
                <a:cxnSpLocks noChangeShapeType="1"/>
              </p:cNvCxnSpPr>
              <p:nvPr/>
            </p:nvCxnSpPr>
            <p:spPr bwMode="auto">
              <a:xfrm>
                <a:off x="539750" y="3238500"/>
                <a:ext cx="576263" cy="0"/>
              </a:xfrm>
              <a:prstGeom prst="straightConnector1">
                <a:avLst/>
              </a:prstGeom>
              <a:noFill/>
              <a:ln w="381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755650" y="3141663"/>
                <a:ext cx="144463" cy="215900"/>
              </a:xfrm>
              <a:prstGeom prst="line">
                <a:avLst/>
              </a:prstGeom>
              <a:noFill/>
              <a:ln w="1905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20" name="组合 40"/>
          <p:cNvGrpSpPr>
            <a:grpSpLocks/>
          </p:cNvGrpSpPr>
          <p:nvPr/>
        </p:nvGrpSpPr>
        <p:grpSpPr bwMode="auto">
          <a:xfrm>
            <a:off x="6878353" y="2499100"/>
            <a:ext cx="2232025" cy="708111"/>
            <a:chOff x="1908175" y="3462280"/>
            <a:chExt cx="2232025" cy="708718"/>
          </a:xfrm>
        </p:grpSpPr>
        <p:sp>
          <p:nvSpPr>
            <p:cNvPr id="121" name="矩形 120"/>
            <p:cNvSpPr/>
            <p:nvPr/>
          </p:nvSpPr>
          <p:spPr>
            <a:xfrm>
              <a:off x="1908175" y="3754717"/>
              <a:ext cx="1511300" cy="4162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r" eaLnBrk="1" hangingPunct="1">
                <a:defRPr/>
              </a:pPr>
              <a:r>
                <a:rPr lang="en-US" altLang="zh-CN" dirty="0" err="1">
                  <a:solidFill>
                    <a:srgbClr val="FFFF00"/>
                  </a:solidFill>
                </a:rPr>
                <a:t>Inst_code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grpSp>
          <p:nvGrpSpPr>
            <p:cNvPr id="122" name="组合 39"/>
            <p:cNvGrpSpPr>
              <a:grpSpLocks/>
            </p:cNvGrpSpPr>
            <p:nvPr/>
          </p:nvGrpSpPr>
          <p:grpSpPr bwMode="auto">
            <a:xfrm>
              <a:off x="3397682" y="3462280"/>
              <a:ext cx="742518" cy="652520"/>
              <a:chOff x="3397682" y="3462280"/>
              <a:chExt cx="742518" cy="652520"/>
            </a:xfrm>
          </p:grpSpPr>
          <p:cxnSp>
            <p:nvCxnSpPr>
              <p:cNvPr id="123" name="直接箭头连接符 15"/>
              <p:cNvCxnSpPr>
                <a:cxnSpLocks noChangeShapeType="1"/>
              </p:cNvCxnSpPr>
              <p:nvPr/>
            </p:nvCxnSpPr>
            <p:spPr bwMode="auto">
              <a:xfrm>
                <a:off x="3492500" y="4005263"/>
                <a:ext cx="647700" cy="0"/>
              </a:xfrm>
              <a:prstGeom prst="straightConnector1">
                <a:avLst/>
              </a:prstGeom>
              <a:noFill/>
              <a:ln w="381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4" name="直接连接符 20"/>
              <p:cNvCxnSpPr>
                <a:cxnSpLocks noChangeShapeType="1"/>
              </p:cNvCxnSpPr>
              <p:nvPr/>
            </p:nvCxnSpPr>
            <p:spPr bwMode="auto">
              <a:xfrm flipH="1">
                <a:off x="3708400" y="3898900"/>
                <a:ext cx="142875" cy="215900"/>
              </a:xfrm>
              <a:prstGeom prst="line">
                <a:avLst/>
              </a:prstGeom>
              <a:noFill/>
              <a:ln w="1905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5" name="Text Box 12"/>
              <p:cNvSpPr txBox="1">
                <a:spLocks noChangeArrowheads="1"/>
              </p:cNvSpPr>
              <p:nvPr/>
            </p:nvSpPr>
            <p:spPr bwMode="auto">
              <a:xfrm>
                <a:off x="3397682" y="3462280"/>
                <a:ext cx="576262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9092" tIns="49545" rIns="99092" bIns="49545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chemeClr val="accent1"/>
                    </a:solidFill>
                    <a:ea typeface="华文中宋" panose="02010600040101010101" pitchFamily="2" charset="-122"/>
                  </a:rPr>
                  <a:t>32</a:t>
                </a:r>
                <a:endParaRPr lang="zh-CN" altLang="en-US" sz="2400" dirty="0">
                  <a:solidFill>
                    <a:schemeClr val="accent1"/>
                  </a:solidFill>
                  <a:ea typeface="华文中宋" panose="02010600040101010101" pitchFamily="2" charset="-122"/>
                </a:endParaRPr>
              </a:p>
            </p:txBody>
          </p:sp>
        </p:grpSp>
      </p:grpSp>
      <p:sp>
        <p:nvSpPr>
          <p:cNvPr id="126" name="TextBox 48"/>
          <p:cNvSpPr txBox="1">
            <a:spLocks noChangeArrowheads="1"/>
          </p:cNvSpPr>
          <p:nvPr/>
        </p:nvSpPr>
        <p:spPr bwMode="auto">
          <a:xfrm>
            <a:off x="5365466" y="2321390"/>
            <a:ext cx="561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PC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9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62" grpId="0" animBg="1"/>
      <p:bldP spid="109" grpId="0" animBg="1"/>
      <p:bldP spid="1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</a:t>
            </a:r>
            <a:r>
              <a:rPr lang="zh-CN" altLang="en-US" sz="2800" b="1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存储相关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部件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147637" y="3656214"/>
            <a:ext cx="1406525" cy="18367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rgbClr val="FFFF00"/>
                </a:solidFill>
              </a:rPr>
              <a:t>Register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5" name="组合 25"/>
          <p:cNvGrpSpPr>
            <a:grpSpLocks/>
          </p:cNvGrpSpPr>
          <p:nvPr/>
        </p:nvGrpSpPr>
        <p:grpSpPr bwMode="auto">
          <a:xfrm>
            <a:off x="4987174" y="4024514"/>
            <a:ext cx="1160463" cy="1135063"/>
            <a:chOff x="5003814" y="3493114"/>
            <a:chExt cx="1160449" cy="1135620"/>
          </a:xfrm>
        </p:grpSpPr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5003814" y="4220680"/>
              <a:ext cx="1152975" cy="408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092" tIns="49545" rIns="99092" bIns="49545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华文中宋" panose="02010600040101010101" pitchFamily="2" charset="-122"/>
                </a:rPr>
                <a:t>Data In</a:t>
              </a:r>
              <a:endParaRPr lang="zh-CN" altLang="en-US" sz="2000">
                <a:ea typeface="华文中宋" panose="02010600040101010101" pitchFamily="2" charset="-122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 bwMode="auto">
            <a:xfrm>
              <a:off x="5064138" y="4063307"/>
              <a:ext cx="110012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 bwMode="auto">
            <a:xfrm flipH="1">
              <a:off x="5599120" y="3899713"/>
              <a:ext cx="144460" cy="325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5348298" y="3493114"/>
              <a:ext cx="739766" cy="46854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ea typeface="+mn-ea"/>
                </a:rPr>
                <a:t>32</a:t>
              </a:r>
              <a:endParaRPr lang="zh-CN" altLang="en-US" sz="2400" dirty="0">
                <a:ea typeface="+mn-ea"/>
              </a:endParaRPr>
            </a:p>
          </p:txBody>
        </p:sp>
      </p:grpSp>
      <p:grpSp>
        <p:nvGrpSpPr>
          <p:cNvPr id="40" name="组合 24"/>
          <p:cNvGrpSpPr>
            <a:grpSpLocks/>
          </p:cNvGrpSpPr>
          <p:nvPr/>
        </p:nvGrpSpPr>
        <p:grpSpPr bwMode="auto">
          <a:xfrm>
            <a:off x="7512887" y="4035627"/>
            <a:ext cx="1363662" cy="1125537"/>
            <a:chOff x="7528853" y="3503656"/>
            <a:chExt cx="1363538" cy="1124209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7528853" y="4220292"/>
              <a:ext cx="1363538" cy="40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092" tIns="49545" rIns="99092" bIns="49545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华文中宋" panose="02010600040101010101" pitchFamily="2" charset="-122"/>
                </a:rPr>
                <a:t>Data Out</a:t>
              </a:r>
              <a:endParaRPr lang="zh-CN" altLang="en-US" sz="2000">
                <a:ea typeface="华文中宋" panose="02010600040101010101" pitchFamily="2" charset="-122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 bwMode="auto">
            <a:xfrm>
              <a:off x="7563775" y="4080824"/>
              <a:ext cx="90003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 bwMode="auto">
            <a:xfrm flipH="1">
              <a:off x="7884421" y="3919090"/>
              <a:ext cx="144449" cy="323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7633618" y="3503656"/>
              <a:ext cx="738120" cy="4693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ea typeface="+mn-ea"/>
                </a:rPr>
                <a:t>32</a:t>
              </a:r>
              <a:endParaRPr lang="zh-CN" altLang="en-US" sz="2400" dirty="0">
                <a:ea typeface="+mn-ea"/>
              </a:endParaRPr>
            </a:p>
          </p:txBody>
        </p:sp>
      </p:grpSp>
      <p:grpSp>
        <p:nvGrpSpPr>
          <p:cNvPr id="45" name="组合 28"/>
          <p:cNvGrpSpPr>
            <a:grpSpLocks/>
          </p:cNvGrpSpPr>
          <p:nvPr/>
        </p:nvGrpSpPr>
        <p:grpSpPr bwMode="auto">
          <a:xfrm>
            <a:off x="5347535" y="3059309"/>
            <a:ext cx="1495052" cy="596905"/>
            <a:chOff x="5364088" y="2527531"/>
            <a:chExt cx="1495128" cy="596675"/>
          </a:xfrm>
        </p:grpSpPr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5364088" y="2527531"/>
              <a:ext cx="1296126" cy="469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092" tIns="49545" rIns="99092" bIns="49545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1"/>
                  </a:solidFill>
                  <a:ea typeface="华文中宋" panose="02010600040101010101" pitchFamily="2" charset="-122"/>
                </a:rPr>
                <a:t>Enable</a:t>
              </a:r>
              <a:endParaRPr lang="zh-CN" altLang="en-US" sz="2400" dirty="0">
                <a:solidFill>
                  <a:schemeClr val="accent1"/>
                </a:solidFill>
                <a:ea typeface="华文中宋" panose="02010600040101010101" pitchFamily="2" charset="-122"/>
              </a:endParaRPr>
            </a:p>
          </p:txBody>
        </p:sp>
        <p:cxnSp>
          <p:nvCxnSpPr>
            <p:cNvPr id="47" name="直接箭头连接符 48"/>
            <p:cNvCxnSpPr>
              <a:stCxn id="46" idx="3"/>
              <a:endCxn id="34" idx="0"/>
            </p:cNvCxnSpPr>
            <p:nvPr/>
          </p:nvCxnSpPr>
          <p:spPr bwMode="auto">
            <a:xfrm>
              <a:off x="6660214" y="2762242"/>
              <a:ext cx="199002" cy="361964"/>
            </a:xfrm>
            <a:prstGeom prst="bentConnector2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26"/>
          <p:cNvGrpSpPr>
            <a:grpSpLocks/>
          </p:cNvGrpSpPr>
          <p:nvPr/>
        </p:nvGrpSpPr>
        <p:grpSpPr bwMode="auto">
          <a:xfrm>
            <a:off x="6203199" y="5143702"/>
            <a:ext cx="1295400" cy="1408112"/>
            <a:chOff x="6219533" y="4611688"/>
            <a:chExt cx="1296126" cy="1408112"/>
          </a:xfrm>
        </p:grpSpPr>
        <p:sp>
          <p:nvSpPr>
            <p:cNvPr id="49" name="流程图: 合并 48"/>
            <p:cNvSpPr/>
            <p:nvPr/>
          </p:nvSpPr>
          <p:spPr bwMode="auto">
            <a:xfrm flipV="1">
              <a:off x="6659517" y="4611688"/>
              <a:ext cx="416158" cy="349250"/>
            </a:xfrm>
            <a:prstGeom prst="flowChartMerg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0"/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6219533" y="5550379"/>
              <a:ext cx="1296126" cy="469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092" tIns="49545" rIns="99092" bIns="49545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1"/>
                  </a:solidFill>
                  <a:ea typeface="华文中宋" panose="02010600040101010101" pitchFamily="2" charset="-122"/>
                </a:rPr>
                <a:t>clock</a:t>
              </a:r>
              <a:endParaRPr lang="zh-CN" altLang="en-US" sz="2400" dirty="0">
                <a:solidFill>
                  <a:schemeClr val="accent1"/>
                </a:solidFill>
                <a:ea typeface="华文中宋" panose="02010600040101010101" pitchFamily="2" charset="-122"/>
              </a:endParaRPr>
            </a:p>
          </p:txBody>
        </p:sp>
        <p:cxnSp>
          <p:nvCxnSpPr>
            <p:cNvPr id="51" name="直接箭头连接符 48"/>
            <p:cNvCxnSpPr/>
            <p:nvPr/>
          </p:nvCxnSpPr>
          <p:spPr bwMode="auto">
            <a:xfrm flipH="1" flipV="1">
              <a:off x="6859279" y="4835805"/>
              <a:ext cx="8317" cy="589441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451687" y="3456189"/>
            <a:ext cx="4535487" cy="961832"/>
          </a:xfrm>
          <a:prstGeom prst="rect">
            <a:avLst/>
          </a:prstGeom>
          <a:noFill/>
          <a:ln>
            <a:noFill/>
          </a:ln>
          <a:effectLst/>
        </p:spPr>
        <p:txBody>
          <a:bodyPr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algn="l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Enable=1</a:t>
            </a:r>
            <a:endParaRPr lang="en-US" altLang="zh-CN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algn="l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时钟边沿到来时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写</a:t>
            </a:r>
            <a:r>
              <a:rPr lang="en-US" altLang="zh-CN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endParaRPr lang="zh-CN" altLang="en-US" dirty="0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451687" y="4498627"/>
            <a:ext cx="4319587" cy="1177925"/>
          </a:xfrm>
          <a:prstGeom prst="rect">
            <a:avLst/>
          </a:prstGeom>
          <a:noFill/>
          <a:ln>
            <a:noFill/>
          </a:ln>
          <a:effectLst/>
        </p:spPr>
        <p:txBody>
          <a:bodyPr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algn="l" eaLnBrk="1" hangingPunct="1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Enable=0</a:t>
            </a:r>
            <a:endParaRPr lang="en-US" altLang="zh-CN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algn="l">
              <a:lnSpc>
                <a:spcPct val="125000"/>
              </a:lnSpc>
              <a:defRPr/>
            </a:pPr>
            <a:r>
              <a:rPr lang="zh-CN" altLang="en-US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读</a:t>
            </a:r>
            <a:r>
              <a:rPr lang="en-US" altLang="zh-CN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endParaRPr lang="zh-CN" altLang="en-US" dirty="0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auto">
          <a:xfrm>
            <a:off x="451687" y="784427"/>
            <a:ext cx="4679950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特殊功能寄存器</a:t>
            </a:r>
          </a:p>
        </p:txBody>
      </p:sp>
      <p:sp>
        <p:nvSpPr>
          <p:cNvPr id="55" name="矩形 54"/>
          <p:cNvSpPr/>
          <p:nvPr/>
        </p:nvSpPr>
        <p:spPr>
          <a:xfrm>
            <a:off x="702512" y="1334048"/>
            <a:ext cx="7740650" cy="1125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152400" eaLnBrk="1" hangingPunct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（程序计数器），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（指令寄存器）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152400" eaLnBrk="1" hangingPunct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（标志寄存器，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PSW,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与运算器相关）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453274" y="2852939"/>
            <a:ext cx="3886200" cy="531813"/>
          </a:xfrm>
          <a:prstGeom prst="rect">
            <a:avLst/>
          </a:prstGeom>
          <a:noFill/>
          <a:ln>
            <a:noFill/>
          </a:ln>
          <a:effectLst/>
        </p:spPr>
        <p:txBody>
          <a:bodyPr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algn="l"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Enable: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写使能信号</a:t>
            </a:r>
            <a:endParaRPr lang="zh-CN" altLang="en-US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92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2" grpId="0"/>
      <p:bldP spid="53" grpId="0"/>
      <p:bldP spid="54" grpId="0" autoUpdateAnimBg="0"/>
      <p:bldP spid="55" grpId="0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noProof="0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、运算部件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67680" y="971091"/>
            <a:ext cx="7878792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eaLnBrk="1" hangingPunct="1">
              <a:lnSpc>
                <a:spcPct val="12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包括单功能加法器（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Adder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）和多功能算术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单元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ALU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Text Box 12"/>
          <p:cNvSpPr txBox="1">
            <a:spLocks noChangeArrowheads="1"/>
          </p:cNvSpPr>
          <p:nvPr/>
        </p:nvSpPr>
        <p:spPr bwMode="auto">
          <a:xfrm>
            <a:off x="661295" y="2095507"/>
            <a:ext cx="6271520" cy="5925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algn="l" eaLnBrk="1" hangingPunct="1">
              <a:defRPr/>
            </a:pPr>
            <a:r>
              <a:rPr lang="en-US" altLang="zh-CN" sz="32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① 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</a:t>
            </a:r>
            <a:r>
              <a:rPr lang="zh-CN" altLang="en-US" sz="32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</a:t>
            </a:r>
            <a:r>
              <a:rPr lang="en-US" altLang="zh-CN" sz="32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32</a:t>
            </a:r>
            <a:r>
              <a:rPr lang="zh-CN" altLang="en-US" sz="32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位加法器</a:t>
            </a:r>
            <a:r>
              <a:rPr lang="en-US" altLang="zh-CN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—Adder</a:t>
            </a:r>
            <a:endParaRPr lang="zh-CN" altLang="en-US" sz="32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50" name="组合 40"/>
          <p:cNvGrpSpPr>
            <a:grpSpLocks/>
          </p:cNvGrpSpPr>
          <p:nvPr/>
        </p:nvGrpSpPr>
        <p:grpSpPr bwMode="auto">
          <a:xfrm>
            <a:off x="2863157" y="2911482"/>
            <a:ext cx="1077913" cy="2159000"/>
            <a:chOff x="3078163" y="3886200"/>
            <a:chExt cx="1077912" cy="2159000"/>
          </a:xfrm>
        </p:grpSpPr>
        <p:grpSp>
          <p:nvGrpSpPr>
            <p:cNvPr id="51" name="Group 27"/>
            <p:cNvGrpSpPr>
              <a:grpSpLocks/>
            </p:cNvGrpSpPr>
            <p:nvPr/>
          </p:nvGrpSpPr>
          <p:grpSpPr bwMode="auto">
            <a:xfrm>
              <a:off x="3078163" y="3886200"/>
              <a:ext cx="1077912" cy="2159000"/>
              <a:chOff x="2400" y="2496"/>
              <a:chExt cx="288" cy="672"/>
            </a:xfrm>
          </p:grpSpPr>
          <p:sp>
            <p:nvSpPr>
              <p:cNvPr id="53" name="Line 28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2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4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30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4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3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3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2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33"/>
              <p:cNvSpPr>
                <a:spLocks noChangeShapeType="1"/>
              </p:cNvSpPr>
              <p:nvPr/>
            </p:nvSpPr>
            <p:spPr bwMode="auto">
              <a:xfrm flipV="1">
                <a:off x="2400" y="3024"/>
                <a:ext cx="2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34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3167063" y="4730750"/>
              <a:ext cx="989012" cy="4699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 smtClean="0">
                  <a:solidFill>
                    <a:schemeClr val="accent1"/>
                  </a:solidFill>
                  <a:ea typeface="+mn-ea"/>
                </a:rPr>
                <a:t>Adder</a:t>
              </a:r>
              <a:endParaRPr lang="zh-CN" altLang="en-US" sz="2400" dirty="0">
                <a:solidFill>
                  <a:schemeClr val="accent1"/>
                </a:solidFill>
                <a:ea typeface="+mn-ea"/>
              </a:endParaRPr>
            </a:p>
          </p:txBody>
        </p:sp>
      </p:grpSp>
      <p:grpSp>
        <p:nvGrpSpPr>
          <p:cNvPr id="60" name="组合 35"/>
          <p:cNvGrpSpPr>
            <a:grpSpLocks/>
          </p:cNvGrpSpPr>
          <p:nvPr/>
        </p:nvGrpSpPr>
        <p:grpSpPr bwMode="auto">
          <a:xfrm>
            <a:off x="1043882" y="2886082"/>
            <a:ext cx="1819275" cy="715963"/>
            <a:chOff x="1259632" y="3860800"/>
            <a:chExt cx="1818531" cy="715457"/>
          </a:xfrm>
        </p:grpSpPr>
        <p:sp>
          <p:nvSpPr>
            <p:cNvPr id="61" name="Text Box 12"/>
            <p:cNvSpPr txBox="1">
              <a:spLocks noChangeArrowheads="1"/>
            </p:cNvSpPr>
            <p:nvPr/>
          </p:nvSpPr>
          <p:spPr bwMode="auto">
            <a:xfrm>
              <a:off x="1259632" y="4113035"/>
              <a:ext cx="718844" cy="46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092" tIns="49545" rIns="99092" bIns="49545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1"/>
                  </a:solidFill>
                </a:rPr>
                <a:t>A</a:t>
              </a:r>
            </a:p>
          </p:txBody>
        </p:sp>
        <p:cxnSp>
          <p:nvCxnSpPr>
            <p:cNvPr id="62" name="直接箭头连接符 61"/>
            <p:cNvCxnSpPr>
              <a:stCxn id="61" idx="3"/>
            </p:cNvCxnSpPr>
            <p:nvPr/>
          </p:nvCxnSpPr>
          <p:spPr>
            <a:xfrm>
              <a:off x="1978476" y="4347819"/>
              <a:ext cx="109968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2513244" y="4186008"/>
              <a:ext cx="142817" cy="323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 Box 12"/>
            <p:cNvSpPr txBox="1">
              <a:spLocks noChangeArrowheads="1"/>
            </p:cNvSpPr>
            <p:nvPr/>
          </p:nvSpPr>
          <p:spPr bwMode="auto">
            <a:xfrm>
              <a:off x="2100663" y="3860800"/>
              <a:ext cx="739472" cy="46956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ea typeface="+mn-ea"/>
                </a:rPr>
                <a:t>32</a:t>
              </a:r>
              <a:endParaRPr lang="zh-CN" altLang="en-US" sz="2400" dirty="0">
                <a:ea typeface="+mn-ea"/>
              </a:endParaRPr>
            </a:p>
          </p:txBody>
        </p:sp>
      </p:grpSp>
      <p:grpSp>
        <p:nvGrpSpPr>
          <p:cNvPr id="65" name="组合 36"/>
          <p:cNvGrpSpPr>
            <a:grpSpLocks/>
          </p:cNvGrpSpPr>
          <p:nvPr/>
        </p:nvGrpSpPr>
        <p:grpSpPr bwMode="auto">
          <a:xfrm>
            <a:off x="1258195" y="4110045"/>
            <a:ext cx="1604962" cy="731837"/>
            <a:chOff x="1473200" y="5084763"/>
            <a:chExt cx="1604963" cy="731837"/>
          </a:xfrm>
        </p:grpSpPr>
        <p:sp>
          <p:nvSpPr>
            <p:cNvPr id="66" name="Text Box 12"/>
            <p:cNvSpPr txBox="1">
              <a:spLocks noChangeArrowheads="1"/>
            </p:cNvSpPr>
            <p:nvPr/>
          </p:nvSpPr>
          <p:spPr bwMode="auto">
            <a:xfrm>
              <a:off x="1473200" y="5346700"/>
              <a:ext cx="504825" cy="4699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ea typeface="+mn-ea"/>
                </a:rPr>
                <a:t>B</a:t>
              </a:r>
              <a:endParaRPr lang="zh-CN" altLang="en-US" sz="2400" dirty="0">
                <a:ea typeface="+mn-ea"/>
              </a:endParaRPr>
            </a:p>
          </p:txBody>
        </p:sp>
        <p:cxnSp>
          <p:nvCxnSpPr>
            <p:cNvPr id="67" name="直接箭头连接符 66"/>
            <p:cNvCxnSpPr>
              <a:stCxn id="66" idx="3"/>
            </p:cNvCxnSpPr>
            <p:nvPr/>
          </p:nvCxnSpPr>
          <p:spPr>
            <a:xfrm>
              <a:off x="1978025" y="5581650"/>
              <a:ext cx="110013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2513013" y="5419725"/>
              <a:ext cx="142875" cy="323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 Box 12"/>
            <p:cNvSpPr txBox="1">
              <a:spLocks noChangeArrowheads="1"/>
            </p:cNvSpPr>
            <p:nvPr/>
          </p:nvSpPr>
          <p:spPr bwMode="auto">
            <a:xfrm>
              <a:off x="2100262" y="5084763"/>
              <a:ext cx="739775" cy="4699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ea typeface="+mn-ea"/>
                </a:rPr>
                <a:t>32</a:t>
              </a:r>
              <a:endParaRPr lang="zh-CN" altLang="en-US" sz="2400" dirty="0">
                <a:ea typeface="+mn-ea"/>
              </a:endParaRPr>
            </a:p>
          </p:txBody>
        </p:sp>
      </p:grpSp>
      <p:grpSp>
        <p:nvGrpSpPr>
          <p:cNvPr id="70" name="组合 37"/>
          <p:cNvGrpSpPr>
            <a:grpSpLocks/>
          </p:cNvGrpSpPr>
          <p:nvPr/>
        </p:nvGrpSpPr>
        <p:grpSpPr bwMode="auto">
          <a:xfrm>
            <a:off x="3939482" y="3386145"/>
            <a:ext cx="2051050" cy="868362"/>
            <a:chOff x="4154488" y="4360863"/>
            <a:chExt cx="2051050" cy="868362"/>
          </a:xfrm>
        </p:grpSpPr>
        <p:cxnSp>
          <p:nvCxnSpPr>
            <p:cNvPr id="71" name="直接箭头连接符 70"/>
            <p:cNvCxnSpPr/>
            <p:nvPr/>
          </p:nvCxnSpPr>
          <p:spPr>
            <a:xfrm>
              <a:off x="4154488" y="4984750"/>
              <a:ext cx="110013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>
              <a:off x="4687888" y="4822825"/>
              <a:ext cx="144463" cy="323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12"/>
            <p:cNvSpPr txBox="1">
              <a:spLocks noChangeArrowheads="1"/>
            </p:cNvSpPr>
            <p:nvPr/>
          </p:nvSpPr>
          <p:spPr bwMode="auto">
            <a:xfrm>
              <a:off x="4427538" y="4360863"/>
              <a:ext cx="738188" cy="4699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solidFill>
                    <a:schemeClr val="accent2"/>
                  </a:solidFill>
                  <a:ea typeface="+mn-ea"/>
                </a:rPr>
                <a:t>32</a:t>
              </a:r>
              <a:endParaRPr lang="zh-CN" altLang="en-US" sz="2400" dirty="0">
                <a:solidFill>
                  <a:schemeClr val="accent2"/>
                </a:solidFill>
                <a:ea typeface="+mn-ea"/>
              </a:endParaRPr>
            </a:p>
          </p:txBody>
        </p:sp>
        <p:sp>
          <p:nvSpPr>
            <p:cNvPr id="74" name="Text Box 12"/>
            <p:cNvSpPr txBox="1">
              <a:spLocks noChangeArrowheads="1"/>
            </p:cNvSpPr>
            <p:nvPr/>
          </p:nvSpPr>
          <p:spPr bwMode="auto">
            <a:xfrm>
              <a:off x="5297488" y="4759325"/>
              <a:ext cx="908050" cy="4699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defRPr/>
              </a:pPr>
              <a:r>
                <a:rPr lang="en-US" altLang="zh-CN" sz="2400" dirty="0" smtClean="0">
                  <a:solidFill>
                    <a:schemeClr val="accent2"/>
                  </a:solidFill>
                  <a:ea typeface="+mn-ea"/>
                </a:rPr>
                <a:t>A+B</a:t>
              </a:r>
              <a:endParaRPr lang="zh-CN" altLang="en-US" sz="2400" dirty="0">
                <a:solidFill>
                  <a:schemeClr val="accent2"/>
                </a:solidFill>
                <a:ea typeface="+mn-ea"/>
              </a:endParaRPr>
            </a:p>
          </p:txBody>
        </p:sp>
      </p:grpSp>
      <p:sp>
        <p:nvSpPr>
          <p:cNvPr id="75" name="Text Box 12"/>
          <p:cNvSpPr txBox="1">
            <a:spLocks noChangeArrowheads="1"/>
          </p:cNvSpPr>
          <p:nvPr/>
        </p:nvSpPr>
        <p:spPr bwMode="auto">
          <a:xfrm>
            <a:off x="718820" y="5208101"/>
            <a:ext cx="6970453" cy="9618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algn="just" eaLnBrk="1" hangingPunct="1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加法器的输入端口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固定输入常数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，即可用作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自增单元（固定加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69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noProof="0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、运算部件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53724" y="824829"/>
            <a:ext cx="5113337" cy="592500"/>
          </a:xfrm>
          <a:prstGeom prst="rect">
            <a:avLst/>
          </a:prstGeom>
          <a:noFill/>
          <a:ln>
            <a:noFill/>
          </a:ln>
          <a:effectLst/>
        </p:spPr>
        <p:txBody>
          <a:bodyPr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algn="l" eaLnBrk="1" hangingPunct="1">
              <a:defRPr/>
            </a:pPr>
            <a:r>
              <a:rPr lang="en-US" altLang="zh-CN" sz="32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  <a:r>
              <a:rPr lang="zh-CN" altLang="en-US" sz="32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多功能</a:t>
            </a:r>
            <a:r>
              <a:rPr lang="en-US" altLang="zh-CN" sz="32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32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位运算器</a:t>
            </a:r>
            <a:r>
              <a:rPr lang="en-US" altLang="zh-CN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—ALU</a:t>
            </a:r>
            <a:endParaRPr lang="zh-CN" altLang="en-US" sz="32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2" name="组合 42"/>
          <p:cNvGrpSpPr>
            <a:grpSpLocks/>
          </p:cNvGrpSpPr>
          <p:nvPr/>
        </p:nvGrpSpPr>
        <p:grpSpPr bwMode="auto">
          <a:xfrm>
            <a:off x="1831429" y="3323236"/>
            <a:ext cx="1077912" cy="2159000"/>
            <a:chOff x="1773238" y="3070225"/>
            <a:chExt cx="1077912" cy="2159000"/>
          </a:xfrm>
        </p:grpSpPr>
        <p:grpSp>
          <p:nvGrpSpPr>
            <p:cNvPr id="13" name="Group 27"/>
            <p:cNvGrpSpPr>
              <a:grpSpLocks/>
            </p:cNvGrpSpPr>
            <p:nvPr/>
          </p:nvGrpSpPr>
          <p:grpSpPr bwMode="auto">
            <a:xfrm>
              <a:off x="1773238" y="3070225"/>
              <a:ext cx="1077912" cy="2159000"/>
              <a:chOff x="2400" y="2496"/>
              <a:chExt cx="288" cy="672"/>
            </a:xfrm>
          </p:grpSpPr>
          <p:sp>
            <p:nvSpPr>
              <p:cNvPr id="15" name="Line 28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" name="Line 2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4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" name="Line 30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4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" name="Line 3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Line 3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2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" name="Line 33"/>
              <p:cNvSpPr>
                <a:spLocks noChangeShapeType="1"/>
              </p:cNvSpPr>
              <p:nvPr/>
            </p:nvSpPr>
            <p:spPr bwMode="auto">
              <a:xfrm flipV="1">
                <a:off x="2400" y="3024"/>
                <a:ext cx="2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Line 34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863725" y="3914775"/>
              <a:ext cx="987425" cy="4699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solidFill>
                    <a:schemeClr val="accent1"/>
                  </a:solidFill>
                  <a:ea typeface="+mn-ea"/>
                </a:rPr>
                <a:t>ALU</a:t>
              </a:r>
              <a:endParaRPr lang="zh-CN" altLang="en-US" sz="2400" dirty="0">
                <a:solidFill>
                  <a:schemeClr val="accent1"/>
                </a:solidFill>
                <a:ea typeface="+mn-ea"/>
              </a:endParaRPr>
            </a:p>
          </p:txBody>
        </p:sp>
      </p:grpSp>
      <p:grpSp>
        <p:nvGrpSpPr>
          <p:cNvPr id="24" name="组合 43"/>
          <p:cNvGrpSpPr>
            <a:grpSpLocks/>
          </p:cNvGrpSpPr>
          <p:nvPr/>
        </p:nvGrpSpPr>
        <p:grpSpPr bwMode="auto">
          <a:xfrm>
            <a:off x="597941" y="3151786"/>
            <a:ext cx="1223963" cy="852488"/>
            <a:chOff x="540371" y="2898775"/>
            <a:chExt cx="1223317" cy="852547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540371" y="3281389"/>
              <a:ext cx="502972" cy="4699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solidFill>
                    <a:schemeClr val="accent1"/>
                  </a:solidFill>
                  <a:ea typeface="+mn-ea"/>
                </a:rPr>
                <a:t>A</a:t>
              </a:r>
              <a:endParaRPr lang="zh-CN" altLang="en-US" sz="2400" dirty="0">
                <a:solidFill>
                  <a:schemeClr val="accent1"/>
                </a:solidFill>
                <a:ea typeface="+mn-ea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1043343" y="3532232"/>
              <a:ext cx="72034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208356" y="3370296"/>
              <a:ext cx="144386" cy="3238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971943" y="2898775"/>
              <a:ext cx="739385" cy="4699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solidFill>
                    <a:schemeClr val="accent1"/>
                  </a:solidFill>
                  <a:ea typeface="+mn-ea"/>
                </a:rPr>
                <a:t>32</a:t>
              </a:r>
              <a:endParaRPr lang="zh-CN" altLang="en-US" sz="2400" dirty="0">
                <a:solidFill>
                  <a:schemeClr val="accent1"/>
                </a:solidFill>
                <a:ea typeface="+mn-ea"/>
              </a:endParaRPr>
            </a:p>
          </p:txBody>
        </p:sp>
      </p:grpSp>
      <p:grpSp>
        <p:nvGrpSpPr>
          <p:cNvPr id="29" name="组合 44"/>
          <p:cNvGrpSpPr>
            <a:grpSpLocks/>
          </p:cNvGrpSpPr>
          <p:nvPr/>
        </p:nvGrpSpPr>
        <p:grpSpPr bwMode="auto">
          <a:xfrm>
            <a:off x="620166" y="4375749"/>
            <a:ext cx="1201738" cy="868362"/>
            <a:chOff x="562412" y="4122738"/>
            <a:chExt cx="1201276" cy="867712"/>
          </a:xfrm>
        </p:grpSpPr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>
              <a:off x="562412" y="4520902"/>
              <a:ext cx="503045" cy="4695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solidFill>
                    <a:schemeClr val="accent1"/>
                  </a:solidFill>
                  <a:ea typeface="+mn-ea"/>
                </a:rPr>
                <a:t>B</a:t>
              </a:r>
              <a:endParaRPr lang="zh-CN" altLang="en-US" sz="2400" dirty="0">
                <a:solidFill>
                  <a:schemeClr val="accent1"/>
                </a:solidFill>
                <a:ea typeface="+mn-ea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1043240" y="4765194"/>
              <a:ext cx="72044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1208277" y="4603390"/>
              <a:ext cx="144406" cy="3236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971830" y="4122738"/>
              <a:ext cx="739491" cy="4695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solidFill>
                    <a:schemeClr val="accent1"/>
                  </a:solidFill>
                  <a:ea typeface="+mn-ea"/>
                </a:rPr>
                <a:t>32</a:t>
              </a:r>
              <a:endParaRPr lang="zh-CN" altLang="en-US" sz="2400" dirty="0">
                <a:solidFill>
                  <a:schemeClr val="accent1"/>
                </a:solidFill>
                <a:ea typeface="+mn-ea"/>
              </a:endParaRPr>
            </a:p>
          </p:txBody>
        </p:sp>
      </p:grpSp>
      <p:grpSp>
        <p:nvGrpSpPr>
          <p:cNvPr id="37" name="组合 46"/>
          <p:cNvGrpSpPr>
            <a:grpSpLocks/>
          </p:cNvGrpSpPr>
          <p:nvPr/>
        </p:nvGrpSpPr>
        <p:grpSpPr bwMode="auto">
          <a:xfrm>
            <a:off x="2907754" y="3570890"/>
            <a:ext cx="1805563" cy="829002"/>
            <a:chOff x="2849563" y="3317875"/>
            <a:chExt cx="1805563" cy="829060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2849563" y="3932282"/>
              <a:ext cx="85883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3168650" y="3765582"/>
              <a:ext cx="142875" cy="323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2927350" y="3317875"/>
              <a:ext cx="738188" cy="4699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solidFill>
                    <a:schemeClr val="accent1"/>
                  </a:solidFill>
                  <a:ea typeface="+mn-ea"/>
                </a:rPr>
                <a:t>32</a:t>
              </a:r>
              <a:endParaRPr lang="zh-CN" altLang="en-US" sz="2400" dirty="0">
                <a:solidFill>
                  <a:schemeClr val="accent1"/>
                </a:solidFill>
                <a:ea typeface="+mn-ea"/>
              </a:endParaRPr>
            </a:p>
          </p:txBody>
        </p:sp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3625882" y="3677512"/>
              <a:ext cx="1029244" cy="4694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defRPr/>
              </a:pPr>
              <a:r>
                <a:rPr lang="en-US" altLang="zh-CN" sz="2400" dirty="0" smtClean="0">
                  <a:solidFill>
                    <a:schemeClr val="accent2"/>
                  </a:solidFill>
                  <a:ea typeface="+mn-ea"/>
                </a:rPr>
                <a:t>A op B</a:t>
              </a:r>
              <a:endParaRPr lang="zh-CN" altLang="en-US" sz="2400" dirty="0">
                <a:solidFill>
                  <a:schemeClr val="accent2"/>
                </a:solidFill>
                <a:ea typeface="+mn-ea"/>
              </a:endParaRPr>
            </a:p>
          </p:txBody>
        </p:sp>
      </p:grpSp>
      <p:grpSp>
        <p:nvGrpSpPr>
          <p:cNvPr id="42" name="组合 45"/>
          <p:cNvGrpSpPr>
            <a:grpSpLocks/>
          </p:cNvGrpSpPr>
          <p:nvPr/>
        </p:nvGrpSpPr>
        <p:grpSpPr bwMode="auto">
          <a:xfrm>
            <a:off x="1748879" y="2475511"/>
            <a:ext cx="1458912" cy="1147763"/>
            <a:chOff x="1690688" y="2222500"/>
            <a:chExt cx="1458912" cy="1147763"/>
          </a:xfrm>
        </p:grpSpPr>
        <p:sp>
          <p:nvSpPr>
            <p:cNvPr id="43" name="Text Box 12"/>
            <p:cNvSpPr txBox="1">
              <a:spLocks noChangeArrowheads="1"/>
            </p:cNvSpPr>
            <p:nvPr/>
          </p:nvSpPr>
          <p:spPr bwMode="auto">
            <a:xfrm>
              <a:off x="1690688" y="2222500"/>
              <a:ext cx="1458912" cy="40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092" tIns="49545" rIns="99092" bIns="49545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功能选择</a:t>
              </a: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2420938" y="2597150"/>
              <a:ext cx="0" cy="773113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 flipH="1">
            <a:off x="2364829" y="3151786"/>
            <a:ext cx="223837" cy="1714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2614066" y="2961286"/>
            <a:ext cx="4230688" cy="407834"/>
          </a:xfrm>
          <a:prstGeom prst="rect">
            <a:avLst/>
          </a:prstGeom>
          <a:noFill/>
          <a:ln>
            <a:noFill/>
          </a:ln>
          <a:effectLst/>
        </p:spPr>
        <p:txBody>
          <a:bodyPr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+mn-lt"/>
                <a:ea typeface="黑体" pitchFamily="49" charset="-122"/>
              </a:rPr>
              <a:t>n</a:t>
            </a:r>
            <a:r>
              <a:rPr lang="zh-CN" altLang="en-US" sz="2000" dirty="0" smtClean="0">
                <a:solidFill>
                  <a:schemeClr val="accent1"/>
                </a:solidFill>
                <a:latin typeface="+mn-lt"/>
                <a:ea typeface="黑体" pitchFamily="49" charset="-122"/>
              </a:rPr>
              <a:t>位控制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  <a:ea typeface="黑体" pitchFamily="49" charset="-122"/>
              </a:rPr>
              <a:t>码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黑体" pitchFamily="49" charset="-122"/>
              </a:rPr>
              <a:t>operation</a:t>
            </a:r>
            <a:endParaRPr lang="zh-CN" altLang="en-US" sz="2000" dirty="0">
              <a:solidFill>
                <a:schemeClr val="accent1"/>
              </a:solidFill>
              <a:latin typeface="+mn-lt"/>
              <a:ea typeface="黑体" pitchFamily="49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3731666" y="2564411"/>
            <a:ext cx="0" cy="395288"/>
          </a:xfrm>
          <a:prstGeom prst="straightConnector1">
            <a:avLst/>
          </a:prstGeom>
          <a:ln w="317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5"/>
          <p:cNvSpPr txBox="1"/>
          <p:nvPr/>
        </p:nvSpPr>
        <p:spPr>
          <a:xfrm>
            <a:off x="3550691" y="1611075"/>
            <a:ext cx="5061294" cy="954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ALU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的运算功能数</a:t>
            </a:r>
            <a:r>
              <a:rPr lang="en-US" altLang="zh-CN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有关，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Microsoft Himalaya" pitchFamily="2" charset="0"/>
              </a:rPr>
              <a:t>n ≥ log</a:t>
            </a:r>
            <a:r>
              <a:rPr lang="en-US" altLang="zh-CN" sz="2800" baseline="-250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Microsoft Himalaya" pitchFamily="2" charset="0"/>
              </a:rPr>
              <a:t>2</a:t>
            </a:r>
            <a:r>
              <a:rPr lang="en-US" altLang="zh-CN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Microsoft Himalaya" pitchFamily="2" charset="0"/>
              </a:rPr>
              <a:t>m</a:t>
            </a:r>
            <a:endParaRPr lang="zh-CN" altLang="en-US" sz="2800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Microsoft Himalaya" pitchFamily="2" charset="0"/>
            </a:endParaRPr>
          </a:p>
        </p:txBody>
      </p:sp>
      <p:grpSp>
        <p:nvGrpSpPr>
          <p:cNvPr id="49" name="组合 49"/>
          <p:cNvGrpSpPr/>
          <p:nvPr/>
        </p:nvGrpSpPr>
        <p:grpSpPr>
          <a:xfrm>
            <a:off x="4977666" y="3568475"/>
            <a:ext cx="1074268" cy="2416999"/>
            <a:chOff x="4919475" y="3315464"/>
            <a:chExt cx="1074268" cy="2416999"/>
          </a:xfrm>
          <a:noFill/>
        </p:grpSpPr>
        <p:sp>
          <p:nvSpPr>
            <p:cNvPr id="50" name="TextBox 37"/>
            <p:cNvSpPr txBox="1">
              <a:spLocks noChangeArrowheads="1"/>
            </p:cNvSpPr>
            <p:nvPr/>
          </p:nvSpPr>
          <p:spPr bwMode="auto">
            <a:xfrm>
              <a:off x="4919475" y="3315464"/>
              <a:ext cx="1074268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accent1"/>
                  </a:solidFill>
                  <a:ea typeface="宋体" charset="-122"/>
                </a:rPr>
                <a:t>FR</a:t>
              </a:r>
              <a:r>
                <a:rPr lang="en-US" altLang="zh-CN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dirty="0">
                  <a:solidFill>
                    <a:schemeClr val="accent1"/>
                  </a:solidFill>
                  <a:ea typeface="宋体" charset="-122"/>
                </a:rPr>
                <a:t>PSW</a:t>
              </a:r>
              <a:r>
                <a:rPr lang="en-US" altLang="zh-CN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)</a:t>
              </a:r>
              <a:endParaRPr lang="zh-CN" altLang="en-US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5122863" y="3644900"/>
              <a:ext cx="647700" cy="504825"/>
            </a:xfrm>
            <a:prstGeom prst="rect">
              <a:avLst/>
            </a:prstGeom>
            <a:grpFill/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 dirty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5122863" y="4149725"/>
              <a:ext cx="647700" cy="503238"/>
            </a:xfrm>
            <a:prstGeom prst="rect">
              <a:avLst/>
            </a:prstGeom>
            <a:grpFill/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accent1"/>
                  </a:solidFill>
                  <a:ea typeface="宋体" charset="-122"/>
                </a:rPr>
                <a:t>C</a:t>
              </a:r>
              <a:endParaRPr lang="zh-CN" altLang="en-US" dirty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5122863" y="4652963"/>
              <a:ext cx="647700" cy="504825"/>
            </a:xfrm>
            <a:prstGeom prst="rect">
              <a:avLst/>
            </a:prstGeom>
            <a:grpFill/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accent1"/>
                  </a:solidFill>
                  <a:ea typeface="宋体" charset="-122"/>
                </a:rPr>
                <a:t>V</a:t>
              </a:r>
              <a:endParaRPr lang="zh-CN" altLang="en-US" dirty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5122863" y="5157788"/>
              <a:ext cx="647700" cy="574675"/>
            </a:xfrm>
            <a:prstGeom prst="rect">
              <a:avLst/>
            </a:prstGeom>
            <a:grpFill/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accent1"/>
                  </a:solidFill>
                  <a:ea typeface="宋体" charset="-122"/>
                </a:rPr>
                <a:t>…</a:t>
              </a:r>
              <a:endParaRPr lang="zh-CN" altLang="en-US" dirty="0">
                <a:solidFill>
                  <a:schemeClr val="accent1"/>
                </a:solidFill>
                <a:ea typeface="宋体" charset="-122"/>
              </a:endParaRPr>
            </a:p>
          </p:txBody>
        </p:sp>
      </p:grpSp>
      <p:cxnSp>
        <p:nvCxnSpPr>
          <p:cNvPr id="55" name="直接箭头连接符 42"/>
          <p:cNvCxnSpPr>
            <a:cxnSpLocks noChangeShapeType="1"/>
          </p:cNvCxnSpPr>
          <p:nvPr/>
        </p:nvCxnSpPr>
        <p:spPr bwMode="auto">
          <a:xfrm>
            <a:off x="5854154" y="4161436"/>
            <a:ext cx="406400" cy="0"/>
          </a:xfrm>
          <a:prstGeom prst="straightConnector1">
            <a:avLst/>
          </a:prstGeom>
          <a:noFill/>
          <a:ln w="381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6" name="组合 48"/>
          <p:cNvGrpSpPr>
            <a:grpSpLocks/>
          </p:cNvGrpSpPr>
          <p:nvPr/>
        </p:nvGrpSpPr>
        <p:grpSpPr bwMode="auto">
          <a:xfrm>
            <a:off x="2914104" y="4258274"/>
            <a:ext cx="2246312" cy="1079500"/>
            <a:chOff x="2856547" y="4005263"/>
            <a:chExt cx="2245678" cy="1079500"/>
          </a:xfrm>
        </p:grpSpPr>
        <p:sp>
          <p:nvSpPr>
            <p:cNvPr id="57" name="Text Box 12"/>
            <p:cNvSpPr txBox="1">
              <a:spLocks noChangeArrowheads="1"/>
            </p:cNvSpPr>
            <p:nvPr/>
          </p:nvSpPr>
          <p:spPr bwMode="auto">
            <a:xfrm>
              <a:off x="3158087" y="4199603"/>
              <a:ext cx="791938" cy="4064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defRPr/>
              </a:pPr>
              <a:r>
                <a:rPr lang="en-US" altLang="zh-CN" sz="2000" dirty="0">
                  <a:ea typeface="+mn-ea"/>
                </a:rPr>
                <a:t>Zero</a:t>
              </a:r>
              <a:endParaRPr lang="zh-CN" altLang="en-US" sz="2000" dirty="0">
                <a:ea typeface="+mn-ea"/>
              </a:endParaRPr>
            </a:p>
          </p:txBody>
        </p:sp>
        <p:cxnSp>
          <p:nvCxnSpPr>
            <p:cNvPr id="58" name="肘形连接符 57"/>
            <p:cNvCxnSpPr/>
            <p:nvPr/>
          </p:nvCxnSpPr>
          <p:spPr bwMode="auto">
            <a:xfrm flipV="1">
              <a:off x="2869243" y="4005263"/>
              <a:ext cx="2232982" cy="539750"/>
            </a:xfrm>
            <a:prstGeom prst="bentConnector3">
              <a:avLst>
                <a:gd name="adj1" fmla="val 89277"/>
              </a:avLst>
            </a:prstGeom>
            <a:solidFill>
              <a:schemeClr val="accent1"/>
            </a:solidFill>
            <a:ln w="19050" cap="sq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9" name="肘形连接符 51"/>
            <p:cNvCxnSpPr>
              <a:cxnSpLocks noChangeShapeType="1"/>
            </p:cNvCxnSpPr>
            <p:nvPr/>
          </p:nvCxnSpPr>
          <p:spPr bwMode="auto">
            <a:xfrm flipV="1">
              <a:off x="2856547" y="4470400"/>
              <a:ext cx="2231395" cy="217488"/>
            </a:xfrm>
            <a:prstGeom prst="bentConnector3">
              <a:avLst>
                <a:gd name="adj1" fmla="val 94377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矩形 55"/>
            <p:cNvSpPr>
              <a:spLocks noChangeArrowheads="1"/>
            </p:cNvSpPr>
            <p:nvPr/>
          </p:nvSpPr>
          <p:spPr bwMode="auto">
            <a:xfrm>
              <a:off x="3132138" y="4508500"/>
              <a:ext cx="647700" cy="576263"/>
            </a:xfrm>
            <a:prstGeom prst="rect">
              <a:avLst/>
            </a:prstGeom>
            <a:noFill/>
            <a:ln w="1905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…</a:t>
              </a:r>
              <a:endParaRPr lang="zh-CN" altLang="en-US" sz="2400" dirty="0"/>
            </a:p>
          </p:txBody>
        </p:sp>
      </p:grp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5181054" y="3897911"/>
            <a:ext cx="647700" cy="504825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1"/>
                </a:solidFill>
              </a:rPr>
              <a:t>Z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62" name="Text Box 12"/>
          <p:cNvSpPr txBox="1">
            <a:spLocks noChangeArrowheads="1"/>
          </p:cNvSpPr>
          <p:nvPr/>
        </p:nvSpPr>
        <p:spPr bwMode="auto">
          <a:xfrm>
            <a:off x="6285954" y="3897911"/>
            <a:ext cx="1728787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控制单元</a:t>
            </a:r>
          </a:p>
        </p:txBody>
      </p:sp>
    </p:spTree>
    <p:extLst>
      <p:ext uri="{BB962C8B-B14F-4D97-AF65-F5344CB8AC3E}">
        <p14:creationId xmlns:p14="http://schemas.microsoft.com/office/powerpoint/2010/main" val="1656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6" grpId="0"/>
      <p:bldP spid="48" grpId="0"/>
      <p:bldP spid="61" grpId="0" animBg="1"/>
      <p:bldP spid="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noProof="0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、运算部件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1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331345"/>
              </p:ext>
            </p:extLst>
          </p:nvPr>
        </p:nvGraphicFramePr>
        <p:xfrm>
          <a:off x="498510" y="1422254"/>
          <a:ext cx="8072438" cy="4632512"/>
        </p:xfrm>
        <a:graphic>
          <a:graphicData uri="http://schemas.openxmlformats.org/drawingml/2006/table">
            <a:tbl>
              <a:tblPr/>
              <a:tblGrid>
                <a:gridCol w="261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operation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ALU</a:t>
                      </a: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功能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ALU</a:t>
                      </a: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输出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AND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AND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OR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OR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小于则置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A&lt;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B?: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NOR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Not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(A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OR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B)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834817" y="902371"/>
            <a:ext cx="5615955" cy="53094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algn="l" eaLnBrk="1" hangingPunct="1">
              <a:defRPr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ALU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功能与控制码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operation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337502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三、数据预处理部件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36562" y="922975"/>
            <a:ext cx="5184775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algn="l" eaLnBrk="1" hangingPunct="1">
              <a:defRPr/>
            </a:pPr>
            <a:r>
              <a:rPr lang="zh-CN" altLang="en-US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①数位扩展器</a:t>
            </a:r>
            <a:r>
              <a:rPr lang="en-US" altLang="zh-CN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—Extender</a:t>
            </a:r>
            <a:endParaRPr lang="zh-CN" altLang="en-US" dirty="0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2" name="组合 58"/>
          <p:cNvGrpSpPr>
            <a:grpSpLocks/>
          </p:cNvGrpSpPr>
          <p:nvPr/>
        </p:nvGrpSpPr>
        <p:grpSpPr bwMode="auto">
          <a:xfrm>
            <a:off x="736818" y="2881512"/>
            <a:ext cx="808037" cy="573088"/>
            <a:chOff x="809410" y="3644352"/>
            <a:chExt cx="808253" cy="572885"/>
          </a:xfrm>
        </p:grpSpPr>
        <p:cxnSp>
          <p:nvCxnSpPr>
            <p:cNvPr id="13" name="直接箭头连接符 12"/>
            <p:cNvCxnSpPr/>
            <p:nvPr/>
          </p:nvCxnSpPr>
          <p:spPr bwMode="auto">
            <a:xfrm>
              <a:off x="826877" y="4114086"/>
              <a:ext cx="79078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auto">
            <a:xfrm flipH="1">
              <a:off x="1114291" y="4001413"/>
              <a:ext cx="107979" cy="215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809410" y="3644352"/>
              <a:ext cx="739973" cy="4030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dirty="0">
                  <a:ea typeface="+mn-ea"/>
                </a:rPr>
                <a:t>16</a:t>
              </a:r>
              <a:endParaRPr lang="zh-CN" altLang="en-US" sz="2000" dirty="0">
                <a:ea typeface="+mn-ea"/>
              </a:endParaRPr>
            </a:p>
          </p:txBody>
        </p:sp>
      </p:grpSp>
      <p:grpSp>
        <p:nvGrpSpPr>
          <p:cNvPr id="16" name="组合 59"/>
          <p:cNvGrpSpPr>
            <a:grpSpLocks/>
          </p:cNvGrpSpPr>
          <p:nvPr/>
        </p:nvGrpSpPr>
        <p:grpSpPr bwMode="auto">
          <a:xfrm>
            <a:off x="2224305" y="2887862"/>
            <a:ext cx="762000" cy="554038"/>
            <a:chOff x="2729500" y="3650037"/>
            <a:chExt cx="762275" cy="554500"/>
          </a:xfrm>
        </p:grpSpPr>
        <p:cxnSp>
          <p:nvCxnSpPr>
            <p:cNvPr id="17" name="直接箭头连接符 16"/>
            <p:cNvCxnSpPr/>
            <p:nvPr/>
          </p:nvCxnSpPr>
          <p:spPr bwMode="auto">
            <a:xfrm>
              <a:off x="2772378" y="4102852"/>
              <a:ext cx="719397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auto">
            <a:xfrm flipH="1">
              <a:off x="3013766" y="3988457"/>
              <a:ext cx="107989" cy="216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2729500" y="3650037"/>
              <a:ext cx="740042" cy="4035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dirty="0">
                  <a:ea typeface="+mn-ea"/>
                </a:rPr>
                <a:t>32</a:t>
              </a:r>
              <a:endParaRPr lang="zh-CN" altLang="en-US" sz="2000" dirty="0">
                <a:ea typeface="+mn-ea"/>
              </a:endParaRPr>
            </a:p>
          </p:txBody>
        </p:sp>
      </p:grpSp>
      <p:grpSp>
        <p:nvGrpSpPr>
          <p:cNvPr id="20" name="组合 57"/>
          <p:cNvGrpSpPr>
            <a:grpSpLocks/>
          </p:cNvGrpSpPr>
          <p:nvPr/>
        </p:nvGrpSpPr>
        <p:grpSpPr bwMode="auto">
          <a:xfrm>
            <a:off x="825718" y="2935486"/>
            <a:ext cx="2232025" cy="1556828"/>
            <a:chOff x="899147" y="3897944"/>
            <a:chExt cx="2231974" cy="1557302"/>
          </a:xfrm>
        </p:grpSpPr>
        <p:sp>
          <p:nvSpPr>
            <p:cNvPr id="23" name="流程图: 手动操作 22"/>
            <p:cNvSpPr>
              <a:spLocks noChangeArrowheads="1"/>
            </p:cNvSpPr>
            <p:nvPr/>
          </p:nvSpPr>
          <p:spPr bwMode="auto">
            <a:xfrm rot="16200000" flipV="1">
              <a:off x="1542716" y="3987783"/>
              <a:ext cx="900387" cy="720709"/>
            </a:xfrm>
            <a:prstGeom prst="flowChartManualOperation">
              <a:avLst/>
            </a:prstGeom>
            <a:solidFill>
              <a:srgbClr val="0000B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anchor="ctr"/>
            <a:lstStyle/>
            <a:p>
              <a:pPr algn="ctr" eaLnBrk="1" hangingPunct="1">
                <a:defRPr/>
              </a:pPr>
              <a:endParaRPr lang="zh-CN" altLang="en-US" b="0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1691291" y="4088502"/>
              <a:ext cx="649273" cy="469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092" tIns="49545" rIns="99092" bIns="49545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FFFF00"/>
                  </a:solidFill>
                  <a:ea typeface="华文中宋" panose="02010600040101010101" pitchFamily="2" charset="-122"/>
                </a:rPr>
                <a:t>E</a:t>
              </a:r>
              <a:endParaRPr lang="zh-CN" altLang="en-US" sz="2400" dirty="0">
                <a:solidFill>
                  <a:srgbClr val="FFFF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899147" y="4985713"/>
              <a:ext cx="2231974" cy="469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092" tIns="49545" rIns="99092" bIns="49545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16→32</a:t>
              </a:r>
              <a:r>
                <a:rPr lang="zh-CN" altLang="en-US" sz="240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扩展器</a:t>
              </a:r>
            </a:p>
          </p:txBody>
        </p:sp>
      </p:grp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5396729" y="2779249"/>
            <a:ext cx="1765300" cy="469390"/>
          </a:xfrm>
          <a:prstGeom prst="rect">
            <a:avLst/>
          </a:prstGeom>
          <a:noFill/>
          <a:ln>
            <a:noFill/>
          </a:ln>
          <a:effectLst/>
        </p:spPr>
        <p:txBody>
          <a:bodyPr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400" u="sng" dirty="0">
                <a:solidFill>
                  <a:schemeClr val="accent2"/>
                </a:solidFill>
                <a:latin typeface="+mn-lt"/>
                <a:ea typeface="Adobe Myungjo Std M" pitchFamily="18" charset="-128"/>
                <a:cs typeface="Calibri" pitchFamily="34" charset="0"/>
              </a:rPr>
              <a:t>0000</a:t>
            </a:r>
            <a:r>
              <a:rPr lang="en-US" altLang="zh-CN" sz="2400" dirty="0">
                <a:latin typeface="+mn-lt"/>
                <a:ea typeface="Adobe Myungjo Std M" pitchFamily="18" charset="-128"/>
                <a:cs typeface="Calibri" pitchFamily="34" charset="0"/>
              </a:rPr>
              <a:t>000A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Adobe Myungjo Std M" pitchFamily="18" charset="-128"/>
              <a:cs typeface="Calibri" pitchFamily="34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3931466" y="2796711"/>
            <a:ext cx="121285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400" dirty="0">
                <a:latin typeface="+mn-lt"/>
                <a:ea typeface="Adobe Myungjo Std M" pitchFamily="18" charset="-128"/>
                <a:cs typeface="Calibri" pitchFamily="34" charset="0"/>
              </a:rPr>
              <a:t>000A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Adobe Myungjo Std M" pitchFamily="18" charset="-128"/>
              <a:cs typeface="Calibri" pitchFamily="34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795066" y="3034836"/>
            <a:ext cx="66833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5107322" y="3275902"/>
            <a:ext cx="2087562" cy="469390"/>
          </a:xfrm>
          <a:prstGeom prst="rect">
            <a:avLst/>
          </a:prstGeom>
          <a:noFill/>
          <a:ln>
            <a:noFill/>
          </a:ln>
          <a:effectLst/>
        </p:spPr>
        <p:txBody>
          <a:bodyPr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u="sng" dirty="0">
                <a:solidFill>
                  <a:schemeClr val="accent2"/>
                </a:solidFill>
                <a:latin typeface="+mn-lt"/>
                <a:ea typeface="Adobe Myungjo Std M" pitchFamily="18" charset="-128"/>
                <a:cs typeface="Calibri" pitchFamily="34" charset="0"/>
              </a:rPr>
              <a:t>FFFF</a:t>
            </a:r>
            <a:r>
              <a:rPr lang="en-US" altLang="zh-CN" sz="2400" dirty="0">
                <a:latin typeface="+mn-lt"/>
                <a:ea typeface="Adobe Myungjo Std M" pitchFamily="18" charset="-128"/>
                <a:cs typeface="Calibri" pitchFamily="34" charset="0"/>
              </a:rPr>
              <a:t>800A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Adobe Myungjo Std M" pitchFamily="18" charset="-128"/>
              <a:cs typeface="Calibri" pitchFamily="34" charset="0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941089" y="3280665"/>
            <a:ext cx="1141413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400" dirty="0">
                <a:latin typeface="+mn-lt"/>
                <a:ea typeface="Adobe Myungjo Std M" pitchFamily="18" charset="-128"/>
                <a:cs typeface="Calibri" pitchFamily="34" charset="0"/>
              </a:rPr>
              <a:t>800A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Adobe Myungjo Std M" pitchFamily="18" charset="-128"/>
              <a:cs typeface="Calibri" pitchFamily="34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4804689" y="3518790"/>
            <a:ext cx="66833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5529988" y="4766067"/>
            <a:ext cx="1655762" cy="46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u="sng" dirty="0">
                <a:solidFill>
                  <a:schemeClr val="accent2"/>
                </a:solidFill>
                <a:ea typeface="Adobe Myungjo Std M" pitchFamily="18" charset="-128"/>
                <a:cs typeface="Calibri" panose="020F0502020204030204" pitchFamily="34" charset="0"/>
              </a:rPr>
              <a:t>0000</a:t>
            </a:r>
            <a:r>
              <a:rPr lang="en-US" altLang="zh-CN" sz="2400" dirty="0">
                <a:ea typeface="Adobe Myungjo Std M" pitchFamily="18" charset="-128"/>
                <a:cs typeface="Calibri" panose="020F0502020204030204" pitchFamily="34" charset="0"/>
              </a:rPr>
              <a:t>002A</a:t>
            </a:r>
            <a:endParaRPr lang="zh-CN" altLang="en-US" sz="2400" dirty="0">
              <a:solidFill>
                <a:srgbClr val="66FFFF"/>
              </a:solidFill>
              <a:ea typeface="Adobe Myungjo Std M" pitchFamily="18" charset="-128"/>
              <a:cs typeface="Calibri" panose="020F0502020204030204" pitchFamily="34" charset="0"/>
            </a:endParaRP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3945663" y="4791467"/>
            <a:ext cx="11525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Adobe Myungjo Std M" pitchFamily="18" charset="-128"/>
                <a:cs typeface="Calibri" panose="020F0502020204030204" pitchFamily="34" charset="0"/>
              </a:rPr>
              <a:t>002A</a:t>
            </a:r>
            <a:endParaRPr lang="zh-CN" altLang="en-US" sz="2400">
              <a:solidFill>
                <a:srgbClr val="66FFFF"/>
              </a:solidFill>
              <a:ea typeface="Adobe Myungjo Std M" pitchFamily="18" charset="-128"/>
              <a:cs typeface="Calibri" panose="020F0502020204030204" pitchFamily="34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4809263" y="5028005"/>
            <a:ext cx="6683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87740" y="5263813"/>
            <a:ext cx="1800225" cy="46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u="sng" dirty="0">
                <a:solidFill>
                  <a:schemeClr val="accent2"/>
                </a:solidFill>
                <a:ea typeface="Adobe Myungjo Std M" pitchFamily="18" charset="-128"/>
                <a:cs typeface="Calibri" panose="020F0502020204030204" pitchFamily="34" charset="0"/>
              </a:rPr>
              <a:t>0000</a:t>
            </a:r>
            <a:r>
              <a:rPr lang="en-US" altLang="zh-CN" sz="2400" dirty="0">
                <a:ea typeface="Adobe Myungjo Std M" pitchFamily="18" charset="-128"/>
                <a:cs typeface="Calibri" panose="020F0502020204030204" pitchFamily="34" charset="0"/>
              </a:rPr>
              <a:t>F12C</a:t>
            </a:r>
            <a:endParaRPr lang="zh-CN" altLang="en-US" sz="2400" dirty="0">
              <a:solidFill>
                <a:srgbClr val="66FFFF"/>
              </a:solidFill>
              <a:ea typeface="Adobe Myungjo Std M" pitchFamily="18" charset="-128"/>
              <a:cs typeface="Calibri" panose="020F0502020204030204" pitchFamily="34" charset="0"/>
            </a:endParaRP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003415" y="5279688"/>
            <a:ext cx="10795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Adobe Myungjo Std M" pitchFamily="18" charset="-128"/>
                <a:cs typeface="Calibri" panose="020F0502020204030204" pitchFamily="34" charset="0"/>
              </a:rPr>
              <a:t>F12C</a:t>
            </a:r>
            <a:endParaRPr lang="zh-CN" altLang="en-US" sz="2400">
              <a:solidFill>
                <a:srgbClr val="66FFFF"/>
              </a:solidFill>
              <a:ea typeface="Adobe Myungjo Std M" pitchFamily="18" charset="-128"/>
              <a:cs typeface="Calibri" panose="020F0502020204030204" pitchFamily="34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4867015" y="5517813"/>
            <a:ext cx="6683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1"/>
          <p:cNvSpPr txBox="1">
            <a:spLocks noChangeArrowheads="1"/>
          </p:cNvSpPr>
          <p:nvPr/>
        </p:nvSpPr>
        <p:spPr bwMode="auto">
          <a:xfrm>
            <a:off x="3498330" y="2315196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 E=1</a:t>
            </a: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数值型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补码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符号扩展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TextBox 80"/>
          <p:cNvSpPr txBox="1">
            <a:spLocks noChangeArrowheads="1"/>
          </p:cNvSpPr>
          <p:nvPr/>
        </p:nvSpPr>
        <p:spPr bwMode="auto">
          <a:xfrm>
            <a:off x="3522143" y="4271352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 E=0</a:t>
            </a: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逻辑型扩展</a:t>
            </a: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零扩展</a:t>
            </a: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grpSp>
        <p:nvGrpSpPr>
          <p:cNvPr id="43" name="组合 33"/>
          <p:cNvGrpSpPr>
            <a:grpSpLocks/>
          </p:cNvGrpSpPr>
          <p:nvPr/>
        </p:nvGrpSpPr>
        <p:grpSpPr bwMode="auto">
          <a:xfrm>
            <a:off x="1546443" y="2284612"/>
            <a:ext cx="739775" cy="741363"/>
            <a:chOff x="1331913" y="3357563"/>
            <a:chExt cx="739775" cy="741362"/>
          </a:xfrm>
        </p:grpSpPr>
        <p:cxnSp>
          <p:nvCxnSpPr>
            <p:cNvPr id="44" name="直接箭头连接符 49"/>
            <p:cNvCxnSpPr>
              <a:cxnSpLocks noChangeShapeType="1"/>
            </p:cNvCxnSpPr>
            <p:nvPr/>
          </p:nvCxnSpPr>
          <p:spPr bwMode="auto">
            <a:xfrm>
              <a:off x="1692275" y="3738563"/>
              <a:ext cx="0" cy="360362"/>
            </a:xfrm>
            <a:prstGeom prst="straightConnector1">
              <a:avLst/>
            </a:prstGeom>
            <a:noFill/>
            <a:ln w="19050" cap="sq" algn="ctr">
              <a:solidFill>
                <a:schemeClr val="accent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1331913" y="3357563"/>
              <a:ext cx="739775" cy="40322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accent1"/>
                  </a:solidFill>
                  <a:ea typeface="+mn-ea"/>
                </a:rPr>
                <a:t>E</a:t>
              </a:r>
              <a:endParaRPr lang="zh-CN" altLang="en-US" sz="2000" dirty="0">
                <a:solidFill>
                  <a:schemeClr val="accent1"/>
                </a:solidFill>
                <a:ea typeface="+mn-ea"/>
              </a:endParaRPr>
            </a:p>
          </p:txBody>
        </p:sp>
      </p:grp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3964903" y="3740005"/>
            <a:ext cx="4932362" cy="46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正数高位全补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0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，负数高位均补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3964903" y="5806049"/>
            <a:ext cx="3889375" cy="46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无正负性，高位均全补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784135" y="1607247"/>
            <a:ext cx="7759443" cy="53094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algn="l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位数扩展为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位数，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为扩展模式控制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端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087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/>
      <p:bldP spid="27" grpId="0"/>
      <p:bldP spid="29" grpId="0"/>
      <p:bldP spid="33" grpId="0"/>
      <p:bldP spid="35" grpId="0"/>
      <p:bldP spid="36" grpId="0"/>
      <p:bldP spid="38" grpId="0"/>
      <p:bldP spid="39" grpId="0"/>
      <p:bldP spid="41" grpId="0"/>
      <p:bldP spid="42" grpId="0"/>
      <p:bldP spid="46" grpId="0"/>
      <p:bldP spid="47" grpId="0"/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、数据预处理部件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412688" y="4345077"/>
            <a:ext cx="2160587" cy="531813"/>
          </a:xfrm>
          <a:prstGeom prst="rect">
            <a:avLst/>
          </a:prstGeom>
          <a:noFill/>
          <a:ln>
            <a:noFill/>
          </a:ln>
          <a:effectLst/>
        </p:spPr>
        <p:txBody>
          <a:bodyPr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dirty="0" smtClean="0">
                <a:latin typeface="Calibri" pitchFamily="34" charset="0"/>
                <a:ea typeface="Adobe Myungjo Std M" pitchFamily="18" charset="-128"/>
                <a:cs typeface="Calibri" pitchFamily="34" charset="0"/>
              </a:rPr>
              <a:t>11…11</a:t>
            </a:r>
            <a:r>
              <a:rPr lang="en-US" altLang="zh-CN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dobe Myungjo Std M" pitchFamily="18" charset="-128"/>
                <a:cs typeface="Calibri" pitchFamily="34" charset="0"/>
              </a:rPr>
              <a:t>00</a:t>
            </a:r>
            <a:endParaRPr lang="zh-CN" altLang="en-US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dobe Myungjo Std M" pitchFamily="18" charset="-128"/>
              <a:cs typeface="Calibri" pitchFamily="34" charset="0"/>
            </a:endParaRPr>
          </a:p>
        </p:txBody>
      </p:sp>
      <p:grpSp>
        <p:nvGrpSpPr>
          <p:cNvPr id="20" name="组合 62"/>
          <p:cNvGrpSpPr>
            <a:grpSpLocks/>
          </p:cNvGrpSpPr>
          <p:nvPr/>
        </p:nvGrpSpPr>
        <p:grpSpPr bwMode="auto">
          <a:xfrm>
            <a:off x="828530" y="1969063"/>
            <a:ext cx="739775" cy="1023937"/>
            <a:chOff x="5188293" y="3583126"/>
            <a:chExt cx="739775" cy="1023387"/>
          </a:xfrm>
        </p:grpSpPr>
        <p:cxnSp>
          <p:nvCxnSpPr>
            <p:cNvPr id="23" name="直接箭头连接符 22"/>
            <p:cNvCxnSpPr/>
            <p:nvPr/>
          </p:nvCxnSpPr>
          <p:spPr bwMode="auto">
            <a:xfrm>
              <a:off x="5291481" y="4098786"/>
              <a:ext cx="5397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5458168" y="3975027"/>
              <a:ext cx="107950" cy="2157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5188293" y="3583126"/>
              <a:ext cx="739775" cy="10233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dirty="0">
                  <a:ea typeface="+mn-ea"/>
                </a:rPr>
                <a:t>32</a:t>
              </a:r>
            </a:p>
            <a:p>
              <a:pPr eaLnBrk="1" hangingPunct="1">
                <a:defRPr/>
              </a:pPr>
              <a:endParaRPr lang="en-US" altLang="zh-CN" sz="2000" dirty="0">
                <a:ea typeface="+mn-ea"/>
              </a:endParaRPr>
            </a:p>
            <a:p>
              <a:pPr eaLnBrk="1" hangingPunct="1">
                <a:defRPr/>
              </a:pPr>
              <a:r>
                <a:rPr lang="en-US" altLang="zh-CN" sz="2000" dirty="0">
                  <a:ea typeface="+mn-ea"/>
                </a:rPr>
                <a:t>26</a:t>
              </a:r>
              <a:endParaRPr lang="zh-CN" altLang="en-US" sz="2000" dirty="0">
                <a:ea typeface="+mn-ea"/>
              </a:endParaRPr>
            </a:p>
          </p:txBody>
        </p:sp>
      </p:grpSp>
      <p:grpSp>
        <p:nvGrpSpPr>
          <p:cNvPr id="26" name="组合 63"/>
          <p:cNvGrpSpPr>
            <a:grpSpLocks/>
          </p:cNvGrpSpPr>
          <p:nvPr/>
        </p:nvGrpSpPr>
        <p:grpSpPr bwMode="auto">
          <a:xfrm>
            <a:off x="2408093" y="1972238"/>
            <a:ext cx="739775" cy="1023937"/>
            <a:chOff x="7092950" y="3573174"/>
            <a:chExt cx="739775" cy="1023387"/>
          </a:xfrm>
        </p:grpSpPr>
        <p:cxnSp>
          <p:nvCxnSpPr>
            <p:cNvPr id="27" name="直接箭头连接符 26"/>
            <p:cNvCxnSpPr/>
            <p:nvPr/>
          </p:nvCxnSpPr>
          <p:spPr bwMode="auto">
            <a:xfrm>
              <a:off x="7242175" y="4088834"/>
              <a:ext cx="5397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 bwMode="auto">
            <a:xfrm flipH="1">
              <a:off x="7380287" y="3988876"/>
              <a:ext cx="107950" cy="2157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7092950" y="3573174"/>
              <a:ext cx="739775" cy="10233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dirty="0">
                  <a:ea typeface="+mn-ea"/>
                </a:rPr>
                <a:t>32</a:t>
              </a:r>
            </a:p>
            <a:p>
              <a:pPr eaLnBrk="1" hangingPunct="1">
                <a:defRPr/>
              </a:pPr>
              <a:endParaRPr lang="en-US" altLang="zh-CN" sz="2000" dirty="0">
                <a:ea typeface="+mn-ea"/>
              </a:endParaRPr>
            </a:p>
            <a:p>
              <a:pPr eaLnBrk="1" hangingPunct="1">
                <a:defRPr/>
              </a:pPr>
              <a:r>
                <a:rPr lang="en-US" altLang="zh-CN" sz="2000" dirty="0">
                  <a:ea typeface="+mn-ea"/>
                </a:rPr>
                <a:t>28</a:t>
              </a:r>
              <a:endParaRPr lang="zh-CN" altLang="en-US" sz="2000" dirty="0">
                <a:ea typeface="+mn-ea"/>
              </a:endParaRPr>
            </a:p>
          </p:txBody>
        </p:sp>
      </p:grpSp>
      <p:grpSp>
        <p:nvGrpSpPr>
          <p:cNvPr id="33" name="组合 61"/>
          <p:cNvGrpSpPr>
            <a:grpSpLocks/>
          </p:cNvGrpSpPr>
          <p:nvPr/>
        </p:nvGrpSpPr>
        <p:grpSpPr bwMode="auto">
          <a:xfrm>
            <a:off x="763443" y="2259575"/>
            <a:ext cx="2619375" cy="1225550"/>
            <a:chOff x="5300262" y="3873611"/>
            <a:chExt cx="2619980" cy="1224359"/>
          </a:xfrm>
        </p:grpSpPr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5300262" y="4628580"/>
              <a:ext cx="2619980" cy="469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092" tIns="49545" rIns="99092" bIns="49545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accent2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rPr>
                <a:t>左移</a:t>
              </a:r>
              <a:r>
                <a:rPr lang="en-US" altLang="zh-CN" sz="2400" dirty="0">
                  <a:solidFill>
                    <a:schemeClr val="accent2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rPr>
                <a:t>2</a:t>
              </a:r>
              <a:r>
                <a:rPr lang="zh-CN" altLang="en-US" sz="2400" dirty="0" smtClean="0">
                  <a:solidFill>
                    <a:schemeClr val="accent2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rPr>
                <a:t>位</a:t>
              </a:r>
              <a:endParaRPr lang="zh-CN" altLang="en-US" sz="2400" dirty="0">
                <a:solidFill>
                  <a:schemeClr val="accent2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35" name="流程图: 终止 34"/>
            <p:cNvSpPr/>
            <p:nvPr/>
          </p:nvSpPr>
          <p:spPr bwMode="auto">
            <a:xfrm flipH="1">
              <a:off x="6011626" y="3873611"/>
              <a:ext cx="1079749" cy="431380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chemeClr val="accent2"/>
                  </a:solidFill>
                  <a:latin typeface="Calibri" pitchFamily="34" charset="0"/>
                  <a:ea typeface="Microsoft Himalaya" pitchFamily="2" charset="0"/>
                  <a:cs typeface="Calibri" pitchFamily="34" charset="0"/>
                </a:rPr>
                <a:t>&lt;&lt;2</a:t>
              </a:r>
              <a:endParaRPr lang="zh-CN" altLang="en-US" sz="2800" b="1" dirty="0">
                <a:solidFill>
                  <a:schemeClr val="accent2"/>
                </a:solidFill>
                <a:latin typeface="Calibri" pitchFamily="34" charset="0"/>
                <a:ea typeface="Microsoft Himalaya" pitchFamily="2" charset="0"/>
                <a:cs typeface="Calibri" pitchFamily="34" charset="0"/>
              </a:endParaRPr>
            </a:p>
          </p:txBody>
        </p:sp>
      </p:grp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436851" y="4351427"/>
            <a:ext cx="3168650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dirty="0">
                <a:solidFill>
                  <a:schemeClr val="accent1"/>
                </a:solidFill>
                <a:latin typeface="Calibri" pitchFamily="34" charset="0"/>
                <a:ea typeface="黑体" pitchFamily="49" charset="-122"/>
                <a:cs typeface="Calibri" pitchFamily="34" charset="0"/>
              </a:rPr>
              <a:t>[</a:t>
            </a:r>
            <a:r>
              <a:rPr lang="zh-CN" altLang="en-US" dirty="0">
                <a:solidFill>
                  <a:schemeClr val="accent1"/>
                </a:solidFill>
                <a:latin typeface="Calibri" pitchFamily="34" charset="0"/>
                <a:ea typeface="黑体" pitchFamily="49" charset="-122"/>
                <a:cs typeface="Calibri" pitchFamily="34" charset="0"/>
              </a:rPr>
              <a:t>例</a:t>
            </a:r>
            <a:r>
              <a:rPr lang="en-US" altLang="zh-CN" dirty="0">
                <a:solidFill>
                  <a:schemeClr val="accent1"/>
                </a:solidFill>
                <a:latin typeface="Calibri" pitchFamily="34" charset="0"/>
                <a:ea typeface="黑体" pitchFamily="49" charset="-122"/>
                <a:cs typeface="Calibri" pitchFamily="34" charset="0"/>
              </a:rPr>
              <a:t>]</a:t>
            </a:r>
            <a:r>
              <a:rPr lang="zh-CN" altLang="en-US" dirty="0">
                <a:solidFill>
                  <a:schemeClr val="accent2"/>
                </a:solidFill>
                <a:latin typeface="Calibri" pitchFamily="34" charset="0"/>
                <a:ea typeface="黑体" pitchFamily="49" charset="-122"/>
                <a:cs typeface="Calibri" pitchFamily="34" charset="0"/>
              </a:rPr>
              <a:t> </a:t>
            </a:r>
            <a:r>
              <a:rPr lang="en-US" altLang="zh-CN" u="sng" dirty="0" smtClean="0">
                <a:solidFill>
                  <a:schemeClr val="accent2"/>
                </a:solidFill>
                <a:latin typeface="Calibri" pitchFamily="34" charset="0"/>
                <a:ea typeface="黑体" pitchFamily="49" charset="-122"/>
                <a:cs typeface="Calibri" pitchFamily="34" charset="0"/>
              </a:rPr>
              <a:t>11</a:t>
            </a:r>
            <a:r>
              <a:rPr lang="en-US" altLang="zh-CN" dirty="0" smtClean="0">
                <a:latin typeface="Calibri" pitchFamily="34" charset="0"/>
                <a:ea typeface="黑体" pitchFamily="49" charset="-122"/>
                <a:cs typeface="Calibri" pitchFamily="34" charset="0"/>
              </a:rPr>
              <a:t>11…1111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Calibri" pitchFamily="34" charset="0"/>
              <a:ea typeface="黑体" pitchFamily="49" charset="-122"/>
              <a:cs typeface="Calibri" pitchFamily="34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3373695" y="4634564"/>
            <a:ext cx="899922" cy="10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365413" y="1079843"/>
            <a:ext cx="43926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anose="020F0502020204030204" pitchFamily="34" charset="0"/>
              </a:rPr>
              <a:t>②左移</a:t>
            </a:r>
            <a:r>
              <a:rPr lang="en-US" altLang="zh-CN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anose="020F0502020204030204" pitchFamily="34" charset="0"/>
              </a:rPr>
              <a:t>2</a:t>
            </a:r>
            <a:r>
              <a:rPr lang="zh-CN" altLang="en-US" sz="28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anose="020F0502020204030204" pitchFamily="34" charset="0"/>
              </a:rPr>
              <a:t>位器</a:t>
            </a:r>
            <a:endParaRPr lang="zh-CN" altLang="en-US" sz="2800" dirty="0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870302" y="4315823"/>
            <a:ext cx="2214919" cy="53181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itchFamily="34" charset="0"/>
              </a:rPr>
              <a:t>(</a:t>
            </a:r>
            <a:r>
              <a:rPr lang="zh-CN" altLang="en-US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itchFamily="34" charset="0"/>
              </a:rPr>
              <a:t>等效于乘</a:t>
            </a:r>
            <a:r>
              <a:rPr lang="en-US" altLang="zh-CN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itchFamily="34" charset="0"/>
              </a:rPr>
              <a:t>4)</a:t>
            </a:r>
            <a:endParaRPr lang="zh-CN" altLang="en-US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Calibri" pitchFamily="34" charset="0"/>
            </a:endParaRPr>
          </a:p>
        </p:txBody>
      </p:sp>
      <p:sp>
        <p:nvSpPr>
          <p:cNvPr id="51" name="TextBox 38"/>
          <p:cNvSpPr txBox="1">
            <a:spLocks noChangeArrowheads="1"/>
          </p:cNvSpPr>
          <p:nvPr/>
        </p:nvSpPr>
        <p:spPr bwMode="auto">
          <a:xfrm>
            <a:off x="3932093" y="2169088"/>
            <a:ext cx="325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左移时空位自动补</a:t>
            </a:r>
            <a:r>
              <a:rPr lang="en-US" altLang="zh-CN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sz="2800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3061195" y="4137823"/>
            <a:ext cx="1457614" cy="53181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itchFamily="34" charset="0"/>
              </a:rPr>
              <a:t>左移</a:t>
            </a:r>
            <a:r>
              <a:rPr lang="en-US" altLang="zh-CN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itchFamily="34" charset="0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itchFamily="34" charset="0"/>
              </a:rPr>
              <a:t>位</a:t>
            </a:r>
            <a:endParaRPr lang="zh-CN" altLang="en-US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25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6" grpId="0"/>
      <p:bldP spid="38" grpId="0"/>
      <p:bldP spid="50" grpId="0"/>
      <p:bldP spid="51" grpId="0"/>
      <p:bldP spid="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、数据预处理部件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流程图: 可选过程 11"/>
          <p:cNvSpPr/>
          <p:nvPr/>
        </p:nvSpPr>
        <p:spPr bwMode="auto">
          <a:xfrm>
            <a:off x="3232892" y="1702850"/>
            <a:ext cx="504825" cy="1225550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 altLang="zh-CN" b="0" dirty="0">
              <a:ea typeface="宋体" charset="-122"/>
            </a:endParaRPr>
          </a:p>
          <a:p>
            <a:pPr algn="ctr" eaLnBrk="1" hangingPunct="1">
              <a:defRPr/>
            </a:pPr>
            <a:r>
              <a:rPr lang="en-US" altLang="zh-CN" b="1" dirty="0">
                <a:solidFill>
                  <a:schemeClr val="accent2"/>
                </a:solidFill>
                <a:ea typeface="宋体" charset="-122"/>
              </a:rPr>
              <a:t>U</a:t>
            </a:r>
            <a:endParaRPr lang="zh-CN" altLang="en-US" b="1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042142" y="1815562"/>
            <a:ext cx="1535112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400" dirty="0">
                <a:ea typeface="+mn-ea"/>
              </a:rPr>
              <a:t>PC[31:28]</a:t>
            </a:r>
            <a:endParaRPr lang="zh-CN" altLang="en-US" sz="2400" dirty="0">
              <a:ea typeface="+mn-ea"/>
            </a:endParaRPr>
          </a:p>
        </p:txBody>
      </p:sp>
      <p:grpSp>
        <p:nvGrpSpPr>
          <p:cNvPr id="14" name="组合 54"/>
          <p:cNvGrpSpPr>
            <a:grpSpLocks/>
          </p:cNvGrpSpPr>
          <p:nvPr/>
        </p:nvGrpSpPr>
        <p:grpSpPr bwMode="auto">
          <a:xfrm>
            <a:off x="3710729" y="1871125"/>
            <a:ext cx="755650" cy="585787"/>
            <a:chOff x="7706094" y="1076649"/>
            <a:chExt cx="755553" cy="583716"/>
          </a:xfrm>
        </p:grpSpPr>
        <p:cxnSp>
          <p:nvCxnSpPr>
            <p:cNvPr id="15" name="直接箭头连接符 14"/>
            <p:cNvCxnSpPr/>
            <p:nvPr/>
          </p:nvCxnSpPr>
          <p:spPr bwMode="auto">
            <a:xfrm>
              <a:off x="7731491" y="1557543"/>
              <a:ext cx="730156" cy="0"/>
            </a:xfrm>
            <a:prstGeom prst="straightConnector1">
              <a:avLst/>
            </a:prstGeom>
            <a:ln w="508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auto">
            <a:xfrm flipH="1">
              <a:off x="7996570" y="1445228"/>
              <a:ext cx="107936" cy="2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7706094" y="1076649"/>
              <a:ext cx="739680" cy="4065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accent2"/>
                  </a:solidFill>
                  <a:ea typeface="+mn-ea"/>
                </a:rPr>
                <a:t>32</a:t>
              </a:r>
              <a:endParaRPr lang="zh-CN" altLang="en-US" sz="2000" dirty="0">
                <a:solidFill>
                  <a:schemeClr val="accent2"/>
                </a:solidFill>
                <a:ea typeface="+mn-ea"/>
              </a:endParaRPr>
            </a:p>
          </p:txBody>
        </p:sp>
      </p:grp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1285029" y="2448975"/>
            <a:ext cx="1223963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ea typeface="+mn-ea"/>
              </a:rPr>
              <a:t>address</a:t>
            </a:r>
            <a:endParaRPr lang="zh-CN" altLang="en-US" sz="2400" dirty="0">
              <a:ea typeface="+mn-ea"/>
            </a:endParaRP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586794" y="958312"/>
            <a:ext cx="33115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anose="020F0502020204030204" pitchFamily="34" charset="0"/>
              </a:rPr>
              <a:t>③ 2</a:t>
            </a: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anose="020F0502020204030204" pitchFamily="34" charset="0"/>
              </a:rPr>
              <a:t>路拼接器</a:t>
            </a:r>
          </a:p>
        </p:txBody>
      </p:sp>
      <p:grpSp>
        <p:nvGrpSpPr>
          <p:cNvPr id="40" name="组合 38"/>
          <p:cNvGrpSpPr>
            <a:grpSpLocks/>
          </p:cNvGrpSpPr>
          <p:nvPr/>
        </p:nvGrpSpPr>
        <p:grpSpPr bwMode="auto">
          <a:xfrm>
            <a:off x="2499467" y="1561562"/>
            <a:ext cx="785812" cy="1247775"/>
            <a:chOff x="1957018" y="4149924"/>
            <a:chExt cx="786193" cy="1248346"/>
          </a:xfrm>
        </p:grpSpPr>
        <p:cxnSp>
          <p:nvCxnSpPr>
            <p:cNvPr id="41" name="直接箭头连接符 40"/>
            <p:cNvCxnSpPr/>
            <p:nvPr/>
          </p:nvCxnSpPr>
          <p:spPr bwMode="auto">
            <a:xfrm>
              <a:off x="1960195" y="4604157"/>
              <a:ext cx="73060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 bwMode="auto">
            <a:xfrm flipH="1">
              <a:off x="2304849" y="4499334"/>
              <a:ext cx="108002" cy="2159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 bwMode="auto">
            <a:xfrm>
              <a:off x="1957018" y="5299800"/>
              <a:ext cx="730604" cy="0"/>
            </a:xfrm>
            <a:prstGeom prst="straightConnector1">
              <a:avLst/>
            </a:prstGeom>
            <a:ln w="508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 bwMode="auto">
            <a:xfrm flipH="1">
              <a:off x="2250847" y="5182271"/>
              <a:ext cx="108002" cy="2159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1987195" y="4820156"/>
              <a:ext cx="740134" cy="408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accent2"/>
                  </a:solidFill>
                  <a:ea typeface="+mn-ea"/>
                </a:rPr>
                <a:t>28</a:t>
              </a:r>
              <a:endParaRPr lang="zh-CN" altLang="en-US" sz="2000" dirty="0">
                <a:solidFill>
                  <a:schemeClr val="accent2"/>
                </a:solidFill>
                <a:ea typeface="+mn-ea"/>
              </a:endParaRPr>
            </a:p>
          </p:txBody>
        </p:sp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2003077" y="4149924"/>
              <a:ext cx="740134" cy="408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accent2"/>
                  </a:solidFill>
                  <a:ea typeface="+mn-ea"/>
                </a:rPr>
                <a:t>4</a:t>
              </a:r>
              <a:endParaRPr lang="zh-CN" altLang="en-US" sz="2000" dirty="0">
                <a:solidFill>
                  <a:schemeClr val="accent2"/>
                </a:solidFill>
                <a:ea typeface="+mn-ea"/>
              </a:endParaRPr>
            </a:p>
          </p:txBody>
        </p:sp>
      </p:grp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902574" y="3234787"/>
            <a:ext cx="3671887" cy="962025"/>
          </a:xfrm>
          <a:prstGeom prst="rect">
            <a:avLst/>
          </a:prstGeom>
          <a:noFill/>
          <a:ln>
            <a:noFill/>
          </a:ln>
          <a:effectLst/>
        </p:spPr>
        <p:txBody>
          <a:bodyPr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itchFamily="34" charset="0"/>
              </a:rPr>
              <a:t>例如：</a:t>
            </a:r>
            <a:endParaRPr lang="en-US" altLang="zh-CN" dirty="0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Calibri" pitchFamily="34" charset="0"/>
            </a:endParaRPr>
          </a:p>
          <a:p>
            <a:pPr algn="l" eaLnBrk="1" hangingPunct="1">
              <a:defRPr/>
            </a:pPr>
            <a:r>
              <a:rPr lang="en-US" altLang="zh-CN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itchFamily="34" charset="0"/>
              </a:rPr>
              <a:t>PC=A0000000</a:t>
            </a:r>
            <a:endParaRPr lang="zh-CN" altLang="en-US" dirty="0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Calibri" pitchFamily="34" charset="0"/>
            </a:endParaRP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902574" y="4220292"/>
            <a:ext cx="33845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address=</a:t>
            </a:r>
            <a:r>
              <a:rPr lang="en-US" altLang="zh-CN" sz="2800" dirty="0">
                <a:solidFill>
                  <a:schemeClr val="accent2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FFFFBB4</a:t>
            </a:r>
            <a:endParaRPr lang="zh-CN" altLang="en-US" sz="2800" dirty="0">
              <a:solidFill>
                <a:schemeClr val="accent2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9" name="Text Box 12"/>
          <p:cNvSpPr txBox="1">
            <a:spLocks noChangeArrowheads="1"/>
          </p:cNvSpPr>
          <p:nvPr/>
        </p:nvSpPr>
        <p:spPr bwMode="auto">
          <a:xfrm>
            <a:off x="902573" y="4872724"/>
            <a:ext cx="6643633" cy="53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92" tIns="49545" rIns="99092" bIns="49545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accent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→</a:t>
            </a:r>
            <a:r>
              <a:rPr lang="zh-CN" altLang="en-US" sz="2800" dirty="0">
                <a:solidFill>
                  <a:schemeClr val="accent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PC[31:28] </a:t>
            </a:r>
            <a:r>
              <a:rPr lang="en-US" altLang="zh-CN" sz="2800" dirty="0">
                <a:solidFill>
                  <a:schemeClr val="accent2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U</a:t>
            </a:r>
            <a:r>
              <a:rPr lang="en-US" altLang="zh-CN" sz="28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280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address</a:t>
            </a:r>
            <a:r>
              <a:rPr lang="zh-CN" altLang="en-US" sz="280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 </a:t>
            </a:r>
            <a:r>
              <a:rPr lang="en-US" altLang="zh-CN" sz="28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=</a:t>
            </a:r>
            <a:r>
              <a:rPr lang="en-US" altLang="zh-CN" sz="2800" dirty="0">
                <a:solidFill>
                  <a:schemeClr val="accent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A</a:t>
            </a:r>
            <a:r>
              <a:rPr lang="en-US" altLang="zh-CN" sz="2800" dirty="0">
                <a:solidFill>
                  <a:schemeClr val="accent2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FFFFBB4</a:t>
            </a:r>
            <a:endParaRPr lang="zh-CN" altLang="en-US" sz="2800" dirty="0">
              <a:solidFill>
                <a:schemeClr val="accent2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8" grpId="0"/>
      <p:bldP spid="39" grpId="0"/>
      <p:bldP spid="47" grpId="0"/>
      <p:bldP spid="48" grpId="0"/>
      <p:bldP spid="49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73C90E-F2FC-467C-A85F-6F887E7A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7631D6-2F3F-4C77-B3DB-8DBE7BBF4BE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D14215-C7C0-49AB-ABB7-748A916A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课程介绍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9EE2D4-C0F1-4EB5-9301-EA6120E0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2AB42C-D10F-4A01-AFAE-0AA6C45D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C0E9BA-70D7-41EF-9F96-4BB4F35A2D17}"/>
              </a:ext>
            </a:extLst>
          </p:cNvPr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>
            <a:extLst>
              <a:ext uri="{FF2B5EF4-FFF2-40B4-BE49-F238E27FC236}">
                <a16:creationId xmlns:a16="http://schemas.microsoft.com/office/drawing/2014/main" id="{41C3EC33-D139-4334-946B-DAC7392E0F5A}"/>
              </a:ext>
            </a:extLst>
          </p:cNvPr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>
            <a:extLst>
              <a:ext uri="{FF2B5EF4-FFF2-40B4-BE49-F238E27FC236}">
                <a16:creationId xmlns:a16="http://schemas.microsoft.com/office/drawing/2014/main" id="{3BA6E81F-6B3B-4883-9517-461E50132D04}"/>
              </a:ext>
            </a:extLst>
          </p:cNvPr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>
              <a:extLst>
                <a:ext uri="{FF2B5EF4-FFF2-40B4-BE49-F238E27FC236}">
                  <a16:creationId xmlns:a16="http://schemas.microsoft.com/office/drawing/2014/main" id="{77989D7F-9AAC-4095-A2C2-95738075A6C8}"/>
                </a:ext>
              </a:extLst>
            </p:cNvPr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r>
                <a:rPr lang="en-US" altLang="zh-CN" sz="2800" b="1" dirty="0" smtClean="0">
                  <a:solidFill>
                    <a:prstClr val="white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.6.1 </a:t>
              </a:r>
              <a:r>
                <a:rPr lang="en-US" altLang="zh-CN" sz="2800" dirty="0" smtClean="0">
                  <a:solidFill>
                    <a:prstClr val="white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MIPS32</a:t>
              </a:r>
              <a:r>
                <a:rPr lang="zh-CN" altLang="en-US" sz="2800" dirty="0" smtClean="0">
                  <a:solidFill>
                    <a:prstClr val="white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指令架构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37934-E9B9-4094-869F-EF0BD4691457}"/>
                </a:ext>
              </a:extLst>
            </p:cNvPr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63D419AF-6CE8-4AF2-AE74-044DF70AF2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4400" y="821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、数据通路选择部件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18553" y="944447"/>
            <a:ext cx="6337300" cy="530945"/>
          </a:xfrm>
          <a:prstGeom prst="rect">
            <a:avLst/>
          </a:prstGeom>
          <a:noFill/>
          <a:ln>
            <a:noFill/>
          </a:ln>
          <a:effectLst/>
        </p:spPr>
        <p:txBody>
          <a:bodyPr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algn="l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路选择器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—MUX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流程图: 终止 11"/>
          <p:cNvSpPr/>
          <p:nvPr/>
        </p:nvSpPr>
        <p:spPr bwMode="auto">
          <a:xfrm rot="16200000" flipH="1">
            <a:off x="1462334" y="3182665"/>
            <a:ext cx="1800225" cy="608013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MUX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grpSp>
        <p:nvGrpSpPr>
          <p:cNvPr id="13" name="组合 39"/>
          <p:cNvGrpSpPr>
            <a:grpSpLocks/>
          </p:cNvGrpSpPr>
          <p:nvPr/>
        </p:nvGrpSpPr>
        <p:grpSpPr bwMode="auto">
          <a:xfrm>
            <a:off x="655090" y="2365896"/>
            <a:ext cx="1406525" cy="782638"/>
            <a:chOff x="596702" y="2713038"/>
            <a:chExt cx="1407484" cy="782002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596702" y="3025522"/>
              <a:ext cx="505169" cy="4695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ea typeface="+mn-ea"/>
                </a:rPr>
                <a:t>I</a:t>
              </a:r>
              <a:r>
                <a:rPr lang="en-US" altLang="zh-CN" sz="2400" baseline="-25000" dirty="0">
                  <a:ea typeface="+mn-ea"/>
                </a:rPr>
                <a:t>1</a:t>
              </a:r>
              <a:endParaRPr lang="zh-CN" altLang="en-US" sz="2400" baseline="-25000" dirty="0">
                <a:ea typeface="+mn-ea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 bwMode="auto">
            <a:xfrm>
              <a:off x="1103460" y="3282488"/>
              <a:ext cx="90072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auto">
            <a:xfrm flipH="1">
              <a:off x="1433885" y="3177798"/>
              <a:ext cx="71486" cy="2157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022442" y="2713038"/>
              <a:ext cx="740279" cy="4695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ea typeface="+mn-ea"/>
                </a:rPr>
                <a:t>32</a:t>
              </a:r>
              <a:endParaRPr lang="zh-CN" altLang="en-US" sz="2400" dirty="0">
                <a:ea typeface="+mn-ea"/>
              </a:endParaRPr>
            </a:p>
          </p:txBody>
        </p:sp>
      </p:grpSp>
      <p:grpSp>
        <p:nvGrpSpPr>
          <p:cNvPr id="18" name="组合 41"/>
          <p:cNvGrpSpPr>
            <a:grpSpLocks/>
          </p:cNvGrpSpPr>
          <p:nvPr/>
        </p:nvGrpSpPr>
        <p:grpSpPr bwMode="auto">
          <a:xfrm>
            <a:off x="669378" y="3550171"/>
            <a:ext cx="1381125" cy="758825"/>
            <a:chOff x="611560" y="3684588"/>
            <a:chExt cx="1381196" cy="758825"/>
          </a:xfrm>
        </p:grpSpPr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611560" y="3973513"/>
              <a:ext cx="504851" cy="4699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ea typeface="+mn-ea"/>
                </a:rPr>
                <a:t>I</a:t>
              </a:r>
              <a:r>
                <a:rPr lang="en-US" altLang="zh-CN" sz="2400" baseline="-25000" dirty="0">
                  <a:ea typeface="+mn-ea"/>
                </a:rPr>
                <a:t>n</a:t>
              </a:r>
              <a:endParaRPr lang="zh-CN" altLang="en-US" sz="2400" baseline="-25000" dirty="0">
                <a:ea typeface="+mn-ea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>
              <a:off x="1092597" y="4208463"/>
              <a:ext cx="90015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 bwMode="auto">
            <a:xfrm flipH="1">
              <a:off x="1433927" y="4105276"/>
              <a:ext cx="71441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1022743" y="3684588"/>
              <a:ext cx="739813" cy="4699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ea typeface="+mn-ea"/>
                </a:rPr>
                <a:t>32</a:t>
              </a:r>
              <a:endParaRPr lang="zh-CN" altLang="en-US" sz="2400" dirty="0">
                <a:ea typeface="+mn-ea"/>
              </a:endParaRPr>
            </a:p>
          </p:txBody>
        </p:sp>
      </p:grpSp>
      <p:grpSp>
        <p:nvGrpSpPr>
          <p:cNvPr id="25" name="组合 43"/>
          <p:cNvGrpSpPr>
            <a:grpSpLocks/>
          </p:cNvGrpSpPr>
          <p:nvPr/>
        </p:nvGrpSpPr>
        <p:grpSpPr bwMode="auto">
          <a:xfrm>
            <a:off x="2666453" y="2946921"/>
            <a:ext cx="1604962" cy="755650"/>
            <a:chOff x="2608263" y="3146425"/>
            <a:chExt cx="1604962" cy="755650"/>
          </a:xfrm>
        </p:grpSpPr>
        <p:cxnSp>
          <p:nvCxnSpPr>
            <p:cNvPr id="26" name="直接箭头连接符 25"/>
            <p:cNvCxnSpPr/>
            <p:nvPr/>
          </p:nvCxnSpPr>
          <p:spPr bwMode="auto">
            <a:xfrm>
              <a:off x="2608263" y="3686175"/>
              <a:ext cx="110013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 bwMode="auto">
            <a:xfrm flipH="1">
              <a:off x="3143250" y="3524250"/>
              <a:ext cx="144463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2700338" y="3146425"/>
              <a:ext cx="738187" cy="4683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ea typeface="+mn-ea"/>
                </a:rPr>
                <a:t>32</a:t>
              </a:r>
              <a:endParaRPr lang="zh-CN" altLang="en-US" sz="2400" dirty="0">
                <a:ea typeface="+mn-ea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3708400" y="3432175"/>
              <a:ext cx="504825" cy="4699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ea typeface="+mn-ea"/>
                </a:rPr>
                <a:t>D</a:t>
              </a:r>
              <a:endParaRPr lang="zh-CN" altLang="en-US" sz="2400" dirty="0">
                <a:ea typeface="+mn-ea"/>
              </a:endParaRPr>
            </a:p>
          </p:txBody>
        </p:sp>
      </p:grpSp>
      <p:grpSp>
        <p:nvGrpSpPr>
          <p:cNvPr id="33" name="组合 42"/>
          <p:cNvGrpSpPr>
            <a:grpSpLocks/>
          </p:cNvGrpSpPr>
          <p:nvPr/>
        </p:nvGrpSpPr>
        <p:grpSpPr bwMode="auto">
          <a:xfrm>
            <a:off x="2362448" y="1861071"/>
            <a:ext cx="2051842" cy="838200"/>
            <a:chOff x="2303465" y="2060575"/>
            <a:chExt cx="2052635" cy="838721"/>
          </a:xfrm>
        </p:grpSpPr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2837863" y="2060575"/>
              <a:ext cx="1518237" cy="838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092" tIns="49545" rIns="99092" bIns="49545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zh-CN" dirty="0">
                  <a:solidFill>
                    <a:schemeClr val="accent1"/>
                  </a:solidFill>
                  <a:latin typeface="+mn-lt"/>
                  <a:ea typeface="黑体" pitchFamily="2" charset="-122"/>
                </a:rPr>
                <a:t>m</a:t>
              </a:r>
              <a:r>
                <a:rPr lang="zh-CN" altLang="en-US" dirty="0">
                  <a:solidFill>
                    <a:schemeClr val="accent1"/>
                  </a:solidFill>
                  <a:latin typeface="黑体" pitchFamily="2" charset="-122"/>
                  <a:ea typeface="黑体" pitchFamily="2" charset="-122"/>
                </a:rPr>
                <a:t>位选通信号</a:t>
              </a:r>
            </a:p>
          </p:txBody>
        </p:sp>
        <p:cxnSp>
          <p:nvCxnSpPr>
            <p:cNvPr id="35" name="直接箭头连接符 48"/>
            <p:cNvCxnSpPr>
              <a:stCxn id="34" idx="1"/>
              <a:endCxn id="12" idx="1"/>
            </p:cNvCxnSpPr>
            <p:nvPr/>
          </p:nvCxnSpPr>
          <p:spPr bwMode="auto">
            <a:xfrm rot="10800000" flipV="1">
              <a:off x="2303465" y="2479934"/>
              <a:ext cx="534399" cy="314897"/>
            </a:xfrm>
            <a:prstGeom prst="bentConnector2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7144790" y="1934096"/>
            <a:ext cx="438150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dirty="0">
                <a:solidFill>
                  <a:schemeClr val="accent2"/>
                </a:solidFill>
                <a:ea typeface="+mn-ea"/>
              </a:rPr>
              <a:t>1</a:t>
            </a:r>
            <a:endParaRPr lang="zh-CN" altLang="en-US" dirty="0">
              <a:solidFill>
                <a:schemeClr val="accent2"/>
              </a:solidFill>
              <a:ea typeface="+mn-ea"/>
            </a:endParaRPr>
          </a:p>
        </p:txBody>
      </p:sp>
      <p:cxnSp>
        <p:nvCxnSpPr>
          <p:cNvPr id="37" name="直接箭头连接符 48"/>
          <p:cNvCxnSpPr>
            <a:stCxn id="36" idx="1"/>
            <a:endCxn id="44" idx="1"/>
          </p:cNvCxnSpPr>
          <p:nvPr/>
        </p:nvCxnSpPr>
        <p:spPr>
          <a:xfrm rot="10800000" flipV="1">
            <a:off x="6609803" y="2199209"/>
            <a:ext cx="534987" cy="387350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cxnSpLocks noChangeShapeType="1"/>
            <a:endCxn id="44" idx="2"/>
          </p:cNvCxnSpPr>
          <p:nvPr/>
        </p:nvCxnSpPr>
        <p:spPr bwMode="auto">
          <a:xfrm>
            <a:off x="6285953" y="3089796"/>
            <a:ext cx="628650" cy="396875"/>
          </a:xfrm>
          <a:prstGeom prst="line">
            <a:avLst/>
          </a:prstGeom>
          <a:noFill/>
          <a:ln w="38100" cap="sq" algn="ctr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38"/>
          <p:cNvCxnSpPr>
            <a:cxnSpLocks noChangeShapeType="1"/>
            <a:endCxn id="44" idx="2"/>
          </p:cNvCxnSpPr>
          <p:nvPr/>
        </p:nvCxnSpPr>
        <p:spPr bwMode="auto">
          <a:xfrm flipV="1">
            <a:off x="6285953" y="3486671"/>
            <a:ext cx="628650" cy="539750"/>
          </a:xfrm>
          <a:prstGeom prst="line">
            <a:avLst/>
          </a:prstGeom>
          <a:noFill/>
          <a:ln w="38100" cap="sq" algn="ctr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7151140" y="1938859"/>
            <a:ext cx="438150" cy="5302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dirty="0">
                <a:solidFill>
                  <a:srgbClr val="FFFF00"/>
                </a:solidFill>
                <a:ea typeface="+mn-ea"/>
              </a:rPr>
              <a:t>0</a:t>
            </a:r>
            <a:endParaRPr lang="zh-CN" altLang="en-US" dirty="0">
              <a:solidFill>
                <a:srgbClr val="FFFF00"/>
              </a:solidFill>
              <a:ea typeface="+mn-ea"/>
            </a:endParaRPr>
          </a:p>
        </p:txBody>
      </p:sp>
      <p:grpSp>
        <p:nvGrpSpPr>
          <p:cNvPr id="41" name="组合 44"/>
          <p:cNvGrpSpPr>
            <a:grpSpLocks/>
          </p:cNvGrpSpPr>
          <p:nvPr/>
        </p:nvGrpSpPr>
        <p:grpSpPr bwMode="auto">
          <a:xfrm>
            <a:off x="4701628" y="2515121"/>
            <a:ext cx="3816350" cy="1871663"/>
            <a:chOff x="4643438" y="2714625"/>
            <a:chExt cx="3816350" cy="1871663"/>
          </a:xfrm>
        </p:grpSpPr>
        <p:grpSp>
          <p:nvGrpSpPr>
            <p:cNvPr id="42" name="组合 46"/>
            <p:cNvGrpSpPr>
              <a:grpSpLocks/>
            </p:cNvGrpSpPr>
            <p:nvPr/>
          </p:nvGrpSpPr>
          <p:grpSpPr bwMode="auto">
            <a:xfrm>
              <a:off x="4643438" y="2714625"/>
              <a:ext cx="3816350" cy="1871663"/>
              <a:chOff x="4859445" y="2924944"/>
              <a:chExt cx="3817011" cy="1872208"/>
            </a:xfrm>
          </p:grpSpPr>
          <p:sp>
            <p:nvSpPr>
              <p:cNvPr id="44" name="流程图: 终止 43"/>
              <p:cNvSpPr/>
              <p:nvPr/>
            </p:nvSpPr>
            <p:spPr>
              <a:xfrm rot="16200000" flipH="1">
                <a:off x="5867575" y="3591925"/>
                <a:ext cx="1800749" cy="609706"/>
              </a:xfrm>
              <a:prstGeom prst="flowChartTermina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45" name="Text Box 12"/>
              <p:cNvSpPr txBox="1">
                <a:spLocks noChangeArrowheads="1"/>
              </p:cNvSpPr>
              <p:nvPr/>
            </p:nvSpPr>
            <p:spPr bwMode="auto">
              <a:xfrm>
                <a:off x="4859445" y="3260005"/>
                <a:ext cx="503324" cy="4684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9092" tIns="49545" rIns="99092" bIns="49545">
                <a:spAutoFit/>
              </a:bodyPr>
              <a:lstStyle>
                <a:defPPr>
                  <a:defRPr lang="zh-CN"/>
                </a:defPPr>
                <a:lvl1pPr algn="ctr" latinLnBrk="1">
                  <a:defRPr sz="2800" b="1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itchFamily="34" charset="0"/>
                    <a:ea typeface="宋体" pitchFamily="2" charset="-122"/>
                  </a:defRPr>
                </a:lvl2pPr>
                <a:lvl3pPr marL="1143000" indent="-228600">
                  <a:defRPr sz="2600" b="1">
                    <a:latin typeface="Tahoma" pitchFamily="34" charset="0"/>
                    <a:ea typeface="宋体" pitchFamily="2" charset="-122"/>
                  </a:defRPr>
                </a:lvl3pPr>
                <a:lvl4pPr marL="1600200" indent="-228600">
                  <a:defRPr sz="2600" b="1">
                    <a:latin typeface="Tahoma" pitchFamily="34" charset="0"/>
                    <a:ea typeface="宋体" pitchFamily="2" charset="-122"/>
                  </a:defRPr>
                </a:lvl4pPr>
                <a:lvl5pPr marL="2057400" indent="-228600">
                  <a:defRPr sz="2600" b="1"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400" dirty="0">
                    <a:ea typeface="+mn-ea"/>
                  </a:rPr>
                  <a:t>A</a:t>
                </a:r>
                <a:endParaRPr lang="zh-CN" altLang="en-US" sz="2400" dirty="0">
                  <a:ea typeface="+mn-ea"/>
                </a:endParaRPr>
              </a:p>
            </p:txBody>
          </p:sp>
          <p:cxnSp>
            <p:nvCxnSpPr>
              <p:cNvPr id="46" name="直接箭头连接符 45"/>
              <p:cNvCxnSpPr>
                <a:stCxn id="45" idx="3"/>
              </p:cNvCxnSpPr>
              <p:nvPr/>
            </p:nvCxnSpPr>
            <p:spPr>
              <a:xfrm>
                <a:off x="5362769" y="3495023"/>
                <a:ext cx="1100329" cy="0"/>
              </a:xfrm>
              <a:prstGeom prst="straightConnector1">
                <a:avLst/>
              </a:prstGeom>
              <a:ln w="508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5897850" y="3331462"/>
                <a:ext cx="144487" cy="3255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 Box 12"/>
              <p:cNvSpPr txBox="1">
                <a:spLocks noChangeArrowheads="1"/>
              </p:cNvSpPr>
              <p:nvPr/>
            </p:nvSpPr>
            <p:spPr bwMode="auto">
              <a:xfrm>
                <a:off x="5486616" y="2924944"/>
                <a:ext cx="739903" cy="4700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9092" tIns="49545" rIns="99092" bIns="49545">
                <a:spAutoFit/>
              </a:bodyPr>
              <a:lstStyle>
                <a:defPPr>
                  <a:defRPr lang="zh-CN"/>
                </a:defPPr>
                <a:lvl1pPr algn="ctr" latinLnBrk="1">
                  <a:defRPr sz="2800" b="1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itchFamily="34" charset="0"/>
                    <a:ea typeface="宋体" pitchFamily="2" charset="-122"/>
                  </a:defRPr>
                </a:lvl2pPr>
                <a:lvl3pPr marL="1143000" indent="-228600">
                  <a:defRPr sz="2600" b="1">
                    <a:latin typeface="Tahoma" pitchFamily="34" charset="0"/>
                    <a:ea typeface="宋体" pitchFamily="2" charset="-122"/>
                  </a:defRPr>
                </a:lvl3pPr>
                <a:lvl4pPr marL="1600200" indent="-228600">
                  <a:defRPr sz="2600" b="1">
                    <a:latin typeface="Tahoma" pitchFamily="34" charset="0"/>
                    <a:ea typeface="宋体" pitchFamily="2" charset="-122"/>
                  </a:defRPr>
                </a:lvl4pPr>
                <a:lvl5pPr marL="2057400" indent="-228600">
                  <a:defRPr sz="2600" b="1"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400" dirty="0">
                    <a:ea typeface="+mn-ea"/>
                  </a:rPr>
                  <a:t>32</a:t>
                </a:r>
                <a:endParaRPr lang="zh-CN" altLang="en-US" sz="2400" dirty="0">
                  <a:ea typeface="+mn-ea"/>
                </a:endParaRPr>
              </a:p>
            </p:txBody>
          </p:sp>
          <p:sp>
            <p:nvSpPr>
              <p:cNvPr id="49" name="Text Box 12"/>
              <p:cNvSpPr txBox="1">
                <a:spLocks noChangeArrowheads="1"/>
              </p:cNvSpPr>
              <p:nvPr/>
            </p:nvSpPr>
            <p:spPr bwMode="auto">
              <a:xfrm>
                <a:off x="4859445" y="4185786"/>
                <a:ext cx="503324" cy="4684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9092" tIns="49545" rIns="99092" bIns="49545">
                <a:spAutoFit/>
              </a:bodyPr>
              <a:lstStyle>
                <a:defPPr>
                  <a:defRPr lang="zh-CN"/>
                </a:defPPr>
                <a:lvl1pPr algn="ctr" latinLnBrk="1">
                  <a:defRPr sz="2800" b="1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itchFamily="34" charset="0"/>
                    <a:ea typeface="宋体" pitchFamily="2" charset="-122"/>
                  </a:defRPr>
                </a:lvl2pPr>
                <a:lvl3pPr marL="1143000" indent="-228600">
                  <a:defRPr sz="2600" b="1">
                    <a:latin typeface="Tahoma" pitchFamily="34" charset="0"/>
                    <a:ea typeface="宋体" pitchFamily="2" charset="-122"/>
                  </a:defRPr>
                </a:lvl3pPr>
                <a:lvl4pPr marL="1600200" indent="-228600">
                  <a:defRPr sz="2600" b="1">
                    <a:latin typeface="Tahoma" pitchFamily="34" charset="0"/>
                    <a:ea typeface="宋体" pitchFamily="2" charset="-122"/>
                  </a:defRPr>
                </a:lvl4pPr>
                <a:lvl5pPr marL="2057400" indent="-228600">
                  <a:defRPr sz="2600" b="1"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400" dirty="0">
                    <a:ea typeface="+mn-ea"/>
                  </a:rPr>
                  <a:t>B</a:t>
                </a:r>
                <a:endParaRPr lang="zh-CN" altLang="en-US" sz="2400" dirty="0">
                  <a:ea typeface="+mn-ea"/>
                </a:endParaRPr>
              </a:p>
            </p:txBody>
          </p:sp>
          <p:cxnSp>
            <p:nvCxnSpPr>
              <p:cNvPr id="50" name="直接箭头连接符 49"/>
              <p:cNvCxnSpPr>
                <a:stCxn id="49" idx="3"/>
              </p:cNvCxnSpPr>
              <p:nvPr/>
            </p:nvCxnSpPr>
            <p:spPr>
              <a:xfrm>
                <a:off x="5362769" y="4419217"/>
                <a:ext cx="1100329" cy="0"/>
              </a:xfrm>
              <a:prstGeom prst="straightConnector1">
                <a:avLst/>
              </a:prstGeom>
              <a:ln w="508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>
                <a:off x="5897850" y="4257245"/>
                <a:ext cx="144487" cy="3239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 Box 12"/>
              <p:cNvSpPr txBox="1">
                <a:spLocks noChangeArrowheads="1"/>
              </p:cNvSpPr>
              <p:nvPr/>
            </p:nvSpPr>
            <p:spPr bwMode="auto">
              <a:xfrm>
                <a:off x="5486616" y="3895189"/>
                <a:ext cx="739903" cy="4700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9092" tIns="49545" rIns="99092" bIns="49545">
                <a:spAutoFit/>
              </a:bodyPr>
              <a:lstStyle>
                <a:defPPr>
                  <a:defRPr lang="zh-CN"/>
                </a:defPPr>
                <a:lvl1pPr algn="ctr" latinLnBrk="1">
                  <a:defRPr sz="2800" b="1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itchFamily="34" charset="0"/>
                    <a:ea typeface="宋体" pitchFamily="2" charset="-122"/>
                  </a:defRPr>
                </a:lvl2pPr>
                <a:lvl3pPr marL="1143000" indent="-228600">
                  <a:defRPr sz="2600" b="1">
                    <a:latin typeface="Tahoma" pitchFamily="34" charset="0"/>
                    <a:ea typeface="宋体" pitchFamily="2" charset="-122"/>
                  </a:defRPr>
                </a:lvl3pPr>
                <a:lvl4pPr marL="1600200" indent="-228600">
                  <a:defRPr sz="2600" b="1">
                    <a:latin typeface="Tahoma" pitchFamily="34" charset="0"/>
                    <a:ea typeface="宋体" pitchFamily="2" charset="-122"/>
                  </a:defRPr>
                </a:lvl4pPr>
                <a:lvl5pPr marL="2057400" indent="-228600">
                  <a:defRPr sz="2600" b="1"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400" dirty="0">
                    <a:ea typeface="+mn-ea"/>
                  </a:rPr>
                  <a:t>32</a:t>
                </a:r>
                <a:endParaRPr lang="zh-CN" altLang="en-US" sz="2400" dirty="0">
                  <a:ea typeface="+mn-ea"/>
                </a:endParaRP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>
                <a:off x="7072803" y="3896777"/>
                <a:ext cx="1100328" cy="0"/>
              </a:xfrm>
              <a:prstGeom prst="straightConnector1">
                <a:avLst/>
              </a:prstGeom>
              <a:ln w="508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7606296" y="3734805"/>
                <a:ext cx="144487" cy="3255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 Box 12"/>
              <p:cNvSpPr txBox="1">
                <a:spLocks noChangeArrowheads="1"/>
              </p:cNvSpPr>
              <p:nvPr/>
            </p:nvSpPr>
            <p:spPr bwMode="auto">
              <a:xfrm>
                <a:off x="7163306" y="3356870"/>
                <a:ext cx="739903" cy="4700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9092" tIns="49545" rIns="99092" bIns="49545">
                <a:spAutoFit/>
              </a:bodyPr>
              <a:lstStyle>
                <a:defPPr>
                  <a:defRPr lang="zh-CN"/>
                </a:defPPr>
                <a:lvl1pPr algn="ctr" latinLnBrk="1">
                  <a:defRPr sz="2800" b="1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itchFamily="34" charset="0"/>
                    <a:ea typeface="宋体" pitchFamily="2" charset="-122"/>
                  </a:defRPr>
                </a:lvl2pPr>
                <a:lvl3pPr marL="1143000" indent="-228600">
                  <a:defRPr sz="2600" b="1">
                    <a:latin typeface="Tahoma" pitchFamily="34" charset="0"/>
                    <a:ea typeface="宋体" pitchFamily="2" charset="-122"/>
                  </a:defRPr>
                </a:lvl3pPr>
                <a:lvl4pPr marL="1600200" indent="-228600">
                  <a:defRPr sz="2600" b="1">
                    <a:latin typeface="Tahoma" pitchFamily="34" charset="0"/>
                    <a:ea typeface="宋体" pitchFamily="2" charset="-122"/>
                  </a:defRPr>
                </a:lvl4pPr>
                <a:lvl5pPr marL="2057400" indent="-228600">
                  <a:defRPr sz="2600" b="1"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400" dirty="0">
                    <a:ea typeface="+mn-ea"/>
                  </a:rPr>
                  <a:t>32</a:t>
                </a:r>
                <a:endParaRPr lang="zh-CN" altLang="en-US" sz="2400" dirty="0">
                  <a:ea typeface="+mn-ea"/>
                </a:endParaRPr>
              </a:p>
            </p:txBody>
          </p:sp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8173131" y="3642703"/>
                <a:ext cx="503325" cy="4700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9092" tIns="49545" rIns="99092" bIns="49545">
                <a:spAutoFit/>
              </a:bodyPr>
              <a:lstStyle>
                <a:defPPr>
                  <a:defRPr lang="zh-CN"/>
                </a:defPPr>
                <a:lvl1pPr algn="ctr" latinLnBrk="1">
                  <a:defRPr sz="2800" b="1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itchFamily="34" charset="0"/>
                    <a:ea typeface="宋体" pitchFamily="2" charset="-122"/>
                  </a:defRPr>
                </a:lvl2pPr>
                <a:lvl3pPr marL="1143000" indent="-228600">
                  <a:defRPr sz="2600" b="1">
                    <a:latin typeface="Tahoma" pitchFamily="34" charset="0"/>
                    <a:ea typeface="宋体" pitchFamily="2" charset="-122"/>
                  </a:defRPr>
                </a:lvl3pPr>
                <a:lvl4pPr marL="1600200" indent="-228600">
                  <a:defRPr sz="2600" b="1">
                    <a:latin typeface="Tahoma" pitchFamily="34" charset="0"/>
                    <a:ea typeface="宋体" pitchFamily="2" charset="-122"/>
                  </a:defRPr>
                </a:lvl4pPr>
                <a:lvl5pPr marL="2057400" indent="-228600">
                  <a:defRPr sz="2600" b="1"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400" dirty="0">
                    <a:ea typeface="+mn-ea"/>
                  </a:rPr>
                  <a:t>C</a:t>
                </a:r>
                <a:endParaRPr lang="zh-CN" altLang="en-US" sz="2400" dirty="0">
                  <a:ea typeface="+mn-ea"/>
                </a:endParaRPr>
              </a:p>
            </p:txBody>
          </p:sp>
        </p:grpSp>
        <p:sp>
          <p:nvSpPr>
            <p:cNvPr id="43" name="TextBox 43"/>
            <p:cNvSpPr txBox="1">
              <a:spLocks noChangeArrowheads="1"/>
            </p:cNvSpPr>
            <p:nvPr/>
          </p:nvSpPr>
          <p:spPr bwMode="auto">
            <a:xfrm>
              <a:off x="6387058" y="3038098"/>
              <a:ext cx="364202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200" dirty="0">
                <a:solidFill>
                  <a:schemeClr val="accent2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200" dirty="0">
                <a:solidFill>
                  <a:schemeClr val="accent2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200" dirty="0">
                <a:solidFill>
                  <a:schemeClr val="accent2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</a:rPr>
                <a:t>0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669378" y="3215209"/>
            <a:ext cx="569912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ea typeface="+mn-ea"/>
              </a:rPr>
              <a:t>…</a:t>
            </a:r>
            <a:endParaRPr lang="zh-CN" altLang="en-US" sz="2400" dirty="0">
              <a:ea typeface="+mn-ea"/>
            </a:endParaRPr>
          </a:p>
        </p:txBody>
      </p:sp>
      <p:sp>
        <p:nvSpPr>
          <p:cNvPr id="58" name="TextBox 45"/>
          <p:cNvSpPr txBox="1"/>
          <p:nvPr/>
        </p:nvSpPr>
        <p:spPr>
          <a:xfrm>
            <a:off x="631278" y="4813821"/>
            <a:ext cx="21563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其中，</a:t>
            </a:r>
            <a:r>
              <a:rPr lang="en-US" altLang="zh-CN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800" baseline="300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US" altLang="zh-CN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≥n</a:t>
            </a:r>
            <a:endParaRPr lang="zh-CN" altLang="en-US" sz="2800" dirty="0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0" name="TextBox 45"/>
          <p:cNvSpPr txBox="1"/>
          <p:nvPr/>
        </p:nvSpPr>
        <p:spPr>
          <a:xfrm>
            <a:off x="5048670" y="4752442"/>
            <a:ext cx="17892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路选择器</a:t>
            </a:r>
            <a:endParaRPr lang="zh-CN" altLang="en-US" sz="2800" dirty="0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2" grpId="1" animBg="1"/>
      <p:bldP spid="36" grpId="0"/>
      <p:bldP spid="36" grpId="1"/>
      <p:bldP spid="40" grpId="0" animBg="1"/>
      <p:bldP spid="57" grpId="0"/>
      <p:bldP spid="58" grpId="0"/>
      <p:bldP spid="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73C90E-F2FC-467C-A85F-6F887E7A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7631D6-2F3F-4C77-B3DB-8DBE7BBF4BE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D14215-C7C0-49AB-ABB7-748A916A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课程介绍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9EE2D4-C0F1-4EB5-9301-EA6120E0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2AB42C-D10F-4A01-AFAE-0AA6C45D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C0E9BA-70D7-41EF-9F96-4BB4F35A2D17}"/>
              </a:ext>
            </a:extLst>
          </p:cNvPr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>
            <a:extLst>
              <a:ext uri="{FF2B5EF4-FFF2-40B4-BE49-F238E27FC236}">
                <a16:creationId xmlns:a16="http://schemas.microsoft.com/office/drawing/2014/main" id="{41C3EC33-D139-4334-946B-DAC7392E0F5A}"/>
              </a:ext>
            </a:extLst>
          </p:cNvPr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>
            <a:extLst>
              <a:ext uri="{FF2B5EF4-FFF2-40B4-BE49-F238E27FC236}">
                <a16:creationId xmlns:a16="http://schemas.microsoft.com/office/drawing/2014/main" id="{3BA6E81F-6B3B-4883-9517-461E50132D04}"/>
              </a:ext>
            </a:extLst>
          </p:cNvPr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>
              <a:extLst>
                <a:ext uri="{FF2B5EF4-FFF2-40B4-BE49-F238E27FC236}">
                  <a16:creationId xmlns:a16="http://schemas.microsoft.com/office/drawing/2014/main" id="{77989D7F-9AAC-4095-A2C2-95738075A6C8}"/>
                </a:ext>
              </a:extLst>
            </p:cNvPr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r>
                <a:rPr lang="en-US" altLang="zh-CN" sz="2800" b="1" dirty="0" smtClean="0">
                  <a:solidFill>
                    <a:prstClr val="white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.6.3 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单周期</a:t>
              </a:r>
              <a:r>
                <a:rPr lang="en-US" altLang="zh-CN" sz="2800" dirty="0" smtClean="0">
                  <a:solidFill>
                    <a:prstClr val="white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MIPS32</a:t>
              </a:r>
              <a:r>
                <a:rPr lang="zh-CN" altLang="en-US" sz="2800" dirty="0" smtClean="0">
                  <a:solidFill>
                    <a:prstClr val="white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处理器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37934-E9B9-4094-869F-EF0BD4691457}"/>
                </a:ext>
              </a:extLst>
            </p:cNvPr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63D419AF-6CE8-4AF2-AE74-044DF70AF2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4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65166" y="1118126"/>
            <a:ext cx="247375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① 单周期</a:t>
            </a:r>
            <a:r>
              <a:rPr lang="en-US" altLang="zh-CN" sz="28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endParaRPr lang="zh-CN" altLang="en-US" sz="2800" dirty="0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52466" y="1714361"/>
            <a:ext cx="5379999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指令固定在</a:t>
            </a:r>
            <a:r>
              <a:rPr lang="en-US" altLang="zh-CN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个时钟周期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内完成。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23904" y="2285861"/>
            <a:ext cx="8131175" cy="1108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Calibri" pitchFamily="34" charset="0"/>
              </a:rPr>
              <a:t>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时间效率低，时钟宽度由单指令最长时间决定。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Calibri" pitchFamily="34" charset="0"/>
              </a:rPr>
              <a:t>√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在指令周期内，功能部件不能共享，冗余度大；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5166" y="3540910"/>
            <a:ext cx="247375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② 多周期</a:t>
            </a:r>
            <a:r>
              <a:rPr lang="en-US" altLang="zh-CN" sz="28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endParaRPr lang="zh-CN" altLang="en-US" sz="2800" dirty="0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458816" y="4155358"/>
            <a:ext cx="5570756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指令分散在</a:t>
            </a: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多个时钟周期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内完成。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17554" y="4699208"/>
            <a:ext cx="8131175" cy="1108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Calibri" pitchFamily="34" charset="0"/>
              </a:rPr>
              <a:t>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时间效率高，时钟的宽度由单步最长时间决定。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Calibri" pitchFamily="34" charset="0"/>
              </a:rPr>
              <a:t>√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不同的时钟周期之间，部件可共享，冗余降低。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8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noProof="0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、待实现的目标指令子集（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条）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1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40874"/>
              </p:ext>
            </p:extLst>
          </p:nvPr>
        </p:nvGraphicFramePr>
        <p:xfrm>
          <a:off x="257351" y="1330181"/>
          <a:ext cx="8640763" cy="1584456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6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38" marR="91438" marT="45657" marB="456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R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型运算</a:t>
                      </a:r>
                    </a:p>
                  </a:txBody>
                  <a:tcPr marL="91438" marR="91438" marT="45657" marB="4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8" marR="91438" marT="45657" marB="4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$rs+$rt→$rd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38" marR="91438" marT="45657" marB="4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R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直接寻址</a:t>
                      </a:r>
                    </a:p>
                  </a:txBody>
                  <a:tcPr marL="91438" marR="91438" marT="45657" marB="4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38" marR="91438" marT="45657" marB="456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8" marR="91438" marT="45657" marB="4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$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rs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-$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→$rd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38" marR="91438" marT="45657" marB="4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38" marR="91438" marT="45657" marB="456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and rd, rs, rt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8" marR="91438" marT="45657" marB="4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$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rs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and $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→$rd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38" marR="91438" marT="45657" marB="4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38" marR="91438" marT="45657" marB="456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or rd, rs, rt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8" marR="91438" marT="45657" marB="4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$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rs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or $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→$rd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38" marR="91438" marT="45657" marB="4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669850"/>
              </p:ext>
            </p:extLst>
          </p:nvPr>
        </p:nvGraphicFramePr>
        <p:xfrm>
          <a:off x="257351" y="2916093"/>
          <a:ext cx="8640763" cy="1190625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6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8" marR="91438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Calibri" pitchFamily="34" charset="0"/>
                        </a:rPr>
                        <a:t>I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Calibri" pitchFamily="34" charset="0"/>
                        </a:rPr>
                        <a:t>型运算</a:t>
                      </a:r>
                    </a:p>
                  </a:txBody>
                  <a:tcPr marL="91438" marR="91438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addi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imm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8" marR="91438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$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rs+E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imm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→$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8" marR="91438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立即数寻址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R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直接寻址</a:t>
                      </a:r>
                    </a:p>
                  </a:txBody>
                  <a:tcPr marL="91438" marR="91438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38" marR="91438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andi rt, rs, imm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8" marR="91438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$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and E(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imm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→$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8" marR="91438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38" marR="91438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ori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imm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8" marR="91438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$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or E(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imm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→$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8" marR="91438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1791"/>
              </p:ext>
            </p:extLst>
          </p:nvPr>
        </p:nvGraphicFramePr>
        <p:xfrm>
          <a:off x="257351" y="4068618"/>
          <a:ext cx="8640763" cy="88423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6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70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38" marR="914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I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型访存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lw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imm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Mem[$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rs+E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imm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)] →$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黑体" pitchFamily="49" charset="-122"/>
                        </a:rPr>
                        <a:t>R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直接寻址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R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基址寻址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2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38" marR="914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sw rt, imm(rs)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$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rt→Mem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[$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rs+E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imm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)]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00714"/>
              </p:ext>
            </p:extLst>
          </p:nvPr>
        </p:nvGraphicFramePr>
        <p:xfrm>
          <a:off x="257351" y="5005243"/>
          <a:ext cx="8640763" cy="701675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6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38" marR="91438" marT="45739" marB="4573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I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型分支</a:t>
                      </a:r>
                    </a:p>
                  </a:txBody>
                  <a:tcPr marL="91438" marR="91438"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beq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imm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8" marR="91438"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$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=$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 PC+4+E(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imm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&lt;&lt;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→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$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≠$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 PC+4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→PC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8" marR="91438"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PC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相对寻址</a:t>
                      </a:r>
                    </a:p>
                  </a:txBody>
                  <a:tcPr marL="91438" marR="91438"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92110"/>
              </p:ext>
            </p:extLst>
          </p:nvPr>
        </p:nvGraphicFramePr>
        <p:xfrm>
          <a:off x="257351" y="5721206"/>
          <a:ext cx="8640763" cy="701675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6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11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38" marR="91438" marT="45761" marB="4576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J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型跳转</a:t>
                      </a:r>
                    </a:p>
                  </a:txBody>
                  <a:tcPr marL="91438" marR="91438" marT="45761" marB="457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address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8" marR="91438" marT="45761" marB="457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(PC+4)[31:28]∪(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address&lt;&lt;2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8" marR="91438" marT="45761" marB="457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伪直接寻址</a:t>
                      </a:r>
                    </a:p>
                  </a:txBody>
                  <a:tcPr marL="91438" marR="91438" marT="45761" marB="457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29777"/>
              </p:ext>
            </p:extLst>
          </p:nvPr>
        </p:nvGraphicFramePr>
        <p:xfrm>
          <a:off x="257351" y="901556"/>
          <a:ext cx="8640764" cy="431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6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5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accent2"/>
                          </a:solidFill>
                          <a:latin typeface="黑体" pitchFamily="49" charset="-122"/>
                          <a:ea typeface="黑体" pitchFamily="49" charset="-122"/>
                        </a:rPr>
                        <a:t>序号</a:t>
                      </a:r>
                      <a:endParaRPr lang="zh-CN" altLang="en-US" sz="2000" dirty="0">
                        <a:solidFill>
                          <a:schemeClr val="accent2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38" marR="91438" marT="45694" marB="4569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accent2"/>
                          </a:solidFill>
                          <a:latin typeface="黑体" pitchFamily="49" charset="-122"/>
                          <a:ea typeface="黑体" pitchFamily="49" charset="-122"/>
                          <a:cs typeface="Calibri" pitchFamily="34" charset="0"/>
                        </a:rPr>
                        <a:t>类型</a:t>
                      </a:r>
                      <a:endParaRPr lang="zh-CN" altLang="en-US" sz="2000" dirty="0">
                        <a:solidFill>
                          <a:schemeClr val="accent2"/>
                        </a:solidFill>
                        <a:latin typeface="黑体" pitchFamily="49" charset="-122"/>
                        <a:ea typeface="黑体" pitchFamily="49" charset="-122"/>
                        <a:cs typeface="Calibri" pitchFamily="34" charset="0"/>
                      </a:endParaRPr>
                    </a:p>
                  </a:txBody>
                  <a:tcPr marL="91438" marR="9143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accent2"/>
                          </a:solidFill>
                          <a:latin typeface="黑体" pitchFamily="49" charset="-122"/>
                          <a:ea typeface="黑体" pitchFamily="49" charset="-122"/>
                          <a:cs typeface="Calibri" pitchFamily="34" charset="0"/>
                        </a:rPr>
                        <a:t>指令</a:t>
                      </a:r>
                      <a:endParaRPr lang="zh-CN" altLang="en-US" sz="2000" dirty="0">
                        <a:solidFill>
                          <a:schemeClr val="accent2"/>
                        </a:solidFill>
                        <a:latin typeface="黑体" pitchFamily="49" charset="-122"/>
                        <a:ea typeface="黑体" pitchFamily="49" charset="-122"/>
                        <a:cs typeface="Calibri" pitchFamily="34" charset="0"/>
                      </a:endParaRPr>
                    </a:p>
                  </a:txBody>
                  <a:tcPr marL="91438" marR="9143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accent2"/>
                          </a:solidFill>
                          <a:latin typeface="黑体" pitchFamily="49" charset="-122"/>
                          <a:ea typeface="黑体" pitchFamily="49" charset="-122"/>
                          <a:cs typeface="Calibri" pitchFamily="34" charset="0"/>
                        </a:rPr>
                        <a:t>指令基本功能</a:t>
                      </a:r>
                      <a:endParaRPr lang="zh-CN" altLang="en-US" sz="2000" dirty="0">
                        <a:solidFill>
                          <a:schemeClr val="accent2"/>
                        </a:solidFill>
                        <a:latin typeface="黑体" pitchFamily="49" charset="-122"/>
                        <a:ea typeface="黑体" pitchFamily="49" charset="-122"/>
                        <a:cs typeface="Calibri" pitchFamily="34" charset="0"/>
                      </a:endParaRPr>
                    </a:p>
                  </a:txBody>
                  <a:tcPr marL="91438" marR="9143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accent2"/>
                          </a:solidFill>
                          <a:latin typeface="黑体" pitchFamily="49" charset="-122"/>
                          <a:ea typeface="黑体" pitchFamily="49" charset="-122"/>
                        </a:rPr>
                        <a:t>寻址方式</a:t>
                      </a:r>
                      <a:endParaRPr lang="zh-CN" altLang="en-US" sz="2000" dirty="0">
                        <a:solidFill>
                          <a:schemeClr val="accent2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38" marR="9143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37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、单周期数据通路设计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19063" y="754063"/>
            <a:ext cx="8424862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基本思路</a:t>
            </a:r>
            <a:r>
              <a:rPr lang="en-US" altLang="zh-CN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面向</a:t>
            </a:r>
            <a:r>
              <a:rPr lang="zh-CN" altLang="en-US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指令功能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，逐步扩展、融合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3238" y="1379623"/>
            <a:ext cx="7862166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1524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分析三类指令的格式和功能</a:t>
            </a:r>
            <a:endParaRPr lang="en-US" altLang="zh-CN" sz="2800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选择功能部件，确定部件之间的连接通路</a:t>
            </a:r>
            <a:endParaRPr lang="en-US" altLang="zh-CN" sz="2800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整合冗余的部件连线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90575" y="3759200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型→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0113" y="4397375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型→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850900" y="4972050"/>
            <a:ext cx="3289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型→                    →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101850" y="4070350"/>
            <a:ext cx="215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通路整合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→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23850" y="3141663"/>
            <a:ext cx="5688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取指令</a:t>
            </a:r>
            <a:r>
              <a:rPr lang="zh-CN" altLang="en-US" sz="2800" dirty="0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→                                         </a:t>
            </a:r>
            <a:r>
              <a:rPr lang="zh-CN" altLang="en-US" sz="2800" dirty="0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→</a:t>
            </a:r>
          </a:p>
        </p:txBody>
      </p:sp>
      <p:sp>
        <p:nvSpPr>
          <p:cNvPr id="18" name="AutoShape 18"/>
          <p:cNvSpPr>
            <a:spLocks/>
          </p:cNvSpPr>
          <p:nvPr/>
        </p:nvSpPr>
        <p:spPr bwMode="auto">
          <a:xfrm>
            <a:off x="1981200" y="3933825"/>
            <a:ext cx="71438" cy="792163"/>
          </a:xfrm>
          <a:prstGeom prst="rightBrace">
            <a:avLst>
              <a:gd name="adj1" fmla="val 92407"/>
              <a:gd name="adj2" fmla="val 50000"/>
            </a:avLst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AutoShape 19"/>
          <p:cNvSpPr>
            <a:spLocks/>
          </p:cNvSpPr>
          <p:nvPr/>
        </p:nvSpPr>
        <p:spPr bwMode="auto">
          <a:xfrm>
            <a:off x="4140200" y="4316413"/>
            <a:ext cx="71438" cy="1008062"/>
          </a:xfrm>
          <a:prstGeom prst="rightBrace">
            <a:avLst>
              <a:gd name="adj1" fmla="val 117592"/>
              <a:gd name="adj2" fmla="val 50000"/>
            </a:avLst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4251325" y="4532313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通路整合</a:t>
            </a:r>
            <a:endParaRPr lang="zh-CN" altLang="en-US" sz="280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21"/>
          <p:cNvSpPr>
            <a:spLocks/>
          </p:cNvSpPr>
          <p:nvPr/>
        </p:nvSpPr>
        <p:spPr bwMode="auto">
          <a:xfrm>
            <a:off x="5940425" y="3357563"/>
            <a:ext cx="107950" cy="1512887"/>
          </a:xfrm>
          <a:prstGeom prst="rightBrace">
            <a:avLst>
              <a:gd name="adj1" fmla="val 116789"/>
              <a:gd name="adj2" fmla="val 50000"/>
            </a:avLst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6084888" y="3838575"/>
            <a:ext cx="2879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完整的数据通路</a:t>
            </a:r>
            <a:endParaRPr lang="zh-CN" altLang="en-US" sz="2800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346075" y="5592296"/>
            <a:ext cx="8329613" cy="523220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经过多次扩展整合，得到最终数据通路。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7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allAtOnce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/>
      <p:bldP spid="23" grpId="0" animBg="1"/>
      <p:bldP spid="24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二、单周期数据通路设计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流程图: 联系 203"/>
          <p:cNvSpPr>
            <a:spLocks noChangeArrowheads="1"/>
          </p:cNvSpPr>
          <p:nvPr/>
        </p:nvSpPr>
        <p:spPr bwMode="auto">
          <a:xfrm>
            <a:off x="5618163" y="6044219"/>
            <a:ext cx="792162" cy="790575"/>
          </a:xfrm>
          <a:prstGeom prst="flowChartConnector">
            <a:avLst/>
          </a:prstGeom>
          <a:solidFill>
            <a:schemeClr val="accent1">
              <a:alpha val="50195"/>
            </a:schemeClr>
          </a:solidFill>
          <a:ln w="12700" cap="sq" algn="ctr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13" name="流程图: 联系 195"/>
          <p:cNvSpPr>
            <a:spLocks noChangeArrowheads="1"/>
          </p:cNvSpPr>
          <p:nvPr/>
        </p:nvSpPr>
        <p:spPr bwMode="auto">
          <a:xfrm>
            <a:off x="2870200" y="859444"/>
            <a:ext cx="792163" cy="792163"/>
          </a:xfrm>
          <a:prstGeom prst="flowChartConnector">
            <a:avLst/>
          </a:prstGeom>
          <a:solidFill>
            <a:schemeClr val="accent1">
              <a:alpha val="50195"/>
            </a:schemeClr>
          </a:solidFill>
          <a:ln w="12700" cap="sq" algn="ctr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14" name="流程图: 联系 202"/>
          <p:cNvSpPr>
            <a:spLocks noChangeArrowheads="1"/>
          </p:cNvSpPr>
          <p:nvPr/>
        </p:nvSpPr>
        <p:spPr bwMode="auto">
          <a:xfrm>
            <a:off x="5614988" y="4815494"/>
            <a:ext cx="792162" cy="792163"/>
          </a:xfrm>
          <a:prstGeom prst="flowChartConnector">
            <a:avLst/>
          </a:prstGeom>
          <a:solidFill>
            <a:schemeClr val="accent1">
              <a:alpha val="50195"/>
            </a:schemeClr>
          </a:solidFill>
          <a:ln w="12700" cap="sq" algn="ctr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76200" y="652607"/>
            <a:ext cx="2695575" cy="685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数据通路整合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79388" y="5140267"/>
            <a:ext cx="2376487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altLang="en-US" sz="2400" b="1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altLang="en-US" sz="2400" b="1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altLang="en-US" sz="2400" b="1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型指令</a:t>
            </a:r>
            <a:endParaRPr altLang="en-US" sz="2400" b="1" dirty="0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144463" y="5496505"/>
            <a:ext cx="2376487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未包括</a:t>
            </a:r>
            <a:r>
              <a:rPr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型移位</a:t>
            </a:r>
            <a:endParaRPr alt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44463" y="5847890"/>
            <a:ext cx="295275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未包括控制信号通路</a:t>
            </a:r>
            <a:endParaRPr alt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3216275" y="1805594"/>
            <a:ext cx="0" cy="215900"/>
          </a:xfrm>
          <a:prstGeom prst="straightConnector1">
            <a:avLst/>
          </a:prstGeom>
          <a:ln w="254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 flipH="1">
            <a:off x="5219700" y="3750282"/>
            <a:ext cx="360363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6013450" y="4593244"/>
            <a:ext cx="0" cy="25082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>
            <a:off x="5976938" y="5799744"/>
            <a:ext cx="0" cy="28733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194"/>
          <p:cNvGrpSpPr>
            <a:grpSpLocks/>
          </p:cNvGrpSpPr>
          <p:nvPr/>
        </p:nvGrpSpPr>
        <p:grpSpPr bwMode="auto">
          <a:xfrm>
            <a:off x="766763" y="938814"/>
            <a:ext cx="8053387" cy="5961071"/>
            <a:chOff x="766763" y="257175"/>
            <a:chExt cx="8053709" cy="5961380"/>
          </a:xfrm>
        </p:grpSpPr>
        <p:grpSp>
          <p:nvGrpSpPr>
            <p:cNvPr id="26" name="组合 166"/>
            <p:cNvGrpSpPr>
              <a:grpSpLocks/>
            </p:cNvGrpSpPr>
            <p:nvPr/>
          </p:nvGrpSpPr>
          <p:grpSpPr bwMode="auto">
            <a:xfrm>
              <a:off x="766763" y="285779"/>
              <a:ext cx="8053709" cy="5932776"/>
              <a:chOff x="766763" y="285779"/>
              <a:chExt cx="8053709" cy="5932776"/>
            </a:xfrm>
          </p:grpSpPr>
          <p:cxnSp>
            <p:nvCxnSpPr>
              <p:cNvPr id="34" name="直接连接符 199"/>
              <p:cNvCxnSpPr>
                <a:cxnSpLocks noChangeShapeType="1"/>
              </p:cNvCxnSpPr>
              <p:nvPr/>
            </p:nvCxnSpPr>
            <p:spPr bwMode="auto">
              <a:xfrm>
                <a:off x="5421313" y="2336800"/>
                <a:ext cx="1655762" cy="0"/>
              </a:xfrm>
              <a:prstGeom prst="line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5" name="组合 188"/>
              <p:cNvGrpSpPr>
                <a:grpSpLocks/>
              </p:cNvGrpSpPr>
              <p:nvPr/>
            </p:nvGrpSpPr>
            <p:grpSpPr bwMode="auto">
              <a:xfrm>
                <a:off x="6418263" y="1093788"/>
                <a:ext cx="446087" cy="954087"/>
                <a:chOff x="6418263" y="1094423"/>
                <a:chExt cx="446087" cy="953452"/>
              </a:xfrm>
            </p:grpSpPr>
            <p:sp>
              <p:nvSpPr>
                <p:cNvPr id="182" name="矩形 181"/>
                <p:cNvSpPr/>
                <p:nvPr/>
              </p:nvSpPr>
              <p:spPr bwMode="auto">
                <a:xfrm>
                  <a:off x="6467703" y="1094473"/>
                  <a:ext cx="396891" cy="41408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anchor="ctr"/>
                <a:lstStyle/>
                <a:p>
                  <a:pPr algn="ctr">
                    <a:defRPr/>
                  </a:pPr>
                  <a:r>
                    <a:rPr lang="en-US" altLang="zh-CN" sz="1600" dirty="0">
                      <a:solidFill>
                        <a:schemeClr val="accent1"/>
                      </a:solidFill>
                    </a:rPr>
                    <a:t>28</a:t>
                  </a:r>
                  <a:endParaRPr lang="zh-CN" altLang="en-US" sz="1600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183" name="直接箭头连接符 182"/>
                <p:cNvCxnSpPr/>
                <p:nvPr/>
              </p:nvCxnSpPr>
              <p:spPr bwMode="auto">
                <a:xfrm flipV="1">
                  <a:off x="6486754" y="1111924"/>
                  <a:ext cx="0" cy="9360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 bwMode="auto">
                <a:xfrm flipH="1">
                  <a:off x="6418489" y="1318173"/>
                  <a:ext cx="142881" cy="144374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177"/>
              <p:cNvSpPr txBox="1">
                <a:spLocks noChangeArrowheads="1"/>
              </p:cNvSpPr>
              <p:nvPr/>
            </p:nvSpPr>
            <p:spPr bwMode="auto">
              <a:xfrm>
                <a:off x="5370678" y="499988"/>
                <a:ext cx="5318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dirty="0">
                    <a:solidFill>
                      <a:schemeClr val="accent1"/>
                    </a:solidFill>
                  </a:rPr>
                  <a:t>J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型</a:t>
                </a:r>
              </a:p>
            </p:txBody>
          </p:sp>
          <p:sp>
            <p:nvSpPr>
              <p:cNvPr id="37" name="矩形 36"/>
              <p:cNvSpPr/>
              <p:nvPr/>
            </p:nvSpPr>
            <p:spPr bwMode="auto">
              <a:xfrm>
                <a:off x="7474218" y="4100720"/>
                <a:ext cx="1173210" cy="13462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 bwMode="auto">
              <a:xfrm>
                <a:off x="3822822" y="3416471"/>
                <a:ext cx="1366893" cy="12732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 bwMode="auto">
              <a:xfrm>
                <a:off x="3810122" y="3357731"/>
                <a:ext cx="1289102" cy="4159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altLang="zh-CN" sz="18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Ra  </a:t>
                </a:r>
                <a:r>
                  <a:rPr lang="en-US" altLang="zh-CN" sz="180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Rb</a:t>
                </a:r>
                <a:r>
                  <a:rPr lang="en-US" altLang="zh-CN" sz="18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 </a:t>
                </a:r>
                <a:r>
                  <a:rPr lang="en-US" altLang="zh-CN" sz="1800" dirty="0" err="1">
                    <a:solidFill>
                      <a:srgbClr val="00B050"/>
                    </a:solidFill>
                  </a:rPr>
                  <a:t>Rw</a:t>
                </a:r>
                <a:endParaRPr lang="zh-CN" altLang="en-US" sz="18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40" name="直接箭头连接符 39"/>
              <p:cNvCxnSpPr/>
              <p:nvPr/>
            </p:nvCxnSpPr>
            <p:spPr bwMode="auto">
              <a:xfrm>
                <a:off x="4838863" y="3205323"/>
                <a:ext cx="0" cy="215911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 bwMode="auto">
              <a:xfrm>
                <a:off x="4681695" y="2587753"/>
                <a:ext cx="0" cy="323867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 bwMode="auto">
              <a:xfrm>
                <a:off x="4384820" y="2595691"/>
                <a:ext cx="28734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组合 384"/>
              <p:cNvGrpSpPr>
                <a:grpSpLocks/>
              </p:cNvGrpSpPr>
              <p:nvPr/>
            </p:nvGrpSpPr>
            <p:grpSpPr bwMode="auto">
              <a:xfrm>
                <a:off x="6383338" y="3463925"/>
                <a:ext cx="692150" cy="1371600"/>
                <a:chOff x="6732240" y="3412397"/>
                <a:chExt cx="692875" cy="1372042"/>
              </a:xfrm>
            </p:grpSpPr>
            <p:grpSp>
              <p:nvGrpSpPr>
                <p:cNvPr id="173" name="Group 27"/>
                <p:cNvGrpSpPr>
                  <a:grpSpLocks/>
                </p:cNvGrpSpPr>
                <p:nvPr/>
              </p:nvGrpSpPr>
              <p:grpSpPr bwMode="auto">
                <a:xfrm>
                  <a:off x="6732240" y="3412397"/>
                  <a:ext cx="648072" cy="1372042"/>
                  <a:chOff x="2400" y="2496"/>
                  <a:chExt cx="288" cy="672"/>
                </a:xfrm>
              </p:grpSpPr>
              <p:sp>
                <p:nvSpPr>
                  <p:cNvPr id="175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496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784"/>
                    <a:ext cx="48" cy="4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00" y="2832"/>
                    <a:ext cx="48" cy="4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880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496"/>
                    <a:ext cx="288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00" y="3024"/>
                    <a:ext cx="288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640"/>
                    <a:ext cx="0" cy="38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776964" y="3923937"/>
                  <a:ext cx="648405" cy="2763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lIns="0" tIns="0" rIns="0" bIns="0">
                  <a:spAutoFit/>
                </a:bodyPr>
                <a:lstStyle>
                  <a:defPPr>
                    <a:defRPr lang="zh-CN"/>
                  </a:defPPr>
                  <a:lvl1pPr algn="ctr" latinLnBrk="1">
                    <a:defRPr sz="2800" b="1">
                      <a:ea typeface="华文中宋" panose="02010600040101010101" pitchFamily="2" charset="-122"/>
                    </a:defRPr>
                  </a:lvl1pPr>
                  <a:lvl2pPr marL="742950" indent="-285750">
                    <a:defRPr sz="2600" b="1"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>
                    <a:defRPr sz="2600" b="1"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>
                    <a:defRPr sz="2600" b="1"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>
                    <a:defRPr sz="2600" b="1"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>
                    <a:defRPr/>
                  </a:pPr>
                  <a:r>
                    <a:rPr lang="en-US" altLang="zh-CN" sz="180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+mn-ea"/>
                    </a:rPr>
                    <a:t>ALU</a:t>
                  </a:r>
                  <a:endParaRPr lang="zh-CN" alt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cxnSp>
            <p:nvCxnSpPr>
              <p:cNvPr id="44" name="直接箭头连接符 43"/>
              <p:cNvCxnSpPr/>
              <p:nvPr/>
            </p:nvCxnSpPr>
            <p:spPr bwMode="auto">
              <a:xfrm>
                <a:off x="5623119" y="5215203"/>
                <a:ext cx="183681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 bwMode="auto">
              <a:xfrm>
                <a:off x="5189715" y="3837181"/>
                <a:ext cx="118908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 45"/>
              <p:cNvSpPr/>
              <p:nvPr/>
            </p:nvSpPr>
            <p:spPr bwMode="auto">
              <a:xfrm>
                <a:off x="7434530" y="5056444"/>
                <a:ext cx="671539" cy="4143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>
                  <a:defRPr/>
                </a:pPr>
                <a:r>
                  <a:rPr lang="en-US" altLang="zh-CN" sz="1800" dirty="0">
                    <a:solidFill>
                      <a:schemeClr val="accent2"/>
                    </a:solidFill>
                  </a:rPr>
                  <a:t>WD</a:t>
                </a:r>
                <a:endParaRPr lang="zh-CN" altLang="en-US" sz="18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47" name="直接箭头连接符 46"/>
              <p:cNvCxnSpPr/>
              <p:nvPr/>
            </p:nvCxnSpPr>
            <p:spPr bwMode="auto">
              <a:xfrm>
                <a:off x="5629469" y="4424587"/>
                <a:ext cx="0" cy="7922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oval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 bwMode="auto">
              <a:xfrm>
                <a:off x="5188127" y="4424587"/>
                <a:ext cx="6842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梯形 48"/>
              <p:cNvSpPr/>
              <p:nvPr/>
            </p:nvSpPr>
            <p:spPr bwMode="auto">
              <a:xfrm rot="5400000">
                <a:off x="4136457" y="5172874"/>
                <a:ext cx="467959" cy="359977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chemeClr val="accent2"/>
                    </a:solidFill>
                  </a:rPr>
                  <a:t>E</a:t>
                </a:r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 bwMode="auto">
              <a:xfrm>
                <a:off x="7459931" y="4432524"/>
                <a:ext cx="690590" cy="4159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>
                  <a:defRPr/>
                </a:pPr>
                <a:r>
                  <a:rPr lang="en-US" altLang="zh-CN" sz="2000" dirty="0" err="1">
                    <a:solidFill>
                      <a:schemeClr val="tx1"/>
                    </a:solidFill>
                  </a:rPr>
                  <a:t>addr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 bwMode="auto">
              <a:xfrm>
                <a:off x="8063205" y="4584932"/>
                <a:ext cx="596924" cy="4159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2000" bIns="0" anchor="ctr"/>
              <a:lstStyle/>
              <a:p>
                <a:pPr algn="r">
                  <a:defRPr/>
                </a:pPr>
                <a:r>
                  <a:rPr lang="en-US" altLang="zh-CN" sz="1800" dirty="0">
                    <a:solidFill>
                      <a:schemeClr val="accent2"/>
                    </a:solidFill>
                  </a:rPr>
                  <a:t>RD</a:t>
                </a:r>
                <a:endParaRPr lang="zh-CN" altLang="en-US" sz="1800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52" name="组合 432"/>
              <p:cNvGrpSpPr>
                <a:grpSpLocks/>
              </p:cNvGrpSpPr>
              <p:nvPr/>
            </p:nvGrpSpPr>
            <p:grpSpPr bwMode="auto">
              <a:xfrm>
                <a:off x="7091363" y="1277938"/>
                <a:ext cx="474662" cy="1273175"/>
                <a:chOff x="6910454" y="2157870"/>
                <a:chExt cx="475687" cy="1055106"/>
              </a:xfrm>
            </p:grpSpPr>
            <p:grpSp>
              <p:nvGrpSpPr>
                <p:cNvPr id="164" name="Group 27"/>
                <p:cNvGrpSpPr>
                  <a:grpSpLocks/>
                </p:cNvGrpSpPr>
                <p:nvPr/>
              </p:nvGrpSpPr>
              <p:grpSpPr bwMode="auto">
                <a:xfrm>
                  <a:off x="6910454" y="2157870"/>
                  <a:ext cx="475687" cy="1055106"/>
                  <a:chOff x="2400" y="2496"/>
                  <a:chExt cx="288" cy="672"/>
                </a:xfrm>
              </p:grpSpPr>
              <p:sp>
                <p:nvSpPr>
                  <p:cNvPr id="16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496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784"/>
                    <a:ext cx="48" cy="4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00" y="2832"/>
                    <a:ext cx="48" cy="4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880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496"/>
                    <a:ext cx="288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00" y="3024"/>
                    <a:ext cx="288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640"/>
                    <a:ext cx="0" cy="38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5" name="Text Box 12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6803490" y="2496967"/>
                  <a:ext cx="731508" cy="3770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lIns="99092" tIns="49545" rIns="99092" bIns="49545">
                  <a:spAutoFit/>
                </a:bodyPr>
                <a:lstStyle>
                  <a:defPPr>
                    <a:defRPr lang="zh-CN"/>
                  </a:defPPr>
                  <a:lvl1pPr algn="ctr" latinLnBrk="1">
                    <a:defRPr sz="2800" b="1">
                      <a:ea typeface="华文中宋" panose="02010600040101010101" pitchFamily="2" charset="-122"/>
                    </a:defRPr>
                  </a:lvl1pPr>
                  <a:lvl2pPr marL="742950" indent="-285750">
                    <a:defRPr sz="2600" b="1"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>
                    <a:defRPr sz="2600" b="1"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>
                    <a:defRPr sz="2600" b="1"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>
                    <a:defRPr sz="2600" b="1"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>
                    <a:defRPr/>
                  </a:pPr>
                  <a:r>
                    <a:rPr lang="en-US" altLang="zh-CN" sz="1800" dirty="0" smtClean="0">
                      <a:ea typeface="+mn-ea"/>
                    </a:rPr>
                    <a:t>ADD</a:t>
                  </a:r>
                  <a:endParaRPr lang="zh-CN" altLang="en-US" sz="1800" dirty="0">
                    <a:ea typeface="+mn-ea"/>
                  </a:endParaRPr>
                </a:p>
              </p:txBody>
            </p:sp>
          </p:grpSp>
          <p:cxnSp>
            <p:nvCxnSpPr>
              <p:cNvPr id="53" name="直接箭头连接符 52"/>
              <p:cNvCxnSpPr/>
              <p:nvPr/>
            </p:nvCxnSpPr>
            <p:spPr bwMode="auto">
              <a:xfrm>
                <a:off x="7574235" y="1889217"/>
                <a:ext cx="25242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 bwMode="auto">
              <a:xfrm>
                <a:off x="3003639" y="1576463"/>
                <a:ext cx="320370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 bwMode="auto">
              <a:xfrm flipV="1">
                <a:off x="3678354" y="820774"/>
                <a:ext cx="0" cy="7556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oval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 bwMode="auto">
              <a:xfrm flipH="1">
                <a:off x="3391005" y="828711"/>
                <a:ext cx="28734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/>
              <p:cNvSpPr/>
              <p:nvPr/>
            </p:nvSpPr>
            <p:spPr bwMode="auto">
              <a:xfrm>
                <a:off x="3773608" y="3965775"/>
                <a:ext cx="619150" cy="4159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>
                  <a:defRPr/>
                </a:pPr>
                <a:r>
                  <a:rPr lang="en-US" altLang="zh-CN" sz="1800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WD</a:t>
                </a:r>
                <a:endParaRPr lang="zh-CN" altLang="en-US" sz="18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58" name="直接箭头连接符 400"/>
              <p:cNvCxnSpPr/>
              <p:nvPr/>
            </p:nvCxnSpPr>
            <p:spPr bwMode="auto">
              <a:xfrm flipH="1" flipV="1">
                <a:off x="3833936" y="4172160"/>
                <a:ext cx="4823018" cy="611220"/>
              </a:xfrm>
              <a:prstGeom prst="bentConnector5">
                <a:avLst>
                  <a:gd name="adj1" fmla="val -3528"/>
                  <a:gd name="adj2" fmla="val -168129"/>
                  <a:gd name="adj3" fmla="val 105053"/>
                </a:avLst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 bwMode="auto">
              <a:xfrm>
                <a:off x="3441807" y="5364436"/>
                <a:ext cx="755680" cy="0"/>
              </a:xfrm>
              <a:prstGeom prst="straightConnector1">
                <a:avLst/>
              </a:prstGeom>
              <a:ln w="28575">
                <a:solidFill>
                  <a:srgbClr val="66FF33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/>
              <p:nvPr/>
            </p:nvCxnSpPr>
            <p:spPr bwMode="auto">
              <a:xfrm flipV="1">
                <a:off x="3449745" y="2232134"/>
                <a:ext cx="0" cy="3132301"/>
              </a:xfrm>
              <a:prstGeom prst="straightConnector1">
                <a:avLst/>
              </a:prstGeom>
              <a:ln w="28575">
                <a:solidFill>
                  <a:srgbClr val="66FF33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400"/>
              <p:cNvCxnSpPr>
                <a:stCxn id="133" idx="2"/>
                <a:endCxn id="136" idx="1"/>
              </p:cNvCxnSpPr>
              <p:nvPr/>
            </p:nvCxnSpPr>
            <p:spPr bwMode="auto">
              <a:xfrm rot="16200000" flipH="1">
                <a:off x="1128723" y="2549652"/>
                <a:ext cx="796967" cy="250835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/>
            </p:nvCxnSpPr>
            <p:spPr bwMode="auto">
              <a:xfrm>
                <a:off x="2211446" y="1916206"/>
                <a:ext cx="3159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/>
              <p:nvPr/>
            </p:nvCxnSpPr>
            <p:spPr bwMode="auto">
              <a:xfrm>
                <a:off x="1401788" y="2603629"/>
                <a:ext cx="81283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oval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 bwMode="auto">
              <a:xfrm>
                <a:off x="2214621" y="1930494"/>
                <a:ext cx="0" cy="6842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组合 171"/>
              <p:cNvGrpSpPr>
                <a:grpSpLocks/>
              </p:cNvGrpSpPr>
              <p:nvPr/>
            </p:nvGrpSpPr>
            <p:grpSpPr bwMode="auto">
              <a:xfrm>
                <a:off x="1709738" y="1052513"/>
                <a:ext cx="1293812" cy="1055687"/>
                <a:chOff x="1709738" y="1052513"/>
                <a:chExt cx="1293812" cy="1055687"/>
              </a:xfrm>
            </p:grpSpPr>
            <p:grpSp>
              <p:nvGrpSpPr>
                <p:cNvPr id="152" name="组合 456"/>
                <p:cNvGrpSpPr>
                  <a:grpSpLocks/>
                </p:cNvGrpSpPr>
                <p:nvPr/>
              </p:nvGrpSpPr>
              <p:grpSpPr bwMode="auto">
                <a:xfrm>
                  <a:off x="2527300" y="1052513"/>
                  <a:ext cx="476250" cy="1055687"/>
                  <a:chOff x="6910454" y="2157870"/>
                  <a:chExt cx="475687" cy="1055106"/>
                </a:xfrm>
              </p:grpSpPr>
              <p:grpSp>
                <p:nvGrpSpPr>
                  <p:cNvPr id="155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6910454" y="2157870"/>
                    <a:ext cx="475687" cy="1055106"/>
                    <a:chOff x="2400" y="2496"/>
                    <a:chExt cx="288" cy="672"/>
                  </a:xfrm>
                </p:grpSpPr>
                <p:sp>
                  <p:nvSpPr>
                    <p:cNvPr id="157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00" y="2496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8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00" y="2784"/>
                      <a:ext cx="48" cy="4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9" name="Line 3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00" y="2832"/>
                      <a:ext cx="48" cy="4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0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00" y="2880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1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00" y="2496"/>
                      <a:ext cx="288" cy="144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2" name="Line 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00" y="3024"/>
                      <a:ext cx="288" cy="144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3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2640"/>
                      <a:ext cx="0" cy="384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56" name="Text Box 12"/>
                  <p:cNvSpPr txBox="1">
                    <a:spLocks noChangeArrowheads="1"/>
                  </p:cNvSpPr>
                  <p:nvPr/>
                </p:nvSpPr>
                <p:spPr bwMode="auto">
                  <a:xfrm rot="16200000">
                    <a:off x="6803256" y="2496802"/>
                    <a:ext cx="731472" cy="37739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/>
                </p:spPr>
                <p:txBody>
                  <a:bodyPr lIns="99092" tIns="49545" rIns="99092" bIns="49545">
                    <a:spAutoFit/>
                  </a:bodyPr>
                  <a:lstStyle>
                    <a:defPPr>
                      <a:defRPr lang="zh-CN"/>
                    </a:defPPr>
                    <a:lvl1pPr algn="ctr" latinLnBrk="1">
                      <a:defRPr sz="2800" b="1">
                        <a:ea typeface="华文中宋" panose="02010600040101010101" pitchFamily="2" charset="-122"/>
                      </a:defRPr>
                    </a:lvl1pPr>
                    <a:lvl2pPr marL="742950" indent="-285750">
                      <a:defRPr sz="2600" b="1">
                        <a:latin typeface="Tahoma" pitchFamily="34" charset="0"/>
                        <a:ea typeface="宋体" pitchFamily="2" charset="-122"/>
                      </a:defRPr>
                    </a:lvl2pPr>
                    <a:lvl3pPr marL="1143000" indent="-228600">
                      <a:defRPr sz="2600" b="1">
                        <a:latin typeface="Tahoma" pitchFamily="34" charset="0"/>
                        <a:ea typeface="宋体" pitchFamily="2" charset="-122"/>
                      </a:defRPr>
                    </a:lvl3pPr>
                    <a:lvl4pPr marL="1600200" indent="-228600">
                      <a:defRPr sz="2600" b="1">
                        <a:latin typeface="Tahoma" pitchFamily="34" charset="0"/>
                        <a:ea typeface="宋体" pitchFamily="2" charset="-122"/>
                      </a:defRPr>
                    </a:lvl4pPr>
                    <a:lvl5pPr marL="2057400" indent="-228600">
                      <a:defRPr sz="2600" b="1">
                        <a:latin typeface="Tahoma" pitchFamily="34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 b="1">
                        <a:latin typeface="Tahoma" pitchFamily="34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 b="1">
                        <a:latin typeface="Tahoma" pitchFamily="34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 b="1">
                        <a:latin typeface="Tahoma" pitchFamily="34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 b="1">
                        <a:latin typeface="Tahoma" pitchFamily="34" charset="0"/>
                        <a:ea typeface="宋体" pitchFamily="2" charset="-122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zh-CN" sz="1800" dirty="0" smtClean="0">
                        <a:ea typeface="+mn-ea"/>
                      </a:rPr>
                      <a:t>ADD</a:t>
                    </a:r>
                    <a:endParaRPr lang="zh-CN" altLang="en-US" sz="1800" dirty="0">
                      <a:ea typeface="+mn-ea"/>
                    </a:endParaRPr>
                  </a:p>
                </p:txBody>
              </p:sp>
            </p:grpSp>
            <p:cxnSp>
              <p:nvCxnSpPr>
                <p:cNvPr id="153" name="直接箭头连接符 152"/>
                <p:cNvCxnSpPr/>
                <p:nvPr/>
              </p:nvCxnSpPr>
              <p:spPr bwMode="auto">
                <a:xfrm>
                  <a:off x="2211446" y="1322450"/>
                  <a:ext cx="31592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矩形 153"/>
                <p:cNvSpPr/>
                <p:nvPr/>
              </p:nvSpPr>
              <p:spPr bwMode="auto">
                <a:xfrm>
                  <a:off x="1709776" y="1101776"/>
                  <a:ext cx="600099" cy="4159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altLang="zh-CN" dirty="0">
                      <a:solidFill>
                        <a:schemeClr val="tx1"/>
                      </a:solidFill>
                    </a:rPr>
                    <a:t>+4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6" name="矩形 65"/>
              <p:cNvSpPr/>
              <p:nvPr/>
            </p:nvSpPr>
            <p:spPr bwMode="auto">
              <a:xfrm>
                <a:off x="3144933" y="1603452"/>
                <a:ext cx="1851099" cy="4159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accent1"/>
                    </a:solidFill>
                  </a:rPr>
                  <a:t>Instruction</a:t>
                </a:r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 bwMode="auto">
              <a:xfrm>
                <a:off x="6132728" y="4542068"/>
                <a:ext cx="250835" cy="0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/>
              <p:cNvCxnSpPr/>
              <p:nvPr/>
            </p:nvCxnSpPr>
            <p:spPr bwMode="auto">
              <a:xfrm>
                <a:off x="7201157" y="4659549"/>
                <a:ext cx="276236" cy="0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headEnd type="oval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86"/>
              <p:cNvCxnSpPr>
                <a:endCxn id="74" idx="1"/>
              </p:cNvCxnSpPr>
              <p:nvPr/>
            </p:nvCxnSpPr>
            <p:spPr bwMode="auto">
              <a:xfrm flipV="1">
                <a:off x="7029700" y="3564117"/>
                <a:ext cx="447693" cy="354030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accent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/>
              <p:nvPr/>
            </p:nvCxnSpPr>
            <p:spPr bwMode="auto">
              <a:xfrm flipV="1">
                <a:off x="4481662" y="4680187"/>
                <a:ext cx="0" cy="315929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矩形 71"/>
              <p:cNvSpPr/>
              <p:nvPr/>
            </p:nvSpPr>
            <p:spPr bwMode="auto">
              <a:xfrm>
                <a:off x="4418159" y="4773855"/>
                <a:ext cx="730279" cy="3111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>
                  <a:defRPr/>
                </a:pPr>
                <a:r>
                  <a:rPr lang="en-US" altLang="zh-CN" sz="1800" dirty="0">
                    <a:solidFill>
                      <a:schemeClr val="accent1"/>
                    </a:solidFill>
                  </a:rPr>
                  <a:t>clock</a:t>
                </a:r>
                <a:endParaRPr lang="zh-CN" altLang="en-US" sz="18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73" name="直接箭头连接符 94"/>
              <p:cNvCxnSpPr/>
              <p:nvPr/>
            </p:nvCxnSpPr>
            <p:spPr bwMode="auto">
              <a:xfrm rot="10800000" flipV="1">
                <a:off x="6678849" y="3348206"/>
                <a:ext cx="252422" cy="252425"/>
              </a:xfrm>
              <a:prstGeom prst="bentConnector2">
                <a:avLst/>
              </a:prstGeom>
              <a:ln w="25400">
                <a:solidFill>
                  <a:schemeClr val="accent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矩形 73"/>
              <p:cNvSpPr/>
              <p:nvPr/>
            </p:nvSpPr>
            <p:spPr bwMode="auto">
              <a:xfrm>
                <a:off x="7477393" y="3357731"/>
                <a:ext cx="550885" cy="4143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>
                  <a:defRPr/>
                </a:pPr>
                <a:r>
                  <a:rPr lang="en-US" altLang="zh-CN" sz="1800" dirty="0">
                    <a:solidFill>
                      <a:schemeClr val="accent2"/>
                    </a:solidFill>
                  </a:rPr>
                  <a:t>zero</a:t>
                </a:r>
                <a:endParaRPr lang="zh-CN" altLang="en-US" sz="1800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75" name="组合 18"/>
              <p:cNvGrpSpPr>
                <a:grpSpLocks/>
              </p:cNvGrpSpPr>
              <p:nvPr/>
            </p:nvGrpSpPr>
            <p:grpSpPr bwMode="auto">
              <a:xfrm>
                <a:off x="3922713" y="2246313"/>
                <a:ext cx="296862" cy="414337"/>
                <a:chOff x="3446813" y="2475407"/>
                <a:chExt cx="297286" cy="415629"/>
              </a:xfrm>
            </p:grpSpPr>
            <p:sp>
              <p:nvSpPr>
                <p:cNvPr id="150" name="矩形 149"/>
                <p:cNvSpPr/>
                <p:nvPr/>
              </p:nvSpPr>
              <p:spPr>
                <a:xfrm>
                  <a:off x="3446939" y="2475517"/>
                  <a:ext cx="297298" cy="41565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anchor="ctr"/>
                <a:lstStyle/>
                <a:p>
                  <a:pPr algn="ctr">
                    <a:defRPr/>
                  </a:pPr>
                  <a:r>
                    <a:rPr lang="en-US" altLang="zh-CN" sz="1600" dirty="0">
                      <a:solidFill>
                        <a:schemeClr val="accent1"/>
                      </a:solidFill>
                    </a:rPr>
                    <a:t>5</a:t>
                  </a:r>
                  <a:endParaRPr lang="zh-CN" altLang="en-US" sz="1600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151" name="直接连接符 150"/>
                <p:cNvCxnSpPr/>
                <p:nvPr/>
              </p:nvCxnSpPr>
              <p:spPr>
                <a:xfrm>
                  <a:off x="3450119" y="2661843"/>
                  <a:ext cx="108109" cy="108292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组合 118"/>
              <p:cNvGrpSpPr>
                <a:grpSpLocks/>
              </p:cNvGrpSpPr>
              <p:nvPr/>
            </p:nvGrpSpPr>
            <p:grpSpPr bwMode="auto">
              <a:xfrm>
                <a:off x="4327525" y="2244725"/>
                <a:ext cx="298450" cy="414338"/>
                <a:chOff x="3456406" y="2499191"/>
                <a:chExt cx="297870" cy="415629"/>
              </a:xfrm>
            </p:grpSpPr>
            <p:sp>
              <p:nvSpPr>
                <p:cNvPr id="148" name="矩形 147"/>
                <p:cNvSpPr/>
                <p:nvPr/>
              </p:nvSpPr>
              <p:spPr>
                <a:xfrm>
                  <a:off x="3456548" y="2499301"/>
                  <a:ext cx="297882" cy="41565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anchor="ctr"/>
                <a:lstStyle/>
                <a:p>
                  <a:pPr algn="ctr">
                    <a:defRPr/>
                  </a:pPr>
                  <a:r>
                    <a:rPr lang="en-US" altLang="zh-CN" sz="1600" dirty="0">
                      <a:solidFill>
                        <a:schemeClr val="accent1"/>
                      </a:solidFill>
                    </a:rPr>
                    <a:t>5</a:t>
                  </a:r>
                  <a:endParaRPr lang="zh-CN" altLang="en-US" sz="1600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3458133" y="2669703"/>
                  <a:ext cx="107745" cy="10669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矩形 76"/>
              <p:cNvSpPr/>
              <p:nvPr/>
            </p:nvSpPr>
            <p:spPr bwMode="auto">
              <a:xfrm>
                <a:off x="4770598" y="2432170"/>
                <a:ext cx="298462" cy="4159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chemeClr val="accent1"/>
                    </a:solidFill>
                  </a:rPr>
                  <a:t>5</a:t>
                </a:r>
                <a:endParaRPr lang="zh-CN" altLang="en-US" sz="16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78" name="直接连接符 77"/>
              <p:cNvCxnSpPr/>
              <p:nvPr/>
            </p:nvCxnSpPr>
            <p:spPr bwMode="auto">
              <a:xfrm>
                <a:off x="4773773" y="2603629"/>
                <a:ext cx="107954" cy="107956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矩形 78"/>
              <p:cNvSpPr/>
              <p:nvPr/>
            </p:nvSpPr>
            <p:spPr bwMode="auto">
              <a:xfrm>
                <a:off x="3392593" y="2246423"/>
                <a:ext cx="398478" cy="4159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chemeClr val="accent1"/>
                    </a:solidFill>
                  </a:rPr>
                  <a:t>16</a:t>
                </a:r>
                <a:endParaRPr lang="zh-CN" altLang="en-US" sz="16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80" name="直接连接符 79"/>
              <p:cNvCxnSpPr/>
              <p:nvPr/>
            </p:nvCxnSpPr>
            <p:spPr bwMode="auto">
              <a:xfrm>
                <a:off x="3395768" y="2424232"/>
                <a:ext cx="107954" cy="10636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/>
              <p:cNvCxnSpPr/>
              <p:nvPr/>
            </p:nvCxnSpPr>
            <p:spPr bwMode="auto">
              <a:xfrm>
                <a:off x="5419911" y="4711939"/>
                <a:ext cx="46674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oval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矩形 81"/>
              <p:cNvSpPr/>
              <p:nvPr/>
            </p:nvSpPr>
            <p:spPr bwMode="auto">
              <a:xfrm>
                <a:off x="7509145" y="4105482"/>
                <a:ext cx="1066843" cy="3079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   Re</a:t>
                </a:r>
                <a:endParaRPr lang="zh-CN" alt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3" name="直接箭头连接符 82"/>
              <p:cNvCxnSpPr/>
              <p:nvPr/>
            </p:nvCxnSpPr>
            <p:spPr bwMode="auto">
              <a:xfrm>
                <a:off x="8342616" y="3789553"/>
                <a:ext cx="0" cy="315928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/>
              <p:nvPr/>
            </p:nvCxnSpPr>
            <p:spPr bwMode="auto">
              <a:xfrm>
                <a:off x="7831420" y="3789553"/>
                <a:ext cx="0" cy="315928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125"/>
              <p:cNvCxnSpPr>
                <a:cxnSpLocks noChangeShapeType="1"/>
              </p:cNvCxnSpPr>
              <p:nvPr/>
            </p:nvCxnSpPr>
            <p:spPr bwMode="auto">
              <a:xfrm flipH="1">
                <a:off x="1408113" y="606425"/>
                <a:ext cx="1619250" cy="0"/>
              </a:xfrm>
              <a:prstGeom prst="line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直接箭头连接符 129"/>
              <p:cNvCxnSpPr>
                <a:cxnSpLocks noChangeShapeType="1"/>
              </p:cNvCxnSpPr>
              <p:nvPr/>
            </p:nvCxnSpPr>
            <p:spPr bwMode="auto">
              <a:xfrm>
                <a:off x="1400175" y="606425"/>
                <a:ext cx="0" cy="1260475"/>
              </a:xfrm>
              <a:prstGeom prst="straightConnector1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" name="直接箭头连接符 131"/>
              <p:cNvCxnSpPr>
                <a:cxnSpLocks noChangeShapeType="1"/>
              </p:cNvCxnSpPr>
              <p:nvPr/>
            </p:nvCxnSpPr>
            <p:spPr bwMode="auto">
              <a:xfrm flipH="1">
                <a:off x="3390900" y="319088"/>
                <a:ext cx="4427538" cy="0"/>
              </a:xfrm>
              <a:prstGeom prst="straightConnector1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直接箭头连接符 132"/>
              <p:cNvCxnSpPr>
                <a:cxnSpLocks noChangeShapeType="1"/>
              </p:cNvCxnSpPr>
              <p:nvPr/>
            </p:nvCxnSpPr>
            <p:spPr bwMode="auto">
              <a:xfrm>
                <a:off x="7820025" y="319088"/>
                <a:ext cx="0" cy="1547812"/>
              </a:xfrm>
              <a:prstGeom prst="straightConnector1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直接箭头连接符 138"/>
              <p:cNvCxnSpPr>
                <a:cxnSpLocks noChangeShapeType="1"/>
              </p:cNvCxnSpPr>
              <p:nvPr/>
            </p:nvCxnSpPr>
            <p:spPr bwMode="auto">
              <a:xfrm flipH="1">
                <a:off x="3395663" y="547688"/>
                <a:ext cx="2879725" cy="0"/>
              </a:xfrm>
              <a:prstGeom prst="straightConnector1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0" name="圆角矩形 89"/>
              <p:cNvSpPr/>
              <p:nvPr/>
            </p:nvSpPr>
            <p:spPr bwMode="auto">
              <a:xfrm>
                <a:off x="5910469" y="750920"/>
                <a:ext cx="792194" cy="360381"/>
              </a:xfrm>
              <a:prstGeom prst="roundRect">
                <a:avLst/>
              </a:prstGeom>
              <a:solidFill>
                <a:schemeClr val="bg1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2000" dirty="0">
                    <a:ea typeface="宋体" charset="-122"/>
                  </a:rPr>
                  <a:t>U</a:t>
                </a:r>
                <a:endParaRPr lang="zh-CN" altLang="en-US" sz="2000" dirty="0">
                  <a:ea typeface="宋体" charset="-122"/>
                </a:endParaRPr>
              </a:p>
            </p:txBody>
          </p:sp>
          <p:cxnSp>
            <p:nvCxnSpPr>
              <p:cNvPr id="91" name="直接箭头连接符 90"/>
              <p:cNvCxnSpPr/>
              <p:nvPr/>
            </p:nvCxnSpPr>
            <p:spPr bwMode="auto">
              <a:xfrm flipV="1">
                <a:off x="6304184" y="535009"/>
                <a:ext cx="0" cy="2159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流程图: 终止 91"/>
              <p:cNvSpPr/>
              <p:nvPr/>
            </p:nvSpPr>
            <p:spPr bwMode="auto">
              <a:xfrm flipH="1">
                <a:off x="6208931" y="1662193"/>
                <a:ext cx="552472" cy="287352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&lt;&lt;2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3" name="组合 187"/>
              <p:cNvGrpSpPr>
                <a:grpSpLocks/>
              </p:cNvGrpSpPr>
              <p:nvPr/>
            </p:nvGrpSpPr>
            <p:grpSpPr bwMode="auto">
              <a:xfrm>
                <a:off x="5840413" y="1643063"/>
                <a:ext cx="398462" cy="465137"/>
                <a:chOff x="5716905" y="1643698"/>
                <a:chExt cx="398463" cy="464040"/>
              </a:xfrm>
            </p:grpSpPr>
            <p:cxnSp>
              <p:nvCxnSpPr>
                <p:cNvPr id="146" name="直接连接符 145"/>
                <p:cNvCxnSpPr/>
                <p:nvPr/>
              </p:nvCxnSpPr>
              <p:spPr bwMode="auto">
                <a:xfrm flipH="1">
                  <a:off x="5896503" y="1963712"/>
                  <a:ext cx="71441" cy="144129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矩形 146"/>
                <p:cNvSpPr/>
                <p:nvPr/>
              </p:nvSpPr>
              <p:spPr bwMode="auto">
                <a:xfrm>
                  <a:off x="5717108" y="1643777"/>
                  <a:ext cx="398479" cy="41654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anchor="ctr"/>
                <a:lstStyle/>
                <a:p>
                  <a:pPr algn="ctr">
                    <a:defRPr/>
                  </a:pPr>
                  <a:r>
                    <a:rPr lang="en-US" altLang="zh-CN" sz="1600" dirty="0">
                      <a:solidFill>
                        <a:schemeClr val="accent1"/>
                      </a:solidFill>
                    </a:rPr>
                    <a:t>26</a:t>
                  </a:r>
                  <a:endParaRPr lang="zh-CN" altLang="en-US" sz="1600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4" name="组合 186"/>
              <p:cNvGrpSpPr>
                <a:grpSpLocks/>
              </p:cNvGrpSpPr>
              <p:nvPr/>
            </p:nvGrpSpPr>
            <p:grpSpPr bwMode="auto">
              <a:xfrm>
                <a:off x="5694363" y="1108075"/>
                <a:ext cx="503237" cy="469900"/>
                <a:chOff x="5694363" y="1107440"/>
                <a:chExt cx="503237" cy="470858"/>
              </a:xfrm>
            </p:grpSpPr>
            <p:cxnSp>
              <p:nvCxnSpPr>
                <p:cNvPr id="143" name="直接箭头连接符 142"/>
                <p:cNvCxnSpPr/>
                <p:nvPr/>
              </p:nvCxnSpPr>
              <p:spPr bwMode="auto">
                <a:xfrm flipV="1">
                  <a:off x="6126377" y="1110673"/>
                  <a:ext cx="0" cy="4677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med" len="med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auto">
                <a:xfrm flipH="1">
                  <a:off x="6054936" y="1245893"/>
                  <a:ext cx="142881" cy="144764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矩形 144"/>
                <p:cNvSpPr/>
                <p:nvPr/>
              </p:nvSpPr>
              <p:spPr bwMode="auto">
                <a:xfrm>
                  <a:off x="5694560" y="1107491"/>
                  <a:ext cx="396891" cy="41361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anchor="ctr"/>
                <a:lstStyle/>
                <a:p>
                  <a:pPr algn="ctr">
                    <a:defRPr/>
                  </a:pPr>
                  <a:r>
                    <a:rPr lang="en-US" altLang="zh-CN" sz="1600" dirty="0">
                      <a:solidFill>
                        <a:schemeClr val="accent1"/>
                      </a:solidFill>
                    </a:rPr>
                    <a:t>4</a:t>
                  </a:r>
                  <a:endParaRPr lang="zh-CN" altLang="en-US" sz="1600" dirty="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95" name="流程图: 终止 94"/>
              <p:cNvSpPr/>
              <p:nvPr/>
            </p:nvSpPr>
            <p:spPr bwMode="auto">
              <a:xfrm flipH="1">
                <a:off x="6210518" y="2179745"/>
                <a:ext cx="554060" cy="300053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&lt;&lt;2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直接连接符 164"/>
              <p:cNvCxnSpPr>
                <a:cxnSpLocks noChangeShapeType="1"/>
              </p:cNvCxnSpPr>
              <p:nvPr/>
            </p:nvCxnSpPr>
            <p:spPr bwMode="auto">
              <a:xfrm>
                <a:off x="7029450" y="4351338"/>
                <a:ext cx="179388" cy="0"/>
              </a:xfrm>
              <a:prstGeom prst="line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7" name="直接连接符 166"/>
              <p:cNvCxnSpPr>
                <a:cxnSpLocks noChangeShapeType="1"/>
              </p:cNvCxnSpPr>
              <p:nvPr/>
            </p:nvCxnSpPr>
            <p:spPr bwMode="auto">
              <a:xfrm>
                <a:off x="7205663" y="4351338"/>
                <a:ext cx="0" cy="1295400"/>
              </a:xfrm>
              <a:prstGeom prst="line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8" name="直接连接符 167"/>
              <p:cNvCxnSpPr>
                <a:cxnSpLocks noChangeShapeType="1"/>
              </p:cNvCxnSpPr>
              <p:nvPr/>
            </p:nvCxnSpPr>
            <p:spPr bwMode="auto">
              <a:xfrm>
                <a:off x="6115050" y="5643563"/>
                <a:ext cx="1079500" cy="0"/>
              </a:xfrm>
              <a:prstGeom prst="line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" name="直接连接符 173"/>
              <p:cNvCxnSpPr>
                <a:cxnSpLocks noChangeShapeType="1"/>
              </p:cNvCxnSpPr>
              <p:nvPr/>
            </p:nvCxnSpPr>
            <p:spPr bwMode="auto">
              <a:xfrm>
                <a:off x="6126163" y="5816600"/>
                <a:ext cx="2694309" cy="0"/>
              </a:xfrm>
              <a:prstGeom prst="line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0" name="矩形 99"/>
              <p:cNvSpPr/>
              <p:nvPr/>
            </p:nvSpPr>
            <p:spPr bwMode="auto">
              <a:xfrm>
                <a:off x="4795999" y="3630795"/>
                <a:ext cx="381015" cy="4159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endParaRPr lang="zh-CN" altLang="en-US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 bwMode="auto">
              <a:xfrm>
                <a:off x="4792824" y="4219788"/>
                <a:ext cx="381015" cy="4159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  <a:endParaRPr lang="zh-CN" altLang="en-US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02" name="组合 169"/>
              <p:cNvGrpSpPr>
                <a:grpSpLocks/>
              </p:cNvGrpSpPr>
              <p:nvPr/>
            </p:nvGrpSpPr>
            <p:grpSpPr bwMode="auto">
              <a:xfrm>
                <a:off x="766763" y="2289175"/>
                <a:ext cx="503237" cy="644525"/>
                <a:chOff x="767080" y="2289175"/>
                <a:chExt cx="503238" cy="644346"/>
              </a:xfrm>
            </p:grpSpPr>
            <p:cxnSp>
              <p:nvCxnSpPr>
                <p:cNvPr id="141" name="直接箭头连接符 189"/>
                <p:cNvCxnSpPr>
                  <a:cxnSpLocks noChangeShapeType="1"/>
                </p:cNvCxnSpPr>
                <p:nvPr/>
              </p:nvCxnSpPr>
              <p:spPr bwMode="auto">
                <a:xfrm flipV="1">
                  <a:off x="1014413" y="2289175"/>
                  <a:ext cx="0" cy="324000"/>
                </a:xfrm>
                <a:prstGeom prst="straightConnector1">
                  <a:avLst/>
                </a:prstGeom>
                <a:noFill/>
                <a:ln w="19050" cap="sq" algn="ctr">
                  <a:solidFill>
                    <a:schemeClr val="accent1"/>
                  </a:solidFill>
                  <a:round/>
                  <a:headEnd type="none" w="sm" len="sm"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42" name="矩形 141"/>
                <p:cNvSpPr/>
                <p:nvPr/>
              </p:nvSpPr>
              <p:spPr bwMode="auto">
                <a:xfrm>
                  <a:off x="767080" y="2519423"/>
                  <a:ext cx="503258" cy="4142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anchor="ctr"/>
                <a:lstStyle/>
                <a:p>
                  <a:pPr>
                    <a:defRPr/>
                  </a:pPr>
                  <a:r>
                    <a:rPr lang="en-US" altLang="zh-CN" sz="2000" dirty="0" err="1">
                      <a:solidFill>
                        <a:schemeClr val="accent1"/>
                      </a:solidFill>
                    </a:rPr>
                    <a:t>rst</a:t>
                  </a:r>
                  <a:endParaRPr lang="zh-CN" altLang="en-US" sz="2000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3" name="组合 167"/>
              <p:cNvGrpSpPr>
                <a:grpSpLocks/>
              </p:cNvGrpSpPr>
              <p:nvPr/>
            </p:nvGrpSpPr>
            <p:grpSpPr bwMode="auto">
              <a:xfrm>
                <a:off x="1611313" y="2811463"/>
                <a:ext cx="1393825" cy="1366837"/>
                <a:chOff x="1611313" y="2811463"/>
                <a:chExt cx="1393825" cy="1366837"/>
              </a:xfrm>
            </p:grpSpPr>
            <p:sp>
              <p:nvSpPr>
                <p:cNvPr id="135" name="矩形 134"/>
                <p:cNvSpPr/>
                <p:nvPr/>
              </p:nvSpPr>
              <p:spPr bwMode="auto">
                <a:xfrm>
                  <a:off x="2395604" y="3186272"/>
                  <a:ext cx="573110" cy="4159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FFC000"/>
                      </a:solidFill>
                    </a:rPr>
                    <a:t>Data</a:t>
                  </a:r>
                  <a:endParaRPr lang="zh-CN" altLang="en-US" sz="2000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 bwMode="auto">
                <a:xfrm>
                  <a:off x="1652624" y="2865581"/>
                  <a:ext cx="690590" cy="4159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anchor="ctr"/>
                <a:lstStyle/>
                <a:p>
                  <a:pPr>
                    <a:defRPr/>
                  </a:pPr>
                  <a:r>
                    <a:rPr lang="en-US" altLang="zh-CN" sz="2000" dirty="0" err="1">
                      <a:solidFill>
                        <a:schemeClr val="tx1"/>
                      </a:solidFill>
                    </a:rPr>
                    <a:t>addr</a:t>
                  </a:r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 bwMode="auto">
                <a:xfrm>
                  <a:off x="1611347" y="3589518"/>
                  <a:ext cx="1393881" cy="4159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anchor="ctr"/>
                <a:lstStyle/>
                <a:p>
                  <a:pPr algn="ctr">
                    <a:defRPr/>
                  </a:pPr>
                  <a:r>
                    <a:rPr lang="zh-CN" altLang="en-US" sz="1800" dirty="0">
                      <a:solidFill>
                        <a:schemeClr val="accent2"/>
                      </a:solidFill>
                      <a:latin typeface="黑体" pitchFamily="49" charset="-122"/>
                      <a:ea typeface="黑体" pitchFamily="49" charset="-122"/>
                      <a:cs typeface="Calibri" pitchFamily="34" charset="0"/>
                    </a:rPr>
                    <a:t>指令存储器</a:t>
                  </a:r>
                </a:p>
              </p:txBody>
            </p:sp>
            <p:grpSp>
              <p:nvGrpSpPr>
                <p:cNvPr id="138" name="组合 166"/>
                <p:cNvGrpSpPr>
                  <a:grpSpLocks/>
                </p:cNvGrpSpPr>
                <p:nvPr/>
              </p:nvGrpSpPr>
              <p:grpSpPr bwMode="auto">
                <a:xfrm>
                  <a:off x="1652588" y="2811463"/>
                  <a:ext cx="1350962" cy="1366837"/>
                  <a:chOff x="1652588" y="2811463"/>
                  <a:chExt cx="1350962" cy="1366837"/>
                </a:xfrm>
              </p:grpSpPr>
              <p:sp>
                <p:nvSpPr>
                  <p:cNvPr id="139" name="矩形 138"/>
                  <p:cNvSpPr/>
                  <p:nvPr/>
                </p:nvSpPr>
                <p:spPr bwMode="auto">
                  <a:xfrm>
                    <a:off x="1652624" y="2811603"/>
                    <a:ext cx="1351016" cy="136690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zh-CN" b="0" dirty="0">
                      <a:solidFill>
                        <a:srgbClr val="FFFF00"/>
                      </a:solidFill>
                    </a:endParaRPr>
                  </a:p>
                </p:txBody>
              </p:sp>
              <p:sp>
                <p:nvSpPr>
                  <p:cNvPr id="140" name="等腰三角形 192"/>
                  <p:cNvSpPr>
                    <a:spLocks noChangeArrowheads="1"/>
                  </p:cNvSpPr>
                  <p:nvPr/>
                </p:nvSpPr>
                <p:spPr bwMode="auto">
                  <a:xfrm>
                    <a:off x="2233613" y="4016375"/>
                    <a:ext cx="144462" cy="144463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12700" cap="sq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/>
                  </a:p>
                </p:txBody>
              </p:sp>
            </p:grpSp>
          </p:grpSp>
          <p:grpSp>
            <p:nvGrpSpPr>
              <p:cNvPr id="104" name="组合 170"/>
              <p:cNvGrpSpPr>
                <a:grpSpLocks/>
              </p:cNvGrpSpPr>
              <p:nvPr/>
            </p:nvGrpSpPr>
            <p:grpSpPr bwMode="auto">
              <a:xfrm>
                <a:off x="879475" y="1871663"/>
                <a:ext cx="1044575" cy="404812"/>
                <a:chOff x="879475" y="1872060"/>
                <a:chExt cx="1044575" cy="404812"/>
              </a:xfrm>
            </p:grpSpPr>
            <p:sp>
              <p:nvSpPr>
                <p:cNvPr id="133" name="矩形 132"/>
                <p:cNvSpPr/>
                <p:nvPr/>
              </p:nvSpPr>
              <p:spPr bwMode="auto">
                <a:xfrm>
                  <a:off x="879480" y="1872151"/>
                  <a:ext cx="1044617" cy="4048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dirty="0">
                      <a:solidFill>
                        <a:schemeClr val="tx1"/>
                      </a:solidFill>
                    </a:rPr>
                    <a:t>PC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等腰三角形 193"/>
                <p:cNvSpPr>
                  <a:spLocks noChangeArrowheads="1"/>
                </p:cNvSpPr>
                <p:nvPr/>
              </p:nvSpPr>
              <p:spPr bwMode="auto">
                <a:xfrm>
                  <a:off x="1648045" y="2132013"/>
                  <a:ext cx="144462" cy="14446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0"/>
                </a:p>
              </p:txBody>
            </p:sp>
          </p:grpSp>
          <p:sp>
            <p:nvSpPr>
              <p:cNvPr id="105" name="等腰三角形 194"/>
              <p:cNvSpPr>
                <a:spLocks noChangeArrowheads="1"/>
              </p:cNvSpPr>
              <p:nvPr/>
            </p:nvSpPr>
            <p:spPr bwMode="auto">
              <a:xfrm>
                <a:off x="8074025" y="5287963"/>
                <a:ext cx="144463" cy="142875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0"/>
              </a:p>
            </p:txBody>
          </p:sp>
          <p:sp>
            <p:nvSpPr>
              <p:cNvPr id="106" name="等腰三角形 195"/>
              <p:cNvSpPr>
                <a:spLocks noChangeArrowheads="1"/>
              </p:cNvSpPr>
              <p:nvPr/>
            </p:nvSpPr>
            <p:spPr bwMode="auto">
              <a:xfrm>
                <a:off x="4405313" y="4521200"/>
                <a:ext cx="144462" cy="142875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0"/>
              </a:p>
            </p:txBody>
          </p:sp>
          <p:cxnSp>
            <p:nvCxnSpPr>
              <p:cNvPr id="107" name="直接箭头连接符 155"/>
              <p:cNvCxnSpPr>
                <a:cxnSpLocks noChangeShapeType="1"/>
              </p:cNvCxnSpPr>
              <p:nvPr/>
            </p:nvCxnSpPr>
            <p:spPr bwMode="auto">
              <a:xfrm>
                <a:off x="3557588" y="3830638"/>
                <a:ext cx="288925" cy="0"/>
              </a:xfrm>
              <a:prstGeom prst="straightConnector1">
                <a:avLst/>
              </a:prstGeom>
              <a:noFill/>
              <a:ln w="28575" cap="sq" algn="ctr">
                <a:solidFill>
                  <a:schemeClr val="accent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8" name="矩形 107"/>
              <p:cNvSpPr/>
              <p:nvPr/>
            </p:nvSpPr>
            <p:spPr bwMode="auto">
              <a:xfrm>
                <a:off x="3722806" y="3672072"/>
                <a:ext cx="535008" cy="3111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>
                  <a:defRPr/>
                </a:pPr>
                <a:r>
                  <a:rPr lang="en-US" altLang="zh-CN" sz="1800" dirty="0" err="1">
                    <a:solidFill>
                      <a:schemeClr val="accent1"/>
                    </a:solidFill>
                  </a:rPr>
                  <a:t>Wn</a:t>
                </a:r>
                <a:endParaRPr lang="zh-CN" altLang="en-US" sz="18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09" name="直接箭头连接符 108"/>
              <p:cNvCxnSpPr/>
              <p:nvPr/>
            </p:nvCxnSpPr>
            <p:spPr bwMode="auto">
              <a:xfrm flipV="1">
                <a:off x="1730414" y="2265474"/>
                <a:ext cx="0" cy="252425"/>
              </a:xfrm>
              <a:prstGeom prst="straightConnector1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10" name="组合 168"/>
              <p:cNvGrpSpPr>
                <a:grpSpLocks/>
              </p:cNvGrpSpPr>
              <p:nvPr/>
            </p:nvGrpSpPr>
            <p:grpSpPr bwMode="auto">
              <a:xfrm>
                <a:off x="2235200" y="4152900"/>
                <a:ext cx="730250" cy="393700"/>
                <a:chOff x="2235200" y="4152900"/>
                <a:chExt cx="730250" cy="393700"/>
              </a:xfrm>
            </p:grpSpPr>
            <p:sp>
              <p:nvSpPr>
                <p:cNvPr id="131" name="矩形 130"/>
                <p:cNvSpPr/>
                <p:nvPr/>
              </p:nvSpPr>
              <p:spPr bwMode="auto">
                <a:xfrm>
                  <a:off x="2235259" y="4235663"/>
                  <a:ext cx="730279" cy="31116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anchor="ctr"/>
                <a:lstStyle/>
                <a:p>
                  <a:pPr algn="ctr">
                    <a:defRPr/>
                  </a:pPr>
                  <a:r>
                    <a:rPr lang="en-US" altLang="zh-CN" sz="1800" dirty="0">
                      <a:solidFill>
                        <a:schemeClr val="accent1"/>
                      </a:solidFill>
                    </a:rPr>
                    <a:t>clock</a:t>
                  </a:r>
                  <a:endParaRPr lang="zh-CN" altLang="en-US" sz="1800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132" name="直接箭头连接符 131"/>
                <p:cNvCxnSpPr/>
                <p:nvPr/>
              </p:nvCxnSpPr>
              <p:spPr bwMode="auto">
                <a:xfrm flipV="1">
                  <a:off x="2305112" y="4153109"/>
                  <a:ext cx="0" cy="31593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矩形 110"/>
              <p:cNvSpPr/>
              <p:nvPr/>
            </p:nvSpPr>
            <p:spPr bwMode="auto">
              <a:xfrm>
                <a:off x="6372449" y="2925909"/>
                <a:ext cx="936662" cy="4143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>
                  <a:defRPr/>
                </a:pPr>
                <a:r>
                  <a:rPr lang="en-US" altLang="zh-CN" sz="2000" dirty="0" err="1">
                    <a:solidFill>
                      <a:schemeClr val="accent1"/>
                    </a:solidFill>
                  </a:rPr>
                  <a:t>alu_op</a:t>
                </a:r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12" name="直接箭头连接符 111"/>
              <p:cNvCxnSpPr/>
              <p:nvPr/>
            </p:nvCxnSpPr>
            <p:spPr bwMode="auto">
              <a:xfrm flipV="1">
                <a:off x="8150520" y="5437464"/>
                <a:ext cx="0" cy="215911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矩形 112"/>
              <p:cNvSpPr/>
              <p:nvPr/>
            </p:nvSpPr>
            <p:spPr bwMode="auto">
              <a:xfrm>
                <a:off x="7777443" y="5907389"/>
                <a:ext cx="730279" cy="3111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>
                  <a:defRPr/>
                </a:pPr>
                <a:r>
                  <a:rPr lang="en-US" altLang="zh-CN" sz="1800" dirty="0">
                    <a:solidFill>
                      <a:schemeClr val="accent1"/>
                    </a:solidFill>
                  </a:rPr>
                  <a:t>clock</a:t>
                </a:r>
                <a:endParaRPr lang="zh-CN" altLang="en-US" sz="18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14" name="直接箭头连接符 113"/>
              <p:cNvCxnSpPr/>
              <p:nvPr/>
            </p:nvCxnSpPr>
            <p:spPr bwMode="auto">
              <a:xfrm>
                <a:off x="3152870" y="2043212"/>
                <a:ext cx="2700446" cy="0"/>
              </a:xfrm>
              <a:prstGeom prst="straightConnector1">
                <a:avLst/>
              </a:prstGeom>
              <a:ln w="127000">
                <a:solidFill>
                  <a:srgbClr val="FFFF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76"/>
              <p:cNvSpPr txBox="1">
                <a:spLocks noChangeArrowheads="1"/>
              </p:cNvSpPr>
              <p:nvPr/>
            </p:nvSpPr>
            <p:spPr bwMode="auto">
              <a:xfrm>
                <a:off x="3655454" y="981075"/>
                <a:ext cx="649288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 dirty="0">
                    <a:solidFill>
                      <a:schemeClr val="accent1"/>
                    </a:solidFill>
                  </a:rPr>
                  <a:t>顺序</a:t>
                </a:r>
              </a:p>
            </p:txBody>
          </p:sp>
          <p:sp>
            <p:nvSpPr>
              <p:cNvPr id="116" name="TextBox 178"/>
              <p:cNvSpPr txBox="1">
                <a:spLocks noChangeArrowheads="1"/>
              </p:cNvSpPr>
              <p:nvPr/>
            </p:nvSpPr>
            <p:spPr bwMode="auto">
              <a:xfrm>
                <a:off x="6904506" y="285779"/>
                <a:ext cx="971550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dirty="0">
                    <a:solidFill>
                      <a:schemeClr val="accent1"/>
                    </a:solidFill>
                  </a:rPr>
                  <a:t>I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型分支</a:t>
                </a:r>
              </a:p>
            </p:txBody>
          </p:sp>
          <p:cxnSp>
            <p:nvCxnSpPr>
              <p:cNvPr id="117" name="直接箭头连接符 116"/>
              <p:cNvCxnSpPr/>
              <p:nvPr/>
            </p:nvCxnSpPr>
            <p:spPr bwMode="auto">
              <a:xfrm>
                <a:off x="6134315" y="1579638"/>
                <a:ext cx="93507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oval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92"/>
              <p:cNvCxnSpPr>
                <a:cxnSpLocks noChangeShapeType="1"/>
              </p:cNvCxnSpPr>
              <p:nvPr/>
            </p:nvCxnSpPr>
            <p:spPr bwMode="auto">
              <a:xfrm>
                <a:off x="4549775" y="5373688"/>
                <a:ext cx="863600" cy="0"/>
              </a:xfrm>
              <a:prstGeom prst="line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9" name="直接连接符 194"/>
              <p:cNvCxnSpPr>
                <a:cxnSpLocks noChangeShapeType="1"/>
              </p:cNvCxnSpPr>
              <p:nvPr/>
            </p:nvCxnSpPr>
            <p:spPr bwMode="auto">
              <a:xfrm>
                <a:off x="5413375" y="4713288"/>
                <a:ext cx="0" cy="647700"/>
              </a:xfrm>
              <a:prstGeom prst="line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0" name="直接连接符 196"/>
              <p:cNvCxnSpPr>
                <a:cxnSpLocks noChangeShapeType="1"/>
              </p:cNvCxnSpPr>
              <p:nvPr/>
            </p:nvCxnSpPr>
            <p:spPr bwMode="auto">
              <a:xfrm>
                <a:off x="5413375" y="2349500"/>
                <a:ext cx="0" cy="2339975"/>
              </a:xfrm>
              <a:prstGeom prst="line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1" name="直接连接符 204"/>
              <p:cNvCxnSpPr>
                <a:cxnSpLocks noChangeShapeType="1"/>
              </p:cNvCxnSpPr>
              <p:nvPr/>
            </p:nvCxnSpPr>
            <p:spPr bwMode="auto">
              <a:xfrm>
                <a:off x="3227388" y="2060575"/>
                <a:ext cx="0" cy="1368425"/>
              </a:xfrm>
              <a:prstGeom prst="line">
                <a:avLst/>
              </a:prstGeom>
              <a:noFill/>
              <a:ln w="1905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" name="直接连接符 206"/>
              <p:cNvCxnSpPr>
                <a:cxnSpLocks noChangeShapeType="1"/>
              </p:cNvCxnSpPr>
              <p:nvPr/>
            </p:nvCxnSpPr>
            <p:spPr bwMode="auto">
              <a:xfrm>
                <a:off x="3009900" y="3429000"/>
                <a:ext cx="217488" cy="0"/>
              </a:xfrm>
              <a:prstGeom prst="line">
                <a:avLst/>
              </a:prstGeom>
              <a:noFill/>
              <a:ln w="1905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3" name="TextBox 209"/>
              <p:cNvSpPr txBox="1">
                <a:spLocks noChangeArrowheads="1"/>
              </p:cNvSpPr>
              <p:nvPr/>
            </p:nvSpPr>
            <p:spPr bwMode="auto">
              <a:xfrm>
                <a:off x="4427538" y="1203325"/>
                <a:ext cx="739775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dirty="0"/>
                  <a:t>PC+4</a:t>
                </a:r>
                <a:endParaRPr lang="zh-CN" altLang="en-US" sz="1800" dirty="0"/>
              </a:p>
            </p:txBody>
          </p:sp>
          <p:cxnSp>
            <p:nvCxnSpPr>
              <p:cNvPr id="124" name="直接箭头连接符 185"/>
              <p:cNvCxnSpPr>
                <a:cxnSpLocks noChangeShapeType="1"/>
              </p:cNvCxnSpPr>
              <p:nvPr/>
            </p:nvCxnSpPr>
            <p:spPr bwMode="auto">
              <a:xfrm rot="5400000" flipH="1">
                <a:off x="4664075" y="5154613"/>
                <a:ext cx="0" cy="215900"/>
              </a:xfrm>
              <a:prstGeom prst="straightConnector1">
                <a:avLst/>
              </a:prstGeom>
              <a:noFill/>
              <a:ln w="12700" cap="sq" algn="ctr">
                <a:solidFill>
                  <a:schemeClr val="accent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" name="直接连接符 187"/>
              <p:cNvCxnSpPr>
                <a:cxnSpLocks noChangeShapeType="1"/>
              </p:cNvCxnSpPr>
              <p:nvPr/>
            </p:nvCxnSpPr>
            <p:spPr bwMode="auto">
              <a:xfrm>
                <a:off x="3449638" y="2235200"/>
                <a:ext cx="2124075" cy="0"/>
              </a:xfrm>
              <a:prstGeom prst="line">
                <a:avLst/>
              </a:prstGeom>
              <a:noFill/>
              <a:ln w="28575" cap="sq" algn="ctr">
                <a:solidFill>
                  <a:srgbClr val="66FF33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" name="直接连接符 190"/>
              <p:cNvCxnSpPr>
                <a:cxnSpLocks noChangeShapeType="1"/>
              </p:cNvCxnSpPr>
              <p:nvPr/>
            </p:nvCxnSpPr>
            <p:spPr bwMode="auto">
              <a:xfrm flipV="1">
                <a:off x="5575300" y="2049463"/>
                <a:ext cx="0" cy="180975"/>
              </a:xfrm>
              <a:prstGeom prst="line">
                <a:avLst/>
              </a:prstGeom>
              <a:noFill/>
              <a:ln w="28575" cap="sq" algn="ctr">
                <a:solidFill>
                  <a:srgbClr val="66FF33"/>
                </a:solidFill>
                <a:round/>
                <a:headEnd type="none" w="sm" len="sm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" name="直接箭头连接符 126"/>
              <p:cNvCxnSpPr/>
              <p:nvPr/>
            </p:nvCxnSpPr>
            <p:spPr bwMode="auto">
              <a:xfrm>
                <a:off x="3978403" y="2046388"/>
                <a:ext cx="0" cy="1366908"/>
              </a:xfrm>
              <a:prstGeom prst="straightConnector1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  <a:headEnd type="oval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/>
              <p:nvPr/>
            </p:nvCxnSpPr>
            <p:spPr bwMode="auto">
              <a:xfrm>
                <a:off x="4830925" y="2049563"/>
                <a:ext cx="0" cy="863645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oval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箭头连接符 128"/>
              <p:cNvCxnSpPr/>
              <p:nvPr/>
            </p:nvCxnSpPr>
            <p:spPr bwMode="auto">
              <a:xfrm>
                <a:off x="4384820" y="2049563"/>
                <a:ext cx="0" cy="1368496"/>
              </a:xfrm>
              <a:prstGeom prst="straightConnector1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  <a:headEnd type="oval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208"/>
              <p:cNvCxnSpPr>
                <a:cxnSpLocks noChangeShapeType="1"/>
              </p:cNvCxnSpPr>
              <p:nvPr/>
            </p:nvCxnSpPr>
            <p:spPr bwMode="auto">
              <a:xfrm>
                <a:off x="5045075" y="2049463"/>
                <a:ext cx="1439863" cy="0"/>
              </a:xfrm>
              <a:prstGeom prst="line">
                <a:avLst/>
              </a:prstGeom>
              <a:noFill/>
              <a:ln w="28575" cap="sq" algn="ctr">
                <a:solidFill>
                  <a:srgbClr val="66FF33"/>
                </a:solidFill>
                <a:round/>
                <a:headEnd type="oval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7" name="直接连接符 187"/>
            <p:cNvCxnSpPr>
              <a:cxnSpLocks noChangeShapeType="1"/>
            </p:cNvCxnSpPr>
            <p:nvPr/>
          </p:nvCxnSpPr>
          <p:spPr bwMode="auto">
            <a:xfrm rot="5400000">
              <a:off x="2968674" y="562769"/>
              <a:ext cx="612775" cy="1588"/>
            </a:xfrm>
            <a:prstGeom prst="line">
              <a:avLst/>
            </a:prstGeom>
            <a:noFill/>
            <a:ln w="76200" cap="sq" algn="ctr">
              <a:solidFill>
                <a:srgbClr val="00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接连接符 188"/>
            <p:cNvCxnSpPr>
              <a:cxnSpLocks noChangeShapeType="1"/>
            </p:cNvCxnSpPr>
            <p:nvPr/>
          </p:nvCxnSpPr>
          <p:spPr bwMode="auto">
            <a:xfrm rot="5400000">
              <a:off x="5704978" y="4515252"/>
              <a:ext cx="612775" cy="1588"/>
            </a:xfrm>
            <a:prstGeom prst="line">
              <a:avLst/>
            </a:prstGeom>
            <a:noFill/>
            <a:ln w="76200" cap="sq" algn="ctr">
              <a:solidFill>
                <a:srgbClr val="00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直接连接符 190"/>
            <p:cNvCxnSpPr>
              <a:cxnSpLocks noChangeShapeType="1"/>
            </p:cNvCxnSpPr>
            <p:nvPr/>
          </p:nvCxnSpPr>
          <p:spPr bwMode="auto">
            <a:xfrm rot="5400000">
              <a:off x="5742954" y="5757729"/>
              <a:ext cx="540000" cy="1588"/>
            </a:xfrm>
            <a:prstGeom prst="line">
              <a:avLst/>
            </a:prstGeom>
            <a:noFill/>
            <a:ln w="76200" cap="sq" algn="ctr">
              <a:solidFill>
                <a:srgbClr val="00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直接连接符 193"/>
            <p:cNvCxnSpPr>
              <a:cxnSpLocks noChangeShapeType="1"/>
            </p:cNvCxnSpPr>
            <p:nvPr/>
          </p:nvCxnSpPr>
          <p:spPr bwMode="auto">
            <a:xfrm rot="10800000">
              <a:off x="4534282" y="2995363"/>
              <a:ext cx="504000" cy="1588"/>
            </a:xfrm>
            <a:prstGeom prst="line">
              <a:avLst/>
            </a:prstGeom>
            <a:noFill/>
            <a:ln w="76200" cap="sq" algn="ctr">
              <a:solidFill>
                <a:srgbClr val="00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5" name="流程图: 联系 201"/>
          <p:cNvSpPr>
            <a:spLocks noChangeArrowheads="1"/>
          </p:cNvSpPr>
          <p:nvPr/>
        </p:nvSpPr>
        <p:spPr bwMode="auto">
          <a:xfrm>
            <a:off x="4356100" y="3174019"/>
            <a:ext cx="792163" cy="792163"/>
          </a:xfrm>
          <a:prstGeom prst="flowChartConnector">
            <a:avLst/>
          </a:prstGeom>
          <a:solidFill>
            <a:schemeClr val="accent1">
              <a:alpha val="50195"/>
            </a:schemeClr>
          </a:solidFill>
          <a:ln w="12700" cap="sq" algn="ctr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186" name="标题 1"/>
          <p:cNvSpPr txBox="1">
            <a:spLocks/>
          </p:cNvSpPr>
          <p:nvPr/>
        </p:nvSpPr>
        <p:spPr>
          <a:xfrm>
            <a:off x="128921" y="6379598"/>
            <a:ext cx="3335337" cy="529876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得到整合后的数据通路</a:t>
            </a:r>
            <a:endParaRPr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7" name="流程图: 终止 186"/>
          <p:cNvSpPr/>
          <p:nvPr/>
        </p:nvSpPr>
        <p:spPr bwMode="auto">
          <a:xfrm rot="16200000" flipH="1">
            <a:off x="2701926" y="1108681"/>
            <a:ext cx="1008062" cy="360363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accent2"/>
                </a:solidFill>
              </a:rPr>
              <a:t>MUX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188" name="流程图: 终止 187"/>
          <p:cNvSpPr/>
          <p:nvPr/>
        </p:nvSpPr>
        <p:spPr bwMode="auto">
          <a:xfrm rot="16200000" flipH="1">
            <a:off x="5648325" y="5079019"/>
            <a:ext cx="728663" cy="26511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800" dirty="0">
                <a:solidFill>
                  <a:schemeClr val="accent2"/>
                </a:solidFill>
              </a:rPr>
              <a:t>MUX</a:t>
            </a:r>
            <a:endParaRPr lang="zh-CN" altLang="en-US" sz="1800" dirty="0">
              <a:solidFill>
                <a:schemeClr val="accent2"/>
              </a:solidFill>
            </a:endParaRPr>
          </a:p>
        </p:txBody>
      </p:sp>
      <p:sp>
        <p:nvSpPr>
          <p:cNvPr id="189" name="流程图: 终止 188"/>
          <p:cNvSpPr/>
          <p:nvPr/>
        </p:nvSpPr>
        <p:spPr bwMode="auto">
          <a:xfrm flipH="1">
            <a:off x="4433888" y="3588357"/>
            <a:ext cx="788987" cy="298450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accent2"/>
                </a:solidFill>
              </a:rPr>
              <a:t>MUX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190" name="流程图: 终止 189"/>
          <p:cNvSpPr/>
          <p:nvPr/>
        </p:nvSpPr>
        <p:spPr bwMode="auto">
          <a:xfrm rot="16200000" flipH="1">
            <a:off x="5611019" y="6295838"/>
            <a:ext cx="720725" cy="2873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MUX</a:t>
            </a:r>
            <a:endParaRPr lang="zh-CN" altLang="en-US" sz="1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945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1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1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6" grpId="0"/>
      <p:bldP spid="17" grpId="0"/>
      <p:bldP spid="18" grpId="0"/>
      <p:bldP spid="185" grpId="0" animBg="1"/>
      <p:bldP spid="185" grpId="1" animBg="1"/>
      <p:bldP spid="186" grpId="0" animBg="1"/>
      <p:bldP spid="187" grpId="0" animBg="1"/>
      <p:bldP spid="188" grpId="0" animBg="1"/>
      <p:bldP spid="189" grpId="0" animBg="1"/>
      <p:bldP spid="19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三、单周期控制系统设计</a:t>
            </a:r>
            <a:endParaRPr lang="zh-CN" altLang="en-US" sz="2800" b="1" dirty="0">
              <a:solidFill>
                <a:prstClr val="white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15042" y="1625396"/>
            <a:ext cx="3168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设计步骤</a:t>
            </a:r>
            <a:r>
              <a:rPr lang="en-US" altLang="zh-CN" b="1" dirty="0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37267" y="2201658"/>
            <a:ext cx="8424863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①基于数据通路，确定各指令的控制信号。</a:t>
            </a:r>
          </a:p>
          <a:p>
            <a:pPr eaLnBrk="1" latin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编码</a:t>
            </a:r>
            <a:r>
              <a:rPr kumimoji="0" lang="en-US" altLang="zh-CN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kumimoji="0" lang="zh-CN" altLang="en-US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zh-CN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0" lang="zh-CN" altLang="en-US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0" lang="en-US" altLang="zh-CN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0" lang="zh-CN" altLang="en-US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0" lang="en-US" altLang="zh-CN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kumimoji="0" lang="en-US" altLang="zh-CN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0" lang="zh-CN" altLang="en-US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无关项</a:t>
            </a:r>
            <a:r>
              <a:rPr kumimoji="0" lang="en-US" altLang="zh-CN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0" lang="zh-CN" altLang="en-US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kumimoji="0" lang="en-US" altLang="zh-CN" b="1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latin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复杂信号特殊处理，如</a:t>
            </a:r>
            <a:r>
              <a:rPr kumimoji="0" lang="en-US" altLang="zh-CN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ALU</a:t>
            </a:r>
            <a:r>
              <a:rPr kumimoji="0" lang="zh-CN" altLang="en-US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的控制信号；</a:t>
            </a:r>
          </a:p>
          <a:p>
            <a:pPr eaLnBrk="1" latin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②构建控制信号的</a:t>
            </a:r>
            <a:r>
              <a:rPr kumimoji="0" lang="zh-CN" altLang="en-US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真值表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eaLnBrk="1" latin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③将真值表转换成</a:t>
            </a:r>
            <a:r>
              <a:rPr kumimoji="0" lang="zh-CN" altLang="en-US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控制信号的产生逻辑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03930" y="884033"/>
            <a:ext cx="68405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※</a:t>
            </a:r>
            <a:r>
              <a:rPr lang="zh-CN" altLang="en-US" b="1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采用</a:t>
            </a:r>
            <a:r>
              <a:rPr lang="zh-CN" altLang="en-US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组合逻辑方式</a:t>
            </a:r>
          </a:p>
        </p:txBody>
      </p: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>
            <a:off x="3971030" y="5406821"/>
            <a:ext cx="3600450" cy="0"/>
          </a:xfrm>
          <a:prstGeom prst="line">
            <a:avLst/>
          </a:prstGeom>
          <a:noFill/>
          <a:ln w="28575" cap="sq" algn="ctr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9"/>
          <p:cNvSpPr txBox="1"/>
          <p:nvPr/>
        </p:nvSpPr>
        <p:spPr>
          <a:xfrm>
            <a:off x="3826567" y="5454446"/>
            <a:ext cx="37449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仿真、硬件实现</a:t>
            </a:r>
          </a:p>
        </p:txBody>
      </p:sp>
    </p:spTree>
    <p:extLst>
      <p:ext uri="{BB962C8B-B14F-4D97-AF65-F5344CB8AC3E}">
        <p14:creationId xmlns:p14="http://schemas.microsoft.com/office/powerpoint/2010/main" val="295374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4" grpId="0" autoUpdateAnimBg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三、单周期控制系统设计</a:t>
            </a:r>
            <a:endParaRPr lang="zh-CN" altLang="en-US" sz="2800" b="1" dirty="0">
              <a:solidFill>
                <a:prstClr val="white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124" y="599725"/>
            <a:ext cx="2592388" cy="6858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defRPr/>
            </a:pPr>
            <a:r>
              <a:rPr kumimoji="0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单周期微架构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54204" y="4974012"/>
            <a:ext cx="2376487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altLang="en-US" sz="2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分析控制信号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217691" y="5807160"/>
            <a:ext cx="3492500" cy="685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√</a:t>
            </a:r>
            <a:r>
              <a:rPr alt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需要的控制信号</a:t>
            </a:r>
            <a:r>
              <a:rPr lang="en-US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</a:p>
        </p:txBody>
      </p:sp>
      <p:grpSp>
        <p:nvGrpSpPr>
          <p:cNvPr id="14" name="组合 150"/>
          <p:cNvGrpSpPr>
            <a:grpSpLocks/>
          </p:cNvGrpSpPr>
          <p:nvPr/>
        </p:nvGrpSpPr>
        <p:grpSpPr bwMode="auto">
          <a:xfrm>
            <a:off x="859041" y="620798"/>
            <a:ext cx="7891463" cy="6051549"/>
            <a:chOff x="767682" y="280989"/>
            <a:chExt cx="7892131" cy="6051549"/>
          </a:xfrm>
        </p:grpSpPr>
        <p:sp>
          <p:nvSpPr>
            <p:cNvPr id="15" name="矩形 14"/>
            <p:cNvSpPr/>
            <p:nvPr/>
          </p:nvSpPr>
          <p:spPr bwMode="auto">
            <a:xfrm>
              <a:off x="7473850" y="4278313"/>
              <a:ext cx="1173262" cy="134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 b="1" dirty="0">
                <a:solidFill>
                  <a:srgbClr val="C0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651995" y="2989263"/>
              <a:ext cx="1351076" cy="1366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 dirty="0">
                <a:solidFill>
                  <a:srgbClr val="FFFF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3822291" y="3594101"/>
              <a:ext cx="1366954" cy="1273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3809589" y="3535363"/>
              <a:ext cx="1289159" cy="41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Ra  </a:t>
              </a:r>
              <a:r>
                <a:rPr lang="en-US" altLang="zh-CN" sz="1800" b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Rb</a:t>
              </a:r>
              <a:r>
                <a:rPr lang="en-US" altLang="zh-CN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sz="1800" b="1" dirty="0" err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Rw</a:t>
              </a:r>
              <a:endParaRPr lang="en-US" altLang="zh-CN" sz="18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" name="流程图: 终止 18"/>
            <p:cNvSpPr/>
            <p:nvPr/>
          </p:nvSpPr>
          <p:spPr bwMode="auto">
            <a:xfrm flipH="1">
              <a:off x="4438293" y="2852738"/>
              <a:ext cx="789055" cy="298450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endParaRPr lang="en-US" altLang="zh-CN" sz="14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>
              <a:off x="5055883" y="2227263"/>
              <a:ext cx="0" cy="64770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 bwMode="auto">
            <a:xfrm>
              <a:off x="4838377" y="3160713"/>
              <a:ext cx="0" cy="431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 bwMode="auto">
            <a:xfrm>
              <a:off x="4597056" y="2379663"/>
              <a:ext cx="0" cy="468313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 bwMode="auto">
            <a:xfrm>
              <a:off x="2395008" y="3363913"/>
              <a:ext cx="573136" cy="41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C000"/>
                  </a:solidFill>
                </a:rPr>
                <a:t>Data</a:t>
              </a:r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4384313" y="2379663"/>
              <a:ext cx="215918" cy="0"/>
            </a:xfrm>
            <a:prstGeom prst="line">
              <a:avLst/>
            </a:prstGeom>
            <a:ln w="25400">
              <a:solidFill>
                <a:srgbClr val="FFC00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62"/>
            <p:cNvCxnSpPr/>
            <p:nvPr/>
          </p:nvCxnSpPr>
          <p:spPr bwMode="auto">
            <a:xfrm flipV="1">
              <a:off x="3003071" y="2224088"/>
              <a:ext cx="3492796" cy="1366838"/>
            </a:xfrm>
            <a:prstGeom prst="bentConnector3">
              <a:avLst>
                <a:gd name="adj1" fmla="val 6391"/>
              </a:avLst>
            </a:prstGeom>
            <a:ln w="254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 bwMode="auto">
            <a:xfrm>
              <a:off x="4384313" y="2227263"/>
              <a:ext cx="0" cy="1368425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 bwMode="auto">
            <a:xfrm>
              <a:off x="3977879" y="2224088"/>
              <a:ext cx="0" cy="1366838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84"/>
            <p:cNvGrpSpPr>
              <a:grpSpLocks/>
            </p:cNvGrpSpPr>
            <p:nvPr/>
          </p:nvGrpSpPr>
          <p:grpSpPr bwMode="auto">
            <a:xfrm>
              <a:off x="6383338" y="3641725"/>
              <a:ext cx="692150" cy="1371600"/>
              <a:chOff x="6732240" y="3412397"/>
              <a:chExt cx="692875" cy="1372042"/>
            </a:xfrm>
          </p:grpSpPr>
          <p:grpSp>
            <p:nvGrpSpPr>
              <p:cNvPr id="135" name="Group 27"/>
              <p:cNvGrpSpPr>
                <a:grpSpLocks/>
              </p:cNvGrpSpPr>
              <p:nvPr/>
            </p:nvGrpSpPr>
            <p:grpSpPr bwMode="auto">
              <a:xfrm>
                <a:off x="6732240" y="3412397"/>
                <a:ext cx="648072" cy="1372042"/>
                <a:chOff x="2400" y="2496"/>
                <a:chExt cx="288" cy="672"/>
              </a:xfrm>
            </p:grpSpPr>
            <p:sp>
              <p:nvSpPr>
                <p:cNvPr id="137" name="Line 28"/>
                <p:cNvSpPr>
                  <a:spLocks noChangeShapeType="1"/>
                </p:cNvSpPr>
                <p:nvPr/>
              </p:nvSpPr>
              <p:spPr bwMode="auto">
                <a:xfrm>
                  <a:off x="2400" y="2496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Line 29"/>
                <p:cNvSpPr>
                  <a:spLocks noChangeShapeType="1"/>
                </p:cNvSpPr>
                <p:nvPr/>
              </p:nvSpPr>
              <p:spPr bwMode="auto">
                <a:xfrm>
                  <a:off x="2400" y="2784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2400" y="2832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Line 31"/>
                <p:cNvSpPr>
                  <a:spLocks noChangeShapeType="1"/>
                </p:cNvSpPr>
                <p:nvPr/>
              </p:nvSpPr>
              <p:spPr bwMode="auto">
                <a:xfrm>
                  <a:off x="2400" y="2880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" name="Line 32"/>
                <p:cNvSpPr>
                  <a:spLocks noChangeShapeType="1"/>
                </p:cNvSpPr>
                <p:nvPr/>
              </p:nvSpPr>
              <p:spPr bwMode="auto">
                <a:xfrm>
                  <a:off x="2400" y="2496"/>
                  <a:ext cx="288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400" y="3024"/>
                  <a:ext cx="288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Line 34"/>
                <p:cNvSpPr>
                  <a:spLocks noChangeShapeType="1"/>
                </p:cNvSpPr>
                <p:nvPr/>
              </p:nvSpPr>
              <p:spPr bwMode="auto">
                <a:xfrm>
                  <a:off x="2688" y="2640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6" name="Text Box 12"/>
              <p:cNvSpPr txBox="1">
                <a:spLocks noChangeArrowheads="1"/>
              </p:cNvSpPr>
              <p:nvPr/>
            </p:nvSpPr>
            <p:spPr bwMode="auto">
              <a:xfrm>
                <a:off x="6776547" y="3923738"/>
                <a:ext cx="648434" cy="3080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lang="en-US" altLang="zh-CN" sz="2000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ALU</a:t>
                </a:r>
              </a:p>
            </p:txBody>
          </p:sp>
        </p:grpSp>
        <p:sp>
          <p:nvSpPr>
            <p:cNvPr id="34" name="流程图: 终止 33"/>
            <p:cNvSpPr/>
            <p:nvPr/>
          </p:nvSpPr>
          <p:spPr bwMode="auto">
            <a:xfrm rot="16200000" flipH="1">
              <a:off x="5629050" y="4575164"/>
              <a:ext cx="728662" cy="265135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anchor="ctr"/>
            <a:lstStyle/>
            <a:p>
              <a:pPr algn="ctr" eaLnBrk="1" hangingPunct="1">
                <a:defRPr/>
              </a:pPr>
              <a:endParaRPr lang="en-US" altLang="zh-CN" sz="18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>
              <a:off x="5622668" y="5313363"/>
              <a:ext cx="1836893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 bwMode="auto">
            <a:xfrm>
              <a:off x="5189244" y="3831907"/>
              <a:ext cx="1189138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 bwMode="auto">
            <a:xfrm>
              <a:off x="7434159" y="5126038"/>
              <a:ext cx="671569" cy="4143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eaLnBrk="1" hangingPunct="1">
                <a:defRPr/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WD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 bwMode="auto">
            <a:xfrm>
              <a:off x="5629018" y="4602163"/>
              <a:ext cx="0" cy="720725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oval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 bwMode="auto">
            <a:xfrm>
              <a:off x="5187656" y="4602163"/>
              <a:ext cx="684271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梯形 39"/>
            <p:cNvSpPr/>
            <p:nvPr/>
          </p:nvSpPr>
          <p:spPr bwMode="auto">
            <a:xfrm rot="5400000">
              <a:off x="4136457" y="5350624"/>
              <a:ext cx="467959" cy="359977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b="1" dirty="0">
                  <a:solidFill>
                    <a:srgbClr val="FFFF00"/>
                  </a:solidFill>
                </a:rPr>
                <a:t>E</a:t>
              </a:r>
              <a:endParaRPr lang="zh-CN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7459561" y="4610101"/>
              <a:ext cx="690620" cy="41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eaLnBrk="1" hangingPunct="1">
                <a:defRPr/>
              </a:pPr>
              <a:r>
                <a:rPr lang="en-US" altLang="zh-CN" sz="2000" b="1">
                  <a:solidFill>
                    <a:schemeClr val="tx1"/>
                  </a:solidFill>
                </a:rPr>
                <a:t>addr</a:t>
              </a: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8062862" y="4762501"/>
              <a:ext cx="596951" cy="41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anchor="ctr"/>
            <a:lstStyle/>
            <a:p>
              <a:pPr algn="r" eaLnBrk="1" hangingPunct="1">
                <a:defRPr/>
              </a:pPr>
              <a:r>
                <a:rPr lang="en-US" altLang="zh-CN" sz="1800" b="1">
                  <a:solidFill>
                    <a:schemeClr val="accent2"/>
                  </a:solidFill>
                </a:rPr>
                <a:t>RD</a:t>
              </a:r>
            </a:p>
          </p:txBody>
        </p:sp>
        <p:cxnSp>
          <p:nvCxnSpPr>
            <p:cNvPr id="43" name="直接箭头连接符 400"/>
            <p:cNvCxnSpPr/>
            <p:nvPr/>
          </p:nvCxnSpPr>
          <p:spPr bwMode="auto">
            <a:xfrm flipV="1">
              <a:off x="4562128" y="2506663"/>
              <a:ext cx="2521163" cy="3024188"/>
            </a:xfrm>
            <a:prstGeom prst="bentConnector3">
              <a:avLst>
                <a:gd name="adj1" fmla="val 33873"/>
              </a:avLst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2"/>
            <p:cNvGrpSpPr>
              <a:grpSpLocks/>
            </p:cNvGrpSpPr>
            <p:nvPr/>
          </p:nvGrpSpPr>
          <p:grpSpPr bwMode="auto">
            <a:xfrm>
              <a:off x="7091363" y="1455738"/>
              <a:ext cx="474662" cy="1273175"/>
              <a:chOff x="6910454" y="2157870"/>
              <a:chExt cx="475687" cy="1055106"/>
            </a:xfrm>
          </p:grpSpPr>
          <p:grpSp>
            <p:nvGrpSpPr>
              <p:cNvPr id="126" name="Group 27"/>
              <p:cNvGrpSpPr>
                <a:grpSpLocks/>
              </p:cNvGrpSpPr>
              <p:nvPr/>
            </p:nvGrpSpPr>
            <p:grpSpPr bwMode="auto">
              <a:xfrm>
                <a:off x="6910454" y="2157870"/>
                <a:ext cx="475687" cy="1055106"/>
                <a:chOff x="2400" y="2496"/>
                <a:chExt cx="288" cy="672"/>
              </a:xfrm>
            </p:grpSpPr>
            <p:sp>
              <p:nvSpPr>
                <p:cNvPr id="128" name="Line 28"/>
                <p:cNvSpPr>
                  <a:spLocks noChangeShapeType="1"/>
                </p:cNvSpPr>
                <p:nvPr/>
              </p:nvSpPr>
              <p:spPr bwMode="auto">
                <a:xfrm>
                  <a:off x="2400" y="2496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9" name="Line 29"/>
                <p:cNvSpPr>
                  <a:spLocks noChangeShapeType="1"/>
                </p:cNvSpPr>
                <p:nvPr/>
              </p:nvSpPr>
              <p:spPr bwMode="auto">
                <a:xfrm>
                  <a:off x="2400" y="2784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2400" y="2832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" name="Line 31"/>
                <p:cNvSpPr>
                  <a:spLocks noChangeShapeType="1"/>
                </p:cNvSpPr>
                <p:nvPr/>
              </p:nvSpPr>
              <p:spPr bwMode="auto">
                <a:xfrm>
                  <a:off x="2400" y="2880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2" name="Line 32"/>
                <p:cNvSpPr>
                  <a:spLocks noChangeShapeType="1"/>
                </p:cNvSpPr>
                <p:nvPr/>
              </p:nvSpPr>
              <p:spPr bwMode="auto">
                <a:xfrm>
                  <a:off x="2400" y="2496"/>
                  <a:ext cx="288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400" y="3024"/>
                  <a:ext cx="288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Line 34"/>
                <p:cNvSpPr>
                  <a:spLocks noChangeShapeType="1"/>
                </p:cNvSpPr>
                <p:nvPr/>
              </p:nvSpPr>
              <p:spPr bwMode="auto">
                <a:xfrm>
                  <a:off x="2688" y="2640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7" name="Text Box 12"/>
              <p:cNvSpPr txBox="1">
                <a:spLocks noChangeArrowheads="1"/>
              </p:cNvSpPr>
              <p:nvPr/>
            </p:nvSpPr>
            <p:spPr bwMode="auto">
              <a:xfrm rot="-5400000">
                <a:off x="6803245" y="2496897"/>
                <a:ext cx="731470" cy="3770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9092" tIns="49545" rIns="99092" bIns="49545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/>
                  <a:t>ADD</a:t>
                </a:r>
              </a:p>
            </p:txBody>
          </p:sp>
        </p:grpSp>
        <p:cxnSp>
          <p:nvCxnSpPr>
            <p:cNvPr id="45" name="直接箭头连接符 44"/>
            <p:cNvCxnSpPr/>
            <p:nvPr/>
          </p:nvCxnSpPr>
          <p:spPr bwMode="auto">
            <a:xfrm>
              <a:off x="7565932" y="2081213"/>
              <a:ext cx="252434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 bwMode="auto">
            <a:xfrm>
              <a:off x="3003071" y="1754188"/>
              <a:ext cx="4067519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 bwMode="auto">
            <a:xfrm flipV="1">
              <a:off x="3677816" y="1012826"/>
              <a:ext cx="0" cy="720725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 bwMode="auto">
            <a:xfrm flipH="1">
              <a:off x="3390454" y="1012826"/>
              <a:ext cx="287362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 bwMode="auto">
            <a:xfrm>
              <a:off x="3773074" y="4143376"/>
              <a:ext cx="619177" cy="41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eaLnBrk="1" hangingPunct="1">
                <a:defRPr/>
              </a:pPr>
              <a:r>
                <a:rPr lang="en-US" altLang="zh-CN" sz="1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WD</a:t>
              </a:r>
            </a:p>
          </p:txBody>
        </p:sp>
        <p:cxnSp>
          <p:nvCxnSpPr>
            <p:cNvPr id="50" name="直接箭头连接符 400"/>
            <p:cNvCxnSpPr/>
            <p:nvPr/>
          </p:nvCxnSpPr>
          <p:spPr bwMode="auto">
            <a:xfrm flipH="1" flipV="1">
              <a:off x="3833404" y="4349751"/>
              <a:ext cx="4823233" cy="611187"/>
            </a:xfrm>
            <a:prstGeom prst="bentConnector5">
              <a:avLst>
                <a:gd name="adj1" fmla="val -3528"/>
                <a:gd name="adj2" fmla="val -152381"/>
                <a:gd name="adj3" fmla="val 105053"/>
              </a:avLst>
            </a:prstGeom>
            <a:ln w="254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 bwMode="auto">
            <a:xfrm>
              <a:off x="3441258" y="5541963"/>
              <a:ext cx="755714" cy="0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 bwMode="auto">
            <a:xfrm flipV="1">
              <a:off x="3449197" y="2227263"/>
              <a:ext cx="0" cy="3311525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合 456"/>
            <p:cNvGrpSpPr>
              <a:grpSpLocks/>
            </p:cNvGrpSpPr>
            <p:nvPr/>
          </p:nvGrpSpPr>
          <p:grpSpPr bwMode="auto">
            <a:xfrm>
              <a:off x="2527300" y="1230313"/>
              <a:ext cx="476250" cy="1055687"/>
              <a:chOff x="6910454" y="2157870"/>
              <a:chExt cx="475687" cy="1055106"/>
            </a:xfrm>
          </p:grpSpPr>
          <p:grpSp>
            <p:nvGrpSpPr>
              <p:cNvPr id="117" name="Group 27"/>
              <p:cNvGrpSpPr>
                <a:grpSpLocks/>
              </p:cNvGrpSpPr>
              <p:nvPr/>
            </p:nvGrpSpPr>
            <p:grpSpPr bwMode="auto">
              <a:xfrm>
                <a:off x="6910454" y="2157870"/>
                <a:ext cx="475687" cy="1055106"/>
                <a:chOff x="2400" y="2496"/>
                <a:chExt cx="288" cy="672"/>
              </a:xfrm>
            </p:grpSpPr>
            <p:sp>
              <p:nvSpPr>
                <p:cNvPr id="119" name="Line 28"/>
                <p:cNvSpPr>
                  <a:spLocks noChangeShapeType="1"/>
                </p:cNvSpPr>
                <p:nvPr/>
              </p:nvSpPr>
              <p:spPr bwMode="auto">
                <a:xfrm>
                  <a:off x="2400" y="2496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0" name="Line 29"/>
                <p:cNvSpPr>
                  <a:spLocks noChangeShapeType="1"/>
                </p:cNvSpPr>
                <p:nvPr/>
              </p:nvSpPr>
              <p:spPr bwMode="auto">
                <a:xfrm>
                  <a:off x="2400" y="2784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2400" y="2832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" name="Line 31"/>
                <p:cNvSpPr>
                  <a:spLocks noChangeShapeType="1"/>
                </p:cNvSpPr>
                <p:nvPr/>
              </p:nvSpPr>
              <p:spPr bwMode="auto">
                <a:xfrm>
                  <a:off x="2400" y="2880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" name="Line 32"/>
                <p:cNvSpPr>
                  <a:spLocks noChangeShapeType="1"/>
                </p:cNvSpPr>
                <p:nvPr/>
              </p:nvSpPr>
              <p:spPr bwMode="auto">
                <a:xfrm>
                  <a:off x="2400" y="2496"/>
                  <a:ext cx="288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400" y="3024"/>
                  <a:ext cx="288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Line 34"/>
                <p:cNvSpPr>
                  <a:spLocks noChangeShapeType="1"/>
                </p:cNvSpPr>
                <p:nvPr/>
              </p:nvSpPr>
              <p:spPr bwMode="auto">
                <a:xfrm>
                  <a:off x="2688" y="2640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8" name="Text Box 12"/>
              <p:cNvSpPr txBox="1">
                <a:spLocks noChangeArrowheads="1"/>
              </p:cNvSpPr>
              <p:nvPr/>
            </p:nvSpPr>
            <p:spPr bwMode="auto">
              <a:xfrm rot="-5400000">
                <a:off x="6803193" y="2496734"/>
                <a:ext cx="731434" cy="377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9092" tIns="49545" rIns="99092" bIns="49545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/>
                  <a:t>ADD</a:t>
                </a:r>
              </a:p>
            </p:txBody>
          </p:sp>
        </p:grpSp>
        <p:sp>
          <p:nvSpPr>
            <p:cNvPr id="54" name="矩形 53"/>
            <p:cNvSpPr/>
            <p:nvPr/>
          </p:nvSpPr>
          <p:spPr bwMode="auto">
            <a:xfrm>
              <a:off x="1651995" y="3043238"/>
              <a:ext cx="690620" cy="41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eaLnBrk="1" hangingPunct="1">
                <a:defRPr/>
              </a:pPr>
              <a:r>
                <a:rPr lang="en-US" altLang="zh-CN" sz="2000" b="1" dirty="0" err="1">
                  <a:solidFill>
                    <a:schemeClr val="tx1"/>
                  </a:solidFill>
                </a:rPr>
                <a:t>addr</a:t>
              </a:r>
              <a:endParaRPr lang="en-US" altLang="zh-CN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878816" y="2055813"/>
              <a:ext cx="1044663" cy="4048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56" name="直接箭头连接符 400"/>
            <p:cNvCxnSpPr>
              <a:stCxn id="55" idx="2"/>
              <a:endCxn id="54" idx="1"/>
            </p:cNvCxnSpPr>
            <p:nvPr/>
          </p:nvCxnSpPr>
          <p:spPr bwMode="auto">
            <a:xfrm rot="16200000" flipH="1">
              <a:off x="1131284" y="2730490"/>
              <a:ext cx="790575" cy="250846"/>
            </a:xfrm>
            <a:prstGeom prst="bentConnector2">
              <a:avLst/>
            </a:prstGeom>
            <a:ln w="254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 bwMode="auto">
            <a:xfrm>
              <a:off x="2210842" y="2093913"/>
              <a:ext cx="315939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 bwMode="auto">
            <a:xfrm>
              <a:off x="1401149" y="2781301"/>
              <a:ext cx="812869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 bwMode="auto">
            <a:xfrm>
              <a:off x="2214017" y="2108201"/>
              <a:ext cx="0" cy="684212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 bwMode="auto">
            <a:xfrm>
              <a:off x="2210842" y="1500188"/>
              <a:ext cx="31593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 bwMode="auto">
            <a:xfrm>
              <a:off x="1709150" y="1279526"/>
              <a:ext cx="600126" cy="41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1"/>
                  </a:solidFill>
                </a:rPr>
                <a:t>+4</a:t>
              </a: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3338063" y="1792288"/>
              <a:ext cx="1851182" cy="41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algn="ctr" eaLnBrk="1" hangingPunct="1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Instruction</a:t>
              </a:r>
            </a:p>
          </p:txBody>
        </p:sp>
        <p:cxnSp>
          <p:nvCxnSpPr>
            <p:cNvPr id="63" name="直接箭头连接符 62"/>
            <p:cNvCxnSpPr/>
            <p:nvPr/>
          </p:nvCxnSpPr>
          <p:spPr bwMode="auto">
            <a:xfrm>
              <a:off x="6132299" y="4719638"/>
              <a:ext cx="250846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 bwMode="auto">
            <a:xfrm>
              <a:off x="7200777" y="4837113"/>
              <a:ext cx="276248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86"/>
            <p:cNvCxnSpPr>
              <a:endCxn id="68" idx="1"/>
            </p:cNvCxnSpPr>
            <p:nvPr/>
          </p:nvCxnSpPr>
          <p:spPr bwMode="auto">
            <a:xfrm flipV="1">
              <a:off x="7018199" y="3738563"/>
              <a:ext cx="447713" cy="35242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7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 bwMode="auto">
            <a:xfrm flipV="1">
              <a:off x="4481159" y="4857751"/>
              <a:ext cx="0" cy="179387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 bwMode="auto">
            <a:xfrm>
              <a:off x="4417654" y="4951413"/>
              <a:ext cx="730312" cy="311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algn="ctr" eaLnBrk="1" hangingPunct="1">
                <a:defRPr/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clock</a:t>
              </a: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7465912" y="3530601"/>
              <a:ext cx="690620" cy="4143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eaLnBrk="1" hangingPunct="1">
                <a:defRPr/>
              </a:pPr>
              <a:r>
                <a:rPr lang="en-US" altLang="zh-CN" sz="2000" b="1" dirty="0">
                  <a:solidFill>
                    <a:srgbClr val="FFC000"/>
                  </a:solidFill>
                </a:rPr>
                <a:t>zero</a:t>
              </a:r>
            </a:p>
          </p:txBody>
        </p:sp>
        <p:grpSp>
          <p:nvGrpSpPr>
            <p:cNvPr id="69" name="组合 18"/>
            <p:cNvGrpSpPr>
              <a:grpSpLocks/>
            </p:cNvGrpSpPr>
            <p:nvPr/>
          </p:nvGrpSpPr>
          <p:grpSpPr bwMode="auto">
            <a:xfrm>
              <a:off x="3606800" y="2424113"/>
              <a:ext cx="469900" cy="414337"/>
              <a:chOff x="3129063" y="2475407"/>
              <a:chExt cx="470570" cy="415629"/>
            </a:xfrm>
          </p:grpSpPr>
          <p:sp>
            <p:nvSpPr>
              <p:cNvPr id="115" name="矩形 114"/>
              <p:cNvSpPr/>
              <p:nvPr/>
            </p:nvSpPr>
            <p:spPr>
              <a:xfrm>
                <a:off x="3128634" y="2475407"/>
                <a:ext cx="297312" cy="415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 eaLnBrk="1" hangingPunct="1">
                  <a:defRPr/>
                </a:pPr>
                <a:r>
                  <a:rPr lang="en-US" altLang="zh-CN" sz="1800" b="1" dirty="0">
                    <a:solidFill>
                      <a:schemeClr val="accent2"/>
                    </a:solidFill>
                  </a:rPr>
                  <a:t>5</a:t>
                </a:r>
                <a:endParaRPr lang="zh-CN" altLang="en-US" sz="1800" b="1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16" name="直接连接符 115"/>
              <p:cNvCxnSpPr/>
              <p:nvPr/>
            </p:nvCxnSpPr>
            <p:spPr>
              <a:xfrm>
                <a:off x="3425946" y="2669686"/>
                <a:ext cx="173298" cy="1051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118"/>
            <p:cNvGrpSpPr>
              <a:grpSpLocks/>
            </p:cNvGrpSpPr>
            <p:nvPr/>
          </p:nvGrpSpPr>
          <p:grpSpPr bwMode="auto">
            <a:xfrm>
              <a:off x="3998913" y="2441575"/>
              <a:ext cx="471487" cy="414338"/>
              <a:chOff x="3129063" y="2514479"/>
              <a:chExt cx="470570" cy="415629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3128669" y="2514480"/>
                <a:ext cx="297895" cy="415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 eaLnBrk="1" hangingPunct="1">
                  <a:defRPr/>
                </a:pPr>
                <a:r>
                  <a:rPr lang="en-US" altLang="zh-CN" sz="1800" b="1" dirty="0">
                    <a:solidFill>
                      <a:schemeClr val="accent2"/>
                    </a:solidFill>
                  </a:rPr>
                  <a:t>5</a:t>
                </a:r>
                <a:endParaRPr lang="zh-CN" altLang="en-US" sz="1800" b="1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>
                <a:off x="3426564" y="2668947"/>
                <a:ext cx="172715" cy="1066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矩形 70"/>
            <p:cNvSpPr/>
            <p:nvPr/>
          </p:nvSpPr>
          <p:spPr bwMode="auto">
            <a:xfrm>
              <a:off x="4984439" y="2432051"/>
              <a:ext cx="298475" cy="41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algn="ctr" eaLnBrk="1" hangingPunct="1">
                <a:defRPr/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5</a:t>
              </a:r>
              <a:endParaRPr lang="zh-CN" altLang="en-US" sz="18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4954274" y="2441576"/>
              <a:ext cx="173052" cy="10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 bwMode="auto">
            <a:xfrm>
              <a:off x="3353939" y="2638426"/>
              <a:ext cx="398496" cy="41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chemeClr val="accent2"/>
                  </a:solidFill>
                </a:rPr>
                <a:t>16</a:t>
              </a:r>
            </a:p>
          </p:txBody>
        </p:sp>
        <p:cxnSp>
          <p:nvCxnSpPr>
            <p:cNvPr id="74" name="直接连接符 73"/>
            <p:cNvCxnSpPr/>
            <p:nvPr/>
          </p:nvCxnSpPr>
          <p:spPr bwMode="auto">
            <a:xfrm>
              <a:off x="3387279" y="2601913"/>
              <a:ext cx="173053" cy="106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 bwMode="auto">
            <a:xfrm>
              <a:off x="5419451" y="4889501"/>
              <a:ext cx="466765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流程图: 终止 75"/>
            <p:cNvSpPr/>
            <p:nvPr/>
          </p:nvSpPr>
          <p:spPr bwMode="auto">
            <a:xfrm rot="16200000" flipH="1">
              <a:off x="2706226" y="604824"/>
              <a:ext cx="1008063" cy="360393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endParaRPr lang="en-US" altLang="zh-CN" sz="2000" b="1" dirty="0">
                <a:solidFill>
                  <a:srgbClr val="FFFF00"/>
                </a:solidFill>
              </a:endParaRPr>
            </a:p>
            <a:p>
              <a:pPr algn="ctr" eaLnBrk="1" hangingPunct="1">
                <a:defRPr/>
              </a:pPr>
              <a:endParaRPr lang="en-US" altLang="zh-CN" sz="20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77" name="直接连接符 125"/>
            <p:cNvCxnSpPr>
              <a:cxnSpLocks noChangeShapeType="1"/>
            </p:cNvCxnSpPr>
            <p:nvPr/>
          </p:nvCxnSpPr>
          <p:spPr bwMode="auto">
            <a:xfrm flipH="1">
              <a:off x="1408113" y="784225"/>
              <a:ext cx="1619250" cy="0"/>
            </a:xfrm>
            <a:prstGeom prst="line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直接箭头连接符 129"/>
            <p:cNvCxnSpPr>
              <a:cxnSpLocks noChangeShapeType="1"/>
            </p:cNvCxnSpPr>
            <p:nvPr/>
          </p:nvCxnSpPr>
          <p:spPr bwMode="auto">
            <a:xfrm>
              <a:off x="1400175" y="784225"/>
              <a:ext cx="0" cy="1260475"/>
            </a:xfrm>
            <a:prstGeom prst="straightConnector1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直接箭头连接符 131"/>
            <p:cNvCxnSpPr>
              <a:cxnSpLocks noChangeShapeType="1"/>
            </p:cNvCxnSpPr>
            <p:nvPr/>
          </p:nvCxnSpPr>
          <p:spPr bwMode="auto">
            <a:xfrm flipH="1">
              <a:off x="3390900" y="496888"/>
              <a:ext cx="4427538" cy="0"/>
            </a:xfrm>
            <a:prstGeom prst="straightConnector1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直接箭头连接符 132"/>
            <p:cNvCxnSpPr>
              <a:cxnSpLocks noChangeShapeType="1"/>
            </p:cNvCxnSpPr>
            <p:nvPr/>
          </p:nvCxnSpPr>
          <p:spPr bwMode="auto">
            <a:xfrm>
              <a:off x="7820025" y="496888"/>
              <a:ext cx="0" cy="1584325"/>
            </a:xfrm>
            <a:prstGeom prst="straightConnector1">
              <a:avLst/>
            </a:prstGeom>
            <a:noFill/>
            <a:ln w="28575" cap="sq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直接箭头连接符 138"/>
            <p:cNvCxnSpPr>
              <a:cxnSpLocks noChangeShapeType="1"/>
            </p:cNvCxnSpPr>
            <p:nvPr/>
          </p:nvCxnSpPr>
          <p:spPr bwMode="auto">
            <a:xfrm flipH="1">
              <a:off x="3403600" y="725488"/>
              <a:ext cx="2879725" cy="0"/>
            </a:xfrm>
            <a:prstGeom prst="straightConnector1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" name="圆角矩形 81"/>
            <p:cNvSpPr/>
            <p:nvPr/>
          </p:nvSpPr>
          <p:spPr bwMode="auto">
            <a:xfrm>
              <a:off x="5910030" y="928688"/>
              <a:ext cx="792229" cy="36036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ea typeface="宋体" charset="-122"/>
                </a:rPr>
                <a:t>U</a:t>
              </a:r>
              <a:endParaRPr lang="zh-CN" altLang="en-US" sz="2000" b="1" dirty="0">
                <a:ea typeface="宋体" charset="-122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 bwMode="auto">
            <a:xfrm flipV="1">
              <a:off x="6303764" y="712788"/>
              <a:ext cx="0" cy="21590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 bwMode="auto">
            <a:xfrm flipV="1">
              <a:off x="6486341" y="1289051"/>
              <a:ext cx="0" cy="936625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 bwMode="auto">
            <a:xfrm flipV="1">
              <a:off x="6125949" y="1322388"/>
              <a:ext cx="0" cy="43180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 bwMode="auto">
            <a:xfrm flipH="1">
              <a:off x="5895741" y="2141538"/>
              <a:ext cx="107959" cy="1793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流程图: 终止 86"/>
            <p:cNvSpPr/>
            <p:nvPr/>
          </p:nvSpPr>
          <p:spPr bwMode="auto">
            <a:xfrm flipH="1">
              <a:off x="6208506" y="1839913"/>
              <a:ext cx="552497" cy="287338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FF00"/>
                  </a:solidFill>
                </a:rPr>
                <a:t>&lt;&lt;2</a:t>
              </a: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5762380" y="1798638"/>
              <a:ext cx="398497" cy="41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algn="ctr" eaLnBrk="1" hangingPunct="1">
                <a:defRPr/>
              </a:pPr>
              <a:r>
                <a:rPr lang="en-US" altLang="zh-CN" sz="1800" b="1">
                  <a:solidFill>
                    <a:schemeClr val="tx2"/>
                  </a:solidFill>
                </a:rPr>
                <a:t>26</a:t>
              </a:r>
            </a:p>
          </p:txBody>
        </p:sp>
        <p:cxnSp>
          <p:nvCxnSpPr>
            <p:cNvPr id="89" name="直接连接符 88"/>
            <p:cNvCxnSpPr/>
            <p:nvPr/>
          </p:nvCxnSpPr>
          <p:spPr bwMode="auto">
            <a:xfrm flipH="1">
              <a:off x="6054504" y="1492251"/>
              <a:ext cx="142887" cy="1444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/>
            <p:cNvSpPr/>
            <p:nvPr/>
          </p:nvSpPr>
          <p:spPr bwMode="auto">
            <a:xfrm>
              <a:off x="5694112" y="1365251"/>
              <a:ext cx="396909" cy="4143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algn="ctr" eaLnBrk="1" hangingPunct="1">
                <a:defRPr/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4</a:t>
              </a:r>
              <a:endParaRPr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91" name="流程图: 终止 90"/>
            <p:cNvSpPr/>
            <p:nvPr/>
          </p:nvSpPr>
          <p:spPr bwMode="auto">
            <a:xfrm flipH="1">
              <a:off x="6210093" y="2357438"/>
              <a:ext cx="554085" cy="300038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FF00"/>
                  </a:solidFill>
                </a:rPr>
                <a:t>&lt;&lt;2</a:t>
              </a:r>
            </a:p>
          </p:txBody>
        </p:sp>
        <p:sp>
          <p:nvSpPr>
            <p:cNvPr id="92" name="流程图: 终止 91"/>
            <p:cNvSpPr/>
            <p:nvPr/>
          </p:nvSpPr>
          <p:spPr bwMode="auto">
            <a:xfrm rot="16200000" flipH="1">
              <a:off x="5657623" y="5697526"/>
              <a:ext cx="649288" cy="287362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anchor="ctr"/>
            <a:lstStyle/>
            <a:p>
              <a:pPr algn="ctr" eaLnBrk="1" hangingPunct="1">
                <a:defRPr/>
              </a:pPr>
              <a:endParaRPr lang="en-US" altLang="zh-CN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cxnSp>
          <p:nvCxnSpPr>
            <p:cNvPr id="93" name="直接连接符 164"/>
            <p:cNvCxnSpPr>
              <a:cxnSpLocks noChangeShapeType="1"/>
            </p:cNvCxnSpPr>
            <p:nvPr/>
          </p:nvCxnSpPr>
          <p:spPr bwMode="auto">
            <a:xfrm>
              <a:off x="7022397" y="4529138"/>
              <a:ext cx="180000" cy="0"/>
            </a:xfrm>
            <a:prstGeom prst="line">
              <a:avLst/>
            </a:prstGeom>
            <a:noFill/>
            <a:ln w="28575" cap="sq" algn="ctr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直接连接符 166"/>
            <p:cNvCxnSpPr>
              <a:cxnSpLocks noChangeShapeType="1"/>
            </p:cNvCxnSpPr>
            <p:nvPr/>
          </p:nvCxnSpPr>
          <p:spPr bwMode="auto">
            <a:xfrm>
              <a:off x="7205663" y="4529138"/>
              <a:ext cx="0" cy="1223962"/>
            </a:xfrm>
            <a:prstGeom prst="line">
              <a:avLst/>
            </a:prstGeom>
            <a:noFill/>
            <a:ln w="28575" cap="sq" algn="ctr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直接连接符 167"/>
            <p:cNvCxnSpPr>
              <a:cxnSpLocks noChangeShapeType="1"/>
            </p:cNvCxnSpPr>
            <p:nvPr/>
          </p:nvCxnSpPr>
          <p:spPr bwMode="auto">
            <a:xfrm>
              <a:off x="6126163" y="5768090"/>
              <a:ext cx="1079500" cy="0"/>
            </a:xfrm>
            <a:prstGeom prst="line">
              <a:avLst/>
            </a:prstGeom>
            <a:noFill/>
            <a:ln w="28575" cap="sq" algn="ctr">
              <a:solidFill>
                <a:schemeClr val="accent2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" name="矩形 95"/>
            <p:cNvSpPr/>
            <p:nvPr/>
          </p:nvSpPr>
          <p:spPr bwMode="auto">
            <a:xfrm>
              <a:off x="1610716" y="3694113"/>
              <a:ext cx="1393943" cy="41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algn="ctr" eaLnBrk="1" hangingPunct="1">
                <a:defRPr/>
              </a:pPr>
              <a:r>
                <a:rPr lang="zh-CN" altLang="en-US" sz="2000" b="1" dirty="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  <a:cs typeface="Calibri" pitchFamily="34" charset="0"/>
                </a:rPr>
                <a:t>指令存储器</a:t>
              </a:r>
            </a:p>
          </p:txBody>
        </p:sp>
        <p:cxnSp>
          <p:nvCxnSpPr>
            <p:cNvPr id="97" name="直接连接符 173"/>
            <p:cNvCxnSpPr>
              <a:cxnSpLocks noChangeShapeType="1"/>
            </p:cNvCxnSpPr>
            <p:nvPr/>
          </p:nvCxnSpPr>
          <p:spPr bwMode="auto">
            <a:xfrm>
              <a:off x="6126163" y="5901336"/>
              <a:ext cx="360362" cy="0"/>
            </a:xfrm>
            <a:prstGeom prst="line">
              <a:avLst/>
            </a:prstGeom>
            <a:noFill/>
            <a:ln w="19050" cap="sq" algn="ctr">
              <a:solidFill>
                <a:schemeClr val="accent2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" name="矩形 97"/>
            <p:cNvSpPr/>
            <p:nvPr/>
          </p:nvSpPr>
          <p:spPr bwMode="auto">
            <a:xfrm>
              <a:off x="4795511" y="3808413"/>
              <a:ext cx="381032" cy="41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algn="ctr" eaLnBrk="1" hangingPunct="1">
                <a:defRPr/>
              </a:pPr>
              <a:r>
                <a:rPr lang="en-US" altLang="zh-CN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4792336" y="4397376"/>
              <a:ext cx="381032" cy="41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algn="ctr" eaLnBrk="1" hangingPunct="1">
                <a:defRPr/>
              </a:pPr>
              <a:r>
                <a:rPr lang="en-US" altLang="zh-CN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0" name="直接箭头连接符 189"/>
            <p:cNvCxnSpPr>
              <a:cxnSpLocks noChangeShapeType="1"/>
            </p:cNvCxnSpPr>
            <p:nvPr/>
          </p:nvCxnSpPr>
          <p:spPr bwMode="auto">
            <a:xfrm flipV="1">
              <a:off x="1014413" y="2466975"/>
              <a:ext cx="0" cy="593725"/>
            </a:xfrm>
            <a:prstGeom prst="straightConnector1">
              <a:avLst/>
            </a:prstGeom>
            <a:noFill/>
            <a:ln w="19050" cap="sq" algn="ctr">
              <a:solidFill>
                <a:schemeClr val="accent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" name="矩形 100"/>
            <p:cNvSpPr/>
            <p:nvPr/>
          </p:nvSpPr>
          <p:spPr bwMode="auto">
            <a:xfrm>
              <a:off x="767682" y="2954338"/>
              <a:ext cx="503281" cy="4143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algn="ctr" eaLnBrk="1" hangingPunct="1">
                <a:defRPr/>
              </a:pPr>
              <a:r>
                <a:rPr lang="en-US" altLang="zh-CN" sz="2000" b="1" dirty="0" err="1">
                  <a:solidFill>
                    <a:schemeClr val="accent2"/>
                  </a:solidFill>
                </a:rPr>
                <a:t>rst</a:t>
              </a:r>
              <a:endParaRPr lang="en-US" altLang="zh-CN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102" name="等腰三角形 192"/>
            <p:cNvSpPr>
              <a:spLocks noChangeArrowheads="1"/>
            </p:cNvSpPr>
            <p:nvPr/>
          </p:nvSpPr>
          <p:spPr bwMode="auto">
            <a:xfrm>
              <a:off x="2233613" y="4194175"/>
              <a:ext cx="144462" cy="1444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103" name="等腰三角形 193"/>
            <p:cNvSpPr>
              <a:spLocks noChangeArrowheads="1"/>
            </p:cNvSpPr>
            <p:nvPr/>
          </p:nvSpPr>
          <p:spPr bwMode="auto">
            <a:xfrm>
              <a:off x="1662113" y="2309813"/>
              <a:ext cx="144462" cy="14446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104" name="等腰三角形 194"/>
            <p:cNvSpPr>
              <a:spLocks noChangeArrowheads="1"/>
            </p:cNvSpPr>
            <p:nvPr/>
          </p:nvSpPr>
          <p:spPr bwMode="auto">
            <a:xfrm>
              <a:off x="8074025" y="5465763"/>
              <a:ext cx="144463" cy="14287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105" name="等腰三角形 195"/>
            <p:cNvSpPr>
              <a:spLocks noChangeArrowheads="1"/>
            </p:cNvSpPr>
            <p:nvPr/>
          </p:nvSpPr>
          <p:spPr bwMode="auto">
            <a:xfrm>
              <a:off x="4405313" y="4699000"/>
              <a:ext cx="144462" cy="14287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cxnSp>
          <p:nvCxnSpPr>
            <p:cNvPr id="106" name="直接连接符 105"/>
            <p:cNvCxnSpPr/>
            <p:nvPr/>
          </p:nvCxnSpPr>
          <p:spPr bwMode="auto">
            <a:xfrm flipH="1">
              <a:off x="6418073" y="1495426"/>
              <a:ext cx="142887" cy="144462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/>
            <p:cNvSpPr/>
            <p:nvPr/>
          </p:nvSpPr>
          <p:spPr bwMode="auto">
            <a:xfrm>
              <a:off x="6467289" y="1363663"/>
              <a:ext cx="396909" cy="4143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algn="ctr" eaLnBrk="1" hangingPunct="1">
                <a:defRPr/>
              </a:pPr>
              <a:r>
                <a:rPr lang="en-US" altLang="zh-CN" sz="1800" b="1">
                  <a:solidFill>
                    <a:schemeClr val="accent2"/>
                  </a:solidFill>
                </a:rPr>
                <a:t>28</a:t>
              </a:r>
            </a:p>
          </p:txBody>
        </p:sp>
        <p:cxnSp>
          <p:nvCxnSpPr>
            <p:cNvPr id="108" name="直接箭头连接符 107"/>
            <p:cNvCxnSpPr/>
            <p:nvPr/>
          </p:nvCxnSpPr>
          <p:spPr bwMode="auto">
            <a:xfrm flipV="1">
              <a:off x="1740902" y="2443163"/>
              <a:ext cx="0" cy="252413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矩形 108"/>
            <p:cNvSpPr/>
            <p:nvPr/>
          </p:nvSpPr>
          <p:spPr bwMode="auto">
            <a:xfrm>
              <a:off x="2234656" y="4413251"/>
              <a:ext cx="730312" cy="311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algn="ctr" eaLnBrk="1" hangingPunct="1">
                <a:defRPr/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clock</a:t>
              </a: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 flipV="1">
              <a:off x="2304512" y="4330701"/>
              <a:ext cx="0" cy="315912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8150182" y="5614988"/>
              <a:ext cx="0" cy="179388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 86"/>
            <p:cNvSpPr/>
            <p:nvPr/>
          </p:nvSpPr>
          <p:spPr bwMode="auto">
            <a:xfrm>
              <a:off x="7797727" y="6021388"/>
              <a:ext cx="730312" cy="311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algn="ctr" eaLnBrk="1" hangingPunct="1">
                <a:defRPr/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clock</a:t>
              </a:r>
            </a:p>
          </p:txBody>
        </p:sp>
      </p:grpSp>
      <p:grpSp>
        <p:nvGrpSpPr>
          <p:cNvPr id="144" name="组合 153"/>
          <p:cNvGrpSpPr>
            <a:grpSpLocks/>
          </p:cNvGrpSpPr>
          <p:nvPr/>
        </p:nvGrpSpPr>
        <p:grpSpPr bwMode="auto">
          <a:xfrm>
            <a:off x="2375104" y="1209760"/>
            <a:ext cx="936625" cy="725487"/>
            <a:chOff x="2300288" y="785813"/>
            <a:chExt cx="936625" cy="725487"/>
          </a:xfrm>
        </p:grpSpPr>
        <p:cxnSp>
          <p:nvCxnSpPr>
            <p:cNvPr id="145" name="直接箭头连接符 144"/>
            <p:cNvCxnSpPr/>
            <p:nvPr/>
          </p:nvCxnSpPr>
          <p:spPr bwMode="auto">
            <a:xfrm>
              <a:off x="3236913" y="1217613"/>
              <a:ext cx="0" cy="293687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 bwMode="auto">
            <a:xfrm>
              <a:off x="2300288" y="785813"/>
              <a:ext cx="700087" cy="309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algn="ctr" eaLnBrk="1" hangingPunct="1">
                <a:defRPr/>
              </a:pPr>
              <a:r>
                <a:rPr kumimoji="0" lang="en-US" altLang="zh-CN" sz="2000" b="1" dirty="0" err="1">
                  <a:solidFill>
                    <a:schemeClr val="accent1"/>
                  </a:solidFill>
                  <a:latin typeface="Calibri" pitchFamily="34" charset="0"/>
                </a:rPr>
                <a:t>PCSrc</a:t>
              </a:r>
              <a:endParaRPr kumimoji="0" lang="en-US" altLang="zh-CN" sz="2000" b="1" dirty="0">
                <a:solidFill>
                  <a:schemeClr val="accent1"/>
                </a:solidFill>
                <a:latin typeface="Calibri" pitchFamily="34" charset="0"/>
              </a:endParaRPr>
            </a:p>
          </p:txBody>
        </p:sp>
      </p:grpSp>
      <p:grpSp>
        <p:nvGrpSpPr>
          <p:cNvPr id="147" name="组合 190"/>
          <p:cNvGrpSpPr>
            <a:grpSpLocks/>
          </p:cNvGrpSpPr>
          <p:nvPr/>
        </p:nvGrpSpPr>
        <p:grpSpPr bwMode="auto">
          <a:xfrm>
            <a:off x="4361066" y="5437272"/>
            <a:ext cx="1143000" cy="701675"/>
            <a:chOff x="4286250" y="5013325"/>
            <a:chExt cx="1143000" cy="701675"/>
          </a:xfrm>
        </p:grpSpPr>
        <p:cxnSp>
          <p:nvCxnSpPr>
            <p:cNvPr id="148" name="直接箭头连接符 146"/>
            <p:cNvCxnSpPr>
              <a:cxnSpLocks noChangeShapeType="1"/>
            </p:cNvCxnSpPr>
            <p:nvPr/>
          </p:nvCxnSpPr>
          <p:spPr bwMode="auto">
            <a:xfrm>
              <a:off x="4286250" y="5013325"/>
              <a:ext cx="0" cy="215900"/>
            </a:xfrm>
            <a:prstGeom prst="straightConnector1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4500563" y="5429250"/>
              <a:ext cx="928687" cy="285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algn="ctr" eaLnBrk="1" hangingPunct="1">
                <a:defRPr/>
              </a:pPr>
              <a:r>
                <a:rPr kumimoji="0" lang="en-US" altLang="zh-CN" sz="2000" b="1" dirty="0">
                  <a:solidFill>
                    <a:schemeClr val="accent1"/>
                  </a:solidFill>
                  <a:latin typeface="Calibri" pitchFamily="34" charset="0"/>
                </a:rPr>
                <a:t>extend</a:t>
              </a:r>
            </a:p>
          </p:txBody>
        </p:sp>
      </p:grpSp>
      <p:grpSp>
        <p:nvGrpSpPr>
          <p:cNvPr id="150" name="组合 154"/>
          <p:cNvGrpSpPr>
            <a:grpSpLocks/>
          </p:cNvGrpSpPr>
          <p:nvPr/>
        </p:nvGrpSpPr>
        <p:grpSpPr bwMode="auto">
          <a:xfrm>
            <a:off x="5323091" y="3186197"/>
            <a:ext cx="1181100" cy="295275"/>
            <a:chOff x="5248275" y="2762250"/>
            <a:chExt cx="1181100" cy="295275"/>
          </a:xfrm>
        </p:grpSpPr>
        <p:cxnSp>
          <p:nvCxnSpPr>
            <p:cNvPr id="151" name="直接箭头连接符 150"/>
            <p:cNvCxnSpPr/>
            <p:nvPr/>
          </p:nvCxnSpPr>
          <p:spPr bwMode="auto">
            <a:xfrm flipH="1">
              <a:off x="5248275" y="2933700"/>
              <a:ext cx="360363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/>
            <p:cNvSpPr/>
            <p:nvPr/>
          </p:nvSpPr>
          <p:spPr bwMode="auto">
            <a:xfrm>
              <a:off x="5529263" y="2762250"/>
              <a:ext cx="900112" cy="2952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algn="ctr" eaLnBrk="1" hangingPunct="1">
                <a:defRPr/>
              </a:pPr>
              <a:r>
                <a:rPr kumimoji="0" lang="en-US" altLang="zh-CN" sz="2000" b="1" dirty="0" err="1">
                  <a:solidFill>
                    <a:schemeClr val="accent1"/>
                  </a:solidFill>
                  <a:latin typeface="Calibri" pitchFamily="34" charset="0"/>
                </a:rPr>
                <a:t>Regdst</a:t>
              </a:r>
              <a:endParaRPr kumimoji="0" lang="en-US" altLang="zh-CN" sz="2000" b="1" dirty="0">
                <a:solidFill>
                  <a:schemeClr val="accent1"/>
                </a:solidFill>
                <a:latin typeface="Calibri" pitchFamily="34" charset="0"/>
              </a:endParaRPr>
            </a:p>
          </p:txBody>
        </p:sp>
      </p:grpSp>
      <p:grpSp>
        <p:nvGrpSpPr>
          <p:cNvPr id="154" name="组合 174"/>
          <p:cNvGrpSpPr>
            <a:grpSpLocks/>
          </p:cNvGrpSpPr>
          <p:nvPr/>
        </p:nvGrpSpPr>
        <p:grpSpPr bwMode="auto">
          <a:xfrm>
            <a:off x="3616529" y="4145047"/>
            <a:ext cx="1274762" cy="377825"/>
            <a:chOff x="3541713" y="3721100"/>
            <a:chExt cx="1274762" cy="377825"/>
          </a:xfrm>
        </p:grpSpPr>
        <p:cxnSp>
          <p:nvCxnSpPr>
            <p:cNvPr id="155" name="直接箭头连接符 155"/>
            <p:cNvCxnSpPr>
              <a:cxnSpLocks noChangeShapeType="1"/>
            </p:cNvCxnSpPr>
            <p:nvPr/>
          </p:nvCxnSpPr>
          <p:spPr bwMode="auto">
            <a:xfrm>
              <a:off x="3541713" y="3924300"/>
              <a:ext cx="288925" cy="0"/>
            </a:xfrm>
            <a:prstGeom prst="straightConnector1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" name="矩形 155"/>
            <p:cNvSpPr/>
            <p:nvPr/>
          </p:nvSpPr>
          <p:spPr bwMode="auto">
            <a:xfrm>
              <a:off x="3768725" y="3721100"/>
              <a:ext cx="1047750" cy="3778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algn="ctr" eaLnBrk="1" hangingPunct="1">
                <a:defRPr/>
              </a:pPr>
              <a:r>
                <a:rPr lang="en-US" altLang="zh-CN" sz="1800" b="1" dirty="0" err="1">
                  <a:solidFill>
                    <a:schemeClr val="accent1"/>
                  </a:solidFill>
                </a:rPr>
                <a:t>Regwrite</a:t>
              </a:r>
              <a:endParaRPr lang="en-US" altLang="zh-CN" sz="18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7" name="组合 176"/>
          <p:cNvGrpSpPr>
            <a:grpSpLocks/>
          </p:cNvGrpSpPr>
          <p:nvPr/>
        </p:nvGrpSpPr>
        <p:grpSpPr bwMode="auto">
          <a:xfrm>
            <a:off x="5504066" y="4170390"/>
            <a:ext cx="928688" cy="526271"/>
            <a:chOff x="5429250" y="3746443"/>
            <a:chExt cx="928688" cy="526271"/>
          </a:xfrm>
        </p:grpSpPr>
        <p:sp>
          <p:nvSpPr>
            <p:cNvPr id="158" name="矩形 157"/>
            <p:cNvSpPr/>
            <p:nvPr/>
          </p:nvSpPr>
          <p:spPr bwMode="auto">
            <a:xfrm>
              <a:off x="5429250" y="3746443"/>
              <a:ext cx="928688" cy="3079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 dirty="0" err="1">
                  <a:solidFill>
                    <a:schemeClr val="accent1"/>
                  </a:solidFill>
                </a:rPr>
                <a:t>aluSrc</a:t>
              </a:r>
              <a:endParaRPr lang="en-US" altLang="zh-CN" sz="20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59" name="直接箭头连接符 158"/>
            <p:cNvCxnSpPr/>
            <p:nvPr/>
          </p:nvCxnSpPr>
          <p:spPr bwMode="auto">
            <a:xfrm>
              <a:off x="6010275" y="4021889"/>
              <a:ext cx="0" cy="250825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组合 185"/>
          <p:cNvGrpSpPr>
            <a:grpSpLocks/>
          </p:cNvGrpSpPr>
          <p:nvPr/>
        </p:nvGrpSpPr>
        <p:grpSpPr bwMode="auto">
          <a:xfrm>
            <a:off x="6413704" y="3443372"/>
            <a:ext cx="1704975" cy="674688"/>
            <a:chOff x="6338888" y="3019425"/>
            <a:chExt cx="1704975" cy="674688"/>
          </a:xfrm>
        </p:grpSpPr>
        <p:cxnSp>
          <p:nvCxnSpPr>
            <p:cNvPr id="161" name="直接箭头连接符 94"/>
            <p:cNvCxnSpPr/>
            <p:nvPr/>
          </p:nvCxnSpPr>
          <p:spPr bwMode="auto">
            <a:xfrm rot="10800000" flipV="1">
              <a:off x="6694488" y="3441700"/>
              <a:ext cx="252412" cy="252413"/>
            </a:xfrm>
            <a:prstGeom prst="bentConnector2">
              <a:avLst/>
            </a:prstGeom>
            <a:ln w="254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矩形 161"/>
            <p:cNvSpPr/>
            <p:nvPr/>
          </p:nvSpPr>
          <p:spPr bwMode="auto">
            <a:xfrm>
              <a:off x="6338888" y="3019425"/>
              <a:ext cx="1704975" cy="4143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eaLnBrk="1" hangingPunct="1">
                <a:defRPr/>
              </a:pPr>
              <a:r>
                <a:rPr lang="en-US" altLang="zh-CN" sz="2000" b="1" dirty="0">
                  <a:solidFill>
                    <a:schemeClr val="accent1"/>
                  </a:solidFill>
                </a:rPr>
                <a:t>operation</a:t>
              </a:r>
            </a:p>
          </p:txBody>
        </p:sp>
      </p:grpSp>
      <p:grpSp>
        <p:nvGrpSpPr>
          <p:cNvPr id="163" name="组合 189"/>
          <p:cNvGrpSpPr>
            <a:grpSpLocks/>
          </p:cNvGrpSpPr>
          <p:nvPr/>
        </p:nvGrpSpPr>
        <p:grpSpPr bwMode="auto">
          <a:xfrm>
            <a:off x="7772604" y="4306972"/>
            <a:ext cx="330200" cy="631825"/>
            <a:chOff x="7697607" y="3883025"/>
            <a:chExt cx="330669" cy="632535"/>
          </a:xfrm>
        </p:grpSpPr>
        <p:cxnSp>
          <p:nvCxnSpPr>
            <p:cNvPr id="164" name="直接箭头连接符 163"/>
            <p:cNvCxnSpPr/>
            <p:nvPr/>
          </p:nvCxnSpPr>
          <p:spPr bwMode="auto">
            <a:xfrm>
              <a:off x="7847044" y="3883025"/>
              <a:ext cx="0" cy="316268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矩形 164"/>
            <p:cNvSpPr/>
            <p:nvPr/>
          </p:nvSpPr>
          <p:spPr bwMode="auto">
            <a:xfrm>
              <a:off x="7697607" y="4207239"/>
              <a:ext cx="330669" cy="3083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b="1" dirty="0">
                  <a:solidFill>
                    <a:schemeClr val="accent1"/>
                  </a:solidFill>
                </a:rPr>
                <a:t>R</a:t>
              </a:r>
            </a:p>
          </p:txBody>
        </p:sp>
      </p:grpSp>
      <p:grpSp>
        <p:nvGrpSpPr>
          <p:cNvPr id="166" name="组合 193"/>
          <p:cNvGrpSpPr>
            <a:grpSpLocks/>
          </p:cNvGrpSpPr>
          <p:nvPr/>
        </p:nvGrpSpPr>
        <p:grpSpPr bwMode="auto">
          <a:xfrm>
            <a:off x="5446916" y="5569035"/>
            <a:ext cx="1285875" cy="1265237"/>
            <a:chOff x="5372100" y="5145088"/>
            <a:chExt cx="1285875" cy="1265237"/>
          </a:xfrm>
        </p:grpSpPr>
        <p:sp>
          <p:nvSpPr>
            <p:cNvPr id="167" name="矩形 166"/>
            <p:cNvSpPr/>
            <p:nvPr/>
          </p:nvSpPr>
          <p:spPr bwMode="auto">
            <a:xfrm>
              <a:off x="5372100" y="6102350"/>
              <a:ext cx="1285875" cy="3079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 dirty="0">
                  <a:solidFill>
                    <a:schemeClr val="accent1"/>
                  </a:solidFill>
                </a:rPr>
                <a:t>mem2reg</a:t>
              </a:r>
            </a:p>
          </p:txBody>
        </p:sp>
        <p:cxnSp>
          <p:nvCxnSpPr>
            <p:cNvPr id="168" name="直接箭头连接符 167"/>
            <p:cNvCxnSpPr/>
            <p:nvPr/>
          </p:nvCxnSpPr>
          <p:spPr bwMode="auto">
            <a:xfrm>
              <a:off x="5997575" y="5145088"/>
              <a:ext cx="0" cy="287337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组合 189"/>
          <p:cNvGrpSpPr>
            <a:grpSpLocks/>
          </p:cNvGrpSpPr>
          <p:nvPr/>
        </p:nvGrpSpPr>
        <p:grpSpPr bwMode="auto">
          <a:xfrm>
            <a:off x="8237741" y="4308560"/>
            <a:ext cx="441325" cy="631825"/>
            <a:chOff x="8201774" y="3883025"/>
            <a:chExt cx="442192" cy="632535"/>
          </a:xfrm>
        </p:grpSpPr>
        <p:sp>
          <p:nvSpPr>
            <p:cNvPr id="170" name="矩形 169"/>
            <p:cNvSpPr/>
            <p:nvPr/>
          </p:nvSpPr>
          <p:spPr bwMode="auto">
            <a:xfrm>
              <a:off x="8201774" y="4207239"/>
              <a:ext cx="442192" cy="3083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 dirty="0">
                  <a:solidFill>
                    <a:schemeClr val="accent1"/>
                  </a:solidFill>
                </a:rPr>
                <a:t>W</a:t>
              </a:r>
              <a:r>
                <a:rPr lang="en-US" altLang="zh-CN" sz="2000" b="1" dirty="0">
                  <a:solidFill>
                    <a:srgbClr val="00FF00"/>
                  </a:solidFill>
                </a:rPr>
                <a:t>   </a:t>
              </a:r>
            </a:p>
          </p:txBody>
        </p:sp>
        <p:cxnSp>
          <p:nvCxnSpPr>
            <p:cNvPr id="171" name="直接箭头连接符 170"/>
            <p:cNvCxnSpPr/>
            <p:nvPr/>
          </p:nvCxnSpPr>
          <p:spPr bwMode="auto">
            <a:xfrm>
              <a:off x="8394239" y="3883025"/>
              <a:ext cx="0" cy="316267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组合 190"/>
          <p:cNvGrpSpPr>
            <a:grpSpLocks/>
          </p:cNvGrpSpPr>
          <p:nvPr/>
        </p:nvGrpSpPr>
        <p:grpSpPr bwMode="auto">
          <a:xfrm>
            <a:off x="3062491" y="608097"/>
            <a:ext cx="457200" cy="968375"/>
            <a:chOff x="2988378" y="184150"/>
            <a:chExt cx="457417" cy="968375"/>
          </a:xfrm>
        </p:grpSpPr>
        <p:sp>
          <p:nvSpPr>
            <p:cNvPr id="173" name="TextBox 152"/>
            <p:cNvSpPr txBox="1">
              <a:spLocks noChangeArrowheads="1"/>
            </p:cNvSpPr>
            <p:nvPr/>
          </p:nvSpPr>
          <p:spPr bwMode="auto">
            <a:xfrm>
              <a:off x="3004470" y="184150"/>
              <a:ext cx="441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FFFF00"/>
                  </a:solidFill>
                </a:rPr>
                <a:t>01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74" name="TextBox 153"/>
            <p:cNvSpPr txBox="1">
              <a:spLocks noChangeArrowheads="1"/>
            </p:cNvSpPr>
            <p:nvPr/>
          </p:nvSpPr>
          <p:spPr bwMode="auto">
            <a:xfrm>
              <a:off x="2988378" y="469900"/>
              <a:ext cx="441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FFFF00"/>
                  </a:solidFill>
                </a:rPr>
                <a:t>10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75" name="TextBox 154"/>
            <p:cNvSpPr txBox="1">
              <a:spLocks noChangeArrowheads="1"/>
            </p:cNvSpPr>
            <p:nvPr/>
          </p:nvSpPr>
          <p:spPr bwMode="auto">
            <a:xfrm>
              <a:off x="3000375" y="752475"/>
              <a:ext cx="441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00"/>
                  </a:solidFill>
                </a:rPr>
                <a:t>00</a:t>
              </a:r>
              <a:endParaRPr lang="zh-CN" altLang="en-US" sz="2000" b="1">
                <a:solidFill>
                  <a:srgbClr val="FFFF00"/>
                </a:solidFill>
              </a:endParaRPr>
            </a:p>
          </p:txBody>
        </p:sp>
      </p:grpSp>
      <p:sp>
        <p:nvSpPr>
          <p:cNvPr id="176" name="流程图: 终止 175"/>
          <p:cNvSpPr/>
          <p:nvPr/>
        </p:nvSpPr>
        <p:spPr bwMode="auto">
          <a:xfrm flipH="1">
            <a:off x="4538866" y="3194135"/>
            <a:ext cx="788988" cy="298450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altLang="zh-CN" sz="1400" b="1" dirty="0">
                <a:solidFill>
                  <a:srgbClr val="FFFF00"/>
                </a:solidFill>
              </a:rPr>
              <a:t>1      0</a:t>
            </a:r>
          </a:p>
        </p:txBody>
      </p:sp>
      <p:sp>
        <p:nvSpPr>
          <p:cNvPr id="177" name="流程图: 终止 176"/>
          <p:cNvSpPr/>
          <p:nvPr/>
        </p:nvSpPr>
        <p:spPr bwMode="auto">
          <a:xfrm rot="16200000" flipH="1">
            <a:off x="5723517" y="4915446"/>
            <a:ext cx="728662" cy="265112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800" b="1">
                <a:solidFill>
                  <a:srgbClr val="FFFF00"/>
                </a:solidFill>
              </a:rPr>
              <a:t>0</a:t>
            </a:r>
          </a:p>
          <a:p>
            <a:pPr algn="ctr" eaLnBrk="1" hangingPunct="1">
              <a:defRPr/>
            </a:pPr>
            <a:r>
              <a:rPr lang="en-US" altLang="zh-CN" sz="1800" b="1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78" name="流程图: 终止 177"/>
          <p:cNvSpPr/>
          <p:nvPr/>
        </p:nvSpPr>
        <p:spPr bwMode="auto">
          <a:xfrm rot="16200000" flipH="1">
            <a:off x="5756479" y="6050047"/>
            <a:ext cx="649288" cy="287337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anchor="ctr"/>
          <a:lstStyle/>
          <a:p>
            <a:pPr algn="ctr" eaLnBrk="1" hangingPunct="1">
              <a:defRPr/>
            </a:pPr>
            <a:r>
              <a:rPr lang="en-US" altLang="zh-CN" sz="1600" b="1" dirty="0">
                <a:solidFill>
                  <a:srgbClr val="FFFF00"/>
                </a:solidFill>
              </a:rPr>
              <a:t>01</a:t>
            </a:r>
          </a:p>
        </p:txBody>
      </p:sp>
      <p:sp>
        <p:nvSpPr>
          <p:cNvPr id="179" name="标题 1"/>
          <p:cNvSpPr txBox="1">
            <a:spLocks/>
          </p:cNvSpPr>
          <p:nvPr/>
        </p:nvSpPr>
        <p:spPr>
          <a:xfrm>
            <a:off x="230391" y="5389647"/>
            <a:ext cx="2832100" cy="685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√多路选择器编码</a:t>
            </a:r>
            <a:endParaRPr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02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76" grpId="0" animBg="1"/>
      <p:bldP spid="177" grpId="0" animBg="1"/>
      <p:bldP spid="178" grpId="0" animBg="1"/>
      <p:bldP spid="17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三、单周期控制系统设计</a:t>
            </a:r>
            <a:endParaRPr lang="zh-CN" altLang="en-US" sz="2800" b="1" dirty="0">
              <a:solidFill>
                <a:prstClr val="white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1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564585"/>
              </p:ext>
            </p:extLst>
          </p:nvPr>
        </p:nvGraphicFramePr>
        <p:xfrm>
          <a:off x="408766" y="1268874"/>
          <a:ext cx="8424863" cy="4572000"/>
        </p:xfrm>
        <a:graphic>
          <a:graphicData uri="http://schemas.openxmlformats.org/drawingml/2006/table">
            <a:tbl>
              <a:tblPr/>
              <a:tblGrid>
                <a:gridCol w="212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控制器输出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无效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(=0)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时含义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有效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(=1)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时含义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RegDst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RegWrite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AluSrc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PCSrc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[1:0]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MemRead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MemWrite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Mem2Reg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extend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operation[3:0]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Text Box 140"/>
          <p:cNvSpPr txBox="1">
            <a:spLocks noChangeArrowheads="1"/>
          </p:cNvSpPr>
          <p:nvPr/>
        </p:nvSpPr>
        <p:spPr bwMode="auto">
          <a:xfrm>
            <a:off x="337329" y="739341"/>
            <a:ext cx="313579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各控制信号的定义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13" name="Text Box 140"/>
          <p:cNvSpPr txBox="1">
            <a:spLocks noChangeArrowheads="1"/>
          </p:cNvSpPr>
          <p:nvPr/>
        </p:nvSpPr>
        <p:spPr bwMode="auto">
          <a:xfrm>
            <a:off x="446866" y="5912945"/>
            <a:ext cx="69691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一位的控制信号，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多位的控制信号。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15339"/>
              </p:ext>
            </p:extLst>
          </p:nvPr>
        </p:nvGraphicFramePr>
        <p:xfrm>
          <a:off x="404004" y="1716549"/>
          <a:ext cx="8424863" cy="457200"/>
        </p:xfrm>
        <a:graphic>
          <a:graphicData uri="http://schemas.openxmlformats.org/drawingml/2006/table">
            <a:tbl>
              <a:tblPr/>
              <a:tblGrid>
                <a:gridCol w="212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RegDst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选通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rd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选通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24522"/>
              </p:ext>
            </p:extLst>
          </p:nvPr>
        </p:nvGraphicFramePr>
        <p:xfrm>
          <a:off x="404004" y="5375736"/>
          <a:ext cx="8424863" cy="457200"/>
        </p:xfrm>
        <a:graphic>
          <a:graphicData uri="http://schemas.openxmlformats.org/drawingml/2006/table">
            <a:tbl>
              <a:tblPr/>
              <a:tblGrid>
                <a:gridCol w="212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operation[3:0]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参见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ALU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的控制代码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261911"/>
              </p:ext>
            </p:extLst>
          </p:nvPr>
        </p:nvGraphicFramePr>
        <p:xfrm>
          <a:off x="411941" y="4931236"/>
          <a:ext cx="8424863" cy="457200"/>
        </p:xfrm>
        <a:graphic>
          <a:graphicData uri="http://schemas.openxmlformats.org/drawingml/2006/table">
            <a:tbl>
              <a:tblPr/>
              <a:tblGrid>
                <a:gridCol w="212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extend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执行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零扩展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执行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符号扩展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171513"/>
              </p:ext>
            </p:extLst>
          </p:nvPr>
        </p:nvGraphicFramePr>
        <p:xfrm>
          <a:off x="411941" y="4470861"/>
          <a:ext cx="8424863" cy="457200"/>
        </p:xfrm>
        <a:graphic>
          <a:graphicData uri="http://schemas.openxmlformats.org/drawingml/2006/table">
            <a:tbl>
              <a:tblPr/>
              <a:tblGrid>
                <a:gridCol w="212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Mem2Reg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选通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ALU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选通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存储器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007927"/>
              </p:ext>
            </p:extLst>
          </p:nvPr>
        </p:nvGraphicFramePr>
        <p:xfrm>
          <a:off x="404004" y="3556461"/>
          <a:ext cx="8424863" cy="914400"/>
        </p:xfrm>
        <a:graphic>
          <a:graphicData uri="http://schemas.openxmlformats.org/drawingml/2006/table">
            <a:tbl>
              <a:tblPr/>
              <a:tblGrid>
                <a:gridCol w="212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MemRead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两者都为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时，存储器禁用。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存储器置于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读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模式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MemWrite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存储器置于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写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模式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064129"/>
              </p:ext>
            </p:extLst>
          </p:nvPr>
        </p:nvGraphicFramePr>
        <p:xfrm>
          <a:off x="408766" y="3100849"/>
          <a:ext cx="8424863" cy="457200"/>
        </p:xfrm>
        <a:graphic>
          <a:graphicData uri="http://schemas.openxmlformats.org/drawingml/2006/table">
            <a:tbl>
              <a:tblPr/>
              <a:tblGrid>
                <a:gridCol w="212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PCSrc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[1:0]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选择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PC+4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选择分支地址，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选择跳转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92395"/>
              </p:ext>
            </p:extLst>
          </p:nvPr>
        </p:nvGraphicFramePr>
        <p:xfrm>
          <a:off x="408766" y="2189624"/>
          <a:ext cx="8424863" cy="457200"/>
        </p:xfrm>
        <a:graphic>
          <a:graphicData uri="http://schemas.openxmlformats.org/drawingml/2006/table">
            <a:tbl>
              <a:tblPr/>
              <a:tblGrid>
                <a:gridCol w="212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RegWrite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寄堆置于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读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模式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寄堆置于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写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模式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96058"/>
              </p:ext>
            </p:extLst>
          </p:nvPr>
        </p:nvGraphicFramePr>
        <p:xfrm>
          <a:off x="408766" y="2637299"/>
          <a:ext cx="8424863" cy="457200"/>
        </p:xfrm>
        <a:graphic>
          <a:graphicData uri="http://schemas.openxmlformats.org/drawingml/2006/table">
            <a:tbl>
              <a:tblPr/>
              <a:tblGrid>
                <a:gridCol w="212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AluSrc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选通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寄堆的输出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选通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(offset)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0"/>
          <p:cNvSpPr txBox="1">
            <a:spLocks noChangeArrowheads="1"/>
          </p:cNvSpPr>
          <p:nvPr/>
        </p:nvSpPr>
        <p:spPr bwMode="auto">
          <a:xfrm>
            <a:off x="1634316" y="3024649"/>
            <a:ext cx="5445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√</a:t>
            </a:r>
          </a:p>
        </p:txBody>
      </p: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2139141" y="5324936"/>
            <a:ext cx="5445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46828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24" grpId="0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三、单周期控制系统设计</a:t>
            </a:r>
            <a:endParaRPr lang="zh-CN" altLang="en-US" sz="2800" b="1" dirty="0">
              <a:solidFill>
                <a:prstClr val="white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101196" y="744775"/>
            <a:ext cx="5321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0"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）控制单元的总体结构</a:t>
            </a:r>
          </a:p>
        </p:txBody>
      </p:sp>
      <p:sp>
        <p:nvSpPr>
          <p:cNvPr id="12" name="AutoShape 4"/>
          <p:cNvSpPr>
            <a:spLocks noChangeAspect="1" noChangeArrowheads="1" noTextEdit="1"/>
          </p:cNvSpPr>
          <p:nvPr/>
        </p:nvSpPr>
        <p:spPr bwMode="auto">
          <a:xfrm>
            <a:off x="461790" y="1811171"/>
            <a:ext cx="8077200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22115" y="4211471"/>
            <a:ext cx="8220075" cy="1531246"/>
          </a:xfrm>
          <a:prstGeom prst="rect">
            <a:avLst/>
          </a:prstGeom>
          <a:solidFill>
            <a:schemeClr val="bg1"/>
          </a:solidFill>
          <a:ln w="23813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22115" y="2404896"/>
            <a:ext cx="8220075" cy="1263650"/>
          </a:xfrm>
          <a:prstGeom prst="rect">
            <a:avLst/>
          </a:prstGeom>
          <a:solidFill>
            <a:schemeClr val="bg1"/>
          </a:solidFill>
          <a:ln w="23813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pSp>
        <p:nvGrpSpPr>
          <p:cNvPr id="15" name="组合 75"/>
          <p:cNvGrpSpPr>
            <a:grpSpLocks/>
          </p:cNvGrpSpPr>
          <p:nvPr/>
        </p:nvGrpSpPr>
        <p:grpSpPr bwMode="auto">
          <a:xfrm>
            <a:off x="607840" y="4262271"/>
            <a:ext cx="7488237" cy="276225"/>
            <a:chOff x="541338" y="3950494"/>
            <a:chExt cx="7488527" cy="279396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6416675" y="3950494"/>
              <a:ext cx="965842" cy="27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accent1"/>
                  </a:solidFill>
                  <a:latin typeface="Calibri" panose="020F0502020204030204" pitchFamily="34" charset="0"/>
                </a:rPr>
                <a:t>Operation</a:t>
              </a:r>
              <a:endParaRPr lang="en-US" altLang="zh-CN" sz="180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500938" y="3950495"/>
              <a:ext cx="528927" cy="27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accent1"/>
                  </a:solidFill>
                  <a:latin typeface="Calibri" panose="020F0502020204030204" pitchFamily="34" charset="0"/>
                </a:rPr>
                <a:t>PCSrc</a:t>
              </a:r>
              <a:endParaRPr lang="en-US" altLang="zh-CN" sz="180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624513" y="3950495"/>
              <a:ext cx="665952" cy="27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accent1"/>
                  </a:solidFill>
                  <a:latin typeface="Calibri" panose="020F0502020204030204" pitchFamily="34" charset="0"/>
                </a:rPr>
                <a:t>ALUSrc</a:t>
              </a:r>
              <a:endParaRPr lang="en-US" altLang="zh-CN" sz="180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468813" y="3950495"/>
              <a:ext cx="1039259" cy="27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accent1"/>
                  </a:solidFill>
                  <a:latin typeface="Calibri" panose="020F0502020204030204" pitchFamily="34" charset="0"/>
                </a:rPr>
                <a:t>MemWrite</a:t>
              </a:r>
              <a:endParaRPr lang="en-US" altLang="zh-CN" sz="180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429000" y="3950495"/>
              <a:ext cx="984052" cy="27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accent1"/>
                  </a:solidFill>
                  <a:latin typeface="Calibri" panose="020F0502020204030204" pitchFamily="34" charset="0"/>
                </a:rPr>
                <a:t>MemRead</a:t>
              </a:r>
              <a:endParaRPr lang="en-US" altLang="zh-CN" sz="180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308225" y="3950499"/>
              <a:ext cx="972868" cy="279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accent1"/>
                  </a:solidFill>
                  <a:latin typeface="Calibri" panose="020F0502020204030204" pitchFamily="34" charset="0"/>
                </a:rPr>
                <a:t>Mem2Reg</a:t>
              </a:r>
              <a:endParaRPr lang="en-US" altLang="zh-CN" sz="180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538288" y="3950495"/>
              <a:ext cx="665695" cy="27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accent1"/>
                  </a:solidFill>
                  <a:latin typeface="Calibri" panose="020F0502020204030204" pitchFamily="34" charset="0"/>
                </a:rPr>
                <a:t>RegDst</a:t>
              </a:r>
              <a:endParaRPr lang="en-US" altLang="zh-CN" sz="180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541338" y="3950495"/>
              <a:ext cx="885179" cy="27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accent1"/>
                  </a:solidFill>
                  <a:latin typeface="Calibri" panose="020F0502020204030204" pitchFamily="34" charset="0"/>
                </a:rPr>
                <a:t>RegWrite</a:t>
              </a:r>
              <a:endParaRPr lang="en-US" altLang="zh-CN" sz="180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6" name="组合 74"/>
          <p:cNvGrpSpPr>
            <a:grpSpLocks/>
          </p:cNvGrpSpPr>
          <p:nvPr/>
        </p:nvGrpSpPr>
        <p:grpSpPr bwMode="auto">
          <a:xfrm>
            <a:off x="898352" y="3668546"/>
            <a:ext cx="6980238" cy="546100"/>
            <a:chOff x="831850" y="3356769"/>
            <a:chExt cx="6980238" cy="546100"/>
          </a:xfrm>
        </p:grpSpPr>
        <p:grpSp>
          <p:nvGrpSpPr>
            <p:cNvPr id="27" name="Group 10"/>
            <p:cNvGrpSpPr>
              <a:grpSpLocks/>
            </p:cNvGrpSpPr>
            <p:nvPr/>
          </p:nvGrpSpPr>
          <p:grpSpPr bwMode="auto">
            <a:xfrm>
              <a:off x="6754813" y="3356769"/>
              <a:ext cx="120650" cy="546100"/>
              <a:chOff x="4122" y="2059"/>
              <a:chExt cx="76" cy="344"/>
            </a:xfrm>
          </p:grpSpPr>
          <p:sp>
            <p:nvSpPr>
              <p:cNvPr id="52" name="Freeform 8"/>
              <p:cNvSpPr>
                <a:spLocks/>
              </p:cNvSpPr>
              <p:nvPr/>
            </p:nvSpPr>
            <p:spPr bwMode="auto">
              <a:xfrm>
                <a:off x="4122" y="2311"/>
                <a:ext cx="76" cy="92"/>
              </a:xfrm>
              <a:custGeom>
                <a:avLst/>
                <a:gdLst>
                  <a:gd name="T0" fmla="*/ 38 w 76"/>
                  <a:gd name="T1" fmla="*/ 92 h 92"/>
                  <a:gd name="T2" fmla="*/ 0 w 76"/>
                  <a:gd name="T3" fmla="*/ 0 h 92"/>
                  <a:gd name="T4" fmla="*/ 76 w 76"/>
                  <a:gd name="T5" fmla="*/ 0 h 92"/>
                  <a:gd name="T6" fmla="*/ 38 w 76"/>
                  <a:gd name="T7" fmla="*/ 92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"/>
                  <a:gd name="T13" fmla="*/ 0 h 92"/>
                  <a:gd name="T14" fmla="*/ 76 w 76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" h="92">
                    <a:moveTo>
                      <a:pt x="38" y="92"/>
                    </a:moveTo>
                    <a:lnTo>
                      <a:pt x="0" y="0"/>
                    </a:lnTo>
                    <a:lnTo>
                      <a:pt x="76" y="0"/>
                    </a:lnTo>
                    <a:lnTo>
                      <a:pt x="38" y="9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9"/>
              <p:cNvSpPr>
                <a:spLocks noChangeShapeType="1"/>
              </p:cNvSpPr>
              <p:nvPr/>
            </p:nvSpPr>
            <p:spPr bwMode="auto">
              <a:xfrm>
                <a:off x="4160" y="2059"/>
                <a:ext cx="0" cy="313"/>
              </a:xfrm>
              <a:prstGeom prst="line">
                <a:avLst/>
              </a:prstGeom>
              <a:noFill/>
              <a:ln w="23813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" name="Group 13"/>
            <p:cNvGrpSpPr>
              <a:grpSpLocks/>
            </p:cNvGrpSpPr>
            <p:nvPr/>
          </p:nvGrpSpPr>
          <p:grpSpPr bwMode="auto">
            <a:xfrm>
              <a:off x="5891213" y="3356769"/>
              <a:ext cx="120650" cy="546100"/>
              <a:chOff x="3572" y="2059"/>
              <a:chExt cx="76" cy="344"/>
            </a:xfrm>
          </p:grpSpPr>
          <p:sp>
            <p:nvSpPr>
              <p:cNvPr id="50" name="Freeform 11"/>
              <p:cNvSpPr>
                <a:spLocks/>
              </p:cNvSpPr>
              <p:nvPr/>
            </p:nvSpPr>
            <p:spPr bwMode="auto">
              <a:xfrm>
                <a:off x="3572" y="2311"/>
                <a:ext cx="76" cy="92"/>
              </a:xfrm>
              <a:custGeom>
                <a:avLst/>
                <a:gdLst>
                  <a:gd name="T0" fmla="*/ 38 w 76"/>
                  <a:gd name="T1" fmla="*/ 92 h 92"/>
                  <a:gd name="T2" fmla="*/ 0 w 76"/>
                  <a:gd name="T3" fmla="*/ 0 h 92"/>
                  <a:gd name="T4" fmla="*/ 76 w 76"/>
                  <a:gd name="T5" fmla="*/ 0 h 92"/>
                  <a:gd name="T6" fmla="*/ 38 w 76"/>
                  <a:gd name="T7" fmla="*/ 92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"/>
                  <a:gd name="T13" fmla="*/ 0 h 92"/>
                  <a:gd name="T14" fmla="*/ 76 w 76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" h="92">
                    <a:moveTo>
                      <a:pt x="38" y="92"/>
                    </a:moveTo>
                    <a:lnTo>
                      <a:pt x="0" y="0"/>
                    </a:lnTo>
                    <a:lnTo>
                      <a:pt x="76" y="0"/>
                    </a:lnTo>
                    <a:lnTo>
                      <a:pt x="38" y="9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2"/>
              <p:cNvSpPr>
                <a:spLocks noChangeShapeType="1"/>
              </p:cNvSpPr>
              <p:nvPr/>
            </p:nvSpPr>
            <p:spPr bwMode="auto">
              <a:xfrm>
                <a:off x="3610" y="2059"/>
                <a:ext cx="0" cy="313"/>
              </a:xfrm>
              <a:prstGeom prst="line">
                <a:avLst/>
              </a:prstGeom>
              <a:noFill/>
              <a:ln w="23813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4811713" y="3356769"/>
              <a:ext cx="120650" cy="546100"/>
              <a:chOff x="3022" y="2059"/>
              <a:chExt cx="76" cy="344"/>
            </a:xfrm>
          </p:grpSpPr>
          <p:sp>
            <p:nvSpPr>
              <p:cNvPr id="48" name="Freeform 23"/>
              <p:cNvSpPr>
                <a:spLocks/>
              </p:cNvSpPr>
              <p:nvPr/>
            </p:nvSpPr>
            <p:spPr bwMode="auto">
              <a:xfrm>
                <a:off x="3022" y="2311"/>
                <a:ext cx="76" cy="92"/>
              </a:xfrm>
              <a:custGeom>
                <a:avLst/>
                <a:gdLst>
                  <a:gd name="T0" fmla="*/ 38 w 76"/>
                  <a:gd name="T1" fmla="*/ 92 h 92"/>
                  <a:gd name="T2" fmla="*/ 0 w 76"/>
                  <a:gd name="T3" fmla="*/ 0 h 92"/>
                  <a:gd name="T4" fmla="*/ 76 w 76"/>
                  <a:gd name="T5" fmla="*/ 0 h 92"/>
                  <a:gd name="T6" fmla="*/ 38 w 76"/>
                  <a:gd name="T7" fmla="*/ 92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"/>
                  <a:gd name="T13" fmla="*/ 0 h 92"/>
                  <a:gd name="T14" fmla="*/ 76 w 76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" h="92">
                    <a:moveTo>
                      <a:pt x="38" y="92"/>
                    </a:moveTo>
                    <a:lnTo>
                      <a:pt x="0" y="0"/>
                    </a:lnTo>
                    <a:lnTo>
                      <a:pt x="76" y="0"/>
                    </a:lnTo>
                    <a:lnTo>
                      <a:pt x="38" y="9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24"/>
              <p:cNvSpPr>
                <a:spLocks noChangeShapeType="1"/>
              </p:cNvSpPr>
              <p:nvPr/>
            </p:nvSpPr>
            <p:spPr bwMode="auto">
              <a:xfrm>
                <a:off x="3060" y="2059"/>
                <a:ext cx="0" cy="313"/>
              </a:xfrm>
              <a:prstGeom prst="line">
                <a:avLst/>
              </a:prstGeom>
              <a:noFill/>
              <a:ln w="23813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" name="Group 28"/>
            <p:cNvGrpSpPr>
              <a:grpSpLocks/>
            </p:cNvGrpSpPr>
            <p:nvPr/>
          </p:nvGrpSpPr>
          <p:grpSpPr bwMode="auto">
            <a:xfrm>
              <a:off x="3778250" y="3356769"/>
              <a:ext cx="122238" cy="546100"/>
              <a:chOff x="2471" y="2059"/>
              <a:chExt cx="77" cy="344"/>
            </a:xfrm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2471" y="2311"/>
                <a:ext cx="77" cy="92"/>
              </a:xfrm>
              <a:custGeom>
                <a:avLst/>
                <a:gdLst>
                  <a:gd name="T0" fmla="*/ 39 w 77"/>
                  <a:gd name="T1" fmla="*/ 92 h 92"/>
                  <a:gd name="T2" fmla="*/ 0 w 77"/>
                  <a:gd name="T3" fmla="*/ 0 h 92"/>
                  <a:gd name="T4" fmla="*/ 77 w 77"/>
                  <a:gd name="T5" fmla="*/ 0 h 92"/>
                  <a:gd name="T6" fmla="*/ 39 w 77"/>
                  <a:gd name="T7" fmla="*/ 92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7"/>
                  <a:gd name="T13" fmla="*/ 0 h 92"/>
                  <a:gd name="T14" fmla="*/ 77 w 77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7" h="92">
                    <a:moveTo>
                      <a:pt x="39" y="92"/>
                    </a:moveTo>
                    <a:lnTo>
                      <a:pt x="0" y="0"/>
                    </a:lnTo>
                    <a:lnTo>
                      <a:pt x="77" y="0"/>
                    </a:lnTo>
                    <a:lnTo>
                      <a:pt x="39" y="9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27"/>
              <p:cNvSpPr>
                <a:spLocks noChangeShapeType="1"/>
              </p:cNvSpPr>
              <p:nvPr/>
            </p:nvSpPr>
            <p:spPr bwMode="auto">
              <a:xfrm>
                <a:off x="2510" y="2059"/>
                <a:ext cx="0" cy="313"/>
              </a:xfrm>
              <a:prstGeom prst="line">
                <a:avLst/>
              </a:prstGeom>
              <a:noFill/>
              <a:ln w="23813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" name="Group 31"/>
            <p:cNvGrpSpPr>
              <a:grpSpLocks/>
            </p:cNvGrpSpPr>
            <p:nvPr/>
          </p:nvGrpSpPr>
          <p:grpSpPr bwMode="auto">
            <a:xfrm>
              <a:off x="2797175" y="3356769"/>
              <a:ext cx="120650" cy="546100"/>
              <a:chOff x="1853" y="2059"/>
              <a:chExt cx="76" cy="344"/>
            </a:xfrm>
          </p:grpSpPr>
          <p:sp>
            <p:nvSpPr>
              <p:cNvPr id="44" name="Freeform 29"/>
              <p:cNvSpPr>
                <a:spLocks/>
              </p:cNvSpPr>
              <p:nvPr/>
            </p:nvSpPr>
            <p:spPr bwMode="auto">
              <a:xfrm>
                <a:off x="1853" y="2311"/>
                <a:ext cx="76" cy="92"/>
              </a:xfrm>
              <a:custGeom>
                <a:avLst/>
                <a:gdLst>
                  <a:gd name="T0" fmla="*/ 38 w 76"/>
                  <a:gd name="T1" fmla="*/ 92 h 92"/>
                  <a:gd name="T2" fmla="*/ 0 w 76"/>
                  <a:gd name="T3" fmla="*/ 0 h 92"/>
                  <a:gd name="T4" fmla="*/ 76 w 76"/>
                  <a:gd name="T5" fmla="*/ 0 h 92"/>
                  <a:gd name="T6" fmla="*/ 38 w 76"/>
                  <a:gd name="T7" fmla="*/ 92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"/>
                  <a:gd name="T13" fmla="*/ 0 h 92"/>
                  <a:gd name="T14" fmla="*/ 76 w 76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" h="92">
                    <a:moveTo>
                      <a:pt x="38" y="92"/>
                    </a:moveTo>
                    <a:lnTo>
                      <a:pt x="0" y="0"/>
                    </a:lnTo>
                    <a:lnTo>
                      <a:pt x="76" y="0"/>
                    </a:lnTo>
                    <a:lnTo>
                      <a:pt x="38" y="9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30"/>
              <p:cNvSpPr>
                <a:spLocks noChangeShapeType="1"/>
              </p:cNvSpPr>
              <p:nvPr/>
            </p:nvSpPr>
            <p:spPr bwMode="auto">
              <a:xfrm>
                <a:off x="1891" y="2059"/>
                <a:ext cx="0" cy="313"/>
              </a:xfrm>
              <a:prstGeom prst="line">
                <a:avLst/>
              </a:prstGeom>
              <a:noFill/>
              <a:ln w="23813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1814513" y="3356769"/>
              <a:ext cx="120650" cy="546100"/>
              <a:chOff x="1234" y="2059"/>
              <a:chExt cx="76" cy="344"/>
            </a:xfrm>
          </p:grpSpPr>
          <p:sp>
            <p:nvSpPr>
              <p:cNvPr id="42" name="Freeform 32"/>
              <p:cNvSpPr>
                <a:spLocks/>
              </p:cNvSpPr>
              <p:nvPr/>
            </p:nvSpPr>
            <p:spPr bwMode="auto">
              <a:xfrm>
                <a:off x="1234" y="2311"/>
                <a:ext cx="76" cy="92"/>
              </a:xfrm>
              <a:custGeom>
                <a:avLst/>
                <a:gdLst>
                  <a:gd name="T0" fmla="*/ 38 w 76"/>
                  <a:gd name="T1" fmla="*/ 92 h 92"/>
                  <a:gd name="T2" fmla="*/ 0 w 76"/>
                  <a:gd name="T3" fmla="*/ 0 h 92"/>
                  <a:gd name="T4" fmla="*/ 76 w 76"/>
                  <a:gd name="T5" fmla="*/ 0 h 92"/>
                  <a:gd name="T6" fmla="*/ 38 w 76"/>
                  <a:gd name="T7" fmla="*/ 92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"/>
                  <a:gd name="T13" fmla="*/ 0 h 92"/>
                  <a:gd name="T14" fmla="*/ 76 w 76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" h="92">
                    <a:moveTo>
                      <a:pt x="38" y="92"/>
                    </a:moveTo>
                    <a:lnTo>
                      <a:pt x="0" y="0"/>
                    </a:lnTo>
                    <a:lnTo>
                      <a:pt x="76" y="0"/>
                    </a:lnTo>
                    <a:lnTo>
                      <a:pt x="38" y="9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33"/>
              <p:cNvSpPr>
                <a:spLocks noChangeShapeType="1"/>
              </p:cNvSpPr>
              <p:nvPr/>
            </p:nvSpPr>
            <p:spPr bwMode="auto">
              <a:xfrm>
                <a:off x="1272" y="2059"/>
                <a:ext cx="0" cy="313"/>
              </a:xfrm>
              <a:prstGeom prst="line">
                <a:avLst/>
              </a:prstGeom>
              <a:noFill/>
              <a:ln w="23813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831850" y="3356769"/>
              <a:ext cx="120650" cy="546100"/>
              <a:chOff x="615" y="2059"/>
              <a:chExt cx="76" cy="344"/>
            </a:xfrm>
          </p:grpSpPr>
          <p:sp>
            <p:nvSpPr>
              <p:cNvPr id="40" name="Freeform 35"/>
              <p:cNvSpPr>
                <a:spLocks/>
              </p:cNvSpPr>
              <p:nvPr/>
            </p:nvSpPr>
            <p:spPr bwMode="auto">
              <a:xfrm>
                <a:off x="615" y="2311"/>
                <a:ext cx="76" cy="92"/>
              </a:xfrm>
              <a:custGeom>
                <a:avLst/>
                <a:gdLst>
                  <a:gd name="T0" fmla="*/ 38 w 76"/>
                  <a:gd name="T1" fmla="*/ 92 h 92"/>
                  <a:gd name="T2" fmla="*/ 0 w 76"/>
                  <a:gd name="T3" fmla="*/ 0 h 92"/>
                  <a:gd name="T4" fmla="*/ 76 w 76"/>
                  <a:gd name="T5" fmla="*/ 0 h 92"/>
                  <a:gd name="T6" fmla="*/ 38 w 76"/>
                  <a:gd name="T7" fmla="*/ 92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"/>
                  <a:gd name="T13" fmla="*/ 0 h 92"/>
                  <a:gd name="T14" fmla="*/ 76 w 76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" h="92">
                    <a:moveTo>
                      <a:pt x="38" y="92"/>
                    </a:moveTo>
                    <a:lnTo>
                      <a:pt x="0" y="0"/>
                    </a:lnTo>
                    <a:lnTo>
                      <a:pt x="76" y="0"/>
                    </a:lnTo>
                    <a:lnTo>
                      <a:pt x="38" y="9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36"/>
              <p:cNvSpPr>
                <a:spLocks noChangeShapeType="1"/>
              </p:cNvSpPr>
              <p:nvPr/>
            </p:nvSpPr>
            <p:spPr bwMode="auto">
              <a:xfrm>
                <a:off x="653" y="2059"/>
                <a:ext cx="0" cy="313"/>
              </a:xfrm>
              <a:prstGeom prst="line">
                <a:avLst/>
              </a:prstGeom>
              <a:noFill/>
              <a:ln w="23813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" name="Group 40"/>
            <p:cNvGrpSpPr>
              <a:grpSpLocks/>
            </p:cNvGrpSpPr>
            <p:nvPr/>
          </p:nvGrpSpPr>
          <p:grpSpPr bwMode="auto">
            <a:xfrm>
              <a:off x="7691438" y="3356769"/>
              <a:ext cx="120650" cy="546100"/>
              <a:chOff x="4672" y="2059"/>
              <a:chExt cx="76" cy="344"/>
            </a:xfrm>
          </p:grpSpPr>
          <p:sp>
            <p:nvSpPr>
              <p:cNvPr id="38" name="Freeform 38"/>
              <p:cNvSpPr>
                <a:spLocks/>
              </p:cNvSpPr>
              <p:nvPr/>
            </p:nvSpPr>
            <p:spPr bwMode="auto">
              <a:xfrm>
                <a:off x="4672" y="2311"/>
                <a:ext cx="76" cy="92"/>
              </a:xfrm>
              <a:custGeom>
                <a:avLst/>
                <a:gdLst>
                  <a:gd name="T0" fmla="*/ 38 w 76"/>
                  <a:gd name="T1" fmla="*/ 92 h 92"/>
                  <a:gd name="T2" fmla="*/ 0 w 76"/>
                  <a:gd name="T3" fmla="*/ 0 h 92"/>
                  <a:gd name="T4" fmla="*/ 76 w 76"/>
                  <a:gd name="T5" fmla="*/ 0 h 92"/>
                  <a:gd name="T6" fmla="*/ 38 w 76"/>
                  <a:gd name="T7" fmla="*/ 92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"/>
                  <a:gd name="T13" fmla="*/ 0 h 92"/>
                  <a:gd name="T14" fmla="*/ 76 w 76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" h="92">
                    <a:moveTo>
                      <a:pt x="38" y="92"/>
                    </a:moveTo>
                    <a:lnTo>
                      <a:pt x="0" y="0"/>
                    </a:lnTo>
                    <a:lnTo>
                      <a:pt x="76" y="0"/>
                    </a:lnTo>
                    <a:lnTo>
                      <a:pt x="38" y="9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39"/>
              <p:cNvSpPr>
                <a:spLocks noChangeShapeType="1"/>
              </p:cNvSpPr>
              <p:nvPr/>
            </p:nvSpPr>
            <p:spPr bwMode="auto">
              <a:xfrm>
                <a:off x="4710" y="2059"/>
                <a:ext cx="0" cy="313"/>
              </a:xfrm>
              <a:prstGeom prst="line">
                <a:avLst/>
              </a:prstGeom>
              <a:noFill/>
              <a:ln w="23813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4" name="Rectangle 42"/>
          <p:cNvSpPr>
            <a:spLocks noChangeArrowheads="1"/>
          </p:cNvSpPr>
          <p:nvPr/>
        </p:nvSpPr>
        <p:spPr bwMode="auto">
          <a:xfrm>
            <a:off x="3771727" y="2846221"/>
            <a:ext cx="144303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控制单元</a:t>
            </a:r>
            <a:endParaRPr lang="en-US" altLang="zh-CN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auto">
          <a:xfrm>
            <a:off x="2682125" y="4964754"/>
            <a:ext cx="39290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Helvetica" panose="020B0604020202020204" pitchFamily="34" charset="0"/>
                <a:ea typeface="黑体" panose="02010609060101010101" pitchFamily="49" charset="-122"/>
              </a:rPr>
              <a:t>与各受控单元的</a:t>
            </a:r>
            <a:r>
              <a:rPr lang="zh-CN" altLang="en-US" sz="2800" b="1" dirty="0">
                <a:solidFill>
                  <a:schemeClr val="accent2"/>
                </a:solidFill>
                <a:latin typeface="Helvetica" panose="020B0604020202020204" pitchFamily="34" charset="0"/>
                <a:ea typeface="黑体" panose="02010609060101010101" pitchFamily="49" charset="-122"/>
              </a:rPr>
              <a:t>控制通路</a:t>
            </a:r>
            <a:endParaRPr lang="zh-CN" altLang="en-US" sz="2800" b="1" dirty="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>
        <p:nvSpPr>
          <p:cNvPr id="56" name="Rectangle 45"/>
          <p:cNvSpPr>
            <a:spLocks noChangeArrowheads="1"/>
          </p:cNvSpPr>
          <p:nvPr/>
        </p:nvSpPr>
        <p:spPr bwMode="auto">
          <a:xfrm>
            <a:off x="461790" y="1452396"/>
            <a:ext cx="1584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Instruction </a:t>
            </a:r>
            <a:r>
              <a:rPr lang="en-US" altLang="zh-CN" sz="2400" b="1" dirty="0">
                <a:solidFill>
                  <a:srgbClr val="00B050"/>
                </a:solidFill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endParaRPr lang="en-US" altLang="zh-CN" sz="240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grpSp>
        <p:nvGrpSpPr>
          <p:cNvPr id="57" name="组合 73"/>
          <p:cNvGrpSpPr>
            <a:grpSpLocks/>
          </p:cNvGrpSpPr>
          <p:nvPr/>
        </p:nvGrpSpPr>
        <p:grpSpPr bwMode="auto">
          <a:xfrm>
            <a:off x="564977" y="3322471"/>
            <a:ext cx="7493000" cy="276225"/>
            <a:chOff x="498475" y="3010694"/>
            <a:chExt cx="7493290" cy="279395"/>
          </a:xfrm>
        </p:grpSpPr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6393091" y="3010694"/>
              <a:ext cx="965237" cy="279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Operation</a:t>
              </a:r>
              <a:endParaRPr lang="en-US" altLang="zh-CN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7463108" y="3010694"/>
              <a:ext cx="528657" cy="279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PCSrc</a:t>
              </a:r>
              <a:endParaRPr lang="en-US" altLang="zh-CN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5580063" y="3010695"/>
              <a:ext cx="665952" cy="27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accent1"/>
                  </a:solidFill>
                  <a:latin typeface="Calibri" panose="020F0502020204030204" pitchFamily="34" charset="0"/>
                </a:rPr>
                <a:t>ALUSrc</a:t>
              </a:r>
              <a:endParaRPr lang="en-US" altLang="zh-CN" sz="180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4397375" y="3010695"/>
              <a:ext cx="1039259" cy="27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accent1"/>
                  </a:solidFill>
                  <a:latin typeface="Calibri" panose="020F0502020204030204" pitchFamily="34" charset="0"/>
                </a:rPr>
                <a:t>MemWrite</a:t>
              </a:r>
              <a:endParaRPr lang="en-US" altLang="zh-CN" sz="180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3314700" y="3010695"/>
              <a:ext cx="984052" cy="27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accent1"/>
                  </a:solidFill>
                  <a:latin typeface="Calibri" panose="020F0502020204030204" pitchFamily="34" charset="0"/>
                </a:rPr>
                <a:t>MemRead</a:t>
              </a:r>
              <a:endParaRPr lang="en-US" altLang="zh-CN" sz="180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2182813" y="3010698"/>
              <a:ext cx="972868" cy="279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accent1"/>
                  </a:solidFill>
                  <a:latin typeface="Calibri" panose="020F0502020204030204" pitchFamily="34" charset="0"/>
                </a:rPr>
                <a:t>Mem2Reg</a:t>
              </a:r>
              <a:endParaRPr lang="en-US" altLang="zh-CN" sz="180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Rectangle 59"/>
            <p:cNvSpPr>
              <a:spLocks noChangeArrowheads="1"/>
            </p:cNvSpPr>
            <p:nvPr/>
          </p:nvSpPr>
          <p:spPr bwMode="auto">
            <a:xfrm>
              <a:off x="1452563" y="3010695"/>
              <a:ext cx="665695" cy="27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accent1"/>
                  </a:solidFill>
                  <a:latin typeface="Calibri" panose="020F0502020204030204" pitchFamily="34" charset="0"/>
                </a:rPr>
                <a:t>RegDst</a:t>
              </a:r>
              <a:endParaRPr lang="en-US" altLang="zh-CN" sz="180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498475" y="3010695"/>
              <a:ext cx="885179" cy="27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 err="1">
                  <a:solidFill>
                    <a:schemeClr val="accent1"/>
                  </a:solidFill>
                  <a:latin typeface="Calibri" panose="020F0502020204030204" pitchFamily="34" charset="0"/>
                </a:rPr>
                <a:t>RegWrite</a:t>
              </a:r>
              <a:endParaRPr lang="en-US" altLang="zh-CN" sz="1800" dirty="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6" name="Rectangle 61"/>
          <p:cNvSpPr>
            <a:spLocks noChangeArrowheads="1"/>
          </p:cNvSpPr>
          <p:nvPr/>
        </p:nvSpPr>
        <p:spPr bwMode="auto">
          <a:xfrm>
            <a:off x="8238952" y="4262271"/>
            <a:ext cx="425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Calibri" panose="020F0502020204030204" pitchFamily="34" charset="0"/>
              </a:rPr>
              <a:t>Zero</a:t>
            </a:r>
            <a:endParaRPr lang="en-US" altLang="zh-CN" sz="18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grpSp>
        <p:nvGrpSpPr>
          <p:cNvPr id="67" name="Group 64"/>
          <p:cNvGrpSpPr>
            <a:grpSpLocks/>
          </p:cNvGrpSpPr>
          <p:nvPr/>
        </p:nvGrpSpPr>
        <p:grpSpPr bwMode="auto">
          <a:xfrm>
            <a:off x="8316740" y="3668546"/>
            <a:ext cx="122237" cy="546100"/>
            <a:chOff x="5084" y="2059"/>
            <a:chExt cx="77" cy="344"/>
          </a:xfrm>
        </p:grpSpPr>
        <p:sp>
          <p:nvSpPr>
            <p:cNvPr id="68" name="Freeform 62"/>
            <p:cNvSpPr>
              <a:spLocks/>
            </p:cNvSpPr>
            <p:nvPr/>
          </p:nvSpPr>
          <p:spPr bwMode="auto">
            <a:xfrm>
              <a:off x="5084" y="2059"/>
              <a:ext cx="77" cy="91"/>
            </a:xfrm>
            <a:custGeom>
              <a:avLst/>
              <a:gdLst>
                <a:gd name="T0" fmla="*/ 38 w 77"/>
                <a:gd name="T1" fmla="*/ 0 h 91"/>
                <a:gd name="T2" fmla="*/ 77 w 77"/>
                <a:gd name="T3" fmla="*/ 91 h 91"/>
                <a:gd name="T4" fmla="*/ 0 w 77"/>
                <a:gd name="T5" fmla="*/ 91 h 91"/>
                <a:gd name="T6" fmla="*/ 38 w 77"/>
                <a:gd name="T7" fmla="*/ 0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91"/>
                <a:gd name="T14" fmla="*/ 77 w 77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91">
                  <a:moveTo>
                    <a:pt x="38" y="0"/>
                  </a:moveTo>
                  <a:lnTo>
                    <a:pt x="77" y="91"/>
                  </a:lnTo>
                  <a:lnTo>
                    <a:pt x="0" y="9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69" name="Line 63"/>
            <p:cNvSpPr>
              <a:spLocks noChangeShapeType="1"/>
            </p:cNvSpPr>
            <p:nvPr/>
          </p:nvSpPr>
          <p:spPr bwMode="auto">
            <a:xfrm>
              <a:off x="5122" y="2089"/>
              <a:ext cx="0" cy="314"/>
            </a:xfrm>
            <a:prstGeom prst="line">
              <a:avLst/>
            </a:prstGeom>
            <a:noFill/>
            <a:ln w="23813">
              <a:solidFill>
                <a:schemeClr val="accent2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8250065" y="3322471"/>
            <a:ext cx="427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  <a:latin typeface="Calibri" panose="020F0502020204030204" pitchFamily="34" charset="0"/>
              </a:rPr>
              <a:t>Zero</a:t>
            </a:r>
            <a:endParaRPr lang="en-US" altLang="zh-CN" sz="18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grpSp>
        <p:nvGrpSpPr>
          <p:cNvPr id="71" name="组合 72"/>
          <p:cNvGrpSpPr>
            <a:grpSpLocks/>
          </p:cNvGrpSpPr>
          <p:nvPr/>
        </p:nvGrpSpPr>
        <p:grpSpPr bwMode="auto">
          <a:xfrm>
            <a:off x="2863677" y="2455696"/>
            <a:ext cx="1409700" cy="304800"/>
            <a:chOff x="2797175" y="2143919"/>
            <a:chExt cx="1409700" cy="304800"/>
          </a:xfrm>
        </p:grpSpPr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3670300" y="2143919"/>
              <a:ext cx="536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Helvetica" panose="020B0604020202020204" pitchFamily="34" charset="0"/>
                </a:rPr>
                <a:t>func</a:t>
              </a:r>
              <a:endParaRPr lang="en-US" altLang="zh-CN" sz="2000"/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2797175" y="2143919"/>
              <a:ext cx="311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Helvetica" panose="020B0604020202020204" pitchFamily="34" charset="0"/>
                </a:rPr>
                <a:t>op</a:t>
              </a:r>
              <a:endParaRPr lang="en-US" altLang="zh-CN" sz="2000"/>
            </a:p>
          </p:txBody>
        </p:sp>
      </p:grp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2412827" y="1453983"/>
            <a:ext cx="1042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</a:rPr>
              <a:t>I[31:26]</a:t>
            </a:r>
            <a:endParaRPr lang="en-US" altLang="zh-CN" dirty="0">
              <a:latin typeface="+mn-lt"/>
            </a:endParaRP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3663777" y="145080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</a:rPr>
              <a:t>I[5:0]</a:t>
            </a:r>
            <a:endParaRPr lang="en-US" altLang="zh-CN" dirty="0">
              <a:latin typeface="+mn-lt"/>
            </a:endParaRPr>
          </a:p>
        </p:txBody>
      </p:sp>
      <p:grpSp>
        <p:nvGrpSpPr>
          <p:cNvPr id="76" name="组合 69"/>
          <p:cNvGrpSpPr>
            <a:grpSpLocks/>
          </p:cNvGrpSpPr>
          <p:nvPr/>
        </p:nvGrpSpPr>
        <p:grpSpPr bwMode="auto">
          <a:xfrm>
            <a:off x="2836690" y="1936583"/>
            <a:ext cx="446087" cy="468313"/>
            <a:chOff x="2770890" y="1626940"/>
            <a:chExt cx="445385" cy="468000"/>
          </a:xfrm>
        </p:grpSpPr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3033713" y="1656921"/>
              <a:ext cx="182562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Courier New" panose="02070309020205020404" pitchFamily="49" charset="0"/>
                </a:rPr>
                <a:t>6</a:t>
              </a:r>
              <a:endParaRPr lang="en-US" altLang="zh-CN" sz="2400"/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>
              <a:off x="2858203" y="1626940"/>
              <a:ext cx="0" cy="468000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 flipH="1">
              <a:off x="2770890" y="1730466"/>
              <a:ext cx="179388" cy="179388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0" name="组合 70"/>
          <p:cNvGrpSpPr>
            <a:grpSpLocks/>
          </p:cNvGrpSpPr>
          <p:nvPr/>
        </p:nvGrpSpPr>
        <p:grpSpPr bwMode="auto">
          <a:xfrm>
            <a:off x="3824115" y="1936583"/>
            <a:ext cx="423862" cy="468313"/>
            <a:chOff x="3757613" y="1626940"/>
            <a:chExt cx="424045" cy="468000"/>
          </a:xfrm>
        </p:grpSpPr>
        <p:sp>
          <p:nvSpPr>
            <p:cNvPr id="81" name="Rectangle 74"/>
            <p:cNvSpPr>
              <a:spLocks noChangeArrowheads="1"/>
            </p:cNvSpPr>
            <p:nvPr/>
          </p:nvSpPr>
          <p:spPr bwMode="auto">
            <a:xfrm>
              <a:off x="3999095" y="1671911"/>
              <a:ext cx="182563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Courier New" panose="02070309020205020404" pitchFamily="49" charset="0"/>
                </a:rPr>
                <a:t>6</a:t>
              </a:r>
              <a:endParaRPr lang="en-US" altLang="zh-CN" sz="2400"/>
            </a:p>
          </p:txBody>
        </p:sp>
        <p:sp>
          <p:nvSpPr>
            <p:cNvPr id="82" name="Line 77"/>
            <p:cNvSpPr>
              <a:spLocks noChangeShapeType="1"/>
            </p:cNvSpPr>
            <p:nvPr/>
          </p:nvSpPr>
          <p:spPr bwMode="auto">
            <a:xfrm>
              <a:off x="3851275" y="1626940"/>
              <a:ext cx="0" cy="468000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79"/>
            <p:cNvSpPr>
              <a:spLocks noChangeShapeType="1"/>
            </p:cNvSpPr>
            <p:nvPr/>
          </p:nvSpPr>
          <p:spPr bwMode="auto">
            <a:xfrm flipH="1">
              <a:off x="3757613" y="1730466"/>
              <a:ext cx="179387" cy="179388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4" name="组合 71"/>
          <p:cNvGrpSpPr>
            <a:grpSpLocks/>
          </p:cNvGrpSpPr>
          <p:nvPr/>
        </p:nvGrpSpPr>
        <p:grpSpPr bwMode="auto">
          <a:xfrm>
            <a:off x="496715" y="1838158"/>
            <a:ext cx="4211637" cy="479425"/>
            <a:chOff x="430212" y="1587650"/>
            <a:chExt cx="4212000" cy="478059"/>
          </a:xfrm>
        </p:grpSpPr>
        <p:sp>
          <p:nvSpPr>
            <p:cNvPr id="85" name="Rectangle 48"/>
            <p:cNvSpPr>
              <a:spLocks noChangeArrowheads="1"/>
            </p:cNvSpPr>
            <p:nvPr/>
          </p:nvSpPr>
          <p:spPr bwMode="auto">
            <a:xfrm>
              <a:off x="1443124" y="1758611"/>
              <a:ext cx="257197" cy="307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 dirty="0">
                  <a:solidFill>
                    <a:schemeClr val="accent2"/>
                  </a:solidFill>
                  <a:latin typeface="+mn-lt"/>
                </a:rPr>
                <a:t>32</a:t>
              </a:r>
            </a:p>
          </p:txBody>
        </p:sp>
        <p:grpSp>
          <p:nvGrpSpPr>
            <p:cNvPr id="86" name="组合 67"/>
            <p:cNvGrpSpPr>
              <a:grpSpLocks/>
            </p:cNvGrpSpPr>
            <p:nvPr/>
          </p:nvGrpSpPr>
          <p:grpSpPr bwMode="auto">
            <a:xfrm>
              <a:off x="430212" y="1587650"/>
              <a:ext cx="4212000" cy="179388"/>
              <a:chOff x="430212" y="1587650"/>
              <a:chExt cx="4212000" cy="179388"/>
            </a:xfrm>
          </p:grpSpPr>
          <p:sp>
            <p:nvSpPr>
              <p:cNvPr id="87" name="Line 44"/>
              <p:cNvSpPr>
                <a:spLocks noChangeShapeType="1"/>
              </p:cNvSpPr>
              <p:nvPr/>
            </p:nvSpPr>
            <p:spPr bwMode="auto">
              <a:xfrm flipH="1">
                <a:off x="430212" y="1673375"/>
                <a:ext cx="421200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81"/>
              <p:cNvSpPr>
                <a:spLocks noChangeShapeType="1"/>
              </p:cNvSpPr>
              <p:nvPr/>
            </p:nvSpPr>
            <p:spPr bwMode="auto">
              <a:xfrm flipH="1">
                <a:off x="1474788" y="1587650"/>
                <a:ext cx="179387" cy="179388"/>
              </a:xfrm>
              <a:prstGeom prst="line">
                <a:avLst/>
              </a:prstGeom>
              <a:noFill/>
              <a:ln w="28575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89" name="组合 86"/>
          <p:cNvGrpSpPr>
            <a:grpSpLocks/>
          </p:cNvGrpSpPr>
          <p:nvPr/>
        </p:nvGrpSpPr>
        <p:grpSpPr bwMode="auto">
          <a:xfrm>
            <a:off x="279227" y="2811296"/>
            <a:ext cx="944563" cy="2276475"/>
            <a:chOff x="212694" y="2287563"/>
            <a:chExt cx="944184" cy="2277359"/>
          </a:xfrm>
        </p:grpSpPr>
        <p:sp>
          <p:nvSpPr>
            <p:cNvPr id="90" name="Rectangle 60"/>
            <p:cNvSpPr>
              <a:spLocks noChangeArrowheads="1"/>
            </p:cNvSpPr>
            <p:nvPr/>
          </p:nvSpPr>
          <p:spPr bwMode="auto">
            <a:xfrm>
              <a:off x="500034" y="2287563"/>
              <a:ext cx="656844" cy="277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accent1"/>
                  </a:solidFill>
                  <a:latin typeface="Calibri" panose="020F0502020204030204" pitchFamily="34" charset="0"/>
                </a:rPr>
                <a:t>extend</a:t>
              </a:r>
            </a:p>
          </p:txBody>
        </p:sp>
        <p:sp>
          <p:nvSpPr>
            <p:cNvPr id="91" name="Rectangle 60"/>
            <p:cNvSpPr>
              <a:spLocks noChangeArrowheads="1"/>
            </p:cNvSpPr>
            <p:nvPr/>
          </p:nvSpPr>
          <p:spPr bwMode="auto">
            <a:xfrm>
              <a:off x="500034" y="4287827"/>
              <a:ext cx="656844" cy="277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accent1"/>
                  </a:solidFill>
                  <a:latin typeface="Calibri" panose="020F0502020204030204" pitchFamily="34" charset="0"/>
                </a:rPr>
                <a:t>extend</a:t>
              </a:r>
            </a:p>
          </p:txBody>
        </p:sp>
        <p:cxnSp>
          <p:nvCxnSpPr>
            <p:cNvPr id="92" name="直接连接符 81"/>
            <p:cNvCxnSpPr>
              <a:cxnSpLocks noChangeShapeType="1"/>
            </p:cNvCxnSpPr>
            <p:nvPr/>
          </p:nvCxnSpPr>
          <p:spPr bwMode="auto">
            <a:xfrm>
              <a:off x="214984" y="2430439"/>
              <a:ext cx="216000" cy="1588"/>
            </a:xfrm>
            <a:prstGeom prst="line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直接连接符 83"/>
            <p:cNvCxnSpPr>
              <a:cxnSpLocks noChangeShapeType="1"/>
            </p:cNvCxnSpPr>
            <p:nvPr/>
          </p:nvCxnSpPr>
          <p:spPr bwMode="auto">
            <a:xfrm rot="5400000">
              <a:off x="-794512" y="3437645"/>
              <a:ext cx="2016000" cy="1588"/>
            </a:xfrm>
            <a:prstGeom prst="line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直接连接符 84"/>
            <p:cNvCxnSpPr>
              <a:cxnSpLocks noChangeShapeType="1"/>
            </p:cNvCxnSpPr>
            <p:nvPr/>
          </p:nvCxnSpPr>
          <p:spPr bwMode="auto">
            <a:xfrm>
              <a:off x="214282" y="4444105"/>
              <a:ext cx="216000" cy="1588"/>
            </a:xfrm>
            <a:prstGeom prst="line">
              <a:avLst/>
            </a:prstGeom>
            <a:noFill/>
            <a:ln w="28575" cap="sq" algn="ctr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" name="TextBox 85"/>
          <p:cNvSpPr txBox="1"/>
          <p:nvPr/>
        </p:nvSpPr>
        <p:spPr>
          <a:xfrm>
            <a:off x="423690" y="5844194"/>
            <a:ext cx="782297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 err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PCSrc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operation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(4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比较复杂，需单独设计</a:t>
            </a:r>
          </a:p>
        </p:txBody>
      </p:sp>
      <p:grpSp>
        <p:nvGrpSpPr>
          <p:cNvPr id="96" name="组合 89"/>
          <p:cNvGrpSpPr>
            <a:grpSpLocks/>
          </p:cNvGrpSpPr>
          <p:nvPr/>
        </p:nvGrpSpPr>
        <p:grpSpPr bwMode="auto">
          <a:xfrm>
            <a:off x="6822902" y="3665371"/>
            <a:ext cx="385763" cy="460375"/>
            <a:chOff x="6756120" y="3140968"/>
            <a:chExt cx="386682" cy="461665"/>
          </a:xfrm>
        </p:grpSpPr>
        <p:cxnSp>
          <p:nvCxnSpPr>
            <p:cNvPr id="97" name="直接连接符 86"/>
            <p:cNvCxnSpPr>
              <a:cxnSpLocks noChangeShapeType="1"/>
            </p:cNvCxnSpPr>
            <p:nvPr/>
          </p:nvCxnSpPr>
          <p:spPr bwMode="auto">
            <a:xfrm flipH="1">
              <a:off x="6756120" y="3284984"/>
              <a:ext cx="108000" cy="108000"/>
            </a:xfrm>
            <a:prstGeom prst="line">
              <a:avLst/>
            </a:prstGeom>
            <a:noFill/>
            <a:ln w="12700" cap="sq" algn="ctr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" name="TextBox 87"/>
            <p:cNvSpPr txBox="1">
              <a:spLocks noChangeArrowheads="1"/>
            </p:cNvSpPr>
            <p:nvPr/>
          </p:nvSpPr>
          <p:spPr bwMode="auto">
            <a:xfrm>
              <a:off x="6804248" y="3140968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1"/>
                  </a:solidFill>
                </a:rPr>
                <a:t>4</a:t>
              </a:r>
              <a:endParaRPr lang="zh-CN" altLang="en-US" sz="2400">
                <a:solidFill>
                  <a:schemeClr val="accent1"/>
                </a:solidFill>
              </a:endParaRPr>
            </a:p>
          </p:txBody>
        </p:sp>
      </p:grpSp>
      <p:grpSp>
        <p:nvGrpSpPr>
          <p:cNvPr id="99" name="组合 90"/>
          <p:cNvGrpSpPr>
            <a:grpSpLocks/>
          </p:cNvGrpSpPr>
          <p:nvPr/>
        </p:nvGrpSpPr>
        <p:grpSpPr bwMode="auto">
          <a:xfrm>
            <a:off x="7757940" y="3665371"/>
            <a:ext cx="400050" cy="460375"/>
            <a:chOff x="7692224" y="3140968"/>
            <a:chExt cx="398898" cy="461665"/>
          </a:xfrm>
        </p:grpSpPr>
        <p:cxnSp>
          <p:nvCxnSpPr>
            <p:cNvPr id="100" name="直接连接符 83"/>
            <p:cNvCxnSpPr>
              <a:cxnSpLocks noChangeShapeType="1"/>
            </p:cNvCxnSpPr>
            <p:nvPr/>
          </p:nvCxnSpPr>
          <p:spPr bwMode="auto">
            <a:xfrm flipH="1">
              <a:off x="7692224" y="3284984"/>
              <a:ext cx="108000" cy="108000"/>
            </a:xfrm>
            <a:prstGeom prst="line">
              <a:avLst/>
            </a:prstGeom>
            <a:noFill/>
            <a:ln w="12700" cap="sq" algn="ctr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" name="TextBox 88"/>
            <p:cNvSpPr txBox="1">
              <a:spLocks noChangeArrowheads="1"/>
            </p:cNvSpPr>
            <p:nvPr/>
          </p:nvSpPr>
          <p:spPr bwMode="auto">
            <a:xfrm>
              <a:off x="7752568" y="3140968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1"/>
                  </a:solidFill>
                </a:rPr>
                <a:t>2</a:t>
              </a:r>
              <a:endParaRPr lang="zh-CN" altLang="en-US" sz="24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2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54" grpId="0"/>
      <p:bldP spid="55" grpId="0"/>
      <p:bldP spid="56" grpId="0"/>
      <p:bldP spid="66" grpId="0"/>
      <p:bldP spid="70" grpId="0"/>
      <p:bldP spid="74" grpId="0"/>
      <p:bldP spid="75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4403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总体情况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2024/10/28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393484" y="1938786"/>
            <a:ext cx="4897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</a:t>
            </a:r>
            <a:r>
              <a:rPr lang="en-US" altLang="zh-CN" b="1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b="1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存储器</a:t>
            </a:r>
            <a:r>
              <a:rPr lang="zh-CN" altLang="en-US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按字节编址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93484" y="2665861"/>
            <a:ext cx="58687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</a:t>
            </a:r>
            <a:r>
              <a:rPr lang="en-US" altLang="zh-CN" b="1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b="1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可用</a:t>
            </a:r>
            <a:r>
              <a:rPr lang="zh-CN" altLang="en-US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寄存器</a:t>
            </a:r>
            <a:r>
              <a:rPr lang="en-US" altLang="zh-CN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32</a:t>
            </a:r>
            <a:r>
              <a:rPr lang="zh-CN" altLang="en-US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zh-CN" altLang="en-US" b="1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32</a:t>
            </a:r>
            <a:r>
              <a:rPr lang="zh-CN" altLang="en-US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393484" y="3386586"/>
            <a:ext cx="34559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</a:t>
            </a:r>
            <a:r>
              <a:rPr lang="en-US" altLang="zh-CN" b="1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 RISC</a:t>
            </a:r>
            <a:r>
              <a:rPr lang="zh-CN" altLang="en-US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352489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三、单周期控制系统设计</a:t>
            </a:r>
            <a:endParaRPr lang="zh-CN" altLang="en-US" sz="2800" b="1" dirty="0">
              <a:solidFill>
                <a:prstClr val="white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326017" y="2073503"/>
            <a:ext cx="2771775" cy="1714500"/>
          </a:xfrm>
          <a:prstGeom prst="roundRect">
            <a:avLst/>
          </a:prstGeom>
          <a:solidFill>
            <a:schemeClr val="bg2"/>
          </a:solidFill>
          <a:ln w="12700" cap="sq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12" name="组合 73"/>
          <p:cNvGrpSpPr>
            <a:grpSpLocks/>
          </p:cNvGrpSpPr>
          <p:nvPr/>
        </p:nvGrpSpPr>
        <p:grpSpPr bwMode="auto">
          <a:xfrm>
            <a:off x="377654" y="4102328"/>
            <a:ext cx="8582025" cy="1655763"/>
            <a:chOff x="311150" y="3886200"/>
            <a:chExt cx="8509000" cy="1797050"/>
          </a:xfrm>
          <a:solidFill>
            <a:schemeClr val="bg2"/>
          </a:solidFill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311150" y="3886200"/>
              <a:ext cx="8509000" cy="1797050"/>
            </a:xfrm>
            <a:prstGeom prst="rect">
              <a:avLst/>
            </a:prstGeom>
            <a:grpFill/>
            <a:ln w="23813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14" name="Rectangle 41"/>
            <p:cNvSpPr>
              <a:spLocks noChangeArrowheads="1"/>
            </p:cNvSpPr>
            <p:nvPr/>
          </p:nvSpPr>
          <p:spPr bwMode="auto">
            <a:xfrm>
              <a:off x="2554089" y="4797425"/>
              <a:ext cx="3933674" cy="4676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 dirty="0">
                  <a:solidFill>
                    <a:schemeClr val="accent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与各受控单元的控制通路</a:t>
              </a:r>
            </a:p>
          </p:txBody>
        </p:sp>
      </p:grpSp>
      <p:grpSp>
        <p:nvGrpSpPr>
          <p:cNvPr id="15" name="组合 72"/>
          <p:cNvGrpSpPr>
            <a:grpSpLocks/>
          </p:cNvGrpSpPr>
          <p:nvPr/>
        </p:nvGrpSpPr>
        <p:grpSpPr bwMode="auto">
          <a:xfrm>
            <a:off x="379242" y="2286228"/>
            <a:ext cx="5830887" cy="1262063"/>
            <a:chOff x="311150" y="2079625"/>
            <a:chExt cx="7212013" cy="126206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311150" y="2079625"/>
              <a:ext cx="7212013" cy="1262063"/>
            </a:xfrm>
            <a:prstGeom prst="rect">
              <a:avLst/>
            </a:prstGeom>
            <a:grpFill/>
            <a:ln w="2381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Rectangle 40"/>
            <p:cNvSpPr>
              <a:spLocks noChangeArrowheads="1"/>
            </p:cNvSpPr>
            <p:nvPr/>
          </p:nvSpPr>
          <p:spPr bwMode="auto">
            <a:xfrm>
              <a:off x="3170167" y="2464861"/>
              <a:ext cx="2055674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主控单元</a:t>
              </a:r>
              <a:endPara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8" name="Rectangle 46"/>
          <p:cNvSpPr>
            <a:spLocks noChangeArrowheads="1"/>
          </p:cNvSpPr>
          <p:nvPr/>
        </p:nvSpPr>
        <p:spPr bwMode="auto">
          <a:xfrm>
            <a:off x="6567317" y="2727553"/>
            <a:ext cx="928687" cy="5540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PCSrc</a:t>
            </a:r>
            <a:endPara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eaLnBrk="1" hangingPunct="1"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控制器</a:t>
            </a: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9" name="Rectangle 53"/>
          <p:cNvSpPr>
            <a:spLocks noChangeArrowheads="1"/>
          </p:cNvSpPr>
          <p:nvPr/>
        </p:nvSpPr>
        <p:spPr bwMode="auto">
          <a:xfrm>
            <a:off x="7067379" y="4151541"/>
            <a:ext cx="4270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Calibri" panose="020F0502020204030204" pitchFamily="34" charset="0"/>
              </a:rPr>
              <a:t>Zero</a:t>
            </a:r>
            <a:endParaRPr lang="en-US" altLang="zh-CN" sz="18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Rectangle 59"/>
          <p:cNvSpPr>
            <a:spLocks noChangeArrowheads="1"/>
          </p:cNvSpPr>
          <p:nvPr/>
        </p:nvSpPr>
        <p:spPr bwMode="auto">
          <a:xfrm>
            <a:off x="2609679" y="2344966"/>
            <a:ext cx="311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Helvetica" panose="020B0604020202020204" pitchFamily="34" charset="0"/>
              </a:rPr>
              <a:t>op</a:t>
            </a:r>
            <a:endParaRPr lang="en-US" altLang="zh-CN" sz="2000"/>
          </a:p>
        </p:txBody>
      </p:sp>
      <p:grpSp>
        <p:nvGrpSpPr>
          <p:cNvPr id="23" name="组合 71"/>
          <p:cNvGrpSpPr>
            <a:grpSpLocks/>
          </p:cNvGrpSpPr>
          <p:nvPr/>
        </p:nvGrpSpPr>
        <p:grpSpPr bwMode="auto">
          <a:xfrm>
            <a:off x="2274717" y="1494066"/>
            <a:ext cx="977900" cy="790575"/>
            <a:chOff x="2207768" y="1277844"/>
            <a:chExt cx="977900" cy="790045"/>
          </a:xfrm>
        </p:grpSpPr>
        <p:sp>
          <p:nvSpPr>
            <p:cNvPr id="24" name="Rectangle 60"/>
            <p:cNvSpPr>
              <a:spLocks noChangeArrowheads="1"/>
            </p:cNvSpPr>
            <p:nvPr/>
          </p:nvSpPr>
          <p:spPr bwMode="auto">
            <a:xfrm>
              <a:off x="2207768" y="1277844"/>
              <a:ext cx="9779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Calibri" panose="020F0502020204030204" pitchFamily="34" charset="0"/>
                </a:rPr>
                <a:t>I[31:26]</a:t>
              </a:r>
              <a:endParaRPr lang="en-US" altLang="zh-CN" sz="2400">
                <a:latin typeface="Calibri" panose="020F0502020204030204" pitchFamily="34" charset="0"/>
              </a:endParaRPr>
            </a:p>
          </p:txBody>
        </p:sp>
        <p:sp>
          <p:nvSpPr>
            <p:cNvPr id="25" name="Line 64"/>
            <p:cNvSpPr>
              <a:spLocks noChangeShapeType="1"/>
            </p:cNvSpPr>
            <p:nvPr/>
          </p:nvSpPr>
          <p:spPr bwMode="auto">
            <a:xfrm>
              <a:off x="2698750" y="1671814"/>
              <a:ext cx="0" cy="3960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lg" len="lg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" name="组合 70"/>
          <p:cNvGrpSpPr>
            <a:grpSpLocks/>
          </p:cNvGrpSpPr>
          <p:nvPr/>
        </p:nvGrpSpPr>
        <p:grpSpPr bwMode="auto">
          <a:xfrm>
            <a:off x="317329" y="1391543"/>
            <a:ext cx="8329613" cy="813723"/>
            <a:chOff x="250825" y="1175415"/>
            <a:chExt cx="8329212" cy="813723"/>
          </a:xfrm>
        </p:grpSpPr>
        <p:sp>
          <p:nvSpPr>
            <p:cNvPr id="27" name="Line 42"/>
            <p:cNvSpPr>
              <a:spLocks noChangeShapeType="1"/>
            </p:cNvSpPr>
            <p:nvPr/>
          </p:nvSpPr>
          <p:spPr bwMode="auto">
            <a:xfrm flipH="1">
              <a:off x="300037" y="1673225"/>
              <a:ext cx="82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50825" y="1175415"/>
              <a:ext cx="158424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Instruction  </a:t>
              </a:r>
              <a:endParaRPr lang="en-US" altLang="zh-CN" dirty="0">
                <a:solidFill>
                  <a:schemeClr val="accent1"/>
                </a:solidFill>
              </a:endParaRPr>
            </a:p>
          </p:txBody>
        </p:sp>
        <p:sp>
          <p:nvSpPr>
            <p:cNvPr id="29" name="Rectangle 44"/>
            <p:cNvSpPr>
              <a:spLocks noChangeArrowheads="1"/>
            </p:cNvSpPr>
            <p:nvPr/>
          </p:nvSpPr>
          <p:spPr bwMode="auto">
            <a:xfrm>
              <a:off x="1670050" y="1684338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Helvetica" panose="020B0604020202020204" pitchFamily="34" charset="0"/>
                </a:rPr>
                <a:t>32</a:t>
              </a:r>
              <a:endParaRPr lang="en-US" altLang="zh-CN" sz="2000"/>
            </a:p>
          </p:txBody>
        </p:sp>
        <p:sp>
          <p:nvSpPr>
            <p:cNvPr id="33" name="Line 68"/>
            <p:cNvSpPr>
              <a:spLocks noChangeShapeType="1"/>
            </p:cNvSpPr>
            <p:nvPr/>
          </p:nvSpPr>
          <p:spPr bwMode="auto">
            <a:xfrm flipH="1">
              <a:off x="1330325" y="1587500"/>
              <a:ext cx="179388" cy="1793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" name="Rectangle 69"/>
          <p:cNvSpPr>
            <a:spLocks noChangeArrowheads="1"/>
          </p:cNvSpPr>
          <p:nvPr/>
        </p:nvSpPr>
        <p:spPr bwMode="auto">
          <a:xfrm>
            <a:off x="8094492" y="2278291"/>
            <a:ext cx="865187" cy="1295400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</a:t>
            </a:r>
          </a:p>
          <a:p>
            <a:pPr algn="ctr" eaLnBrk="1" hangingPunct="1"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控制器</a:t>
            </a:r>
          </a:p>
        </p:txBody>
      </p:sp>
      <p:grpSp>
        <p:nvGrpSpPr>
          <p:cNvPr id="35" name="Group 71"/>
          <p:cNvGrpSpPr>
            <a:grpSpLocks/>
          </p:cNvGrpSpPr>
          <p:nvPr/>
        </p:nvGrpSpPr>
        <p:grpSpPr bwMode="auto">
          <a:xfrm>
            <a:off x="8478667" y="3573691"/>
            <a:ext cx="120650" cy="501650"/>
            <a:chOff x="4672" y="2059"/>
            <a:chExt cx="76" cy="316"/>
          </a:xfrm>
        </p:grpSpPr>
        <p:sp>
          <p:nvSpPr>
            <p:cNvPr id="36" name="Freeform 72"/>
            <p:cNvSpPr>
              <a:spLocks/>
            </p:cNvSpPr>
            <p:nvPr/>
          </p:nvSpPr>
          <p:spPr bwMode="auto">
            <a:xfrm>
              <a:off x="4672" y="2283"/>
              <a:ext cx="76" cy="92"/>
            </a:xfrm>
            <a:custGeom>
              <a:avLst/>
              <a:gdLst>
                <a:gd name="T0" fmla="*/ 38 w 76"/>
                <a:gd name="T1" fmla="*/ 92 h 92"/>
                <a:gd name="T2" fmla="*/ 0 w 76"/>
                <a:gd name="T3" fmla="*/ 0 h 92"/>
                <a:gd name="T4" fmla="*/ 76 w 76"/>
                <a:gd name="T5" fmla="*/ 0 h 92"/>
                <a:gd name="T6" fmla="*/ 38 w 76"/>
                <a:gd name="T7" fmla="*/ 92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92"/>
                <a:gd name="T14" fmla="*/ 76 w 76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92">
                  <a:moveTo>
                    <a:pt x="38" y="92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38" y="9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73"/>
            <p:cNvSpPr>
              <a:spLocks noChangeShapeType="1"/>
            </p:cNvSpPr>
            <p:nvPr/>
          </p:nvSpPr>
          <p:spPr bwMode="auto">
            <a:xfrm>
              <a:off x="4710" y="2059"/>
              <a:ext cx="0" cy="272"/>
            </a:xfrm>
            <a:prstGeom prst="line">
              <a:avLst/>
            </a:prstGeom>
            <a:noFill/>
            <a:ln w="23813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标题 1"/>
          <p:cNvSpPr txBox="1">
            <a:spLocks/>
          </p:cNvSpPr>
          <p:nvPr/>
        </p:nvSpPr>
        <p:spPr bwMode="auto">
          <a:xfrm>
            <a:off x="218904" y="714402"/>
            <a:ext cx="51450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0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控制单元采用两级控制模式</a:t>
            </a:r>
          </a:p>
        </p:txBody>
      </p:sp>
      <p:grpSp>
        <p:nvGrpSpPr>
          <p:cNvPr id="39" name="组合 77"/>
          <p:cNvGrpSpPr>
            <a:grpSpLocks/>
          </p:cNvGrpSpPr>
          <p:nvPr/>
        </p:nvGrpSpPr>
        <p:grpSpPr bwMode="auto">
          <a:xfrm>
            <a:off x="5567192" y="2340203"/>
            <a:ext cx="2530475" cy="304800"/>
            <a:chOff x="5500694" y="2420938"/>
            <a:chExt cx="2529932" cy="304800"/>
          </a:xfrm>
        </p:grpSpPr>
        <p:sp>
          <p:nvSpPr>
            <p:cNvPr id="40" name="Line 74"/>
            <p:cNvSpPr>
              <a:spLocks noChangeShapeType="1"/>
            </p:cNvSpPr>
            <p:nvPr/>
          </p:nvSpPr>
          <p:spPr bwMode="auto">
            <a:xfrm>
              <a:off x="6158626" y="2623955"/>
              <a:ext cx="1872000" cy="0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1" name="Rectangle 76"/>
            <p:cNvSpPr>
              <a:spLocks noChangeArrowheads="1"/>
            </p:cNvSpPr>
            <p:nvPr/>
          </p:nvSpPr>
          <p:spPr bwMode="auto">
            <a:xfrm>
              <a:off x="5500694" y="2420938"/>
              <a:ext cx="5969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 err="1">
                  <a:solidFill>
                    <a:schemeClr val="accent2"/>
                  </a:solidFill>
                  <a:latin typeface="Calibri" panose="020F0502020204030204" pitchFamily="34" charset="0"/>
                </a:rPr>
                <a:t>aluop</a:t>
              </a:r>
              <a:endPara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2" name="组合 78"/>
          <p:cNvGrpSpPr>
            <a:grpSpLocks/>
          </p:cNvGrpSpPr>
          <p:nvPr/>
        </p:nvGrpSpPr>
        <p:grpSpPr bwMode="auto">
          <a:xfrm>
            <a:off x="8210379" y="1494066"/>
            <a:ext cx="669925" cy="1084262"/>
            <a:chOff x="8143900" y="1277925"/>
            <a:chExt cx="669925" cy="1083563"/>
          </a:xfrm>
        </p:grpSpPr>
        <p:grpSp>
          <p:nvGrpSpPr>
            <p:cNvPr id="43" name="组合 76"/>
            <p:cNvGrpSpPr>
              <a:grpSpLocks/>
            </p:cNvGrpSpPr>
            <p:nvPr/>
          </p:nvGrpSpPr>
          <p:grpSpPr bwMode="auto">
            <a:xfrm>
              <a:off x="8143900" y="1277925"/>
              <a:ext cx="669925" cy="789894"/>
              <a:chOff x="8143900" y="1277925"/>
              <a:chExt cx="669925" cy="789894"/>
            </a:xfrm>
          </p:grpSpPr>
          <p:sp>
            <p:nvSpPr>
              <p:cNvPr id="45" name="Rectangle 61"/>
              <p:cNvSpPr>
                <a:spLocks noChangeArrowheads="1"/>
              </p:cNvSpPr>
              <p:nvPr/>
            </p:nvSpPr>
            <p:spPr bwMode="auto">
              <a:xfrm>
                <a:off x="8143900" y="1277925"/>
                <a:ext cx="669925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latin typeface="Calibri" panose="020F0502020204030204" pitchFamily="34" charset="0"/>
                  </a:rPr>
                  <a:t>I[5:0]</a:t>
                </a:r>
                <a:endParaRPr lang="en-US" altLang="zh-CN" sz="2400">
                  <a:latin typeface="Calibri" panose="020F0502020204030204" pitchFamily="34" charset="0"/>
                </a:endParaRPr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auto">
              <a:xfrm>
                <a:off x="8493280" y="1671819"/>
                <a:ext cx="0" cy="39600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oval" w="lg" len="lg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4" name="Rectangle 77"/>
            <p:cNvSpPr>
              <a:spLocks noChangeArrowheads="1"/>
            </p:cNvSpPr>
            <p:nvPr/>
          </p:nvSpPr>
          <p:spPr bwMode="auto">
            <a:xfrm>
              <a:off x="8260308" y="2056688"/>
              <a:ext cx="4794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accent1"/>
                  </a:solidFill>
                </a:rPr>
                <a:t>func</a:t>
              </a:r>
              <a:endParaRPr lang="en-US" altLang="zh-CN" sz="2000">
                <a:solidFill>
                  <a:schemeClr val="accent1"/>
                </a:solidFill>
              </a:endParaRPr>
            </a:p>
          </p:txBody>
        </p:sp>
      </p:grpSp>
      <p:grpSp>
        <p:nvGrpSpPr>
          <p:cNvPr id="47" name="组合 84"/>
          <p:cNvGrpSpPr>
            <a:grpSpLocks/>
          </p:cNvGrpSpPr>
          <p:nvPr/>
        </p:nvGrpSpPr>
        <p:grpSpPr bwMode="auto">
          <a:xfrm>
            <a:off x="5338592" y="1126627"/>
            <a:ext cx="1887332" cy="1065934"/>
            <a:chOff x="5271850" y="911001"/>
            <a:chExt cx="1886952" cy="1064716"/>
          </a:xfrm>
        </p:grpSpPr>
        <p:sp>
          <p:nvSpPr>
            <p:cNvPr id="48" name="TextBox 78"/>
            <p:cNvSpPr txBox="1">
              <a:spLocks noChangeArrowheads="1"/>
            </p:cNvSpPr>
            <p:nvPr/>
          </p:nvSpPr>
          <p:spPr bwMode="auto">
            <a:xfrm>
              <a:off x="6392399" y="911001"/>
              <a:ext cx="766403" cy="368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b="1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第</a:t>
              </a:r>
              <a:r>
                <a:rPr lang="en-US" altLang="zh-CN" b="1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b="1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级</a:t>
              </a:r>
            </a:p>
          </p:txBody>
        </p:sp>
        <p:cxnSp>
          <p:nvCxnSpPr>
            <p:cNvPr id="49" name="直接箭头连接符 81"/>
            <p:cNvCxnSpPr>
              <a:cxnSpLocks noChangeShapeType="1"/>
            </p:cNvCxnSpPr>
            <p:nvPr/>
          </p:nvCxnSpPr>
          <p:spPr bwMode="auto">
            <a:xfrm rot="10800000" flipV="1">
              <a:off x="5271850" y="1285941"/>
              <a:ext cx="1264095" cy="689776"/>
            </a:xfrm>
            <a:prstGeom prst="straightConnector1">
              <a:avLst/>
            </a:prstGeom>
            <a:noFill/>
            <a:ln w="28575" cap="sq" algn="ctr">
              <a:solidFill>
                <a:srgbClr val="FFC0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" name="组合 83"/>
          <p:cNvGrpSpPr>
            <a:grpSpLocks/>
          </p:cNvGrpSpPr>
          <p:nvPr/>
        </p:nvGrpSpPr>
        <p:grpSpPr bwMode="auto">
          <a:xfrm>
            <a:off x="137942" y="2797403"/>
            <a:ext cx="219075" cy="2014538"/>
            <a:chOff x="212694" y="2430439"/>
            <a:chExt cx="218290" cy="2016000"/>
          </a:xfrm>
        </p:grpSpPr>
        <p:cxnSp>
          <p:nvCxnSpPr>
            <p:cNvPr id="51" name="直接连接符 86"/>
            <p:cNvCxnSpPr>
              <a:cxnSpLocks noChangeShapeType="1"/>
            </p:cNvCxnSpPr>
            <p:nvPr/>
          </p:nvCxnSpPr>
          <p:spPr bwMode="auto">
            <a:xfrm>
              <a:off x="214984" y="2430439"/>
              <a:ext cx="216000" cy="1588"/>
            </a:xfrm>
            <a:prstGeom prst="line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直接连接符 87"/>
            <p:cNvCxnSpPr>
              <a:cxnSpLocks noChangeShapeType="1"/>
            </p:cNvCxnSpPr>
            <p:nvPr/>
          </p:nvCxnSpPr>
          <p:spPr bwMode="auto">
            <a:xfrm rot="5400000">
              <a:off x="-794512" y="3437645"/>
              <a:ext cx="2016000" cy="1588"/>
            </a:xfrm>
            <a:prstGeom prst="line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直接连接符 88"/>
            <p:cNvCxnSpPr>
              <a:cxnSpLocks noChangeShapeType="1"/>
            </p:cNvCxnSpPr>
            <p:nvPr/>
          </p:nvCxnSpPr>
          <p:spPr bwMode="auto">
            <a:xfrm>
              <a:off x="214282" y="4444105"/>
              <a:ext cx="216000" cy="1588"/>
            </a:xfrm>
            <a:prstGeom prst="line">
              <a:avLst/>
            </a:prstGeom>
            <a:noFill/>
            <a:ln w="28575" cap="sq" algn="ctr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" name="Rectangle 57"/>
          <p:cNvSpPr>
            <a:spLocks noChangeArrowheads="1"/>
          </p:cNvSpPr>
          <p:nvPr/>
        </p:nvSpPr>
        <p:spPr bwMode="auto">
          <a:xfrm>
            <a:off x="5781504" y="2654528"/>
            <a:ext cx="3619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  <a:latin typeface="Calibri" panose="020F0502020204030204" pitchFamily="34" charset="0"/>
              </a:rPr>
              <a:t>beq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  <a:latin typeface="Calibri" panose="020F0502020204030204" pitchFamily="34" charset="0"/>
              </a:rPr>
              <a:t>j</a:t>
            </a:r>
          </a:p>
        </p:txBody>
      </p:sp>
      <p:grpSp>
        <p:nvGrpSpPr>
          <p:cNvPr id="55" name="组合 104"/>
          <p:cNvGrpSpPr>
            <a:grpSpLocks/>
          </p:cNvGrpSpPr>
          <p:nvPr/>
        </p:nvGrpSpPr>
        <p:grpSpPr bwMode="auto">
          <a:xfrm>
            <a:off x="6210129" y="2859316"/>
            <a:ext cx="360363" cy="285750"/>
            <a:chOff x="6143625" y="2643188"/>
            <a:chExt cx="360363" cy="285750"/>
          </a:xfrm>
        </p:grpSpPr>
        <p:cxnSp>
          <p:nvCxnSpPr>
            <p:cNvPr id="56" name="直接箭头连接符 55"/>
            <p:cNvCxnSpPr/>
            <p:nvPr/>
          </p:nvCxnSpPr>
          <p:spPr bwMode="auto">
            <a:xfrm>
              <a:off x="6143625" y="2643188"/>
              <a:ext cx="360363" cy="1587"/>
            </a:xfrm>
            <a:prstGeom prst="straightConnector1">
              <a:avLst/>
            </a:prstGeom>
            <a:ln w="28575"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 bwMode="auto">
            <a:xfrm>
              <a:off x="6143625" y="2927350"/>
              <a:ext cx="360363" cy="1588"/>
            </a:xfrm>
            <a:prstGeom prst="straightConnector1">
              <a:avLst/>
            </a:prstGeom>
            <a:ln w="28575"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79"/>
          <p:cNvSpPr txBox="1">
            <a:spLocks noChangeArrowheads="1"/>
          </p:cNvSpPr>
          <p:nvPr/>
        </p:nvSpPr>
        <p:spPr bwMode="auto">
          <a:xfrm>
            <a:off x="6470479" y="2030641"/>
            <a:ext cx="7665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级</a:t>
            </a:r>
          </a:p>
        </p:txBody>
      </p:sp>
      <p:grpSp>
        <p:nvGrpSpPr>
          <p:cNvPr id="59" name="组合 96"/>
          <p:cNvGrpSpPr>
            <a:grpSpLocks/>
          </p:cNvGrpSpPr>
          <p:nvPr/>
        </p:nvGrpSpPr>
        <p:grpSpPr bwMode="auto">
          <a:xfrm>
            <a:off x="425279" y="4135666"/>
            <a:ext cx="8475663" cy="795337"/>
            <a:chOff x="358947" y="3918835"/>
            <a:chExt cx="8476193" cy="796136"/>
          </a:xfrm>
        </p:grpSpPr>
        <p:sp>
          <p:nvSpPr>
            <p:cNvPr id="60" name="Rectangle 70"/>
            <p:cNvSpPr>
              <a:spLocks noChangeArrowheads="1"/>
            </p:cNvSpPr>
            <p:nvPr/>
          </p:nvSpPr>
          <p:spPr bwMode="auto">
            <a:xfrm>
              <a:off x="7795328" y="3918835"/>
              <a:ext cx="10398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accent1"/>
                  </a:solidFill>
                  <a:latin typeface="Calibri" panose="020F0502020204030204" pitchFamily="34" charset="0"/>
                </a:rPr>
                <a:t>operation</a:t>
              </a:r>
              <a:endParaRPr lang="en-US" altLang="zh-CN" sz="200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61" name="组合 95"/>
            <p:cNvGrpSpPr>
              <a:grpSpLocks/>
            </p:cNvGrpSpPr>
            <p:nvPr/>
          </p:nvGrpSpPr>
          <p:grpSpPr bwMode="auto">
            <a:xfrm>
              <a:off x="358947" y="3935413"/>
              <a:ext cx="6570507" cy="779558"/>
              <a:chOff x="358947" y="3935413"/>
              <a:chExt cx="6570507" cy="779558"/>
            </a:xfrm>
          </p:grpSpPr>
          <p:grpSp>
            <p:nvGrpSpPr>
              <p:cNvPr id="62" name="组合 75"/>
              <p:cNvGrpSpPr>
                <a:grpSpLocks/>
              </p:cNvGrpSpPr>
              <p:nvPr/>
            </p:nvGrpSpPr>
            <p:grpSpPr bwMode="auto">
              <a:xfrm>
                <a:off x="396875" y="3935413"/>
                <a:ext cx="6532579" cy="276999"/>
                <a:chOff x="396875" y="3935411"/>
                <a:chExt cx="6532579" cy="277775"/>
              </a:xfrm>
            </p:grpSpPr>
            <p:sp>
              <p:nvSpPr>
                <p:cNvPr id="64" name="Rectangle 15"/>
                <p:cNvSpPr>
                  <a:spLocks noChangeArrowheads="1"/>
                </p:cNvSpPr>
                <p:nvPr/>
              </p:nvSpPr>
              <p:spPr bwMode="auto">
                <a:xfrm>
                  <a:off x="6400527" y="3935411"/>
                  <a:ext cx="528927" cy="277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>
                      <a:solidFill>
                        <a:schemeClr val="accent1"/>
                      </a:solidFill>
                      <a:latin typeface="Calibri" panose="020F0502020204030204" pitchFamily="34" charset="0"/>
                    </a:rPr>
                    <a:t>PCSrc</a:t>
                  </a:r>
                  <a:endParaRPr lang="en-US" altLang="zh-CN" sz="1800">
                    <a:solidFill>
                      <a:schemeClr val="accent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5" name="Rectangle 16"/>
                <p:cNvSpPr>
                  <a:spLocks noChangeArrowheads="1"/>
                </p:cNvSpPr>
                <p:nvPr/>
              </p:nvSpPr>
              <p:spPr bwMode="auto">
                <a:xfrm>
                  <a:off x="5480050" y="3935411"/>
                  <a:ext cx="665952" cy="277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>
                      <a:solidFill>
                        <a:schemeClr val="accent1"/>
                      </a:solidFill>
                      <a:latin typeface="Calibri" panose="020F0502020204030204" pitchFamily="34" charset="0"/>
                    </a:rPr>
                    <a:t>ALUSrc</a:t>
                  </a:r>
                  <a:endParaRPr lang="en-US" altLang="zh-CN" sz="1800">
                    <a:solidFill>
                      <a:schemeClr val="accent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6" name="Rectangle 17"/>
                <p:cNvSpPr>
                  <a:spLocks noChangeArrowheads="1"/>
                </p:cNvSpPr>
                <p:nvPr/>
              </p:nvSpPr>
              <p:spPr bwMode="auto">
                <a:xfrm>
                  <a:off x="4324350" y="3935411"/>
                  <a:ext cx="1039259" cy="277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>
                      <a:solidFill>
                        <a:schemeClr val="accent1"/>
                      </a:solidFill>
                      <a:latin typeface="Calibri" panose="020F0502020204030204" pitchFamily="34" charset="0"/>
                    </a:rPr>
                    <a:t>MemWrite</a:t>
                  </a:r>
                  <a:endParaRPr lang="en-US" altLang="zh-CN" sz="1800">
                    <a:solidFill>
                      <a:schemeClr val="accent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7" name="Rectangle 18"/>
                <p:cNvSpPr>
                  <a:spLocks noChangeArrowheads="1"/>
                </p:cNvSpPr>
                <p:nvPr/>
              </p:nvSpPr>
              <p:spPr bwMode="auto">
                <a:xfrm>
                  <a:off x="3284538" y="3935411"/>
                  <a:ext cx="984052" cy="277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>
                      <a:solidFill>
                        <a:schemeClr val="accent1"/>
                      </a:solidFill>
                      <a:latin typeface="Calibri" panose="020F0502020204030204" pitchFamily="34" charset="0"/>
                    </a:rPr>
                    <a:t>MemRead</a:t>
                  </a:r>
                  <a:endParaRPr lang="en-US" altLang="zh-CN" sz="1800">
                    <a:solidFill>
                      <a:schemeClr val="accent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8" name="Rectangle 19"/>
                <p:cNvSpPr>
                  <a:spLocks noChangeArrowheads="1"/>
                </p:cNvSpPr>
                <p:nvPr/>
              </p:nvSpPr>
              <p:spPr bwMode="auto">
                <a:xfrm>
                  <a:off x="2163763" y="3935413"/>
                  <a:ext cx="97283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>
                      <a:solidFill>
                        <a:schemeClr val="accent1"/>
                      </a:solidFill>
                      <a:latin typeface="Calibri" panose="020F0502020204030204" pitchFamily="34" charset="0"/>
                    </a:rPr>
                    <a:t>Mem2Reg</a:t>
                  </a:r>
                  <a:endParaRPr lang="en-US" altLang="zh-CN" sz="1800">
                    <a:solidFill>
                      <a:schemeClr val="accent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9" name="Rectangle 20"/>
                <p:cNvSpPr>
                  <a:spLocks noChangeArrowheads="1"/>
                </p:cNvSpPr>
                <p:nvPr/>
              </p:nvSpPr>
              <p:spPr bwMode="auto">
                <a:xfrm>
                  <a:off x="1393825" y="3935411"/>
                  <a:ext cx="665695" cy="277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>
                      <a:solidFill>
                        <a:schemeClr val="accent1"/>
                      </a:solidFill>
                      <a:latin typeface="Calibri" panose="020F0502020204030204" pitchFamily="34" charset="0"/>
                    </a:rPr>
                    <a:t>RegDst</a:t>
                  </a:r>
                  <a:endParaRPr lang="en-US" altLang="zh-CN" sz="1800">
                    <a:solidFill>
                      <a:schemeClr val="accent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0" name="Rectangle 21"/>
                <p:cNvSpPr>
                  <a:spLocks noChangeArrowheads="1"/>
                </p:cNvSpPr>
                <p:nvPr/>
              </p:nvSpPr>
              <p:spPr bwMode="auto">
                <a:xfrm>
                  <a:off x="396875" y="3935411"/>
                  <a:ext cx="885179" cy="277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>
                      <a:solidFill>
                        <a:schemeClr val="accent1"/>
                      </a:solidFill>
                      <a:latin typeface="Calibri" panose="020F0502020204030204" pitchFamily="34" charset="0"/>
                    </a:rPr>
                    <a:t>RegWrite</a:t>
                  </a:r>
                  <a:endParaRPr lang="en-US" altLang="zh-CN" sz="1800">
                    <a:solidFill>
                      <a:schemeClr val="accent1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63" name="Rectangle 60"/>
              <p:cNvSpPr>
                <a:spLocks noChangeArrowheads="1"/>
              </p:cNvSpPr>
              <p:nvPr/>
            </p:nvSpPr>
            <p:spPr bwMode="auto">
              <a:xfrm>
                <a:off x="358947" y="4437972"/>
                <a:ext cx="6572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extend</a:t>
                </a:r>
              </a:p>
            </p:txBody>
          </p:sp>
        </p:grpSp>
      </p:grpSp>
      <p:grpSp>
        <p:nvGrpSpPr>
          <p:cNvPr id="71" name="组合 98"/>
          <p:cNvGrpSpPr>
            <a:grpSpLocks/>
          </p:cNvGrpSpPr>
          <p:nvPr/>
        </p:nvGrpSpPr>
        <p:grpSpPr bwMode="auto">
          <a:xfrm>
            <a:off x="420517" y="2654528"/>
            <a:ext cx="5749925" cy="1449388"/>
            <a:chOff x="354013" y="2438400"/>
            <a:chExt cx="5749925" cy="1449388"/>
          </a:xfrm>
        </p:grpSpPr>
        <p:grpSp>
          <p:nvGrpSpPr>
            <p:cNvPr id="72" name="组合 90"/>
            <p:cNvGrpSpPr>
              <a:grpSpLocks/>
            </p:cNvGrpSpPr>
            <p:nvPr/>
          </p:nvGrpSpPr>
          <p:grpSpPr bwMode="auto">
            <a:xfrm>
              <a:off x="354013" y="2995613"/>
              <a:ext cx="5749925" cy="892175"/>
              <a:chOff x="354013" y="2995613"/>
              <a:chExt cx="5749925" cy="892175"/>
            </a:xfrm>
          </p:grpSpPr>
          <p:grpSp>
            <p:nvGrpSpPr>
              <p:cNvPr id="74" name="Group 11"/>
              <p:cNvGrpSpPr>
                <a:grpSpLocks/>
              </p:cNvGrpSpPr>
              <p:nvPr/>
            </p:nvGrpSpPr>
            <p:grpSpPr bwMode="auto">
              <a:xfrm>
                <a:off x="5746750" y="3341688"/>
                <a:ext cx="120650" cy="546100"/>
                <a:chOff x="3572" y="2059"/>
                <a:chExt cx="76" cy="344"/>
              </a:xfrm>
            </p:grpSpPr>
            <p:sp>
              <p:nvSpPr>
                <p:cNvPr id="96" name="Freeform 12"/>
                <p:cNvSpPr>
                  <a:spLocks/>
                </p:cNvSpPr>
                <p:nvPr/>
              </p:nvSpPr>
              <p:spPr bwMode="auto">
                <a:xfrm>
                  <a:off x="3572" y="2311"/>
                  <a:ext cx="76" cy="92"/>
                </a:xfrm>
                <a:custGeom>
                  <a:avLst/>
                  <a:gdLst>
                    <a:gd name="T0" fmla="*/ 38 w 76"/>
                    <a:gd name="T1" fmla="*/ 92 h 92"/>
                    <a:gd name="T2" fmla="*/ 0 w 76"/>
                    <a:gd name="T3" fmla="*/ 0 h 92"/>
                    <a:gd name="T4" fmla="*/ 76 w 76"/>
                    <a:gd name="T5" fmla="*/ 0 h 92"/>
                    <a:gd name="T6" fmla="*/ 38 w 76"/>
                    <a:gd name="T7" fmla="*/ 92 h 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6"/>
                    <a:gd name="T13" fmla="*/ 0 h 92"/>
                    <a:gd name="T14" fmla="*/ 76 w 76"/>
                    <a:gd name="T15" fmla="*/ 92 h 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6" h="92">
                      <a:moveTo>
                        <a:pt x="38" y="92"/>
                      </a:moveTo>
                      <a:lnTo>
                        <a:pt x="0" y="0"/>
                      </a:lnTo>
                      <a:lnTo>
                        <a:pt x="76" y="0"/>
                      </a:lnTo>
                      <a:lnTo>
                        <a:pt x="38" y="9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" name="Line 13"/>
                <p:cNvSpPr>
                  <a:spLocks noChangeShapeType="1"/>
                </p:cNvSpPr>
                <p:nvPr/>
              </p:nvSpPr>
              <p:spPr bwMode="auto">
                <a:xfrm>
                  <a:off x="3610" y="2059"/>
                  <a:ext cx="0" cy="295"/>
                </a:xfrm>
                <a:prstGeom prst="line">
                  <a:avLst/>
                </a:prstGeom>
                <a:noFill/>
                <a:ln w="23813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" name="Group 22"/>
              <p:cNvGrpSpPr>
                <a:grpSpLocks/>
              </p:cNvGrpSpPr>
              <p:nvPr/>
            </p:nvGrpSpPr>
            <p:grpSpPr bwMode="auto">
              <a:xfrm>
                <a:off x="4667250" y="3341688"/>
                <a:ext cx="120650" cy="546100"/>
                <a:chOff x="3022" y="2059"/>
                <a:chExt cx="76" cy="344"/>
              </a:xfrm>
            </p:grpSpPr>
            <p:sp>
              <p:nvSpPr>
                <p:cNvPr id="94" name="Freeform 23"/>
                <p:cNvSpPr>
                  <a:spLocks/>
                </p:cNvSpPr>
                <p:nvPr/>
              </p:nvSpPr>
              <p:spPr bwMode="auto">
                <a:xfrm>
                  <a:off x="3022" y="2311"/>
                  <a:ext cx="76" cy="92"/>
                </a:xfrm>
                <a:custGeom>
                  <a:avLst/>
                  <a:gdLst>
                    <a:gd name="T0" fmla="*/ 38 w 76"/>
                    <a:gd name="T1" fmla="*/ 92 h 92"/>
                    <a:gd name="T2" fmla="*/ 0 w 76"/>
                    <a:gd name="T3" fmla="*/ 0 h 92"/>
                    <a:gd name="T4" fmla="*/ 76 w 76"/>
                    <a:gd name="T5" fmla="*/ 0 h 92"/>
                    <a:gd name="T6" fmla="*/ 38 w 76"/>
                    <a:gd name="T7" fmla="*/ 92 h 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6"/>
                    <a:gd name="T13" fmla="*/ 0 h 92"/>
                    <a:gd name="T14" fmla="*/ 76 w 76"/>
                    <a:gd name="T15" fmla="*/ 92 h 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6" h="92">
                      <a:moveTo>
                        <a:pt x="38" y="92"/>
                      </a:moveTo>
                      <a:lnTo>
                        <a:pt x="0" y="0"/>
                      </a:lnTo>
                      <a:lnTo>
                        <a:pt x="76" y="0"/>
                      </a:lnTo>
                      <a:lnTo>
                        <a:pt x="38" y="9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" name="Line 24"/>
                <p:cNvSpPr>
                  <a:spLocks noChangeShapeType="1"/>
                </p:cNvSpPr>
                <p:nvPr/>
              </p:nvSpPr>
              <p:spPr bwMode="auto">
                <a:xfrm>
                  <a:off x="3060" y="2059"/>
                  <a:ext cx="0" cy="313"/>
                </a:xfrm>
                <a:prstGeom prst="line">
                  <a:avLst/>
                </a:prstGeom>
                <a:noFill/>
                <a:ln w="23813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" name="Group 25"/>
              <p:cNvGrpSpPr>
                <a:grpSpLocks/>
              </p:cNvGrpSpPr>
              <p:nvPr/>
            </p:nvGrpSpPr>
            <p:grpSpPr bwMode="auto">
              <a:xfrm>
                <a:off x="3633788" y="3341688"/>
                <a:ext cx="122237" cy="546100"/>
                <a:chOff x="2471" y="2059"/>
                <a:chExt cx="77" cy="344"/>
              </a:xfrm>
            </p:grpSpPr>
            <p:sp>
              <p:nvSpPr>
                <p:cNvPr id="92" name="Freeform 26"/>
                <p:cNvSpPr>
                  <a:spLocks/>
                </p:cNvSpPr>
                <p:nvPr/>
              </p:nvSpPr>
              <p:spPr bwMode="auto">
                <a:xfrm>
                  <a:off x="2471" y="2311"/>
                  <a:ext cx="77" cy="92"/>
                </a:xfrm>
                <a:custGeom>
                  <a:avLst/>
                  <a:gdLst>
                    <a:gd name="T0" fmla="*/ 39 w 77"/>
                    <a:gd name="T1" fmla="*/ 92 h 92"/>
                    <a:gd name="T2" fmla="*/ 0 w 77"/>
                    <a:gd name="T3" fmla="*/ 0 h 92"/>
                    <a:gd name="T4" fmla="*/ 77 w 77"/>
                    <a:gd name="T5" fmla="*/ 0 h 92"/>
                    <a:gd name="T6" fmla="*/ 39 w 77"/>
                    <a:gd name="T7" fmla="*/ 92 h 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7"/>
                    <a:gd name="T13" fmla="*/ 0 h 92"/>
                    <a:gd name="T14" fmla="*/ 77 w 77"/>
                    <a:gd name="T15" fmla="*/ 92 h 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7" h="92">
                      <a:moveTo>
                        <a:pt x="39" y="92"/>
                      </a:moveTo>
                      <a:lnTo>
                        <a:pt x="0" y="0"/>
                      </a:lnTo>
                      <a:lnTo>
                        <a:pt x="77" y="0"/>
                      </a:lnTo>
                      <a:lnTo>
                        <a:pt x="39" y="9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" name="Line 27"/>
                <p:cNvSpPr>
                  <a:spLocks noChangeShapeType="1"/>
                </p:cNvSpPr>
                <p:nvPr/>
              </p:nvSpPr>
              <p:spPr bwMode="auto">
                <a:xfrm>
                  <a:off x="2510" y="2059"/>
                  <a:ext cx="0" cy="313"/>
                </a:xfrm>
                <a:prstGeom prst="line">
                  <a:avLst/>
                </a:prstGeom>
                <a:noFill/>
                <a:ln w="23813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" name="Group 28"/>
              <p:cNvGrpSpPr>
                <a:grpSpLocks/>
              </p:cNvGrpSpPr>
              <p:nvPr/>
            </p:nvGrpSpPr>
            <p:grpSpPr bwMode="auto">
              <a:xfrm>
                <a:off x="2652713" y="3341688"/>
                <a:ext cx="120650" cy="546100"/>
                <a:chOff x="1853" y="2059"/>
                <a:chExt cx="76" cy="344"/>
              </a:xfrm>
            </p:grpSpPr>
            <p:sp>
              <p:nvSpPr>
                <p:cNvPr id="90" name="Freeform 29"/>
                <p:cNvSpPr>
                  <a:spLocks/>
                </p:cNvSpPr>
                <p:nvPr/>
              </p:nvSpPr>
              <p:spPr bwMode="auto">
                <a:xfrm>
                  <a:off x="1853" y="2311"/>
                  <a:ext cx="76" cy="92"/>
                </a:xfrm>
                <a:custGeom>
                  <a:avLst/>
                  <a:gdLst>
                    <a:gd name="T0" fmla="*/ 38 w 76"/>
                    <a:gd name="T1" fmla="*/ 92 h 92"/>
                    <a:gd name="T2" fmla="*/ 0 w 76"/>
                    <a:gd name="T3" fmla="*/ 0 h 92"/>
                    <a:gd name="T4" fmla="*/ 76 w 76"/>
                    <a:gd name="T5" fmla="*/ 0 h 92"/>
                    <a:gd name="T6" fmla="*/ 38 w 76"/>
                    <a:gd name="T7" fmla="*/ 92 h 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6"/>
                    <a:gd name="T13" fmla="*/ 0 h 92"/>
                    <a:gd name="T14" fmla="*/ 76 w 76"/>
                    <a:gd name="T15" fmla="*/ 92 h 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6" h="92">
                      <a:moveTo>
                        <a:pt x="38" y="92"/>
                      </a:moveTo>
                      <a:lnTo>
                        <a:pt x="0" y="0"/>
                      </a:lnTo>
                      <a:lnTo>
                        <a:pt x="76" y="0"/>
                      </a:lnTo>
                      <a:lnTo>
                        <a:pt x="38" y="9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" name="Line 30"/>
                <p:cNvSpPr>
                  <a:spLocks noChangeShapeType="1"/>
                </p:cNvSpPr>
                <p:nvPr/>
              </p:nvSpPr>
              <p:spPr bwMode="auto">
                <a:xfrm>
                  <a:off x="1891" y="2059"/>
                  <a:ext cx="0" cy="313"/>
                </a:xfrm>
                <a:prstGeom prst="line">
                  <a:avLst/>
                </a:prstGeom>
                <a:noFill/>
                <a:ln w="23813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" name="Group 31"/>
              <p:cNvGrpSpPr>
                <a:grpSpLocks/>
              </p:cNvGrpSpPr>
              <p:nvPr/>
            </p:nvGrpSpPr>
            <p:grpSpPr bwMode="auto">
              <a:xfrm>
                <a:off x="1670050" y="3341688"/>
                <a:ext cx="120650" cy="546100"/>
                <a:chOff x="1234" y="2059"/>
                <a:chExt cx="76" cy="344"/>
              </a:xfrm>
            </p:grpSpPr>
            <p:sp>
              <p:nvSpPr>
                <p:cNvPr id="88" name="Freeform 32"/>
                <p:cNvSpPr>
                  <a:spLocks/>
                </p:cNvSpPr>
                <p:nvPr/>
              </p:nvSpPr>
              <p:spPr bwMode="auto">
                <a:xfrm>
                  <a:off x="1234" y="2311"/>
                  <a:ext cx="76" cy="92"/>
                </a:xfrm>
                <a:custGeom>
                  <a:avLst/>
                  <a:gdLst>
                    <a:gd name="T0" fmla="*/ 38 w 76"/>
                    <a:gd name="T1" fmla="*/ 92 h 92"/>
                    <a:gd name="T2" fmla="*/ 0 w 76"/>
                    <a:gd name="T3" fmla="*/ 0 h 92"/>
                    <a:gd name="T4" fmla="*/ 76 w 76"/>
                    <a:gd name="T5" fmla="*/ 0 h 92"/>
                    <a:gd name="T6" fmla="*/ 38 w 76"/>
                    <a:gd name="T7" fmla="*/ 92 h 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6"/>
                    <a:gd name="T13" fmla="*/ 0 h 92"/>
                    <a:gd name="T14" fmla="*/ 76 w 76"/>
                    <a:gd name="T15" fmla="*/ 92 h 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6" h="92">
                      <a:moveTo>
                        <a:pt x="38" y="92"/>
                      </a:moveTo>
                      <a:lnTo>
                        <a:pt x="0" y="0"/>
                      </a:lnTo>
                      <a:lnTo>
                        <a:pt x="76" y="0"/>
                      </a:lnTo>
                      <a:lnTo>
                        <a:pt x="38" y="9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" name="Line 33"/>
                <p:cNvSpPr>
                  <a:spLocks noChangeShapeType="1"/>
                </p:cNvSpPr>
                <p:nvPr/>
              </p:nvSpPr>
              <p:spPr bwMode="auto">
                <a:xfrm>
                  <a:off x="1272" y="2059"/>
                  <a:ext cx="0" cy="313"/>
                </a:xfrm>
                <a:prstGeom prst="line">
                  <a:avLst/>
                </a:prstGeom>
                <a:noFill/>
                <a:ln w="23813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" name="Group 34"/>
              <p:cNvGrpSpPr>
                <a:grpSpLocks/>
              </p:cNvGrpSpPr>
              <p:nvPr/>
            </p:nvGrpSpPr>
            <p:grpSpPr bwMode="auto">
              <a:xfrm>
                <a:off x="687388" y="3341688"/>
                <a:ext cx="120650" cy="546100"/>
                <a:chOff x="615" y="2059"/>
                <a:chExt cx="76" cy="344"/>
              </a:xfrm>
            </p:grpSpPr>
            <p:sp>
              <p:nvSpPr>
                <p:cNvPr id="86" name="Freeform 35"/>
                <p:cNvSpPr>
                  <a:spLocks/>
                </p:cNvSpPr>
                <p:nvPr/>
              </p:nvSpPr>
              <p:spPr bwMode="auto">
                <a:xfrm>
                  <a:off x="615" y="2311"/>
                  <a:ext cx="76" cy="92"/>
                </a:xfrm>
                <a:custGeom>
                  <a:avLst/>
                  <a:gdLst>
                    <a:gd name="T0" fmla="*/ 38 w 76"/>
                    <a:gd name="T1" fmla="*/ 92 h 92"/>
                    <a:gd name="T2" fmla="*/ 0 w 76"/>
                    <a:gd name="T3" fmla="*/ 0 h 92"/>
                    <a:gd name="T4" fmla="*/ 76 w 76"/>
                    <a:gd name="T5" fmla="*/ 0 h 92"/>
                    <a:gd name="T6" fmla="*/ 38 w 76"/>
                    <a:gd name="T7" fmla="*/ 92 h 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6"/>
                    <a:gd name="T13" fmla="*/ 0 h 92"/>
                    <a:gd name="T14" fmla="*/ 76 w 76"/>
                    <a:gd name="T15" fmla="*/ 92 h 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6" h="92">
                      <a:moveTo>
                        <a:pt x="38" y="92"/>
                      </a:moveTo>
                      <a:lnTo>
                        <a:pt x="0" y="0"/>
                      </a:lnTo>
                      <a:lnTo>
                        <a:pt x="76" y="0"/>
                      </a:lnTo>
                      <a:lnTo>
                        <a:pt x="38" y="9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" name="Line 36"/>
                <p:cNvSpPr>
                  <a:spLocks noChangeShapeType="1"/>
                </p:cNvSpPr>
                <p:nvPr/>
              </p:nvSpPr>
              <p:spPr bwMode="auto">
                <a:xfrm>
                  <a:off x="653" y="2059"/>
                  <a:ext cx="0" cy="313"/>
                </a:xfrm>
                <a:prstGeom prst="line">
                  <a:avLst/>
                </a:prstGeom>
                <a:noFill/>
                <a:ln w="23813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" name="Rectangle 47"/>
              <p:cNvSpPr>
                <a:spLocks noChangeArrowheads="1"/>
              </p:cNvSpPr>
              <p:nvPr/>
            </p:nvSpPr>
            <p:spPr bwMode="auto">
              <a:xfrm>
                <a:off x="5435600" y="2995613"/>
                <a:ext cx="668338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ALUSrc</a:t>
                </a:r>
                <a:endParaRPr lang="en-US" altLang="zh-CN" sz="1800">
                  <a:solidFill>
                    <a:schemeClr val="accent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81" name="Rectangle 48"/>
              <p:cNvSpPr>
                <a:spLocks noChangeArrowheads="1"/>
              </p:cNvSpPr>
              <p:nvPr/>
            </p:nvSpPr>
            <p:spPr bwMode="auto">
              <a:xfrm>
                <a:off x="4252913" y="2995613"/>
                <a:ext cx="10382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MemWrite</a:t>
                </a:r>
                <a:endParaRPr lang="en-US" altLang="zh-CN" sz="1800">
                  <a:solidFill>
                    <a:schemeClr val="accent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82" name="Rectangle 49"/>
              <p:cNvSpPr>
                <a:spLocks noChangeArrowheads="1"/>
              </p:cNvSpPr>
              <p:nvPr/>
            </p:nvSpPr>
            <p:spPr bwMode="auto">
              <a:xfrm>
                <a:off x="3170238" y="2995613"/>
                <a:ext cx="97790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MemRead</a:t>
                </a:r>
                <a:endParaRPr lang="en-US" altLang="zh-CN" sz="1800">
                  <a:solidFill>
                    <a:schemeClr val="accent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83" name="Rectangle 50"/>
              <p:cNvSpPr>
                <a:spLocks noChangeArrowheads="1"/>
              </p:cNvSpPr>
              <p:nvPr/>
            </p:nvSpPr>
            <p:spPr bwMode="auto">
              <a:xfrm>
                <a:off x="2038350" y="2995613"/>
                <a:ext cx="973138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Mem2Reg</a:t>
                </a:r>
                <a:endParaRPr lang="en-US" altLang="zh-CN" sz="1800">
                  <a:solidFill>
                    <a:schemeClr val="accent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84" name="Rectangle 51"/>
              <p:cNvSpPr>
                <a:spLocks noChangeArrowheads="1"/>
              </p:cNvSpPr>
              <p:nvPr/>
            </p:nvSpPr>
            <p:spPr bwMode="auto">
              <a:xfrm>
                <a:off x="1308100" y="2995613"/>
                <a:ext cx="665163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RegDst</a:t>
                </a:r>
                <a:endParaRPr lang="en-US" altLang="zh-CN" sz="1800">
                  <a:solidFill>
                    <a:schemeClr val="accent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85" name="Rectangle 52"/>
              <p:cNvSpPr>
                <a:spLocks noChangeArrowheads="1"/>
              </p:cNvSpPr>
              <p:nvPr/>
            </p:nvSpPr>
            <p:spPr bwMode="auto">
              <a:xfrm>
                <a:off x="354013" y="2995613"/>
                <a:ext cx="88900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RegWrite</a:t>
                </a:r>
                <a:endParaRPr lang="en-US" altLang="zh-CN" sz="1800">
                  <a:solidFill>
                    <a:schemeClr val="accent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3" name="Rectangle 60"/>
            <p:cNvSpPr>
              <a:spLocks noChangeArrowheads="1"/>
            </p:cNvSpPr>
            <p:nvPr/>
          </p:nvSpPr>
          <p:spPr bwMode="auto">
            <a:xfrm>
              <a:off x="358947" y="2438400"/>
              <a:ext cx="6572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accent1"/>
                  </a:solidFill>
                  <a:latin typeface="Calibri" panose="020F0502020204030204" pitchFamily="34" charset="0"/>
                </a:rPr>
                <a:t>extend</a:t>
              </a:r>
            </a:p>
          </p:txBody>
        </p:sp>
      </p:grpSp>
      <p:sp>
        <p:nvSpPr>
          <p:cNvPr id="98" name="Line 39"/>
          <p:cNvSpPr>
            <a:spLocks noChangeShapeType="1"/>
          </p:cNvSpPr>
          <p:nvPr/>
        </p:nvSpPr>
        <p:spPr bwMode="auto">
          <a:xfrm>
            <a:off x="6853067" y="3284766"/>
            <a:ext cx="0" cy="827087"/>
          </a:xfrm>
          <a:prstGeom prst="line">
            <a:avLst/>
          </a:prstGeom>
          <a:noFill/>
          <a:ln w="23813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99" name="直接箭头连接符 98"/>
          <p:cNvCxnSpPr>
            <a:cxnSpLocks noChangeShapeType="1"/>
          </p:cNvCxnSpPr>
          <p:nvPr/>
        </p:nvCxnSpPr>
        <p:spPr bwMode="auto">
          <a:xfrm rot="5400000" flipH="1" flipV="1">
            <a:off x="6887198" y="3668147"/>
            <a:ext cx="790575" cy="1587"/>
          </a:xfrm>
          <a:prstGeom prst="straightConnector1">
            <a:avLst/>
          </a:prstGeom>
          <a:noFill/>
          <a:ln w="19050" cap="sq" algn="ctr">
            <a:solidFill>
              <a:schemeClr val="accent2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Text Box 86"/>
          <p:cNvSpPr txBox="1">
            <a:spLocks noChangeArrowheads="1"/>
          </p:cNvSpPr>
          <p:nvPr/>
        </p:nvSpPr>
        <p:spPr bwMode="auto">
          <a:xfrm>
            <a:off x="245892" y="6005160"/>
            <a:ext cx="55707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主控单元与二级控制单元的接口：</a:t>
            </a:r>
            <a:endParaRPr lang="en-US" altLang="zh-CN" sz="2800" b="1" dirty="0">
              <a:solidFill>
                <a:schemeClr val="folHlin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Text Box 87"/>
          <p:cNvSpPr txBox="1">
            <a:spLocks noChangeArrowheads="1"/>
          </p:cNvSpPr>
          <p:nvPr/>
        </p:nvSpPr>
        <p:spPr bwMode="auto">
          <a:xfrm>
            <a:off x="5696223" y="5998657"/>
            <a:ext cx="10652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 err="1">
                <a:solidFill>
                  <a:schemeClr val="accent2"/>
                </a:solidFill>
              </a:rPr>
              <a:t>aluop</a:t>
            </a:r>
            <a:r>
              <a:rPr lang="en-US" altLang="zh-CN" sz="2400" b="1" dirty="0">
                <a:solidFill>
                  <a:schemeClr val="accent2"/>
                </a:solidFill>
              </a:rPr>
              <a:t> ,</a:t>
            </a:r>
          </a:p>
        </p:txBody>
      </p:sp>
      <p:sp>
        <p:nvSpPr>
          <p:cNvPr id="102" name="Text Box 88"/>
          <p:cNvSpPr txBox="1">
            <a:spLocks noChangeArrowheads="1"/>
          </p:cNvSpPr>
          <p:nvPr/>
        </p:nvSpPr>
        <p:spPr bwMode="auto">
          <a:xfrm>
            <a:off x="6761435" y="6020882"/>
            <a:ext cx="81945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chemeClr val="accent2"/>
                </a:solidFill>
              </a:rPr>
              <a:t>beq ,</a:t>
            </a:r>
          </a:p>
        </p:txBody>
      </p:sp>
      <p:sp>
        <p:nvSpPr>
          <p:cNvPr id="103" name="Text Box 89"/>
          <p:cNvSpPr txBox="1">
            <a:spLocks noChangeArrowheads="1"/>
          </p:cNvSpPr>
          <p:nvPr/>
        </p:nvSpPr>
        <p:spPr bwMode="auto">
          <a:xfrm>
            <a:off x="7526560" y="5992307"/>
            <a:ext cx="2857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>
                <a:solidFill>
                  <a:schemeClr val="accent2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07864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/>
      <p:bldP spid="20" grpId="0"/>
      <p:bldP spid="34" grpId="0" animBg="1"/>
      <p:bldP spid="38" grpId="0"/>
      <p:bldP spid="54" grpId="0"/>
      <p:bldP spid="58" grpId="0"/>
      <p:bldP spid="100" grpId="0"/>
      <p:bldP spid="101" grpId="0"/>
      <p:bldP spid="102" grpId="0"/>
      <p:bldP spid="10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三、单周期控制系统设计</a:t>
            </a:r>
            <a:endParaRPr lang="zh-CN" altLang="en-US" sz="2800" b="1" dirty="0">
              <a:solidFill>
                <a:prstClr val="white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1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88132"/>
              </p:ext>
            </p:extLst>
          </p:nvPr>
        </p:nvGraphicFramePr>
        <p:xfrm>
          <a:off x="4479873" y="2922466"/>
          <a:ext cx="4537075" cy="3136899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1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ALU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控制码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operation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)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ALU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功能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AND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（与）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OR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（或）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ADD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（加）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SUB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（减）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小于则置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或非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2" name="Group 138"/>
          <p:cNvGrpSpPr>
            <a:grpSpLocks/>
          </p:cNvGrpSpPr>
          <p:nvPr/>
        </p:nvGrpSpPr>
        <p:grpSpPr bwMode="auto">
          <a:xfrm>
            <a:off x="553985" y="3922591"/>
            <a:ext cx="3586163" cy="2208213"/>
            <a:chOff x="3352" y="724"/>
            <a:chExt cx="2259" cy="1391"/>
          </a:xfrm>
        </p:grpSpPr>
        <p:grpSp>
          <p:nvGrpSpPr>
            <p:cNvPr id="13" name="组合 42"/>
            <p:cNvGrpSpPr>
              <a:grpSpLocks/>
            </p:cNvGrpSpPr>
            <p:nvPr/>
          </p:nvGrpSpPr>
          <p:grpSpPr bwMode="auto">
            <a:xfrm>
              <a:off x="4027" y="755"/>
              <a:ext cx="679" cy="1360"/>
              <a:chOff x="1773238" y="3070225"/>
              <a:chExt cx="1077912" cy="2159000"/>
            </a:xfrm>
          </p:grpSpPr>
          <p:grpSp>
            <p:nvGrpSpPr>
              <p:cNvPr id="33" name="Group 27"/>
              <p:cNvGrpSpPr>
                <a:grpSpLocks/>
              </p:cNvGrpSpPr>
              <p:nvPr/>
            </p:nvGrpSpPr>
            <p:grpSpPr bwMode="auto">
              <a:xfrm>
                <a:off x="1773238" y="3070225"/>
                <a:ext cx="1077912" cy="2159000"/>
                <a:chOff x="2400" y="2496"/>
                <a:chExt cx="288" cy="672"/>
              </a:xfrm>
            </p:grpSpPr>
            <p:sp>
              <p:nvSpPr>
                <p:cNvPr id="35" name="Line 28"/>
                <p:cNvSpPr>
                  <a:spLocks noChangeShapeType="1"/>
                </p:cNvSpPr>
                <p:nvPr/>
              </p:nvSpPr>
              <p:spPr bwMode="auto">
                <a:xfrm>
                  <a:off x="2400" y="249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29"/>
                <p:cNvSpPr>
                  <a:spLocks noChangeShapeType="1"/>
                </p:cNvSpPr>
                <p:nvPr/>
              </p:nvSpPr>
              <p:spPr bwMode="auto">
                <a:xfrm>
                  <a:off x="2400" y="2784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2400" y="283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1"/>
                <p:cNvSpPr>
                  <a:spLocks noChangeShapeType="1"/>
                </p:cNvSpPr>
                <p:nvPr/>
              </p:nvSpPr>
              <p:spPr bwMode="auto">
                <a:xfrm>
                  <a:off x="2400" y="2880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2"/>
                <p:cNvSpPr>
                  <a:spLocks noChangeShapeType="1"/>
                </p:cNvSpPr>
                <p:nvPr/>
              </p:nvSpPr>
              <p:spPr bwMode="auto">
                <a:xfrm>
                  <a:off x="2400" y="2496"/>
                  <a:ext cx="28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400" y="3024"/>
                  <a:ext cx="28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4"/>
                <p:cNvSpPr>
                  <a:spLocks noChangeShapeType="1"/>
                </p:cNvSpPr>
                <p:nvPr/>
              </p:nvSpPr>
              <p:spPr bwMode="auto">
                <a:xfrm>
                  <a:off x="2688" y="2640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" name="Text Box 12"/>
              <p:cNvSpPr txBox="1">
                <a:spLocks noChangeArrowheads="1"/>
              </p:cNvSpPr>
              <p:nvPr/>
            </p:nvSpPr>
            <p:spPr bwMode="auto">
              <a:xfrm>
                <a:off x="1863725" y="3914775"/>
                <a:ext cx="987424" cy="469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9092" tIns="49545" rIns="99092" bIns="49545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ALU</a:t>
                </a:r>
              </a:p>
            </p:txBody>
          </p:sp>
        </p:grp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352" y="918"/>
              <a:ext cx="317" cy="2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solidFill>
                    <a:schemeClr val="accent1"/>
                  </a:solidFill>
                  <a:ea typeface="+mn-ea"/>
                </a:rPr>
                <a:t>A</a:t>
              </a:r>
              <a:endParaRPr lang="zh-CN" altLang="en-US" sz="2400" dirty="0">
                <a:solidFill>
                  <a:schemeClr val="accent1"/>
                </a:solidFill>
                <a:ea typeface="+mn-ea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3787" y="976"/>
              <a:ext cx="73" cy="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619" y="724"/>
              <a:ext cx="46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092" tIns="49545" rIns="99092" bIns="49545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accent1"/>
                  </a:solidFill>
                </a:rPr>
                <a:t>32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3352" y="1650"/>
              <a:ext cx="317" cy="2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solidFill>
                    <a:schemeClr val="accent1"/>
                  </a:solidFill>
                  <a:ea typeface="+mn-ea"/>
                </a:rPr>
                <a:t>B</a:t>
              </a:r>
              <a:endParaRPr lang="zh-CN" altLang="en-US" sz="2400" dirty="0">
                <a:solidFill>
                  <a:schemeClr val="accent1"/>
                </a:solidFill>
                <a:ea typeface="+mn-ea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3619" y="1461"/>
              <a:ext cx="46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092" tIns="49545" rIns="99092" bIns="49545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accent1"/>
                  </a:solidFill>
                </a:rPr>
                <a:t>32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4810" y="1182"/>
              <a:ext cx="61" cy="1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4747" y="900"/>
              <a:ext cx="46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092" tIns="49545" rIns="99092" bIns="49545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32</a:t>
              </a: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5039" y="1097"/>
              <a:ext cx="57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092" tIns="49545" rIns="99092" bIns="49545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SUM</a:t>
              </a:r>
            </a:p>
          </p:txBody>
        </p:sp>
        <p:sp>
          <p:nvSpPr>
            <p:cNvPr id="24" name="Line 89"/>
            <p:cNvSpPr>
              <a:spLocks noChangeShapeType="1"/>
            </p:cNvSpPr>
            <p:nvPr/>
          </p:nvSpPr>
          <p:spPr bwMode="auto">
            <a:xfrm>
              <a:off x="4709" y="1626"/>
              <a:ext cx="356" cy="0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 Box 90"/>
            <p:cNvSpPr txBox="1">
              <a:spLocks noChangeArrowheads="1"/>
            </p:cNvSpPr>
            <p:nvPr/>
          </p:nvSpPr>
          <p:spPr bwMode="auto">
            <a:xfrm>
              <a:off x="5039" y="1465"/>
              <a:ext cx="4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</a:rPr>
                <a:t>zero</a:t>
              </a:r>
            </a:p>
          </p:txBody>
        </p:sp>
        <p:sp>
          <p:nvSpPr>
            <p:cNvPr id="26" name="Line 134"/>
            <p:cNvSpPr>
              <a:spLocks noChangeShapeType="1"/>
            </p:cNvSpPr>
            <p:nvPr/>
          </p:nvSpPr>
          <p:spPr bwMode="auto">
            <a:xfrm>
              <a:off x="3651" y="1071"/>
              <a:ext cx="3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27" name="直接连接符 8"/>
            <p:cNvCxnSpPr/>
            <p:nvPr/>
          </p:nvCxnSpPr>
          <p:spPr>
            <a:xfrm flipH="1">
              <a:off x="3787" y="1706"/>
              <a:ext cx="73" cy="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ine 136"/>
            <p:cNvSpPr>
              <a:spLocks noChangeShapeType="1"/>
            </p:cNvSpPr>
            <p:nvPr/>
          </p:nvSpPr>
          <p:spPr bwMode="auto">
            <a:xfrm>
              <a:off x="3651" y="1801"/>
              <a:ext cx="3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137"/>
            <p:cNvSpPr>
              <a:spLocks noChangeShapeType="1"/>
            </p:cNvSpPr>
            <p:nvPr/>
          </p:nvSpPr>
          <p:spPr bwMode="auto">
            <a:xfrm>
              <a:off x="4712" y="1253"/>
              <a:ext cx="3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3" name="Text Box 140"/>
          <p:cNvSpPr txBox="1">
            <a:spLocks noChangeArrowheads="1"/>
          </p:cNvSpPr>
          <p:nvPr/>
        </p:nvSpPr>
        <p:spPr bwMode="auto">
          <a:xfrm>
            <a:off x="66502" y="802329"/>
            <a:ext cx="393088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）设计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ALU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控制单元</a:t>
            </a:r>
          </a:p>
        </p:txBody>
      </p:sp>
      <p:sp>
        <p:nvSpPr>
          <p:cNvPr id="44" name="Rectangle 69"/>
          <p:cNvSpPr>
            <a:spLocks noChangeArrowheads="1"/>
          </p:cNvSpPr>
          <p:nvPr/>
        </p:nvSpPr>
        <p:spPr bwMode="auto">
          <a:xfrm>
            <a:off x="1981117" y="1857254"/>
            <a:ext cx="865187" cy="12954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ALU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grpSp>
        <p:nvGrpSpPr>
          <p:cNvPr id="45" name="组合 77"/>
          <p:cNvGrpSpPr>
            <a:grpSpLocks/>
          </p:cNvGrpSpPr>
          <p:nvPr/>
        </p:nvGrpSpPr>
        <p:grpSpPr bwMode="auto">
          <a:xfrm>
            <a:off x="1196254" y="1902217"/>
            <a:ext cx="682211" cy="434027"/>
            <a:chOff x="5960394" y="2189928"/>
            <a:chExt cx="682375" cy="434027"/>
          </a:xfrm>
        </p:grpSpPr>
        <p:sp>
          <p:nvSpPr>
            <p:cNvPr id="46" name="Line 74"/>
            <p:cNvSpPr>
              <a:spLocks noChangeShapeType="1"/>
            </p:cNvSpPr>
            <p:nvPr/>
          </p:nvSpPr>
          <p:spPr bwMode="auto">
            <a:xfrm>
              <a:off x="6000993" y="2606927"/>
              <a:ext cx="641776" cy="17028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7" name="Rectangle 76"/>
            <p:cNvSpPr>
              <a:spLocks noChangeArrowheads="1"/>
            </p:cNvSpPr>
            <p:nvPr/>
          </p:nvSpPr>
          <p:spPr bwMode="auto">
            <a:xfrm>
              <a:off x="5960394" y="2189928"/>
              <a:ext cx="6028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 err="1">
                  <a:solidFill>
                    <a:schemeClr val="accent2"/>
                  </a:solidFill>
                  <a:latin typeface="Calibri" panose="020F0502020204030204" pitchFamily="34" charset="0"/>
                </a:rPr>
                <a:t>aluop</a:t>
              </a:r>
              <a:endPara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8" name="组合 78"/>
          <p:cNvGrpSpPr>
            <a:grpSpLocks/>
          </p:cNvGrpSpPr>
          <p:nvPr/>
        </p:nvGrpSpPr>
        <p:grpSpPr bwMode="auto">
          <a:xfrm>
            <a:off x="2216067" y="1479429"/>
            <a:ext cx="561975" cy="647700"/>
            <a:chOff x="8153400" y="1684318"/>
            <a:chExt cx="562156" cy="647720"/>
          </a:xfrm>
        </p:grpSpPr>
        <p:grpSp>
          <p:nvGrpSpPr>
            <p:cNvPr id="49" name="组合 76"/>
            <p:cNvGrpSpPr>
              <a:grpSpLocks/>
            </p:cNvGrpSpPr>
            <p:nvPr/>
          </p:nvGrpSpPr>
          <p:grpSpPr bwMode="auto">
            <a:xfrm>
              <a:off x="8294688" y="1684318"/>
              <a:ext cx="420868" cy="377845"/>
              <a:chOff x="8294688" y="1684318"/>
              <a:chExt cx="420868" cy="377845"/>
            </a:xfrm>
          </p:grpSpPr>
          <p:sp>
            <p:nvSpPr>
              <p:cNvPr id="51" name="Rectangle 62"/>
              <p:cNvSpPr>
                <a:spLocks noChangeArrowheads="1"/>
              </p:cNvSpPr>
              <p:nvPr/>
            </p:nvSpPr>
            <p:spPr bwMode="auto">
              <a:xfrm>
                <a:off x="8531210" y="1684318"/>
                <a:ext cx="184346" cy="369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6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2" name="Line 65"/>
              <p:cNvSpPr>
                <a:spLocks noChangeShapeType="1"/>
              </p:cNvSpPr>
              <p:nvPr/>
            </p:nvSpPr>
            <p:spPr bwMode="auto">
              <a:xfrm>
                <a:off x="8388350" y="1701800"/>
                <a:ext cx="0" cy="360363"/>
              </a:xfrm>
              <a:prstGeom prst="line">
                <a:avLst/>
              </a:prstGeom>
              <a:noFill/>
              <a:ln w="28575" cap="sq">
                <a:solidFill>
                  <a:schemeClr val="accent2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Line 67"/>
              <p:cNvSpPr>
                <a:spLocks noChangeShapeType="1"/>
              </p:cNvSpPr>
              <p:nvPr/>
            </p:nvSpPr>
            <p:spPr bwMode="auto">
              <a:xfrm flipH="1">
                <a:off x="8294688" y="1730375"/>
                <a:ext cx="179387" cy="179388"/>
              </a:xfrm>
              <a:prstGeom prst="line">
                <a:avLst/>
              </a:prstGeom>
              <a:noFill/>
              <a:ln w="28575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0" name="Rectangle 77"/>
            <p:cNvSpPr>
              <a:spLocks noChangeArrowheads="1"/>
            </p:cNvSpPr>
            <p:nvPr/>
          </p:nvSpPr>
          <p:spPr bwMode="auto">
            <a:xfrm>
              <a:off x="8153400" y="2027238"/>
              <a:ext cx="4794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accent1"/>
                  </a:solidFill>
                </a:rPr>
                <a:t>func</a:t>
              </a:r>
              <a:endParaRPr lang="en-US" altLang="zh-CN" sz="2000">
                <a:solidFill>
                  <a:schemeClr val="accent1"/>
                </a:solidFill>
              </a:endParaRPr>
            </a:p>
          </p:txBody>
        </p:sp>
      </p:grpSp>
      <p:sp>
        <p:nvSpPr>
          <p:cNvPr id="54" name="Text Box 72"/>
          <p:cNvSpPr txBox="1">
            <a:spLocks noChangeArrowheads="1"/>
          </p:cNvSpPr>
          <p:nvPr/>
        </p:nvSpPr>
        <p:spPr bwMode="auto">
          <a:xfrm>
            <a:off x="3314083" y="1829545"/>
            <a:ext cx="2524125" cy="579437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err="1">
                <a:solidFill>
                  <a:schemeClr val="accent2"/>
                </a:solidFill>
              </a:rPr>
              <a:t>aluop</a:t>
            </a:r>
            <a:r>
              <a:rPr lang="en-US" altLang="zh-CN" b="1" dirty="0">
                <a:solidFill>
                  <a:schemeClr val="folHlink"/>
                </a:solidFill>
              </a:rPr>
              <a:t> </a:t>
            </a:r>
            <a:r>
              <a:rPr lang="en-US" altLang="zh-CN" b="1" i="1" dirty="0"/>
              <a:t>= </a:t>
            </a:r>
            <a:r>
              <a:rPr lang="en-US" altLang="zh-CN" b="1" i="1" dirty="0">
                <a:solidFill>
                  <a:schemeClr val="accent1"/>
                </a:solidFill>
              </a:rPr>
              <a:t>f</a:t>
            </a:r>
            <a:r>
              <a:rPr lang="en-US" altLang="zh-CN" b="1" i="1" dirty="0"/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(</a:t>
            </a:r>
            <a:r>
              <a:rPr lang="en-US" altLang="zh-CN" b="1" dirty="0">
                <a:solidFill>
                  <a:schemeClr val="accent2"/>
                </a:solidFill>
              </a:rPr>
              <a:t>op</a:t>
            </a:r>
            <a:r>
              <a:rPr lang="en-US" altLang="zh-CN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5" name="Text Box 72"/>
          <p:cNvSpPr txBox="1">
            <a:spLocks noChangeArrowheads="1"/>
          </p:cNvSpPr>
          <p:nvPr/>
        </p:nvSpPr>
        <p:spPr bwMode="auto">
          <a:xfrm>
            <a:off x="503444" y="1571421"/>
            <a:ext cx="657071" cy="181588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主控</a:t>
            </a:r>
            <a:r>
              <a:rPr lang="zh-CN" altLang="en-US" sz="2800" b="1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单元</a:t>
            </a:r>
            <a:endParaRPr lang="en-US" altLang="zh-CN" sz="2800" b="1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" name="Line 67"/>
          <p:cNvSpPr>
            <a:spLocks noChangeShapeType="1"/>
          </p:cNvSpPr>
          <p:nvPr/>
        </p:nvSpPr>
        <p:spPr bwMode="auto">
          <a:xfrm flipH="1">
            <a:off x="1452260" y="2262066"/>
            <a:ext cx="107950" cy="144463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Rectangle 69"/>
          <p:cNvSpPr>
            <a:spLocks noChangeArrowheads="1"/>
          </p:cNvSpPr>
          <p:nvPr/>
        </p:nvSpPr>
        <p:spPr bwMode="auto">
          <a:xfrm>
            <a:off x="1998579" y="1871541"/>
            <a:ext cx="865188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chemeClr val="accent1"/>
                </a:solidFill>
              </a:rPr>
              <a:t>ALU</a:t>
            </a:r>
          </a:p>
          <a:p>
            <a:pPr algn="ctr" eaLnBrk="1" hangingPunct="1"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控制器</a:t>
            </a:r>
          </a:p>
        </p:txBody>
      </p:sp>
      <p:cxnSp>
        <p:nvCxnSpPr>
          <p:cNvPr id="59" name="直接箭头连接符 18"/>
          <p:cNvCxnSpPr>
            <a:cxnSpLocks noChangeShapeType="1"/>
          </p:cNvCxnSpPr>
          <p:nvPr/>
        </p:nvCxnSpPr>
        <p:spPr bwMode="auto">
          <a:xfrm>
            <a:off x="2273248" y="3455866"/>
            <a:ext cx="0" cy="773113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0" name="组合 54"/>
          <p:cNvGrpSpPr>
            <a:grpSpLocks/>
          </p:cNvGrpSpPr>
          <p:nvPr/>
        </p:nvGrpSpPr>
        <p:grpSpPr bwMode="auto">
          <a:xfrm>
            <a:off x="1817635" y="3532066"/>
            <a:ext cx="579438" cy="469900"/>
            <a:chOff x="1573213" y="2901950"/>
            <a:chExt cx="579438" cy="469900"/>
          </a:xfrm>
        </p:grpSpPr>
        <p:cxnSp>
          <p:nvCxnSpPr>
            <p:cNvPr id="61" name="直接连接符 60"/>
            <p:cNvCxnSpPr/>
            <p:nvPr/>
          </p:nvCxnSpPr>
          <p:spPr bwMode="auto">
            <a:xfrm flipH="1">
              <a:off x="1928813" y="3092450"/>
              <a:ext cx="223838" cy="17145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12"/>
            <p:cNvSpPr txBox="1">
              <a:spLocks noChangeArrowheads="1"/>
            </p:cNvSpPr>
            <p:nvPr/>
          </p:nvSpPr>
          <p:spPr bwMode="auto">
            <a:xfrm>
              <a:off x="1573213" y="2901950"/>
              <a:ext cx="469900" cy="4699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sz="2600" b="1"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sz="2600" b="1"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sz="2600" b="1"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solidFill>
                    <a:schemeClr val="accent1"/>
                  </a:solidFill>
                  <a:ea typeface="+mn-ea"/>
                </a:rPr>
                <a:t>4</a:t>
              </a:r>
              <a:endParaRPr lang="zh-CN" altLang="en-US" sz="2400" dirty="0">
                <a:solidFill>
                  <a:schemeClr val="accent1"/>
                </a:solidFill>
                <a:ea typeface="+mn-ea"/>
              </a:endParaRPr>
            </a:p>
          </p:txBody>
        </p:sp>
      </p:grpSp>
      <p:sp>
        <p:nvSpPr>
          <p:cNvPr id="63" name="Text Box 12"/>
          <p:cNvSpPr txBox="1">
            <a:spLocks noChangeArrowheads="1"/>
          </p:cNvSpPr>
          <p:nvPr/>
        </p:nvSpPr>
        <p:spPr bwMode="auto">
          <a:xfrm>
            <a:off x="1692192" y="3081216"/>
            <a:ext cx="1458912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operation</a:t>
            </a: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1392"/>
              </p:ext>
            </p:extLst>
          </p:nvPr>
        </p:nvGraphicFramePr>
        <p:xfrm>
          <a:off x="4479873" y="3630491"/>
          <a:ext cx="4537075" cy="396875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AND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（与）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45483"/>
              </p:ext>
            </p:extLst>
          </p:nvPr>
        </p:nvGraphicFramePr>
        <p:xfrm>
          <a:off x="4479873" y="4414716"/>
          <a:ext cx="4537075" cy="396875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ADD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（加）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4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4" grpId="0" animBg="1" autoUpdateAnimBg="0"/>
      <p:bldP spid="54" grpId="0" animBg="1" autoUpdateAnimBg="0"/>
      <p:bldP spid="55" grpId="0" animBg="1" autoUpdateAnimBg="0"/>
      <p:bldP spid="58" grpId="0" animBg="1" autoUpdateAnimBg="0"/>
      <p:bldP spid="6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三、单周期控制系统设计</a:t>
            </a:r>
            <a:endParaRPr lang="zh-CN" altLang="en-US" sz="2800" b="1" dirty="0">
              <a:solidFill>
                <a:prstClr val="white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190789" y="656708"/>
            <a:ext cx="44227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ALU</a:t>
            </a:r>
            <a:r>
              <a:rPr kumimoji="0"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控制器的真值表</a:t>
            </a:r>
            <a:endParaRPr kumimoji="0"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60627" y="1111831"/>
            <a:ext cx="2420937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忽略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无关项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3" name="Group 97"/>
          <p:cNvGrpSpPr>
            <a:grpSpLocks/>
          </p:cNvGrpSpPr>
          <p:nvPr/>
        </p:nvGrpSpPr>
        <p:grpSpPr bwMode="auto">
          <a:xfrm>
            <a:off x="4399252" y="683667"/>
            <a:ext cx="2293937" cy="2038350"/>
            <a:chOff x="3865" y="211"/>
            <a:chExt cx="1445" cy="1284"/>
          </a:xfrm>
        </p:grpSpPr>
        <p:sp>
          <p:nvSpPr>
            <p:cNvPr id="14" name="Rectangle 69"/>
            <p:cNvSpPr>
              <a:spLocks noChangeArrowheads="1"/>
            </p:cNvSpPr>
            <p:nvPr/>
          </p:nvSpPr>
          <p:spPr bwMode="auto">
            <a:xfrm>
              <a:off x="4558" y="534"/>
              <a:ext cx="657" cy="54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ALU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控制器</a:t>
              </a:r>
            </a:p>
          </p:txBody>
        </p:sp>
        <p:grpSp>
          <p:nvGrpSpPr>
            <p:cNvPr id="15" name="Group 91"/>
            <p:cNvGrpSpPr>
              <a:grpSpLocks/>
            </p:cNvGrpSpPr>
            <p:nvPr/>
          </p:nvGrpSpPr>
          <p:grpSpPr bwMode="auto">
            <a:xfrm>
              <a:off x="3865" y="527"/>
              <a:ext cx="693" cy="374"/>
              <a:chOff x="3865" y="527"/>
              <a:chExt cx="693" cy="374"/>
            </a:xfrm>
          </p:grpSpPr>
          <p:sp>
            <p:nvSpPr>
              <p:cNvPr id="28" name="Line 74"/>
              <p:cNvSpPr>
                <a:spLocks noChangeShapeType="1"/>
              </p:cNvSpPr>
              <p:nvPr/>
            </p:nvSpPr>
            <p:spPr bwMode="auto">
              <a:xfrm>
                <a:off x="4286" y="818"/>
                <a:ext cx="272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Rectangle 76"/>
              <p:cNvSpPr>
                <a:spLocks noChangeArrowheads="1"/>
              </p:cNvSpPr>
              <p:nvPr/>
            </p:nvSpPr>
            <p:spPr bwMode="auto">
              <a:xfrm>
                <a:off x="3865" y="709"/>
                <a:ext cx="3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 err="1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aluop</a:t>
                </a:r>
                <a:endParaRPr lang="en-US" altLang="zh-CN" sz="2000" dirty="0">
                  <a:solidFill>
                    <a:schemeClr val="accent2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3" name="Line 85"/>
              <p:cNvSpPr>
                <a:spLocks noChangeShapeType="1"/>
              </p:cNvSpPr>
              <p:nvPr/>
            </p:nvSpPr>
            <p:spPr bwMode="auto">
              <a:xfrm flipH="1">
                <a:off x="4398" y="761"/>
                <a:ext cx="45" cy="113"/>
              </a:xfrm>
              <a:prstGeom prst="line">
                <a:avLst/>
              </a:prstGeom>
              <a:noFill/>
              <a:ln w="1905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" name="Text Box 86"/>
              <p:cNvSpPr txBox="1">
                <a:spLocks noChangeArrowheads="1"/>
              </p:cNvSpPr>
              <p:nvPr/>
            </p:nvSpPr>
            <p:spPr bwMode="auto">
              <a:xfrm>
                <a:off x="4332" y="52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chemeClr val="folHlink"/>
                    </a:solidFill>
                  </a:rPr>
                  <a:t>3</a:t>
                </a:r>
              </a:p>
            </p:txBody>
          </p:sp>
        </p:grpSp>
        <p:grpSp>
          <p:nvGrpSpPr>
            <p:cNvPr id="16" name="Group 90"/>
            <p:cNvGrpSpPr>
              <a:grpSpLocks/>
            </p:cNvGrpSpPr>
            <p:nvPr/>
          </p:nvGrpSpPr>
          <p:grpSpPr bwMode="auto">
            <a:xfrm>
              <a:off x="4421" y="211"/>
              <a:ext cx="623" cy="318"/>
              <a:chOff x="4421" y="211"/>
              <a:chExt cx="623" cy="318"/>
            </a:xfrm>
          </p:grpSpPr>
          <p:sp>
            <p:nvSpPr>
              <p:cNvPr id="24" name="Text Box 83"/>
              <p:cNvSpPr txBox="1">
                <a:spLocks noChangeArrowheads="1"/>
              </p:cNvSpPr>
              <p:nvPr/>
            </p:nvSpPr>
            <p:spPr bwMode="auto">
              <a:xfrm>
                <a:off x="4421" y="211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 err="1">
                    <a:solidFill>
                      <a:schemeClr val="folHlink"/>
                    </a:solidFill>
                  </a:rPr>
                  <a:t>func</a:t>
                </a:r>
                <a:endParaRPr lang="en-US" altLang="zh-CN" sz="2000" b="1" dirty="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5" name="Line 84"/>
              <p:cNvSpPr>
                <a:spLocks noChangeShapeType="1"/>
              </p:cNvSpPr>
              <p:nvPr/>
            </p:nvSpPr>
            <p:spPr bwMode="auto">
              <a:xfrm>
                <a:off x="4813" y="346"/>
                <a:ext cx="0" cy="182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88"/>
              <p:cNvSpPr>
                <a:spLocks noChangeShapeType="1"/>
              </p:cNvSpPr>
              <p:nvPr/>
            </p:nvSpPr>
            <p:spPr bwMode="auto">
              <a:xfrm flipH="1">
                <a:off x="4771" y="391"/>
                <a:ext cx="91" cy="45"/>
              </a:xfrm>
              <a:prstGeom prst="line">
                <a:avLst/>
              </a:prstGeom>
              <a:noFill/>
              <a:ln w="1905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Text Box 89"/>
              <p:cNvSpPr txBox="1">
                <a:spLocks noChangeArrowheads="1"/>
              </p:cNvSpPr>
              <p:nvPr/>
            </p:nvSpPr>
            <p:spPr bwMode="auto">
              <a:xfrm>
                <a:off x="4848" y="27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chemeClr val="folHlink"/>
                    </a:solidFill>
                  </a:rPr>
                  <a:t>6</a:t>
                </a:r>
              </a:p>
            </p:txBody>
          </p:sp>
        </p:grpSp>
        <p:grpSp>
          <p:nvGrpSpPr>
            <p:cNvPr id="17" name="Group 96"/>
            <p:cNvGrpSpPr>
              <a:grpSpLocks/>
            </p:cNvGrpSpPr>
            <p:nvPr/>
          </p:nvGrpSpPr>
          <p:grpSpPr bwMode="auto">
            <a:xfrm>
              <a:off x="4405" y="1040"/>
              <a:ext cx="905" cy="455"/>
              <a:chOff x="4405" y="1040"/>
              <a:chExt cx="905" cy="455"/>
            </a:xfrm>
          </p:grpSpPr>
          <p:sp>
            <p:nvSpPr>
              <p:cNvPr id="18" name="Line 92"/>
              <p:cNvSpPr>
                <a:spLocks noChangeShapeType="1"/>
              </p:cNvSpPr>
              <p:nvPr/>
            </p:nvSpPr>
            <p:spPr bwMode="auto">
              <a:xfrm>
                <a:off x="4830" y="1082"/>
                <a:ext cx="0" cy="181"/>
              </a:xfrm>
              <a:prstGeom prst="line">
                <a:avLst/>
              </a:prstGeom>
              <a:noFill/>
              <a:ln w="28575" cap="sq">
                <a:solidFill>
                  <a:schemeClr val="accent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Text Box 93"/>
              <p:cNvSpPr txBox="1">
                <a:spLocks noChangeArrowheads="1"/>
              </p:cNvSpPr>
              <p:nvPr/>
            </p:nvSpPr>
            <p:spPr bwMode="auto">
              <a:xfrm>
                <a:off x="4405" y="1207"/>
                <a:ext cx="90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accent6"/>
                    </a:solidFill>
                  </a:rPr>
                  <a:t>operation</a:t>
                </a:r>
              </a:p>
            </p:txBody>
          </p:sp>
          <p:sp>
            <p:nvSpPr>
              <p:cNvPr id="20" name="Line 94"/>
              <p:cNvSpPr>
                <a:spLocks noChangeShapeType="1"/>
              </p:cNvSpPr>
              <p:nvPr/>
            </p:nvSpPr>
            <p:spPr bwMode="auto">
              <a:xfrm flipH="1">
                <a:off x="4785" y="1148"/>
                <a:ext cx="90" cy="46"/>
              </a:xfrm>
              <a:prstGeom prst="line">
                <a:avLst/>
              </a:prstGeom>
              <a:noFill/>
              <a:ln w="28575" cap="sq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Text Box 95"/>
              <p:cNvSpPr txBox="1">
                <a:spLocks noChangeArrowheads="1"/>
              </p:cNvSpPr>
              <p:nvPr/>
            </p:nvSpPr>
            <p:spPr bwMode="auto">
              <a:xfrm>
                <a:off x="4855" y="104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chemeClr val="accent1"/>
                    </a:solidFill>
                  </a:rPr>
                  <a:t>4</a:t>
                </a:r>
              </a:p>
            </p:txBody>
          </p:sp>
        </p:grpSp>
      </p:grpSp>
      <p:sp>
        <p:nvSpPr>
          <p:cNvPr id="35" name="AutoShape 100"/>
          <p:cNvSpPr>
            <a:spLocks/>
          </p:cNvSpPr>
          <p:nvPr/>
        </p:nvSpPr>
        <p:spPr bwMode="auto">
          <a:xfrm rot="16200000">
            <a:off x="2416464" y="-87857"/>
            <a:ext cx="179387" cy="4500562"/>
          </a:xfrm>
          <a:prstGeom prst="rightBrace">
            <a:avLst>
              <a:gd name="adj1" fmla="val 104071"/>
              <a:gd name="adj2" fmla="val 50000"/>
            </a:avLst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6" name="Text Box 103"/>
          <p:cNvSpPr txBox="1">
            <a:spLocks noChangeArrowheads="1"/>
          </p:cNvSpPr>
          <p:nvPr/>
        </p:nvSpPr>
        <p:spPr bwMode="auto">
          <a:xfrm>
            <a:off x="2113252" y="162505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folHlink"/>
                </a:solidFill>
                <a:ea typeface="黑体" panose="02010609060101010101" pitchFamily="49" charset="-122"/>
              </a:rPr>
              <a:t>输入</a:t>
            </a: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75914"/>
              </p:ext>
            </p:extLst>
          </p:nvPr>
        </p:nvGraphicFramePr>
        <p:xfrm>
          <a:off x="241589" y="2761705"/>
          <a:ext cx="1514475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</a:rPr>
                        <a:t>[2]</a:t>
                      </a:r>
                      <a:endParaRPr lang="zh-CN" altLang="en-US" sz="2400" b="1" dirty="0">
                        <a:latin typeface="Calibri" pitchFamily="34" charset="0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</a:rPr>
                        <a:t>[1]</a:t>
                      </a:r>
                      <a:endParaRPr lang="zh-CN" altLang="en-US" sz="2400" b="1" dirty="0">
                        <a:latin typeface="Calibri" pitchFamily="34" charset="0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</a:rPr>
                        <a:t>[0]</a:t>
                      </a:r>
                      <a:endParaRPr lang="zh-CN" altLang="en-US" sz="2400" b="1" dirty="0">
                        <a:latin typeface="Calibri" pitchFamily="34" charset="0"/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</a:rPr>
                        <a:t>0</a:t>
                      </a:r>
                      <a:endParaRPr lang="zh-CN" altLang="en-US" sz="2400" b="1" dirty="0">
                        <a:latin typeface="Calibri" pitchFamily="34" charset="0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</a:rPr>
                        <a:t>1</a:t>
                      </a:r>
                      <a:endParaRPr lang="zh-CN" altLang="en-US" sz="2400" b="1" dirty="0">
                        <a:latin typeface="Calibri" pitchFamily="34" charset="0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u="sng" baseline="0" dirty="0">
                          <a:uFill>
                            <a:solidFill>
                              <a:schemeClr val="tx1"/>
                            </a:solidFill>
                          </a:uFill>
                          <a:latin typeface="Calibri" pitchFamily="34" charset="0"/>
                        </a:rPr>
                        <a:t>0</a:t>
                      </a:r>
                      <a:endParaRPr lang="zh-CN" altLang="en-US" sz="2400" b="1" u="sng" baseline="0" dirty="0">
                        <a:uFill>
                          <a:solidFill>
                            <a:schemeClr val="tx1"/>
                          </a:solidFill>
                        </a:uFill>
                        <a:latin typeface="Calibri" pitchFamily="34" charset="0"/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</a:rPr>
                        <a:t>1</a:t>
                      </a:r>
                      <a:endParaRPr lang="zh-CN" altLang="en-US" sz="2400" b="1" dirty="0">
                        <a:latin typeface="Calibri" pitchFamily="34" charset="0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</a:rPr>
                        <a:t>1</a:t>
                      </a:r>
                      <a:endParaRPr lang="zh-CN" altLang="en-US" sz="2400" b="1" dirty="0">
                        <a:latin typeface="Calibri" pitchFamily="34" charset="0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u="sng" baseline="0" dirty="0">
                          <a:uFill>
                            <a:solidFill>
                              <a:schemeClr val="tx1"/>
                            </a:solidFill>
                          </a:uFill>
                          <a:latin typeface="Calibri" pitchFamily="34" charset="0"/>
                        </a:rPr>
                        <a:t>0</a:t>
                      </a:r>
                      <a:endParaRPr lang="zh-CN" altLang="en-US" sz="2400" b="1" u="sng" baseline="0" dirty="0">
                        <a:uFill>
                          <a:solidFill>
                            <a:schemeClr val="tx1"/>
                          </a:solidFill>
                        </a:uFill>
                        <a:latin typeface="Calibri" pitchFamily="34" charset="0"/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</a:rPr>
                        <a:t>0</a:t>
                      </a:r>
                      <a:endParaRPr lang="zh-CN" altLang="en-US" sz="2400" b="1" dirty="0">
                        <a:latin typeface="Calibri" pitchFamily="34" charset="0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</a:rPr>
                        <a:t>0</a:t>
                      </a:r>
                      <a:endParaRPr lang="zh-CN" altLang="en-US" sz="2400" b="1" dirty="0">
                        <a:latin typeface="Calibri" pitchFamily="34" charset="0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</a:rPr>
                        <a:t>0</a:t>
                      </a:r>
                      <a:endParaRPr lang="zh-CN" altLang="en-US" sz="2400" b="1" dirty="0">
                        <a:latin typeface="Calibri" pitchFamily="34" charset="0"/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u="sng" baseline="0" dirty="0">
                          <a:uFill>
                            <a:solidFill>
                              <a:schemeClr val="tx1"/>
                            </a:solidFill>
                          </a:uFill>
                          <a:latin typeface="Calibri" pitchFamily="34" charset="0"/>
                        </a:rPr>
                        <a:t>0</a:t>
                      </a:r>
                      <a:endParaRPr lang="zh-CN" altLang="en-US" sz="2400" b="1" u="sng" baseline="0" dirty="0">
                        <a:uFill>
                          <a:solidFill>
                            <a:schemeClr val="tx1"/>
                          </a:solidFill>
                        </a:uFill>
                        <a:latin typeface="Calibri" pitchFamily="34" charset="0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u="sng" baseline="0" dirty="0">
                          <a:uFill>
                            <a:solidFill>
                              <a:schemeClr val="tx1"/>
                            </a:solidFill>
                          </a:uFill>
                          <a:latin typeface="Calibri" pitchFamily="34" charset="0"/>
                        </a:rPr>
                        <a:t>0</a:t>
                      </a:r>
                      <a:endParaRPr lang="zh-CN" altLang="en-US" sz="2400" b="1" u="sng" baseline="0" dirty="0">
                        <a:uFill>
                          <a:solidFill>
                            <a:schemeClr val="tx1"/>
                          </a:solidFill>
                        </a:uFill>
                        <a:latin typeface="Calibri" pitchFamily="34" charset="0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</a:rPr>
                        <a:t>1</a:t>
                      </a:r>
                      <a:endParaRPr lang="zh-CN" altLang="en-US" sz="2400" b="1" dirty="0">
                        <a:latin typeface="Calibri" pitchFamily="34" charset="0"/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8" name="组合 44"/>
          <p:cNvGrpSpPr>
            <a:grpSpLocks/>
          </p:cNvGrpSpPr>
          <p:nvPr/>
        </p:nvGrpSpPr>
        <p:grpSpPr bwMode="auto">
          <a:xfrm>
            <a:off x="255877" y="2339430"/>
            <a:ext cx="4505325" cy="431800"/>
            <a:chOff x="214313" y="1824038"/>
            <a:chExt cx="4505325" cy="431800"/>
          </a:xfrm>
        </p:grpSpPr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214313" y="1824038"/>
              <a:ext cx="1511300" cy="431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 err="1">
                  <a:solidFill>
                    <a:schemeClr val="accent2"/>
                  </a:solidFill>
                  <a:latin typeface="Calibri" panose="020F0502020204030204" pitchFamily="34" charset="0"/>
                </a:rPr>
                <a:t>aluop</a:t>
              </a:r>
              <a:r>
                <a:rPr lang="en-US" altLang="zh-CN" sz="2400" b="1" dirty="0">
                  <a:solidFill>
                    <a:schemeClr val="accent6"/>
                  </a:solidFill>
                  <a:latin typeface="Calibri" panose="020F0502020204030204" pitchFamily="34" charset="0"/>
                </a:rPr>
                <a:t>[2:0]</a:t>
              </a:r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1730375" y="1824038"/>
              <a:ext cx="2989263" cy="43133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 err="1">
                  <a:solidFill>
                    <a:schemeClr val="folHlink"/>
                  </a:solidFill>
                  <a:latin typeface="Calibri" panose="020F0502020204030204" pitchFamily="34" charset="0"/>
                </a:rPr>
                <a:t>func</a:t>
              </a:r>
              <a:r>
                <a:rPr lang="en-US" altLang="zh-CN" sz="2400" b="1" dirty="0">
                  <a:solidFill>
                    <a:schemeClr val="accent6"/>
                  </a:solidFill>
                  <a:latin typeface="Calibri" panose="020F0502020204030204" pitchFamily="34" charset="0"/>
                </a:rPr>
                <a:t>[5:0]</a:t>
              </a:r>
            </a:p>
          </p:txBody>
        </p:sp>
      </p:grp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54374"/>
              </p:ext>
            </p:extLst>
          </p:nvPr>
        </p:nvGraphicFramePr>
        <p:xfrm>
          <a:off x="1756064" y="2755355"/>
          <a:ext cx="3000377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1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</a:rPr>
                        <a:t>[5]</a:t>
                      </a:r>
                      <a:endParaRPr lang="zh-CN" altLang="en-US" sz="2400" b="1" dirty="0">
                        <a:latin typeface="Calibri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</a:rPr>
                        <a:t>[4]</a:t>
                      </a:r>
                      <a:endParaRPr lang="zh-CN" altLang="en-US" sz="2400" b="1" dirty="0">
                        <a:latin typeface="Calibri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</a:rPr>
                        <a:t>[3]</a:t>
                      </a:r>
                      <a:endParaRPr lang="zh-CN" altLang="en-US" sz="2400" b="1" dirty="0">
                        <a:latin typeface="Calibri" pitchFamily="34" charset="0"/>
                      </a:endParaRPr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</a:rPr>
                        <a:t>[2]</a:t>
                      </a:r>
                      <a:endParaRPr lang="zh-CN" altLang="en-US" sz="2400" b="1" dirty="0">
                        <a:latin typeface="Calibri" pitchFamily="34" charset="0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</a:rPr>
                        <a:t>[1]</a:t>
                      </a:r>
                      <a:endParaRPr lang="zh-CN" altLang="en-US" sz="2400" b="1" dirty="0">
                        <a:latin typeface="Calibri" pitchFamily="34" charset="0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</a:rPr>
                        <a:t>[0]</a:t>
                      </a:r>
                      <a:endParaRPr lang="zh-CN" altLang="en-US" sz="2400" b="1" dirty="0">
                        <a:latin typeface="Calibri" pitchFamily="34" charset="0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accen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accen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accen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accen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accen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accen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accen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accen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accen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accen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accen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accen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accen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accen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accen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accen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accen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accen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accen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accen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accen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accen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accen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accen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u="sng" baseline="0" dirty="0">
                          <a:solidFill>
                            <a:schemeClr val="accent1"/>
                          </a:solidFill>
                          <a:uFill>
                            <a:solidFill>
                              <a:schemeClr val="accent1"/>
                            </a:solidFill>
                          </a:uFill>
                          <a:latin typeface="Calibri" pitchFamily="34" charset="0"/>
                        </a:rPr>
                        <a:t>1</a:t>
                      </a:r>
                      <a:endParaRPr lang="zh-CN" altLang="en-US" sz="2400" b="1" u="sng" baseline="0" dirty="0">
                        <a:solidFill>
                          <a:schemeClr val="accent1"/>
                        </a:solidFill>
                        <a:uFill>
                          <a:solidFill>
                            <a:schemeClr val="accent1"/>
                          </a:solidFill>
                        </a:uFill>
                        <a:latin typeface="Calibri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u="sng" baseline="0" dirty="0">
                          <a:solidFill>
                            <a:schemeClr val="accent1"/>
                          </a:solidFill>
                          <a:uFill>
                            <a:solidFill>
                              <a:schemeClr val="accent1"/>
                            </a:solidFill>
                          </a:uFill>
                          <a:latin typeface="Calibri" pitchFamily="34" charset="0"/>
                        </a:rPr>
                        <a:t>0</a:t>
                      </a:r>
                      <a:endParaRPr lang="zh-CN" altLang="en-US" sz="2400" b="1" u="sng" baseline="0" dirty="0">
                        <a:solidFill>
                          <a:schemeClr val="accent1"/>
                        </a:solidFill>
                        <a:uFill>
                          <a:solidFill>
                            <a:schemeClr val="accent1"/>
                          </a:solidFill>
                        </a:uFill>
                        <a:latin typeface="Calibri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u="sng" baseline="0" dirty="0">
                          <a:solidFill>
                            <a:schemeClr val="accent1"/>
                          </a:solidFill>
                          <a:uFill>
                            <a:solidFill>
                              <a:schemeClr val="accent1"/>
                            </a:solidFill>
                          </a:uFill>
                          <a:latin typeface="Calibri" pitchFamily="34" charset="0"/>
                        </a:rPr>
                        <a:t>0</a:t>
                      </a:r>
                      <a:endParaRPr lang="zh-CN" altLang="en-US" sz="2400" b="1" u="sng" baseline="0" dirty="0">
                        <a:solidFill>
                          <a:schemeClr val="accent1"/>
                        </a:solidFill>
                        <a:uFill>
                          <a:solidFill>
                            <a:schemeClr val="accent1"/>
                          </a:solidFill>
                        </a:uFill>
                        <a:latin typeface="Calibri" pitchFamily="34" charset="0"/>
                      </a:endParaRPr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Calibri" pitchFamily="34" charset="0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Calibri" pitchFamily="34" charset="0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Calibri" pitchFamily="34" charset="0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u="sng" baseline="0" dirty="0">
                          <a:solidFill>
                            <a:schemeClr val="accent1"/>
                          </a:solidFill>
                          <a:uFill>
                            <a:solidFill>
                              <a:schemeClr val="accent1"/>
                            </a:solidFill>
                          </a:uFill>
                          <a:latin typeface="Calibri" pitchFamily="34" charset="0"/>
                        </a:rPr>
                        <a:t>1</a:t>
                      </a:r>
                      <a:endParaRPr lang="zh-CN" altLang="en-US" sz="2400" b="1" u="sng" baseline="0" dirty="0">
                        <a:solidFill>
                          <a:schemeClr val="accent1"/>
                        </a:solidFill>
                        <a:uFill>
                          <a:solidFill>
                            <a:schemeClr val="accent1"/>
                          </a:solidFill>
                        </a:uFill>
                        <a:latin typeface="Calibri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u="sng" baseline="0" dirty="0">
                          <a:solidFill>
                            <a:schemeClr val="accent1"/>
                          </a:solidFill>
                          <a:uFill>
                            <a:solidFill>
                              <a:schemeClr val="accent1"/>
                            </a:solidFill>
                          </a:uFill>
                          <a:latin typeface="Calibri" pitchFamily="34" charset="0"/>
                        </a:rPr>
                        <a:t>0</a:t>
                      </a:r>
                      <a:endParaRPr lang="zh-CN" altLang="en-US" sz="2400" b="1" u="sng" baseline="0" dirty="0">
                        <a:solidFill>
                          <a:schemeClr val="accent1"/>
                        </a:solidFill>
                        <a:uFill>
                          <a:solidFill>
                            <a:schemeClr val="accent1"/>
                          </a:solidFill>
                        </a:uFill>
                        <a:latin typeface="Calibri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u="sng" baseline="0" dirty="0">
                          <a:solidFill>
                            <a:schemeClr val="accent1"/>
                          </a:solidFill>
                          <a:uFill>
                            <a:solidFill>
                              <a:schemeClr val="accent1"/>
                            </a:solidFill>
                          </a:uFill>
                          <a:latin typeface="Calibri" pitchFamily="34" charset="0"/>
                        </a:rPr>
                        <a:t>0</a:t>
                      </a:r>
                      <a:endParaRPr lang="zh-CN" altLang="en-US" sz="2400" b="1" u="sng" baseline="0" dirty="0">
                        <a:solidFill>
                          <a:schemeClr val="accent1"/>
                        </a:solidFill>
                        <a:uFill>
                          <a:solidFill>
                            <a:schemeClr val="accent1"/>
                          </a:solidFill>
                        </a:uFill>
                        <a:latin typeface="Calibri" pitchFamily="34" charset="0"/>
                      </a:endParaRPr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Calibri" pitchFamily="34" charset="0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Calibri" pitchFamily="34" charset="0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Calibri" pitchFamily="34" charset="0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u="sng" baseline="0" dirty="0">
                          <a:solidFill>
                            <a:schemeClr val="accent1"/>
                          </a:solidFill>
                          <a:uFill>
                            <a:solidFill>
                              <a:schemeClr val="accent1"/>
                            </a:solidFill>
                          </a:uFill>
                          <a:latin typeface="Calibri" pitchFamily="34" charset="0"/>
                        </a:rPr>
                        <a:t>1</a:t>
                      </a:r>
                      <a:endParaRPr lang="zh-CN" altLang="en-US" sz="2400" b="1" u="sng" baseline="0" dirty="0">
                        <a:solidFill>
                          <a:schemeClr val="accent1"/>
                        </a:solidFill>
                        <a:uFill>
                          <a:solidFill>
                            <a:schemeClr val="accent1"/>
                          </a:solidFill>
                        </a:uFill>
                        <a:latin typeface="Calibri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u="sng" baseline="0" dirty="0">
                          <a:solidFill>
                            <a:schemeClr val="accent1"/>
                          </a:solidFill>
                          <a:uFill>
                            <a:solidFill>
                              <a:schemeClr val="accent1"/>
                            </a:solidFill>
                          </a:uFill>
                          <a:latin typeface="Calibri" pitchFamily="34" charset="0"/>
                        </a:rPr>
                        <a:t>0</a:t>
                      </a:r>
                      <a:endParaRPr lang="zh-CN" altLang="en-US" sz="2400" b="1" u="sng" baseline="0" dirty="0">
                        <a:solidFill>
                          <a:schemeClr val="accent1"/>
                        </a:solidFill>
                        <a:uFill>
                          <a:solidFill>
                            <a:schemeClr val="accent1"/>
                          </a:solidFill>
                        </a:uFill>
                        <a:latin typeface="Calibri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u="sng" baseline="0" dirty="0">
                          <a:solidFill>
                            <a:schemeClr val="accent1"/>
                          </a:solidFill>
                          <a:uFill>
                            <a:solidFill>
                              <a:schemeClr val="accent1"/>
                            </a:solidFill>
                          </a:uFill>
                          <a:latin typeface="Calibri" pitchFamily="34" charset="0"/>
                        </a:rPr>
                        <a:t>0</a:t>
                      </a:r>
                      <a:endParaRPr lang="zh-CN" altLang="en-US" sz="2400" b="1" u="sng" baseline="0" dirty="0">
                        <a:solidFill>
                          <a:schemeClr val="accent1"/>
                        </a:solidFill>
                        <a:uFill>
                          <a:solidFill>
                            <a:schemeClr val="accent1"/>
                          </a:solidFill>
                        </a:uFill>
                        <a:latin typeface="Calibri" pitchFamily="34" charset="0"/>
                      </a:endParaRPr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Calibri" pitchFamily="34" charset="0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Calibri" pitchFamily="34" charset="0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Calibri" pitchFamily="34" charset="0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u="sng" baseline="0" dirty="0">
                          <a:solidFill>
                            <a:schemeClr val="accent1"/>
                          </a:solidFill>
                          <a:uFill>
                            <a:solidFill>
                              <a:schemeClr val="accent1"/>
                            </a:solidFill>
                          </a:uFill>
                          <a:latin typeface="Calibri" pitchFamily="34" charset="0"/>
                        </a:rPr>
                        <a:t>1</a:t>
                      </a:r>
                      <a:endParaRPr lang="zh-CN" altLang="en-US" sz="2400" b="1" u="sng" baseline="0" dirty="0">
                        <a:solidFill>
                          <a:schemeClr val="accent1"/>
                        </a:solidFill>
                        <a:uFill>
                          <a:solidFill>
                            <a:schemeClr val="accent1"/>
                          </a:solidFill>
                        </a:uFill>
                        <a:latin typeface="Calibri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u="sng" baseline="0" dirty="0">
                          <a:solidFill>
                            <a:schemeClr val="accent1"/>
                          </a:solidFill>
                          <a:uFill>
                            <a:solidFill>
                              <a:schemeClr val="accent1"/>
                            </a:solidFill>
                          </a:uFill>
                          <a:latin typeface="Calibri" pitchFamily="34" charset="0"/>
                        </a:rPr>
                        <a:t>0</a:t>
                      </a:r>
                      <a:endParaRPr lang="zh-CN" altLang="en-US" sz="2400" b="1" u="sng" baseline="0" dirty="0">
                        <a:solidFill>
                          <a:schemeClr val="accent1"/>
                        </a:solidFill>
                        <a:uFill>
                          <a:solidFill>
                            <a:schemeClr val="accent1"/>
                          </a:solidFill>
                        </a:uFill>
                        <a:latin typeface="Calibri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u="sng" baseline="0" dirty="0">
                          <a:solidFill>
                            <a:schemeClr val="accent1"/>
                          </a:solidFill>
                          <a:uFill>
                            <a:solidFill>
                              <a:schemeClr val="accent1"/>
                            </a:solidFill>
                          </a:uFill>
                          <a:latin typeface="Calibri" pitchFamily="34" charset="0"/>
                        </a:rPr>
                        <a:t>0</a:t>
                      </a:r>
                      <a:endParaRPr lang="zh-CN" altLang="en-US" sz="2400" b="1" u="sng" baseline="0" dirty="0">
                        <a:solidFill>
                          <a:schemeClr val="accent1"/>
                        </a:solidFill>
                        <a:uFill>
                          <a:solidFill>
                            <a:schemeClr val="accent1"/>
                          </a:solidFill>
                        </a:uFill>
                        <a:latin typeface="Calibri" pitchFamily="34" charset="0"/>
                      </a:endParaRPr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Calibri" pitchFamily="34" charset="0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Calibri" pitchFamily="34" charset="0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Calibri" pitchFamily="34" charset="0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2" name="Group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801587"/>
              </p:ext>
            </p:extLst>
          </p:nvPr>
        </p:nvGraphicFramePr>
        <p:xfrm>
          <a:off x="4756439" y="3214142"/>
          <a:ext cx="2341563" cy="457200"/>
        </p:xfrm>
        <a:graphic>
          <a:graphicData uri="http://schemas.openxmlformats.org/drawingml/2006/table">
            <a:tbl>
              <a:tblPr/>
              <a:tblGrid>
                <a:gridCol w="614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098533"/>
              </p:ext>
            </p:extLst>
          </p:nvPr>
        </p:nvGraphicFramePr>
        <p:xfrm>
          <a:off x="4758027" y="3671342"/>
          <a:ext cx="2341562" cy="457200"/>
        </p:xfrm>
        <a:graphic>
          <a:graphicData uri="http://schemas.openxmlformats.org/drawingml/2006/table">
            <a:tbl>
              <a:tblPr/>
              <a:tblGrid>
                <a:gridCol w="61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522827"/>
              </p:ext>
            </p:extLst>
          </p:nvPr>
        </p:nvGraphicFramePr>
        <p:xfrm>
          <a:off x="4759614" y="4126955"/>
          <a:ext cx="2341563" cy="457200"/>
        </p:xfrm>
        <a:graphic>
          <a:graphicData uri="http://schemas.openxmlformats.org/drawingml/2006/table">
            <a:tbl>
              <a:tblPr/>
              <a:tblGrid>
                <a:gridCol w="614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30933"/>
              </p:ext>
            </p:extLst>
          </p:nvPr>
        </p:nvGraphicFramePr>
        <p:xfrm>
          <a:off x="4758027" y="4580980"/>
          <a:ext cx="2341562" cy="457200"/>
        </p:xfrm>
        <a:graphic>
          <a:graphicData uri="http://schemas.openxmlformats.org/drawingml/2006/table">
            <a:tbl>
              <a:tblPr/>
              <a:tblGrid>
                <a:gridCol w="61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93307"/>
              </p:ext>
            </p:extLst>
          </p:nvPr>
        </p:nvGraphicFramePr>
        <p:xfrm>
          <a:off x="4758027" y="5039767"/>
          <a:ext cx="2341562" cy="457200"/>
        </p:xfrm>
        <a:graphic>
          <a:graphicData uri="http://schemas.openxmlformats.org/drawingml/2006/table">
            <a:tbl>
              <a:tblPr/>
              <a:tblGrid>
                <a:gridCol w="61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394769"/>
              </p:ext>
            </p:extLst>
          </p:nvPr>
        </p:nvGraphicFramePr>
        <p:xfrm>
          <a:off x="4758027" y="5503317"/>
          <a:ext cx="2341562" cy="457200"/>
        </p:xfrm>
        <a:graphic>
          <a:graphicData uri="http://schemas.openxmlformats.org/drawingml/2006/table">
            <a:tbl>
              <a:tblPr/>
              <a:tblGrid>
                <a:gridCol w="61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51160"/>
              </p:ext>
            </p:extLst>
          </p:nvPr>
        </p:nvGraphicFramePr>
        <p:xfrm>
          <a:off x="4758027" y="5952580"/>
          <a:ext cx="2341562" cy="457200"/>
        </p:xfrm>
        <a:graphic>
          <a:graphicData uri="http://schemas.openxmlformats.org/drawingml/2006/table">
            <a:tbl>
              <a:tblPr/>
              <a:tblGrid>
                <a:gridCol w="61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48421"/>
              </p:ext>
            </p:extLst>
          </p:nvPr>
        </p:nvGraphicFramePr>
        <p:xfrm>
          <a:off x="4758027" y="6414542"/>
          <a:ext cx="2341562" cy="457200"/>
        </p:xfrm>
        <a:graphic>
          <a:graphicData uri="http://schemas.openxmlformats.org/drawingml/2006/table">
            <a:tbl>
              <a:tblPr/>
              <a:tblGrid>
                <a:gridCol w="61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165"/>
          <p:cNvSpPr txBox="1">
            <a:spLocks noChangeArrowheads="1"/>
          </p:cNvSpPr>
          <p:nvPr/>
        </p:nvSpPr>
        <p:spPr bwMode="auto">
          <a:xfrm>
            <a:off x="7113877" y="3196680"/>
            <a:ext cx="1993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b="1" dirty="0">
                <a:solidFill>
                  <a:schemeClr val="accent2"/>
                </a:solidFill>
                <a:latin typeface="Calibri" panose="020F0502020204030204" pitchFamily="34" charset="0"/>
              </a:rPr>
              <a:t>+</a:t>
            </a: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) </a:t>
            </a:r>
            <a:r>
              <a:rPr lang="en-US" altLang="zh-CN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lw,sw,addi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TextBox 166"/>
          <p:cNvSpPr txBox="1">
            <a:spLocks noChangeArrowheads="1"/>
          </p:cNvSpPr>
          <p:nvPr/>
        </p:nvSpPr>
        <p:spPr bwMode="auto">
          <a:xfrm>
            <a:off x="7113877" y="3663405"/>
            <a:ext cx="1025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b="1" dirty="0">
                <a:solidFill>
                  <a:schemeClr val="accent2"/>
                </a:solidFill>
                <a:latin typeface="Calibri" panose="020F0502020204030204" pitchFamily="34" charset="0"/>
              </a:rPr>
              <a:t>-</a:t>
            </a: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) </a:t>
            </a:r>
            <a:r>
              <a:rPr lang="en-US" altLang="zh-CN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beq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TextBox 167"/>
          <p:cNvSpPr txBox="1">
            <a:spLocks noChangeArrowheads="1"/>
          </p:cNvSpPr>
          <p:nvPr/>
        </p:nvSpPr>
        <p:spPr bwMode="auto">
          <a:xfrm>
            <a:off x="7113877" y="4142830"/>
            <a:ext cx="12207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b="1" dirty="0">
                <a:solidFill>
                  <a:schemeClr val="accent2"/>
                </a:solidFill>
                <a:latin typeface="Calibri" panose="020F0502020204030204" pitchFamily="34" charset="0"/>
              </a:rPr>
              <a:t>&amp;</a:t>
            </a: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) </a:t>
            </a:r>
            <a:r>
              <a:rPr lang="en-US" altLang="zh-CN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andi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TextBox 168"/>
          <p:cNvSpPr txBox="1">
            <a:spLocks noChangeArrowheads="1"/>
          </p:cNvSpPr>
          <p:nvPr/>
        </p:nvSpPr>
        <p:spPr bwMode="auto">
          <a:xfrm>
            <a:off x="7113877" y="4592092"/>
            <a:ext cx="941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b="1" dirty="0">
                <a:solidFill>
                  <a:schemeClr val="accent2"/>
                </a:solidFill>
                <a:latin typeface="Calibri" panose="020F0502020204030204" pitchFamily="34" charset="0"/>
              </a:rPr>
              <a:t>|</a:t>
            </a: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) </a:t>
            </a:r>
            <a:r>
              <a:rPr lang="en-US" altLang="zh-CN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ori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TextBox 169"/>
          <p:cNvSpPr txBox="1">
            <a:spLocks noChangeArrowheads="1"/>
          </p:cNvSpPr>
          <p:nvPr/>
        </p:nvSpPr>
        <p:spPr bwMode="auto">
          <a:xfrm>
            <a:off x="7113877" y="5054055"/>
            <a:ext cx="1082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b="1" dirty="0">
                <a:solidFill>
                  <a:schemeClr val="accent2"/>
                </a:solidFill>
                <a:latin typeface="Calibri" panose="020F0502020204030204" pitchFamily="34" charset="0"/>
              </a:rPr>
              <a:t>+</a:t>
            </a: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) add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TextBox 170"/>
          <p:cNvSpPr txBox="1">
            <a:spLocks noChangeArrowheads="1"/>
          </p:cNvSpPr>
          <p:nvPr/>
        </p:nvSpPr>
        <p:spPr bwMode="auto">
          <a:xfrm>
            <a:off x="7113877" y="5516017"/>
            <a:ext cx="993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b="1" dirty="0">
                <a:solidFill>
                  <a:schemeClr val="accent2"/>
                </a:solidFill>
                <a:latin typeface="Calibri" panose="020F0502020204030204" pitchFamily="34" charset="0"/>
              </a:rPr>
              <a:t>-</a:t>
            </a: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) sub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TextBox 171"/>
          <p:cNvSpPr txBox="1">
            <a:spLocks noChangeArrowheads="1"/>
          </p:cNvSpPr>
          <p:nvPr/>
        </p:nvSpPr>
        <p:spPr bwMode="auto">
          <a:xfrm>
            <a:off x="7120227" y="5944642"/>
            <a:ext cx="1144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b="1" dirty="0">
                <a:solidFill>
                  <a:schemeClr val="accent2"/>
                </a:solidFill>
                <a:latin typeface="Calibri" panose="020F0502020204030204" pitchFamily="34" charset="0"/>
              </a:rPr>
              <a:t>&amp;</a:t>
            </a: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) and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TextBox 172"/>
          <p:cNvSpPr txBox="1">
            <a:spLocks noChangeArrowheads="1"/>
          </p:cNvSpPr>
          <p:nvPr/>
        </p:nvSpPr>
        <p:spPr bwMode="auto">
          <a:xfrm>
            <a:off x="7113877" y="6411367"/>
            <a:ext cx="865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b="1" dirty="0">
                <a:solidFill>
                  <a:schemeClr val="accent2"/>
                </a:solidFill>
                <a:latin typeface="Calibri" panose="020F0502020204030204" pitchFamily="34" charset="0"/>
              </a:rPr>
              <a:t>|</a:t>
            </a: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) or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TextBox 173"/>
          <p:cNvSpPr txBox="1">
            <a:spLocks noChangeArrowheads="1"/>
          </p:cNvSpPr>
          <p:nvPr/>
        </p:nvSpPr>
        <p:spPr bwMode="auto">
          <a:xfrm>
            <a:off x="7185314" y="1372642"/>
            <a:ext cx="196720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指令</a:t>
            </a:r>
            <a:r>
              <a:rPr lang="en-US" altLang="zh-CN" sz="2800" b="1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800" b="1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ALU</a:t>
            </a:r>
            <a:r>
              <a:rPr lang="zh-CN" altLang="en-US" sz="2800" b="1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无关</a:t>
            </a:r>
          </a:p>
        </p:txBody>
      </p:sp>
      <p:graphicFrame>
        <p:nvGraphicFramePr>
          <p:cNvPr id="59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996227"/>
              </p:ext>
            </p:extLst>
          </p:nvPr>
        </p:nvGraphicFramePr>
        <p:xfrm>
          <a:off x="4767552" y="2756942"/>
          <a:ext cx="2341562" cy="457200"/>
        </p:xfrm>
        <a:graphic>
          <a:graphicData uri="http://schemas.openxmlformats.org/drawingml/2006/table">
            <a:tbl>
              <a:tblPr/>
              <a:tblGrid>
                <a:gridCol w="61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[3]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[2]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[1]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[0]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135365"/>
              </p:ext>
            </p:extLst>
          </p:nvPr>
        </p:nvGraphicFramePr>
        <p:xfrm>
          <a:off x="243177" y="5052467"/>
          <a:ext cx="15144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Calibri" pitchFamily="34" charset="0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Calibri" pitchFamily="34" charset="0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u="sng" baseline="0" dirty="0">
                          <a:solidFill>
                            <a:schemeClr val="accent2"/>
                          </a:solidFill>
                          <a:uFill>
                            <a:solidFill>
                              <a:srgbClr val="FFFF00"/>
                            </a:solidFill>
                          </a:uFill>
                          <a:latin typeface="Calibri" pitchFamily="34" charset="0"/>
                        </a:rPr>
                        <a:t>0</a:t>
                      </a:r>
                      <a:endParaRPr lang="zh-CN" altLang="en-US" sz="2400" b="1" u="sng" baseline="0" dirty="0">
                        <a:solidFill>
                          <a:schemeClr val="accent2"/>
                        </a:solidFill>
                        <a:uFill>
                          <a:solidFill>
                            <a:srgbClr val="FFFF00"/>
                          </a:solidFill>
                        </a:uFill>
                        <a:latin typeface="Calibri" pitchFamily="34" charset="0"/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Calibri" pitchFamily="34" charset="0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Calibri" pitchFamily="34" charset="0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u="sng" baseline="0" dirty="0">
                          <a:solidFill>
                            <a:schemeClr val="accent2"/>
                          </a:solidFill>
                          <a:uFill>
                            <a:solidFill>
                              <a:srgbClr val="FFFF00"/>
                            </a:solidFill>
                          </a:uFill>
                          <a:latin typeface="Calibri" pitchFamily="34" charset="0"/>
                        </a:rPr>
                        <a:t>0</a:t>
                      </a:r>
                      <a:endParaRPr lang="zh-CN" altLang="en-US" sz="2400" b="1" u="sng" baseline="0" dirty="0">
                        <a:solidFill>
                          <a:schemeClr val="accent2"/>
                        </a:solidFill>
                        <a:uFill>
                          <a:solidFill>
                            <a:srgbClr val="FFFF00"/>
                          </a:solidFill>
                        </a:uFill>
                        <a:latin typeface="Calibri" pitchFamily="34" charset="0"/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Calibri" pitchFamily="34" charset="0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Calibri" pitchFamily="34" charset="0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u="sng" baseline="0" dirty="0">
                          <a:solidFill>
                            <a:schemeClr val="accent2"/>
                          </a:solidFill>
                          <a:uFill>
                            <a:solidFill>
                              <a:srgbClr val="FFFF00"/>
                            </a:solidFill>
                          </a:uFill>
                          <a:latin typeface="Calibri" pitchFamily="34" charset="0"/>
                        </a:rPr>
                        <a:t>0</a:t>
                      </a:r>
                      <a:endParaRPr lang="zh-CN" altLang="en-US" sz="2400" b="1" u="sng" baseline="0" dirty="0">
                        <a:solidFill>
                          <a:schemeClr val="accent2"/>
                        </a:solidFill>
                        <a:uFill>
                          <a:solidFill>
                            <a:srgbClr val="FFFF00"/>
                          </a:solidFill>
                        </a:uFill>
                        <a:latin typeface="Calibri" pitchFamily="34" charset="0"/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Calibri" pitchFamily="34" charset="0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Calibri" pitchFamily="34" charset="0"/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u="sng" baseline="0" dirty="0">
                          <a:solidFill>
                            <a:schemeClr val="accent2"/>
                          </a:solidFill>
                          <a:uFill>
                            <a:solidFill>
                              <a:srgbClr val="FFFF00"/>
                            </a:solidFill>
                          </a:uFill>
                          <a:latin typeface="Calibri" pitchFamily="34" charset="0"/>
                        </a:rPr>
                        <a:t>0</a:t>
                      </a:r>
                      <a:endParaRPr lang="zh-CN" altLang="en-US" sz="2400" b="1" u="sng" baseline="0" dirty="0">
                        <a:solidFill>
                          <a:schemeClr val="accent2"/>
                        </a:solidFill>
                        <a:uFill>
                          <a:solidFill>
                            <a:srgbClr val="FFFF00"/>
                          </a:solidFill>
                        </a:uFill>
                        <a:latin typeface="Calibri" pitchFamily="34" charset="0"/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1" name="直接连接符 60"/>
          <p:cNvCxnSpPr>
            <a:cxnSpLocks noChangeShapeType="1"/>
          </p:cNvCxnSpPr>
          <p:nvPr/>
        </p:nvCxnSpPr>
        <p:spPr bwMode="auto">
          <a:xfrm>
            <a:off x="1338552" y="3455442"/>
            <a:ext cx="288925" cy="1588"/>
          </a:xfrm>
          <a:prstGeom prst="line">
            <a:avLst/>
          </a:prstGeom>
          <a:noFill/>
          <a:ln w="38100" cap="sq" algn="ctr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2" name="组合 60"/>
          <p:cNvGrpSpPr>
            <a:grpSpLocks/>
          </p:cNvGrpSpPr>
          <p:nvPr/>
        </p:nvGrpSpPr>
        <p:grpSpPr bwMode="auto">
          <a:xfrm>
            <a:off x="351127" y="3918992"/>
            <a:ext cx="1287462" cy="2752725"/>
            <a:chOff x="309030" y="3403348"/>
            <a:chExt cx="1288132" cy="2752328"/>
          </a:xfrm>
        </p:grpSpPr>
        <p:cxnSp>
          <p:nvCxnSpPr>
            <p:cNvPr id="63" name="直接连接符 49"/>
            <p:cNvCxnSpPr>
              <a:cxnSpLocks noChangeShapeType="1"/>
            </p:cNvCxnSpPr>
            <p:nvPr/>
          </p:nvCxnSpPr>
          <p:spPr bwMode="auto">
            <a:xfrm>
              <a:off x="1309162" y="3403348"/>
              <a:ext cx="288000" cy="1588"/>
            </a:xfrm>
            <a:prstGeom prst="line">
              <a:avLst/>
            </a:prstGeom>
            <a:noFill/>
            <a:ln w="38100" cap="sq" algn="ctr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直接连接符 50"/>
            <p:cNvCxnSpPr>
              <a:cxnSpLocks noChangeShapeType="1"/>
            </p:cNvCxnSpPr>
            <p:nvPr/>
          </p:nvCxnSpPr>
          <p:spPr bwMode="auto">
            <a:xfrm>
              <a:off x="309030" y="4320010"/>
              <a:ext cx="792000" cy="1588"/>
            </a:xfrm>
            <a:prstGeom prst="line">
              <a:avLst/>
            </a:prstGeom>
            <a:noFill/>
            <a:ln w="38100" cap="sq" algn="ctr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直接连接符 51"/>
            <p:cNvCxnSpPr>
              <a:cxnSpLocks noChangeShapeType="1"/>
            </p:cNvCxnSpPr>
            <p:nvPr/>
          </p:nvCxnSpPr>
          <p:spPr bwMode="auto">
            <a:xfrm>
              <a:off x="1309162" y="4774290"/>
              <a:ext cx="288000" cy="1588"/>
            </a:xfrm>
            <a:prstGeom prst="line">
              <a:avLst/>
            </a:prstGeom>
            <a:noFill/>
            <a:ln w="38100" cap="sq" algn="ctr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直接连接符 52"/>
            <p:cNvCxnSpPr>
              <a:cxnSpLocks noChangeShapeType="1"/>
            </p:cNvCxnSpPr>
            <p:nvPr/>
          </p:nvCxnSpPr>
          <p:spPr bwMode="auto">
            <a:xfrm>
              <a:off x="1285852" y="5225394"/>
              <a:ext cx="288000" cy="1588"/>
            </a:xfrm>
            <a:prstGeom prst="line">
              <a:avLst/>
            </a:prstGeom>
            <a:noFill/>
            <a:ln w="38100" cap="sq" algn="ctr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直接连接符 53"/>
            <p:cNvCxnSpPr>
              <a:cxnSpLocks noChangeShapeType="1"/>
            </p:cNvCxnSpPr>
            <p:nvPr/>
          </p:nvCxnSpPr>
          <p:spPr bwMode="auto">
            <a:xfrm>
              <a:off x="1294882" y="5689364"/>
              <a:ext cx="288000" cy="1588"/>
            </a:xfrm>
            <a:prstGeom prst="line">
              <a:avLst/>
            </a:prstGeom>
            <a:noFill/>
            <a:ln w="38100" cap="sq" algn="ctr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直接连接符 54"/>
            <p:cNvCxnSpPr>
              <a:cxnSpLocks noChangeShapeType="1"/>
            </p:cNvCxnSpPr>
            <p:nvPr/>
          </p:nvCxnSpPr>
          <p:spPr bwMode="auto">
            <a:xfrm>
              <a:off x="1309162" y="6154088"/>
              <a:ext cx="288000" cy="1588"/>
            </a:xfrm>
            <a:prstGeom prst="line">
              <a:avLst/>
            </a:prstGeom>
            <a:noFill/>
            <a:ln w="38100" cap="sq" algn="ctr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" name="组合 61"/>
          <p:cNvGrpSpPr>
            <a:grpSpLocks/>
          </p:cNvGrpSpPr>
          <p:nvPr/>
        </p:nvGrpSpPr>
        <p:grpSpPr bwMode="auto">
          <a:xfrm>
            <a:off x="1892589" y="5276305"/>
            <a:ext cx="1301750" cy="1395412"/>
            <a:chOff x="1850420" y="4760670"/>
            <a:chExt cx="1302936" cy="1395006"/>
          </a:xfrm>
        </p:grpSpPr>
        <p:cxnSp>
          <p:nvCxnSpPr>
            <p:cNvPr id="70" name="直接连接符 55"/>
            <p:cNvCxnSpPr>
              <a:cxnSpLocks noChangeShapeType="1"/>
            </p:cNvCxnSpPr>
            <p:nvPr/>
          </p:nvCxnSpPr>
          <p:spPr bwMode="auto">
            <a:xfrm>
              <a:off x="1850420" y="4760670"/>
              <a:ext cx="1296000" cy="1588"/>
            </a:xfrm>
            <a:prstGeom prst="line">
              <a:avLst/>
            </a:prstGeom>
            <a:noFill/>
            <a:ln w="38100" cap="sq" algn="ctr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直接连接符 56"/>
            <p:cNvCxnSpPr>
              <a:cxnSpLocks noChangeShapeType="1"/>
            </p:cNvCxnSpPr>
            <p:nvPr/>
          </p:nvCxnSpPr>
          <p:spPr bwMode="auto">
            <a:xfrm>
              <a:off x="1857356" y="5225394"/>
              <a:ext cx="1296000" cy="1588"/>
            </a:xfrm>
            <a:prstGeom prst="line">
              <a:avLst/>
            </a:prstGeom>
            <a:noFill/>
            <a:ln w="38100" cap="sq" algn="ctr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直接连接符 57"/>
            <p:cNvCxnSpPr>
              <a:cxnSpLocks noChangeShapeType="1"/>
            </p:cNvCxnSpPr>
            <p:nvPr/>
          </p:nvCxnSpPr>
          <p:spPr bwMode="auto">
            <a:xfrm>
              <a:off x="1857356" y="5689364"/>
              <a:ext cx="1296000" cy="1588"/>
            </a:xfrm>
            <a:prstGeom prst="line">
              <a:avLst/>
            </a:prstGeom>
            <a:noFill/>
            <a:ln w="38100" cap="sq" algn="ctr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直接连接符 58"/>
            <p:cNvCxnSpPr>
              <a:cxnSpLocks noChangeShapeType="1"/>
            </p:cNvCxnSpPr>
            <p:nvPr/>
          </p:nvCxnSpPr>
          <p:spPr bwMode="auto">
            <a:xfrm>
              <a:off x="1857356" y="6154088"/>
              <a:ext cx="1296000" cy="1588"/>
            </a:xfrm>
            <a:prstGeom prst="line">
              <a:avLst/>
            </a:prstGeom>
            <a:noFill/>
            <a:ln w="38100" cap="sq" algn="ctr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4" name="圆角矩形 73"/>
          <p:cNvSpPr>
            <a:spLocks noChangeArrowheads="1"/>
          </p:cNvSpPr>
          <p:nvPr/>
        </p:nvSpPr>
        <p:spPr bwMode="auto">
          <a:xfrm>
            <a:off x="327314" y="3277642"/>
            <a:ext cx="1357313" cy="357188"/>
          </a:xfrm>
          <a:prstGeom prst="roundRect">
            <a:avLst>
              <a:gd name="adj" fmla="val 16667"/>
            </a:avLst>
          </a:prstGeom>
          <a:noFill/>
          <a:ln w="28575" cap="sq" algn="ctr">
            <a:solidFill>
              <a:schemeClr val="accent6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5" name="圆角矩形 74"/>
          <p:cNvSpPr/>
          <p:nvPr/>
        </p:nvSpPr>
        <p:spPr bwMode="auto">
          <a:xfrm>
            <a:off x="4851689" y="3239542"/>
            <a:ext cx="433388" cy="3600450"/>
          </a:xfrm>
          <a:prstGeom prst="roundRect">
            <a:avLst/>
          </a:prstGeom>
          <a:noFill/>
          <a:ln w="28575" cap="sq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76" name="圆角矩形 75"/>
          <p:cNvSpPr/>
          <p:nvPr/>
        </p:nvSpPr>
        <p:spPr bwMode="auto">
          <a:xfrm>
            <a:off x="5443827" y="3223667"/>
            <a:ext cx="431800" cy="3600450"/>
          </a:xfrm>
          <a:prstGeom prst="roundRect">
            <a:avLst/>
          </a:prstGeom>
          <a:noFill/>
          <a:ln w="28575" cap="sq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77" name="圆角矩形 76"/>
          <p:cNvSpPr/>
          <p:nvPr/>
        </p:nvSpPr>
        <p:spPr bwMode="auto">
          <a:xfrm>
            <a:off x="6035964" y="3239542"/>
            <a:ext cx="431800" cy="3600450"/>
          </a:xfrm>
          <a:prstGeom prst="roundRect">
            <a:avLst/>
          </a:prstGeom>
          <a:noFill/>
          <a:ln w="28575" cap="sq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78" name="圆角矩形 77"/>
          <p:cNvSpPr/>
          <p:nvPr/>
        </p:nvSpPr>
        <p:spPr bwMode="auto">
          <a:xfrm>
            <a:off x="6604289" y="3236367"/>
            <a:ext cx="431800" cy="3600450"/>
          </a:xfrm>
          <a:prstGeom prst="roundRect">
            <a:avLst/>
          </a:prstGeom>
          <a:noFill/>
          <a:ln w="28575" cap="sq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35" grpId="0" animBg="1" autoUpdateAnimBg="0"/>
      <p:bldP spid="36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54" grpId="0" autoUpdateAnimBg="0"/>
      <p:bldP spid="55" grpId="0" autoUpdateAnimBg="0"/>
      <p:bldP spid="56" grpId="0" autoUpdateAnimBg="0"/>
      <p:bldP spid="57" grpId="0" autoUpdateAnimBg="0"/>
      <p:bldP spid="58" grpId="0" autoUpdateAnimBg="0"/>
      <p:bldP spid="74" grpId="0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212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三、单周期控制系统设计</a:t>
            </a:r>
            <a:endParaRPr lang="zh-CN" altLang="en-US" sz="2800" b="1" dirty="0">
              <a:solidFill>
                <a:prstClr val="white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121225" y="718532"/>
            <a:ext cx="66770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根据真值表</a:t>
            </a:r>
            <a:r>
              <a:rPr kumimoji="0" lang="en-US" altLang="zh-CN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kumimoji="0"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写出</a:t>
            </a:r>
            <a:r>
              <a:rPr kumimoji="0" lang="zh-CN" altLang="en-US" sz="28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0" lang="en-US" altLang="zh-CN" sz="28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kumimoji="0" lang="zh-CN" altLang="en-US" sz="28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r>
              <a:rPr kumimoji="0"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逻辑式</a:t>
            </a:r>
            <a:r>
              <a:rPr kumimoji="0" lang="en-US" altLang="zh-CN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kumimoji="0" lang="zh-CN" altLang="en-US" sz="2800" b="1" dirty="0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137447" y="1310638"/>
            <a:ext cx="2670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</a:rPr>
              <a:t>operation[3] ≡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chemeClr val="accent2"/>
                </a:solidFill>
              </a:rPr>
              <a:t>0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48560" y="1727574"/>
            <a:ext cx="7191392" cy="1384995"/>
            <a:chOff x="197657" y="1262706"/>
            <a:chExt cx="7192713" cy="1385520"/>
          </a:xfrm>
        </p:grpSpPr>
        <p:sp>
          <p:nvSpPr>
            <p:cNvPr id="14" name="TextBox 4"/>
            <p:cNvSpPr txBox="1"/>
            <p:nvPr/>
          </p:nvSpPr>
          <p:spPr>
            <a:xfrm>
              <a:off x="197657" y="1262706"/>
              <a:ext cx="7192713" cy="13855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b="1" dirty="0">
                  <a:solidFill>
                    <a:schemeClr val="accent1"/>
                  </a:solidFill>
                </a:rPr>
                <a:t>operation[2]=</a:t>
              </a:r>
              <a:r>
                <a:rPr lang="en-US" altLang="zh-CN" sz="2800" b="1" dirty="0" err="1"/>
                <a:t>aluop</a:t>
              </a:r>
              <a:r>
                <a:rPr lang="en-US" altLang="zh-CN" sz="2800" b="1" dirty="0"/>
                <a:t>[2]</a:t>
              </a:r>
              <a:r>
                <a:rPr lang="en-US" altLang="zh-CN" sz="2800" b="1" dirty="0" err="1"/>
                <a:t>aluop</a:t>
              </a:r>
              <a:r>
                <a:rPr lang="en-US" altLang="zh-CN" sz="2800" b="1" dirty="0"/>
                <a:t>[1] </a:t>
              </a:r>
              <a:r>
                <a:rPr lang="en-US" altLang="zh-CN" sz="2800" b="1" dirty="0">
                  <a:solidFill>
                    <a:schemeClr val="accent6"/>
                  </a:solidFill>
                </a:rPr>
                <a:t>+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b="1" dirty="0"/>
                <a:t>                               </a:t>
              </a:r>
              <a:r>
                <a:rPr lang="en-US" altLang="zh-CN" sz="2800" b="1" dirty="0" err="1"/>
                <a:t>aluop</a:t>
              </a:r>
              <a:r>
                <a:rPr lang="en-US" altLang="zh-CN" sz="2800" b="1" dirty="0"/>
                <a:t>[2]</a:t>
              </a:r>
              <a:r>
                <a:rPr lang="en-US" altLang="zh-CN" sz="2800" b="1" dirty="0" err="1"/>
                <a:t>aluop</a:t>
              </a:r>
              <a:r>
                <a:rPr lang="en-US" altLang="zh-CN" sz="2800" b="1" dirty="0"/>
                <a:t>[1]</a:t>
              </a:r>
              <a:r>
                <a:rPr lang="en-US" altLang="zh-CN" sz="2800" b="1" dirty="0">
                  <a:solidFill>
                    <a:schemeClr val="accent6"/>
                  </a:solidFill>
                  <a:latin typeface="宋体"/>
                  <a:ea typeface="宋体"/>
                </a:rPr>
                <a:t>﹒</a:t>
              </a:r>
              <a:r>
                <a:rPr lang="en-US" altLang="zh-CN" sz="2800" b="1" dirty="0">
                  <a:latin typeface="+mn-lt"/>
                  <a:ea typeface="宋体"/>
                </a:rPr>
                <a:t>f[2]f[1]f[0]</a:t>
              </a:r>
              <a:endParaRPr lang="zh-CN" altLang="en-US" sz="2800" b="1" dirty="0">
                <a:latin typeface="+mn-lt"/>
              </a:endParaRPr>
            </a:p>
          </p:txBody>
        </p:sp>
        <p:cxnSp>
          <p:nvCxnSpPr>
            <p:cNvPr id="15" name="直接连接符 6"/>
            <p:cNvCxnSpPr>
              <a:cxnSpLocks noChangeShapeType="1"/>
            </p:cNvCxnSpPr>
            <p:nvPr/>
          </p:nvCxnSpPr>
          <p:spPr bwMode="auto">
            <a:xfrm>
              <a:off x="4199715" y="2116602"/>
              <a:ext cx="792000" cy="1588"/>
            </a:xfrm>
            <a:prstGeom prst="line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7"/>
            <p:cNvCxnSpPr>
              <a:cxnSpLocks noChangeShapeType="1"/>
            </p:cNvCxnSpPr>
            <p:nvPr/>
          </p:nvCxnSpPr>
          <p:spPr bwMode="auto">
            <a:xfrm>
              <a:off x="5704837" y="2104942"/>
              <a:ext cx="288000" cy="1588"/>
            </a:xfrm>
            <a:prstGeom prst="line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连接符 8"/>
            <p:cNvCxnSpPr>
              <a:cxnSpLocks noChangeShapeType="1"/>
            </p:cNvCxnSpPr>
            <p:nvPr/>
          </p:nvCxnSpPr>
          <p:spPr bwMode="auto">
            <a:xfrm>
              <a:off x="6842922" y="2104942"/>
              <a:ext cx="288000" cy="1588"/>
            </a:xfrm>
            <a:prstGeom prst="line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组合 19"/>
          <p:cNvGrpSpPr>
            <a:grpSpLocks/>
          </p:cNvGrpSpPr>
          <p:nvPr/>
        </p:nvGrpSpPr>
        <p:grpSpPr bwMode="auto">
          <a:xfrm>
            <a:off x="164435" y="3025483"/>
            <a:ext cx="8929687" cy="1384300"/>
            <a:chOff x="214282" y="2609932"/>
            <a:chExt cx="8929718" cy="1384995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4282" y="2609932"/>
              <a:ext cx="8929718" cy="13849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b="1" dirty="0">
                  <a:solidFill>
                    <a:schemeClr val="accent1"/>
                  </a:solidFill>
                </a:rPr>
                <a:t>operation[1]=</a:t>
              </a:r>
              <a:r>
                <a:rPr lang="en-US" altLang="zh-CN" sz="2800" b="1" dirty="0" err="1"/>
                <a:t>aluop</a:t>
              </a:r>
              <a:r>
                <a:rPr lang="en-US" altLang="zh-CN" sz="2800" b="1" dirty="0"/>
                <a:t>[2]</a:t>
              </a:r>
              <a:r>
                <a:rPr lang="en-US" altLang="zh-CN" sz="2800" b="1" dirty="0" err="1"/>
                <a:t>aluop</a:t>
              </a:r>
              <a:r>
                <a:rPr lang="en-US" altLang="zh-CN" sz="2800" b="1" dirty="0"/>
                <a:t>[1]</a:t>
              </a:r>
              <a:r>
                <a:rPr lang="en-US" altLang="zh-CN" sz="2800" b="1" dirty="0">
                  <a:solidFill>
                    <a:schemeClr val="accent6"/>
                  </a:solidFill>
                </a:rPr>
                <a:t>+</a:t>
              </a:r>
              <a:r>
                <a:rPr lang="en-US" altLang="zh-CN" sz="2800" b="1" dirty="0" err="1"/>
                <a:t>aluop</a:t>
              </a:r>
              <a:r>
                <a:rPr lang="en-US" altLang="zh-CN" sz="2800" b="1" dirty="0"/>
                <a:t>[2]</a:t>
              </a:r>
              <a:r>
                <a:rPr lang="en-US" altLang="zh-CN" sz="2800" b="1" dirty="0" err="1"/>
                <a:t>aluop</a:t>
              </a:r>
              <a:r>
                <a:rPr lang="en-US" altLang="zh-CN" sz="2800" b="1" dirty="0"/>
                <a:t>[1]</a:t>
              </a:r>
              <a:r>
                <a:rPr lang="en-US" altLang="zh-CN" sz="2800" b="1" dirty="0">
                  <a:solidFill>
                    <a:schemeClr val="accent6"/>
                  </a:solidFill>
                </a:rPr>
                <a:t>+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b="1" dirty="0"/>
                <a:t>                     </a:t>
              </a:r>
              <a:r>
                <a:rPr lang="en-US" altLang="zh-CN" sz="2800" b="1" dirty="0" err="1"/>
                <a:t>aluop</a:t>
              </a:r>
              <a:r>
                <a:rPr lang="en-US" altLang="zh-CN" sz="2800" b="1" dirty="0"/>
                <a:t>[2]</a:t>
              </a:r>
              <a:r>
                <a:rPr lang="en-US" altLang="zh-CN" sz="2800" b="1" dirty="0" err="1"/>
                <a:t>aluop</a:t>
              </a:r>
              <a:r>
                <a:rPr lang="en-US" altLang="zh-CN" sz="2800" b="1" dirty="0"/>
                <a:t>[1]</a:t>
              </a:r>
              <a:r>
                <a:rPr lang="en-US" altLang="zh-CN" sz="2800" b="1" dirty="0">
                  <a:solidFill>
                    <a:schemeClr val="accent6"/>
                  </a:solidFill>
                  <a:latin typeface="宋体"/>
                  <a:ea typeface="宋体"/>
                </a:rPr>
                <a:t>﹒</a:t>
              </a:r>
              <a:r>
                <a:rPr lang="en-US" altLang="zh-CN" sz="2800" b="1" dirty="0">
                  <a:latin typeface="宋体"/>
                  <a:ea typeface="宋体"/>
                </a:rPr>
                <a:t>(</a:t>
              </a:r>
              <a:r>
                <a:rPr lang="en-US" altLang="zh-CN" sz="2800" b="1" dirty="0">
                  <a:latin typeface="+mn-lt"/>
                  <a:ea typeface="宋体"/>
                </a:rPr>
                <a:t>f[2]f[1]f[0]</a:t>
              </a:r>
              <a:r>
                <a:rPr lang="en-US" altLang="zh-CN" sz="2800" b="1" dirty="0">
                  <a:solidFill>
                    <a:schemeClr val="accent6"/>
                  </a:solidFill>
                  <a:latin typeface="+mn-lt"/>
                  <a:ea typeface="宋体"/>
                </a:rPr>
                <a:t>+</a:t>
              </a:r>
              <a:r>
                <a:rPr lang="en-US" altLang="zh-CN" sz="2800" b="1" dirty="0">
                  <a:ea typeface="宋体"/>
                </a:rPr>
                <a:t> f[2]f[1]f[0])</a:t>
              </a:r>
              <a:endParaRPr lang="zh-CN" altLang="en-US" sz="2800" b="1" dirty="0">
                <a:latin typeface="+mn-lt"/>
              </a:endParaRPr>
            </a:p>
          </p:txBody>
        </p:sp>
        <p:cxnSp>
          <p:nvCxnSpPr>
            <p:cNvPr id="20" name="直接连接符 7"/>
            <p:cNvCxnSpPr>
              <a:cxnSpLocks noChangeShapeType="1"/>
            </p:cNvCxnSpPr>
            <p:nvPr/>
          </p:nvCxnSpPr>
          <p:spPr bwMode="auto">
            <a:xfrm>
              <a:off x="5090247" y="3445634"/>
              <a:ext cx="360000" cy="1588"/>
            </a:xfrm>
            <a:prstGeom prst="line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直接连接符 8"/>
            <p:cNvCxnSpPr>
              <a:cxnSpLocks noChangeShapeType="1"/>
            </p:cNvCxnSpPr>
            <p:nvPr/>
          </p:nvCxnSpPr>
          <p:spPr bwMode="auto">
            <a:xfrm>
              <a:off x="5609685" y="3445634"/>
              <a:ext cx="360000" cy="1588"/>
            </a:xfrm>
            <a:prstGeom prst="line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直接连接符 6"/>
            <p:cNvCxnSpPr>
              <a:cxnSpLocks noChangeShapeType="1"/>
            </p:cNvCxnSpPr>
            <p:nvPr/>
          </p:nvCxnSpPr>
          <p:spPr bwMode="auto">
            <a:xfrm>
              <a:off x="2420548" y="2830975"/>
              <a:ext cx="791844" cy="1588"/>
            </a:xfrm>
            <a:prstGeom prst="line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直接连接符 6"/>
            <p:cNvCxnSpPr>
              <a:cxnSpLocks noChangeShapeType="1"/>
            </p:cNvCxnSpPr>
            <p:nvPr/>
          </p:nvCxnSpPr>
          <p:spPr bwMode="auto">
            <a:xfrm>
              <a:off x="3428992" y="3460662"/>
              <a:ext cx="791844" cy="1588"/>
            </a:xfrm>
            <a:prstGeom prst="line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直接连接符 8"/>
            <p:cNvCxnSpPr>
              <a:cxnSpLocks noChangeShapeType="1"/>
            </p:cNvCxnSpPr>
            <p:nvPr/>
          </p:nvCxnSpPr>
          <p:spPr bwMode="auto">
            <a:xfrm>
              <a:off x="6163947" y="3445634"/>
              <a:ext cx="360000" cy="1588"/>
            </a:xfrm>
            <a:prstGeom prst="line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接连接符 7"/>
            <p:cNvCxnSpPr>
              <a:cxnSpLocks noChangeShapeType="1"/>
            </p:cNvCxnSpPr>
            <p:nvPr/>
          </p:nvCxnSpPr>
          <p:spPr bwMode="auto">
            <a:xfrm>
              <a:off x="6959322" y="3445634"/>
              <a:ext cx="360000" cy="1588"/>
            </a:xfrm>
            <a:prstGeom prst="line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接连接符 8"/>
            <p:cNvCxnSpPr>
              <a:cxnSpLocks noChangeShapeType="1"/>
            </p:cNvCxnSpPr>
            <p:nvPr/>
          </p:nvCxnSpPr>
          <p:spPr bwMode="auto">
            <a:xfrm>
              <a:off x="8016396" y="3445634"/>
              <a:ext cx="360000" cy="1588"/>
            </a:xfrm>
            <a:prstGeom prst="line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" name="组合 23"/>
          <p:cNvGrpSpPr>
            <a:grpSpLocks/>
          </p:cNvGrpSpPr>
          <p:nvPr/>
        </p:nvGrpSpPr>
        <p:grpSpPr bwMode="auto">
          <a:xfrm>
            <a:off x="137447" y="4492333"/>
            <a:ext cx="8515350" cy="523875"/>
            <a:chOff x="187313" y="4333885"/>
            <a:chExt cx="8515473" cy="523220"/>
          </a:xfrm>
        </p:grpSpPr>
        <p:sp>
          <p:nvSpPr>
            <p:cNvPr id="33" name="TextBox 3"/>
            <p:cNvSpPr txBox="1">
              <a:spLocks noChangeArrowheads="1"/>
            </p:cNvSpPr>
            <p:nvPr/>
          </p:nvSpPr>
          <p:spPr bwMode="auto">
            <a:xfrm>
              <a:off x="187313" y="4333885"/>
              <a:ext cx="851547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dirty="0">
                  <a:solidFill>
                    <a:schemeClr val="accent1"/>
                  </a:solidFill>
                </a:rPr>
                <a:t>operation[0] =</a:t>
              </a:r>
              <a:r>
                <a:rPr lang="en-US" altLang="zh-CN" sz="2800" b="1" dirty="0"/>
                <a:t> </a:t>
              </a:r>
              <a:r>
                <a:rPr lang="en-US" altLang="zh-CN" sz="2800" b="1" dirty="0" err="1"/>
                <a:t>aluop</a:t>
              </a:r>
              <a:r>
                <a:rPr lang="en-US" altLang="zh-CN" sz="2800" b="1" dirty="0"/>
                <a:t>[0]</a:t>
              </a:r>
              <a:r>
                <a:rPr lang="en-US" altLang="zh-CN" sz="2800" b="1" dirty="0">
                  <a:solidFill>
                    <a:schemeClr val="accent6"/>
                  </a:solidFill>
                </a:rPr>
                <a:t>+</a:t>
              </a:r>
              <a:r>
                <a:rPr lang="en-US" altLang="zh-CN" sz="2800" b="1" dirty="0" err="1"/>
                <a:t>aluop</a:t>
              </a:r>
              <a:r>
                <a:rPr lang="en-US" altLang="zh-CN" sz="2800" b="1" dirty="0"/>
                <a:t>[2]</a:t>
              </a:r>
              <a:r>
                <a:rPr lang="en-US" altLang="zh-CN" sz="2800" b="1" dirty="0" err="1"/>
                <a:t>aluop</a:t>
              </a:r>
              <a:r>
                <a:rPr lang="en-US" altLang="zh-CN" sz="2800" b="1" dirty="0"/>
                <a:t>[1]</a:t>
              </a:r>
              <a:r>
                <a:rPr lang="en-US" altLang="zh-CN" sz="2800" b="1" dirty="0">
                  <a:solidFill>
                    <a:schemeClr val="accent6"/>
                  </a:solidFill>
                  <a:latin typeface="宋体"/>
                  <a:ea typeface="宋体"/>
                </a:rPr>
                <a:t>﹒</a:t>
              </a:r>
              <a:r>
                <a:rPr lang="en-US" altLang="zh-CN" sz="2800" b="1" dirty="0">
                  <a:latin typeface="+mn-lt"/>
                  <a:ea typeface="宋体"/>
                </a:rPr>
                <a:t>f[2]f[1]f[0]</a:t>
              </a:r>
              <a:endParaRPr lang="zh-CN" altLang="en-US" sz="2800" b="1" dirty="0">
                <a:latin typeface="+mn-lt"/>
              </a:endParaRPr>
            </a:p>
          </p:txBody>
        </p:sp>
        <p:cxnSp>
          <p:nvCxnSpPr>
            <p:cNvPr id="34" name="直接连接符 6"/>
            <p:cNvCxnSpPr>
              <a:cxnSpLocks noChangeShapeType="1"/>
            </p:cNvCxnSpPr>
            <p:nvPr/>
          </p:nvCxnSpPr>
          <p:spPr bwMode="auto">
            <a:xfrm>
              <a:off x="5246375" y="4405981"/>
              <a:ext cx="791844" cy="1588"/>
            </a:xfrm>
            <a:prstGeom prst="line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接连接符 8"/>
            <p:cNvCxnSpPr>
              <a:cxnSpLocks noChangeShapeType="1"/>
            </p:cNvCxnSpPr>
            <p:nvPr/>
          </p:nvCxnSpPr>
          <p:spPr bwMode="auto">
            <a:xfrm>
              <a:off x="7386702" y="4389337"/>
              <a:ext cx="360000" cy="1588"/>
            </a:xfrm>
            <a:prstGeom prst="line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" name="标题 1"/>
          <p:cNvSpPr txBox="1">
            <a:spLocks/>
          </p:cNvSpPr>
          <p:nvPr/>
        </p:nvSpPr>
        <p:spPr bwMode="auto">
          <a:xfrm>
            <a:off x="140622" y="5120149"/>
            <a:ext cx="74533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可直接仿真，也可转换得到逻辑电路</a:t>
            </a:r>
            <a:r>
              <a:rPr kumimoji="0" lang="en-US" altLang="zh-CN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kumimoji="0" lang="zh-CN" altLang="en-US" sz="2800" b="1" dirty="0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TextBox 23"/>
          <p:cNvSpPr txBox="1">
            <a:spLocks noChangeArrowheads="1"/>
          </p:cNvSpPr>
          <p:nvPr/>
        </p:nvSpPr>
        <p:spPr bwMode="auto">
          <a:xfrm>
            <a:off x="616583" y="5777894"/>
            <a:ext cx="8515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accent6"/>
                </a:solidFill>
              </a:rPr>
              <a:t>+</a:t>
            </a:r>
            <a:r>
              <a:rPr lang="en-US" altLang="zh-CN" sz="2400" dirty="0"/>
              <a:t>  </a:t>
            </a:r>
            <a:r>
              <a:rPr lang="en-US" altLang="zh-CN" sz="2400" b="1" dirty="0"/>
              <a:t>↔</a:t>
            </a:r>
            <a:endParaRPr lang="zh-CN" altLang="en-US" sz="2400" b="1" dirty="0"/>
          </a:p>
        </p:txBody>
      </p:sp>
      <p:grpSp>
        <p:nvGrpSpPr>
          <p:cNvPr id="38" name="组合 42"/>
          <p:cNvGrpSpPr>
            <a:grpSpLocks/>
          </p:cNvGrpSpPr>
          <p:nvPr/>
        </p:nvGrpSpPr>
        <p:grpSpPr bwMode="auto">
          <a:xfrm>
            <a:off x="1282497" y="5850572"/>
            <a:ext cx="1452562" cy="563562"/>
            <a:chOff x="6131928" y="5649216"/>
            <a:chExt cx="1452376" cy="564064"/>
          </a:xfrm>
        </p:grpSpPr>
        <p:grpSp>
          <p:nvGrpSpPr>
            <p:cNvPr id="39" name="组合 31"/>
            <p:cNvGrpSpPr>
              <a:grpSpLocks/>
            </p:cNvGrpSpPr>
            <p:nvPr/>
          </p:nvGrpSpPr>
          <p:grpSpPr bwMode="auto">
            <a:xfrm>
              <a:off x="6131928" y="5649216"/>
              <a:ext cx="1080000" cy="564064"/>
              <a:chOff x="6131928" y="5649216"/>
              <a:chExt cx="1080000" cy="564064"/>
            </a:xfrm>
          </p:grpSpPr>
          <p:sp>
            <p:nvSpPr>
              <p:cNvPr id="45" name="弧形 44"/>
              <p:cNvSpPr/>
              <p:nvPr/>
            </p:nvSpPr>
            <p:spPr bwMode="auto">
              <a:xfrm>
                <a:off x="6455737" y="5649216"/>
                <a:ext cx="360316" cy="540231"/>
              </a:xfrm>
              <a:prstGeom prst="arc">
                <a:avLst/>
              </a:prstGeom>
              <a:noFill/>
              <a:ln w="19050" cap="sq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46" name="弧形 45"/>
              <p:cNvSpPr/>
              <p:nvPr/>
            </p:nvSpPr>
            <p:spPr bwMode="auto">
              <a:xfrm flipV="1">
                <a:off x="6455737" y="5673049"/>
                <a:ext cx="360316" cy="540231"/>
              </a:xfrm>
              <a:prstGeom prst="arc">
                <a:avLst/>
              </a:prstGeom>
              <a:noFill/>
              <a:ln w="19050" cap="sq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47" name="弧形 46"/>
              <p:cNvSpPr/>
              <p:nvPr/>
            </p:nvSpPr>
            <p:spPr bwMode="auto">
              <a:xfrm>
                <a:off x="6131928" y="5649216"/>
                <a:ext cx="1079362" cy="540231"/>
              </a:xfrm>
              <a:prstGeom prst="arc">
                <a:avLst/>
              </a:prstGeom>
              <a:noFill/>
              <a:ln w="19050" cap="sq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48" name="弧形 47"/>
              <p:cNvSpPr/>
              <p:nvPr/>
            </p:nvSpPr>
            <p:spPr bwMode="auto">
              <a:xfrm flipV="1">
                <a:off x="6131928" y="5673049"/>
                <a:ext cx="1079362" cy="540231"/>
              </a:xfrm>
              <a:prstGeom prst="arc">
                <a:avLst/>
              </a:prstGeom>
              <a:noFill/>
              <a:ln w="19050" cap="sq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40" name="组合 37"/>
            <p:cNvGrpSpPr>
              <a:grpSpLocks/>
            </p:cNvGrpSpPr>
            <p:nvPr/>
          </p:nvGrpSpPr>
          <p:grpSpPr bwMode="auto">
            <a:xfrm>
              <a:off x="6444248" y="5709192"/>
              <a:ext cx="1140056" cy="369332"/>
              <a:chOff x="6444208" y="5721224"/>
              <a:chExt cx="1140056" cy="369332"/>
            </a:xfrm>
          </p:grpSpPr>
          <p:sp>
            <p:nvSpPr>
              <p:cNvPr id="41" name="TextBox 32"/>
              <p:cNvSpPr txBox="1">
                <a:spLocks noChangeArrowheads="1"/>
              </p:cNvSpPr>
              <p:nvPr/>
            </p:nvSpPr>
            <p:spPr bwMode="auto">
              <a:xfrm>
                <a:off x="6756120" y="5721224"/>
                <a:ext cx="41710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 dirty="0">
                    <a:solidFill>
                      <a:schemeClr val="accent2"/>
                    </a:solidFill>
                  </a:rPr>
                  <a:t>或</a:t>
                </a:r>
              </a:p>
            </p:txBody>
          </p:sp>
          <p:cxnSp>
            <p:nvCxnSpPr>
              <p:cNvPr id="42" name="直接连接符 34"/>
              <p:cNvCxnSpPr>
                <a:cxnSpLocks noChangeShapeType="1"/>
              </p:cNvCxnSpPr>
              <p:nvPr/>
            </p:nvCxnSpPr>
            <p:spPr bwMode="auto">
              <a:xfrm>
                <a:off x="6444208" y="5805264"/>
                <a:ext cx="360000" cy="0"/>
              </a:xfrm>
              <a:prstGeom prst="line">
                <a:avLst/>
              </a:prstGeom>
              <a:noFill/>
              <a:ln w="12700" cap="sq" algn="ctr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直接连接符 35"/>
              <p:cNvCxnSpPr>
                <a:cxnSpLocks noChangeShapeType="1"/>
              </p:cNvCxnSpPr>
              <p:nvPr/>
            </p:nvCxnSpPr>
            <p:spPr bwMode="auto">
              <a:xfrm>
                <a:off x="6444208" y="6021288"/>
                <a:ext cx="360000" cy="0"/>
              </a:xfrm>
              <a:prstGeom prst="line">
                <a:avLst/>
              </a:prstGeom>
              <a:noFill/>
              <a:ln w="12700" cap="sq" algn="ctr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直接连接符 36"/>
              <p:cNvCxnSpPr>
                <a:cxnSpLocks noChangeShapeType="1"/>
              </p:cNvCxnSpPr>
              <p:nvPr/>
            </p:nvCxnSpPr>
            <p:spPr bwMode="auto">
              <a:xfrm>
                <a:off x="7224264" y="5913184"/>
                <a:ext cx="360000" cy="0"/>
              </a:xfrm>
              <a:prstGeom prst="line">
                <a:avLst/>
              </a:prstGeom>
              <a:noFill/>
              <a:ln w="12700" cap="sq" algn="ctr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49" name="组合 41"/>
          <p:cNvGrpSpPr>
            <a:grpSpLocks/>
          </p:cNvGrpSpPr>
          <p:nvPr/>
        </p:nvGrpSpPr>
        <p:grpSpPr bwMode="auto">
          <a:xfrm>
            <a:off x="4434290" y="5932572"/>
            <a:ext cx="1249362" cy="503238"/>
            <a:chOff x="7800328" y="5373216"/>
            <a:chExt cx="1248200" cy="504056"/>
          </a:xfrm>
        </p:grpSpPr>
        <p:sp>
          <p:nvSpPr>
            <p:cNvPr id="50" name="流程图: 延期 25"/>
            <p:cNvSpPr>
              <a:spLocks noChangeArrowheads="1"/>
            </p:cNvSpPr>
            <p:nvPr/>
          </p:nvSpPr>
          <p:spPr bwMode="auto">
            <a:xfrm>
              <a:off x="8172400" y="5373216"/>
              <a:ext cx="504056" cy="504056"/>
            </a:xfrm>
            <a:prstGeom prst="flowChartDelay">
              <a:avLst/>
            </a:prstGeom>
            <a:noFill/>
            <a:ln w="19050" cap="sq" algn="ctr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accent2"/>
                  </a:solidFill>
                </a:rPr>
                <a:t>与</a:t>
              </a:r>
            </a:p>
          </p:txBody>
        </p:sp>
        <p:cxnSp>
          <p:nvCxnSpPr>
            <p:cNvPr id="51" name="直接连接符 38"/>
            <p:cNvCxnSpPr>
              <a:cxnSpLocks noChangeShapeType="1"/>
            </p:cNvCxnSpPr>
            <p:nvPr/>
          </p:nvCxnSpPr>
          <p:spPr bwMode="auto">
            <a:xfrm>
              <a:off x="7800328" y="5529264"/>
              <a:ext cx="360000" cy="0"/>
            </a:xfrm>
            <a:prstGeom prst="line">
              <a:avLst/>
            </a:prstGeom>
            <a:noFill/>
            <a:ln w="12700" cap="sq" algn="ctr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直接连接符 39"/>
            <p:cNvCxnSpPr>
              <a:cxnSpLocks noChangeShapeType="1"/>
            </p:cNvCxnSpPr>
            <p:nvPr/>
          </p:nvCxnSpPr>
          <p:spPr bwMode="auto">
            <a:xfrm>
              <a:off x="7800328" y="5745288"/>
              <a:ext cx="360000" cy="0"/>
            </a:xfrm>
            <a:prstGeom prst="line">
              <a:avLst/>
            </a:prstGeom>
            <a:noFill/>
            <a:ln w="12700" cap="sq" algn="ctr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直接连接符 40"/>
            <p:cNvCxnSpPr>
              <a:cxnSpLocks noChangeShapeType="1"/>
            </p:cNvCxnSpPr>
            <p:nvPr/>
          </p:nvCxnSpPr>
          <p:spPr bwMode="auto">
            <a:xfrm>
              <a:off x="8688528" y="5613120"/>
              <a:ext cx="360000" cy="0"/>
            </a:xfrm>
            <a:prstGeom prst="line">
              <a:avLst/>
            </a:prstGeom>
            <a:noFill/>
            <a:ln w="12700" cap="sq" algn="ctr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" name="组合 44"/>
          <p:cNvGrpSpPr>
            <a:grpSpLocks/>
          </p:cNvGrpSpPr>
          <p:nvPr/>
        </p:nvGrpSpPr>
        <p:grpSpPr bwMode="auto">
          <a:xfrm>
            <a:off x="3602815" y="5882694"/>
            <a:ext cx="760037" cy="584200"/>
            <a:chOff x="2996138" y="5458595"/>
            <a:chExt cx="760129" cy="584775"/>
          </a:xfrm>
        </p:grpSpPr>
        <p:sp>
          <p:nvSpPr>
            <p:cNvPr id="55" name="TextBox 26"/>
            <p:cNvSpPr txBox="1">
              <a:spLocks noChangeArrowheads="1"/>
            </p:cNvSpPr>
            <p:nvPr/>
          </p:nvSpPr>
          <p:spPr bwMode="auto">
            <a:xfrm>
              <a:off x="2996138" y="5458595"/>
              <a:ext cx="32092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chemeClr val="accent6"/>
                  </a:solidFill>
                </a:rPr>
                <a:t>·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264082" y="5556193"/>
              <a:ext cx="492185" cy="462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↔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13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6" grpId="0"/>
      <p:bldP spid="3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三、单周期控制系统设计</a:t>
            </a:r>
            <a:endParaRPr lang="zh-CN" altLang="en-US" sz="2800" b="1" dirty="0">
              <a:solidFill>
                <a:prstClr val="white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 Box 140"/>
          <p:cNvSpPr txBox="1">
            <a:spLocks noChangeArrowheads="1"/>
          </p:cNvSpPr>
          <p:nvPr/>
        </p:nvSpPr>
        <p:spPr bwMode="auto">
          <a:xfrm>
            <a:off x="-8313" y="728144"/>
            <a:ext cx="335675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PCSrc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控制单元</a:t>
            </a:r>
          </a:p>
        </p:txBody>
      </p:sp>
      <p:grpSp>
        <p:nvGrpSpPr>
          <p:cNvPr id="12" name="组合 23"/>
          <p:cNvGrpSpPr>
            <a:grpSpLocks/>
          </p:cNvGrpSpPr>
          <p:nvPr/>
        </p:nvGrpSpPr>
        <p:grpSpPr bwMode="auto">
          <a:xfrm>
            <a:off x="5959185" y="761134"/>
            <a:ext cx="2487613" cy="1811338"/>
            <a:chOff x="6000750" y="428625"/>
            <a:chExt cx="2487613" cy="1811338"/>
          </a:xfrm>
        </p:grpSpPr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7462838" y="1335088"/>
              <a:ext cx="120650" cy="546100"/>
              <a:chOff x="4672" y="2059"/>
              <a:chExt cx="76" cy="344"/>
            </a:xfrm>
          </p:grpSpPr>
          <p:sp>
            <p:nvSpPr>
              <p:cNvPr id="25" name="Freeform 38"/>
              <p:cNvSpPr>
                <a:spLocks/>
              </p:cNvSpPr>
              <p:nvPr/>
            </p:nvSpPr>
            <p:spPr bwMode="auto">
              <a:xfrm>
                <a:off x="4672" y="2311"/>
                <a:ext cx="76" cy="92"/>
              </a:xfrm>
              <a:custGeom>
                <a:avLst/>
                <a:gdLst>
                  <a:gd name="T0" fmla="*/ 38 w 76"/>
                  <a:gd name="T1" fmla="*/ 92 h 92"/>
                  <a:gd name="T2" fmla="*/ 0 w 76"/>
                  <a:gd name="T3" fmla="*/ 0 h 92"/>
                  <a:gd name="T4" fmla="*/ 76 w 76"/>
                  <a:gd name="T5" fmla="*/ 0 h 92"/>
                  <a:gd name="T6" fmla="*/ 38 w 76"/>
                  <a:gd name="T7" fmla="*/ 92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"/>
                  <a:gd name="T13" fmla="*/ 0 h 92"/>
                  <a:gd name="T14" fmla="*/ 76 w 76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" h="92">
                    <a:moveTo>
                      <a:pt x="38" y="92"/>
                    </a:moveTo>
                    <a:lnTo>
                      <a:pt x="0" y="0"/>
                    </a:lnTo>
                    <a:lnTo>
                      <a:pt x="76" y="0"/>
                    </a:lnTo>
                    <a:lnTo>
                      <a:pt x="38" y="9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9"/>
              <p:cNvSpPr>
                <a:spLocks noChangeShapeType="1"/>
              </p:cNvSpPr>
              <p:nvPr/>
            </p:nvSpPr>
            <p:spPr bwMode="auto">
              <a:xfrm>
                <a:off x="4710" y="2059"/>
                <a:ext cx="0" cy="313"/>
              </a:xfrm>
              <a:prstGeom prst="line">
                <a:avLst/>
              </a:prstGeom>
              <a:noFill/>
              <a:ln w="23813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Rectangle 46"/>
            <p:cNvSpPr>
              <a:spLocks noChangeArrowheads="1"/>
            </p:cNvSpPr>
            <p:nvPr/>
          </p:nvSpPr>
          <p:spPr bwMode="auto">
            <a:xfrm>
              <a:off x="7369175" y="504825"/>
              <a:ext cx="1071563" cy="827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 err="1">
                  <a:latin typeface="Calibri" panose="020F0502020204030204" pitchFamily="34" charset="0"/>
                </a:rPr>
                <a:t>PCSrc</a:t>
              </a:r>
              <a:endParaRPr lang="en-US" altLang="zh-CN" sz="1800" b="1" dirty="0"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Calibri" panose="020F0502020204030204" pitchFamily="34" charset="0"/>
                </a:rPr>
                <a:t>控制器</a:t>
              </a:r>
              <a:endParaRPr lang="en-US" altLang="zh-CN" sz="1800" dirty="0">
                <a:latin typeface="Calibri" panose="020F0502020204030204" pitchFamily="34" charset="0"/>
              </a:endParaRPr>
            </a:p>
          </p:txBody>
        </p:sp>
        <p:sp>
          <p:nvSpPr>
            <p:cNvPr id="15" name="Rectangle 53"/>
            <p:cNvSpPr>
              <a:spLocks noChangeArrowheads="1"/>
            </p:cNvSpPr>
            <p:nvPr/>
          </p:nvSpPr>
          <p:spPr bwMode="auto">
            <a:xfrm>
              <a:off x="8013700" y="1928813"/>
              <a:ext cx="474663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Zero</a:t>
              </a:r>
              <a:endPara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6" name="Group 54"/>
            <p:cNvGrpSpPr>
              <a:grpSpLocks/>
            </p:cNvGrpSpPr>
            <p:nvPr/>
          </p:nvGrpSpPr>
          <p:grpSpPr bwMode="auto">
            <a:xfrm>
              <a:off x="8150225" y="1335088"/>
              <a:ext cx="122238" cy="546100"/>
              <a:chOff x="5084" y="2059"/>
              <a:chExt cx="77" cy="344"/>
            </a:xfrm>
          </p:grpSpPr>
          <p:sp>
            <p:nvSpPr>
              <p:cNvPr id="23" name="Freeform 55"/>
              <p:cNvSpPr>
                <a:spLocks/>
              </p:cNvSpPr>
              <p:nvPr/>
            </p:nvSpPr>
            <p:spPr bwMode="auto">
              <a:xfrm>
                <a:off x="5084" y="2059"/>
                <a:ext cx="77" cy="91"/>
              </a:xfrm>
              <a:custGeom>
                <a:avLst/>
                <a:gdLst>
                  <a:gd name="T0" fmla="*/ 38 w 77"/>
                  <a:gd name="T1" fmla="*/ 0 h 91"/>
                  <a:gd name="T2" fmla="*/ 77 w 77"/>
                  <a:gd name="T3" fmla="*/ 91 h 91"/>
                  <a:gd name="T4" fmla="*/ 0 w 77"/>
                  <a:gd name="T5" fmla="*/ 91 h 91"/>
                  <a:gd name="T6" fmla="*/ 38 w 77"/>
                  <a:gd name="T7" fmla="*/ 0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7"/>
                  <a:gd name="T13" fmla="*/ 0 h 91"/>
                  <a:gd name="T14" fmla="*/ 77 w 77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7" h="91">
                    <a:moveTo>
                      <a:pt x="38" y="0"/>
                    </a:moveTo>
                    <a:lnTo>
                      <a:pt x="77" y="91"/>
                    </a:lnTo>
                    <a:lnTo>
                      <a:pt x="0" y="9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56"/>
              <p:cNvSpPr>
                <a:spLocks noChangeShapeType="1"/>
              </p:cNvSpPr>
              <p:nvPr/>
            </p:nvSpPr>
            <p:spPr bwMode="auto">
              <a:xfrm>
                <a:off x="5122" y="2089"/>
                <a:ext cx="0" cy="314"/>
              </a:xfrm>
              <a:prstGeom prst="line">
                <a:avLst/>
              </a:prstGeom>
              <a:noFill/>
              <a:ln w="23813">
                <a:solidFill>
                  <a:schemeClr val="accent2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Rectangle 57"/>
            <p:cNvSpPr>
              <a:spLocks noChangeArrowheads="1"/>
            </p:cNvSpPr>
            <p:nvPr/>
          </p:nvSpPr>
          <p:spPr bwMode="auto">
            <a:xfrm>
              <a:off x="6000750" y="428625"/>
              <a:ext cx="939800" cy="61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 dirty="0" err="1">
                  <a:solidFill>
                    <a:schemeClr val="accent2"/>
                  </a:solidFill>
                  <a:latin typeface="+mn-lt"/>
                </a:rPr>
                <a:t>beq_flag</a:t>
              </a:r>
              <a:endParaRPr lang="en-US" altLang="zh-CN" sz="2000" b="1" dirty="0">
                <a:solidFill>
                  <a:schemeClr val="accent2"/>
                </a:solidFill>
                <a:latin typeface="+mn-lt"/>
              </a:endParaRPr>
            </a:p>
            <a:p>
              <a:pPr algn="ctr" eaLnBrk="1" hangingPunct="1">
                <a:defRPr/>
              </a:pPr>
              <a:r>
                <a:rPr lang="en-US" altLang="zh-CN" sz="2000" b="1" dirty="0" err="1">
                  <a:solidFill>
                    <a:schemeClr val="accent2"/>
                  </a:solidFill>
                  <a:latin typeface="+mn-lt"/>
                </a:rPr>
                <a:t>j_flag</a:t>
              </a:r>
              <a:endParaRPr lang="en-US" altLang="zh-CN" sz="2000" b="1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>
              <a:off x="7011988" y="636588"/>
              <a:ext cx="360362" cy="1587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 bwMode="auto">
            <a:xfrm>
              <a:off x="7011988" y="920750"/>
              <a:ext cx="360362" cy="1588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53"/>
            <p:cNvSpPr>
              <a:spLocks noChangeArrowheads="1"/>
            </p:cNvSpPr>
            <p:nvPr/>
          </p:nvSpPr>
          <p:spPr bwMode="auto">
            <a:xfrm>
              <a:off x="6837363" y="1931988"/>
              <a:ext cx="10683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accent1"/>
                  </a:solidFill>
                  <a:latin typeface="Calibri" panose="020F0502020204030204" pitchFamily="34" charset="0"/>
                </a:rPr>
                <a:t>PCsrc[1:0]</a:t>
              </a:r>
              <a:endParaRPr lang="en-US" altLang="zh-CN" sz="200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7" name="TextBox 15"/>
          <p:cNvSpPr txBox="1">
            <a:spLocks noChangeArrowheads="1"/>
          </p:cNvSpPr>
          <p:nvPr/>
        </p:nvSpPr>
        <p:spPr bwMode="auto">
          <a:xfrm>
            <a:off x="172748" y="1133387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方案分析：</a:t>
            </a:r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72748" y="1575260"/>
            <a:ext cx="63960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执行</a:t>
            </a:r>
            <a:r>
              <a:rPr lang="en-US" altLang="zh-CN" sz="2800" dirty="0" err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beq</a:t>
            </a:r>
            <a:r>
              <a:rPr lang="zh-CN" altLang="en-US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时，输出</a:t>
            </a:r>
            <a:r>
              <a:rPr lang="en-US" altLang="zh-CN" sz="2800" dirty="0" err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beq_flag</a:t>
            </a:r>
            <a:r>
              <a:rPr lang="en-US" altLang="zh-CN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=1</a:t>
            </a:r>
            <a:r>
              <a:rPr lang="zh-CN" altLang="en-US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800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执行</a:t>
            </a:r>
            <a:r>
              <a:rPr lang="en-US" altLang="zh-CN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lang="zh-CN" altLang="en-US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时，输出</a:t>
            </a:r>
            <a:r>
              <a:rPr lang="en-US" altLang="zh-CN" sz="2800" dirty="0" err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j_flag</a:t>
            </a:r>
            <a:r>
              <a:rPr lang="en-US" altLang="zh-CN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=1</a:t>
            </a:r>
            <a:r>
              <a:rPr lang="zh-CN" altLang="en-US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800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其余指令，输出</a:t>
            </a:r>
            <a:r>
              <a:rPr lang="en-US" altLang="zh-CN" sz="2800" dirty="0" err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beq_flag</a:t>
            </a:r>
            <a:r>
              <a:rPr lang="en-US" altLang="zh-CN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=0</a:t>
            </a:r>
            <a:r>
              <a:rPr lang="zh-CN" altLang="en-US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且</a:t>
            </a:r>
            <a:r>
              <a:rPr lang="en-US" altLang="zh-CN" sz="2800" dirty="0" err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j_flag</a:t>
            </a:r>
            <a:r>
              <a:rPr lang="en-US" altLang="zh-CN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=0</a:t>
            </a:r>
            <a:r>
              <a:rPr lang="zh-CN" altLang="en-US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</p:txBody>
      </p:sp>
      <p:sp>
        <p:nvSpPr>
          <p:cNvPr id="29" name="TextBox 17"/>
          <p:cNvSpPr txBox="1"/>
          <p:nvPr/>
        </p:nvSpPr>
        <p:spPr>
          <a:xfrm>
            <a:off x="222625" y="2922012"/>
            <a:ext cx="664637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 err="1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PCSrc</a:t>
            </a:r>
            <a:r>
              <a:rPr lang="zh-CN" altLang="en-US" sz="2800" b="1" dirty="0" smtClean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控制器“</a:t>
            </a:r>
            <a:r>
              <a:rPr lang="zh-CN" altLang="en-US" sz="28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sz="28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输出”真值表如下：</a:t>
            </a: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720356"/>
              </p:ext>
            </p:extLst>
          </p:nvPr>
        </p:nvGraphicFramePr>
        <p:xfrm>
          <a:off x="288635" y="3475759"/>
          <a:ext cx="5313363" cy="253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2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指令</a:t>
                      </a:r>
                    </a:p>
                  </a:txBody>
                  <a:tcPr marT="45731" marB="45731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solidFill>
                            <a:schemeClr val="accent2"/>
                          </a:solidFill>
                        </a:rPr>
                        <a:t>beq_flag</a:t>
                      </a:r>
                      <a:endParaRPr lang="zh-CN" alt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 marT="45731" marB="45731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accent2"/>
                          </a:solidFill>
                        </a:rPr>
                        <a:t>j_flag</a:t>
                      </a:r>
                      <a:endParaRPr lang="zh-CN" alt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 marT="45731" marB="45731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2"/>
                          </a:solidFill>
                        </a:rPr>
                        <a:t>zero</a:t>
                      </a:r>
                      <a:endParaRPr lang="zh-CN" alt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accent1"/>
                          </a:solidFill>
                        </a:rPr>
                        <a:t>PCsrc</a:t>
                      </a:r>
                      <a:r>
                        <a:rPr lang="en-US" altLang="zh-CN" sz="2000" dirty="0">
                          <a:solidFill>
                            <a:schemeClr val="accent1"/>
                          </a:solidFill>
                        </a:rPr>
                        <a:t>[1]</a:t>
                      </a:r>
                      <a:endParaRPr lang="zh-CN" altLang="en-US" sz="2000" dirty="0">
                        <a:solidFill>
                          <a:schemeClr val="accent1"/>
                        </a:solidFill>
                      </a:endParaRPr>
                    </a:p>
                  </a:txBody>
                  <a:tcPr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accent1"/>
                          </a:solidFill>
                        </a:rPr>
                        <a:t>PCsrc</a:t>
                      </a:r>
                      <a:endParaRPr lang="en-US" altLang="zh-CN" sz="2000" dirty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chemeClr val="accent1"/>
                          </a:solidFill>
                        </a:rPr>
                        <a:t>[0]</a:t>
                      </a:r>
                      <a:endParaRPr lang="zh-CN" altLang="en-US" sz="2000" dirty="0">
                        <a:solidFill>
                          <a:schemeClr val="accent1"/>
                        </a:solidFill>
                      </a:endParaRPr>
                    </a:p>
                  </a:txBody>
                  <a:tcPr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15">
                <a:tc rowSpan="2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1" marB="45731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31" marB="45731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1" marB="45731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1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1" marB="45731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1" marB="45731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1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1" marB="45731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31" marB="45731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31" marB="45731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1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1" marB="45731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31" marB="45731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31" marB="45731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marT="45731" marB="4573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Rectangle 53"/>
          <p:cNvSpPr>
            <a:spLocks noChangeArrowheads="1"/>
          </p:cNvSpPr>
          <p:nvPr/>
        </p:nvSpPr>
        <p:spPr bwMode="auto">
          <a:xfrm>
            <a:off x="260060" y="6107834"/>
            <a:ext cx="23144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 err="1">
                <a:solidFill>
                  <a:schemeClr val="accent1"/>
                </a:solidFill>
                <a:latin typeface="+mn-lt"/>
              </a:rPr>
              <a:t>PCsrc</a:t>
            </a:r>
            <a:r>
              <a:rPr lang="en-US" altLang="zh-CN" sz="2800" b="1" dirty="0">
                <a:solidFill>
                  <a:schemeClr val="accent1"/>
                </a:solidFill>
                <a:latin typeface="+mn-lt"/>
              </a:rPr>
              <a:t>[1</a:t>
            </a:r>
            <a:r>
              <a:rPr lang="en-US" altLang="zh-CN" sz="2800" b="1" dirty="0">
                <a:solidFill>
                  <a:schemeClr val="accent2"/>
                </a:solidFill>
                <a:latin typeface="+mn-lt"/>
              </a:rPr>
              <a:t>]=</a:t>
            </a:r>
            <a:r>
              <a:rPr lang="en-US" altLang="zh-CN" sz="2800" b="1" dirty="0" err="1">
                <a:solidFill>
                  <a:schemeClr val="accent2"/>
                </a:solidFill>
                <a:latin typeface="+mn-lt"/>
              </a:rPr>
              <a:t>j_flag</a:t>
            </a:r>
            <a:r>
              <a:rPr lang="en-US" altLang="zh-CN" sz="2800" b="1" dirty="0">
                <a:solidFill>
                  <a:schemeClr val="accent2"/>
                </a:solidFill>
                <a:latin typeface="+mn-lt"/>
              </a:rPr>
              <a:t>;</a:t>
            </a:r>
            <a:endParaRPr lang="en-US" altLang="zh-CN" sz="2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5" name="Rectangle 53"/>
          <p:cNvSpPr>
            <a:spLocks noChangeArrowheads="1"/>
          </p:cNvSpPr>
          <p:nvPr/>
        </p:nvSpPr>
        <p:spPr bwMode="auto">
          <a:xfrm>
            <a:off x="3101685" y="6103072"/>
            <a:ext cx="368203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 err="1">
                <a:solidFill>
                  <a:schemeClr val="accent1"/>
                </a:solidFill>
                <a:latin typeface="+mn-lt"/>
              </a:rPr>
              <a:t>PCsrc</a:t>
            </a:r>
            <a:r>
              <a:rPr lang="en-US" altLang="zh-CN" sz="2800" b="1" dirty="0">
                <a:solidFill>
                  <a:schemeClr val="accent1"/>
                </a:solidFill>
                <a:latin typeface="+mn-lt"/>
              </a:rPr>
              <a:t>[0</a:t>
            </a:r>
            <a:r>
              <a:rPr lang="en-US" altLang="zh-CN" sz="2800" b="1" dirty="0">
                <a:solidFill>
                  <a:schemeClr val="accent2"/>
                </a:solidFill>
                <a:latin typeface="+mn-lt"/>
              </a:rPr>
              <a:t>]=</a:t>
            </a:r>
            <a:r>
              <a:rPr lang="en-US" altLang="zh-CN" sz="2800" b="1" dirty="0" err="1">
                <a:solidFill>
                  <a:schemeClr val="accent2"/>
                </a:solidFill>
                <a:latin typeface="+mn-lt"/>
              </a:rPr>
              <a:t>beq_flag﹒zero</a:t>
            </a:r>
            <a:endParaRPr lang="en-US" altLang="zh-CN" sz="2800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7" name="组合 34"/>
          <p:cNvGrpSpPr>
            <a:grpSpLocks/>
          </p:cNvGrpSpPr>
          <p:nvPr/>
        </p:nvGrpSpPr>
        <p:grpSpPr bwMode="auto">
          <a:xfrm>
            <a:off x="5759615" y="3904385"/>
            <a:ext cx="3342814" cy="1714499"/>
            <a:chOff x="5892150" y="3571876"/>
            <a:chExt cx="3343302" cy="1714512"/>
          </a:xfrm>
        </p:grpSpPr>
        <p:sp>
          <p:nvSpPr>
            <p:cNvPr id="38" name="流程图: 延期 37"/>
            <p:cNvSpPr>
              <a:spLocks noChangeArrowheads="1"/>
            </p:cNvSpPr>
            <p:nvPr/>
          </p:nvSpPr>
          <p:spPr bwMode="auto">
            <a:xfrm>
              <a:off x="7254599" y="4286256"/>
              <a:ext cx="720830" cy="719143"/>
            </a:xfrm>
            <a:prstGeom prst="flowChartDelay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cxnSp>
          <p:nvCxnSpPr>
            <p:cNvPr id="39" name="直接箭头连接符 16"/>
            <p:cNvCxnSpPr>
              <a:cxnSpLocks noChangeShapeType="1"/>
            </p:cNvCxnSpPr>
            <p:nvPr/>
          </p:nvCxnSpPr>
          <p:spPr bwMode="auto">
            <a:xfrm>
              <a:off x="7981844" y="4643446"/>
              <a:ext cx="288000" cy="0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直接箭头连接符 16"/>
            <p:cNvCxnSpPr>
              <a:cxnSpLocks noChangeShapeType="1"/>
            </p:cNvCxnSpPr>
            <p:nvPr/>
          </p:nvCxnSpPr>
          <p:spPr bwMode="auto">
            <a:xfrm>
              <a:off x="6825773" y="4500570"/>
              <a:ext cx="431800" cy="0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直接箭头连接符 16"/>
            <p:cNvCxnSpPr>
              <a:cxnSpLocks noChangeShapeType="1"/>
            </p:cNvCxnSpPr>
            <p:nvPr/>
          </p:nvCxnSpPr>
          <p:spPr bwMode="auto">
            <a:xfrm>
              <a:off x="6825773" y="4857760"/>
              <a:ext cx="431800" cy="0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直接箭头连接符 16"/>
            <p:cNvCxnSpPr>
              <a:cxnSpLocks noChangeShapeType="1"/>
            </p:cNvCxnSpPr>
            <p:nvPr/>
          </p:nvCxnSpPr>
          <p:spPr bwMode="auto">
            <a:xfrm>
              <a:off x="6825773" y="3857628"/>
              <a:ext cx="1440000" cy="4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矩形 28"/>
            <p:cNvSpPr>
              <a:spLocks noChangeArrowheads="1"/>
            </p:cNvSpPr>
            <p:nvPr/>
          </p:nvSpPr>
          <p:spPr bwMode="auto">
            <a:xfrm>
              <a:off x="7111525" y="3571876"/>
              <a:ext cx="936000" cy="1714512"/>
            </a:xfrm>
            <a:prstGeom prst="rect">
              <a:avLst/>
            </a:prstGeom>
            <a:noFill/>
            <a:ln w="19050" cap="sq" algn="ctr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6151331" y="3630614"/>
              <a:ext cx="712158" cy="36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 dirty="0" err="1">
                  <a:solidFill>
                    <a:schemeClr val="accent2"/>
                  </a:solidFill>
                  <a:latin typeface="+mn-lt"/>
                </a:rPr>
                <a:t>j_flag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892150" y="4261317"/>
              <a:ext cx="1030438" cy="3698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 dirty="0" err="1">
                  <a:solidFill>
                    <a:srgbClr val="C00000"/>
                  </a:solidFill>
                  <a:latin typeface="+mn-lt"/>
                </a:rPr>
                <a:t>beq_flag</a:t>
              </a:r>
              <a:endParaRPr lang="zh-CN" altLang="en-US" sz="1800" b="1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287586" y="4660072"/>
              <a:ext cx="603338" cy="3698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zero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7" name="矩形 32"/>
            <p:cNvSpPr>
              <a:spLocks noChangeArrowheads="1"/>
            </p:cNvSpPr>
            <p:nvPr/>
          </p:nvSpPr>
          <p:spPr bwMode="auto">
            <a:xfrm>
              <a:off x="8129266" y="3625129"/>
              <a:ext cx="1106186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 err="1" smtClean="0">
                  <a:solidFill>
                    <a:schemeClr val="accent1"/>
                  </a:solidFill>
                </a:rPr>
                <a:t>PCsrc</a:t>
              </a:r>
              <a:r>
                <a:rPr lang="en-US" altLang="zh-CN" sz="1800" b="1" dirty="0" smtClean="0">
                  <a:solidFill>
                    <a:schemeClr val="accent1"/>
                  </a:solidFill>
                </a:rPr>
                <a:t>[1</a:t>
              </a:r>
              <a:r>
                <a:rPr lang="en-US" altLang="zh-CN" sz="1800" b="1" dirty="0">
                  <a:solidFill>
                    <a:schemeClr val="accent1"/>
                  </a:solidFill>
                </a:rPr>
                <a:t>]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48" name="矩形 33"/>
            <p:cNvSpPr>
              <a:spLocks noChangeArrowheads="1"/>
            </p:cNvSpPr>
            <p:nvPr/>
          </p:nvSpPr>
          <p:spPr bwMode="auto">
            <a:xfrm>
              <a:off x="8221275" y="4449134"/>
              <a:ext cx="967482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 err="1" smtClean="0">
                  <a:solidFill>
                    <a:schemeClr val="accent1"/>
                  </a:solidFill>
                </a:rPr>
                <a:t>PCsrc</a:t>
              </a:r>
              <a:r>
                <a:rPr lang="en-US" altLang="zh-CN" sz="1800" b="1" dirty="0" smtClean="0">
                  <a:solidFill>
                    <a:schemeClr val="accent1"/>
                  </a:solidFill>
                </a:rPr>
                <a:t>[0</a:t>
              </a:r>
              <a:r>
                <a:rPr lang="en-US" altLang="zh-CN" sz="1800" b="1" dirty="0">
                  <a:solidFill>
                    <a:schemeClr val="accent1"/>
                  </a:solidFill>
                </a:rPr>
                <a:t>]</a:t>
              </a:r>
              <a:endParaRPr lang="zh-CN" altLang="en-US" sz="1800" b="1" dirty="0"/>
            </a:p>
          </p:txBody>
        </p:sp>
      </p:grp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042253"/>
              </p:ext>
            </p:extLst>
          </p:nvPr>
        </p:nvGraphicFramePr>
        <p:xfrm>
          <a:off x="1174460" y="4182197"/>
          <a:ext cx="1143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6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80595"/>
              </p:ext>
            </p:extLst>
          </p:nvPr>
        </p:nvGraphicFramePr>
        <p:xfrm>
          <a:off x="2311110" y="4180609"/>
          <a:ext cx="8572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6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矩形 50"/>
          <p:cNvSpPr/>
          <p:nvPr/>
        </p:nvSpPr>
        <p:spPr>
          <a:xfrm>
            <a:off x="385473" y="4342534"/>
            <a:ext cx="744537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beq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3362035" y="4171084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</a:rPr>
              <a:t>0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3362035" y="4625109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6"/>
                </a:solidFill>
              </a:rPr>
              <a:t>1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6115"/>
              </p:ext>
            </p:extLst>
          </p:nvPr>
        </p:nvGraphicFramePr>
        <p:xfrm>
          <a:off x="3882735" y="4177434"/>
          <a:ext cx="17145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608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42858"/>
              </p:ext>
            </p:extLst>
          </p:nvPr>
        </p:nvGraphicFramePr>
        <p:xfrm>
          <a:off x="3882735" y="4642572"/>
          <a:ext cx="17145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矩形 55"/>
          <p:cNvSpPr/>
          <p:nvPr/>
        </p:nvSpPr>
        <p:spPr>
          <a:xfrm>
            <a:off x="595023" y="5004522"/>
            <a:ext cx="3048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569748" y="5007697"/>
            <a:ext cx="3651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2563523" y="5083897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1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341398" y="5041034"/>
            <a:ext cx="363537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11334"/>
              </p:ext>
            </p:extLst>
          </p:nvPr>
        </p:nvGraphicFramePr>
        <p:xfrm>
          <a:off x="3873210" y="5104534"/>
          <a:ext cx="17145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598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326735" y="5537922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其它</a:t>
            </a:r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491791"/>
              </p:ext>
            </p:extLst>
          </p:nvPr>
        </p:nvGraphicFramePr>
        <p:xfrm>
          <a:off x="1169698" y="5545859"/>
          <a:ext cx="20002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矩形 62"/>
          <p:cNvSpPr/>
          <p:nvPr/>
        </p:nvSpPr>
        <p:spPr>
          <a:xfrm>
            <a:off x="3355685" y="5460134"/>
            <a:ext cx="365125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69314"/>
              </p:ext>
            </p:extLst>
          </p:nvPr>
        </p:nvGraphicFramePr>
        <p:xfrm>
          <a:off x="3873210" y="5553797"/>
          <a:ext cx="17145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TextBox 15"/>
          <p:cNvSpPr txBox="1">
            <a:spLocks noChangeArrowheads="1"/>
          </p:cNvSpPr>
          <p:nvPr/>
        </p:nvSpPr>
        <p:spPr bwMode="auto">
          <a:xfrm>
            <a:off x="4497098" y="894484"/>
            <a:ext cx="1422400" cy="46196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主控单元</a:t>
            </a:r>
          </a:p>
        </p:txBody>
      </p:sp>
    </p:spTree>
    <p:extLst>
      <p:ext uri="{BB962C8B-B14F-4D97-AF65-F5344CB8AC3E}">
        <p14:creationId xmlns:p14="http://schemas.microsoft.com/office/powerpoint/2010/main" val="8700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29" grpId="0"/>
      <p:bldP spid="34" grpId="0"/>
      <p:bldP spid="35" grpId="0"/>
      <p:bldP spid="51" grpId="0"/>
      <p:bldP spid="52" grpId="0"/>
      <p:bldP spid="53" grpId="0"/>
      <p:bldP spid="56" grpId="0"/>
      <p:bldP spid="57" grpId="0"/>
      <p:bldP spid="58" grpId="0"/>
      <p:bldP spid="59" grpId="0"/>
      <p:bldP spid="61" grpId="0"/>
      <p:bldP spid="63" grpId="0"/>
      <p:bldP spid="6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三、单周期控制系统设计</a:t>
            </a:r>
            <a:endParaRPr lang="zh-CN" altLang="en-US" sz="2800" b="1" dirty="0">
              <a:solidFill>
                <a:prstClr val="white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 Box 140"/>
          <p:cNvSpPr txBox="1">
            <a:spLocks noChangeArrowheads="1"/>
          </p:cNvSpPr>
          <p:nvPr/>
        </p:nvSpPr>
        <p:spPr bwMode="auto">
          <a:xfrm>
            <a:off x="0" y="744770"/>
            <a:ext cx="361349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）主控单元的设计</a:t>
            </a:r>
          </a:p>
        </p:txBody>
      </p:sp>
      <p:grpSp>
        <p:nvGrpSpPr>
          <p:cNvPr id="12" name="组合 72"/>
          <p:cNvGrpSpPr>
            <a:grpSpLocks/>
          </p:cNvGrpSpPr>
          <p:nvPr/>
        </p:nvGrpSpPr>
        <p:grpSpPr bwMode="auto">
          <a:xfrm>
            <a:off x="1087438" y="2375422"/>
            <a:ext cx="5830887" cy="1262063"/>
            <a:chOff x="311150" y="2079625"/>
            <a:chExt cx="7212013" cy="1262063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11150" y="2079625"/>
              <a:ext cx="7212013" cy="1262063"/>
            </a:xfrm>
            <a:prstGeom prst="rect">
              <a:avLst/>
            </a:prstGeom>
            <a:solidFill>
              <a:schemeClr val="bg1"/>
            </a:solidFill>
            <a:ln w="2381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3295692" y="2476491"/>
              <a:ext cx="178442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主控单元</a:t>
              </a:r>
              <a:endParaRPr lang="en-US" altLang="zh-CN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Rectangle 59"/>
          <p:cNvSpPr>
            <a:spLocks noChangeArrowheads="1"/>
          </p:cNvSpPr>
          <p:nvPr/>
        </p:nvSpPr>
        <p:spPr bwMode="auto">
          <a:xfrm>
            <a:off x="3317875" y="2434160"/>
            <a:ext cx="311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Helvetica" panose="020B0604020202020204" pitchFamily="34" charset="0"/>
              </a:rPr>
              <a:t>op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  <p:grpSp>
        <p:nvGrpSpPr>
          <p:cNvPr id="16" name="组合 71"/>
          <p:cNvGrpSpPr>
            <a:grpSpLocks/>
          </p:cNvGrpSpPr>
          <p:nvPr/>
        </p:nvGrpSpPr>
        <p:grpSpPr bwMode="auto">
          <a:xfrm>
            <a:off x="2982913" y="1264172"/>
            <a:ext cx="987425" cy="1098550"/>
            <a:chOff x="2207768" y="1288083"/>
            <a:chExt cx="987450" cy="1097848"/>
          </a:xfrm>
        </p:grpSpPr>
        <p:sp>
          <p:nvSpPr>
            <p:cNvPr id="17" name="Rectangle 60"/>
            <p:cNvSpPr>
              <a:spLocks noChangeArrowheads="1"/>
            </p:cNvSpPr>
            <p:nvPr/>
          </p:nvSpPr>
          <p:spPr bwMode="auto">
            <a:xfrm>
              <a:off x="2207768" y="1288083"/>
              <a:ext cx="987450" cy="369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accent1"/>
                  </a:solidFill>
                  <a:latin typeface="Calibri" panose="020F0502020204030204" pitchFamily="34" charset="0"/>
                </a:rPr>
                <a:t>I[31:26]</a:t>
              </a:r>
              <a:endParaRPr lang="en-US" altLang="zh-CN" sz="240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2772026" y="1814718"/>
              <a:ext cx="184346" cy="369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Courier New" panose="02070309020205020404" pitchFamily="49" charset="0"/>
                </a:rPr>
                <a:t>6</a:t>
              </a:r>
              <a:endParaRPr lang="en-US" altLang="zh-CN" sz="2400" dirty="0">
                <a:solidFill>
                  <a:schemeClr val="accent2"/>
                </a:solidFill>
              </a:endParaRPr>
            </a:p>
          </p:txBody>
        </p:sp>
        <p:sp>
          <p:nvSpPr>
            <p:cNvPr id="19" name="Line 64"/>
            <p:cNvSpPr>
              <a:spLocks noChangeShapeType="1"/>
            </p:cNvSpPr>
            <p:nvPr/>
          </p:nvSpPr>
          <p:spPr bwMode="auto">
            <a:xfrm>
              <a:off x="2698750" y="1701800"/>
              <a:ext cx="0" cy="6841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组合 70"/>
          <p:cNvGrpSpPr>
            <a:grpSpLocks/>
          </p:cNvGrpSpPr>
          <p:nvPr/>
        </p:nvGrpSpPr>
        <p:grpSpPr bwMode="auto">
          <a:xfrm>
            <a:off x="1025525" y="1210311"/>
            <a:ext cx="3649663" cy="533286"/>
            <a:chOff x="250825" y="1233602"/>
            <a:chExt cx="3650364" cy="533286"/>
          </a:xfrm>
        </p:grpSpPr>
        <p:sp>
          <p:nvSpPr>
            <p:cNvPr id="23" name="Line 42"/>
            <p:cNvSpPr>
              <a:spLocks noChangeShapeType="1"/>
            </p:cNvSpPr>
            <p:nvPr/>
          </p:nvSpPr>
          <p:spPr bwMode="auto">
            <a:xfrm flipH="1">
              <a:off x="300038" y="1673225"/>
              <a:ext cx="36011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43"/>
            <p:cNvSpPr>
              <a:spLocks noChangeArrowheads="1"/>
            </p:cNvSpPr>
            <p:nvPr/>
          </p:nvSpPr>
          <p:spPr bwMode="auto">
            <a:xfrm>
              <a:off x="250825" y="1233602"/>
              <a:ext cx="15846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dirty="0">
                  <a:solidFill>
                    <a:schemeClr val="accent6"/>
                  </a:solidFill>
                  <a:latin typeface="Calibri" pitchFamily="34" charset="0"/>
                </a:rPr>
                <a:t>Instruction </a:t>
              </a:r>
              <a:endParaRPr lang="en-US" altLang="zh-CN" dirty="0">
                <a:solidFill>
                  <a:schemeClr val="accent6"/>
                </a:solidFill>
                <a:latin typeface="Calibri" pitchFamily="34" charset="0"/>
              </a:endParaRPr>
            </a:p>
          </p:txBody>
        </p:sp>
        <p:sp>
          <p:nvSpPr>
            <p:cNvPr id="25" name="Line 68"/>
            <p:cNvSpPr>
              <a:spLocks noChangeShapeType="1"/>
            </p:cNvSpPr>
            <p:nvPr/>
          </p:nvSpPr>
          <p:spPr bwMode="auto">
            <a:xfrm flipH="1">
              <a:off x="1330325" y="1587500"/>
              <a:ext cx="179388" cy="1793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" name="组合 65"/>
          <p:cNvGrpSpPr>
            <a:grpSpLocks/>
          </p:cNvGrpSpPr>
          <p:nvPr/>
        </p:nvGrpSpPr>
        <p:grpSpPr bwMode="auto">
          <a:xfrm>
            <a:off x="846138" y="2886597"/>
            <a:ext cx="5795962" cy="1306513"/>
            <a:chOff x="846138" y="2328756"/>
            <a:chExt cx="5795962" cy="1306619"/>
          </a:xfrm>
        </p:grpSpPr>
        <p:grpSp>
          <p:nvGrpSpPr>
            <p:cNvPr id="27" name="Group 11"/>
            <p:cNvGrpSpPr>
              <a:grpSpLocks/>
            </p:cNvGrpSpPr>
            <p:nvPr/>
          </p:nvGrpSpPr>
          <p:grpSpPr bwMode="auto">
            <a:xfrm>
              <a:off x="6521450" y="3089275"/>
              <a:ext cx="120650" cy="546100"/>
              <a:chOff x="3572" y="2059"/>
              <a:chExt cx="76" cy="344"/>
            </a:xfrm>
          </p:grpSpPr>
          <p:sp>
            <p:nvSpPr>
              <p:cNvPr id="49" name="Freeform 12"/>
              <p:cNvSpPr>
                <a:spLocks/>
              </p:cNvSpPr>
              <p:nvPr/>
            </p:nvSpPr>
            <p:spPr bwMode="auto">
              <a:xfrm>
                <a:off x="3572" y="2311"/>
                <a:ext cx="76" cy="92"/>
              </a:xfrm>
              <a:custGeom>
                <a:avLst/>
                <a:gdLst>
                  <a:gd name="T0" fmla="*/ 38 w 76"/>
                  <a:gd name="T1" fmla="*/ 92 h 92"/>
                  <a:gd name="T2" fmla="*/ 0 w 76"/>
                  <a:gd name="T3" fmla="*/ 0 h 92"/>
                  <a:gd name="T4" fmla="*/ 76 w 76"/>
                  <a:gd name="T5" fmla="*/ 0 h 92"/>
                  <a:gd name="T6" fmla="*/ 38 w 76"/>
                  <a:gd name="T7" fmla="*/ 92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"/>
                  <a:gd name="T13" fmla="*/ 0 h 92"/>
                  <a:gd name="T14" fmla="*/ 76 w 76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" h="92">
                    <a:moveTo>
                      <a:pt x="38" y="92"/>
                    </a:moveTo>
                    <a:lnTo>
                      <a:pt x="0" y="0"/>
                    </a:lnTo>
                    <a:lnTo>
                      <a:pt x="76" y="0"/>
                    </a:lnTo>
                    <a:lnTo>
                      <a:pt x="38" y="9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3"/>
              <p:cNvSpPr>
                <a:spLocks noChangeShapeType="1"/>
              </p:cNvSpPr>
              <p:nvPr/>
            </p:nvSpPr>
            <p:spPr bwMode="auto">
              <a:xfrm>
                <a:off x="3610" y="2059"/>
                <a:ext cx="0" cy="313"/>
              </a:xfrm>
              <a:prstGeom prst="line">
                <a:avLst/>
              </a:prstGeom>
              <a:noFill/>
              <a:ln w="23813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" name="Group 22"/>
            <p:cNvGrpSpPr>
              <a:grpSpLocks/>
            </p:cNvGrpSpPr>
            <p:nvPr/>
          </p:nvGrpSpPr>
          <p:grpSpPr bwMode="auto">
            <a:xfrm>
              <a:off x="5441950" y="3089275"/>
              <a:ext cx="120650" cy="546100"/>
              <a:chOff x="3022" y="2059"/>
              <a:chExt cx="76" cy="344"/>
            </a:xfrm>
          </p:grpSpPr>
          <p:sp>
            <p:nvSpPr>
              <p:cNvPr id="47" name="Freeform 23"/>
              <p:cNvSpPr>
                <a:spLocks/>
              </p:cNvSpPr>
              <p:nvPr/>
            </p:nvSpPr>
            <p:spPr bwMode="auto">
              <a:xfrm>
                <a:off x="3022" y="2311"/>
                <a:ext cx="76" cy="92"/>
              </a:xfrm>
              <a:custGeom>
                <a:avLst/>
                <a:gdLst>
                  <a:gd name="T0" fmla="*/ 38 w 76"/>
                  <a:gd name="T1" fmla="*/ 92 h 92"/>
                  <a:gd name="T2" fmla="*/ 0 w 76"/>
                  <a:gd name="T3" fmla="*/ 0 h 92"/>
                  <a:gd name="T4" fmla="*/ 76 w 76"/>
                  <a:gd name="T5" fmla="*/ 0 h 92"/>
                  <a:gd name="T6" fmla="*/ 38 w 76"/>
                  <a:gd name="T7" fmla="*/ 92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"/>
                  <a:gd name="T13" fmla="*/ 0 h 92"/>
                  <a:gd name="T14" fmla="*/ 76 w 76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" h="92">
                    <a:moveTo>
                      <a:pt x="38" y="92"/>
                    </a:moveTo>
                    <a:lnTo>
                      <a:pt x="0" y="0"/>
                    </a:lnTo>
                    <a:lnTo>
                      <a:pt x="76" y="0"/>
                    </a:lnTo>
                    <a:lnTo>
                      <a:pt x="38" y="9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24"/>
              <p:cNvSpPr>
                <a:spLocks noChangeShapeType="1"/>
              </p:cNvSpPr>
              <p:nvPr/>
            </p:nvSpPr>
            <p:spPr bwMode="auto">
              <a:xfrm>
                <a:off x="3060" y="2059"/>
                <a:ext cx="0" cy="313"/>
              </a:xfrm>
              <a:prstGeom prst="line">
                <a:avLst/>
              </a:prstGeom>
              <a:noFill/>
              <a:ln w="23813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4408488" y="3089275"/>
              <a:ext cx="122237" cy="546100"/>
              <a:chOff x="2471" y="2059"/>
              <a:chExt cx="77" cy="344"/>
            </a:xfrm>
          </p:grpSpPr>
          <p:sp>
            <p:nvSpPr>
              <p:cNvPr id="45" name="Freeform 26"/>
              <p:cNvSpPr>
                <a:spLocks/>
              </p:cNvSpPr>
              <p:nvPr/>
            </p:nvSpPr>
            <p:spPr bwMode="auto">
              <a:xfrm>
                <a:off x="2471" y="2311"/>
                <a:ext cx="77" cy="92"/>
              </a:xfrm>
              <a:custGeom>
                <a:avLst/>
                <a:gdLst>
                  <a:gd name="T0" fmla="*/ 39 w 77"/>
                  <a:gd name="T1" fmla="*/ 92 h 92"/>
                  <a:gd name="T2" fmla="*/ 0 w 77"/>
                  <a:gd name="T3" fmla="*/ 0 h 92"/>
                  <a:gd name="T4" fmla="*/ 77 w 77"/>
                  <a:gd name="T5" fmla="*/ 0 h 92"/>
                  <a:gd name="T6" fmla="*/ 39 w 77"/>
                  <a:gd name="T7" fmla="*/ 92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7"/>
                  <a:gd name="T13" fmla="*/ 0 h 92"/>
                  <a:gd name="T14" fmla="*/ 77 w 77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7" h="92">
                    <a:moveTo>
                      <a:pt x="39" y="92"/>
                    </a:moveTo>
                    <a:lnTo>
                      <a:pt x="0" y="0"/>
                    </a:lnTo>
                    <a:lnTo>
                      <a:pt x="77" y="0"/>
                    </a:lnTo>
                    <a:lnTo>
                      <a:pt x="39" y="9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27"/>
              <p:cNvSpPr>
                <a:spLocks noChangeShapeType="1"/>
              </p:cNvSpPr>
              <p:nvPr/>
            </p:nvSpPr>
            <p:spPr bwMode="auto">
              <a:xfrm>
                <a:off x="2510" y="2059"/>
                <a:ext cx="0" cy="313"/>
              </a:xfrm>
              <a:prstGeom prst="line">
                <a:avLst/>
              </a:prstGeom>
              <a:noFill/>
              <a:ln w="23813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" name="Group 28"/>
            <p:cNvGrpSpPr>
              <a:grpSpLocks/>
            </p:cNvGrpSpPr>
            <p:nvPr/>
          </p:nvGrpSpPr>
          <p:grpSpPr bwMode="auto">
            <a:xfrm>
              <a:off x="3427413" y="3089275"/>
              <a:ext cx="120650" cy="546100"/>
              <a:chOff x="1853" y="2059"/>
              <a:chExt cx="76" cy="344"/>
            </a:xfrm>
          </p:grpSpPr>
          <p:sp>
            <p:nvSpPr>
              <p:cNvPr id="43" name="Freeform 29"/>
              <p:cNvSpPr>
                <a:spLocks/>
              </p:cNvSpPr>
              <p:nvPr/>
            </p:nvSpPr>
            <p:spPr bwMode="auto">
              <a:xfrm>
                <a:off x="1853" y="2311"/>
                <a:ext cx="76" cy="92"/>
              </a:xfrm>
              <a:custGeom>
                <a:avLst/>
                <a:gdLst>
                  <a:gd name="T0" fmla="*/ 38 w 76"/>
                  <a:gd name="T1" fmla="*/ 92 h 92"/>
                  <a:gd name="T2" fmla="*/ 0 w 76"/>
                  <a:gd name="T3" fmla="*/ 0 h 92"/>
                  <a:gd name="T4" fmla="*/ 76 w 76"/>
                  <a:gd name="T5" fmla="*/ 0 h 92"/>
                  <a:gd name="T6" fmla="*/ 38 w 76"/>
                  <a:gd name="T7" fmla="*/ 92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"/>
                  <a:gd name="T13" fmla="*/ 0 h 92"/>
                  <a:gd name="T14" fmla="*/ 76 w 76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" h="92">
                    <a:moveTo>
                      <a:pt x="38" y="92"/>
                    </a:moveTo>
                    <a:lnTo>
                      <a:pt x="0" y="0"/>
                    </a:lnTo>
                    <a:lnTo>
                      <a:pt x="76" y="0"/>
                    </a:lnTo>
                    <a:lnTo>
                      <a:pt x="38" y="9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30"/>
              <p:cNvSpPr>
                <a:spLocks noChangeShapeType="1"/>
              </p:cNvSpPr>
              <p:nvPr/>
            </p:nvSpPr>
            <p:spPr bwMode="auto">
              <a:xfrm>
                <a:off x="1891" y="2059"/>
                <a:ext cx="0" cy="313"/>
              </a:xfrm>
              <a:prstGeom prst="line">
                <a:avLst/>
              </a:prstGeom>
              <a:noFill/>
              <a:ln w="23813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" name="Group 31"/>
            <p:cNvGrpSpPr>
              <a:grpSpLocks/>
            </p:cNvGrpSpPr>
            <p:nvPr/>
          </p:nvGrpSpPr>
          <p:grpSpPr bwMode="auto">
            <a:xfrm>
              <a:off x="2444750" y="3089275"/>
              <a:ext cx="120650" cy="546100"/>
              <a:chOff x="1234" y="2059"/>
              <a:chExt cx="76" cy="344"/>
            </a:xfrm>
          </p:grpSpPr>
          <p:sp>
            <p:nvSpPr>
              <p:cNvPr id="41" name="Freeform 32"/>
              <p:cNvSpPr>
                <a:spLocks/>
              </p:cNvSpPr>
              <p:nvPr/>
            </p:nvSpPr>
            <p:spPr bwMode="auto">
              <a:xfrm>
                <a:off x="1234" y="2311"/>
                <a:ext cx="76" cy="92"/>
              </a:xfrm>
              <a:custGeom>
                <a:avLst/>
                <a:gdLst>
                  <a:gd name="T0" fmla="*/ 38 w 76"/>
                  <a:gd name="T1" fmla="*/ 92 h 92"/>
                  <a:gd name="T2" fmla="*/ 0 w 76"/>
                  <a:gd name="T3" fmla="*/ 0 h 92"/>
                  <a:gd name="T4" fmla="*/ 76 w 76"/>
                  <a:gd name="T5" fmla="*/ 0 h 92"/>
                  <a:gd name="T6" fmla="*/ 38 w 76"/>
                  <a:gd name="T7" fmla="*/ 92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"/>
                  <a:gd name="T13" fmla="*/ 0 h 92"/>
                  <a:gd name="T14" fmla="*/ 76 w 76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" h="92">
                    <a:moveTo>
                      <a:pt x="38" y="92"/>
                    </a:moveTo>
                    <a:lnTo>
                      <a:pt x="0" y="0"/>
                    </a:lnTo>
                    <a:lnTo>
                      <a:pt x="76" y="0"/>
                    </a:lnTo>
                    <a:lnTo>
                      <a:pt x="38" y="9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33"/>
              <p:cNvSpPr>
                <a:spLocks noChangeShapeType="1"/>
              </p:cNvSpPr>
              <p:nvPr/>
            </p:nvSpPr>
            <p:spPr bwMode="auto">
              <a:xfrm>
                <a:off x="1272" y="2059"/>
                <a:ext cx="0" cy="313"/>
              </a:xfrm>
              <a:prstGeom prst="line">
                <a:avLst/>
              </a:prstGeom>
              <a:noFill/>
              <a:ln w="23813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1462088" y="3089275"/>
              <a:ext cx="120650" cy="546100"/>
              <a:chOff x="615" y="2059"/>
              <a:chExt cx="76" cy="344"/>
            </a:xfrm>
          </p:grpSpPr>
          <p:sp>
            <p:nvSpPr>
              <p:cNvPr id="39" name="Freeform 35"/>
              <p:cNvSpPr>
                <a:spLocks/>
              </p:cNvSpPr>
              <p:nvPr/>
            </p:nvSpPr>
            <p:spPr bwMode="auto">
              <a:xfrm>
                <a:off x="615" y="2311"/>
                <a:ext cx="76" cy="92"/>
              </a:xfrm>
              <a:custGeom>
                <a:avLst/>
                <a:gdLst>
                  <a:gd name="T0" fmla="*/ 38 w 76"/>
                  <a:gd name="T1" fmla="*/ 92 h 92"/>
                  <a:gd name="T2" fmla="*/ 0 w 76"/>
                  <a:gd name="T3" fmla="*/ 0 h 92"/>
                  <a:gd name="T4" fmla="*/ 76 w 76"/>
                  <a:gd name="T5" fmla="*/ 0 h 92"/>
                  <a:gd name="T6" fmla="*/ 38 w 76"/>
                  <a:gd name="T7" fmla="*/ 92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"/>
                  <a:gd name="T13" fmla="*/ 0 h 92"/>
                  <a:gd name="T14" fmla="*/ 76 w 76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" h="92">
                    <a:moveTo>
                      <a:pt x="38" y="92"/>
                    </a:moveTo>
                    <a:lnTo>
                      <a:pt x="0" y="0"/>
                    </a:lnTo>
                    <a:lnTo>
                      <a:pt x="76" y="0"/>
                    </a:lnTo>
                    <a:lnTo>
                      <a:pt x="38" y="9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653" y="2059"/>
                <a:ext cx="0" cy="313"/>
              </a:xfrm>
              <a:prstGeom prst="line">
                <a:avLst/>
              </a:prstGeom>
              <a:noFill/>
              <a:ln w="23813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" name="组合 83"/>
            <p:cNvGrpSpPr>
              <a:grpSpLocks/>
            </p:cNvGrpSpPr>
            <p:nvPr/>
          </p:nvGrpSpPr>
          <p:grpSpPr bwMode="auto">
            <a:xfrm>
              <a:off x="846138" y="2328756"/>
              <a:ext cx="218377" cy="1296055"/>
              <a:chOff x="212694" y="2430436"/>
              <a:chExt cx="218290" cy="1296937"/>
            </a:xfrm>
          </p:grpSpPr>
          <p:cxnSp>
            <p:nvCxnSpPr>
              <p:cNvPr id="37" name="直接连接符 86"/>
              <p:cNvCxnSpPr>
                <a:cxnSpLocks noChangeShapeType="1"/>
              </p:cNvCxnSpPr>
              <p:nvPr/>
            </p:nvCxnSpPr>
            <p:spPr bwMode="auto">
              <a:xfrm>
                <a:off x="214984" y="2430439"/>
                <a:ext cx="216000" cy="1588"/>
              </a:xfrm>
              <a:prstGeom prst="line">
                <a:avLst/>
              </a:prstGeom>
              <a:noFill/>
              <a:ln w="28575" cap="sq" algn="ctr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连接符 87"/>
              <p:cNvCxnSpPr>
                <a:cxnSpLocks noChangeShapeType="1"/>
              </p:cNvCxnSpPr>
              <p:nvPr/>
            </p:nvCxnSpPr>
            <p:spPr bwMode="auto">
              <a:xfrm rot="5400000">
                <a:off x="-434981" y="3078111"/>
                <a:ext cx="1296937" cy="1588"/>
              </a:xfrm>
              <a:prstGeom prst="line">
                <a:avLst/>
              </a:prstGeom>
              <a:noFill/>
              <a:ln w="23876" cap="sq" algn="ctr">
                <a:solidFill>
                  <a:schemeClr val="accent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51" name="组合 67"/>
          <p:cNvGrpSpPr>
            <a:grpSpLocks/>
          </p:cNvGrpSpPr>
          <p:nvPr/>
        </p:nvGrpSpPr>
        <p:grpSpPr bwMode="auto">
          <a:xfrm>
            <a:off x="6275388" y="2429397"/>
            <a:ext cx="596900" cy="868363"/>
            <a:chOff x="6275388" y="1871663"/>
            <a:chExt cx="596453" cy="868323"/>
          </a:xfrm>
        </p:grpSpPr>
        <p:sp>
          <p:nvSpPr>
            <p:cNvPr id="52" name="Rectangle 76"/>
            <p:cNvSpPr>
              <a:spLocks noChangeArrowheads="1"/>
            </p:cNvSpPr>
            <p:nvPr/>
          </p:nvSpPr>
          <p:spPr bwMode="auto">
            <a:xfrm>
              <a:off x="6275388" y="1871663"/>
              <a:ext cx="59645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 err="1">
                  <a:solidFill>
                    <a:schemeClr val="accent2"/>
                  </a:solidFill>
                  <a:latin typeface="Calibri" panose="020F0502020204030204" pitchFamily="34" charset="0"/>
                </a:rPr>
                <a:t>aluop</a:t>
              </a:r>
              <a:endPara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Rectangle 57"/>
            <p:cNvSpPr>
              <a:spLocks noChangeArrowheads="1"/>
            </p:cNvSpPr>
            <p:nvPr/>
          </p:nvSpPr>
          <p:spPr bwMode="auto">
            <a:xfrm>
              <a:off x="6489700" y="2185988"/>
              <a:ext cx="36869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Calibri" panose="020F0502020204030204" pitchFamily="34" charset="0"/>
                </a:rPr>
                <a:t>beq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Calibri" panose="020F0502020204030204" pitchFamily="34" charset="0"/>
                </a:rPr>
                <a:t>j</a:t>
              </a:r>
            </a:p>
          </p:txBody>
        </p:sp>
      </p:grpSp>
      <p:sp>
        <p:nvSpPr>
          <p:cNvPr id="54" name="TextBox 90"/>
          <p:cNvSpPr txBox="1">
            <a:spLocks noChangeArrowheads="1"/>
          </p:cNvSpPr>
          <p:nvPr/>
        </p:nvSpPr>
        <p:spPr bwMode="auto">
          <a:xfrm>
            <a:off x="7423611" y="2403997"/>
            <a:ext cx="6953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</a:rPr>
              <a:t>[2:0]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</a:rPr>
              <a:t>[0]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</a:rPr>
              <a:t>[0]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55" name="Text Box 140"/>
          <p:cNvSpPr txBox="1">
            <a:spLocks noChangeArrowheads="1"/>
          </p:cNvSpPr>
          <p:nvPr/>
        </p:nvSpPr>
        <p:spPr bwMode="auto">
          <a:xfrm>
            <a:off x="539750" y="4894034"/>
            <a:ext cx="6253163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主控单元根据</a:t>
            </a:r>
            <a:r>
              <a:rPr lang="en-US" altLang="zh-CN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个输入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，产生</a:t>
            </a:r>
            <a:r>
              <a:rPr lang="en-US" altLang="zh-CN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个输出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" name="Text Box 140"/>
          <p:cNvSpPr txBox="1">
            <a:spLocks noChangeArrowheads="1"/>
          </p:cNvSpPr>
          <p:nvPr/>
        </p:nvSpPr>
        <p:spPr bwMode="auto">
          <a:xfrm>
            <a:off x="564920" y="5942623"/>
            <a:ext cx="6726269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→整理主控单元的“</a:t>
            </a:r>
            <a:r>
              <a:rPr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”真值表</a:t>
            </a:r>
          </a:p>
        </p:txBody>
      </p:sp>
      <p:grpSp>
        <p:nvGrpSpPr>
          <p:cNvPr id="57" name="组合 64"/>
          <p:cNvGrpSpPr>
            <a:grpSpLocks/>
          </p:cNvGrpSpPr>
          <p:nvPr/>
        </p:nvGrpSpPr>
        <p:grpSpPr bwMode="auto">
          <a:xfrm>
            <a:off x="1128713" y="2743722"/>
            <a:ext cx="5749925" cy="833438"/>
            <a:chOff x="1128713" y="2185988"/>
            <a:chExt cx="5749925" cy="833437"/>
          </a:xfrm>
        </p:grpSpPr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6210300" y="2743200"/>
              <a:ext cx="6683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accent1"/>
                  </a:solidFill>
                  <a:latin typeface="Calibri" panose="020F0502020204030204" pitchFamily="34" charset="0"/>
                </a:rPr>
                <a:t>ALUSrc</a:t>
              </a:r>
              <a:endParaRPr lang="en-US" altLang="zh-CN" sz="180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5027613" y="2743200"/>
              <a:ext cx="10382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accent1"/>
                  </a:solidFill>
                  <a:latin typeface="Calibri" panose="020F0502020204030204" pitchFamily="34" charset="0"/>
                </a:rPr>
                <a:t>MemWrite</a:t>
              </a:r>
              <a:endParaRPr lang="en-US" altLang="zh-CN" sz="180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3944938" y="2743200"/>
              <a:ext cx="9779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accent1"/>
                  </a:solidFill>
                  <a:latin typeface="Calibri" panose="020F0502020204030204" pitchFamily="34" charset="0"/>
                </a:rPr>
                <a:t>MemRead</a:t>
              </a:r>
              <a:endParaRPr lang="en-US" altLang="zh-CN" sz="180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2813050" y="2743200"/>
              <a:ext cx="9731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accent1"/>
                  </a:solidFill>
                  <a:latin typeface="Calibri" panose="020F0502020204030204" pitchFamily="34" charset="0"/>
                </a:rPr>
                <a:t>Mem2Reg</a:t>
              </a:r>
              <a:endParaRPr lang="en-US" altLang="zh-CN" sz="180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2082800" y="2743200"/>
              <a:ext cx="66516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accent1"/>
                  </a:solidFill>
                  <a:latin typeface="Calibri" panose="020F0502020204030204" pitchFamily="34" charset="0"/>
                </a:rPr>
                <a:t>RegDst</a:t>
              </a:r>
              <a:endParaRPr lang="en-US" altLang="zh-CN" sz="180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1128713" y="2743200"/>
              <a:ext cx="889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accent1"/>
                  </a:solidFill>
                  <a:latin typeface="Calibri" panose="020F0502020204030204" pitchFamily="34" charset="0"/>
                </a:rPr>
                <a:t>RegWrite</a:t>
              </a:r>
              <a:endParaRPr lang="en-US" altLang="zh-CN" sz="180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1133593" y="2185988"/>
              <a:ext cx="657107" cy="276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accent1"/>
                  </a:solidFill>
                  <a:latin typeface="Calibri" panose="020F0502020204030204" pitchFamily="34" charset="0"/>
                </a:rPr>
                <a:t>extend</a:t>
              </a:r>
            </a:p>
          </p:txBody>
        </p:sp>
      </p:grpSp>
      <p:grpSp>
        <p:nvGrpSpPr>
          <p:cNvPr id="65" name="组合 69"/>
          <p:cNvGrpSpPr>
            <a:grpSpLocks/>
          </p:cNvGrpSpPr>
          <p:nvPr/>
        </p:nvGrpSpPr>
        <p:grpSpPr bwMode="auto">
          <a:xfrm>
            <a:off x="6918325" y="2632597"/>
            <a:ext cx="554038" cy="601663"/>
            <a:chOff x="6918325" y="2074680"/>
            <a:chExt cx="554038" cy="601845"/>
          </a:xfrm>
        </p:grpSpPr>
        <p:cxnSp>
          <p:nvCxnSpPr>
            <p:cNvPr id="66" name="直接箭头连接符 65"/>
            <p:cNvCxnSpPr/>
            <p:nvPr/>
          </p:nvCxnSpPr>
          <p:spPr bwMode="auto">
            <a:xfrm>
              <a:off x="6918325" y="2390689"/>
              <a:ext cx="539750" cy="1587"/>
            </a:xfrm>
            <a:prstGeom prst="straightConnector1">
              <a:avLst/>
            </a:prstGeom>
            <a:ln w="28575"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 bwMode="auto">
            <a:xfrm>
              <a:off x="6918325" y="2674937"/>
              <a:ext cx="539750" cy="1588"/>
            </a:xfrm>
            <a:prstGeom prst="straightConnector1">
              <a:avLst/>
            </a:prstGeom>
            <a:ln w="28575"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Line 74"/>
            <p:cNvSpPr>
              <a:spLocks noChangeShapeType="1"/>
            </p:cNvSpPr>
            <p:nvPr/>
          </p:nvSpPr>
          <p:spPr bwMode="auto">
            <a:xfrm>
              <a:off x="6932879" y="2074680"/>
              <a:ext cx="539484" cy="0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" name="Text Box 140"/>
          <p:cNvSpPr txBox="1">
            <a:spLocks noChangeArrowheads="1"/>
          </p:cNvSpPr>
          <p:nvPr/>
        </p:nvSpPr>
        <p:spPr bwMode="auto">
          <a:xfrm>
            <a:off x="571500" y="5414734"/>
            <a:ext cx="684053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位的控制信号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位的控制信号</a:t>
            </a:r>
          </a:p>
        </p:txBody>
      </p:sp>
      <p:grpSp>
        <p:nvGrpSpPr>
          <p:cNvPr id="70" name="组合 68"/>
          <p:cNvGrpSpPr>
            <a:grpSpLocks/>
          </p:cNvGrpSpPr>
          <p:nvPr/>
        </p:nvGrpSpPr>
        <p:grpSpPr bwMode="auto">
          <a:xfrm>
            <a:off x="425450" y="4232809"/>
            <a:ext cx="6575425" cy="628738"/>
            <a:chOff x="425085" y="3974584"/>
            <a:chExt cx="6575790" cy="628552"/>
          </a:xfrm>
        </p:grpSpPr>
        <p:grpSp>
          <p:nvGrpSpPr>
            <p:cNvPr id="71" name="组合 66"/>
            <p:cNvGrpSpPr>
              <a:grpSpLocks/>
            </p:cNvGrpSpPr>
            <p:nvPr/>
          </p:nvGrpSpPr>
          <p:grpSpPr bwMode="auto">
            <a:xfrm>
              <a:off x="539552" y="3983037"/>
              <a:ext cx="6461323" cy="620099"/>
              <a:chOff x="539552" y="3683000"/>
              <a:chExt cx="6461323" cy="620099"/>
            </a:xfrm>
          </p:grpSpPr>
          <p:grpSp>
            <p:nvGrpSpPr>
              <p:cNvPr id="73" name="组合 75"/>
              <p:cNvGrpSpPr>
                <a:grpSpLocks/>
              </p:cNvGrpSpPr>
              <p:nvPr/>
            </p:nvGrpSpPr>
            <p:grpSpPr bwMode="auto">
              <a:xfrm>
                <a:off x="1171575" y="3683000"/>
                <a:ext cx="5751513" cy="276225"/>
                <a:chOff x="396875" y="3935413"/>
                <a:chExt cx="5751513" cy="276999"/>
              </a:xfrm>
            </p:grpSpPr>
            <p:sp>
              <p:nvSpPr>
                <p:cNvPr id="76" name="Rectangle 16"/>
                <p:cNvSpPr>
                  <a:spLocks noChangeArrowheads="1"/>
                </p:cNvSpPr>
                <p:nvPr/>
              </p:nvSpPr>
              <p:spPr bwMode="auto">
                <a:xfrm>
                  <a:off x="5480050" y="3935413"/>
                  <a:ext cx="668338" cy="2746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>
                      <a:latin typeface="Calibri" panose="020F0502020204030204" pitchFamily="34" charset="0"/>
                    </a:rPr>
                    <a:t>ALUSrc</a:t>
                  </a:r>
                  <a:endParaRPr lang="en-US" altLang="zh-CN" sz="180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7" name="Rectangle 17"/>
                <p:cNvSpPr>
                  <a:spLocks noChangeArrowheads="1"/>
                </p:cNvSpPr>
                <p:nvPr/>
              </p:nvSpPr>
              <p:spPr bwMode="auto">
                <a:xfrm>
                  <a:off x="4324350" y="3935413"/>
                  <a:ext cx="1038225" cy="2746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>
                      <a:latin typeface="Calibri" panose="020F0502020204030204" pitchFamily="34" charset="0"/>
                    </a:rPr>
                    <a:t>MemWrite</a:t>
                  </a:r>
                  <a:endParaRPr lang="en-US" altLang="zh-CN" sz="180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8" name="Rectangle 18"/>
                <p:cNvSpPr>
                  <a:spLocks noChangeArrowheads="1"/>
                </p:cNvSpPr>
                <p:nvPr/>
              </p:nvSpPr>
              <p:spPr bwMode="auto">
                <a:xfrm>
                  <a:off x="3284538" y="3935413"/>
                  <a:ext cx="977900" cy="2746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>
                      <a:latin typeface="Calibri" panose="020F0502020204030204" pitchFamily="34" charset="0"/>
                    </a:rPr>
                    <a:t>MemRead</a:t>
                  </a:r>
                  <a:endParaRPr lang="en-US" altLang="zh-CN" sz="180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9" name="Rectangle 19"/>
                <p:cNvSpPr>
                  <a:spLocks noChangeArrowheads="1"/>
                </p:cNvSpPr>
                <p:nvPr/>
              </p:nvSpPr>
              <p:spPr bwMode="auto">
                <a:xfrm>
                  <a:off x="2163763" y="3935413"/>
                  <a:ext cx="97283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>
                      <a:latin typeface="Calibri" panose="020F0502020204030204" pitchFamily="34" charset="0"/>
                    </a:rPr>
                    <a:t>Mem2Reg</a:t>
                  </a:r>
                  <a:endParaRPr lang="en-US" altLang="zh-CN" sz="180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393825" y="3935413"/>
                  <a:ext cx="665163" cy="2746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>
                      <a:latin typeface="Calibri" panose="020F0502020204030204" pitchFamily="34" charset="0"/>
                    </a:rPr>
                    <a:t>RegDst</a:t>
                  </a:r>
                  <a:endParaRPr lang="en-US" altLang="zh-CN" sz="180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8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6875" y="3935413"/>
                  <a:ext cx="889000" cy="2746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 dirty="0" err="1">
                      <a:latin typeface="Calibri" panose="020F0502020204030204" pitchFamily="34" charset="0"/>
                    </a:rPr>
                    <a:t>RegWrite</a:t>
                  </a:r>
                  <a:endParaRPr lang="en-US" altLang="zh-CN" sz="18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74" name="TextBox 91"/>
              <p:cNvSpPr txBox="1">
                <a:spLocks noChangeArrowheads="1"/>
              </p:cNvSpPr>
              <p:nvPr/>
            </p:nvSpPr>
            <p:spPr bwMode="auto">
              <a:xfrm>
                <a:off x="539552" y="3903049"/>
                <a:ext cx="4826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chemeClr val="accent2"/>
                    </a:solidFill>
                  </a:rPr>
                  <a:t>[0]</a:t>
                </a:r>
                <a:endParaRPr lang="zh-CN" altLang="en-US" sz="20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5" name="TextBox 92"/>
              <p:cNvSpPr txBox="1">
                <a:spLocks noChangeArrowheads="1"/>
              </p:cNvSpPr>
              <p:nvPr/>
            </p:nvSpPr>
            <p:spPr bwMode="auto">
              <a:xfrm>
                <a:off x="1285875" y="3895821"/>
                <a:ext cx="57150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chemeClr val="accent2"/>
                    </a:solidFill>
                  </a:rPr>
                  <a:t>[0]           [0]           [0]           [0]          [0]             [0]</a:t>
                </a:r>
                <a:endParaRPr lang="zh-CN" altLang="en-US" sz="20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72" name="Rectangle 21"/>
            <p:cNvSpPr>
              <a:spLocks noChangeArrowheads="1"/>
            </p:cNvSpPr>
            <p:nvPr/>
          </p:nvSpPr>
          <p:spPr bwMode="auto">
            <a:xfrm>
              <a:off x="425085" y="3974584"/>
              <a:ext cx="6572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Calibri" panose="020F0502020204030204" pitchFamily="34" charset="0"/>
                </a:rPr>
                <a:t>extend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11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tmFilter="0,0; .5, 1; 1, 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54" grpId="0"/>
      <p:bldP spid="55" grpId="0"/>
      <p:bldP spid="56" grpId="0"/>
      <p:bldP spid="6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三、单周期控制系统设计</a:t>
            </a:r>
            <a:endParaRPr lang="zh-CN" altLang="en-US" sz="2800" b="1" dirty="0">
              <a:solidFill>
                <a:prstClr val="white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组合 22"/>
          <p:cNvGrpSpPr>
            <a:grpSpLocks/>
          </p:cNvGrpSpPr>
          <p:nvPr/>
        </p:nvGrpSpPr>
        <p:grpSpPr bwMode="auto">
          <a:xfrm>
            <a:off x="3370263" y="896484"/>
            <a:ext cx="3125787" cy="1524000"/>
            <a:chOff x="3370263" y="414338"/>
            <a:chExt cx="3125787" cy="152400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 rot="-5400000">
              <a:off x="2991644" y="1092994"/>
              <a:ext cx="1214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accent1"/>
                  </a:solidFill>
                  <a:latin typeface="Helvetica" panose="020B0604020202020204" pitchFamily="34" charset="0"/>
                </a:rPr>
                <a:t>RegDst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 rot="-5400000">
              <a:off x="3448844" y="1092994"/>
              <a:ext cx="1214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accent1"/>
                  </a:solidFill>
                  <a:latin typeface="Helvetica" panose="020B0604020202020204" pitchFamily="34" charset="0"/>
                </a:rPr>
                <a:t>ALUSrc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 rot="-5400000">
              <a:off x="3702844" y="935832"/>
              <a:ext cx="15001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accent1"/>
                  </a:solidFill>
                  <a:latin typeface="Helvetica" panose="020B0604020202020204" pitchFamily="34" charset="0"/>
                </a:rPr>
                <a:t>Mem2Reg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 rot="-5400000">
              <a:off x="4181475" y="985838"/>
              <a:ext cx="1428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accent1"/>
                  </a:solidFill>
                  <a:latin typeface="Helvetica" panose="020B0604020202020204" pitchFamily="34" charset="0"/>
                </a:rPr>
                <a:t>RegWrite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 rot="-5400000">
              <a:off x="5084763" y="985838"/>
              <a:ext cx="1428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accent1"/>
                  </a:solidFill>
                  <a:latin typeface="Helvetica" panose="020B0604020202020204" pitchFamily="34" charset="0"/>
                </a:rPr>
                <a:t>MemRead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 rot="-5400000">
              <a:off x="4562475" y="958851"/>
              <a:ext cx="1501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accent1"/>
                  </a:solidFill>
                  <a:latin typeface="Helvetica" panose="020B0604020202020204" pitchFamily="34" charset="0"/>
                </a:rPr>
                <a:t>MemWrite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 rot="-5400000">
              <a:off x="5731668" y="1164432"/>
              <a:ext cx="10715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accent1"/>
                  </a:solidFill>
                  <a:latin typeface="Helvetica" panose="020B0604020202020204" pitchFamily="34" charset="0"/>
                </a:rPr>
                <a:t>extend</a:t>
              </a:r>
            </a:p>
          </p:txBody>
        </p:sp>
      </p:grpSp>
      <p:grpSp>
        <p:nvGrpSpPr>
          <p:cNvPr id="19" name="组合 23"/>
          <p:cNvGrpSpPr>
            <a:grpSpLocks/>
          </p:cNvGrpSpPr>
          <p:nvPr/>
        </p:nvGrpSpPr>
        <p:grpSpPr bwMode="auto">
          <a:xfrm>
            <a:off x="7802563" y="1053646"/>
            <a:ext cx="914400" cy="1357313"/>
            <a:chOff x="7802563" y="571500"/>
            <a:chExt cx="914400" cy="1357313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 rot="-5400000">
              <a:off x="7352506" y="1021557"/>
              <a:ext cx="1357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Helvetica" panose="020B0604020202020204" pitchFamily="34" charset="0"/>
                </a:rPr>
                <a:t>beq_flag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 rot="-5400000">
              <a:off x="7988300" y="1200151"/>
              <a:ext cx="1000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Helvetica" panose="020B0604020202020204" pitchFamily="34" charset="0"/>
                </a:rPr>
                <a:t>j_flag</a:t>
              </a:r>
            </a:p>
          </p:txBody>
        </p:sp>
      </p:grpSp>
      <p:sp>
        <p:nvSpPr>
          <p:cNvPr id="24" name="Text Box 140"/>
          <p:cNvSpPr txBox="1">
            <a:spLocks noChangeArrowheads="1"/>
          </p:cNvSpPr>
          <p:nvPr/>
        </p:nvSpPr>
        <p:spPr bwMode="auto">
          <a:xfrm>
            <a:off x="553577" y="694898"/>
            <a:ext cx="72151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主控单元的“输入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输出”真值表（</a:t>
            </a:r>
            <a:r>
              <a:rPr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</a:t>
            </a:r>
            <a:r>
              <a:rPr lang="en-US" altLang="zh-CN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3-31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307481"/>
              </p:ext>
            </p:extLst>
          </p:nvPr>
        </p:nvGraphicFramePr>
        <p:xfrm>
          <a:off x="928688" y="1982334"/>
          <a:ext cx="7799383" cy="198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5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6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accent2"/>
                          </a:solidFill>
                        </a:rPr>
                        <a:t>[5]</a:t>
                      </a:r>
                      <a:endParaRPr lang="zh-CN" alt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accent2"/>
                          </a:solidFill>
                        </a:rPr>
                        <a:t>[4]</a:t>
                      </a:r>
                      <a:endParaRPr lang="zh-CN" alt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accent2"/>
                          </a:solidFill>
                        </a:rPr>
                        <a:t>[3]</a:t>
                      </a:r>
                      <a:endParaRPr lang="zh-CN" alt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accent2"/>
                          </a:solidFill>
                        </a:rPr>
                        <a:t>[2]</a:t>
                      </a:r>
                      <a:endParaRPr lang="zh-CN" alt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accent2"/>
                          </a:solidFill>
                        </a:rPr>
                        <a:t>[1]</a:t>
                      </a:r>
                      <a:endParaRPr lang="zh-CN" alt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accent2"/>
                          </a:solidFill>
                        </a:rPr>
                        <a:t>[0]</a:t>
                      </a:r>
                      <a:endParaRPr lang="zh-CN" alt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[2]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[1]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[0]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3" marR="91433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baseline="0" dirty="0">
                          <a:solidFill>
                            <a:schemeClr val="accent2"/>
                          </a:solidFill>
                          <a:uFill>
                            <a:solidFill>
                              <a:srgbClr val="FFFF00"/>
                            </a:solidFill>
                          </a:uFill>
                          <a:latin typeface="+mn-lt"/>
                        </a:rPr>
                        <a:t>0</a:t>
                      </a:r>
                      <a:endParaRPr lang="zh-CN" altLang="en-US" sz="2000" b="1" u="sng" baseline="0" dirty="0">
                        <a:solidFill>
                          <a:schemeClr val="accent2"/>
                        </a:solidFill>
                        <a:uFill>
                          <a:solidFill>
                            <a:srgbClr val="FFFF00"/>
                          </a:solidFill>
                        </a:u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baseline="0" dirty="0">
                          <a:solidFill>
                            <a:schemeClr val="accent2"/>
                          </a:solidFill>
                          <a:uFill>
                            <a:solidFill>
                              <a:srgbClr val="FFFF00"/>
                            </a:solidFill>
                          </a:uFill>
                          <a:latin typeface="+mn-lt"/>
                        </a:rPr>
                        <a:t>0</a:t>
                      </a:r>
                      <a:endParaRPr lang="zh-CN" altLang="en-US" sz="2000" b="1" u="sng" baseline="0" dirty="0">
                        <a:solidFill>
                          <a:schemeClr val="accent2"/>
                        </a:solidFill>
                        <a:uFill>
                          <a:solidFill>
                            <a:srgbClr val="FFFF00"/>
                          </a:solidFill>
                        </a:u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baseline="0" dirty="0">
                          <a:solidFill>
                            <a:schemeClr val="accent2"/>
                          </a:solidFill>
                          <a:uFill>
                            <a:solidFill>
                              <a:srgbClr val="FFFF00"/>
                            </a:solidFill>
                          </a:uFill>
                          <a:latin typeface="+mn-lt"/>
                        </a:rPr>
                        <a:t>0</a:t>
                      </a:r>
                      <a:endParaRPr lang="zh-CN" altLang="en-US" sz="2000" b="1" u="sng" baseline="0" dirty="0">
                        <a:solidFill>
                          <a:schemeClr val="accent2"/>
                        </a:solidFill>
                        <a:uFill>
                          <a:solidFill>
                            <a:srgbClr val="FFFF00"/>
                          </a:solidFill>
                        </a:u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baseline="0" dirty="0">
                          <a:solidFill>
                            <a:schemeClr val="accent2"/>
                          </a:solidFill>
                          <a:uFill>
                            <a:solidFill>
                              <a:srgbClr val="FFFF00"/>
                            </a:solidFill>
                          </a:uFill>
                          <a:latin typeface="+mn-lt"/>
                        </a:rPr>
                        <a:t>0</a:t>
                      </a:r>
                      <a:endParaRPr lang="zh-CN" altLang="en-US" sz="2000" b="1" u="sng" baseline="0" dirty="0">
                        <a:solidFill>
                          <a:schemeClr val="accent2"/>
                        </a:solidFill>
                        <a:uFill>
                          <a:solidFill>
                            <a:srgbClr val="FFFF00"/>
                          </a:solidFill>
                        </a:u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3" marR="91433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Box 151"/>
          <p:cNvSpPr txBox="1">
            <a:spLocks noChangeArrowheads="1"/>
          </p:cNvSpPr>
          <p:nvPr/>
        </p:nvSpPr>
        <p:spPr bwMode="auto">
          <a:xfrm>
            <a:off x="6513513" y="1582284"/>
            <a:ext cx="1309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C000"/>
                </a:solidFill>
              </a:rPr>
              <a:t>aluop[2:0]</a:t>
            </a:r>
            <a:endParaRPr lang="zh-CN" altLang="en-US" sz="2000" b="1">
              <a:solidFill>
                <a:srgbClr val="FFC000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311048"/>
              </p:ext>
            </p:extLst>
          </p:nvPr>
        </p:nvGraphicFramePr>
        <p:xfrm>
          <a:off x="214313" y="2339521"/>
          <a:ext cx="762000" cy="4400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25" marB="45725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sub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25" marB="45725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25" marB="45725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25" marB="45725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</a:rPr>
                        <a:t>addi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25" marB="45725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</a:rPr>
                        <a:t>andi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25" marB="45725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</a:rPr>
                        <a:t>ori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25" marB="45725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</a:rPr>
                        <a:t>lw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25" marB="45725"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</a:rPr>
                        <a:t>sw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25" marB="45725"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25" marB="45725" anchor="ctr" anchorCtr="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25" marB="45725" anchor="ctr" anchorCtr="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8" name="TextBox 153"/>
          <p:cNvSpPr txBox="1">
            <a:spLocks noChangeArrowheads="1"/>
          </p:cNvSpPr>
          <p:nvPr/>
        </p:nvSpPr>
        <p:spPr bwMode="auto">
          <a:xfrm>
            <a:off x="1084263" y="1593396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</a:rPr>
              <a:t>OP[5:0]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58808"/>
              </p:ext>
            </p:extLst>
          </p:nvPr>
        </p:nvGraphicFramePr>
        <p:xfrm>
          <a:off x="928688" y="3968296"/>
          <a:ext cx="7799383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6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3" marR="91433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62824"/>
              </p:ext>
            </p:extLst>
          </p:nvPr>
        </p:nvGraphicFramePr>
        <p:xfrm>
          <a:off x="930275" y="5965371"/>
          <a:ext cx="7799383" cy="396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6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3300"/>
                          </a:solidFill>
                        </a:rPr>
                        <a:t>x</a:t>
                      </a:r>
                      <a:endParaRPr lang="zh-CN" altLang="en-US" sz="2000" b="1" dirty="0">
                        <a:solidFill>
                          <a:srgbClr val="FF3300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3300"/>
                          </a:solidFill>
                        </a:rPr>
                        <a:t>x</a:t>
                      </a:r>
                      <a:endParaRPr lang="zh-CN" altLang="en-US" sz="2000" b="1" dirty="0">
                        <a:solidFill>
                          <a:srgbClr val="FF3300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直接连接符 157"/>
          <p:cNvCxnSpPr>
            <a:cxnSpLocks noChangeShapeType="1"/>
          </p:cNvCxnSpPr>
          <p:nvPr/>
        </p:nvCxnSpPr>
        <p:spPr bwMode="auto">
          <a:xfrm>
            <a:off x="941388" y="3982584"/>
            <a:ext cx="7777162" cy="6350"/>
          </a:xfrm>
          <a:prstGeom prst="line">
            <a:avLst/>
          </a:prstGeom>
          <a:noFill/>
          <a:ln w="38100" cap="sq" algn="ctr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接连接符 159"/>
          <p:cNvCxnSpPr>
            <a:cxnSpLocks noChangeShapeType="1"/>
          </p:cNvCxnSpPr>
          <p:nvPr/>
        </p:nvCxnSpPr>
        <p:spPr bwMode="auto">
          <a:xfrm>
            <a:off x="941388" y="6343196"/>
            <a:ext cx="7777162" cy="6350"/>
          </a:xfrm>
          <a:prstGeom prst="line">
            <a:avLst/>
          </a:prstGeom>
          <a:noFill/>
          <a:ln w="38100" cap="sq" algn="ctr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AutoShape 100"/>
          <p:cNvSpPr>
            <a:spLocks/>
          </p:cNvSpPr>
          <p:nvPr/>
        </p:nvSpPr>
        <p:spPr bwMode="auto">
          <a:xfrm rot="16200000">
            <a:off x="2062957" y="382927"/>
            <a:ext cx="179388" cy="2447925"/>
          </a:xfrm>
          <a:prstGeom prst="rightBrace">
            <a:avLst>
              <a:gd name="adj1" fmla="val 104051"/>
              <a:gd name="adj2" fmla="val 50000"/>
            </a:avLst>
          </a:prstGeom>
          <a:noFill/>
          <a:ln w="19050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7" name="Text Box 103"/>
          <p:cNvSpPr txBox="1">
            <a:spLocks noChangeArrowheads="1"/>
          </p:cNvSpPr>
          <p:nvPr/>
        </p:nvSpPr>
        <p:spPr bwMode="auto">
          <a:xfrm>
            <a:off x="1774825" y="1082221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accent1"/>
                </a:solidFill>
                <a:ea typeface="黑体" panose="02010609060101010101" pitchFamily="49" charset="-122"/>
              </a:rPr>
              <a:t>输入</a:t>
            </a: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400661"/>
              </p:ext>
            </p:extLst>
          </p:nvPr>
        </p:nvGraphicFramePr>
        <p:xfrm>
          <a:off x="3419475" y="2382384"/>
          <a:ext cx="415925" cy="15845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558" marR="91558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558" marR="91558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558" marR="91558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558" marR="91558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61011"/>
              </p:ext>
            </p:extLst>
          </p:nvPr>
        </p:nvGraphicFramePr>
        <p:xfrm>
          <a:off x="3830638" y="2382384"/>
          <a:ext cx="415925" cy="15845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558" marR="91558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558" marR="91558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558" marR="91558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558" marR="91558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38081"/>
              </p:ext>
            </p:extLst>
          </p:nvPr>
        </p:nvGraphicFramePr>
        <p:xfrm>
          <a:off x="4252913" y="2379209"/>
          <a:ext cx="406400" cy="15845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611" marR="91611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611" marR="91611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611" marR="91611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611" marR="91611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450975"/>
              </p:ext>
            </p:extLst>
          </p:nvPr>
        </p:nvGraphicFramePr>
        <p:xfrm>
          <a:off x="4651375" y="2382384"/>
          <a:ext cx="452438" cy="15845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2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81129"/>
              </p:ext>
            </p:extLst>
          </p:nvPr>
        </p:nvGraphicFramePr>
        <p:xfrm>
          <a:off x="5114925" y="2376034"/>
          <a:ext cx="904876" cy="15845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2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078402"/>
              </p:ext>
            </p:extLst>
          </p:nvPr>
        </p:nvGraphicFramePr>
        <p:xfrm>
          <a:off x="6015038" y="2372859"/>
          <a:ext cx="452437" cy="15845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2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81139"/>
              </p:ext>
            </p:extLst>
          </p:nvPr>
        </p:nvGraphicFramePr>
        <p:xfrm>
          <a:off x="6470650" y="2376034"/>
          <a:ext cx="1357314" cy="15845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2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C000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61788"/>
              </p:ext>
            </p:extLst>
          </p:nvPr>
        </p:nvGraphicFramePr>
        <p:xfrm>
          <a:off x="7820025" y="2376034"/>
          <a:ext cx="904876" cy="15845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2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56" marR="91456" marT="45669" marB="45669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172177"/>
              </p:ext>
            </p:extLst>
          </p:nvPr>
        </p:nvGraphicFramePr>
        <p:xfrm>
          <a:off x="930275" y="6359071"/>
          <a:ext cx="7799383" cy="396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3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6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232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u="none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2000" b="1" u="none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u="none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u="none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3300"/>
                          </a:solidFill>
                        </a:rPr>
                        <a:t>x</a:t>
                      </a:r>
                      <a:endParaRPr lang="zh-CN" altLang="en-US" sz="2000" b="1" dirty="0">
                        <a:solidFill>
                          <a:srgbClr val="FF3300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3300"/>
                          </a:solidFill>
                        </a:rPr>
                        <a:t>x</a:t>
                      </a:r>
                      <a:endParaRPr lang="zh-CN" altLang="en-US" sz="2000" b="1" dirty="0">
                        <a:solidFill>
                          <a:srgbClr val="FF3300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FF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FF00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3" marR="91433" marT="45793" marB="45793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直接连接符 46"/>
          <p:cNvCxnSpPr>
            <a:cxnSpLocks noChangeShapeType="1"/>
          </p:cNvCxnSpPr>
          <p:nvPr/>
        </p:nvCxnSpPr>
        <p:spPr bwMode="auto">
          <a:xfrm>
            <a:off x="987425" y="6586084"/>
            <a:ext cx="1547813" cy="0"/>
          </a:xfrm>
          <a:prstGeom prst="line">
            <a:avLst/>
          </a:prstGeom>
          <a:noFill/>
          <a:ln w="28575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8" name="组合 57"/>
          <p:cNvGrpSpPr>
            <a:grpSpLocks/>
          </p:cNvGrpSpPr>
          <p:nvPr/>
        </p:nvGrpSpPr>
        <p:grpSpPr bwMode="auto">
          <a:xfrm>
            <a:off x="979488" y="6173334"/>
            <a:ext cx="2352675" cy="7937"/>
            <a:chOff x="979220" y="5691728"/>
            <a:chExt cx="2353332" cy="7620"/>
          </a:xfrm>
        </p:grpSpPr>
        <p:cxnSp>
          <p:nvCxnSpPr>
            <p:cNvPr id="49" name="直接连接符 39"/>
            <p:cNvCxnSpPr>
              <a:cxnSpLocks noChangeShapeType="1"/>
            </p:cNvCxnSpPr>
            <p:nvPr/>
          </p:nvCxnSpPr>
          <p:spPr bwMode="auto">
            <a:xfrm>
              <a:off x="979220" y="5699348"/>
              <a:ext cx="720000" cy="0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直接连接符 43"/>
            <p:cNvCxnSpPr>
              <a:cxnSpLocks noChangeShapeType="1"/>
            </p:cNvCxnSpPr>
            <p:nvPr/>
          </p:nvCxnSpPr>
          <p:spPr bwMode="auto">
            <a:xfrm>
              <a:off x="2684552" y="5691728"/>
              <a:ext cx="648000" cy="0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" name="组合 56"/>
          <p:cNvGrpSpPr>
            <a:grpSpLocks/>
          </p:cNvGrpSpPr>
          <p:nvPr/>
        </p:nvGrpSpPr>
        <p:grpSpPr bwMode="auto">
          <a:xfrm>
            <a:off x="1419225" y="5366884"/>
            <a:ext cx="1892300" cy="415925"/>
            <a:chOff x="1418888" y="4884400"/>
            <a:chExt cx="1892856" cy="416808"/>
          </a:xfrm>
        </p:grpSpPr>
        <p:cxnSp>
          <p:nvCxnSpPr>
            <p:cNvPr id="52" name="直接连接符 41"/>
            <p:cNvCxnSpPr>
              <a:cxnSpLocks noChangeShapeType="1"/>
            </p:cNvCxnSpPr>
            <p:nvPr/>
          </p:nvCxnSpPr>
          <p:spPr bwMode="auto">
            <a:xfrm>
              <a:off x="2267744" y="5301208"/>
              <a:ext cx="1044000" cy="0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直接连接符 42"/>
            <p:cNvCxnSpPr>
              <a:cxnSpLocks noChangeShapeType="1"/>
            </p:cNvCxnSpPr>
            <p:nvPr/>
          </p:nvCxnSpPr>
          <p:spPr bwMode="auto">
            <a:xfrm>
              <a:off x="2267744" y="4892020"/>
              <a:ext cx="1044000" cy="0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直接连接符 44"/>
            <p:cNvCxnSpPr>
              <a:cxnSpLocks noChangeShapeType="1"/>
            </p:cNvCxnSpPr>
            <p:nvPr/>
          </p:nvCxnSpPr>
          <p:spPr bwMode="auto">
            <a:xfrm>
              <a:off x="1418888" y="5285968"/>
              <a:ext cx="252000" cy="0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连接符 45"/>
            <p:cNvCxnSpPr>
              <a:cxnSpLocks noChangeShapeType="1"/>
            </p:cNvCxnSpPr>
            <p:nvPr/>
          </p:nvCxnSpPr>
          <p:spPr bwMode="auto">
            <a:xfrm>
              <a:off x="1424440" y="4884400"/>
              <a:ext cx="252000" cy="0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971550" y="4571546"/>
            <a:ext cx="1965325" cy="404813"/>
            <a:chOff x="971600" y="4088884"/>
            <a:chExt cx="1964952" cy="404996"/>
          </a:xfrm>
        </p:grpSpPr>
        <p:cxnSp>
          <p:nvCxnSpPr>
            <p:cNvPr id="57" name="直接连接符 37"/>
            <p:cNvCxnSpPr>
              <a:cxnSpLocks noChangeShapeType="1"/>
            </p:cNvCxnSpPr>
            <p:nvPr/>
          </p:nvCxnSpPr>
          <p:spPr bwMode="auto">
            <a:xfrm>
              <a:off x="971600" y="4088884"/>
              <a:ext cx="720000" cy="0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直接连接符 38"/>
            <p:cNvCxnSpPr>
              <a:cxnSpLocks noChangeShapeType="1"/>
            </p:cNvCxnSpPr>
            <p:nvPr/>
          </p:nvCxnSpPr>
          <p:spPr bwMode="auto">
            <a:xfrm>
              <a:off x="979220" y="4493880"/>
              <a:ext cx="720000" cy="0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直接连接符 46"/>
            <p:cNvCxnSpPr>
              <a:cxnSpLocks noChangeShapeType="1"/>
            </p:cNvCxnSpPr>
            <p:nvPr/>
          </p:nvCxnSpPr>
          <p:spPr bwMode="auto">
            <a:xfrm>
              <a:off x="2676932" y="4493880"/>
              <a:ext cx="252000" cy="0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直接连接符 47"/>
            <p:cNvCxnSpPr>
              <a:cxnSpLocks noChangeShapeType="1"/>
            </p:cNvCxnSpPr>
            <p:nvPr/>
          </p:nvCxnSpPr>
          <p:spPr bwMode="auto">
            <a:xfrm>
              <a:off x="2684552" y="4092312"/>
              <a:ext cx="252000" cy="0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" name="组合 53"/>
          <p:cNvGrpSpPr>
            <a:grpSpLocks/>
          </p:cNvGrpSpPr>
          <p:nvPr/>
        </p:nvGrpSpPr>
        <p:grpSpPr bwMode="auto">
          <a:xfrm>
            <a:off x="3090863" y="2591934"/>
            <a:ext cx="258762" cy="1182687"/>
            <a:chOff x="3090312" y="2109996"/>
            <a:chExt cx="259620" cy="1182608"/>
          </a:xfrm>
        </p:grpSpPr>
        <p:cxnSp>
          <p:nvCxnSpPr>
            <p:cNvPr id="62" name="直接连接符 48"/>
            <p:cNvCxnSpPr>
              <a:cxnSpLocks noChangeShapeType="1"/>
            </p:cNvCxnSpPr>
            <p:nvPr/>
          </p:nvCxnSpPr>
          <p:spPr bwMode="auto">
            <a:xfrm>
              <a:off x="3093740" y="2109996"/>
              <a:ext cx="252000" cy="0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直接连接符 49"/>
            <p:cNvCxnSpPr>
              <a:cxnSpLocks noChangeShapeType="1"/>
            </p:cNvCxnSpPr>
            <p:nvPr/>
          </p:nvCxnSpPr>
          <p:spPr bwMode="auto">
            <a:xfrm>
              <a:off x="3097932" y="2508136"/>
              <a:ext cx="252000" cy="0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直接连接符 50"/>
            <p:cNvCxnSpPr>
              <a:cxnSpLocks noChangeShapeType="1"/>
            </p:cNvCxnSpPr>
            <p:nvPr/>
          </p:nvCxnSpPr>
          <p:spPr bwMode="auto">
            <a:xfrm>
              <a:off x="3093740" y="2902084"/>
              <a:ext cx="252000" cy="0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直接连接符 51"/>
            <p:cNvCxnSpPr>
              <a:cxnSpLocks noChangeShapeType="1"/>
            </p:cNvCxnSpPr>
            <p:nvPr/>
          </p:nvCxnSpPr>
          <p:spPr bwMode="auto">
            <a:xfrm>
              <a:off x="3090312" y="3292604"/>
              <a:ext cx="252000" cy="0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6" name="组合 54"/>
          <p:cNvGrpSpPr>
            <a:grpSpLocks/>
          </p:cNvGrpSpPr>
          <p:nvPr/>
        </p:nvGrpSpPr>
        <p:grpSpPr bwMode="auto">
          <a:xfrm>
            <a:off x="971550" y="4184196"/>
            <a:ext cx="2366963" cy="14288"/>
            <a:chOff x="971600" y="3701792"/>
            <a:chExt cx="2366520" cy="15240"/>
          </a:xfrm>
        </p:grpSpPr>
        <p:cxnSp>
          <p:nvCxnSpPr>
            <p:cNvPr id="67" name="直接连接符 36"/>
            <p:cNvCxnSpPr>
              <a:cxnSpLocks noChangeShapeType="1"/>
            </p:cNvCxnSpPr>
            <p:nvPr/>
          </p:nvCxnSpPr>
          <p:spPr bwMode="auto">
            <a:xfrm>
              <a:off x="971600" y="3717032"/>
              <a:ext cx="720000" cy="0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直接连接符 52"/>
            <p:cNvCxnSpPr>
              <a:cxnSpLocks noChangeShapeType="1"/>
            </p:cNvCxnSpPr>
            <p:nvPr/>
          </p:nvCxnSpPr>
          <p:spPr bwMode="auto">
            <a:xfrm>
              <a:off x="3086120" y="3701792"/>
              <a:ext cx="252000" cy="0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4247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36" grpId="0" animBg="1"/>
      <p:bldP spid="3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三、单周期控制系统设计</a:t>
            </a:r>
            <a:endParaRPr lang="zh-CN" altLang="en-US" sz="2800" b="1" dirty="0">
              <a:solidFill>
                <a:prstClr val="white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 Box 140"/>
          <p:cNvSpPr txBox="1">
            <a:spLocks noChangeArrowheads="1"/>
          </p:cNvSpPr>
          <p:nvPr/>
        </p:nvSpPr>
        <p:spPr bwMode="auto">
          <a:xfrm>
            <a:off x="387322" y="782957"/>
            <a:ext cx="550068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写出各输出信号的逻辑式：</a:t>
            </a:r>
          </a:p>
        </p:txBody>
      </p:sp>
      <p:grpSp>
        <p:nvGrpSpPr>
          <p:cNvPr id="12" name="组合 9"/>
          <p:cNvGrpSpPr>
            <a:grpSpLocks/>
          </p:cNvGrpSpPr>
          <p:nvPr/>
        </p:nvGrpSpPr>
        <p:grpSpPr bwMode="auto">
          <a:xfrm>
            <a:off x="530197" y="1924890"/>
            <a:ext cx="8286750" cy="830997"/>
            <a:chOff x="0" y="857232"/>
            <a:chExt cx="8286776" cy="831732"/>
          </a:xfrm>
        </p:grpSpPr>
        <p:sp>
          <p:nvSpPr>
            <p:cNvPr id="13" name="TextBox 3"/>
            <p:cNvSpPr txBox="1">
              <a:spLocks noChangeArrowheads="1"/>
            </p:cNvSpPr>
            <p:nvPr/>
          </p:nvSpPr>
          <p:spPr bwMode="auto">
            <a:xfrm>
              <a:off x="0" y="857232"/>
              <a:ext cx="8286776" cy="831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 err="1">
                  <a:solidFill>
                    <a:schemeClr val="accent6"/>
                  </a:solidFill>
                </a:rPr>
                <a:t>regdst</a:t>
              </a:r>
              <a:r>
                <a:rPr lang="en-US" altLang="zh-CN" sz="2400" b="1" dirty="0"/>
                <a:t>=op[3]op[2]op[1]+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/>
                <a:t>                            op[3]op[2]op[0]+op[3]op[2]op[0]+op[5]op[3]</a:t>
              </a:r>
            </a:p>
          </p:txBody>
        </p:sp>
        <p:cxnSp>
          <p:nvCxnSpPr>
            <p:cNvPr id="14" name="直接连接符 5"/>
            <p:cNvCxnSpPr>
              <a:cxnSpLocks noChangeShapeType="1"/>
            </p:cNvCxnSpPr>
            <p:nvPr/>
          </p:nvCxnSpPr>
          <p:spPr bwMode="auto">
            <a:xfrm>
              <a:off x="1857356" y="928670"/>
              <a:ext cx="571504" cy="1588"/>
            </a:xfrm>
            <a:prstGeom prst="line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6"/>
            <p:cNvCxnSpPr>
              <a:cxnSpLocks noChangeShapeType="1"/>
            </p:cNvCxnSpPr>
            <p:nvPr/>
          </p:nvCxnSpPr>
          <p:spPr bwMode="auto">
            <a:xfrm>
              <a:off x="2530278" y="928670"/>
              <a:ext cx="571504" cy="1588"/>
            </a:xfrm>
            <a:prstGeom prst="line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7"/>
            <p:cNvCxnSpPr>
              <a:cxnSpLocks noChangeShapeType="1"/>
            </p:cNvCxnSpPr>
            <p:nvPr/>
          </p:nvCxnSpPr>
          <p:spPr bwMode="auto">
            <a:xfrm>
              <a:off x="3605360" y="1284272"/>
              <a:ext cx="571504" cy="1588"/>
            </a:xfrm>
            <a:prstGeom prst="line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连接符 8"/>
            <p:cNvCxnSpPr>
              <a:cxnSpLocks noChangeShapeType="1"/>
            </p:cNvCxnSpPr>
            <p:nvPr/>
          </p:nvCxnSpPr>
          <p:spPr bwMode="auto">
            <a:xfrm>
              <a:off x="7305146" y="1269282"/>
              <a:ext cx="571504" cy="1588"/>
            </a:xfrm>
            <a:prstGeom prst="line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601634" y="2760526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1"/>
                </a:solidFill>
              </a:rPr>
              <a:t>…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9" name="矩形 11"/>
          <p:cNvSpPr>
            <a:spLocks noChangeArrowheads="1"/>
          </p:cNvSpPr>
          <p:nvPr/>
        </p:nvSpPr>
        <p:spPr bwMode="auto">
          <a:xfrm>
            <a:off x="530197" y="3406091"/>
            <a:ext cx="3627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err="1">
                <a:solidFill>
                  <a:schemeClr val="accent6"/>
                </a:solidFill>
              </a:rPr>
              <a:t>aluop</a:t>
            </a:r>
            <a:r>
              <a:rPr lang="en-US" altLang="zh-CN" sz="2400" b="1" dirty="0">
                <a:solidFill>
                  <a:schemeClr val="accent6"/>
                </a:solidFill>
              </a:rPr>
              <a:t>[0]</a:t>
            </a:r>
            <a:r>
              <a:rPr lang="en-US" altLang="zh-CN" sz="2400" b="1" dirty="0"/>
              <a:t> = op[3]op[2]op[0]</a:t>
            </a:r>
            <a:endParaRPr lang="zh-CN" altLang="en-US" sz="2400" dirty="0"/>
          </a:p>
        </p:txBody>
      </p:sp>
      <p:grpSp>
        <p:nvGrpSpPr>
          <p:cNvPr id="20" name="组合 16"/>
          <p:cNvGrpSpPr>
            <a:grpSpLocks/>
          </p:cNvGrpSpPr>
          <p:nvPr/>
        </p:nvGrpSpPr>
        <p:grpSpPr bwMode="auto">
          <a:xfrm>
            <a:off x="530197" y="4087129"/>
            <a:ext cx="2830512" cy="457200"/>
            <a:chOff x="285720" y="2967335"/>
            <a:chExt cx="2829890" cy="456906"/>
          </a:xfrm>
        </p:grpSpPr>
        <p:sp>
          <p:nvSpPr>
            <p:cNvPr id="23" name="矩形 12"/>
            <p:cNvSpPr>
              <a:spLocks noChangeArrowheads="1"/>
            </p:cNvSpPr>
            <p:nvPr/>
          </p:nvSpPr>
          <p:spPr bwMode="auto">
            <a:xfrm>
              <a:off x="285720" y="2967335"/>
              <a:ext cx="2829890" cy="45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 err="1">
                  <a:solidFill>
                    <a:schemeClr val="accent6"/>
                  </a:solidFill>
                </a:rPr>
                <a:t>beq_flg</a:t>
              </a:r>
              <a:r>
                <a:rPr lang="en-US" altLang="zh-CN" sz="2400" b="1" dirty="0">
                  <a:solidFill>
                    <a:schemeClr val="accent1"/>
                  </a:solidFill>
                </a:rPr>
                <a:t> </a:t>
              </a:r>
              <a:r>
                <a:rPr lang="en-US" altLang="zh-CN" sz="2400" b="1" dirty="0"/>
                <a:t>= op[3]op[2]</a:t>
              </a:r>
              <a:endParaRPr lang="zh-CN" altLang="en-US" sz="2400" dirty="0"/>
            </a:p>
          </p:txBody>
        </p:sp>
        <p:cxnSp>
          <p:nvCxnSpPr>
            <p:cNvPr id="24" name="直接连接符 14"/>
            <p:cNvCxnSpPr>
              <a:cxnSpLocks noChangeShapeType="1"/>
            </p:cNvCxnSpPr>
            <p:nvPr/>
          </p:nvCxnSpPr>
          <p:spPr bwMode="auto">
            <a:xfrm>
              <a:off x="1699490" y="3025252"/>
              <a:ext cx="571504" cy="1588"/>
            </a:xfrm>
            <a:prstGeom prst="line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组合 17"/>
          <p:cNvGrpSpPr>
            <a:grpSpLocks/>
          </p:cNvGrpSpPr>
          <p:nvPr/>
        </p:nvGrpSpPr>
        <p:grpSpPr bwMode="auto">
          <a:xfrm>
            <a:off x="530197" y="4872941"/>
            <a:ext cx="2609850" cy="457200"/>
            <a:chOff x="285720" y="3571876"/>
            <a:chExt cx="2610238" cy="456906"/>
          </a:xfrm>
        </p:grpSpPr>
        <p:sp>
          <p:nvSpPr>
            <p:cNvPr id="26" name="矩形 13"/>
            <p:cNvSpPr>
              <a:spLocks noChangeArrowheads="1"/>
            </p:cNvSpPr>
            <p:nvPr/>
          </p:nvSpPr>
          <p:spPr bwMode="auto">
            <a:xfrm>
              <a:off x="285720" y="3571876"/>
              <a:ext cx="2610238" cy="45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 err="1">
                  <a:solidFill>
                    <a:schemeClr val="accent6"/>
                  </a:solidFill>
                </a:rPr>
                <a:t>j_flag</a:t>
              </a:r>
              <a:r>
                <a:rPr lang="en-US" altLang="zh-CN" sz="2400" b="1" dirty="0"/>
                <a:t> = op[1]op[0]</a:t>
              </a:r>
              <a:endParaRPr lang="zh-CN" altLang="en-US" sz="2400" dirty="0"/>
            </a:p>
          </p:txBody>
        </p:sp>
        <p:cxnSp>
          <p:nvCxnSpPr>
            <p:cNvPr id="27" name="直接连接符 15"/>
            <p:cNvCxnSpPr>
              <a:cxnSpLocks noChangeShapeType="1"/>
            </p:cNvCxnSpPr>
            <p:nvPr/>
          </p:nvCxnSpPr>
          <p:spPr bwMode="auto">
            <a:xfrm>
              <a:off x="2146620" y="3645238"/>
              <a:ext cx="571504" cy="1588"/>
            </a:xfrm>
            <a:prstGeom prst="line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Text Box 140"/>
          <p:cNvSpPr txBox="1">
            <a:spLocks noChangeArrowheads="1"/>
          </p:cNvSpPr>
          <p:nvPr/>
        </p:nvSpPr>
        <p:spPr bwMode="auto">
          <a:xfrm>
            <a:off x="434947" y="5487390"/>
            <a:ext cx="8429625" cy="5386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ts val="3600"/>
              </a:lnSpc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根据各逻辑式，就可得到主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控单元的组合逻辑电路。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Text Box 140"/>
          <p:cNvSpPr txBox="1">
            <a:spLocks noChangeArrowheads="1"/>
          </p:cNvSpPr>
          <p:nvPr/>
        </p:nvSpPr>
        <p:spPr bwMode="auto">
          <a:xfrm>
            <a:off x="423834" y="1368628"/>
            <a:ext cx="4286250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r>
              <a:rPr lang="en-US" altLang="zh-CN" sz="28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8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种共</a:t>
            </a:r>
            <a:r>
              <a:rPr lang="en-US" altLang="zh-CN" sz="28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sz="28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位控制信号</a:t>
            </a:r>
          </a:p>
        </p:txBody>
      </p:sp>
      <p:sp>
        <p:nvSpPr>
          <p:cNvPr id="33" name="右箭头 32"/>
          <p:cNvSpPr>
            <a:spLocks noChangeArrowheads="1"/>
          </p:cNvSpPr>
          <p:nvPr/>
        </p:nvSpPr>
        <p:spPr bwMode="auto">
          <a:xfrm>
            <a:off x="4588770" y="1457440"/>
            <a:ext cx="539750" cy="360363"/>
          </a:xfrm>
          <a:prstGeom prst="rightArrow">
            <a:avLst>
              <a:gd name="adj1" fmla="val 50000"/>
              <a:gd name="adj2" fmla="val 49927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FF00"/>
              </a:solidFill>
            </a:endParaRPr>
          </a:p>
        </p:txBody>
      </p:sp>
      <p:sp>
        <p:nvSpPr>
          <p:cNvPr id="34" name="Text Box 140"/>
          <p:cNvSpPr txBox="1">
            <a:spLocks noChangeArrowheads="1"/>
          </p:cNvSpPr>
          <p:nvPr/>
        </p:nvSpPr>
        <p:spPr bwMode="auto">
          <a:xfrm>
            <a:off x="5166706" y="1368628"/>
            <a:ext cx="2428875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共</a:t>
            </a:r>
            <a:r>
              <a:rPr lang="en-US" altLang="zh-CN" sz="28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sz="28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个逻辑式</a:t>
            </a:r>
          </a:p>
        </p:txBody>
      </p:sp>
    </p:spTree>
    <p:extLst>
      <p:ext uri="{BB962C8B-B14F-4D97-AF65-F5344CB8AC3E}">
        <p14:creationId xmlns:p14="http://schemas.microsoft.com/office/powerpoint/2010/main" val="134145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  <p:bldP spid="28" grpId="0"/>
      <p:bldP spid="29" grpId="0"/>
      <p:bldP spid="33" grpId="0" animBg="1"/>
      <p:bldP spid="3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三、单周期控制系统设计</a:t>
            </a:r>
            <a:endParaRPr lang="zh-CN" altLang="en-US" sz="2800" b="1" dirty="0">
              <a:solidFill>
                <a:prstClr val="white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3AD6D2-E329-49A0-B7DB-4E29F7D6F1A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56466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-43902" y="683691"/>
            <a:ext cx="240506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完整的单周期</a:t>
            </a:r>
            <a:endParaRPr kumimoji="0"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kumimoji="0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微架构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895436" y="5760198"/>
            <a:ext cx="1214437" cy="92868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 cap="sq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 eaLnBrk="1" hangingPunct="1">
              <a:lnSpc>
                <a:spcPts val="3000"/>
              </a:lnSpc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控制</a:t>
            </a:r>
            <a:endParaRPr lang="en-US" altLang="zh-CN" sz="2000" b="1" dirty="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lnSpc>
                <a:spcPts val="3000"/>
              </a:lnSpc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系统</a:t>
            </a:r>
          </a:p>
        </p:txBody>
      </p:sp>
      <p:grpSp>
        <p:nvGrpSpPr>
          <p:cNvPr id="13" name="组合 229"/>
          <p:cNvGrpSpPr>
            <a:grpSpLocks/>
          </p:cNvGrpSpPr>
          <p:nvPr/>
        </p:nvGrpSpPr>
        <p:grpSpPr bwMode="auto">
          <a:xfrm>
            <a:off x="2136861" y="5569698"/>
            <a:ext cx="1187450" cy="377825"/>
            <a:chOff x="2169554" y="5337072"/>
            <a:chExt cx="1188000" cy="377944"/>
          </a:xfrm>
        </p:grpSpPr>
        <p:sp>
          <p:nvSpPr>
            <p:cNvPr id="14" name="TextBox 176"/>
            <p:cNvSpPr txBox="1">
              <a:spLocks noChangeArrowheads="1"/>
            </p:cNvSpPr>
            <p:nvPr/>
          </p:nvSpPr>
          <p:spPr bwMode="auto">
            <a:xfrm>
              <a:off x="2452260" y="5337072"/>
              <a:ext cx="890999" cy="368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 dirty="0">
                  <a:solidFill>
                    <a:schemeClr val="tx2">
                      <a:lumMod val="75000"/>
                    </a:schemeClr>
                  </a:solidFill>
                </a:rPr>
                <a:t>op[5:0]</a:t>
              </a:r>
              <a:endParaRPr lang="zh-CN" altLang="en-US" sz="1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5" name="直接箭头连接符 186"/>
            <p:cNvCxnSpPr>
              <a:cxnSpLocks noChangeShapeType="1"/>
            </p:cNvCxnSpPr>
            <p:nvPr/>
          </p:nvCxnSpPr>
          <p:spPr bwMode="auto">
            <a:xfrm rot="10800000">
              <a:off x="2169554" y="5713428"/>
              <a:ext cx="1188000" cy="1588"/>
            </a:xfrm>
            <a:prstGeom prst="straightConnector1">
              <a:avLst/>
            </a:prstGeom>
            <a:noFill/>
            <a:ln w="28575" cap="sq" algn="ctr">
              <a:solidFill>
                <a:schemeClr val="accent2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组合 231"/>
          <p:cNvGrpSpPr>
            <a:grpSpLocks/>
          </p:cNvGrpSpPr>
          <p:nvPr/>
        </p:nvGrpSpPr>
        <p:grpSpPr bwMode="auto">
          <a:xfrm>
            <a:off x="1151023" y="5260136"/>
            <a:ext cx="746125" cy="485775"/>
            <a:chOff x="1184434" y="4929198"/>
            <a:chExt cx="745948" cy="485076"/>
          </a:xfrm>
        </p:grpSpPr>
        <p:cxnSp>
          <p:nvCxnSpPr>
            <p:cNvPr id="17" name="直接箭头连接符 187"/>
            <p:cNvCxnSpPr>
              <a:cxnSpLocks noChangeShapeType="1"/>
            </p:cNvCxnSpPr>
            <p:nvPr/>
          </p:nvCxnSpPr>
          <p:spPr bwMode="auto">
            <a:xfrm rot="-5400000">
              <a:off x="1041228" y="5269480"/>
              <a:ext cx="288000" cy="1588"/>
            </a:xfrm>
            <a:prstGeom prst="straightConnector1">
              <a:avLst/>
            </a:prstGeom>
            <a:noFill/>
            <a:ln w="28575" cap="sq" algn="ctr">
              <a:solidFill>
                <a:schemeClr val="accent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箭头连接符 188"/>
            <p:cNvCxnSpPr>
              <a:cxnSpLocks noChangeShapeType="1"/>
            </p:cNvCxnSpPr>
            <p:nvPr/>
          </p:nvCxnSpPr>
          <p:spPr bwMode="auto">
            <a:xfrm rot="-5400000">
              <a:off x="1785588" y="5269480"/>
              <a:ext cx="288000" cy="1588"/>
            </a:xfrm>
            <a:prstGeom prst="straightConnector1">
              <a:avLst/>
            </a:prstGeom>
            <a:noFill/>
            <a:ln w="28575" cap="sq" algn="ctr">
              <a:solidFill>
                <a:schemeClr val="accent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Box 189"/>
            <p:cNvSpPr txBox="1">
              <a:spLocks noChangeArrowheads="1"/>
            </p:cNvSpPr>
            <p:nvPr/>
          </p:nvSpPr>
          <p:spPr bwMode="auto">
            <a:xfrm>
              <a:off x="1301807" y="4929198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accent1"/>
                  </a:solidFill>
                </a:rPr>
                <a:t>…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组合 230"/>
          <p:cNvGrpSpPr>
            <a:grpSpLocks/>
          </p:cNvGrpSpPr>
          <p:nvPr/>
        </p:nvGrpSpPr>
        <p:grpSpPr bwMode="auto">
          <a:xfrm>
            <a:off x="38186" y="5858623"/>
            <a:ext cx="866775" cy="460375"/>
            <a:chOff x="71406" y="5384400"/>
            <a:chExt cx="867545" cy="461665"/>
          </a:xfrm>
        </p:grpSpPr>
        <p:cxnSp>
          <p:nvCxnSpPr>
            <p:cNvPr id="23" name="直接箭头连接符 175"/>
            <p:cNvCxnSpPr>
              <a:cxnSpLocks noChangeShapeType="1"/>
            </p:cNvCxnSpPr>
            <p:nvPr/>
          </p:nvCxnSpPr>
          <p:spPr bwMode="auto">
            <a:xfrm>
              <a:off x="214376" y="5827908"/>
              <a:ext cx="72064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Box 190"/>
            <p:cNvSpPr txBox="1">
              <a:spLocks noChangeArrowheads="1"/>
            </p:cNvSpPr>
            <p:nvPr/>
          </p:nvSpPr>
          <p:spPr bwMode="auto">
            <a:xfrm>
              <a:off x="71406" y="5384400"/>
              <a:ext cx="86754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clock</a:t>
              </a:r>
              <a:endParaRPr lang="zh-CN" altLang="en-US" sz="2400" b="1"/>
            </a:p>
          </p:txBody>
        </p:sp>
      </p:grpSp>
      <p:sp>
        <p:nvSpPr>
          <p:cNvPr id="25" name="TextBox 192"/>
          <p:cNvSpPr txBox="1"/>
          <p:nvPr/>
        </p:nvSpPr>
        <p:spPr>
          <a:xfrm>
            <a:off x="830317" y="5132800"/>
            <a:ext cx="18859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9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种控制信号</a:t>
            </a:r>
          </a:p>
        </p:txBody>
      </p:sp>
      <p:grpSp>
        <p:nvGrpSpPr>
          <p:cNvPr id="26" name="组合 228"/>
          <p:cNvGrpSpPr>
            <a:grpSpLocks/>
          </p:cNvGrpSpPr>
          <p:nvPr/>
        </p:nvGrpSpPr>
        <p:grpSpPr bwMode="auto">
          <a:xfrm>
            <a:off x="2136861" y="6430123"/>
            <a:ext cx="1187450" cy="414338"/>
            <a:chOff x="2169554" y="5955652"/>
            <a:chExt cx="1188000" cy="414338"/>
          </a:xfrm>
        </p:grpSpPr>
        <p:cxnSp>
          <p:nvCxnSpPr>
            <p:cNvPr id="27" name="直接箭头连接符 198"/>
            <p:cNvCxnSpPr>
              <a:cxnSpLocks noChangeShapeType="1"/>
            </p:cNvCxnSpPr>
            <p:nvPr/>
          </p:nvCxnSpPr>
          <p:spPr bwMode="auto">
            <a:xfrm rot="10800000">
              <a:off x="2169554" y="6073630"/>
              <a:ext cx="1188000" cy="1588"/>
            </a:xfrm>
            <a:prstGeom prst="straightConnector1">
              <a:avLst/>
            </a:prstGeom>
            <a:noFill/>
            <a:ln w="12700" cap="sq" algn="ctr">
              <a:solidFill>
                <a:srgbClr val="FFC000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矩形 27"/>
            <p:cNvSpPr/>
            <p:nvPr/>
          </p:nvSpPr>
          <p:spPr bwMode="auto">
            <a:xfrm>
              <a:off x="2595201" y="5955652"/>
              <a:ext cx="690882" cy="4143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eaLnBrk="1" hangingPunct="1">
                <a:defRPr/>
              </a:pPr>
              <a:r>
                <a:rPr lang="en-US" altLang="zh-CN" sz="2000" b="1" dirty="0">
                  <a:solidFill>
                    <a:srgbClr val="FFC000"/>
                  </a:solidFill>
                </a:rPr>
                <a:t>zero</a:t>
              </a:r>
            </a:p>
          </p:txBody>
        </p:sp>
      </p:grpSp>
      <p:grpSp>
        <p:nvGrpSpPr>
          <p:cNvPr id="29" name="组合 175"/>
          <p:cNvGrpSpPr>
            <a:grpSpLocks/>
          </p:cNvGrpSpPr>
          <p:nvPr/>
        </p:nvGrpSpPr>
        <p:grpSpPr bwMode="auto">
          <a:xfrm>
            <a:off x="1004973" y="616698"/>
            <a:ext cx="8105775" cy="6226175"/>
            <a:chOff x="1038225" y="142875"/>
            <a:chExt cx="8105775" cy="6226175"/>
          </a:xfrm>
        </p:grpSpPr>
        <p:grpSp>
          <p:nvGrpSpPr>
            <p:cNvPr id="33" name="组合 201"/>
            <p:cNvGrpSpPr>
              <a:grpSpLocks/>
            </p:cNvGrpSpPr>
            <p:nvPr/>
          </p:nvGrpSpPr>
          <p:grpSpPr bwMode="auto">
            <a:xfrm>
              <a:off x="1038225" y="142875"/>
              <a:ext cx="7748588" cy="6064250"/>
              <a:chOff x="1038386" y="142852"/>
              <a:chExt cx="7748456" cy="6064250"/>
            </a:xfrm>
          </p:grpSpPr>
          <p:sp>
            <p:nvSpPr>
              <p:cNvPr id="60" name="矩形 59"/>
              <p:cNvSpPr/>
              <p:nvPr/>
            </p:nvSpPr>
            <p:spPr bwMode="auto">
              <a:xfrm>
                <a:off x="7600999" y="4152877"/>
                <a:ext cx="1173143" cy="134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 bwMode="auto">
              <a:xfrm>
                <a:off x="1779736" y="2863827"/>
                <a:ext cx="1350939" cy="13668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 bwMode="auto">
              <a:xfrm>
                <a:off x="3949811" y="3468665"/>
                <a:ext cx="1366815" cy="12731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 bwMode="auto">
              <a:xfrm>
                <a:off x="3937112" y="3409927"/>
                <a:ext cx="1289028" cy="415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6"/>
                    </a:solidFill>
                  </a:rPr>
                  <a:t>Ra  Rb  Rw</a:t>
                </a:r>
              </a:p>
            </p:txBody>
          </p:sp>
          <p:sp>
            <p:nvSpPr>
              <p:cNvPr id="64" name="流程图: 终止 63"/>
              <p:cNvSpPr/>
              <p:nvPr/>
            </p:nvSpPr>
            <p:spPr bwMode="auto">
              <a:xfrm flipH="1">
                <a:off x="4589564" y="2736827"/>
                <a:ext cx="788974" cy="298450"/>
              </a:xfrm>
              <a:prstGeom prst="flowChartTerminator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eaLnBrk="1" hangingPunct="1">
                  <a:defRPr/>
                </a:pPr>
                <a:r>
                  <a:rPr lang="en-US" altLang="zh-CN" sz="18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1     0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 bwMode="auto">
              <a:xfrm>
                <a:off x="5183278" y="2101827"/>
                <a:ext cx="0" cy="647700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oval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/>
              <p:cNvCxnSpPr/>
              <p:nvPr/>
            </p:nvCxnSpPr>
            <p:spPr bwMode="auto">
              <a:xfrm>
                <a:off x="4965794" y="3035277"/>
                <a:ext cx="0" cy="4318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 bwMode="auto">
              <a:xfrm>
                <a:off x="4786410" y="2268515"/>
                <a:ext cx="0" cy="468312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矩形 67"/>
              <p:cNvSpPr/>
              <p:nvPr/>
            </p:nvSpPr>
            <p:spPr bwMode="auto">
              <a:xfrm>
                <a:off x="2522674" y="3238477"/>
                <a:ext cx="573077" cy="415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chemeClr val="accent2"/>
                    </a:solidFill>
                  </a:rPr>
                  <a:t>Data</a:t>
                </a:r>
              </a:p>
            </p:txBody>
          </p:sp>
          <p:cxnSp>
            <p:nvCxnSpPr>
              <p:cNvPr id="69" name="直接连接符 68"/>
              <p:cNvCxnSpPr/>
              <p:nvPr/>
            </p:nvCxnSpPr>
            <p:spPr bwMode="auto">
              <a:xfrm>
                <a:off x="4511777" y="2254227"/>
                <a:ext cx="287333" cy="0"/>
              </a:xfrm>
              <a:prstGeom prst="line">
                <a:avLst/>
              </a:prstGeom>
              <a:ln w="25400">
                <a:solidFill>
                  <a:srgbClr val="FFC000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362"/>
              <p:cNvCxnSpPr/>
              <p:nvPr/>
            </p:nvCxnSpPr>
            <p:spPr bwMode="auto">
              <a:xfrm flipV="1">
                <a:off x="3130675" y="2098652"/>
                <a:ext cx="3492441" cy="1366838"/>
              </a:xfrm>
              <a:prstGeom prst="bentConnector3">
                <a:avLst>
                  <a:gd name="adj1" fmla="val 6391"/>
                </a:avLst>
              </a:prstGeom>
              <a:ln w="2540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/>
              <p:nvPr/>
            </p:nvCxnSpPr>
            <p:spPr bwMode="auto">
              <a:xfrm>
                <a:off x="4511777" y="2101827"/>
                <a:ext cx="0" cy="1368425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oval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/>
              <p:nvPr/>
            </p:nvCxnSpPr>
            <p:spPr bwMode="auto">
              <a:xfrm>
                <a:off x="4105384" y="2098652"/>
                <a:ext cx="0" cy="1366838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oval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组合 384"/>
              <p:cNvGrpSpPr>
                <a:grpSpLocks/>
              </p:cNvGrpSpPr>
              <p:nvPr/>
            </p:nvGrpSpPr>
            <p:grpSpPr bwMode="auto">
              <a:xfrm>
                <a:off x="6510367" y="3516289"/>
                <a:ext cx="692150" cy="1371600"/>
                <a:chOff x="6732240" y="3412397"/>
                <a:chExt cx="692875" cy="1372042"/>
              </a:xfrm>
            </p:grpSpPr>
            <p:grpSp>
              <p:nvGrpSpPr>
                <p:cNvPr id="180" name="Group 27"/>
                <p:cNvGrpSpPr>
                  <a:grpSpLocks/>
                </p:cNvGrpSpPr>
                <p:nvPr/>
              </p:nvGrpSpPr>
              <p:grpSpPr bwMode="auto">
                <a:xfrm>
                  <a:off x="6732240" y="3412397"/>
                  <a:ext cx="648072" cy="1372042"/>
                  <a:chOff x="2400" y="2496"/>
                  <a:chExt cx="288" cy="672"/>
                </a:xfrm>
              </p:grpSpPr>
              <p:sp>
                <p:nvSpPr>
                  <p:cNvPr id="18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496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784"/>
                    <a:ext cx="48" cy="4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00" y="2832"/>
                    <a:ext cx="48" cy="4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880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496"/>
                    <a:ext cx="288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00" y="3024"/>
                    <a:ext cx="288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640"/>
                    <a:ext cx="0" cy="38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776775" y="3923738"/>
                  <a:ext cx="648367" cy="3080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1" latinLnBrk="1" hangingPunct="1">
                    <a:defRPr/>
                  </a:pPr>
                  <a:r>
                    <a:rPr lang="en-US" altLang="zh-CN" sz="2000" b="1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ALU</a:t>
                  </a:r>
                </a:p>
              </p:txBody>
            </p:sp>
          </p:grpSp>
          <p:sp>
            <p:nvSpPr>
              <p:cNvPr id="74" name="流程图: 终止 73"/>
              <p:cNvSpPr/>
              <p:nvPr/>
            </p:nvSpPr>
            <p:spPr bwMode="auto">
              <a:xfrm rot="16200000" flipH="1">
                <a:off x="5756350" y="4449741"/>
                <a:ext cx="728662" cy="265108"/>
              </a:xfrm>
              <a:prstGeom prst="flowChartTerminator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lIns="0" tIns="0" rIns="0" bIns="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cxnSp>
            <p:nvCxnSpPr>
              <p:cNvPr id="75" name="直接箭头连接符 74"/>
              <p:cNvCxnSpPr/>
              <p:nvPr/>
            </p:nvCxnSpPr>
            <p:spPr bwMode="auto">
              <a:xfrm>
                <a:off x="5750006" y="5187927"/>
                <a:ext cx="1836707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/>
              <p:cNvCxnSpPr/>
              <p:nvPr/>
            </p:nvCxnSpPr>
            <p:spPr bwMode="auto">
              <a:xfrm>
                <a:off x="5316626" y="3786165"/>
                <a:ext cx="1189017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矩形 76"/>
              <p:cNvSpPr/>
              <p:nvPr/>
            </p:nvSpPr>
            <p:spPr bwMode="auto">
              <a:xfrm>
                <a:off x="7561313" y="5000602"/>
                <a:ext cx="671501" cy="414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eaLnBrk="1" hangingPunct="1">
                  <a:defRPr/>
                </a:pPr>
                <a:r>
                  <a:rPr lang="en-US" altLang="zh-CN" sz="1800" b="1" dirty="0">
                    <a:solidFill>
                      <a:schemeClr val="accent2"/>
                    </a:solidFill>
                  </a:rPr>
                  <a:t>WD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 bwMode="auto">
              <a:xfrm>
                <a:off x="5756356" y="4476727"/>
                <a:ext cx="0" cy="720725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headEnd type="oval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/>
              <p:nvPr/>
            </p:nvCxnSpPr>
            <p:spPr bwMode="auto">
              <a:xfrm>
                <a:off x="5315038" y="4476727"/>
                <a:ext cx="684201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梯形 79"/>
              <p:cNvSpPr/>
              <p:nvPr/>
            </p:nvSpPr>
            <p:spPr bwMode="auto">
              <a:xfrm rot="5400000">
                <a:off x="4227454" y="5233512"/>
                <a:ext cx="540000" cy="360000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anchor="ctr"/>
              <a:lstStyle/>
              <a:p>
                <a:pPr algn="ctr" eaLnBrk="1" hangingPunct="1">
                  <a:defRPr/>
                </a:pPr>
                <a:r>
                  <a:rPr lang="en-US" altLang="zh-CN" b="1" dirty="0">
                    <a:solidFill>
                      <a:srgbClr val="FFFF00"/>
                    </a:solidFill>
                  </a:rPr>
                  <a:t>E</a:t>
                </a:r>
                <a:endParaRPr lang="zh-CN" altLang="en-US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 bwMode="auto">
              <a:xfrm>
                <a:off x="7586712" y="4484665"/>
                <a:ext cx="690550" cy="415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eaLnBrk="1" hangingPunct="1">
                  <a:defRPr/>
                </a:pPr>
                <a:r>
                  <a:rPr lang="en-US" altLang="zh-CN" sz="2000" b="1">
                    <a:solidFill>
                      <a:schemeClr val="tx1"/>
                    </a:solidFill>
                  </a:rPr>
                  <a:t>addr</a:t>
                </a:r>
              </a:p>
            </p:txBody>
          </p:sp>
          <p:sp>
            <p:nvSpPr>
              <p:cNvPr id="82" name="矩形 81"/>
              <p:cNvSpPr/>
              <p:nvPr/>
            </p:nvSpPr>
            <p:spPr bwMode="auto">
              <a:xfrm>
                <a:off x="8189952" y="4637065"/>
                <a:ext cx="596890" cy="415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2000" bIns="0" anchor="ctr"/>
              <a:lstStyle/>
              <a:p>
                <a:pPr algn="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</a:rPr>
                  <a:t>RD</a:t>
                </a:r>
              </a:p>
            </p:txBody>
          </p:sp>
          <p:cxnSp>
            <p:nvCxnSpPr>
              <p:cNvPr id="83" name="直接箭头连接符 400"/>
              <p:cNvCxnSpPr/>
              <p:nvPr/>
            </p:nvCxnSpPr>
            <p:spPr bwMode="auto">
              <a:xfrm flipV="1">
                <a:off x="4689574" y="2381227"/>
                <a:ext cx="2520907" cy="3024188"/>
              </a:xfrm>
              <a:prstGeom prst="bentConnector3">
                <a:avLst>
                  <a:gd name="adj1" fmla="val 33873"/>
                </a:avLst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组合 432"/>
              <p:cNvGrpSpPr>
                <a:grpSpLocks/>
              </p:cNvGrpSpPr>
              <p:nvPr/>
            </p:nvGrpSpPr>
            <p:grpSpPr bwMode="auto">
              <a:xfrm>
                <a:off x="7218392" y="1330302"/>
                <a:ext cx="474662" cy="1273175"/>
                <a:chOff x="6910454" y="2157870"/>
                <a:chExt cx="475687" cy="1055106"/>
              </a:xfrm>
            </p:grpSpPr>
            <p:grpSp>
              <p:nvGrpSpPr>
                <p:cNvPr id="171" name="Group 27"/>
                <p:cNvGrpSpPr>
                  <a:grpSpLocks/>
                </p:cNvGrpSpPr>
                <p:nvPr/>
              </p:nvGrpSpPr>
              <p:grpSpPr bwMode="auto">
                <a:xfrm>
                  <a:off x="6910454" y="2157870"/>
                  <a:ext cx="475687" cy="1055106"/>
                  <a:chOff x="2400" y="2496"/>
                  <a:chExt cx="288" cy="672"/>
                </a:xfrm>
              </p:grpSpPr>
              <p:sp>
                <p:nvSpPr>
                  <p:cNvPr id="173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496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784"/>
                    <a:ext cx="48" cy="4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00" y="2832"/>
                    <a:ext cx="48" cy="4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880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496"/>
                    <a:ext cx="288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00" y="3024"/>
                    <a:ext cx="288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640"/>
                    <a:ext cx="0" cy="38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2" name="Text Box 12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6803245" y="2496897"/>
                  <a:ext cx="731470" cy="3770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9092" tIns="49545" rIns="99092" bIns="49545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 dirty="0"/>
                    <a:t>ADD</a:t>
                  </a:r>
                </a:p>
              </p:txBody>
            </p:sp>
          </p:grpSp>
          <p:cxnSp>
            <p:nvCxnSpPr>
              <p:cNvPr id="85" name="直接箭头连接符 84"/>
              <p:cNvCxnSpPr/>
              <p:nvPr/>
            </p:nvCxnSpPr>
            <p:spPr bwMode="auto">
              <a:xfrm>
                <a:off x="7693073" y="1955777"/>
                <a:ext cx="25240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/>
              <p:nvPr/>
            </p:nvCxnSpPr>
            <p:spPr bwMode="auto">
              <a:xfrm>
                <a:off x="3130675" y="1628752"/>
                <a:ext cx="406710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/>
              <p:nvPr/>
            </p:nvCxnSpPr>
            <p:spPr bwMode="auto">
              <a:xfrm flipV="1">
                <a:off x="3805352" y="901677"/>
                <a:ext cx="0" cy="7207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oval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/>
              <p:nvPr/>
            </p:nvCxnSpPr>
            <p:spPr bwMode="auto">
              <a:xfrm flipH="1">
                <a:off x="3518019" y="887390"/>
                <a:ext cx="28733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矩形 88"/>
              <p:cNvSpPr/>
              <p:nvPr/>
            </p:nvSpPr>
            <p:spPr bwMode="auto">
              <a:xfrm>
                <a:off x="3900600" y="4017940"/>
                <a:ext cx="619114" cy="415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eaLnBrk="1" hangingPunct="1">
                  <a:defRPr/>
                </a:pPr>
                <a:r>
                  <a:rPr lang="en-US" altLang="zh-CN" sz="1800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WD</a:t>
                </a:r>
              </a:p>
            </p:txBody>
          </p:sp>
          <p:cxnSp>
            <p:nvCxnSpPr>
              <p:cNvPr id="90" name="直接箭头连接符 400"/>
              <p:cNvCxnSpPr/>
              <p:nvPr/>
            </p:nvCxnSpPr>
            <p:spPr bwMode="auto">
              <a:xfrm flipH="1" flipV="1">
                <a:off x="3960924" y="4224315"/>
                <a:ext cx="4822743" cy="611187"/>
              </a:xfrm>
              <a:prstGeom prst="bentConnector5">
                <a:avLst>
                  <a:gd name="adj1" fmla="val -3528"/>
                  <a:gd name="adj2" fmla="val -152381"/>
                  <a:gd name="adj3" fmla="val 105053"/>
                </a:avLst>
              </a:prstGeom>
              <a:ln w="25400">
                <a:solidFill>
                  <a:schemeClr val="accent2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 bwMode="auto">
              <a:xfrm>
                <a:off x="3568818" y="5416527"/>
                <a:ext cx="755637" cy="0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 bwMode="auto">
              <a:xfrm flipV="1">
                <a:off x="3576756" y="2101827"/>
                <a:ext cx="0" cy="3311525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组合 456"/>
              <p:cNvGrpSpPr>
                <a:grpSpLocks/>
              </p:cNvGrpSpPr>
              <p:nvPr/>
            </p:nvGrpSpPr>
            <p:grpSpPr bwMode="auto">
              <a:xfrm>
                <a:off x="2654329" y="1104877"/>
                <a:ext cx="476250" cy="1055687"/>
                <a:chOff x="6910454" y="2157870"/>
                <a:chExt cx="475687" cy="1055106"/>
              </a:xfrm>
            </p:grpSpPr>
            <p:grpSp>
              <p:nvGrpSpPr>
                <p:cNvPr id="162" name="Group 27"/>
                <p:cNvGrpSpPr>
                  <a:grpSpLocks/>
                </p:cNvGrpSpPr>
                <p:nvPr/>
              </p:nvGrpSpPr>
              <p:grpSpPr bwMode="auto">
                <a:xfrm>
                  <a:off x="6910454" y="2157870"/>
                  <a:ext cx="475687" cy="1055106"/>
                  <a:chOff x="2400" y="2496"/>
                  <a:chExt cx="288" cy="672"/>
                </a:xfrm>
              </p:grpSpPr>
              <p:sp>
                <p:nvSpPr>
                  <p:cNvPr id="16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496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784"/>
                    <a:ext cx="48" cy="4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00" y="2832"/>
                    <a:ext cx="48" cy="4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880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496"/>
                    <a:ext cx="288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00" y="3024"/>
                    <a:ext cx="288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640"/>
                    <a:ext cx="0" cy="38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3" name="Text Box 12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6803193" y="2496734"/>
                  <a:ext cx="731434" cy="3773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9092" tIns="49545" rIns="99092" bIns="49545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 dirty="0"/>
                    <a:t>ADD</a:t>
                  </a:r>
                </a:p>
              </p:txBody>
            </p:sp>
          </p:grpSp>
          <p:sp>
            <p:nvSpPr>
              <p:cNvPr id="94" name="矩形 93"/>
              <p:cNvSpPr/>
              <p:nvPr/>
            </p:nvSpPr>
            <p:spPr bwMode="auto">
              <a:xfrm>
                <a:off x="1779736" y="2917802"/>
                <a:ext cx="690550" cy="415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eaLnBrk="1" hangingPunct="1">
                  <a:defRPr/>
                </a:pPr>
                <a:r>
                  <a:rPr lang="en-US" altLang="zh-CN" sz="2000" b="1">
                    <a:solidFill>
                      <a:schemeClr val="accent1"/>
                    </a:solidFill>
                  </a:rPr>
                  <a:t>Addr</a:t>
                </a:r>
              </a:p>
            </p:txBody>
          </p:sp>
          <p:sp>
            <p:nvSpPr>
              <p:cNvPr id="95" name="矩形 94"/>
              <p:cNvSpPr/>
              <p:nvPr/>
            </p:nvSpPr>
            <p:spPr bwMode="auto">
              <a:xfrm>
                <a:off x="1136809" y="1930377"/>
                <a:ext cx="792150" cy="40481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zh-CN" b="1">
                    <a:solidFill>
                      <a:schemeClr val="tx1"/>
                    </a:solidFill>
                  </a:rPr>
                  <a:t>PC</a:t>
                </a:r>
              </a:p>
            </p:txBody>
          </p:sp>
          <p:cxnSp>
            <p:nvCxnSpPr>
              <p:cNvPr id="96" name="直接箭头连接符 400"/>
              <p:cNvCxnSpPr>
                <a:stCxn id="95" idx="2"/>
                <a:endCxn id="94" idx="1"/>
              </p:cNvCxnSpPr>
              <p:nvPr/>
            </p:nvCxnSpPr>
            <p:spPr bwMode="auto">
              <a:xfrm rot="16200000" flipH="1">
                <a:off x="1260625" y="2606655"/>
                <a:ext cx="790575" cy="247646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/>
              <p:cNvCxnSpPr/>
              <p:nvPr/>
            </p:nvCxnSpPr>
            <p:spPr bwMode="auto">
              <a:xfrm>
                <a:off x="2338527" y="1968477"/>
                <a:ext cx="31590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/>
            </p:nvCxnSpPr>
            <p:spPr bwMode="auto">
              <a:xfrm>
                <a:off x="1528916" y="2655865"/>
                <a:ext cx="81278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oval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/>
              <p:cNvCxnSpPr/>
              <p:nvPr/>
            </p:nvCxnSpPr>
            <p:spPr bwMode="auto">
              <a:xfrm>
                <a:off x="2341702" y="1982765"/>
                <a:ext cx="0" cy="6842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/>
              <p:nvPr/>
            </p:nvCxnSpPr>
            <p:spPr bwMode="auto">
              <a:xfrm>
                <a:off x="2338527" y="1374752"/>
                <a:ext cx="31590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矩形 100"/>
              <p:cNvSpPr/>
              <p:nvPr/>
            </p:nvSpPr>
            <p:spPr bwMode="auto">
              <a:xfrm>
                <a:off x="1836885" y="1154090"/>
                <a:ext cx="600065" cy="415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eaLnBrk="1" hangingPunct="1">
                  <a:defRPr/>
                </a:pPr>
                <a:r>
                  <a:rPr lang="en-US" altLang="zh-CN" b="1">
                    <a:solidFill>
                      <a:schemeClr val="tx1"/>
                    </a:solidFill>
                  </a:rPr>
                  <a:t>+4</a:t>
                </a:r>
              </a:p>
            </p:txBody>
          </p:sp>
          <p:sp>
            <p:nvSpPr>
              <p:cNvPr id="102" name="矩形 101"/>
              <p:cNvSpPr/>
              <p:nvPr/>
            </p:nvSpPr>
            <p:spPr bwMode="auto">
              <a:xfrm>
                <a:off x="3465633" y="1666852"/>
                <a:ext cx="1850993" cy="415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 eaLnBrk="1" hangingPunct="1">
                  <a:defRPr/>
                </a:pPr>
                <a:r>
                  <a:rPr lang="en-US" altLang="zh-CN" b="1" dirty="0">
                    <a:solidFill>
                      <a:schemeClr val="accent6"/>
                    </a:solidFill>
                  </a:rPr>
                  <a:t>Instruction</a:t>
                </a:r>
              </a:p>
            </p:txBody>
          </p:sp>
          <p:cxnSp>
            <p:nvCxnSpPr>
              <p:cNvPr id="103" name="直接箭头连接符 102"/>
              <p:cNvCxnSpPr/>
              <p:nvPr/>
            </p:nvCxnSpPr>
            <p:spPr bwMode="auto">
              <a:xfrm>
                <a:off x="6259585" y="4594202"/>
                <a:ext cx="250821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/>
              <p:nvPr/>
            </p:nvCxnSpPr>
            <p:spPr bwMode="auto">
              <a:xfrm>
                <a:off x="7327954" y="4711677"/>
                <a:ext cx="276220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headEnd type="oval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86"/>
              <p:cNvCxnSpPr/>
              <p:nvPr/>
            </p:nvCxnSpPr>
            <p:spPr bwMode="auto">
              <a:xfrm flipV="1">
                <a:off x="7143807" y="3627415"/>
                <a:ext cx="447667" cy="352425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2">
                    <a:lumMod val="7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/>
              <p:nvPr/>
            </p:nvCxnSpPr>
            <p:spPr bwMode="auto">
              <a:xfrm flipV="1">
                <a:off x="4608613" y="4732315"/>
                <a:ext cx="0" cy="215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矩形 106"/>
              <p:cNvSpPr/>
              <p:nvPr/>
            </p:nvSpPr>
            <p:spPr bwMode="auto">
              <a:xfrm>
                <a:off x="4545114" y="4714852"/>
                <a:ext cx="730238" cy="311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1"/>
                    </a:solidFill>
                  </a:rPr>
                  <a:t>clock</a:t>
                </a:r>
              </a:p>
            </p:txBody>
          </p:sp>
          <p:sp>
            <p:nvSpPr>
              <p:cNvPr id="108" name="矩形 107"/>
              <p:cNvSpPr/>
              <p:nvPr/>
            </p:nvSpPr>
            <p:spPr bwMode="auto">
              <a:xfrm>
                <a:off x="7515276" y="3375002"/>
                <a:ext cx="690551" cy="414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eaLnBrk="1" hangingPunct="1">
                  <a:defRPr/>
                </a:pPr>
                <a:r>
                  <a:rPr lang="en-US" altLang="zh-CN" sz="2000" b="1" dirty="0">
                    <a:solidFill>
                      <a:srgbClr val="FFC000"/>
                    </a:solidFill>
                  </a:rPr>
                  <a:t>zero</a:t>
                </a:r>
              </a:p>
            </p:txBody>
          </p:sp>
          <p:grpSp>
            <p:nvGrpSpPr>
              <p:cNvPr id="109" name="组合 18"/>
              <p:cNvGrpSpPr>
                <a:grpSpLocks/>
              </p:cNvGrpSpPr>
              <p:nvPr/>
            </p:nvGrpSpPr>
            <p:grpSpPr bwMode="auto">
              <a:xfrm>
                <a:off x="3733829" y="2298677"/>
                <a:ext cx="469900" cy="414337"/>
                <a:chOff x="3129063" y="2475407"/>
                <a:chExt cx="470570" cy="415629"/>
              </a:xfrm>
            </p:grpSpPr>
            <p:sp>
              <p:nvSpPr>
                <p:cNvPr id="160" name="矩形 159"/>
                <p:cNvSpPr/>
                <p:nvPr/>
              </p:nvSpPr>
              <p:spPr>
                <a:xfrm>
                  <a:off x="3129149" y="2475407"/>
                  <a:ext cx="297281" cy="4156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anchor="ctr"/>
                <a:lstStyle/>
                <a:p>
                  <a:pPr algn="ctr" eaLnBrk="1" hangingPunct="1">
                    <a:defRPr/>
                  </a:pPr>
                  <a:r>
                    <a:rPr lang="en-US" altLang="zh-CN" sz="1800" b="1" dirty="0">
                      <a:solidFill>
                        <a:schemeClr val="accent2"/>
                      </a:solidFill>
                    </a:rPr>
                    <a:t>5</a:t>
                  </a:r>
                  <a:endParaRPr lang="zh-CN" altLang="en-US" sz="1800" b="1" dirty="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61" name="直接连接符 160"/>
                <p:cNvCxnSpPr/>
                <p:nvPr/>
              </p:nvCxnSpPr>
              <p:spPr>
                <a:xfrm>
                  <a:off x="3426430" y="2669686"/>
                  <a:ext cx="173281" cy="10510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组合 118"/>
              <p:cNvGrpSpPr>
                <a:grpSpLocks/>
              </p:cNvGrpSpPr>
              <p:nvPr/>
            </p:nvGrpSpPr>
            <p:grpSpPr bwMode="auto">
              <a:xfrm>
                <a:off x="4125942" y="2316139"/>
                <a:ext cx="471487" cy="414338"/>
                <a:chOff x="3129063" y="2514479"/>
                <a:chExt cx="470570" cy="415629"/>
              </a:xfrm>
            </p:grpSpPr>
            <p:sp>
              <p:nvSpPr>
                <p:cNvPr id="158" name="矩形 157"/>
                <p:cNvSpPr/>
                <p:nvPr/>
              </p:nvSpPr>
              <p:spPr>
                <a:xfrm>
                  <a:off x="3129142" y="2514480"/>
                  <a:ext cx="297864" cy="41562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anchor="ctr"/>
                <a:lstStyle/>
                <a:p>
                  <a:pPr algn="ctr" eaLnBrk="1" hangingPunct="1">
                    <a:defRPr/>
                  </a:pPr>
                  <a:r>
                    <a:rPr lang="en-US" altLang="zh-CN" sz="1800" b="1" dirty="0">
                      <a:solidFill>
                        <a:schemeClr val="accent2"/>
                      </a:solidFill>
                    </a:rPr>
                    <a:t>5</a:t>
                  </a:r>
                  <a:endParaRPr lang="zh-CN" altLang="en-US" sz="1800" b="1" dirty="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59" name="直接连接符 158"/>
                <p:cNvCxnSpPr/>
                <p:nvPr/>
              </p:nvCxnSpPr>
              <p:spPr>
                <a:xfrm>
                  <a:off x="3427006" y="2668947"/>
                  <a:ext cx="172698" cy="1066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矩形 110"/>
              <p:cNvSpPr/>
              <p:nvPr/>
            </p:nvSpPr>
            <p:spPr bwMode="auto">
              <a:xfrm>
                <a:off x="5111842" y="2306615"/>
                <a:ext cx="298445" cy="415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 eaLnBrk="1" hangingPunct="1">
                  <a:defRPr/>
                </a:pPr>
                <a:r>
                  <a:rPr lang="en-US" altLang="zh-CN" sz="1800" b="1" dirty="0">
                    <a:solidFill>
                      <a:schemeClr val="accent2"/>
                    </a:solidFill>
                  </a:rPr>
                  <a:t>5</a:t>
                </a:r>
                <a:endParaRPr lang="zh-CN" altLang="en-US" sz="1800" b="1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12" name="直接连接符 111"/>
              <p:cNvCxnSpPr/>
              <p:nvPr/>
            </p:nvCxnSpPr>
            <p:spPr bwMode="auto">
              <a:xfrm>
                <a:off x="5081680" y="2316140"/>
                <a:ext cx="173034" cy="1047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矩形 112"/>
              <p:cNvSpPr/>
              <p:nvPr/>
            </p:nvSpPr>
            <p:spPr bwMode="auto">
              <a:xfrm>
                <a:off x="3481507" y="2512990"/>
                <a:ext cx="398455" cy="415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chemeClr val="accent2"/>
                    </a:solidFill>
                  </a:rPr>
                  <a:t>16</a:t>
                </a:r>
              </a:p>
            </p:txBody>
          </p:sp>
          <p:cxnSp>
            <p:nvCxnSpPr>
              <p:cNvPr id="114" name="直接连接符 113"/>
              <p:cNvCxnSpPr/>
              <p:nvPr/>
            </p:nvCxnSpPr>
            <p:spPr bwMode="auto">
              <a:xfrm>
                <a:off x="3514844" y="2476477"/>
                <a:ext cx="173035" cy="1063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/>
              <p:cNvCxnSpPr/>
              <p:nvPr/>
            </p:nvCxnSpPr>
            <p:spPr bwMode="auto">
              <a:xfrm>
                <a:off x="5546809" y="4764065"/>
                <a:ext cx="466717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headEnd type="oval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流程图: 终止 115"/>
              <p:cNvSpPr/>
              <p:nvPr/>
            </p:nvSpPr>
            <p:spPr bwMode="auto">
              <a:xfrm rot="16200000" flipH="1">
                <a:off x="2833809" y="479406"/>
                <a:ext cx="1008063" cy="360356"/>
              </a:xfrm>
              <a:prstGeom prst="flowChartTerminator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eaLnBrk="1" hangingPunct="1">
                  <a:defRPr/>
                </a:pPr>
                <a:endParaRPr lang="en-US" altLang="zh-CN" sz="2000" b="1" dirty="0">
                  <a:solidFill>
                    <a:srgbClr val="FFFF00"/>
                  </a:solidFill>
                </a:endParaRPr>
              </a:p>
              <a:p>
                <a:pPr algn="ctr" eaLnBrk="1" hangingPunct="1">
                  <a:defRPr/>
                </a:pPr>
                <a:endParaRPr lang="en-US" altLang="zh-CN" sz="2000" b="1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117" name="直接连接符 125"/>
              <p:cNvCxnSpPr>
                <a:cxnSpLocks noChangeShapeType="1"/>
              </p:cNvCxnSpPr>
              <p:nvPr/>
            </p:nvCxnSpPr>
            <p:spPr bwMode="auto">
              <a:xfrm flipH="1">
                <a:off x="1954116" y="658789"/>
                <a:ext cx="1188000" cy="0"/>
              </a:xfrm>
              <a:prstGeom prst="line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8" name="直接箭头连接符 129"/>
              <p:cNvCxnSpPr>
                <a:cxnSpLocks noChangeShapeType="1"/>
              </p:cNvCxnSpPr>
              <p:nvPr/>
            </p:nvCxnSpPr>
            <p:spPr bwMode="auto">
              <a:xfrm>
                <a:off x="1556614" y="1172802"/>
                <a:ext cx="0" cy="756000"/>
              </a:xfrm>
              <a:prstGeom prst="straightConnector1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9" name="直接箭头连接符 131"/>
              <p:cNvCxnSpPr>
                <a:cxnSpLocks noChangeShapeType="1"/>
              </p:cNvCxnSpPr>
              <p:nvPr/>
            </p:nvCxnSpPr>
            <p:spPr bwMode="auto">
              <a:xfrm flipH="1">
                <a:off x="3517929" y="371452"/>
                <a:ext cx="4427538" cy="0"/>
              </a:xfrm>
              <a:prstGeom prst="straightConnector1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0" name="直接箭头连接符 132"/>
              <p:cNvCxnSpPr>
                <a:cxnSpLocks noChangeShapeType="1"/>
              </p:cNvCxnSpPr>
              <p:nvPr/>
            </p:nvCxnSpPr>
            <p:spPr bwMode="auto">
              <a:xfrm>
                <a:off x="7947054" y="371452"/>
                <a:ext cx="0" cy="1584325"/>
              </a:xfrm>
              <a:prstGeom prst="straightConnector1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1" name="直接箭头连接符 138"/>
              <p:cNvCxnSpPr>
                <a:cxnSpLocks noChangeShapeType="1"/>
              </p:cNvCxnSpPr>
              <p:nvPr/>
            </p:nvCxnSpPr>
            <p:spPr bwMode="auto">
              <a:xfrm flipH="1">
                <a:off x="3530629" y="600052"/>
                <a:ext cx="2879725" cy="0"/>
              </a:xfrm>
              <a:prstGeom prst="straightConnector1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2" name="圆角矩形 121"/>
              <p:cNvSpPr/>
              <p:nvPr/>
            </p:nvSpPr>
            <p:spPr bwMode="auto">
              <a:xfrm>
                <a:off x="6037339" y="803252"/>
                <a:ext cx="792149" cy="36036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pPr algn="ctr" eaLnBrk="1" hangingPunct="1">
                  <a:defRPr/>
                </a:pPr>
                <a:r>
                  <a:rPr lang="en-US" altLang="zh-CN" sz="2000" b="1" dirty="0">
                    <a:ea typeface="宋体" charset="-122"/>
                  </a:rPr>
                  <a:t>U</a:t>
                </a:r>
                <a:endParaRPr lang="zh-CN" altLang="en-US" sz="2000" b="1" dirty="0">
                  <a:ea typeface="宋体" charset="-122"/>
                </a:endParaRPr>
              </a:p>
            </p:txBody>
          </p:sp>
          <p:cxnSp>
            <p:nvCxnSpPr>
              <p:cNvPr id="123" name="直接箭头连接符 122"/>
              <p:cNvCxnSpPr/>
              <p:nvPr/>
            </p:nvCxnSpPr>
            <p:spPr bwMode="auto">
              <a:xfrm flipV="1">
                <a:off x="6431032" y="587352"/>
                <a:ext cx="0" cy="215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/>
              <p:nvPr/>
            </p:nvCxnSpPr>
            <p:spPr bwMode="auto">
              <a:xfrm flipV="1">
                <a:off x="6613591" y="1163615"/>
                <a:ext cx="0" cy="936625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/>
              <p:nvPr/>
            </p:nvCxnSpPr>
            <p:spPr bwMode="auto">
              <a:xfrm flipV="1">
                <a:off x="6253235" y="1196952"/>
                <a:ext cx="0" cy="4318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oval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 bwMode="auto">
              <a:xfrm flipH="1">
                <a:off x="6023051" y="2016102"/>
                <a:ext cx="107948" cy="179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流程图: 终止 126"/>
              <p:cNvSpPr/>
              <p:nvPr/>
            </p:nvSpPr>
            <p:spPr bwMode="auto">
              <a:xfrm flipH="1">
                <a:off x="6335784" y="1714477"/>
                <a:ext cx="552441" cy="287338"/>
              </a:xfrm>
              <a:prstGeom prst="flowChartTerminator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FF00"/>
                    </a:solidFill>
                  </a:rPr>
                  <a:t>&lt;&lt;2</a:t>
                </a:r>
              </a:p>
            </p:txBody>
          </p:sp>
          <p:sp>
            <p:nvSpPr>
              <p:cNvPr id="128" name="矩形 127"/>
              <p:cNvSpPr/>
              <p:nvPr/>
            </p:nvSpPr>
            <p:spPr bwMode="auto">
              <a:xfrm>
                <a:off x="5889703" y="1673202"/>
                <a:ext cx="398456" cy="415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tx2"/>
                    </a:solidFill>
                  </a:rPr>
                  <a:t>26</a:t>
                </a:r>
              </a:p>
            </p:txBody>
          </p:sp>
          <p:cxnSp>
            <p:nvCxnSpPr>
              <p:cNvPr id="129" name="直接连接符 128"/>
              <p:cNvCxnSpPr/>
              <p:nvPr/>
            </p:nvCxnSpPr>
            <p:spPr bwMode="auto">
              <a:xfrm flipH="1">
                <a:off x="6181798" y="1366815"/>
                <a:ext cx="142873" cy="144462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矩形 129"/>
              <p:cNvSpPr/>
              <p:nvPr/>
            </p:nvSpPr>
            <p:spPr bwMode="auto">
              <a:xfrm>
                <a:off x="5821443" y="1239815"/>
                <a:ext cx="396868" cy="4143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 eaLnBrk="1" hangingPunct="1">
                  <a:defRPr/>
                </a:pPr>
                <a:r>
                  <a:rPr lang="en-US" altLang="zh-CN" sz="1800" b="1" dirty="0">
                    <a:solidFill>
                      <a:schemeClr val="accent2"/>
                    </a:solidFill>
                  </a:rPr>
                  <a:t>4</a:t>
                </a:r>
                <a:endParaRPr lang="zh-CN" altLang="en-US" sz="18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31" name="流程图: 终止 130"/>
              <p:cNvSpPr/>
              <p:nvPr/>
            </p:nvSpPr>
            <p:spPr bwMode="auto">
              <a:xfrm flipH="1">
                <a:off x="6337371" y="2232002"/>
                <a:ext cx="554029" cy="300038"/>
              </a:xfrm>
              <a:prstGeom prst="flowChartTerminator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FF00"/>
                    </a:solidFill>
                  </a:rPr>
                  <a:t>&lt;&lt;2</a:t>
                </a:r>
              </a:p>
            </p:txBody>
          </p:sp>
          <p:sp>
            <p:nvSpPr>
              <p:cNvPr id="132" name="流程图: 终止 131"/>
              <p:cNvSpPr/>
              <p:nvPr/>
            </p:nvSpPr>
            <p:spPr bwMode="auto">
              <a:xfrm rot="16200000" flipH="1">
                <a:off x="5784925" y="5572104"/>
                <a:ext cx="649288" cy="287333"/>
              </a:xfrm>
              <a:prstGeom prst="flowChartTerminator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lIns="0" tIns="0" rIns="0" bIns="0" anchor="ctr"/>
              <a:lstStyle/>
              <a:p>
                <a:pPr algn="ctr" eaLnBrk="1" hangingPunct="1">
                  <a:defRPr/>
                </a:pPr>
                <a:r>
                  <a:rPr lang="en-US" altLang="zh-CN" sz="18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01</a:t>
                </a:r>
              </a:p>
            </p:txBody>
          </p:sp>
          <p:cxnSp>
            <p:nvCxnSpPr>
              <p:cNvPr id="133" name="直接连接符 164"/>
              <p:cNvCxnSpPr>
                <a:cxnSpLocks noChangeShapeType="1"/>
              </p:cNvCxnSpPr>
              <p:nvPr/>
            </p:nvCxnSpPr>
            <p:spPr bwMode="auto">
              <a:xfrm>
                <a:off x="7149426" y="4403702"/>
                <a:ext cx="180000" cy="0"/>
              </a:xfrm>
              <a:prstGeom prst="line">
                <a:avLst/>
              </a:prstGeom>
              <a:noFill/>
              <a:ln w="28575" cap="sq" algn="ctr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4" name="直接连接符 166"/>
              <p:cNvCxnSpPr>
                <a:cxnSpLocks noChangeShapeType="1"/>
              </p:cNvCxnSpPr>
              <p:nvPr/>
            </p:nvCxnSpPr>
            <p:spPr bwMode="auto">
              <a:xfrm>
                <a:off x="7332692" y="4403702"/>
                <a:ext cx="0" cy="1188000"/>
              </a:xfrm>
              <a:prstGeom prst="line">
                <a:avLst/>
              </a:prstGeom>
              <a:noFill/>
              <a:ln w="28575" cap="sq" algn="ctr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5" name="直接连接符 167"/>
              <p:cNvCxnSpPr>
                <a:cxnSpLocks noChangeShapeType="1"/>
              </p:cNvCxnSpPr>
              <p:nvPr/>
            </p:nvCxnSpPr>
            <p:spPr bwMode="auto">
              <a:xfrm>
                <a:off x="6253192" y="5612674"/>
                <a:ext cx="1043982" cy="0"/>
              </a:xfrm>
              <a:prstGeom prst="line">
                <a:avLst/>
              </a:prstGeom>
              <a:noFill/>
              <a:ln w="28575" cap="sq" algn="ctr">
                <a:solidFill>
                  <a:schemeClr val="accent2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6" name="矩形 135"/>
              <p:cNvSpPr/>
              <p:nvPr/>
            </p:nvSpPr>
            <p:spPr bwMode="auto">
              <a:xfrm>
                <a:off x="1738462" y="3568677"/>
                <a:ext cx="1393801" cy="415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 eaLnBrk="1" hangingPunct="1"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  <a:cs typeface="Calibri" pitchFamily="34" charset="0"/>
                  </a:rPr>
                  <a:t>指令存储器</a:t>
                </a:r>
              </a:p>
            </p:txBody>
          </p:sp>
          <p:cxnSp>
            <p:nvCxnSpPr>
              <p:cNvPr id="137" name="直接连接符 173"/>
              <p:cNvCxnSpPr>
                <a:cxnSpLocks noChangeShapeType="1"/>
              </p:cNvCxnSpPr>
              <p:nvPr/>
            </p:nvCxnSpPr>
            <p:spPr bwMode="auto">
              <a:xfrm>
                <a:off x="6253192" y="5763868"/>
                <a:ext cx="360362" cy="0"/>
              </a:xfrm>
              <a:prstGeom prst="line">
                <a:avLst/>
              </a:prstGeom>
              <a:noFill/>
              <a:ln w="19050" cap="sq" algn="ctr">
                <a:solidFill>
                  <a:schemeClr val="accent2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8" name="矩形 137"/>
              <p:cNvSpPr/>
              <p:nvPr/>
            </p:nvSpPr>
            <p:spPr bwMode="auto">
              <a:xfrm>
                <a:off x="4922933" y="3682977"/>
                <a:ext cx="380994" cy="415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 eaLnBrk="1" hangingPunct="1">
                  <a:defRPr/>
                </a:pPr>
                <a:r>
                  <a:rPr lang="en-US" altLang="zh-CN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endParaRPr lang="zh-CN" altLang="en-US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 bwMode="auto">
              <a:xfrm>
                <a:off x="4919758" y="4271940"/>
                <a:ext cx="380994" cy="415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 eaLnBrk="1" hangingPunct="1">
                  <a:defRPr/>
                </a:pPr>
                <a:r>
                  <a:rPr lang="en-US" altLang="zh-CN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  <a:endParaRPr lang="zh-CN" altLang="en-US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140" name="直接箭头连接符 189"/>
              <p:cNvCxnSpPr>
                <a:cxnSpLocks noChangeShapeType="1"/>
              </p:cNvCxnSpPr>
              <p:nvPr/>
            </p:nvCxnSpPr>
            <p:spPr bwMode="auto">
              <a:xfrm flipV="1">
                <a:off x="1285852" y="2341539"/>
                <a:ext cx="0" cy="593725"/>
              </a:xfrm>
              <a:prstGeom prst="straightConnector1">
                <a:avLst/>
              </a:prstGeom>
              <a:noFill/>
              <a:ln w="28575" cap="sq" algn="ctr">
                <a:solidFill>
                  <a:schemeClr val="accent2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1" name="矩形 140"/>
              <p:cNvSpPr/>
              <p:nvPr/>
            </p:nvSpPr>
            <p:spPr bwMode="auto">
              <a:xfrm>
                <a:off x="1038386" y="2843190"/>
                <a:ext cx="503229" cy="4143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eaLnBrk="1" hangingPunct="1">
                  <a:defRPr/>
                </a:pPr>
                <a:r>
                  <a:rPr lang="en-US" altLang="zh-CN" sz="2000" b="1" dirty="0" err="1">
                    <a:solidFill>
                      <a:schemeClr val="accent1"/>
                    </a:solidFill>
                  </a:rPr>
                  <a:t>rst</a:t>
                </a:r>
                <a:endParaRPr lang="en-US" altLang="zh-CN" sz="20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2" name="等腰三角形 192"/>
              <p:cNvSpPr>
                <a:spLocks noChangeArrowheads="1"/>
              </p:cNvSpPr>
              <p:nvPr/>
            </p:nvSpPr>
            <p:spPr bwMode="auto">
              <a:xfrm>
                <a:off x="2360642" y="4068739"/>
                <a:ext cx="144462" cy="144463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143" name="等腰三角形 193"/>
              <p:cNvSpPr>
                <a:spLocks noChangeArrowheads="1"/>
              </p:cNvSpPr>
              <p:nvPr/>
            </p:nvSpPr>
            <p:spPr bwMode="auto">
              <a:xfrm>
                <a:off x="1714480" y="2184377"/>
                <a:ext cx="144462" cy="144462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144" name="等腰三角形 194"/>
              <p:cNvSpPr>
                <a:spLocks noChangeArrowheads="1"/>
              </p:cNvSpPr>
              <p:nvPr/>
            </p:nvSpPr>
            <p:spPr bwMode="auto">
              <a:xfrm>
                <a:off x="8229930" y="5340327"/>
                <a:ext cx="144463" cy="142875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145" name="等腰三角形 195"/>
              <p:cNvSpPr>
                <a:spLocks noChangeArrowheads="1"/>
              </p:cNvSpPr>
              <p:nvPr/>
            </p:nvSpPr>
            <p:spPr bwMode="auto">
              <a:xfrm>
                <a:off x="4532342" y="4573564"/>
                <a:ext cx="144462" cy="142875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/>
              </a:p>
            </p:txBody>
          </p:sp>
          <p:cxnSp>
            <p:nvCxnSpPr>
              <p:cNvPr id="146" name="直接连接符 145"/>
              <p:cNvCxnSpPr/>
              <p:nvPr/>
            </p:nvCxnSpPr>
            <p:spPr bwMode="auto">
              <a:xfrm flipH="1">
                <a:off x="6545330" y="1369990"/>
                <a:ext cx="142873" cy="144462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矩形 146"/>
              <p:cNvSpPr/>
              <p:nvPr/>
            </p:nvSpPr>
            <p:spPr bwMode="auto">
              <a:xfrm>
                <a:off x="6594541" y="1238227"/>
                <a:ext cx="396868" cy="414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</a:rPr>
                  <a:t>28</a:t>
                </a:r>
              </a:p>
            </p:txBody>
          </p:sp>
          <p:cxnSp>
            <p:nvCxnSpPr>
              <p:cNvPr id="148" name="直接箭头连接符 160"/>
              <p:cNvCxnSpPr>
                <a:cxnSpLocks noChangeShapeType="1"/>
              </p:cNvCxnSpPr>
              <p:nvPr/>
            </p:nvCxnSpPr>
            <p:spPr bwMode="auto">
              <a:xfrm flipV="1">
                <a:off x="1785918" y="2332717"/>
                <a:ext cx="0" cy="180000"/>
              </a:xfrm>
              <a:prstGeom prst="straightConnector1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9" name="矩形 148"/>
              <p:cNvSpPr/>
              <p:nvPr/>
            </p:nvSpPr>
            <p:spPr bwMode="auto">
              <a:xfrm>
                <a:off x="2362338" y="4227490"/>
                <a:ext cx="730238" cy="311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1"/>
                    </a:solidFill>
                  </a:rPr>
                  <a:t>clock</a:t>
                </a:r>
              </a:p>
            </p:txBody>
          </p:sp>
          <p:cxnSp>
            <p:nvCxnSpPr>
              <p:cNvPr id="150" name="直接箭头连接符 149"/>
              <p:cNvCxnSpPr/>
              <p:nvPr/>
            </p:nvCxnSpPr>
            <p:spPr bwMode="auto">
              <a:xfrm flipV="1">
                <a:off x="2446475" y="4205265"/>
                <a:ext cx="0" cy="215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/>
              <p:nvPr/>
            </p:nvCxnSpPr>
            <p:spPr bwMode="auto">
              <a:xfrm flipV="1">
                <a:off x="8301176" y="5489552"/>
                <a:ext cx="0" cy="4318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矩形 86"/>
              <p:cNvSpPr/>
              <p:nvPr/>
            </p:nvSpPr>
            <p:spPr bwMode="auto">
              <a:xfrm>
                <a:off x="7924844" y="5895952"/>
                <a:ext cx="730238" cy="311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1"/>
                    </a:solidFill>
                  </a:rPr>
                  <a:t>clock</a:t>
                </a:r>
              </a:p>
            </p:txBody>
          </p:sp>
          <p:sp>
            <p:nvSpPr>
              <p:cNvPr id="153" name="TextBox 152"/>
              <p:cNvSpPr txBox="1">
                <a:spLocks noChangeArrowheads="1"/>
              </p:cNvSpPr>
              <p:nvPr/>
            </p:nvSpPr>
            <p:spPr bwMode="auto">
              <a:xfrm>
                <a:off x="3133850" y="142852"/>
                <a:ext cx="441317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01</a:t>
                </a:r>
                <a:endParaRPr lang="zh-CN" altLang="en-US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" name="TextBox 153"/>
              <p:cNvSpPr txBox="1">
                <a:spLocks noChangeArrowheads="1"/>
              </p:cNvSpPr>
              <p:nvPr/>
            </p:nvSpPr>
            <p:spPr bwMode="auto">
              <a:xfrm>
                <a:off x="3114801" y="428602"/>
                <a:ext cx="441317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10</a:t>
                </a:r>
                <a:endParaRPr lang="zh-CN" altLang="en-US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" name="TextBox 154"/>
              <p:cNvSpPr txBox="1">
                <a:spLocks noChangeArrowheads="1"/>
              </p:cNvSpPr>
              <p:nvPr/>
            </p:nvSpPr>
            <p:spPr bwMode="auto">
              <a:xfrm>
                <a:off x="3127500" y="711177"/>
                <a:ext cx="441317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00</a:t>
                </a:r>
                <a:endParaRPr lang="zh-CN" altLang="en-US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156" name="直接连接符 195"/>
              <p:cNvCxnSpPr>
                <a:cxnSpLocks noChangeShapeType="1"/>
              </p:cNvCxnSpPr>
              <p:nvPr/>
            </p:nvCxnSpPr>
            <p:spPr bwMode="auto">
              <a:xfrm>
                <a:off x="1571604" y="1142984"/>
                <a:ext cx="357190" cy="1588"/>
              </a:xfrm>
              <a:prstGeom prst="line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" name="直接连接符 197"/>
              <p:cNvCxnSpPr>
                <a:cxnSpLocks noChangeShapeType="1"/>
              </p:cNvCxnSpPr>
              <p:nvPr/>
            </p:nvCxnSpPr>
            <p:spPr bwMode="auto">
              <a:xfrm rot="5400000">
                <a:off x="1695588" y="891114"/>
                <a:ext cx="468000" cy="1588"/>
              </a:xfrm>
              <a:prstGeom prst="line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4" name="组合 204"/>
            <p:cNvGrpSpPr>
              <a:grpSpLocks/>
            </p:cNvGrpSpPr>
            <p:nvPr/>
          </p:nvGrpSpPr>
          <p:grpSpPr bwMode="auto">
            <a:xfrm>
              <a:off x="2443014" y="744538"/>
              <a:ext cx="906614" cy="725487"/>
              <a:chOff x="2442995" y="744515"/>
              <a:chExt cx="906085" cy="725487"/>
            </a:xfrm>
          </p:grpSpPr>
          <p:cxnSp>
            <p:nvCxnSpPr>
              <p:cNvPr id="58" name="直接箭头连接符 57"/>
              <p:cNvCxnSpPr/>
              <p:nvPr/>
            </p:nvCxnSpPr>
            <p:spPr bwMode="auto">
              <a:xfrm>
                <a:off x="3349080" y="1176315"/>
                <a:ext cx="0" cy="293687"/>
              </a:xfrm>
              <a:prstGeom prst="straightConnector1">
                <a:avLst/>
              </a:prstGeom>
              <a:ln w="38100">
                <a:solidFill>
                  <a:srgbClr val="00FF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/>
              <p:cNvSpPr/>
              <p:nvPr/>
            </p:nvSpPr>
            <p:spPr bwMode="auto">
              <a:xfrm>
                <a:off x="2442995" y="744515"/>
                <a:ext cx="699680" cy="30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 eaLnBrk="1" hangingPunct="1">
                  <a:defRPr/>
                </a:pPr>
                <a:r>
                  <a:rPr kumimoji="0" lang="en-US" altLang="zh-CN" sz="2000" b="1" dirty="0" err="1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PCSrc</a:t>
                </a:r>
                <a:endParaRPr kumimoji="0" lang="en-US" altLang="zh-CN" sz="20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</p:grpSp>
        <p:grpSp>
          <p:nvGrpSpPr>
            <p:cNvPr id="35" name="组合 207"/>
            <p:cNvGrpSpPr>
              <a:grpSpLocks/>
            </p:cNvGrpSpPr>
            <p:nvPr/>
          </p:nvGrpSpPr>
          <p:grpSpPr bwMode="auto">
            <a:xfrm>
              <a:off x="5390448" y="2720975"/>
              <a:ext cx="1196090" cy="295275"/>
              <a:chOff x="5390422" y="2720952"/>
              <a:chExt cx="1196090" cy="295275"/>
            </a:xfrm>
          </p:grpSpPr>
          <p:cxnSp>
            <p:nvCxnSpPr>
              <p:cNvPr id="56" name="直接箭头连接符 55"/>
              <p:cNvCxnSpPr/>
              <p:nvPr/>
            </p:nvCxnSpPr>
            <p:spPr bwMode="auto">
              <a:xfrm flipH="1">
                <a:off x="5391124" y="2892402"/>
                <a:ext cx="360363" cy="0"/>
              </a:xfrm>
              <a:prstGeom prst="straightConnector1">
                <a:avLst/>
              </a:prstGeom>
              <a:ln w="38100">
                <a:solidFill>
                  <a:srgbClr val="00FF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/>
              <p:cNvSpPr/>
              <p:nvPr/>
            </p:nvSpPr>
            <p:spPr bwMode="auto">
              <a:xfrm>
                <a:off x="5686399" y="2720952"/>
                <a:ext cx="900113" cy="2952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 eaLnBrk="1" hangingPunct="1">
                  <a:defRPr/>
                </a:pPr>
                <a:r>
                  <a:rPr kumimoji="0" lang="en-US" altLang="zh-CN" sz="2000" b="1" dirty="0" err="1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Regdst</a:t>
                </a:r>
                <a:endParaRPr kumimoji="0" lang="en-US" altLang="zh-CN" sz="20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</p:grpSp>
        <p:grpSp>
          <p:nvGrpSpPr>
            <p:cNvPr id="36" name="组合 210"/>
            <p:cNvGrpSpPr>
              <a:grpSpLocks/>
            </p:cNvGrpSpPr>
            <p:nvPr/>
          </p:nvGrpSpPr>
          <p:grpSpPr bwMode="auto">
            <a:xfrm>
              <a:off x="5556250" y="3429000"/>
              <a:ext cx="928688" cy="814388"/>
              <a:chOff x="5556407" y="3429000"/>
              <a:chExt cx="928688" cy="813994"/>
            </a:xfrm>
          </p:grpSpPr>
          <p:cxnSp>
            <p:nvCxnSpPr>
              <p:cNvPr id="54" name="直接箭头连接符 53"/>
              <p:cNvCxnSpPr/>
              <p:nvPr/>
            </p:nvCxnSpPr>
            <p:spPr bwMode="auto">
              <a:xfrm>
                <a:off x="6121557" y="3919301"/>
                <a:ext cx="0" cy="323693"/>
              </a:xfrm>
              <a:prstGeom prst="straightConnector1">
                <a:avLst/>
              </a:prstGeom>
              <a:ln w="38100">
                <a:solidFill>
                  <a:srgbClr val="00FF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矩形 54"/>
              <p:cNvSpPr/>
              <p:nvPr/>
            </p:nvSpPr>
            <p:spPr bwMode="auto">
              <a:xfrm>
                <a:off x="5556407" y="3429000"/>
                <a:ext cx="928688" cy="3078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 dirty="0" err="1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aluSrc</a:t>
                </a:r>
                <a:endParaRPr lang="en-US" altLang="zh-CN" sz="20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7" name="组合 213"/>
            <p:cNvGrpSpPr>
              <a:grpSpLocks/>
            </p:cNvGrpSpPr>
            <p:nvPr/>
          </p:nvGrpSpPr>
          <p:grpSpPr bwMode="auto">
            <a:xfrm>
              <a:off x="5529263" y="5059363"/>
              <a:ext cx="1285875" cy="1309687"/>
              <a:chOff x="5529237" y="5058819"/>
              <a:chExt cx="1285875" cy="1310208"/>
            </a:xfrm>
          </p:grpSpPr>
          <p:cxnSp>
            <p:nvCxnSpPr>
              <p:cNvPr id="52" name="直接箭头连接符 51"/>
              <p:cNvCxnSpPr/>
              <p:nvPr/>
            </p:nvCxnSpPr>
            <p:spPr bwMode="auto">
              <a:xfrm>
                <a:off x="6108674" y="5058819"/>
                <a:ext cx="0" cy="323979"/>
              </a:xfrm>
              <a:prstGeom prst="straightConnector1">
                <a:avLst/>
              </a:prstGeom>
              <a:ln w="38100">
                <a:solidFill>
                  <a:srgbClr val="00FF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矩形 52"/>
              <p:cNvSpPr/>
              <p:nvPr/>
            </p:nvSpPr>
            <p:spPr bwMode="auto">
              <a:xfrm>
                <a:off x="5529237" y="6060929"/>
                <a:ext cx="1285875" cy="3080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mem2reg</a:t>
                </a:r>
              </a:p>
            </p:txBody>
          </p:sp>
        </p:grpSp>
        <p:grpSp>
          <p:nvGrpSpPr>
            <p:cNvPr id="38" name="组合 216"/>
            <p:cNvGrpSpPr>
              <a:grpSpLocks/>
            </p:cNvGrpSpPr>
            <p:nvPr/>
          </p:nvGrpSpPr>
          <p:grpSpPr bwMode="auto">
            <a:xfrm>
              <a:off x="6450013" y="2978150"/>
              <a:ext cx="1704975" cy="674688"/>
              <a:chOff x="6450042" y="2978127"/>
              <a:chExt cx="1704975" cy="674688"/>
            </a:xfrm>
          </p:grpSpPr>
          <p:cxnSp>
            <p:nvCxnSpPr>
              <p:cNvPr id="50" name="直接箭头连接符 94"/>
              <p:cNvCxnSpPr/>
              <p:nvPr/>
            </p:nvCxnSpPr>
            <p:spPr bwMode="auto">
              <a:xfrm rot="10800000" flipV="1">
                <a:off x="6805642" y="3400402"/>
                <a:ext cx="252412" cy="252413"/>
              </a:xfrm>
              <a:prstGeom prst="bentConnector2">
                <a:avLst/>
              </a:prstGeom>
              <a:ln w="38100">
                <a:solidFill>
                  <a:srgbClr val="00FF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/>
              <p:cNvSpPr/>
              <p:nvPr/>
            </p:nvSpPr>
            <p:spPr bwMode="auto">
              <a:xfrm>
                <a:off x="6450042" y="2978127"/>
                <a:ext cx="1704975" cy="414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eaLnBrk="1" hangingPunct="1">
                  <a:defRPr/>
                </a:pPr>
                <a:r>
                  <a:rPr lang="en-US" altLang="zh-CN" sz="2000" b="1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operation</a:t>
                </a:r>
              </a:p>
            </p:txBody>
          </p:sp>
        </p:grpSp>
        <p:grpSp>
          <p:nvGrpSpPr>
            <p:cNvPr id="39" name="组合 221"/>
            <p:cNvGrpSpPr>
              <a:grpSpLocks/>
            </p:cNvGrpSpPr>
            <p:nvPr/>
          </p:nvGrpSpPr>
          <p:grpSpPr bwMode="auto">
            <a:xfrm>
              <a:off x="7564438" y="3428996"/>
              <a:ext cx="1579562" cy="973086"/>
              <a:chOff x="7564467" y="3429000"/>
              <a:chExt cx="1579532" cy="973857"/>
            </a:xfrm>
          </p:grpSpPr>
          <p:sp>
            <p:nvSpPr>
              <p:cNvPr id="46" name="矩形 45"/>
              <p:cNvSpPr/>
              <p:nvPr/>
            </p:nvSpPr>
            <p:spPr bwMode="auto">
              <a:xfrm>
                <a:off x="7564467" y="4126469"/>
                <a:ext cx="1111229" cy="2764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 dirty="0" err="1">
                    <a:solidFill>
                      <a:srgbClr val="00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memW</a:t>
                </a:r>
                <a:r>
                  <a:rPr lang="en-US" altLang="zh-CN" sz="1800" b="1" dirty="0">
                    <a:solidFill>
                      <a:srgbClr val="00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</a:p>
            </p:txBody>
          </p:sp>
          <p:cxnSp>
            <p:nvCxnSpPr>
              <p:cNvPr id="47" name="直接箭头连接符 46"/>
              <p:cNvCxnSpPr/>
              <p:nvPr/>
            </p:nvCxnSpPr>
            <p:spPr bwMode="auto">
              <a:xfrm>
                <a:off x="7958160" y="3842081"/>
                <a:ext cx="0" cy="316163"/>
              </a:xfrm>
              <a:prstGeom prst="straightConnector1">
                <a:avLst/>
              </a:prstGeom>
              <a:ln w="38100">
                <a:solidFill>
                  <a:srgbClr val="00FF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 bwMode="auto">
              <a:xfrm>
                <a:off x="8469325" y="3842081"/>
                <a:ext cx="0" cy="316163"/>
              </a:xfrm>
              <a:prstGeom prst="straightConnector1">
                <a:avLst/>
              </a:prstGeom>
              <a:ln w="38100">
                <a:solidFill>
                  <a:srgbClr val="00FF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/>
              <p:cNvSpPr/>
              <p:nvPr/>
            </p:nvSpPr>
            <p:spPr bwMode="auto">
              <a:xfrm>
                <a:off x="8215330" y="3429004"/>
                <a:ext cx="928669" cy="2764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 dirty="0" err="1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memR</a:t>
                </a:r>
                <a:endParaRPr lang="en-US" altLang="zh-CN" sz="18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0" name="组合 224"/>
            <p:cNvGrpSpPr>
              <a:grpSpLocks/>
            </p:cNvGrpSpPr>
            <p:nvPr/>
          </p:nvGrpSpPr>
          <p:grpSpPr bwMode="auto">
            <a:xfrm>
              <a:off x="4657725" y="5286375"/>
              <a:ext cx="928688" cy="417513"/>
              <a:chOff x="4657700" y="5286388"/>
              <a:chExt cx="928687" cy="417294"/>
            </a:xfrm>
          </p:grpSpPr>
          <p:cxnSp>
            <p:nvCxnSpPr>
              <p:cNvPr id="44" name="直接箭头连接符 222"/>
              <p:cNvCxnSpPr>
                <a:cxnSpLocks noChangeShapeType="1"/>
              </p:cNvCxnSpPr>
              <p:nvPr/>
            </p:nvCxnSpPr>
            <p:spPr bwMode="auto">
              <a:xfrm rot="5400000">
                <a:off x="4792117" y="5178438"/>
                <a:ext cx="0" cy="215900"/>
              </a:xfrm>
              <a:prstGeom prst="straightConnector1">
                <a:avLst/>
              </a:prstGeom>
              <a:noFill/>
              <a:ln w="38100" cap="sq" algn="ctr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5" name="矩形 44"/>
              <p:cNvSpPr/>
              <p:nvPr/>
            </p:nvSpPr>
            <p:spPr bwMode="auto">
              <a:xfrm>
                <a:off x="4657700" y="5418082"/>
                <a:ext cx="928687" cy="285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 eaLnBrk="1" hangingPunct="1">
                  <a:defRPr/>
                </a:pPr>
                <a:r>
                  <a:rPr kumimoji="0" lang="en-US" altLang="zh-CN" sz="2000" b="1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extend</a:t>
                </a:r>
              </a:p>
            </p:txBody>
          </p:sp>
        </p:grpSp>
        <p:grpSp>
          <p:nvGrpSpPr>
            <p:cNvPr id="41" name="组合 227"/>
            <p:cNvGrpSpPr>
              <a:grpSpLocks/>
            </p:cNvGrpSpPr>
            <p:nvPr/>
          </p:nvGrpSpPr>
          <p:grpSpPr bwMode="auto">
            <a:xfrm>
              <a:off x="3652838" y="3679825"/>
              <a:ext cx="1274762" cy="377825"/>
              <a:chOff x="3652867" y="3679802"/>
              <a:chExt cx="1274762" cy="377825"/>
            </a:xfrm>
          </p:grpSpPr>
          <p:cxnSp>
            <p:nvCxnSpPr>
              <p:cNvPr id="42" name="直接箭头连接符 155"/>
              <p:cNvCxnSpPr>
                <a:cxnSpLocks noChangeShapeType="1"/>
              </p:cNvCxnSpPr>
              <p:nvPr/>
            </p:nvCxnSpPr>
            <p:spPr bwMode="auto">
              <a:xfrm>
                <a:off x="3652867" y="3883002"/>
                <a:ext cx="288925" cy="0"/>
              </a:xfrm>
              <a:prstGeom prst="straightConnector1">
                <a:avLst/>
              </a:prstGeom>
              <a:noFill/>
              <a:ln w="38100" cap="sq" algn="ctr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" name="矩形 42"/>
              <p:cNvSpPr/>
              <p:nvPr/>
            </p:nvSpPr>
            <p:spPr bwMode="auto">
              <a:xfrm>
                <a:off x="3879879" y="3679802"/>
                <a:ext cx="1047750" cy="3778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/>
              <a:lstStyle/>
              <a:p>
                <a:pPr algn="ctr" eaLnBrk="1" hangingPunct="1">
                  <a:defRPr/>
                </a:pPr>
                <a:r>
                  <a:rPr lang="en-US" altLang="zh-CN" sz="1800" b="1" dirty="0" err="1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Regwrite</a:t>
                </a:r>
                <a:endParaRPr lang="en-US" altLang="zh-CN" sz="18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89" name="组合 228"/>
          <p:cNvGrpSpPr>
            <a:grpSpLocks/>
          </p:cNvGrpSpPr>
          <p:nvPr/>
        </p:nvGrpSpPr>
        <p:grpSpPr bwMode="auto">
          <a:xfrm>
            <a:off x="2124161" y="5937998"/>
            <a:ext cx="1187450" cy="414338"/>
            <a:chOff x="2183217" y="5633804"/>
            <a:chExt cx="1188550" cy="414338"/>
          </a:xfrm>
        </p:grpSpPr>
        <p:cxnSp>
          <p:nvCxnSpPr>
            <p:cNvPr id="190" name="直接箭头连接符 198"/>
            <p:cNvCxnSpPr>
              <a:cxnSpLocks noChangeShapeType="1"/>
            </p:cNvCxnSpPr>
            <p:nvPr/>
          </p:nvCxnSpPr>
          <p:spPr bwMode="auto">
            <a:xfrm rot="10800000">
              <a:off x="2183217" y="6013470"/>
              <a:ext cx="1188550" cy="1588"/>
            </a:xfrm>
            <a:prstGeom prst="straightConnector1">
              <a:avLst/>
            </a:prstGeom>
            <a:noFill/>
            <a:ln w="28575" cap="sq" algn="ctr">
              <a:solidFill>
                <a:schemeClr val="accent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1" name="矩形 190"/>
            <p:cNvSpPr/>
            <p:nvPr/>
          </p:nvSpPr>
          <p:spPr bwMode="auto">
            <a:xfrm>
              <a:off x="2311923" y="5633804"/>
              <a:ext cx="1001051" cy="4143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/>
            <a:p>
              <a:pPr eaLnBrk="1" hangingPunct="1">
                <a:defRPr/>
              </a:pPr>
              <a:r>
                <a:rPr lang="en-US" altLang="zh-CN" sz="1800" b="1" dirty="0" err="1">
                  <a:solidFill>
                    <a:schemeClr val="tx2">
                      <a:lumMod val="75000"/>
                    </a:schemeClr>
                  </a:solidFill>
                </a:rPr>
                <a:t>func</a:t>
              </a:r>
              <a:r>
                <a:rPr lang="en-US" altLang="zh-CN" sz="1800" b="1" dirty="0">
                  <a:solidFill>
                    <a:schemeClr val="tx2">
                      <a:lumMod val="75000"/>
                    </a:schemeClr>
                  </a:solidFill>
                </a:rPr>
                <a:t>[5:0</a:t>
              </a:r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]</a:t>
              </a:r>
            </a:p>
          </p:txBody>
        </p:sp>
      </p:grpSp>
      <p:cxnSp>
        <p:nvCxnSpPr>
          <p:cNvPr id="192" name="直接连接符 178"/>
          <p:cNvCxnSpPr>
            <a:cxnSpLocks noChangeShapeType="1"/>
          </p:cNvCxnSpPr>
          <p:nvPr/>
        </p:nvCxnSpPr>
        <p:spPr bwMode="auto">
          <a:xfrm rot="5400000">
            <a:off x="2126542" y="5116467"/>
            <a:ext cx="2393950" cy="1588"/>
          </a:xfrm>
          <a:prstGeom prst="line">
            <a:avLst/>
          </a:prstGeom>
          <a:noFill/>
          <a:ln w="28575" cap="sq" algn="ctr">
            <a:solidFill>
              <a:schemeClr val="accent2"/>
            </a:solidFill>
            <a:round/>
            <a:headEnd type="oval" w="lg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53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73C90E-F2FC-467C-A85F-6F887E7A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7631D6-2F3F-4C77-B3DB-8DBE7BBF4BE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D14215-C7C0-49AB-ABB7-748A916A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课程介绍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9EE2D4-C0F1-4EB5-9301-EA6120E0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2AB42C-D10F-4A01-AFAE-0AA6C45D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C0E9BA-70D7-41EF-9F96-4BB4F35A2D17}"/>
              </a:ext>
            </a:extLst>
          </p:cNvPr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/>
            <a:r>
              <a:rPr lang="zh-CN" altLang="en-US" sz="2800" b="1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小结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32" name="Text Box 5"/>
          <p:cNvSpPr txBox="1"/>
          <p:nvPr/>
        </p:nvSpPr>
        <p:spPr>
          <a:xfrm>
            <a:off x="1153371" y="1720929"/>
            <a:ext cx="7010441" cy="261610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MIP32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指令架构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MIP32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处理器基本组成部件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、单周期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MIPS32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处理器设计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思路</a:t>
            </a:r>
          </a:p>
        </p:txBody>
      </p:sp>
    </p:spTree>
    <p:extLst>
      <p:ext uri="{BB962C8B-B14F-4D97-AF65-F5344CB8AC3E}">
        <p14:creationId xmlns:p14="http://schemas.microsoft.com/office/powerpoint/2010/main" val="253785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4403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总体情况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2024/10/28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 dirty="0"/>
          </a:p>
        </p:txBody>
      </p:sp>
      <p:graphicFrame>
        <p:nvGraphicFramePr>
          <p:cNvPr id="27" name="Group 8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645621"/>
              </p:ext>
            </p:extLst>
          </p:nvPr>
        </p:nvGraphicFramePr>
        <p:xfrm>
          <a:off x="382038" y="1479318"/>
          <a:ext cx="8569325" cy="4951511"/>
        </p:xfrm>
        <a:graphic>
          <a:graphicData uri="http://schemas.openxmlformats.org/drawingml/2006/table">
            <a:tbl>
              <a:tblPr/>
              <a:tblGrid>
                <a:gridCol w="133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寄存器名 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地址编号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用途说明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$zero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保存固定的常数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$at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汇编器专用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$v0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$v1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表达式计算或函数调用的返回结果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20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$a0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$a3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函数调用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参数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$t0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$t7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8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临时变量，函数调用时不需要保存和恢复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$s0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$s7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16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函数调用时需要保存和恢复的寄存器变量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$t8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$t9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24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临时变量，函数调用时不需要保存和恢复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$k0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$k1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26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操作系统专用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$gp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全局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指针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Global Pointer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$sp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堆栈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指针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Stack Pointer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$fp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帧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指针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Frame Pointer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$ra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返回地址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Return Address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8" name="Text Box 81"/>
          <p:cNvSpPr txBox="1">
            <a:spLocks noChangeArrowheads="1"/>
          </p:cNvSpPr>
          <p:nvPr/>
        </p:nvSpPr>
        <p:spPr bwMode="auto">
          <a:xfrm>
            <a:off x="234401" y="887181"/>
            <a:ext cx="4824412" cy="5222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※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可提供的寄存器列表</a:t>
            </a:r>
          </a:p>
        </p:txBody>
      </p:sp>
      <p:sp>
        <p:nvSpPr>
          <p:cNvPr id="29" name="TextBox 6"/>
          <p:cNvSpPr txBox="1"/>
          <p:nvPr/>
        </p:nvSpPr>
        <p:spPr>
          <a:xfrm>
            <a:off x="2614063" y="1823806"/>
            <a:ext cx="5969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√</a:t>
            </a:r>
          </a:p>
        </p:txBody>
      </p:sp>
      <p:sp>
        <p:nvSpPr>
          <p:cNvPr id="33" name="TextBox 7"/>
          <p:cNvSpPr txBox="1"/>
          <p:nvPr/>
        </p:nvSpPr>
        <p:spPr>
          <a:xfrm>
            <a:off x="2614063" y="2182581"/>
            <a:ext cx="596900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√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2629938" y="2558818"/>
            <a:ext cx="5969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√</a:t>
            </a:r>
          </a:p>
        </p:txBody>
      </p:sp>
      <p:sp>
        <p:nvSpPr>
          <p:cNvPr id="35" name="TextBox 9"/>
          <p:cNvSpPr txBox="1"/>
          <p:nvPr/>
        </p:nvSpPr>
        <p:spPr>
          <a:xfrm>
            <a:off x="2645813" y="2974743"/>
            <a:ext cx="5969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√</a:t>
            </a:r>
          </a:p>
        </p:txBody>
      </p:sp>
      <p:sp>
        <p:nvSpPr>
          <p:cNvPr id="36" name="TextBox 10"/>
          <p:cNvSpPr txBox="1"/>
          <p:nvPr/>
        </p:nvSpPr>
        <p:spPr>
          <a:xfrm>
            <a:off x="2614063" y="3335106"/>
            <a:ext cx="5969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√</a:t>
            </a:r>
          </a:p>
        </p:txBody>
      </p:sp>
      <p:sp>
        <p:nvSpPr>
          <p:cNvPr id="37" name="TextBox 11"/>
          <p:cNvSpPr txBox="1"/>
          <p:nvPr/>
        </p:nvSpPr>
        <p:spPr>
          <a:xfrm>
            <a:off x="2614063" y="3711343"/>
            <a:ext cx="5969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√</a:t>
            </a:r>
          </a:p>
        </p:txBody>
      </p:sp>
      <p:sp>
        <p:nvSpPr>
          <p:cNvPr id="38" name="TextBox 12"/>
          <p:cNvSpPr txBox="1"/>
          <p:nvPr/>
        </p:nvSpPr>
        <p:spPr>
          <a:xfrm>
            <a:off x="2629938" y="4079643"/>
            <a:ext cx="5969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√</a:t>
            </a:r>
          </a:p>
        </p:txBody>
      </p:sp>
      <p:sp>
        <p:nvSpPr>
          <p:cNvPr id="39" name="TextBox 13"/>
          <p:cNvSpPr txBox="1"/>
          <p:nvPr/>
        </p:nvSpPr>
        <p:spPr>
          <a:xfrm>
            <a:off x="2629938" y="4430481"/>
            <a:ext cx="596900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√</a:t>
            </a:r>
          </a:p>
        </p:txBody>
      </p:sp>
      <p:sp>
        <p:nvSpPr>
          <p:cNvPr id="40" name="TextBox 14"/>
          <p:cNvSpPr txBox="1"/>
          <p:nvPr/>
        </p:nvSpPr>
        <p:spPr>
          <a:xfrm>
            <a:off x="2629938" y="4816243"/>
            <a:ext cx="5969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√</a:t>
            </a:r>
          </a:p>
        </p:txBody>
      </p:sp>
      <p:sp>
        <p:nvSpPr>
          <p:cNvPr id="41" name="TextBox 15"/>
          <p:cNvSpPr txBox="1"/>
          <p:nvPr/>
        </p:nvSpPr>
        <p:spPr>
          <a:xfrm>
            <a:off x="2629938" y="5133743"/>
            <a:ext cx="5969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√</a:t>
            </a:r>
          </a:p>
        </p:txBody>
      </p:sp>
      <p:sp>
        <p:nvSpPr>
          <p:cNvPr id="42" name="TextBox 16"/>
          <p:cNvSpPr txBox="1"/>
          <p:nvPr/>
        </p:nvSpPr>
        <p:spPr>
          <a:xfrm>
            <a:off x="2629938" y="5535381"/>
            <a:ext cx="596900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√</a:t>
            </a:r>
          </a:p>
        </p:txBody>
      </p:sp>
      <p:sp>
        <p:nvSpPr>
          <p:cNvPr id="43" name="TextBox 17"/>
          <p:cNvSpPr txBox="1"/>
          <p:nvPr/>
        </p:nvSpPr>
        <p:spPr>
          <a:xfrm>
            <a:off x="2629938" y="5895743"/>
            <a:ext cx="5969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75237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7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  <p:bldP spid="29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 smtClean="0">
                <a:solidFill>
                  <a:srgbClr val="004578"/>
                </a:solidFill>
              </a:rPr>
              <a:t>计算机系统结构</a:t>
            </a:r>
            <a:endParaRPr lang="zh-CN" altLang="en-US" sz="2800" b="1" dirty="0">
              <a:solidFill>
                <a:srgbClr val="004578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A500B9CC-620B-4728-B037-19303720751D}" type="datetime1">
              <a:rPr lang="zh-CN" altLang="en-US" sz="1400" smtClean="0">
                <a:solidFill>
                  <a:schemeClr val="tx1"/>
                </a:solidFill>
              </a:rPr>
              <a:t>2024/10/28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4403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一、指令格式与指令集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2024/10/28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27" name="Text Box 59"/>
          <p:cNvSpPr txBox="1">
            <a:spLocks noChangeArrowheads="1"/>
          </p:cNvSpPr>
          <p:nvPr/>
        </p:nvSpPr>
        <p:spPr bwMode="auto">
          <a:xfrm>
            <a:off x="250825" y="1238857"/>
            <a:ext cx="868623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指令字长固定为</a:t>
            </a:r>
            <a:r>
              <a:rPr lang="en-US" altLang="zh-CN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，主要采用寄存器与立即数结合的寻址方式；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指令类型：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型：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操作数和保存结果均通过</a:t>
            </a:r>
            <a:r>
              <a:rPr kumimoji="0"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寄存器进行；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型：</a:t>
            </a:r>
            <a:r>
              <a:rPr kumimoji="0"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操作数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中涉及立即数，结果保存到寄存器；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型：无条件转移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51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4403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一、指令格式与指令集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2024/10/28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02973" y="825527"/>
            <a:ext cx="4824412" cy="53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92" tIns="49545" rIns="99092" bIns="49545">
            <a:spAutoFit/>
          </a:bodyPr>
          <a:lstStyle/>
          <a:p>
            <a:pPr marL="457200" indent="-457200" eaLnBrk="1" latinLnBrk="1" hangingPunct="1">
              <a:buFont typeface="Wingdings" pitchFamily="2" charset="2"/>
              <a:buChar char="n"/>
              <a:defRPr/>
            </a:pPr>
            <a:r>
              <a:rPr kumimoji="0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kumimoji="0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型指令</a:t>
            </a:r>
            <a:r>
              <a:rPr kumimoji="0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(Register)</a:t>
            </a:r>
            <a:endParaRPr kumimoji="0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837910" y="3388415"/>
            <a:ext cx="7678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92" tIns="49545" rIns="99092" bIns="49545">
            <a:spAutoFit/>
          </a:bodyPr>
          <a:lstStyle/>
          <a:p>
            <a:pPr marL="457200" indent="-457200" eaLnBrk="1" latinLnBrk="1" hangingPunct="1">
              <a:buFont typeface="Wingdings" pitchFamily="2" charset="2"/>
              <a:buChar char="u"/>
              <a:defRPr/>
            </a:pPr>
            <a:r>
              <a:rPr kumimoji="0" lang="en-US" altLang="zh-CN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op</a:t>
            </a:r>
            <a:r>
              <a:rPr kumimoji="0"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：操作码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，所有</a:t>
            </a:r>
            <a:r>
              <a:rPr kumimoji="0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型指令中都</a:t>
            </a:r>
            <a:r>
              <a:rPr kumimoji="0"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全为</a:t>
            </a:r>
            <a:r>
              <a:rPr kumimoji="0" lang="en-US" altLang="zh-CN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837910" y="3937157"/>
            <a:ext cx="79565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kumimoji="0" lang="en-US" altLang="zh-CN" sz="2800" b="1" dirty="0" err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rs</a:t>
            </a:r>
            <a:r>
              <a:rPr kumimoji="0"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：寄存器编号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，对应第</a:t>
            </a:r>
            <a:r>
              <a:rPr kumimoji="0" lang="en-US" altLang="zh-CN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个源操作数；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837910" y="4417043"/>
            <a:ext cx="79660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kumimoji="0" lang="en-US" altLang="zh-CN" sz="2800" b="1" dirty="0" err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rt</a:t>
            </a:r>
            <a:r>
              <a:rPr kumimoji="0"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：寄存器编号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，对应第</a:t>
            </a:r>
            <a:r>
              <a:rPr kumimoji="0" lang="en-US" altLang="zh-CN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个源操作数；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837910" y="4936903"/>
            <a:ext cx="78486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kumimoji="0" lang="en-US" altLang="zh-CN" sz="2800" b="1" dirty="0" err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rd</a:t>
            </a:r>
            <a:r>
              <a:rPr kumimoji="0"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：寄存器编号</a:t>
            </a:r>
            <a:r>
              <a:rPr kumimoji="0"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，据此</a:t>
            </a:r>
            <a:r>
              <a:rPr kumimoji="0" lang="zh-CN" altLang="en-US" sz="2800" b="1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保存</a:t>
            </a:r>
            <a:r>
              <a:rPr kumimoji="0"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</p:txBody>
      </p:sp>
      <p:grpSp>
        <p:nvGrpSpPr>
          <p:cNvPr id="17" name="组合 22"/>
          <p:cNvGrpSpPr>
            <a:grpSpLocks/>
          </p:cNvGrpSpPr>
          <p:nvPr/>
        </p:nvGrpSpPr>
        <p:grpSpPr bwMode="auto">
          <a:xfrm>
            <a:off x="858548" y="1438274"/>
            <a:ext cx="6480175" cy="1511300"/>
            <a:chOff x="442913" y="1054100"/>
            <a:chExt cx="6480175" cy="1511300"/>
          </a:xfrm>
        </p:grpSpPr>
        <p:sp>
          <p:nvSpPr>
            <p:cNvPr id="18" name="矩形 60"/>
            <p:cNvSpPr>
              <a:spLocks noChangeArrowheads="1"/>
            </p:cNvSpPr>
            <p:nvPr/>
          </p:nvSpPr>
          <p:spPr bwMode="auto">
            <a:xfrm>
              <a:off x="442913" y="1054100"/>
              <a:ext cx="6480175" cy="50323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指令长度（</a:t>
              </a:r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32</a:t>
              </a:r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位定长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</a:t>
              </a:r>
            </a:p>
          </p:txBody>
        </p:sp>
        <p:sp>
          <p:nvSpPr>
            <p:cNvPr id="19" name="矩形 61"/>
            <p:cNvSpPr>
              <a:spLocks noChangeArrowheads="1"/>
            </p:cNvSpPr>
            <p:nvPr/>
          </p:nvSpPr>
          <p:spPr bwMode="auto">
            <a:xfrm>
              <a:off x="442913" y="1557338"/>
              <a:ext cx="1368425" cy="50482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31 ~ 26</a:t>
              </a:r>
            </a:p>
          </p:txBody>
        </p:sp>
        <p:sp>
          <p:nvSpPr>
            <p:cNvPr id="20" name="矩形 62"/>
            <p:cNvSpPr/>
            <p:nvPr/>
          </p:nvSpPr>
          <p:spPr bwMode="auto">
            <a:xfrm>
              <a:off x="1811338" y="1557338"/>
              <a:ext cx="1008062" cy="50482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25~21</a:t>
              </a:r>
            </a:p>
          </p:txBody>
        </p:sp>
        <p:sp>
          <p:nvSpPr>
            <p:cNvPr id="23" name="矩形 66"/>
            <p:cNvSpPr>
              <a:spLocks noChangeArrowheads="1"/>
            </p:cNvSpPr>
            <p:nvPr/>
          </p:nvSpPr>
          <p:spPr bwMode="auto">
            <a:xfrm>
              <a:off x="5843588" y="1557338"/>
              <a:ext cx="1079500" cy="50482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5 ~ 0</a:t>
              </a: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2819400" y="1557338"/>
              <a:ext cx="1008063" cy="50482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20~16</a:t>
              </a: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827463" y="1557338"/>
              <a:ext cx="1008062" cy="50482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15~11</a:t>
              </a:r>
            </a:p>
          </p:txBody>
        </p:sp>
        <p:sp>
          <p:nvSpPr>
            <p:cNvPr id="26" name="矩形 69"/>
            <p:cNvSpPr>
              <a:spLocks noChangeArrowheads="1"/>
            </p:cNvSpPr>
            <p:nvPr/>
          </p:nvSpPr>
          <p:spPr bwMode="auto">
            <a:xfrm>
              <a:off x="4835525" y="1557338"/>
              <a:ext cx="1008063" cy="50482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10 ~ 6</a:t>
              </a: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442913" y="2062163"/>
              <a:ext cx="1368425" cy="503237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op(6)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1811338" y="2062163"/>
              <a:ext cx="1008062" cy="503237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800" b="1" dirty="0" err="1">
                  <a:latin typeface="华文楷体" panose="02010600040101010101" pitchFamily="2" charset="-122"/>
                  <a:ea typeface="华文楷体" panose="02010600040101010101" pitchFamily="2" charset="-122"/>
                </a:rPr>
                <a:t>rs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(5)</a:t>
              </a:r>
            </a:p>
          </p:txBody>
        </p:sp>
        <p:sp>
          <p:nvSpPr>
            <p:cNvPr id="29" name="矩形 73"/>
            <p:cNvSpPr>
              <a:spLocks noChangeArrowheads="1"/>
            </p:cNvSpPr>
            <p:nvPr/>
          </p:nvSpPr>
          <p:spPr bwMode="auto">
            <a:xfrm>
              <a:off x="5843588" y="2062163"/>
              <a:ext cx="1079500" cy="50323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 err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func</a:t>
              </a:r>
              <a:endPara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2819400" y="2062163"/>
              <a:ext cx="1008063" cy="503237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800" b="1" dirty="0" err="1">
                  <a:latin typeface="华文楷体" panose="02010600040101010101" pitchFamily="2" charset="-122"/>
                  <a:ea typeface="华文楷体" panose="02010600040101010101" pitchFamily="2" charset="-122"/>
                </a:rPr>
                <a:t>rt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(5)</a:t>
              </a: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3827463" y="2062163"/>
              <a:ext cx="1008062" cy="503237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rd(5)</a:t>
              </a: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835525" y="2062163"/>
              <a:ext cx="1008063" cy="503237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800" b="1" dirty="0" err="1">
                  <a:latin typeface="华文楷体" panose="02010600040101010101" pitchFamily="2" charset="-122"/>
                  <a:ea typeface="华文楷体" panose="02010600040101010101" pitchFamily="2" charset="-122"/>
                </a:rPr>
                <a:t>sa</a:t>
              </a:r>
              <a:endPara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837910" y="5412854"/>
            <a:ext cx="68865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92" tIns="49545" rIns="99092" bIns="49545">
            <a:spAutoFit/>
          </a:bodyPr>
          <a:lstStyle/>
          <a:p>
            <a:pPr marL="457200" indent="-457200" eaLnBrk="1" latinLnBrk="1" hangingPunct="1">
              <a:buFont typeface="Wingdings" pitchFamily="2" charset="2"/>
              <a:buChar char="u"/>
              <a:defRPr/>
            </a:pPr>
            <a:r>
              <a:rPr kumimoji="0" lang="en-US" altLang="zh-CN" sz="2800" b="1" dirty="0" err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sa</a:t>
            </a:r>
            <a:r>
              <a:rPr kumimoji="0"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：常数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，在移位指令中使用；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837910" y="5891155"/>
            <a:ext cx="767873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92" tIns="49545" rIns="99092" bIns="49545">
            <a:spAutoFit/>
          </a:bodyPr>
          <a:lstStyle/>
          <a:p>
            <a:pPr marL="457200" indent="-457200" eaLnBrk="1" latinLnBrk="1" hangingPunct="1">
              <a:buFont typeface="Wingdings" pitchFamily="2" charset="2"/>
              <a:buChar char="u"/>
              <a:defRPr/>
            </a:pPr>
            <a:r>
              <a:rPr kumimoji="0" lang="en-US" altLang="zh-CN" sz="2800" b="1" dirty="0" err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func</a:t>
            </a:r>
            <a:r>
              <a:rPr kumimoji="0"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：功能码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，指定指令的具体功能；</a:t>
            </a:r>
          </a:p>
        </p:txBody>
      </p:sp>
    </p:spTree>
    <p:extLst>
      <p:ext uri="{BB962C8B-B14F-4D97-AF65-F5344CB8AC3E}">
        <p14:creationId xmlns:p14="http://schemas.microsoft.com/office/powerpoint/2010/main" val="119193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4403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一、指令格式与指令集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2024/10/28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1" name="Text Box 96"/>
          <p:cNvSpPr txBox="1">
            <a:spLocks noChangeArrowheads="1"/>
          </p:cNvSpPr>
          <p:nvPr/>
        </p:nvSpPr>
        <p:spPr bwMode="auto">
          <a:xfrm>
            <a:off x="250825" y="758654"/>
            <a:ext cx="5545138" cy="52322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常用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 R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型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指令</a:t>
            </a:r>
            <a:endParaRPr lang="en-US" altLang="zh-CN" sz="2800" b="1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58360"/>
              </p:ext>
            </p:extLst>
          </p:nvPr>
        </p:nvGraphicFramePr>
        <p:xfrm>
          <a:off x="395288" y="1341438"/>
          <a:ext cx="8424861" cy="5029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64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84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指令</a:t>
                      </a: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[31:26]</a:t>
                      </a:r>
                      <a:endParaRPr lang="zh-CN" altLang="en-US" sz="22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[25:21]</a:t>
                      </a:r>
                      <a:endParaRPr lang="zh-CN" altLang="en-US" sz="22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[20:16]</a:t>
                      </a:r>
                      <a:endParaRPr lang="zh-CN" altLang="en-US" sz="22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[15:11]</a:t>
                      </a:r>
                      <a:endParaRPr lang="zh-CN" altLang="en-US" sz="22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[10:6]</a:t>
                      </a:r>
                      <a:endParaRPr lang="zh-CN" altLang="en-US" sz="22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[5:0]</a:t>
                      </a:r>
                      <a:endParaRPr lang="zh-CN" altLang="en-US" sz="22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指令功能</a:t>
                      </a: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accent1"/>
                          </a:solidFill>
                          <a:latin typeface="Calibri" pitchFamily="34" charset="0"/>
                          <a:cs typeface="Calibri" pitchFamily="34" charset="0"/>
                        </a:rPr>
                        <a:t>add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/>
                        <a:t>000000</a:t>
                      </a:r>
                      <a:endParaRPr lang="zh-CN" altLang="en-US" sz="2200" b="1" dirty="0"/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Calibri" pitchFamily="34" charset="0"/>
                          <a:cs typeface="Calibri" pitchFamily="34" charset="0"/>
                        </a:rPr>
                        <a:t>rs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Calibri" pitchFamily="34" charset="0"/>
                          <a:cs typeface="Calibri" pitchFamily="34" charset="0"/>
                        </a:rPr>
                        <a:t>rt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  <a:cs typeface="Calibri" pitchFamily="34" charset="0"/>
                        </a:rPr>
                        <a:t>rd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00000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100</a:t>
                      </a:r>
                      <a:r>
                        <a:rPr lang="en-US" altLang="zh-CN" sz="2000" b="1" dirty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latin typeface="黑体" pitchFamily="49" charset="-122"/>
                          <a:ea typeface="黑体" pitchFamily="49" charset="-122"/>
                        </a:rPr>
                        <a:t>寄存器加</a:t>
                      </a: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8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1"/>
                          </a:solidFill>
                          <a:latin typeface="Calibri" pitchFamily="34" charset="0"/>
                          <a:cs typeface="Calibri" pitchFamily="34" charset="0"/>
                        </a:rPr>
                        <a:t>sub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/>
                        <a:t>000000</a:t>
                      </a:r>
                      <a:endParaRPr lang="zh-CN" altLang="en-US" sz="2200" b="1" dirty="0"/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Calibri" pitchFamily="34" charset="0"/>
                          <a:cs typeface="Calibri" pitchFamily="34" charset="0"/>
                        </a:rPr>
                        <a:t>rs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Calibri" pitchFamily="34" charset="0"/>
                          <a:cs typeface="Calibri" pitchFamily="34" charset="0"/>
                        </a:rPr>
                        <a:t>rt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  <a:cs typeface="Calibri" pitchFamily="34" charset="0"/>
                        </a:rPr>
                        <a:t>rd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00000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100</a:t>
                      </a:r>
                      <a:r>
                        <a:rPr lang="en-US" altLang="zh-CN" sz="2000" b="1" dirty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寄存器减</a:t>
                      </a: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266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accent1"/>
                          </a:solidFill>
                          <a:latin typeface="Calibri" pitchFamily="34" charset="0"/>
                          <a:cs typeface="Calibri" pitchFamily="34" charset="0"/>
                        </a:rPr>
                        <a:t>and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/>
                        <a:t>000000</a:t>
                      </a:r>
                      <a:endParaRPr lang="zh-CN" altLang="en-US" sz="2200" b="1" dirty="0"/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Calibri" pitchFamily="34" charset="0"/>
                          <a:cs typeface="Calibri" pitchFamily="34" charset="0"/>
                        </a:rPr>
                        <a:t>rs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Calibri" pitchFamily="34" charset="0"/>
                          <a:cs typeface="Calibri" pitchFamily="34" charset="0"/>
                        </a:rPr>
                        <a:t>rt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  <a:cs typeface="Calibri" pitchFamily="34" charset="0"/>
                        </a:rPr>
                        <a:t>rd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00000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100</a:t>
                      </a:r>
                      <a:r>
                        <a:rPr lang="en-US" altLang="zh-CN" sz="2000" b="1" dirty="0">
                          <a:solidFill>
                            <a:schemeClr val="accent1"/>
                          </a:solidFill>
                        </a:rPr>
                        <a:t>100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寄存器与</a:t>
                      </a: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266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accent1"/>
                          </a:solidFill>
                          <a:latin typeface="Calibri" pitchFamily="34" charset="0"/>
                          <a:cs typeface="Calibri" pitchFamily="34" charset="0"/>
                        </a:rPr>
                        <a:t>or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/>
                        <a:t>000000</a:t>
                      </a:r>
                      <a:endParaRPr lang="zh-CN" altLang="en-US" sz="2200" b="1" dirty="0"/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Calibri" pitchFamily="34" charset="0"/>
                          <a:cs typeface="Calibri" pitchFamily="34" charset="0"/>
                        </a:rPr>
                        <a:t>rs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Calibri" pitchFamily="34" charset="0"/>
                          <a:cs typeface="Calibri" pitchFamily="34" charset="0"/>
                        </a:rPr>
                        <a:t>rt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  <a:cs typeface="Calibri" pitchFamily="34" charset="0"/>
                        </a:rPr>
                        <a:t>rd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00000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100</a:t>
                      </a:r>
                      <a:r>
                        <a:rPr lang="en-US" altLang="zh-CN" sz="2000" b="1" dirty="0">
                          <a:solidFill>
                            <a:schemeClr val="accent1"/>
                          </a:solidFill>
                        </a:rPr>
                        <a:t>101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寄存器或</a:t>
                      </a: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266"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chemeClr val="accent1"/>
                          </a:solidFill>
                          <a:latin typeface="Calibri" pitchFamily="34" charset="0"/>
                          <a:cs typeface="Calibri" pitchFamily="34" charset="0"/>
                        </a:rPr>
                        <a:t>xor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/>
                        <a:t>000000</a:t>
                      </a:r>
                      <a:endParaRPr lang="zh-CN" altLang="en-US" sz="2200" b="1" dirty="0"/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Calibri" pitchFamily="34" charset="0"/>
                          <a:cs typeface="Calibri" pitchFamily="34" charset="0"/>
                        </a:rPr>
                        <a:t>rs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Calibri" pitchFamily="34" charset="0"/>
                          <a:cs typeface="Calibri" pitchFamily="34" charset="0"/>
                        </a:rPr>
                        <a:t>rt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  <a:cs typeface="Calibri" pitchFamily="34" charset="0"/>
                        </a:rPr>
                        <a:t>rd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00000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100</a:t>
                      </a:r>
                      <a:r>
                        <a:rPr lang="en-US" altLang="zh-CN" sz="2000" b="1" dirty="0">
                          <a:solidFill>
                            <a:schemeClr val="accent1"/>
                          </a:solidFill>
                        </a:rPr>
                        <a:t>110</a:t>
                      </a:r>
                      <a:endParaRPr lang="zh-CN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/>
                        <a:t>寄存器异或</a:t>
                      </a: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4">
                <a:tc>
                  <a:txBody>
                    <a:bodyPr/>
                    <a:lstStyle/>
                    <a:p>
                      <a:r>
                        <a:rPr lang="en-US" altLang="zh-CN" sz="2400" b="1" kern="1200" dirty="0" err="1">
                          <a:solidFill>
                            <a:schemeClr val="accen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slt</a:t>
                      </a:r>
                      <a:endParaRPr lang="zh-CN" altLang="en-US" sz="2400" b="1" kern="1200" dirty="0">
                        <a:solidFill>
                          <a:schemeClr val="accent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zh-CN" alt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Calibri" pitchFamily="34" charset="0"/>
                          <a:cs typeface="Calibri" pitchFamily="34" charset="0"/>
                        </a:rPr>
                        <a:t>rs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Calibri" pitchFamily="34" charset="0"/>
                          <a:cs typeface="Calibri" pitchFamily="34" charset="0"/>
                        </a:rPr>
                        <a:t>rt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  <a:cs typeface="Calibri" pitchFamily="34" charset="0"/>
                        </a:rPr>
                        <a:t>rd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u="sng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00000</a:t>
                      </a:r>
                      <a:endParaRPr lang="zh-CN" altLang="en-US" sz="2000" b="1" u="sng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101010</a:t>
                      </a:r>
                      <a:endParaRPr lang="zh-CN" altLang="en-US" sz="2000" b="1" dirty="0"/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比较并置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20"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chemeClr val="accent1"/>
                          </a:solidFill>
                          <a:latin typeface="Calibri" pitchFamily="34" charset="0"/>
                          <a:cs typeface="Calibri" pitchFamily="34" charset="0"/>
                        </a:rPr>
                        <a:t>sll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/>
                        <a:t>000000</a:t>
                      </a:r>
                      <a:endParaRPr lang="zh-CN" altLang="en-US" sz="2200" dirty="0"/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u="sng" dirty="0">
                          <a:solidFill>
                            <a:schemeClr val="accent2"/>
                          </a:solidFill>
                        </a:rPr>
                        <a:t>00000</a:t>
                      </a:r>
                      <a:endParaRPr lang="zh-CN" altLang="en-US" sz="2200" u="sng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Calibri" pitchFamily="34" charset="0"/>
                          <a:cs typeface="Calibri" pitchFamily="34" charset="0"/>
                        </a:rPr>
                        <a:t>rt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  <a:cs typeface="Calibri" pitchFamily="34" charset="0"/>
                        </a:rPr>
                        <a:t>rd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Calibri" pitchFamily="34" charset="0"/>
                          <a:cs typeface="Calibri" pitchFamily="34" charset="0"/>
                        </a:rPr>
                        <a:t>sa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000</a:t>
                      </a:r>
                      <a:r>
                        <a:rPr lang="en-US" altLang="zh-CN" sz="2000" b="1" dirty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zh-CN" altLang="en-US" sz="2000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逻辑左移</a:t>
                      </a: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chemeClr val="accent1"/>
                          </a:solidFill>
                          <a:latin typeface="Calibri" pitchFamily="34" charset="0"/>
                          <a:cs typeface="Calibri" pitchFamily="34" charset="0"/>
                        </a:rPr>
                        <a:t>srl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/>
                        <a:t>000000</a:t>
                      </a:r>
                      <a:endParaRPr lang="zh-CN" altLang="en-US" sz="2200" dirty="0"/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u="sng" dirty="0">
                          <a:solidFill>
                            <a:schemeClr val="accent2"/>
                          </a:solidFill>
                        </a:rPr>
                        <a:t>00000</a:t>
                      </a:r>
                      <a:endParaRPr lang="zh-CN" altLang="en-US" sz="2200" u="sng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Calibri" pitchFamily="34" charset="0"/>
                          <a:cs typeface="Calibri" pitchFamily="34" charset="0"/>
                        </a:rPr>
                        <a:t>rt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  <a:cs typeface="Calibri" pitchFamily="34" charset="0"/>
                        </a:rPr>
                        <a:t>rd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Calibri" pitchFamily="34" charset="0"/>
                          <a:cs typeface="Calibri" pitchFamily="34" charset="0"/>
                        </a:rPr>
                        <a:t>sa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000</a:t>
                      </a:r>
                      <a:r>
                        <a:rPr lang="en-US" altLang="zh-CN" sz="2000" b="1" dirty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zh-CN" altLang="en-US" sz="2000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逻辑右移</a:t>
                      </a: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chemeClr val="accent1"/>
                          </a:solidFill>
                          <a:latin typeface="Calibri" pitchFamily="34" charset="0"/>
                          <a:cs typeface="Calibri" pitchFamily="34" charset="0"/>
                        </a:rPr>
                        <a:t>sra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/>
                        <a:t>000000</a:t>
                      </a:r>
                      <a:endParaRPr lang="zh-CN" altLang="en-US" sz="2200" dirty="0"/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u="sng" dirty="0">
                          <a:solidFill>
                            <a:schemeClr val="accent2"/>
                          </a:solidFill>
                        </a:rPr>
                        <a:t>00000</a:t>
                      </a:r>
                      <a:endParaRPr lang="zh-CN" altLang="en-US" sz="2200" u="sng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Calibri" pitchFamily="34" charset="0"/>
                          <a:cs typeface="Calibri" pitchFamily="34" charset="0"/>
                        </a:rPr>
                        <a:t>rt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itchFamily="34" charset="0"/>
                          <a:cs typeface="Calibri" pitchFamily="34" charset="0"/>
                        </a:rPr>
                        <a:t>rd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Calibri" pitchFamily="34" charset="0"/>
                          <a:cs typeface="Calibri" pitchFamily="34" charset="0"/>
                        </a:rPr>
                        <a:t>sa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000</a:t>
                      </a:r>
                      <a:r>
                        <a:rPr lang="en-US" altLang="zh-CN" sz="2000" b="1" dirty="0">
                          <a:solidFill>
                            <a:schemeClr val="accent1"/>
                          </a:solidFill>
                        </a:rPr>
                        <a:t>011</a:t>
                      </a:r>
                      <a:endParaRPr lang="zh-CN" altLang="en-US" sz="2000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算术右移</a:t>
                      </a: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>
                          <a:solidFill>
                            <a:schemeClr val="accent1"/>
                          </a:solidFill>
                          <a:latin typeface="Calibri" pitchFamily="34" charset="0"/>
                          <a:cs typeface="Calibri" pitchFamily="34" charset="0"/>
                        </a:rPr>
                        <a:t>jr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/>
                        <a:t>000000</a:t>
                      </a:r>
                      <a:endParaRPr lang="zh-CN" altLang="en-US" sz="2200" dirty="0"/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Calibri" pitchFamily="34" charset="0"/>
                          <a:cs typeface="Calibri" pitchFamily="34" charset="0"/>
                        </a:rPr>
                        <a:t>rs</a:t>
                      </a:r>
                      <a:endParaRPr lang="zh-CN" alt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00000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00000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u="sng" dirty="0">
                          <a:solidFill>
                            <a:schemeClr val="accent2"/>
                          </a:solidFill>
                        </a:rPr>
                        <a:t>00000</a:t>
                      </a:r>
                      <a:endParaRPr lang="zh-CN" alt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1"/>
                          </a:solidFill>
                        </a:rPr>
                        <a:t>001</a:t>
                      </a:r>
                      <a:r>
                        <a:rPr lang="en-US" altLang="zh-CN" sz="2000" b="1" dirty="0"/>
                        <a:t>000</a:t>
                      </a:r>
                      <a:endParaRPr lang="zh-CN" altLang="en-US" sz="2000" b="1" dirty="0"/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寄存器跳转 </a:t>
                      </a:r>
                    </a:p>
                  </a:txBody>
                  <a:tcPr marL="91439" marR="91439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64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4403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一、指令格式与指令集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D6D2-E329-49A0-B7DB-4E29F7D6F1A2}" type="datetime1">
              <a:rPr lang="zh-CN" altLang="en-US" smtClean="0"/>
              <a:t>2024/10/28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28650" y="910814"/>
            <a:ext cx="4537075" cy="5309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9092" tIns="49545" rIns="99092" bIns="49545">
            <a:spAutoFit/>
          </a:bodyPr>
          <a:lstStyle/>
          <a:p>
            <a:pPr marL="457200" indent="-457200" eaLnBrk="1" latinLnBrk="1" hangingPunct="1">
              <a:buFont typeface="Wingdings" pitchFamily="2" charset="2"/>
              <a:buChar char="n"/>
              <a:defRPr/>
            </a:pPr>
            <a:r>
              <a:rPr kumimoji="0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0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型指令</a:t>
            </a:r>
            <a:r>
              <a:rPr kumimoji="0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(Immediate)</a:t>
            </a:r>
            <a:endParaRPr kumimoji="0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00088" y="3584878"/>
            <a:ext cx="785018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kumimoji="0" lang="en-US" altLang="zh-CN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op</a:t>
            </a:r>
            <a:r>
              <a:rPr kumimoji="0"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标识指令的操作功能；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00088" y="4151038"/>
            <a:ext cx="785018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kumimoji="0" lang="en-US" altLang="zh-CN" sz="2800" b="1" dirty="0" err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rs</a:t>
            </a:r>
            <a:r>
              <a:rPr kumimoji="0"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kumimoji="0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个源操作数，是寄存器操作数；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00088" y="4707298"/>
            <a:ext cx="78486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kumimoji="0" lang="en-US" altLang="zh-CN" sz="2800" b="1" dirty="0" err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rt</a:t>
            </a:r>
            <a:r>
              <a:rPr kumimoji="0"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目的寄存器编号，用来</a:t>
            </a:r>
            <a:r>
              <a:rPr kumimoji="0"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保存运算结果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00088" y="5296809"/>
            <a:ext cx="78486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92" tIns="49545" rIns="99092" bIns="49545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kumimoji="0" lang="en-US" altLang="zh-CN" sz="2800" b="1" dirty="0" err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imm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：第</a:t>
            </a:r>
            <a:r>
              <a:rPr kumimoji="0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个源操作数，立即数；</a:t>
            </a:r>
          </a:p>
        </p:txBody>
      </p:sp>
      <p:grpSp>
        <p:nvGrpSpPr>
          <p:cNvPr id="16" name="组合 19"/>
          <p:cNvGrpSpPr>
            <a:grpSpLocks/>
          </p:cNvGrpSpPr>
          <p:nvPr/>
        </p:nvGrpSpPr>
        <p:grpSpPr bwMode="auto">
          <a:xfrm>
            <a:off x="773113" y="1577564"/>
            <a:ext cx="6480175" cy="1512888"/>
            <a:chOff x="468313" y="908050"/>
            <a:chExt cx="6480175" cy="1512888"/>
          </a:xfrm>
        </p:grpSpPr>
        <p:sp>
          <p:nvSpPr>
            <p:cNvPr id="17" name="矩形 60"/>
            <p:cNvSpPr>
              <a:spLocks noChangeArrowheads="1"/>
            </p:cNvSpPr>
            <p:nvPr/>
          </p:nvSpPr>
          <p:spPr bwMode="auto">
            <a:xfrm>
              <a:off x="468313" y="908050"/>
              <a:ext cx="6480175" cy="50323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指令长度（</a:t>
              </a:r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32</a:t>
              </a:r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位定长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</a:t>
              </a:r>
            </a:p>
          </p:txBody>
        </p:sp>
        <p:sp>
          <p:nvSpPr>
            <p:cNvPr id="18" name="矩形 61"/>
            <p:cNvSpPr>
              <a:spLocks noChangeArrowheads="1"/>
            </p:cNvSpPr>
            <p:nvPr/>
          </p:nvSpPr>
          <p:spPr bwMode="auto">
            <a:xfrm>
              <a:off x="468313" y="1411288"/>
              <a:ext cx="1368425" cy="50482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31 ~ 26</a:t>
              </a:r>
            </a:p>
          </p:txBody>
        </p:sp>
        <p:sp>
          <p:nvSpPr>
            <p:cNvPr id="19" name="矩形 62"/>
            <p:cNvSpPr/>
            <p:nvPr/>
          </p:nvSpPr>
          <p:spPr bwMode="auto">
            <a:xfrm>
              <a:off x="1836738" y="1411288"/>
              <a:ext cx="1008062" cy="50482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25~21</a:t>
              </a:r>
            </a:p>
          </p:txBody>
        </p:sp>
        <p:sp>
          <p:nvSpPr>
            <p:cNvPr id="20" name="矩形 66"/>
            <p:cNvSpPr>
              <a:spLocks noChangeArrowheads="1"/>
            </p:cNvSpPr>
            <p:nvPr/>
          </p:nvSpPr>
          <p:spPr bwMode="auto">
            <a:xfrm>
              <a:off x="5868988" y="1411288"/>
              <a:ext cx="1079500" cy="50482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accent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5 ~ 0</a:t>
              </a: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2844800" y="1411288"/>
              <a:ext cx="1008063" cy="50482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20~16</a:t>
              </a: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852863" y="1411288"/>
              <a:ext cx="1008062" cy="50482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15~11</a:t>
              </a:r>
            </a:p>
          </p:txBody>
        </p:sp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4860925" y="1411288"/>
              <a:ext cx="1008063" cy="50482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10 ~ 6</a:t>
              </a: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468313" y="1916113"/>
              <a:ext cx="1368425" cy="50482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op(6)</a:t>
              </a: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1836738" y="1916113"/>
              <a:ext cx="1008062" cy="50482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800" b="1" dirty="0" err="1">
                  <a:latin typeface="华文楷体" panose="02010600040101010101" pitchFamily="2" charset="-122"/>
                  <a:ea typeface="华文楷体" panose="02010600040101010101" pitchFamily="2" charset="-122"/>
                </a:rPr>
                <a:t>rs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(5)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844800" y="1916113"/>
              <a:ext cx="1008063" cy="50482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en-US" altLang="zh-CN" sz="2800" b="1" dirty="0" err="1">
                  <a:latin typeface="华文楷体" panose="02010600040101010101" pitchFamily="2" charset="-122"/>
                  <a:ea typeface="华文楷体" panose="02010600040101010101" pitchFamily="2" charset="-122"/>
                </a:rPr>
                <a:t>rt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(5)</a:t>
              </a:r>
            </a:p>
          </p:txBody>
        </p:sp>
        <p:sp>
          <p:nvSpPr>
            <p:cNvPr id="29" name="矩形 82"/>
            <p:cNvSpPr>
              <a:spLocks noChangeArrowheads="1"/>
            </p:cNvSpPr>
            <p:nvPr/>
          </p:nvSpPr>
          <p:spPr bwMode="auto">
            <a:xfrm>
              <a:off x="3852863" y="1916113"/>
              <a:ext cx="3095625" cy="50482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imm </a:t>
              </a:r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(16)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8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20684</TotalTime>
  <Words>3755</Words>
  <Application>Microsoft Office PowerPoint</Application>
  <PresentationFormat>全屏显示(4:3)</PresentationFormat>
  <Paragraphs>1643</Paragraphs>
  <Slides>50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71" baseType="lpstr">
      <vt:lpstr>Adobe Myungjo Std M</vt:lpstr>
      <vt:lpstr>等线</vt:lpstr>
      <vt:lpstr>等线 Light</vt:lpstr>
      <vt:lpstr>黑体</vt:lpstr>
      <vt:lpstr>华文楷体</vt:lpstr>
      <vt:lpstr>华文隶书</vt:lpstr>
      <vt:lpstr>华文行楷</vt:lpstr>
      <vt:lpstr>华文中宋</vt:lpstr>
      <vt:lpstr>楷体</vt:lpstr>
      <vt:lpstr>隶书</vt:lpstr>
      <vt:lpstr>宋体</vt:lpstr>
      <vt:lpstr>微软雅黑</vt:lpstr>
      <vt:lpstr>Arial</vt:lpstr>
      <vt:lpstr>Calibri</vt:lpstr>
      <vt:lpstr>Calibri Light</vt:lpstr>
      <vt:lpstr>Courier New</vt:lpstr>
      <vt:lpstr>Helvetica</vt:lpstr>
      <vt:lpstr>Microsoft Himalaya</vt:lpstr>
      <vt:lpstr>Times New Roman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Li</cp:lastModifiedBy>
  <cp:revision>850</cp:revision>
  <dcterms:created xsi:type="dcterms:W3CDTF">2018-07-22T02:36:00Z</dcterms:created>
  <dcterms:modified xsi:type="dcterms:W3CDTF">2024-10-28T03:28:33Z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