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739" r:id="rId5"/>
    <p:sldId id="740" r:id="rId6"/>
    <p:sldId id="725" r:id="rId7"/>
    <p:sldId id="728" r:id="rId8"/>
    <p:sldId id="726" r:id="rId9"/>
    <p:sldId id="729" r:id="rId10"/>
    <p:sldId id="741" r:id="rId11"/>
    <p:sldId id="730" r:id="rId12"/>
  </p:sldIdLst>
  <p:sldSz cx="9144000" cy="6858000"/>
  <p:notesSz cx="6858000" cy="9144000"/>
  <p:custDataLst>
    <p:tags r:id="rId16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C00000"/>
    <a:srgbClr val="16468D"/>
    <a:srgbClr val="00B050"/>
    <a:srgbClr val="0070C0"/>
    <a:srgbClr val="B9D7ED"/>
    <a:srgbClr val="58B6E5"/>
    <a:srgbClr val="CF3F3F"/>
    <a:srgbClr val="DC8433"/>
    <a:srgbClr val="FFB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2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9" name="Shape 9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 panose="020B0604020202090204"/>
      </a:defRPr>
    </a:lvl1pPr>
    <a:lvl2pPr indent="228600" latinLnBrk="0">
      <a:defRPr sz="1200">
        <a:latin typeface="+mn-lt"/>
        <a:ea typeface="+mn-ea"/>
        <a:cs typeface="+mn-cs"/>
        <a:sym typeface="Arial" panose="020B0604020202090204"/>
      </a:defRPr>
    </a:lvl2pPr>
    <a:lvl3pPr indent="457200" latinLnBrk="0">
      <a:defRPr sz="1200">
        <a:latin typeface="+mn-lt"/>
        <a:ea typeface="+mn-ea"/>
        <a:cs typeface="+mn-cs"/>
        <a:sym typeface="Arial" panose="020B0604020202090204"/>
      </a:defRPr>
    </a:lvl3pPr>
    <a:lvl4pPr indent="685800" latinLnBrk="0">
      <a:defRPr sz="1200">
        <a:latin typeface="+mn-lt"/>
        <a:ea typeface="+mn-ea"/>
        <a:cs typeface="+mn-cs"/>
        <a:sym typeface="Arial" panose="020B0604020202090204"/>
      </a:defRPr>
    </a:lvl4pPr>
    <a:lvl5pPr indent="914400" latinLnBrk="0">
      <a:defRPr sz="1200">
        <a:latin typeface="+mn-lt"/>
        <a:ea typeface="+mn-ea"/>
        <a:cs typeface="+mn-cs"/>
        <a:sym typeface="Arial" panose="020B0604020202090204"/>
      </a:defRPr>
    </a:lvl5pPr>
    <a:lvl6pPr indent="1143000" latinLnBrk="0">
      <a:defRPr sz="1200">
        <a:latin typeface="+mn-lt"/>
        <a:ea typeface="+mn-ea"/>
        <a:cs typeface="+mn-cs"/>
        <a:sym typeface="Arial" panose="020B0604020202090204"/>
      </a:defRPr>
    </a:lvl6pPr>
    <a:lvl7pPr indent="1371600" latinLnBrk="0">
      <a:defRPr sz="1200">
        <a:latin typeface="+mn-lt"/>
        <a:ea typeface="+mn-ea"/>
        <a:cs typeface="+mn-cs"/>
        <a:sym typeface="Arial" panose="020B0604020202090204"/>
      </a:defRPr>
    </a:lvl7pPr>
    <a:lvl8pPr indent="1600200" latinLnBrk="0">
      <a:defRPr sz="1200">
        <a:latin typeface="+mn-lt"/>
        <a:ea typeface="+mn-ea"/>
        <a:cs typeface="+mn-cs"/>
        <a:sym typeface="Arial" panose="020B0604020202090204"/>
      </a:defRPr>
    </a:lvl8pPr>
    <a:lvl9pPr indent="1828800" latinLnBrk="0">
      <a:defRPr sz="1200">
        <a:latin typeface="+mn-lt"/>
        <a:ea typeface="+mn-ea"/>
        <a:cs typeface="+mn-cs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单击此处编辑标题"/>
          <p:cNvSpPr txBox="1"/>
          <p:nvPr>
            <p:ph type="title" hasCustomPrompt="1"/>
          </p:nvPr>
        </p:nvSpPr>
        <p:spPr>
          <a:xfrm>
            <a:off x="899099" y="914400"/>
            <a:ext cx="7349402" cy="25704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单击此处编辑标题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899099" y="3560400"/>
            <a:ext cx="7349402" cy="14724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buSzTx/>
              <a:buFontTx/>
              <a:buNone/>
              <a:defRPr sz="2400" spc="200"/>
            </a:lvl1pPr>
            <a:lvl2pPr marL="0" indent="457200" algn="ctr">
              <a:lnSpc>
                <a:spcPct val="110000"/>
              </a:lnSpc>
              <a:buSzTx/>
              <a:buFontTx/>
              <a:buNone/>
              <a:defRPr sz="2400" spc="200"/>
            </a:lvl2pPr>
            <a:lvl3pPr marL="0" indent="914400" algn="ctr">
              <a:lnSpc>
                <a:spcPct val="110000"/>
              </a:lnSpc>
              <a:buSzTx/>
              <a:buFontTx/>
              <a:buNone/>
              <a:defRPr sz="2400" spc="200"/>
            </a:lvl3pPr>
            <a:lvl4pPr marL="0" indent="1371600" algn="ctr">
              <a:lnSpc>
                <a:spcPct val="110000"/>
              </a:lnSpc>
              <a:buSzTx/>
              <a:buFontTx/>
              <a:buNone/>
              <a:defRPr sz="2400" spc="200"/>
            </a:lvl4pPr>
            <a:lvl5pPr marL="0" indent="1828800" algn="ctr">
              <a:lnSpc>
                <a:spcPct val="110000"/>
              </a:lnSpc>
              <a:buSzTx/>
              <a:buFontTx/>
              <a:buNone/>
              <a:defRPr sz="2400" spc="200"/>
            </a:lvl5pPr>
          </a:lstStyle>
          <a:p>
            <a:r>
              <a:t>单击此处编辑副标题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单击此处编辑标题"/>
          <p:cNvSpPr txBox="1"/>
          <p:nvPr>
            <p:ph type="title" hasCustomPrompt="1"/>
          </p:nvPr>
        </p:nvSpPr>
        <p:spPr>
          <a:xfrm>
            <a:off x="899099" y="2483999"/>
            <a:ext cx="7349402" cy="1018801"/>
          </a:xfrm>
          <a:prstGeom prst="rect">
            <a:avLst/>
          </a:prstGeom>
        </p:spPr>
        <p:txBody>
          <a:bodyPr anchor="t"/>
          <a:lstStyle>
            <a:lvl1pPr algn="ctr">
              <a:defRPr sz="6000"/>
            </a:lvl1pPr>
          </a:lstStyle>
          <a:p>
            <a:r>
              <a:t>单击此处编辑标题</a:t>
            </a:r>
          </a:p>
        </p:txBody>
      </p:sp>
      <p:sp>
        <p:nvSpPr>
          <p:cNvPr id="91" name="正文级别 1…"/>
          <p:cNvSpPr txBox="1"/>
          <p:nvPr>
            <p:ph type="body" sz="quarter" idx="1" hasCustomPrompt="1"/>
          </p:nvPr>
        </p:nvSpPr>
        <p:spPr>
          <a:xfrm>
            <a:off x="899099" y="3560400"/>
            <a:ext cx="7349402" cy="4716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buSzTx/>
              <a:buFontTx/>
              <a:buNone/>
              <a:defRPr sz="2400" spc="200"/>
            </a:lvl1pPr>
            <a:lvl2pPr marL="800100" indent="-342900" algn="ctr">
              <a:lnSpc>
                <a:spcPct val="110000"/>
              </a:lnSpc>
              <a:buFontTx/>
              <a:defRPr sz="2400" spc="200"/>
            </a:lvl2pPr>
            <a:lvl3pPr marL="1257300" indent="-342900" algn="ctr">
              <a:lnSpc>
                <a:spcPct val="110000"/>
              </a:lnSpc>
              <a:buFontTx/>
              <a:defRPr sz="2400" spc="200"/>
            </a:lvl3pPr>
            <a:lvl4pPr marL="1763395" indent="-391795" algn="ctr">
              <a:lnSpc>
                <a:spcPct val="110000"/>
              </a:lnSpc>
              <a:buFontTx/>
              <a:defRPr sz="2400" spc="200"/>
            </a:lvl4pPr>
            <a:lvl5pPr marL="2220595" indent="-391795" algn="ctr">
              <a:lnSpc>
                <a:spcPct val="110000"/>
              </a:lnSpc>
              <a:buFontTx/>
              <a:defRPr sz="2400" spc="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单击此处编辑标题"/>
          <p:cNvSpPr txBox="1"/>
          <p:nvPr>
            <p:ph type="title" hasCustomPrompt="1"/>
          </p:nvPr>
        </p:nvSpPr>
        <p:spPr>
          <a:xfrm>
            <a:off x="1493100" y="3848399"/>
            <a:ext cx="5826601" cy="766801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r>
              <a:t>单击此处编辑标题</a:t>
            </a:r>
          </a:p>
        </p:txBody>
      </p:sp>
      <p:sp>
        <p:nvSpPr>
          <p:cNvPr id="30" name="正文级别 1…"/>
          <p:cNvSpPr txBox="1"/>
          <p:nvPr>
            <p:ph type="body" sz="quarter" idx="1" hasCustomPrompt="1"/>
          </p:nvPr>
        </p:nvSpPr>
        <p:spPr>
          <a:xfrm>
            <a:off x="1493100" y="4615200"/>
            <a:ext cx="5826601" cy="86760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单击此处编辑文本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 hasCustomPrompt="1"/>
          </p:nvPr>
        </p:nvSpPr>
        <p:spPr>
          <a:xfrm>
            <a:off x="456300" y="1501200"/>
            <a:ext cx="3882600" cy="4748401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600"/>
            </a:lvl1pPr>
            <a:lvl2pPr marL="685800" indent="-228600">
              <a:spcBef>
                <a:spcPts val="600"/>
              </a:spcBef>
              <a:defRPr sz="1600"/>
            </a:lvl2pPr>
            <a:lvl3pPr marL="1143000" indent="-228600">
              <a:spcBef>
                <a:spcPts val="600"/>
              </a:spcBef>
              <a:defRPr sz="1600"/>
            </a:lvl3pPr>
            <a:lvl4pPr marL="1632585" indent="-260985">
              <a:spcBef>
                <a:spcPts val="600"/>
              </a:spcBef>
              <a:defRPr sz="1600"/>
            </a:lvl4pPr>
            <a:lvl5pPr marL="2089785" indent="-260985">
              <a:spcBef>
                <a:spcPts val="600"/>
              </a:spcBef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 hasCustomPrompt="1"/>
          </p:nvPr>
        </p:nvSpPr>
        <p:spPr>
          <a:xfrm>
            <a:off x="456300" y="1429199"/>
            <a:ext cx="4006801" cy="381601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 b="1" spc="200">
                <a:solidFill>
                  <a:srgbClr val="404040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 b="1" spc="200">
                <a:solidFill>
                  <a:srgbClr val="404040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 b="1" spc="200">
                <a:solidFill>
                  <a:srgbClr val="404040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 b="1" spc="200">
                <a:solidFill>
                  <a:srgbClr val="404040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 b="1" spc="200">
                <a:solidFill>
                  <a:srgbClr val="404040"/>
                </a:solidFill>
              </a:defRPr>
            </a:lvl5pPr>
          </a:lstStyle>
          <a:p>
            <a:r>
              <a:t>单击此处编辑文本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9" name="文本占位符 4"/>
          <p:cNvSpPr/>
          <p:nvPr>
            <p:ph type="body" sz="quarter" idx="21" hasCustomPrompt="1"/>
          </p:nvPr>
        </p:nvSpPr>
        <p:spPr>
          <a:xfrm>
            <a:off x="4676812" y="1421729"/>
            <a:ext cx="4006801" cy="381601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defTabSz="79565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40" b="1" spc="174">
                <a:solidFill>
                  <a:srgbClr val="404040"/>
                </a:solidFill>
              </a:defRPr>
            </a:lvl1pPr>
          </a:lstStyle>
          <a:p>
            <a:r>
              <a:t>单击此处编辑文本</a:t>
            </a: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图片占位符 2"/>
          <p:cNvSpPr/>
          <p:nvPr>
            <p:ph type="pic" sz="half" idx="21"/>
          </p:nvPr>
        </p:nvSpPr>
        <p:spPr>
          <a:xfrm>
            <a:off x="456248" y="1555114"/>
            <a:ext cx="3924776" cy="460819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73" name="正文级别 1…"/>
          <p:cNvSpPr txBox="1"/>
          <p:nvPr>
            <p:ph type="body" sz="half" idx="1" hasCustomPrompt="1"/>
          </p:nvPr>
        </p:nvSpPr>
        <p:spPr>
          <a:xfrm>
            <a:off x="4762799" y="1555200"/>
            <a:ext cx="3920401" cy="4608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1600"/>
            </a:lvl1pPr>
            <a:lvl2pPr marL="0" indent="457200">
              <a:spcBef>
                <a:spcPts val="600"/>
              </a:spcBef>
              <a:buSzTx/>
              <a:buFontTx/>
              <a:buNone/>
              <a:defRPr sz="1600"/>
            </a:lvl2pPr>
            <a:lvl3pPr marL="1143000" indent="-228600">
              <a:spcBef>
                <a:spcPts val="600"/>
              </a:spcBef>
              <a:buFontTx/>
              <a:defRPr sz="1600"/>
            </a:lvl3pPr>
            <a:lvl4pPr marL="1632585" indent="-260985">
              <a:spcBef>
                <a:spcPts val="600"/>
              </a:spcBef>
              <a:buFontTx/>
              <a:defRPr sz="1600"/>
            </a:lvl4pPr>
            <a:lvl5pPr marL="2089785" indent="-260985">
              <a:spcBef>
                <a:spcPts val="600"/>
              </a:spcBef>
              <a:buFontTx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 lIns="46990" tIns="46990" rIns="46990" bIns="46990"/>
          <a:lstStyle/>
          <a:p>
            <a:r>
              <a:t>标题文本</a:t>
            </a: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文级别 1…"/>
          <p:cNvSpPr txBox="1"/>
          <p:nvPr>
            <p:ph type="body" idx="1" hasCustomPrompt="1"/>
          </p:nvPr>
        </p:nvSpPr>
        <p:spPr>
          <a:xfrm>
            <a:off x="456300" y="773999"/>
            <a:ext cx="8229601" cy="548280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456300" y="608399"/>
            <a:ext cx="8226901" cy="705601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456300" y="1490400"/>
            <a:ext cx="8226901" cy="4759200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8437797" y="6359307"/>
            <a:ext cx="245403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/>
          </a:bodyPr>
          <a:lstStyle>
            <a:lvl1pPr algn="r">
              <a:defRPr sz="10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9pPr>
    </p:titleStyle>
    <p:bodyStyle>
      <a:lvl1pPr marL="2286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●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1pPr>
      <a:lvl2pPr marL="714375" marR="0" indent="-257175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●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2pPr>
      <a:lvl3pPr marL="1171575" marR="0" indent="-257175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●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3pPr>
      <a:lvl4pPr marL="1665605" marR="0" indent="-294005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4pPr>
      <a:lvl5pPr marL="2122805" marR="0" indent="-294005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5pPr>
      <a:lvl6pPr marL="25146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6pPr>
      <a:lvl7pPr marL="29718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7pPr>
      <a:lvl8pPr marL="34290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8pPr>
      <a:lvl9pPr marL="38862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"/>
          <p:cNvSpPr txBox="1"/>
          <p:nvPr/>
        </p:nvSpPr>
        <p:spPr>
          <a:xfrm>
            <a:off x="3155014" y="2613748"/>
            <a:ext cx="2849245" cy="313817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4400">
                <a:solidFill>
                  <a:srgbClr val="16468D"/>
                </a:solidFill>
                <a:latin typeface="Kaiti SC Bold" panose="02010600040101010101" charset="-122"/>
                <a:ea typeface="Kaiti SC Bold" panose="02010600040101010101" charset="-122"/>
                <a:cs typeface="Kaiti SC Bold" panose="02010600040101010101" charset="-122"/>
                <a:sym typeface="Kaiti SC Bold" panose="02010600040101010101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4000" dirty="0">
                <a:highlight>
                  <a:srgbClr val="FFFF00"/>
                </a:highlight>
                <a:latin typeface="Comic Sans MS Regular" panose="030F0902030302020204" charset="0"/>
                <a:ea typeface="黑体" charset="0"/>
                <a:cs typeface="Comic Sans MS Regular" panose="030F0902030302020204" charset="0"/>
                <a:sym typeface="+mn-ea"/>
              </a:rPr>
              <a:t>Logisim</a:t>
            </a:r>
            <a:r>
              <a:rPr lang="zh-CN" altLang="en-US" sz="4000" dirty="0">
                <a:highlight>
                  <a:srgbClr val="FFFF00"/>
                </a:highlight>
                <a:latin typeface="Comic Sans MS Regular" panose="030F0902030302020204" charset="0"/>
                <a:ea typeface="黑体" charset="0"/>
                <a:cs typeface="Comic Sans MS Regular" panose="030F0902030302020204" charset="0"/>
                <a:sym typeface="+mn-ea"/>
              </a:rPr>
              <a:t>实验</a:t>
            </a:r>
            <a:endParaRPr lang="zh-CN" altLang="en-US" sz="4000" dirty="0">
              <a:latin typeface="Comic Sans MS Regular" panose="030F0902030302020204" charset="0"/>
              <a:ea typeface="黑体" charset="0"/>
              <a:cs typeface="Comic Sans MS Regular" panose="030F0902030302020204" charset="0"/>
              <a:sym typeface="+mn-ea"/>
            </a:endParaRPr>
          </a:p>
          <a:p>
            <a:pPr algn="ctr">
              <a:lnSpc>
                <a:spcPct val="150000"/>
              </a:lnSpc>
            </a:pPr>
            <a:endParaRPr lang="zh-CN" altLang="en-US" sz="3200" dirty="0">
              <a:latin typeface="Comic Sans MS Regular" panose="030F0902030302020204" charset="0"/>
              <a:ea typeface="仿宋" charset="0"/>
              <a:cs typeface="Comic Sans MS Regular" panose="030F0902030302020204" charset="0"/>
              <a:sym typeface="+mn-e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仿宋" charset="0"/>
                <a:ea typeface="仿宋" charset="0"/>
                <a:cs typeface="仿宋" charset="0"/>
                <a:sym typeface="华文细黑"/>
              </a:rPr>
              <a:t>冯月</a:t>
            </a:r>
            <a:endParaRPr kumimoji="0" lang="zh-CN" altLang="en-US" sz="20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仿宋" charset="0"/>
              <a:ea typeface="仿宋" charset="0"/>
              <a:cs typeface="仿宋" charset="0"/>
              <a:sym typeface="华文细黑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仿宋" charset="0"/>
                <a:ea typeface="仿宋" charset="0"/>
                <a:cs typeface="仿宋" charset="0"/>
                <a:sym typeface="华文细黑"/>
              </a:rPr>
              <a:t>fyue@uestc.edu.cn</a:t>
            </a:r>
            <a:endParaRPr kumimoji="0" lang="zh-CN" altLang="en-US" sz="20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仿宋" charset="0"/>
              <a:ea typeface="仿宋" charset="0"/>
              <a:cs typeface="仿宋" charset="0"/>
              <a:sym typeface="华文细黑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仿宋" charset="0"/>
                <a:ea typeface="仿宋" charset="0"/>
                <a:cs typeface="仿宋" charset="0"/>
                <a:sym typeface="华文细黑"/>
              </a:rPr>
              <a:t>电子科技大学信软学院</a:t>
            </a:r>
            <a:endParaRPr lang="en-US" altLang="zh-CN" sz="2000" dirty="0">
              <a:latin typeface="仿宋" charset="0"/>
              <a:ea typeface="仿宋" charset="0"/>
              <a:cs typeface="仿宋" charset="0"/>
              <a:sym typeface="+mn-ea"/>
            </a:endParaRPr>
          </a:p>
          <a:p>
            <a:pPr algn="ctr">
              <a:lnSpc>
                <a:spcPct val="150000"/>
              </a:lnSpc>
            </a:pPr>
            <a:endParaRPr lang="zh-CN" altLang="en-US" sz="2000">
              <a:solidFill>
                <a:schemeClr val="tx1"/>
              </a:solidFill>
              <a:latin typeface="仿宋" charset="0"/>
              <a:ea typeface="仿宋" charset="0"/>
              <a:cs typeface="仿宋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24130" y="1584325"/>
            <a:ext cx="7353300" cy="7899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Arial" panose="020B0604020202090204"/>
              </a:rPr>
              <a:t> </a:t>
            </a:r>
            <a:r>
              <a:rPr kumimoji="0" lang="zh-CN" altLang="en-US" sz="2000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Arial" panose="020B0604020202090204"/>
              </a:rPr>
              <a:t>硬件电路原理图开发工具设计与实现</a:t>
            </a:r>
            <a:endParaRPr kumimoji="0" lang="zh-CN" altLang="en-US" sz="2000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Arial" panose="020B060402020209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Arial" panose="020B0604020202090204"/>
              </a:rPr>
              <a:t>                               </a:t>
            </a:r>
            <a:r>
              <a:rPr kumimoji="0" lang="zh-CN" altLang="en-US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Arial" panose="020B0604020202090204"/>
              </a:rPr>
              <a:t>工业软件创新训练</a:t>
            </a:r>
            <a:r>
              <a:rPr kumimoji="0" lang="en-US" altLang="zh-CN" u="sng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00"/>
                </a:highlight>
                <a:uFillTx/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Arial" panose="020B0604020202090204"/>
              </a:rPr>
              <a:t>I</a:t>
            </a:r>
            <a:endParaRPr kumimoji="0" lang="en-US" altLang="zh-CN" u="sng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highlight>
                <a:srgbClr val="FFFF00"/>
              </a:highlight>
              <a:uFillTx/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Arial" panose="020B0604020202090204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342900" indent="-342900" eaLnBrk="0" hangingPunct="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zh-CN" altLang="en-US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实验一</a:t>
            </a:r>
            <a:r>
              <a:rPr lang="en-US" altLang="zh-CN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、</a:t>
            </a:r>
            <a:r>
              <a:rPr lang="zh-CN" altLang="en-US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安装和熟悉</a:t>
            </a:r>
            <a:r>
              <a:rPr lang="en-US" altLang="zh-CN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Logisim</a:t>
            </a:r>
            <a:r>
              <a:rPr lang="zh-CN" altLang="en-US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工具</a:t>
            </a:r>
            <a:endParaRPr lang="en-US" altLang="zh-CN" sz="2400" dirty="0">
              <a:solidFill>
                <a:srgbClr val="C00000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marL="285750" indent="-28575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下载</a:t>
            </a:r>
            <a:r>
              <a:rPr lang="en-US" altLang="zh-CN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Logisim: https://sourceforge.net/projects/circuit/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2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Logisim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实验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  <p:pic>
        <p:nvPicPr>
          <p:cNvPr id="4" name="图片 3" descr="QQ_173226444106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11505" y="2780665"/>
            <a:ext cx="2491740" cy="648970"/>
          </a:xfrm>
          <a:prstGeom prst="rect">
            <a:avLst/>
          </a:prstGeom>
        </p:spPr>
      </p:pic>
      <p:pic>
        <p:nvPicPr>
          <p:cNvPr id="5" name="图片 4" descr="QQ_173226473920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4255" y="2708275"/>
            <a:ext cx="5045075" cy="37966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285750" indent="-285750" eaLnBrk="0" hangingPunct="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绘制异或门</a:t>
            </a:r>
            <a:endParaRPr lang="zh-CN" altLang="en-US" dirty="0">
              <a:solidFill>
                <a:schemeClr val="tx1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marL="457200" indent="-457200" eaLnBrk="0" hangingPunct="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en-US" altLang="zh-CN" sz="2400" dirty="0">
                <a:solidFill>
                  <a:srgbClr val="C00000"/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(</a:t>
            </a:r>
            <a:r>
              <a:rPr lang="zh-CN" altLang="en-US" sz="2400" dirty="0">
                <a:solidFill>
                  <a:srgbClr val="C00000"/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实验目标</a:t>
            </a:r>
            <a:r>
              <a:rPr lang="en-US" altLang="zh-CN" sz="2400" dirty="0">
                <a:solidFill>
                  <a:srgbClr val="C00000"/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1)</a:t>
            </a:r>
            <a:r>
              <a:rPr lang="en-US" altLang="zh-CN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对比我们的原理图编辑器的界面和基本功能，思考后续怎么优化？</a:t>
            </a:r>
            <a:endParaRPr lang="en-US" altLang="zh-CN" sz="2400" dirty="0">
              <a:solidFill>
                <a:schemeClr val="tx1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2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Logisim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实验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  <p:pic>
        <p:nvPicPr>
          <p:cNvPr id="4" name="图片 3" descr="QQ_172854933816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108200" y="1772920"/>
            <a:ext cx="4927600" cy="24930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342900" indent="-342900" eaLnBrk="0" hangingPunct="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zh-CN" altLang="en-US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实验二</a:t>
            </a:r>
            <a:r>
              <a:rPr lang="en-US" altLang="zh-CN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、</a:t>
            </a:r>
            <a:r>
              <a:rPr lang="zh-CN" altLang="en-US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使用</a:t>
            </a:r>
            <a:r>
              <a:rPr lang="en-US" altLang="zh-CN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5</a:t>
            </a:r>
            <a:r>
              <a:rPr lang="zh-CN" altLang="en-US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种基本门电路绘制出</a:t>
            </a:r>
            <a:r>
              <a:rPr lang="zh-CN" altLang="en-US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全加器的逻辑电路图</a:t>
            </a:r>
            <a:endParaRPr lang="en-US" altLang="zh-CN" sz="2400" dirty="0">
              <a:solidFill>
                <a:srgbClr val="C00000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marL="285750" indent="-285750" eaLnBrk="0" hangingPunct="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marL="285750" indent="-285750" eaLnBrk="0" hangingPunct="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marL="285750" indent="-285750" eaLnBrk="0" hangingPunct="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marL="285750" indent="-285750" eaLnBrk="0" hangingPunct="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marL="285750" indent="-285750" eaLnBrk="0" hangingPunct="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eaLnBrk="0" hangingPunct="0">
              <a:lnSpc>
                <a:spcPct val="150000"/>
              </a:lnSpc>
              <a:buFont typeface="Arial" panose="020B0604020202090204" pitchFamily="34" charset="0"/>
            </a:pPr>
            <a:endParaRPr lang="zh-CN" altLang="en-US" dirty="0">
              <a:solidFill>
                <a:schemeClr val="tx1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marL="285750" indent="-285750" eaLnBrk="0" hangingPunct="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marL="285750" indent="-285750" eaLnBrk="0" hangingPunct="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一位全加器的逻辑表达式为</a:t>
            </a:r>
            <a:r>
              <a:rPr lang="en-US" altLang="zh-CN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：</a:t>
            </a:r>
            <a:endParaRPr lang="en-US" altLang="zh-CN" dirty="0">
              <a:solidFill>
                <a:schemeClr val="tx1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marL="285750" indent="-285750" eaLnBrk="0" hangingPunct="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dirty="0">
              <a:solidFill>
                <a:schemeClr val="tx1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marL="285750" indent="-285750" eaLnBrk="0" hangingPunct="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marL="285750" indent="-285750" eaLnBrk="0" hangingPunct="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2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Logisim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实验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  <p:pic>
        <p:nvPicPr>
          <p:cNvPr id="5" name="图片 4" descr="QQ_17322003860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978" y="5373370"/>
            <a:ext cx="2646045" cy="796290"/>
          </a:xfrm>
          <a:prstGeom prst="rect">
            <a:avLst/>
          </a:prstGeom>
        </p:spPr>
      </p:pic>
      <p:pic>
        <p:nvPicPr>
          <p:cNvPr id="9" name="图片 8" descr="QQ_173220073959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5170" y="1988820"/>
            <a:ext cx="2613660" cy="25285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285750" indent="-285750" eaLnBrk="0" hangingPunct="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一位全加器</a:t>
            </a:r>
            <a:r>
              <a:rPr lang="zh-CN" altLang="en-US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的真值表</a:t>
            </a:r>
            <a:endParaRPr lang="zh-CN" altLang="en-US" dirty="0">
              <a:solidFill>
                <a:schemeClr val="tx1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2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Logisim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实验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  <p:pic>
        <p:nvPicPr>
          <p:cNvPr id="6" name="图片 5" descr="QQ_17322033426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0" y="1821180"/>
            <a:ext cx="2971800" cy="40767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285750" indent="-285750" eaLnBrk="0" hangingPunct="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5</a:t>
            </a:r>
            <a:r>
              <a:rPr lang="zh-CN" altLang="en-US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种基本门电路标识及其</a:t>
            </a:r>
            <a:r>
              <a:rPr lang="zh-CN" altLang="en-US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真值表</a:t>
            </a:r>
            <a:endParaRPr lang="zh-CN" altLang="en-US" dirty="0">
              <a:solidFill>
                <a:schemeClr val="tx1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2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Logisim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实验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  <p:pic>
        <p:nvPicPr>
          <p:cNvPr id="5" name="图片 4" descr="QQ_17321984101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725" y="2077085"/>
            <a:ext cx="6686550" cy="31337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285750" indent="-285750" eaLnBrk="0" hangingPunct="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异或门</a:t>
            </a:r>
            <a:endParaRPr lang="en-US" altLang="zh-CN" dirty="0">
              <a:solidFill>
                <a:schemeClr val="tx1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2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Logisim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实验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  <p:pic>
        <p:nvPicPr>
          <p:cNvPr id="4" name="图片 3" descr="QQ_172854933816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108200" y="2203450"/>
            <a:ext cx="4927600" cy="24930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342900" indent="-342900" eaLnBrk="0" hangingPunct="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zh-CN" altLang="en-US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实验二</a:t>
            </a:r>
            <a:r>
              <a:rPr lang="en-US" altLang="zh-CN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、</a:t>
            </a:r>
            <a:r>
              <a:rPr lang="zh-CN" altLang="en-US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使用</a:t>
            </a:r>
            <a:r>
              <a:rPr lang="en-US" altLang="zh-CN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5</a:t>
            </a:r>
            <a:r>
              <a:rPr lang="zh-CN" altLang="en-US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种基本门电路绘制出</a:t>
            </a:r>
            <a:r>
              <a:rPr lang="zh-CN" altLang="en-US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全加器的逻辑电路图</a:t>
            </a:r>
            <a:endParaRPr lang="en-US" altLang="zh-CN" sz="2400" dirty="0">
              <a:solidFill>
                <a:srgbClr val="C00000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marL="285750" indent="-285750" eaLnBrk="0" hangingPunct="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marL="285750" indent="-285750" eaLnBrk="0" hangingPunct="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marL="285750" indent="-285750" eaLnBrk="0" hangingPunct="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marL="285750" indent="-285750" eaLnBrk="0" hangingPunct="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marL="285750" indent="-285750" eaLnBrk="0" hangingPunct="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eaLnBrk="0" hangingPunct="0">
              <a:lnSpc>
                <a:spcPct val="150000"/>
              </a:lnSpc>
              <a:buFont typeface="Arial" panose="020B0604020202090204" pitchFamily="34" charset="0"/>
            </a:pPr>
            <a:endParaRPr lang="zh-CN" altLang="en-US" dirty="0">
              <a:solidFill>
                <a:schemeClr val="tx1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marL="285750" indent="-285750" eaLnBrk="0" hangingPunct="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en-US" altLang="zh-CN" sz="2400" dirty="0">
                <a:solidFill>
                  <a:srgbClr val="C00000"/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(</a:t>
            </a:r>
            <a:r>
              <a:rPr lang="zh-CN" altLang="en-US" sz="2400" dirty="0">
                <a:solidFill>
                  <a:srgbClr val="C00000"/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实验目标</a:t>
            </a:r>
            <a:r>
              <a:rPr lang="en-US" altLang="zh-CN" sz="2400" dirty="0">
                <a:solidFill>
                  <a:srgbClr val="C00000"/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2)</a:t>
            </a:r>
            <a:r>
              <a:rPr lang="en-US" altLang="zh-CN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：</a:t>
            </a:r>
            <a:r>
              <a:rPr lang="zh-CN" altLang="en-US" sz="24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了解数字逻辑电路的基础知识</a:t>
            </a:r>
            <a:r>
              <a:rPr lang="en-US" altLang="zh-CN" sz="24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。</a:t>
            </a:r>
            <a:endParaRPr lang="en-US" altLang="zh-CN" dirty="0">
              <a:solidFill>
                <a:schemeClr val="tx1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marL="285750" indent="-285750" eaLnBrk="0" hangingPunct="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marL="285750" indent="-285750" eaLnBrk="0" hangingPunct="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2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Logisim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实验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  <p:pic>
        <p:nvPicPr>
          <p:cNvPr id="9" name="图片 8" descr="QQ_17322007395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170" y="1988820"/>
            <a:ext cx="2613660" cy="25285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285750" indent="-285750" eaLnBrk="0" hangingPunct="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实验三</a:t>
            </a:r>
            <a:r>
              <a:rPr lang="en-US" altLang="zh-CN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、</a:t>
            </a:r>
            <a:r>
              <a:rPr lang="zh-CN" altLang="en-US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根据</a:t>
            </a:r>
            <a:r>
              <a:rPr lang="en-US" altLang="zh-CN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Logisim</a:t>
            </a:r>
            <a:r>
              <a:rPr lang="zh-CN" altLang="en-US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电路分析功能</a:t>
            </a:r>
            <a:r>
              <a:rPr lang="en-US" altLang="zh-CN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，</a:t>
            </a:r>
            <a:r>
              <a:rPr lang="zh-CN" altLang="en-US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得到</a:t>
            </a:r>
            <a:r>
              <a:rPr lang="zh-CN" altLang="en-US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全加器的真值表</a:t>
            </a:r>
            <a:r>
              <a:rPr lang="en-US" altLang="zh-CN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，</a:t>
            </a:r>
            <a:r>
              <a:rPr lang="zh-CN" altLang="en-US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验证电路的正确性</a:t>
            </a:r>
            <a:endParaRPr lang="en-US" altLang="zh-CN" dirty="0">
              <a:solidFill>
                <a:srgbClr val="C00000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rgbClr val="C00000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marL="285750" indent="-285750" eaLnBrk="0" hangingPunct="0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en-US" altLang="zh-CN" sz="2400" dirty="0">
                <a:solidFill>
                  <a:srgbClr val="C00000"/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(</a:t>
            </a:r>
            <a:r>
              <a:rPr lang="zh-CN" altLang="en-US" sz="2400" dirty="0">
                <a:solidFill>
                  <a:srgbClr val="C00000"/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实验目标</a:t>
            </a:r>
            <a:r>
              <a:rPr lang="en-US" altLang="zh-CN" sz="2400" dirty="0">
                <a:solidFill>
                  <a:srgbClr val="C00000"/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3)</a:t>
            </a:r>
            <a:r>
              <a:rPr lang="en-US" altLang="zh-CN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：</a:t>
            </a:r>
            <a:r>
              <a:rPr lang="zh-CN" altLang="en-US" sz="24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进一步了解数字系统的基本原理</a:t>
            </a:r>
            <a:r>
              <a:rPr lang="en-US" altLang="zh-CN" sz="24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。</a:t>
            </a:r>
            <a:endParaRPr lang="en-US" altLang="zh-CN" dirty="0">
              <a:solidFill>
                <a:schemeClr val="tx1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2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Logisim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实验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  <p:pic>
        <p:nvPicPr>
          <p:cNvPr id="5" name="图片 4" descr="QQ_17322054349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585" y="2276475"/>
            <a:ext cx="4077970" cy="32169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commondata" val="eyJoZGlkIjoiZjRiOGJhODg4MWI4N2MxOTBhNmQ4OTA0ZGJlYmNhMTQ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WPS 文字</Application>
  <PresentationFormat/>
  <Paragraphs>141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34" baseType="lpstr">
      <vt:lpstr>Arial</vt:lpstr>
      <vt:lpstr>宋体</vt:lpstr>
      <vt:lpstr>Wingdings</vt:lpstr>
      <vt:lpstr>Arial</vt:lpstr>
      <vt:lpstr>Kaiti SC Bold</vt:lpstr>
      <vt:lpstr>Comic Sans MS Regular</vt:lpstr>
      <vt:lpstr>黑体</vt:lpstr>
      <vt:lpstr>汉仪中黑KW</vt:lpstr>
      <vt:lpstr>仿宋</vt:lpstr>
      <vt:lpstr>华文细黑</vt:lpstr>
      <vt:lpstr>微软雅黑</vt:lpstr>
      <vt:lpstr>Wingdings</vt:lpstr>
      <vt:lpstr>汉仪旗黑</vt:lpstr>
      <vt:lpstr>宋体</vt:lpstr>
      <vt:lpstr>华文仿宋</vt:lpstr>
      <vt:lpstr>黑体</vt:lpstr>
      <vt:lpstr>方正仿宋_GBK</vt:lpstr>
      <vt:lpstr>微软雅黑</vt:lpstr>
      <vt:lpstr>Arial Unicode MS</vt:lpstr>
      <vt:lpstr>Calibri</vt:lpstr>
      <vt:lpstr>Helvetica Neue</vt:lpstr>
      <vt:lpstr>汉仪书宋二KW</vt:lpstr>
      <vt:lpstr>黑体-简</vt:lpstr>
      <vt:lpstr>儷宋 Pro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小月儿</cp:lastModifiedBy>
  <cp:revision>524</cp:revision>
  <dcterms:created xsi:type="dcterms:W3CDTF">2024-11-22T09:26:05Z</dcterms:created>
  <dcterms:modified xsi:type="dcterms:W3CDTF">2024-11-22T09:26:05Z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859079C17E22F5986F098D653DAB2F7D_42</vt:lpwstr>
  </property>
  <property fmtid="{D5CDD505-2E9C-101B-9397-08002B2CF9AE}" pid="3" name="KSOProductBuildVer">
    <vt:lpwstr>2052-6.11.0.8885</vt:lpwstr>
  </property>
</Properties>
</file>