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4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76" r:id="rId25"/>
    <p:sldId id="370" r:id="rId26"/>
    <p:sldId id="372" r:id="rId27"/>
    <p:sldId id="373" r:id="rId28"/>
    <p:sldId id="374" r:id="rId29"/>
    <p:sldId id="371" r:id="rId30"/>
    <p:sldId id="37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787AA-7A19-4414-A37D-692AD4C9B36D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81113A-78B1-45DF-8489-2BC009AB06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7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2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3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7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2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3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4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6AB4E83-A4B7-436F-86FC-C65C184B9E55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2DDA37AC-5DBB-494B-A0FA-6A508457C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330782B-FDEC-40F9-9204-E47F4E81E370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332327B0-34BC-44C3-8AB6-9DAC2C1D6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B540A82C-A4B1-46FF-B351-3A81F0C7A9AF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070EFBCA-466E-4849-99E3-B56250C7F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>
            <a:extLst>
              <a:ext uri="{FF2B5EF4-FFF2-40B4-BE49-F238E27FC236}">
                <a16:creationId xmlns:a16="http://schemas.microsoft.com/office/drawing/2014/main" id="{8873594C-2C0A-4D83-AFA9-1833D80B6F45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E37619A1-0629-4236-9913-3AA6EE8A9B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>
            <a:extLst>
              <a:ext uri="{FF2B5EF4-FFF2-40B4-BE49-F238E27FC236}">
                <a16:creationId xmlns:a16="http://schemas.microsoft.com/office/drawing/2014/main" id="{18C73F75-1079-4A70-8664-6FF3AED00179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38C74912-7AE1-493C-AB18-22E438927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D7B715D3-507E-4C5A-AA22-8527BEF037DD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B596743D-FA60-4DFC-BF53-9691977897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>
            <a:extLst>
              <a:ext uri="{FF2B5EF4-FFF2-40B4-BE49-F238E27FC236}">
                <a16:creationId xmlns:a16="http://schemas.microsoft.com/office/drawing/2014/main" id="{7A1DA1F1-3A5A-4BA5-92B0-686DABB0AE4B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E3CE6304-DA8D-4D11-814B-C35FCAD8C8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F82DF385-51B1-48EE-BFEA-C61B91C2CDF8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04DCED0A-E4ED-4530-852F-D257A5C23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23DEA547-5F6A-4E9E-AC49-7647C5B89685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4DD11DFA-CDFE-4BC4-88B6-B7FB19517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3D3895E9-AFD0-435D-80FB-23E5CE910933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AE113F6A-6B88-43DD-A107-24C8B70E1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EE37C56D-7F0F-48A8-BBA5-22D3037A1062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7E0AD40-E28E-41DC-8023-01A59E291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667F39AC-3AF0-4A51-B318-50634D47240A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F3931A04-AB60-417B-8859-5B18AC8A9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EE37C56D-7F0F-48A8-BBA5-22D3037A1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57E0AD40-E28E-41DC-8023-01A59E291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925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329026E9-048A-4487-AF48-A53E0B1DFB2D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D547036-D1DA-4F10-B93E-2C2040F4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329026E9-048A-4487-AF48-A53E0B1DF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D547036-D1DA-4F10-B93E-2C2040F4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50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329026E9-048A-4487-AF48-A53E0B1DF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D547036-D1DA-4F10-B93E-2C2040F4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2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>
            <a:extLst>
              <a:ext uri="{FF2B5EF4-FFF2-40B4-BE49-F238E27FC236}">
                <a16:creationId xmlns:a16="http://schemas.microsoft.com/office/drawing/2014/main" id="{329026E9-048A-4487-AF48-A53E0B1DF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FD547036-D1DA-4F10-B93E-2C2040F44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64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EA1AE564-BBBD-4BAC-88EE-8D12521F3403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A976C0B3-88E6-4EDC-8206-7304A1D76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D7DF5AEF-4A1C-4CDE-9812-015BA693B25F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8AE0A6-CD8A-4FD2-92AB-684D69C4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E28AF14E-9B21-4F60-BA1D-06699D657E1C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37EA0BA9-A7CD-4D06-9E3C-71D7DC388A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A9F78D5-D4D4-4537-AFD4-DD13970D29E2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3E65763-BCEE-41F7-B9B8-F56CC4B94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CB6CBCBD-2D64-44CD-AB2D-58F0A3FF634D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344ED536-36E4-413F-9BD0-A50DC5926F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E25414A-863B-47D8-A7F8-988D236572D4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DE0EB892-2D63-4A5C-9FC4-8C9A36407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C682B17F-56D8-4E4C-8CE4-FB6ABAB0DE2B}"/>
              </a:ext>
            </a:extLst>
          </p:cNvPr>
          <p:cNvSpPr>
            <a:spLocks noGrp="1" noChangeArrowheads="1" noTextEdit="1"/>
          </p:cNvSpPr>
          <p:nvPr>
            <p:ph type="sldImg"/>
          </p:nvPr>
        </p:nvSpPr>
        <p:spPr>
          <a:xfrm>
            <a:off x="28575" y="746125"/>
            <a:ext cx="6613525" cy="3721100"/>
          </a:xfrm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5E81B026-C8D0-4DB5-AE17-28263E447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4714875"/>
            <a:ext cx="4891088" cy="4467225"/>
          </a:xfrm>
          <a:noFill/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C7722-097D-4C89-A15B-5FBB928CE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2F4346-D2CB-4848-87A9-658E36C76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7B1CD-D22E-4C63-BE27-C0C866C9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EE972-55E0-481B-BFB8-09FE1304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CE45B-F1C2-4BE3-BC51-613B6985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54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FC1A6-170F-462F-8E36-A31C6E8DD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59F58-CDEE-4FB4-A198-5986558B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FFD47-2DAF-405C-8464-72E54DBF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5DC78-DECE-4996-A8EF-35B3DC3C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6D7C0-F7F6-4F86-BA93-E78760B6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E46370-0139-4C7F-B904-FB68246CB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FF1E04-3C08-4224-9B48-901F5FF7F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FAD927-A070-45BA-8128-8A8E7242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5F2CAF-8695-487D-92DB-44854A6C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DFB4CE-274D-49DB-B10E-EDD5C74E2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7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2C735-AEC2-4761-9625-DD0FA28E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50EDFA-8225-4764-98F8-D0460732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8225B-E330-424A-A17D-CE757F45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25C4A-6A44-4D12-8300-8D7697D5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EAB8B-F586-40E6-A09F-9DD2D5C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65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061D2-10EC-449C-B22E-0A17827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933A65-D146-4A5E-9417-CAE12FAA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608EE-CC14-4E0A-9721-0F67A298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ED83EE-C062-46D7-A95B-223C8A4A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5A7064-615C-461D-AEAB-F4BF3D4B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862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9AEA0B-D79B-48A3-90F5-10F4F139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63F40-0BFE-49FB-AA18-842ABEC28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BFDCA-2580-474B-93D0-DA67BC45F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22C504-E9C9-4BD0-967C-41029C1E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FDC33D-DA19-4089-B1D4-1B3479E7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6F4821-5482-4F7F-B667-58457011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30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A984-2894-4409-B240-1295B43D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C956C-40AE-4595-B93E-7BB937349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B4D9E2-A3FD-4AC7-BC68-1CF87CA8CA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2012F-D30A-4572-8933-4FD5FEF49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6177B8-EBCC-48C4-8F00-B43B691C7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D1209D-90E0-4AE1-890E-65425D2C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A73650-F876-402B-B833-8C4A225D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787B6A-0FC5-439C-8F82-EA570D2E6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2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CF578-95D4-4ADF-98DA-762C0159B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2F6050-2FF7-4F88-BFF2-B70A823C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2356CD-26CF-4573-A993-78AAF219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F30F25-326D-40F3-B001-B4445C6A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1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A0AFE3-78EE-4AA6-9567-1544AE03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28BC9-EC9B-4E1C-8F57-8F97B029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A299FD-3008-430A-956E-A87B7F0A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85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13018-7004-4793-8954-F2A4E470C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D841E9-F92E-4541-A4E0-168CB3AA1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36D595-C605-40C9-802D-0137C77B5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34B4C2-9E4A-4BDF-81BA-10484EB7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E73D1C-B67D-4F97-87D1-D1814BE6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C2202E-85A8-44BC-BB43-C6E8FE06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30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5E85E-C0BA-4F0B-8287-0B10E309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3C3FFE-F4EE-4AB0-A68D-F381BE567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7910B-5269-4626-B74C-2E472BCE7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2B2938-7051-4846-BD65-F3DD78A9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14F9E-BCDC-4A1B-B5FB-412DBEF1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2A050E-20C6-4111-8BFA-EB4A9FBB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9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087D93-443E-4284-82A5-DA8C8A6E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466479-C5C0-461E-81C6-2171C8DA5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B96D0-8BC0-4A17-93D3-598F0EDDE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8FBF-64F5-4D39-B903-03D22DABD76B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16CBB4-DC10-449D-A521-284F048F6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17FBE-C93C-4751-99D9-7A9B9D628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1E45F-4E0E-4DC3-86CA-C399B98D55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4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dbc.postgresql.org/download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392633-C060-49E5-9029-6605366DC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552700"/>
            <a:ext cx="878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algn="ctr" latinLnBrk="1">
              <a:defRPr/>
            </a:pPr>
            <a:r>
              <a:rPr lang="en-US" altLang="zh-CN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6.6 </a:t>
            </a:r>
            <a:r>
              <a:rPr lang="zh-CN" alt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数据库游标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57644BA2-8120-4E3F-84A3-7B2BE7BB4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260350"/>
            <a:ext cx="758666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六、在存储过程中使用游标的示例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00D3A43-8F91-49C7-894E-9C0B234C4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113760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、下面例子使用不带参数的游标，查询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student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表的学号、学生姓名和性别。</a:t>
            </a:r>
          </a:p>
        </p:txBody>
      </p:sp>
      <p:pic>
        <p:nvPicPr>
          <p:cNvPr id="173060" name="Picture 2">
            <a:extLst>
              <a:ext uri="{FF2B5EF4-FFF2-40B4-BE49-F238E27FC236}">
                <a16:creationId xmlns:a16="http://schemas.microsoft.com/office/drawing/2014/main" id="{0AEFEC99-9CAD-4C12-BEB4-D9E4B8D1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1436688"/>
            <a:ext cx="9174163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585AC2C9-9C40-4B31-BDD9-A1185B58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92150"/>
            <a:ext cx="817562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执行存储过程的结果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5107" name="Picture 3">
            <a:extLst>
              <a:ext uri="{FF2B5EF4-FFF2-40B4-BE49-F238E27FC236}">
                <a16:creationId xmlns:a16="http://schemas.microsoft.com/office/drawing/2014/main" id="{379A9C34-F596-4F67-88A2-53A7D74BA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450" y="404813"/>
            <a:ext cx="10223500" cy="619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492A98CB-5838-4364-B516-F007992FC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8" y="260350"/>
            <a:ext cx="7586662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六、在存储过程中使用游标的示例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921AE601-87F6-4EFE-B6D2-360D0666F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65175"/>
            <a:ext cx="11376025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、下面示例使用带参数的游标，从成绩表中查询分数大于某给定值的学号和课程号。</a:t>
            </a:r>
          </a:p>
        </p:txBody>
      </p:sp>
      <p:pic>
        <p:nvPicPr>
          <p:cNvPr id="177156" name="Picture 2">
            <a:extLst>
              <a:ext uri="{FF2B5EF4-FFF2-40B4-BE49-F238E27FC236}">
                <a16:creationId xmlns:a16="http://schemas.microsoft.com/office/drawing/2014/main" id="{1ADE7376-060B-4267-A3E3-3EEB69BC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401763"/>
            <a:ext cx="9588500" cy="536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3A97D20E-ACF8-47A4-ABBB-15D478EBD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692150"/>
            <a:ext cx="817562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执行存储过程的结果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179203" name="Picture 2">
            <a:extLst>
              <a:ext uri="{FF2B5EF4-FFF2-40B4-BE49-F238E27FC236}">
                <a16:creationId xmlns:a16="http://schemas.microsoft.com/office/drawing/2014/main" id="{B6ED42C1-A9F3-4F4C-8742-2593971E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684213"/>
            <a:ext cx="9577388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06C9F8F-DD09-43D1-A392-03F2FF0F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3575" y="2552700"/>
            <a:ext cx="8785225" cy="83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algn="ctr" latinLnBrk="1">
              <a:defRPr/>
            </a:pPr>
            <a:r>
              <a:rPr lang="en-US" altLang="zh-CN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6.7 </a:t>
            </a:r>
            <a:r>
              <a:rPr lang="zh-CN" alt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嵌入式</a:t>
            </a:r>
            <a:r>
              <a:rPr lang="en-US" altLang="zh-CN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SQL</a:t>
            </a:r>
            <a:r>
              <a:rPr lang="zh-CN" altLang="en-US" sz="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</a:rPr>
              <a:t>编程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68E5C2B-6578-4DB3-90BD-2A64CAAB7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341438"/>
            <a:ext cx="11593513" cy="375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>
            <a:lvl1pPr indent="-457200" defTabSz="863600"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了解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与宿主语言的关系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理解嵌入式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的处理过程</a:t>
            </a: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理解嵌入式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与主语言之间的通信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理解嵌入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的使用方式</a:t>
            </a:r>
            <a:endParaRPr lang="en-US" altLang="zh-CN" sz="32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  <a:defRPr/>
            </a:pP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理解并掌握在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Java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语言中嵌入执行</a:t>
            </a:r>
            <a:r>
              <a:rPr lang="en-US" altLang="zh-CN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</a:t>
            </a:r>
            <a:r>
              <a:rPr lang="zh-CN" altLang="en-US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语句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28AD6A0-C580-434F-9C04-0F2A76863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476250"/>
            <a:ext cx="590391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defTabSz="647700">
              <a:defRPr/>
            </a:pP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本节的主要内容</a:t>
            </a: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41426C2D-B1CF-403F-836C-86A9E0E3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与宿主语言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0E792DE-7822-47A9-A982-FB901A04E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131888"/>
            <a:ext cx="11522075" cy="55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语言具有很强的查询处理能力，而逻辑表达的能力很弱，界面编程能力也很弱。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如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C/C++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等高级语言具有很强逻辑表达能力，能实现复杂的处理逻辑，同时具有较强的用户界面实现功能。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为了使程序语言同时具有它的优点，在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JAVA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C/C++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等高级语言中嵌入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语句，称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高级语言为宿主语言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DBMS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的预编译器扫描识别处理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语句，把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语句转换成主语言调用语句，以使主语言编译程序能识别它，最后由主语言的编译程序将整个源程序编译成目标码，然后连接（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Link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）处理生成装载模块。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C883088-2751-4DBC-A23A-18E4E25A0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的处理过程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5F990F87-FC78-4E18-A95E-FE2DE434A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8066087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嵌入式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是一个语句级接口，通过程序访问的数据库模式必须在编写程序时已知，以便构造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语句。例如，程序员必须知道数据表名称、列名称及它的域。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对于嵌入式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RDBMS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一般采用预编译方法处理，即由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RDBMS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的预处理程序对源程序进行扫描，识别出嵌入的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语句，把它们转换成主语言调用语句，以使主语言编译程序能识别它们，然后由主语言的编译程序将纯的主语言编译成目标码。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FA43DA7-1377-4FCB-A7D9-3927F21635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59825" y="404813"/>
          <a:ext cx="3171825" cy="61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Visio" r:id="rId4" imgW="1751400" imgH="3363840" progId="Visio.Drawing.11">
                  <p:embed/>
                </p:oleObj>
              </mc:Choice>
              <mc:Fallback>
                <p:oleObj name="Visio" r:id="rId4" imgW="1751400" imgH="3363840" progId="Visio.Drawing.11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5FA43DA7-1377-4FCB-A7D9-3927F2163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825" y="404813"/>
                        <a:ext cx="3171825" cy="611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A840625D-AA23-43A0-ACBF-26EAAE730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75152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与主语言之间的通信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03B3A58-FF04-461F-9902-57B5477E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233488"/>
            <a:ext cx="11737975" cy="429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将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嵌入到高级语言中混合编程，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语句负责操纵数据库，高级语言语句负责控制流程。这时程序中会含有两种不同的计算模型的语句，从而需要二者之间建立通信。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数据库工作单元与源程序工作单元之间的通信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主要包括：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向主语言传递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语句的执行状态信息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，使主语言能够根据此信息控制程序流程，主要用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通信区实现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主语言向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语句提供参数，</a:t>
            </a:r>
            <a:r>
              <a:rPr lang="zh-CN" altLang="en-US" sz="2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主要用主变量实现</a:t>
            </a:r>
            <a:endParaRPr lang="en-US" altLang="zh-CN" sz="2600" b="1">
              <a:solidFill>
                <a:srgbClr val="FF0066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3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将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语句查询数据库的结果传回主语言处理，</a:t>
            </a:r>
            <a:r>
              <a:rPr lang="zh-CN" altLang="en-US" sz="2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主要用主变量和游标实现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4621BFF-74B5-4A93-BC5F-C5B74EDA6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三、嵌入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的使用规定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C7B6B59-0097-4026-B083-AA0262B68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233488"/>
            <a:ext cx="113411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在程序中要区分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语句和宿主语言语句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132C4A-1760-4CAB-B502-BBA468477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2060575"/>
            <a:ext cx="11377613" cy="338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在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语言嵌入式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语句，为了能够区分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语句与宿主语言语句，所有的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语句都必须加前缀标识“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EXEC SQL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”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，并以“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END_EXEC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”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作为语句的结束标志。嵌入式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语句的格式如：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EXEC SQL  &lt;SQL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  END_EXEC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结束标志在不同的宿主语言中可能是不同的，在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和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PASCAL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语言程序中规定结束标志为“；”，而不是“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END_EXEC”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467F5FB6-114F-464B-A894-161683216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5" y="1341438"/>
            <a:ext cx="11593513" cy="255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>
            <a:lvl1pPr indent="-4572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863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了解游标的基本概念</a:t>
            </a:r>
            <a:endParaRPr lang="en-US" altLang="zh-CN" sz="36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掌握游标声明、打开、读取、关闭的方法</a:t>
            </a:r>
            <a:endParaRPr lang="en-US" altLang="zh-CN" sz="36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FF0000"/>
              </a:buClr>
              <a:buFontTx/>
              <a:buChar char="•"/>
            </a:pPr>
            <a:r>
              <a:rPr lang="zh-CN" altLang="en-US" sz="360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掌握游标的编程</a:t>
            </a:r>
            <a:endParaRPr lang="en-US" altLang="zh-CN" sz="3600">
              <a:latin typeface="Times New Roman" panose="02020603050405020304" pitchFamily="18" charset="0"/>
              <a:ea typeface="隶书" panose="020105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4174B3A-AF09-42D0-81B5-32B9E0398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476250"/>
            <a:ext cx="5903913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4802" tIns="32401" rIns="64802" bIns="32401">
            <a:spAutoFit/>
          </a:bodyPr>
          <a:lstStyle/>
          <a:p>
            <a:pPr defTabSz="647700">
              <a:defRPr/>
            </a:pP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【</a:t>
            </a:r>
            <a:r>
              <a:rPr lang="zh-CN" alt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本节的主要内容</a:t>
            </a:r>
            <a:r>
              <a:rPr lang="en-US" sz="4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】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32CF420-9905-4376-B293-349255885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75152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的使用规定（续）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6177F2E-97F2-4507-978E-637FAA46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233488"/>
            <a:ext cx="11341100" cy="62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的集合处理方式与宿主语言单记录处理方式之间的协调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780CC3-D64A-4FEF-B38B-D9D0F713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873250"/>
            <a:ext cx="11377613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由于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语句处理的是记录集合，而宿主语言语句一次只能处理一条记录，因此需要使用游标（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）机制，把集合操作转换为单记录处理方式。与游标有关的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语句如下：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）游标定义语句（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DECLARE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。游标是与某一查询结果相联系的符号名，游标用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的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DECLARE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语句定义，其格式如下：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EXEC SQL DECLARE &lt;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游标名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 CURSOR FOR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	&lt; SELECT 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END EXEC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游标定义语句是一个说明语句，定义中的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并不立即执行。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4E2C6C9-7BFF-4912-9B90-8170A06B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88106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的使用规定（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45058F90-A8D0-4701-A240-D21A45619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41438"/>
            <a:ext cx="11377612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2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）游标打开语句（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。该语句在执行游标定义中的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语句，同时游标处于活动状态。游标是一个指针，此时指向查询结果的第一行之前。</a:t>
            </a:r>
            <a:r>
              <a:rPr lang="en-US" altLang="zh-CN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zh-CN" altLang="en-US" sz="26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语句的格式如下：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EXEC SQL OPEN &lt;</a:t>
            </a:r>
            <a:r>
              <a:rPr lang="zh-CN" altLang="en-US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游标名</a:t>
            </a: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</a:t>
            </a:r>
          </a:p>
          <a:p>
            <a:pPr lvl="1" eaLnBrk="1" hangingPunct="1">
              <a:lnSpc>
                <a:spcPct val="140000"/>
              </a:lnSpc>
            </a:pPr>
            <a:endParaRPr lang="en-US" altLang="zh-CN" sz="2600" b="1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END_EXEC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34D18404-26D9-4727-8C02-6D67E1BE2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88106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的使用规定（</a:t>
            </a:r>
            <a:r>
              <a:rPr lang="zh-CN" altLang="en-US" sz="36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续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0F152907-EB31-448B-ABEE-265B926D1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41438"/>
            <a:ext cx="11377612" cy="401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3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）游标读取数据语句（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FETCH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。此时游标推进一行，并把游标指向的行（即当前行）中的值取出并送到共享变量，其格式如下：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EXEC SQL FETCH FROM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游标名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  INTO  &lt;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变量表</a:t>
            </a: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&gt;</a:t>
            </a:r>
          </a:p>
          <a:p>
            <a:pPr eaLnBrk="1" hangingPunct="1">
              <a:lnSpc>
                <a:spcPct val="140000"/>
              </a:lnSpc>
            </a:pPr>
            <a:endParaRPr lang="en-US" altLang="zh-CN" sz="26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END_EXEC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6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变量表由逗号分开的共享变量组成。</a:t>
            </a:r>
            <a:r>
              <a:rPr lang="en-US" altLang="zh-CN" sz="26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FETCH</a:t>
            </a:r>
            <a:r>
              <a:rPr lang="zh-CN" altLang="en-US" sz="2600" b="1" dirty="0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语句通常置于宿主语言程序的循环结构中，并借助宿主语言的处理语句逐一处理查询结果中的每一个元组。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44447A0-2C5A-4FFF-89AC-C1D9D216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69888"/>
            <a:ext cx="881062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四、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语句的步骤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7635" name="Rectangle 4">
            <a:extLst>
              <a:ext uri="{FF2B5EF4-FFF2-40B4-BE49-F238E27FC236}">
                <a16:creationId xmlns:a16="http://schemas.microsoft.com/office/drawing/2014/main" id="{24538389-F355-4B5B-945C-1DB51F9D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41438"/>
            <a:ext cx="1137761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</a:t>
            </a:r>
            <a:endParaRPr lang="zh-CN" altLang="en-US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BEB758-3B9C-443E-A451-FB15FDC632B6}"/>
              </a:ext>
            </a:extLst>
          </p:cNvPr>
          <p:cNvSpPr/>
          <p:nvPr/>
        </p:nvSpPr>
        <p:spPr>
          <a:xfrm>
            <a:off x="165099" y="996950"/>
            <a:ext cx="11377613" cy="4205126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编写 </a:t>
            </a:r>
            <a:r>
              <a:rPr lang="en-US" altLang="zh-CN" dirty="0"/>
              <a:t>.</a:t>
            </a:r>
            <a:r>
              <a:rPr lang="en-US" altLang="zh-CN" dirty="0" err="1"/>
              <a:t>sqlj</a:t>
            </a:r>
            <a:r>
              <a:rPr lang="en-US" altLang="zh-CN" dirty="0"/>
              <a:t> </a:t>
            </a:r>
            <a:r>
              <a:rPr lang="zh-CN" altLang="en-US" dirty="0"/>
              <a:t>源文件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      ↓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 err="1"/>
              <a:t>sqlj</a:t>
            </a:r>
            <a:r>
              <a:rPr lang="en-US" altLang="zh-CN" dirty="0"/>
              <a:t> </a:t>
            </a:r>
            <a:r>
              <a:rPr lang="zh-CN" altLang="en-US" dirty="0"/>
              <a:t>编译生成 </a:t>
            </a:r>
            <a:r>
              <a:rPr lang="en-US" altLang="zh-CN" dirty="0"/>
              <a:t>.java </a:t>
            </a:r>
            <a:r>
              <a:rPr lang="zh-CN" altLang="en-US" dirty="0"/>
              <a:t>文件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      ↓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 err="1"/>
              <a:t>javac</a:t>
            </a:r>
            <a:r>
              <a:rPr lang="en-US" altLang="zh-CN" dirty="0"/>
              <a:t> </a:t>
            </a:r>
            <a:r>
              <a:rPr lang="zh-CN" altLang="en-US" dirty="0"/>
              <a:t>编译 </a:t>
            </a:r>
            <a:r>
              <a:rPr lang="en-US" altLang="zh-CN" dirty="0"/>
              <a:t>Java </a:t>
            </a:r>
            <a:r>
              <a:rPr lang="zh-CN" altLang="en-US" dirty="0"/>
              <a:t>字节码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      ↓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运行 </a:t>
            </a:r>
            <a:r>
              <a:rPr lang="en-US" altLang="zh-CN" dirty="0"/>
              <a:t>Java </a:t>
            </a:r>
            <a:r>
              <a:rPr lang="zh-CN" altLang="en-US" dirty="0"/>
              <a:t>程序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      ↓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dirty="0"/>
              <a:t>通过嵌入式 </a:t>
            </a:r>
            <a:r>
              <a:rPr lang="en-US" altLang="zh-CN" dirty="0"/>
              <a:t>SQL </a:t>
            </a:r>
            <a:r>
              <a:rPr lang="zh-CN" altLang="en-US" dirty="0"/>
              <a:t>操作 </a:t>
            </a:r>
            <a:r>
              <a:rPr lang="en-US" altLang="zh-CN" dirty="0"/>
              <a:t>PostgreSQL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endParaRPr lang="zh-CN" altLang="zh-CN" b="1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744447A0-2C5A-4FFF-89AC-C1D9D216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69888"/>
            <a:ext cx="8810625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五、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Java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语言嵌入式</a:t>
            </a:r>
            <a:r>
              <a:rPr lang="en-US" altLang="zh-CN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SQL</a:t>
            </a: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语句的步骤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7635" name="Rectangle 4">
            <a:extLst>
              <a:ext uri="{FF2B5EF4-FFF2-40B4-BE49-F238E27FC236}">
                <a16:creationId xmlns:a16="http://schemas.microsoft.com/office/drawing/2014/main" id="{24538389-F355-4B5B-945C-1DB51F9D7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341438"/>
            <a:ext cx="11377612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</a:t>
            </a:r>
            <a:endParaRPr lang="zh-CN" altLang="en-US" sz="26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BEB758-3B9C-443E-A451-FB15FDC632B6}"/>
              </a:ext>
            </a:extLst>
          </p:cNvPr>
          <p:cNvSpPr/>
          <p:nvPr/>
        </p:nvSpPr>
        <p:spPr>
          <a:xfrm>
            <a:off x="165099" y="996950"/>
            <a:ext cx="11377613" cy="58671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b="1" dirty="0"/>
              <a:t>（</a:t>
            </a:r>
            <a:r>
              <a:rPr lang="en-US" altLang="zh-CN" b="1" dirty="0"/>
              <a:t>1</a:t>
            </a:r>
            <a:r>
              <a:rPr lang="zh-CN" altLang="zh-CN" b="1" dirty="0"/>
              <a:t>）</a:t>
            </a:r>
            <a:r>
              <a:rPr lang="zh-CN" altLang="en-US" b="1" dirty="0"/>
              <a:t>下载并安装 </a:t>
            </a:r>
            <a:r>
              <a:rPr lang="en-US" altLang="zh-CN" b="1" dirty="0"/>
              <a:t>PostgreSQL JDBC </a:t>
            </a:r>
            <a:r>
              <a:rPr lang="zh-CN" altLang="en-US" b="1" dirty="0"/>
              <a:t>驱动</a:t>
            </a:r>
          </a:p>
          <a:p>
            <a:r>
              <a:rPr lang="zh-CN" altLang="en-US" dirty="0"/>
              <a:t>从官网获取：</a:t>
            </a:r>
            <a:r>
              <a:rPr lang="en-US" altLang="zh-CN" dirty="0">
                <a:hlinkClick r:id="rId3"/>
              </a:rPr>
              <a:t>https://jdbc.postgresql.org/download/</a:t>
            </a:r>
            <a:endParaRPr lang="en-US" altLang="zh-CN" dirty="0"/>
          </a:p>
          <a:p>
            <a:r>
              <a:rPr lang="zh-CN" altLang="zh-CN" b="1" dirty="0"/>
              <a:t>（</a:t>
            </a:r>
            <a:r>
              <a:rPr lang="en-US" altLang="zh-CN" b="1" dirty="0"/>
              <a:t>2</a:t>
            </a:r>
            <a:r>
              <a:rPr lang="zh-CN" altLang="zh-CN" b="1" dirty="0"/>
              <a:t>）</a:t>
            </a:r>
            <a:r>
              <a:rPr lang="zh-CN" altLang="en-US" b="1" dirty="0"/>
              <a:t>安装 </a:t>
            </a:r>
            <a:r>
              <a:rPr lang="en-US" altLang="zh-CN" b="1" dirty="0"/>
              <a:t>SQLJ </a:t>
            </a:r>
            <a:r>
              <a:rPr lang="zh-CN" altLang="en-US" b="1" dirty="0"/>
              <a:t>编译器</a:t>
            </a:r>
            <a:endParaRPr lang="en-US" altLang="zh-CN" b="1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SQLJ </a:t>
            </a:r>
            <a:r>
              <a:rPr lang="zh-CN" altLang="en-US" dirty="0"/>
              <a:t>是 </a:t>
            </a:r>
            <a:r>
              <a:rPr lang="en-US" altLang="zh-CN" dirty="0"/>
              <a:t>Oracle </a:t>
            </a:r>
            <a:r>
              <a:rPr lang="zh-CN" altLang="en-US" dirty="0"/>
              <a:t>提供的一套工具，也可以使用 </a:t>
            </a:r>
            <a:r>
              <a:rPr lang="en-US" altLang="zh-CN" dirty="0"/>
              <a:t>IBM's SQLJ tools </a:t>
            </a:r>
            <a:r>
              <a:rPr lang="zh-CN" altLang="en-US" dirty="0"/>
              <a:t>或 </a:t>
            </a:r>
            <a:r>
              <a:rPr lang="en-US" altLang="zh-CN" dirty="0"/>
              <a:t>PostgreSQL SQLJ runtime</a:t>
            </a:r>
            <a:r>
              <a:rPr lang="zh-CN" altLang="en-US" dirty="0"/>
              <a:t>（第三方）。常用工具包括：</a:t>
            </a:r>
            <a:endParaRPr lang="en-US" altLang="zh-CN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 err="1"/>
              <a:t>sqlj</a:t>
            </a:r>
            <a:r>
              <a:rPr lang="en-US" altLang="zh-CN" dirty="0"/>
              <a:t> </a:t>
            </a:r>
            <a:r>
              <a:rPr lang="zh-CN" altLang="en-US" dirty="0"/>
              <a:t>编译器：把 </a:t>
            </a:r>
            <a:r>
              <a:rPr lang="en-US" altLang="zh-CN" dirty="0"/>
              <a:t>.</a:t>
            </a:r>
            <a:r>
              <a:rPr lang="en-US" altLang="zh-CN" dirty="0" err="1"/>
              <a:t>sqlj</a:t>
            </a:r>
            <a:r>
              <a:rPr lang="en-US" altLang="zh-CN" dirty="0"/>
              <a:t> </a:t>
            </a:r>
            <a:r>
              <a:rPr lang="zh-CN" altLang="en-US" dirty="0"/>
              <a:t>源文件翻译为 </a:t>
            </a:r>
            <a:r>
              <a:rPr lang="en-US" altLang="zh-CN" dirty="0"/>
              <a:t>.java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translator</a:t>
            </a:r>
            <a:r>
              <a:rPr lang="zh-CN" altLang="en-US" dirty="0"/>
              <a:t>：将嵌入式 </a:t>
            </a:r>
            <a:r>
              <a:rPr lang="en-US" altLang="zh-CN" dirty="0"/>
              <a:t>SQL </a:t>
            </a:r>
            <a:r>
              <a:rPr lang="zh-CN" altLang="en-US" dirty="0"/>
              <a:t>转换为 </a:t>
            </a:r>
            <a:r>
              <a:rPr lang="en-US" altLang="zh-CN" dirty="0"/>
              <a:t>JDBC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customizer</a:t>
            </a:r>
            <a:r>
              <a:rPr lang="zh-CN" altLang="en-US" dirty="0"/>
              <a:t>：为目标数据库优化执行计划</a:t>
            </a:r>
            <a:endParaRPr lang="en-US" altLang="zh-CN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dirty="0"/>
              <a:t>loader</a:t>
            </a:r>
            <a:r>
              <a:rPr lang="zh-CN" altLang="en-US" dirty="0"/>
              <a:t>：将 </a:t>
            </a:r>
            <a:r>
              <a:rPr lang="en-US" altLang="zh-CN" dirty="0"/>
              <a:t>SQLJ profiles </a:t>
            </a:r>
            <a:r>
              <a:rPr lang="zh-CN" altLang="en-US" dirty="0"/>
              <a:t>加载到数据库中（可选）</a:t>
            </a:r>
            <a:endParaRPr lang="en-US" altLang="zh-CN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3</a:t>
            </a:r>
            <a:r>
              <a:rPr lang="zh-CN" altLang="en-US" b="1" dirty="0"/>
              <a:t>）</a:t>
            </a:r>
            <a:r>
              <a:rPr lang="en-US" altLang="zh-CN" b="1" dirty="0"/>
              <a:t> SQLJ </a:t>
            </a:r>
            <a:r>
              <a:rPr lang="zh-CN" altLang="en-US" b="1" dirty="0"/>
              <a:t>的必要库和依赖</a:t>
            </a:r>
            <a:endParaRPr lang="en-US" altLang="zh-CN" b="1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sqlj-runtime.jar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sqlj-api.jar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postgresql-*.jar</a:t>
            </a:r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b="1" dirty="0"/>
              <a:t>将它们引入 </a:t>
            </a:r>
            <a:r>
              <a:rPr lang="en-US" altLang="zh-CN" b="1" dirty="0" err="1"/>
              <a:t>classpath</a:t>
            </a:r>
            <a:endParaRPr lang="en-US" altLang="zh-CN" b="1" dirty="0"/>
          </a:p>
          <a:p>
            <a:pPr indent="266700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b="1" dirty="0"/>
              <a:t>(4) </a:t>
            </a:r>
            <a:r>
              <a:rPr lang="zh-CN" altLang="en-US" b="1" dirty="0"/>
              <a:t>编写 </a:t>
            </a:r>
            <a:r>
              <a:rPr lang="en-US" altLang="zh-CN" b="1" dirty="0"/>
              <a:t>SQLJ </a:t>
            </a:r>
            <a:r>
              <a:rPr lang="zh-CN" altLang="en-US" b="1" dirty="0"/>
              <a:t>源代码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37083694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907A8FF-146D-48B0-9CC2-43FF4A89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30200"/>
            <a:ext cx="88106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语言嵌入式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语句的示例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2E813-DA27-41D7-ADF8-90BE3939E410}"/>
              </a:ext>
            </a:extLst>
          </p:cNvPr>
          <p:cNvSpPr/>
          <p:nvPr/>
        </p:nvSpPr>
        <p:spPr>
          <a:xfrm>
            <a:off x="2193406" y="1912100"/>
            <a:ext cx="11377613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b="1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28" name="矩形 3">
            <a:extLst>
              <a:ext uri="{FF2B5EF4-FFF2-40B4-BE49-F238E27FC236}">
                <a16:creationId xmlns:a16="http://schemas.microsoft.com/office/drawing/2014/main" id="{2953F956-06B0-44BD-8278-0BA2C6115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38" y="773112"/>
            <a:ext cx="11087629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java.sql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sqlj.runtime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sqlj.runtime.ref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.*;</a:t>
            </a:r>
          </a:p>
          <a:p>
            <a:endParaRPr lang="en-US" altLang="zh-C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 class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UserManager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 static void main(String[]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 {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// </a:t>
            </a:r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连接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PostgreSQL </a:t>
            </a:r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数据库</a:t>
            </a:r>
          </a:p>
          <a:p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Connection conn =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   "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jdbc:postgresql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://localhost:5432/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testdb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postgres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", "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your_password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DefaultContext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= new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DefaultContext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(conn);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DefaultContext.setDefaultContext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ctx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// 1. </a:t>
            </a:r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创建用户表</a:t>
            </a:r>
          </a:p>
          <a:p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createTable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// 2. </a:t>
            </a:r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插入用户数据</a:t>
            </a:r>
          </a:p>
          <a:p>
            <a:r>
              <a:rPr lang="zh-CN" alt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insertUser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alice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", "alice@example.com", 25);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insertUser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("bob", "bob@example.com", 30);</a:t>
            </a:r>
          </a:p>
          <a:p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insertUser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charlie</a:t>
            </a:r>
            <a:r>
              <a:rPr lang="en-US" altLang="zh-CN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", "charlie@example.com", 28);</a:t>
            </a:r>
          </a:p>
          <a:p>
            <a:endParaRPr lang="en-US" altLang="zh-C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907A8FF-146D-48B0-9CC2-43FF4A89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30200"/>
            <a:ext cx="88106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语言嵌入式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语句的示例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2E813-DA27-41D7-ADF8-90BE3939E410}"/>
              </a:ext>
            </a:extLst>
          </p:cNvPr>
          <p:cNvSpPr/>
          <p:nvPr/>
        </p:nvSpPr>
        <p:spPr>
          <a:xfrm>
            <a:off x="939800" y="1912100"/>
            <a:ext cx="12631219" cy="319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b="1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FEB59FC-282E-45AC-8EEB-71989CE162B7}"/>
              </a:ext>
            </a:extLst>
          </p:cNvPr>
          <p:cNvSpPr txBox="1"/>
          <p:nvPr/>
        </p:nvSpPr>
        <p:spPr>
          <a:xfrm>
            <a:off x="810684" y="948690"/>
            <a:ext cx="67860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3.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查询所有用户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queryUsers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4.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更新用户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updateUserEmail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alice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", "alice@newmail.com");</a:t>
            </a:r>
          </a:p>
          <a:p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5.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删除用户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deleteUser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("bob");</a:t>
            </a:r>
          </a:p>
          <a:p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6.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使用事务处理插入多个用户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insertMultipleUsersWithTransaction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7.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最终查询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queryUsers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endParaRPr lang="en-US" altLang="zh-CN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8.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清理资源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conn.close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 catch (Exception e)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e.printStackTrace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  <a:endParaRPr lang="zh-CN" altLang="en-US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8754945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907A8FF-146D-48B0-9CC2-43FF4A89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30200"/>
            <a:ext cx="88106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语言嵌入式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语句的示例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2E813-DA27-41D7-ADF8-90BE3939E410}"/>
              </a:ext>
            </a:extLst>
          </p:cNvPr>
          <p:cNvSpPr/>
          <p:nvPr/>
        </p:nvSpPr>
        <p:spPr>
          <a:xfrm>
            <a:off x="2193406" y="1912100"/>
            <a:ext cx="11377613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b="1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7073C5-7C1E-42B4-A129-409C9F42E764}"/>
              </a:ext>
            </a:extLst>
          </p:cNvPr>
          <p:cNvSpPr txBox="1"/>
          <p:nvPr/>
        </p:nvSpPr>
        <p:spPr>
          <a:xfrm>
            <a:off x="903817" y="773113"/>
            <a:ext cx="67860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创建用户表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public static void createTable() throws SQLException {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#sql {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CREATE TABLE IF NOT EXISTS users (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username VARCHAR(50) PRIMARY KEY,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email VARCHAR(100),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age INT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)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};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System.out.println("用户表创建完成。");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// 插入用户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public static void insertUser(String username, String email, int age) throws SQLException {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#sql {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INSERT INTO users (username, email, age)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VALUES (:username, :email, :age)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};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System.out.println("插入用户：" + username);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598624113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0907A8FF-146D-48B0-9CC2-43FF4A89F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330200"/>
            <a:ext cx="88106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语言嵌入式</a:t>
            </a: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语句的示例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F2E813-DA27-41D7-ADF8-90BE3939E410}"/>
              </a:ext>
            </a:extLst>
          </p:cNvPr>
          <p:cNvSpPr/>
          <p:nvPr/>
        </p:nvSpPr>
        <p:spPr>
          <a:xfrm>
            <a:off x="2193406" y="1912100"/>
            <a:ext cx="11377613" cy="579438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66700" algn="just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b="1" kern="1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F1BF65-A091-4ECF-8D91-7EA4480BA9B1}"/>
              </a:ext>
            </a:extLst>
          </p:cNvPr>
          <p:cNvSpPr txBox="1"/>
          <p:nvPr/>
        </p:nvSpPr>
        <p:spPr>
          <a:xfrm>
            <a:off x="660400" y="612246"/>
            <a:ext cx="1031081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查询用户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 static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queryUsers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throws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SQLException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UserIter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#sql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{ SELECT username, email, age FROM users 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当前用户列表：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while 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iter.next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用户名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" +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iter.username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+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               ",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邮箱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" +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iter.email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+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                   ",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年龄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: " +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iter.age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iter.close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();    } 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//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更新邮箱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 static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updateUserEmail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(String username, String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newEmail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) throws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SQLException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#sql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UPDATE users SET email = :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newEmail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WHERE username = :username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更新用户邮箱：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 + username);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//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删除用户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 static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deleteUser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(String username) throws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SQLException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#sql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DELETE FROM users WHERE username = :username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删除用户：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 + username);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  <a:endParaRPr lang="zh-CN" altLang="en-US" b="1" dirty="0">
              <a:solidFill>
                <a:srgbClr val="7F0055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3125819"/>
      </p:ext>
    </p:extLst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6A7AB1C-C283-4432-BC8B-502A0EC703E7}"/>
              </a:ext>
            </a:extLst>
          </p:cNvPr>
          <p:cNvSpPr txBox="1"/>
          <p:nvPr/>
        </p:nvSpPr>
        <p:spPr>
          <a:xfrm>
            <a:off x="1519151" y="540846"/>
            <a:ext cx="868056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插入多个用户（带事务）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public static void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insertMultipleUsersWithTransaction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 throws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SQLException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try {</a:t>
            </a:r>
          </a:p>
          <a:p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DefaultContext.getDefaultContext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getConnection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setAutoCommit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(false);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insertUser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dave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", "dave@example.com", 32);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insertUser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emma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", "emma@example.com", 27);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// 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模拟失败：主键重复（可用于测试回滚）</a:t>
            </a:r>
          </a:p>
          <a:p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insertUser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alice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", "duplicate@example.com", 22);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DefaultContext.getDefaultContext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getConnection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().commit();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事务插入成功。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 catch (Exception e)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System.out.println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("</a:t>
            </a:r>
            <a:r>
              <a:rPr lang="zh-CN" altLang="en-US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事务失败，执行回滚。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DefaultContext.getDefaultContext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getConnection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().rollback();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 finally {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DefaultContext.getDefaultContext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getConnection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().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setAutoCommit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(true);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97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83AD002-36E1-4DDC-89A4-3BC67F83C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一、游标的基本概念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FE2CE8F-405F-46C6-9794-8C48F1F5D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8" y="1233488"/>
            <a:ext cx="11234737" cy="310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是一种临时的数据库对象；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用来存放从数据库表中查询返回的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数据记录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；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提供了从结果集中提取并分别处理每一条记录的机制；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游标总是与一条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查询语句相关联；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游标包括：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SQL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语言的查询结果，指向特定记录的指针。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284E2-E616-4741-9916-9A075009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操作流程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E8F9D7-833F-4B76-9858-A4C98DFC8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47024"/>
            <a:ext cx="81959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编译 SQLJ 代码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假设文件为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UserManager.sqlj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，执行：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编译 SQLJ -&gt; Java sqlj UserManager.sqlj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编译生成的 Java 文件 javac UserManager.java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运行程序（添加 PostgreSQL 驱动到 classpath）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java -cp .:postgresql-42.7.1.jar UserManager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1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31F88CA-576D-4496-AC5D-FBADB9D8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二、声明游标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05AE543-F43C-4BAE-914B-0B39A3FF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在存储过程中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游标类型的变量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。例如：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游标变量 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refcursor;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refcursor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是关键字；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此时，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游标变量还没有绑定查询语句，因此不能访问游标变量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 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使用游标专有的声明语法，如：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游标名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[ ( arguments ) ] 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FOR query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其中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arguments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为由逗号分隔的参数列表，用于打开游标时向游标传递参数，类似于存储过程或函数的形式参数；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query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</a:t>
            </a: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数据查询语句，返回的值存储在游标变量中。</a:t>
            </a:r>
            <a:endParaRPr lang="en-US" altLang="zh-CN" sz="2800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34AA2B29-BA33-4BC2-BC46-74780C294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游标声明的示例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D23F5707-C177-41B9-A4F6-991D58A7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例如：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curStudent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 FOR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 * FROM student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curStudentOne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key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integer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)  IS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 * FROM student WHERE SID =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key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26F7D351-4471-4361-8D50-5C712427A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三、打开游标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503A529-17DE-49F5-A027-F54A5FEB0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267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 FOR: 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其声明形式为：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unbound_cursor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FOR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query;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打开未绑定的游标变量，其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query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查询语句是返回记录的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语句。</a:t>
            </a:r>
            <a:endParaRPr lang="en-US" altLang="zh-CN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例如：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curVars1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FOR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SELECT * FROM student WHERE SID = mykey;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E7140B-E7D6-48CD-9B91-664755E0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3" y="3990975"/>
            <a:ext cx="11377612" cy="2678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 FOR EXECUTE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其声明形式为：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unbound_cursor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FOR EXECUTE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query-string;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打开未绑定的游标变量。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EXECUTE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将动态执行查询字符串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。例如：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curVars1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FOR EXECUTE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'SELECT * FROM ' || quote_ident($1);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注意：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$1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是指由存储过程传递的第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个参数。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BBCA6CAB-743C-4AFF-9209-93E920247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76250"/>
            <a:ext cx="6003925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三、打开游标（续）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1BEBC0D4-C2B1-409D-979B-5B245023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（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）打开一个绑定的游标，其声明形式为：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bound_cursor [ ( argument_values ) ];   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  仅适用于绑定的游标变量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，只有当该变量在声明时包含接收参数，才能以传递参数的形式打开该游标，参数将传入到游标声明的查询语句中，例如：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curStudent;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curStudentOne (‘20160230302001’); 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8E80C19-9E9B-4DED-A993-18CC07A2C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76250"/>
            <a:ext cx="6002338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四、使用游标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8A9EBB6-8EAE-43AC-9A08-C4D97C4AD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371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其声明形式为： 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FETCH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cursor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INTO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target;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 FETCH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命令从游标中读取下一行记录的数据到目标中，读取成功与否，可通过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PL/SQL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内置系统变量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FOUND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来判断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。</a:t>
            </a:r>
            <a:endParaRPr lang="en-US" altLang="zh-CN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solidFill>
                  <a:srgbClr val="FF0000"/>
                </a:solidFill>
                <a:ea typeface="楷体_GB2312" pitchFamily="1" charset="-122"/>
                <a:cs typeface="Times New Roman" panose="02020603050405020304" pitchFamily="18" charset="0"/>
              </a:rPr>
              <a:t>  </a:t>
            </a:r>
            <a:r>
              <a:rPr lang="zh-CN" altLang="en-US" b="1">
                <a:solidFill>
                  <a:srgbClr val="FF0000"/>
                </a:solidFill>
                <a:ea typeface="楷体_GB2312" pitchFamily="1" charset="-122"/>
                <a:cs typeface="Times New Roman" panose="02020603050405020304" pitchFamily="18" charset="0"/>
              </a:rPr>
              <a:t>例如：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FETCH curVars1 INTO rowvar;  --rowvar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为行变量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FETCH curStudent INTO SID, Sname, sex;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zh-CN" altLang="en-US" b="1">
                <a:solidFill>
                  <a:srgbClr val="FF0000"/>
                </a:solidFill>
                <a:ea typeface="楷体_GB2312" pitchFamily="1" charset="-122"/>
                <a:cs typeface="Times New Roman" panose="02020603050405020304" pitchFamily="18" charset="0"/>
              </a:rPr>
              <a:t>请注意：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游标的属性列必须与 目标列的数量一致，并且类型兼容。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D31EF244-9F9F-455C-8ED5-A099567E4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8" y="476250"/>
            <a:ext cx="6002337" cy="62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591" tIns="36296" rIns="72591" bIns="36296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600" b="1" dirty="0">
                <a:solidFill>
                  <a:srgbClr val="0033CC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五、关闭游标</a:t>
            </a:r>
            <a:endParaRPr lang="en-US" altLang="zh-CN" sz="3600" b="1" dirty="0">
              <a:solidFill>
                <a:srgbClr val="0033CC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96B51E4-26AF-4183-8EC5-68F500662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33488"/>
            <a:ext cx="11377612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CLOSE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cursorName;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当游标数据不再需要时，需要关闭游标，以释放其占有的系统资源，主要是释放游标数据所占用的内存资源，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cursorName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是游标名。</a:t>
            </a:r>
            <a:endParaRPr lang="en-US" altLang="zh-CN" b="1">
              <a:latin typeface="Times New Roman" panose="02020603050405020304" pitchFamily="18" charset="0"/>
              <a:ea typeface="楷体_GB2312" pitchFamily="1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</a:t>
            </a:r>
            <a:r>
              <a:rPr lang="zh-CN" altLang="en-US" b="1">
                <a:solidFill>
                  <a:srgbClr val="FF0000"/>
                </a:solidFill>
                <a:ea typeface="楷体_GB2312" pitchFamily="1" charset="-122"/>
                <a:cs typeface="Times New Roman" panose="02020603050405020304" pitchFamily="18" charset="0"/>
              </a:rPr>
              <a:t>例如：   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CLOSE 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curStudent;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     需要注意：当游标被关闭后，如果需要再次读取游标的数据，需要重新使用</a:t>
            </a:r>
            <a:r>
              <a:rPr lang="en-US" altLang="zh-CN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open</a:t>
            </a:r>
            <a:r>
              <a:rPr lang="zh-CN" altLang="en-US" b="1">
                <a:latin typeface="Times New Roman" panose="02020603050405020304" pitchFamily="18" charset="0"/>
                <a:ea typeface="楷体_GB2312" pitchFamily="1" charset="-122"/>
                <a:cs typeface="Times New Roman" panose="02020603050405020304" pitchFamily="18" charset="0"/>
              </a:rPr>
              <a:t>打开游标，这时游标重新查询返回新的结果。</a:t>
            </a:r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2567</Words>
  <Application>Microsoft Office PowerPoint</Application>
  <PresentationFormat>宽屏</PresentationFormat>
  <Paragraphs>241</Paragraphs>
  <Slides>30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Arial Unicode MS</vt:lpstr>
      <vt:lpstr>等线</vt:lpstr>
      <vt:lpstr>等线 Light</vt:lpstr>
      <vt:lpstr>黑体</vt:lpstr>
      <vt:lpstr>隶书</vt:lpstr>
      <vt:lpstr>Arial</vt:lpstr>
      <vt:lpstr>Consolas</vt:lpstr>
      <vt:lpstr>Times New Roman</vt:lpstr>
      <vt:lpstr>Office 主题​​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操作流程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7</cp:revision>
  <dcterms:created xsi:type="dcterms:W3CDTF">2025-04-10T01:07:38Z</dcterms:created>
  <dcterms:modified xsi:type="dcterms:W3CDTF">2025-04-10T08:04:43Z</dcterms:modified>
</cp:coreProperties>
</file>