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>
  <p:sldMasterIdLst>
    <p:sldMasterId id="2147483648" r:id="rId1"/>
    <p:sldMasterId id="2147483661" r:id="rId3"/>
    <p:sldMasterId id="2147483673" r:id="rId4"/>
    <p:sldMasterId id="2147483685" r:id="rId5"/>
  </p:sldMasterIdLst>
  <p:notesMasterIdLst>
    <p:notesMasterId r:id="rId7"/>
  </p:notesMasterIdLst>
  <p:handoutMasterIdLst>
    <p:handoutMasterId r:id="rId9"/>
  </p:handoutMasterIdLst>
  <p:sldIdLst>
    <p:sldId id="3324" r:id="rId6"/>
    <p:sldId id="3325" r:id="rId8"/>
  </p:sldIdLst>
  <p:sldSz cx="12192000" cy="6858000"/>
  <p:notesSz cx="6669405" cy="9928225"/>
  <p:custDataLst>
    <p:tags r:id="rId14"/>
  </p:custDataLst>
  <p:defaultTextStyle>
    <a:defPPr>
      <a:defRPr lang="ko-KR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2" userDrawn="1">
          <p15:clr>
            <a:srgbClr val="A4A3A4"/>
          </p15:clr>
        </p15:guide>
        <p15:guide id="2" orient="horz" pos="1056" userDrawn="1">
          <p15:clr>
            <a:srgbClr val="A4A3A4"/>
          </p15:clr>
        </p15:guide>
        <p15:guide id="3" pos="269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pos="3840" userDrawn="1">
          <p15:clr>
            <a:srgbClr val="A4A3A4"/>
          </p15:clr>
        </p15:guide>
        <p15:guide id="6" pos="13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E0C6"/>
    <a:srgbClr val="FF3300"/>
    <a:srgbClr val="FF0066"/>
    <a:srgbClr val="CCECFF"/>
    <a:srgbClr val="FFFFCC"/>
    <a:srgbClr val="0000FF"/>
    <a:srgbClr val="66FFFF"/>
    <a:srgbClr val="41D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588"/>
    <p:restoredTop sz="92740"/>
  </p:normalViewPr>
  <p:slideViewPr>
    <p:cSldViewPr snapToObjects="1" showGuides="1">
      <p:cViewPr varScale="1">
        <p:scale>
          <a:sx n="84" d="100"/>
          <a:sy n="84" d="100"/>
        </p:scale>
        <p:origin x="594" y="102"/>
      </p:cViewPr>
      <p:guideLst>
        <p:guide orient="horz" pos="3922"/>
        <p:guide orient="horz" pos="1056"/>
        <p:guide pos="269"/>
        <p:guide pos="7423"/>
        <p:guide pos="3840"/>
        <p:guide pos="130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fld id="{CCAC5588-4A46-42BA-8980-93A49C55BAA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l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  <a:buNone/>
              <a:defRPr sz="1200"/>
            </a:lvl1pPr>
          </a:lstStyle>
          <a:p>
            <a:pPr marL="0" marR="0" lvl="0" indent="0" algn="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fld id="{C81C3DF2-11A6-4740-9DB9-C5437AAE0D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t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t" anchorCtr="0" compatLnSpc="1"/>
          <a:lstStyle>
            <a:lvl1pPr algn="r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33338" y="746125"/>
            <a:ext cx="6610350" cy="3719513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0588" y="4714875"/>
            <a:ext cx="4887913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ctr" anchorCtr="0" compatLnSpc="1"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마스터 텍스트 스타일을 편집합니다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  <a:p>
            <a:pPr marL="457200" marR="0" lvl="1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둘째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  <a:p>
            <a:pPr marL="914400" marR="0" lvl="2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셋째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  <a:p>
            <a:pPr marL="1371600" marR="0" lvl="3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넷째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  <a:p>
            <a:pPr marL="1828800" marR="0" lvl="4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rPr>
              <a:t>다섯째 수준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b" anchorCtr="0" compatLnSpc="1"/>
          <a:lstStyle>
            <a:lvl1pPr algn="l" defTabSz="946150" eaLnBrk="1" latin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300">
                <a:latin typeface="Tahom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l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4651" tIns="47326" rIns="94651" bIns="47326" numCol="1" anchor="b" anchorCtr="0" compatLnSpc="1"/>
          <a:lstStyle>
            <a:lvl1pPr algn="r" defTabSz="946150" eaLnBrk="1" latinLnBrk="1" hangingPunct="1">
              <a:spcBef>
                <a:spcPct val="50000"/>
              </a:spcBef>
              <a:defRPr sz="1300">
                <a:latin typeface="Tahoma" panose="020B0604030504040204" pitchFamily="34" charset="0"/>
                <a:ea typeface="Gulim" pitchFamily="34" charset="-127"/>
              </a:defRPr>
            </a:lvl1pPr>
          </a:lstStyle>
          <a:p>
            <a:pPr marL="0" marR="0" lvl="0" indent="0" algn="r" defTabSz="94615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D58823-03B0-4519-A8C9-D323D2622D58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Gulim" pitchFamily="34" charset="-127"/>
        <a:ea typeface="Gulim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510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 anchorCtr="0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5106" name="Rectangle 2"/>
          <p:cNvSpPr>
            <a:spLocks noGrp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</p:spPr>
        <p:txBody>
          <a:bodyPr wrap="square" lIns="94651" tIns="47326" rIns="94651" bIns="47326" anchor="ctr" anchorCtr="0"/>
          <a:p>
            <a:pPr lvl="0"/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kern="0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buClr>
                <a:srgbClr val="FF0000"/>
              </a:buClr>
              <a:buSzPct val="85000"/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21030" indent="-228600">
              <a:buClr>
                <a:srgbClr val="FF3399"/>
              </a:buClr>
              <a:buSzPct val="80000"/>
              <a:buFont typeface="Wingdings" panose="05000000000000000000" pitchFamily="2" charset="2"/>
              <a:buChar char="l"/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87755" indent="-457200">
              <a:buClr>
                <a:srgbClr val="FF3399"/>
              </a:buClr>
              <a:buSzPct val="85000"/>
              <a:buFont typeface="+mj-ea"/>
              <a:buAutoNum type="circleNumDbPlain"/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2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2016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5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日星期日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©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JAVA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PPT was designed by Chen </a:t>
            </a:r>
            <a:r>
              <a:rPr kumimoji="0" lang="en-US" sz="24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Anlong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, @UESTC.edu.cn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2C796F-383C-48DC-AB47-15CB54075D6F}" type="slidenum"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3921" y="2130428"/>
            <a:ext cx="1036416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762" y="3886200"/>
            <a:ext cx="853439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841" y="4406903"/>
            <a:ext cx="10362241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841" y="2906713"/>
            <a:ext cx="1036224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10561" y="1600203"/>
            <a:ext cx="5393281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8161" y="1600203"/>
            <a:ext cx="5395200" cy="4525963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1600203"/>
            <a:ext cx="10972801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1601" y="274641"/>
            <a:ext cx="274176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10561" y="274641"/>
            <a:ext cx="804672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10561" y="1535113"/>
            <a:ext cx="538560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0561" y="2174875"/>
            <a:ext cx="538560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921" y="1535113"/>
            <a:ext cx="538944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921" y="2174875"/>
            <a:ext cx="5389441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4638"/>
            <a:ext cx="10972801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561" y="273050"/>
            <a:ext cx="4010881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361" y="273053"/>
            <a:ext cx="681600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0561" y="1435103"/>
            <a:ext cx="4010881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401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401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algun Gothic" panose="020B0503020000020004" charset="-127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401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3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34529" rIns="0" bIns="34529" anchor="ctr"/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59C531-DF90-42F9-88D6-124713387C80}" type="slidenum">
              <a:rPr kumimoji="0" lang="en-GB" altLang="en-US" sz="6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</a:fld>
            <a:r>
              <a:rPr kumimoji="0" lang="en-GB" altLang="en-US" sz="6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  <a:t> </a:t>
            </a:r>
            <a:endParaRPr kumimoji="0" lang="ko-KR" altLang="en-US" sz="600" b="0" i="1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数据库原理及应用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2" descr="subbar"/>
          <p:cNvPicPr>
            <a:picLocks noChangeAspect="1"/>
          </p:cNvPicPr>
          <p:nvPr userDrawn="1"/>
        </p:nvPicPr>
        <p:blipFill>
          <a:blip r:embed="rId13"/>
          <a:srcRect l="189" r="267"/>
          <a:stretch>
            <a:fillRect/>
          </a:stretch>
        </p:blipFill>
        <p:spPr>
          <a:xfrm>
            <a:off x="0" y="-793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813" y="4763"/>
            <a:ext cx="2365375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数据库系统原理与开发</a:t>
            </a:r>
            <a:endParaRPr kumimoji="0" lang="zh-CN" altLang="en-US" sz="169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28225" y="44450"/>
            <a:ext cx="2268538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陈安龙</a:t>
            </a:r>
            <a:endParaRPr kumimoji="0" lang="zh-CN" altLang="en-US" sz="169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12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4343400"/>
            <a:ext cx="12192000" cy="25288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Picture 121" descr="Untitled-5 copy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2689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2" name="Group 4"/>
          <p:cNvGrpSpPr/>
          <p:nvPr userDrawn="1"/>
        </p:nvGrpSpPr>
        <p:grpSpPr>
          <a:xfrm>
            <a:off x="4244975" y="1300163"/>
            <a:ext cx="6967538" cy="912812"/>
            <a:chOff x="0" y="0"/>
            <a:chExt cx="3629" cy="575"/>
          </a:xfrm>
        </p:grpSpPr>
        <p:sp>
          <p:nvSpPr>
            <p:cNvPr id="2054" name="Oval 10"/>
            <p:cNvSpPr>
              <a:spLocks noChangeArrowheads="1"/>
            </p:cNvSpPr>
            <p:nvPr/>
          </p:nvSpPr>
          <p:spPr bwMode="auto">
            <a:xfrm>
              <a:off x="0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55" name="Oval 11"/>
            <p:cNvSpPr>
              <a:spLocks noChangeArrowheads="1"/>
            </p:cNvSpPr>
            <p:nvPr/>
          </p:nvSpPr>
          <p:spPr bwMode="auto">
            <a:xfrm>
              <a:off x="117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56" name="Oval 12"/>
            <p:cNvSpPr>
              <a:spLocks noChangeArrowheads="1"/>
            </p:cNvSpPr>
            <p:nvPr/>
          </p:nvSpPr>
          <p:spPr bwMode="auto">
            <a:xfrm>
              <a:off x="234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57" name="Oval 13"/>
            <p:cNvSpPr>
              <a:spLocks noChangeArrowheads="1"/>
            </p:cNvSpPr>
            <p:nvPr/>
          </p:nvSpPr>
          <p:spPr bwMode="auto">
            <a:xfrm>
              <a:off x="351" y="3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58" name="Oval 14"/>
            <p:cNvSpPr>
              <a:spLocks noChangeArrowheads="1"/>
            </p:cNvSpPr>
            <p:nvPr/>
          </p:nvSpPr>
          <p:spPr bwMode="auto">
            <a:xfrm>
              <a:off x="467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59" name="Oval 15"/>
            <p:cNvSpPr>
              <a:spLocks noChangeArrowheads="1"/>
            </p:cNvSpPr>
            <p:nvPr/>
          </p:nvSpPr>
          <p:spPr bwMode="auto">
            <a:xfrm>
              <a:off x="584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0" name="Oval 16"/>
            <p:cNvSpPr>
              <a:spLocks noChangeArrowheads="1"/>
            </p:cNvSpPr>
            <p:nvPr/>
          </p:nvSpPr>
          <p:spPr bwMode="auto">
            <a:xfrm>
              <a:off x="709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1" name="Oval 17"/>
            <p:cNvSpPr>
              <a:spLocks noChangeArrowheads="1"/>
            </p:cNvSpPr>
            <p:nvPr/>
          </p:nvSpPr>
          <p:spPr bwMode="auto">
            <a:xfrm>
              <a:off x="826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2" name="Oval 18"/>
            <p:cNvSpPr>
              <a:spLocks noChangeArrowheads="1"/>
            </p:cNvSpPr>
            <p:nvPr/>
          </p:nvSpPr>
          <p:spPr bwMode="auto">
            <a:xfrm>
              <a:off x="943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3" name="Oval 19"/>
            <p:cNvSpPr>
              <a:spLocks noChangeArrowheads="1"/>
            </p:cNvSpPr>
            <p:nvPr/>
          </p:nvSpPr>
          <p:spPr bwMode="auto">
            <a:xfrm>
              <a:off x="1059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4" name="Oval 20"/>
            <p:cNvSpPr>
              <a:spLocks noChangeArrowheads="1"/>
            </p:cNvSpPr>
            <p:nvPr/>
          </p:nvSpPr>
          <p:spPr bwMode="auto">
            <a:xfrm>
              <a:off x="1176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5" name="Oval 21"/>
            <p:cNvSpPr>
              <a:spLocks noChangeArrowheads="1"/>
            </p:cNvSpPr>
            <p:nvPr/>
          </p:nvSpPr>
          <p:spPr bwMode="auto">
            <a:xfrm>
              <a:off x="1293" y="0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6" name="Oval 22"/>
            <p:cNvSpPr>
              <a:spLocks noChangeArrowheads="1"/>
            </p:cNvSpPr>
            <p:nvPr/>
          </p:nvSpPr>
          <p:spPr bwMode="auto">
            <a:xfrm>
              <a:off x="1418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7" name="Oval 23"/>
            <p:cNvSpPr>
              <a:spLocks noChangeArrowheads="1"/>
            </p:cNvSpPr>
            <p:nvPr/>
          </p:nvSpPr>
          <p:spPr bwMode="auto">
            <a:xfrm>
              <a:off x="1534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8" name="Oval 24"/>
            <p:cNvSpPr>
              <a:spLocks noChangeArrowheads="1"/>
            </p:cNvSpPr>
            <p:nvPr/>
          </p:nvSpPr>
          <p:spPr bwMode="auto">
            <a:xfrm>
              <a:off x="1651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69" name="Oval 25"/>
            <p:cNvSpPr>
              <a:spLocks noChangeArrowheads="1"/>
            </p:cNvSpPr>
            <p:nvPr/>
          </p:nvSpPr>
          <p:spPr bwMode="auto">
            <a:xfrm>
              <a:off x="1768" y="2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0" name="Oval 26"/>
            <p:cNvSpPr>
              <a:spLocks noChangeArrowheads="1"/>
            </p:cNvSpPr>
            <p:nvPr/>
          </p:nvSpPr>
          <p:spPr bwMode="auto">
            <a:xfrm>
              <a:off x="1885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1" name="Oval 27"/>
            <p:cNvSpPr>
              <a:spLocks noChangeArrowheads="1"/>
            </p:cNvSpPr>
            <p:nvPr/>
          </p:nvSpPr>
          <p:spPr bwMode="auto">
            <a:xfrm>
              <a:off x="2002" y="1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2" name="Oval 28"/>
            <p:cNvSpPr>
              <a:spLocks noChangeArrowheads="1"/>
            </p:cNvSpPr>
            <p:nvPr/>
          </p:nvSpPr>
          <p:spPr bwMode="auto">
            <a:xfrm>
              <a:off x="2126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3" name="Oval 29"/>
            <p:cNvSpPr>
              <a:spLocks noChangeArrowheads="1"/>
            </p:cNvSpPr>
            <p:nvPr/>
          </p:nvSpPr>
          <p:spPr bwMode="auto">
            <a:xfrm>
              <a:off x="2243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4" name="Oval 30"/>
            <p:cNvSpPr>
              <a:spLocks noChangeArrowheads="1"/>
            </p:cNvSpPr>
            <p:nvPr/>
          </p:nvSpPr>
          <p:spPr bwMode="auto">
            <a:xfrm>
              <a:off x="2360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5" name="Oval 31"/>
            <p:cNvSpPr>
              <a:spLocks noChangeArrowheads="1"/>
            </p:cNvSpPr>
            <p:nvPr/>
          </p:nvSpPr>
          <p:spPr bwMode="auto">
            <a:xfrm>
              <a:off x="2477" y="3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6" name="Oval 32"/>
            <p:cNvSpPr>
              <a:spLocks noChangeArrowheads="1"/>
            </p:cNvSpPr>
            <p:nvPr/>
          </p:nvSpPr>
          <p:spPr bwMode="auto">
            <a:xfrm>
              <a:off x="2594" y="4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7" name="Oval 33"/>
            <p:cNvSpPr>
              <a:spLocks noChangeArrowheads="1"/>
            </p:cNvSpPr>
            <p:nvPr/>
          </p:nvSpPr>
          <p:spPr bwMode="auto">
            <a:xfrm>
              <a:off x="2711" y="2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8" name="Oval 34"/>
            <p:cNvSpPr>
              <a:spLocks noChangeArrowheads="1"/>
            </p:cNvSpPr>
            <p:nvPr/>
          </p:nvSpPr>
          <p:spPr bwMode="auto">
            <a:xfrm>
              <a:off x="2835" y="7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79" name="Oval 35"/>
            <p:cNvSpPr>
              <a:spLocks noChangeArrowheads="1"/>
            </p:cNvSpPr>
            <p:nvPr/>
          </p:nvSpPr>
          <p:spPr bwMode="auto">
            <a:xfrm>
              <a:off x="2952" y="5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0" name="Oval 36"/>
            <p:cNvSpPr>
              <a:spLocks noChangeArrowheads="1"/>
            </p:cNvSpPr>
            <p:nvPr/>
          </p:nvSpPr>
          <p:spPr bwMode="auto">
            <a:xfrm>
              <a:off x="3069" y="6"/>
              <a:ext cx="93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1" name="Oval 37"/>
            <p:cNvSpPr>
              <a:spLocks noChangeArrowheads="1"/>
            </p:cNvSpPr>
            <p:nvPr/>
          </p:nvSpPr>
          <p:spPr bwMode="auto">
            <a:xfrm>
              <a:off x="3186" y="4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2" name="Oval 38"/>
            <p:cNvSpPr>
              <a:spLocks noChangeArrowheads="1"/>
            </p:cNvSpPr>
            <p:nvPr/>
          </p:nvSpPr>
          <p:spPr bwMode="auto">
            <a:xfrm>
              <a:off x="3303" y="5"/>
              <a:ext cx="92" cy="84"/>
            </a:xfrm>
            <a:prstGeom prst="ellipse">
              <a:avLst/>
            </a:prstGeom>
            <a:solidFill>
              <a:srgbClr val="3D76C1">
                <a:alpha val="79999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3" name="Oval 39"/>
            <p:cNvSpPr>
              <a:spLocks noChangeArrowheads="1"/>
            </p:cNvSpPr>
            <p:nvPr/>
          </p:nvSpPr>
          <p:spPr bwMode="auto">
            <a:xfrm>
              <a:off x="0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4" name="Oval 40"/>
            <p:cNvSpPr>
              <a:spLocks noChangeArrowheads="1"/>
            </p:cNvSpPr>
            <p:nvPr/>
          </p:nvSpPr>
          <p:spPr bwMode="auto">
            <a:xfrm>
              <a:off x="117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5" name="Oval 41"/>
            <p:cNvSpPr>
              <a:spLocks noChangeArrowheads="1"/>
            </p:cNvSpPr>
            <p:nvPr/>
          </p:nvSpPr>
          <p:spPr bwMode="auto">
            <a:xfrm>
              <a:off x="234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6" name="Oval 42"/>
            <p:cNvSpPr>
              <a:spLocks noChangeArrowheads="1"/>
            </p:cNvSpPr>
            <p:nvPr/>
          </p:nvSpPr>
          <p:spPr bwMode="auto">
            <a:xfrm>
              <a:off x="351" y="123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7" name="Oval 43"/>
            <p:cNvSpPr>
              <a:spLocks noChangeArrowheads="1"/>
            </p:cNvSpPr>
            <p:nvPr/>
          </p:nvSpPr>
          <p:spPr bwMode="auto">
            <a:xfrm>
              <a:off x="467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8" name="Oval 44"/>
            <p:cNvSpPr>
              <a:spLocks noChangeArrowheads="1"/>
            </p:cNvSpPr>
            <p:nvPr/>
          </p:nvSpPr>
          <p:spPr bwMode="auto">
            <a:xfrm>
              <a:off x="584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89" name="Oval 45"/>
            <p:cNvSpPr>
              <a:spLocks noChangeArrowheads="1"/>
            </p:cNvSpPr>
            <p:nvPr/>
          </p:nvSpPr>
          <p:spPr bwMode="auto">
            <a:xfrm>
              <a:off x="709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0" name="Oval 46"/>
            <p:cNvSpPr>
              <a:spLocks noChangeArrowheads="1"/>
            </p:cNvSpPr>
            <p:nvPr/>
          </p:nvSpPr>
          <p:spPr bwMode="auto">
            <a:xfrm>
              <a:off x="826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1" name="Oval 47"/>
            <p:cNvSpPr>
              <a:spLocks noChangeArrowheads="1"/>
            </p:cNvSpPr>
            <p:nvPr/>
          </p:nvSpPr>
          <p:spPr bwMode="auto">
            <a:xfrm>
              <a:off x="943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2" name="Oval 48"/>
            <p:cNvSpPr>
              <a:spLocks noChangeArrowheads="1"/>
            </p:cNvSpPr>
            <p:nvPr/>
          </p:nvSpPr>
          <p:spPr bwMode="auto">
            <a:xfrm>
              <a:off x="1059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3" name="Oval 49"/>
            <p:cNvSpPr>
              <a:spLocks noChangeArrowheads="1"/>
            </p:cNvSpPr>
            <p:nvPr/>
          </p:nvSpPr>
          <p:spPr bwMode="auto">
            <a:xfrm>
              <a:off x="1176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4" name="Oval 50"/>
            <p:cNvSpPr>
              <a:spLocks noChangeArrowheads="1"/>
            </p:cNvSpPr>
            <p:nvPr/>
          </p:nvSpPr>
          <p:spPr bwMode="auto">
            <a:xfrm>
              <a:off x="1293" y="120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5" name="Oval 51"/>
            <p:cNvSpPr>
              <a:spLocks noChangeArrowheads="1"/>
            </p:cNvSpPr>
            <p:nvPr/>
          </p:nvSpPr>
          <p:spPr bwMode="auto">
            <a:xfrm>
              <a:off x="1418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6" name="Oval 52"/>
            <p:cNvSpPr>
              <a:spLocks noChangeArrowheads="1"/>
            </p:cNvSpPr>
            <p:nvPr/>
          </p:nvSpPr>
          <p:spPr bwMode="auto">
            <a:xfrm>
              <a:off x="1534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7" name="Oval 53"/>
            <p:cNvSpPr>
              <a:spLocks noChangeArrowheads="1"/>
            </p:cNvSpPr>
            <p:nvPr/>
          </p:nvSpPr>
          <p:spPr bwMode="auto">
            <a:xfrm>
              <a:off x="1651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8" name="Oval 54"/>
            <p:cNvSpPr>
              <a:spLocks noChangeArrowheads="1"/>
            </p:cNvSpPr>
            <p:nvPr/>
          </p:nvSpPr>
          <p:spPr bwMode="auto">
            <a:xfrm>
              <a:off x="1768" y="122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099" name="Oval 55"/>
            <p:cNvSpPr>
              <a:spLocks noChangeArrowheads="1"/>
            </p:cNvSpPr>
            <p:nvPr/>
          </p:nvSpPr>
          <p:spPr bwMode="auto">
            <a:xfrm>
              <a:off x="1885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0" name="Oval 56"/>
            <p:cNvSpPr>
              <a:spLocks noChangeArrowheads="1"/>
            </p:cNvSpPr>
            <p:nvPr/>
          </p:nvSpPr>
          <p:spPr bwMode="auto">
            <a:xfrm>
              <a:off x="2002" y="121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1" name="Oval 57"/>
            <p:cNvSpPr>
              <a:spLocks noChangeArrowheads="1"/>
            </p:cNvSpPr>
            <p:nvPr/>
          </p:nvSpPr>
          <p:spPr bwMode="auto">
            <a:xfrm>
              <a:off x="2126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2" name="Oval 58"/>
            <p:cNvSpPr>
              <a:spLocks noChangeArrowheads="1"/>
            </p:cNvSpPr>
            <p:nvPr/>
          </p:nvSpPr>
          <p:spPr bwMode="auto">
            <a:xfrm>
              <a:off x="2243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3" name="Oval 59"/>
            <p:cNvSpPr>
              <a:spLocks noChangeArrowheads="1"/>
            </p:cNvSpPr>
            <p:nvPr/>
          </p:nvSpPr>
          <p:spPr bwMode="auto">
            <a:xfrm>
              <a:off x="2360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4" name="Oval 60"/>
            <p:cNvSpPr>
              <a:spLocks noChangeArrowheads="1"/>
            </p:cNvSpPr>
            <p:nvPr/>
          </p:nvSpPr>
          <p:spPr bwMode="auto">
            <a:xfrm>
              <a:off x="2477" y="123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5" name="Oval 61"/>
            <p:cNvSpPr>
              <a:spLocks noChangeArrowheads="1"/>
            </p:cNvSpPr>
            <p:nvPr/>
          </p:nvSpPr>
          <p:spPr bwMode="auto">
            <a:xfrm>
              <a:off x="2594" y="124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6" name="Oval 62"/>
            <p:cNvSpPr>
              <a:spLocks noChangeArrowheads="1"/>
            </p:cNvSpPr>
            <p:nvPr/>
          </p:nvSpPr>
          <p:spPr bwMode="auto">
            <a:xfrm>
              <a:off x="2711" y="122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7" name="Oval 63"/>
            <p:cNvSpPr>
              <a:spLocks noChangeArrowheads="1"/>
            </p:cNvSpPr>
            <p:nvPr/>
          </p:nvSpPr>
          <p:spPr bwMode="auto">
            <a:xfrm>
              <a:off x="2835" y="127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8" name="Oval 64"/>
            <p:cNvSpPr>
              <a:spLocks noChangeArrowheads="1"/>
            </p:cNvSpPr>
            <p:nvPr/>
          </p:nvSpPr>
          <p:spPr bwMode="auto">
            <a:xfrm>
              <a:off x="2952" y="125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09" name="Oval 65"/>
            <p:cNvSpPr>
              <a:spLocks noChangeArrowheads="1"/>
            </p:cNvSpPr>
            <p:nvPr/>
          </p:nvSpPr>
          <p:spPr bwMode="auto">
            <a:xfrm>
              <a:off x="3069" y="126"/>
              <a:ext cx="93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0" name="Oval 66"/>
            <p:cNvSpPr>
              <a:spLocks noChangeArrowheads="1"/>
            </p:cNvSpPr>
            <p:nvPr/>
          </p:nvSpPr>
          <p:spPr bwMode="auto">
            <a:xfrm>
              <a:off x="3186" y="124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1" name="Oval 67"/>
            <p:cNvSpPr>
              <a:spLocks noChangeArrowheads="1"/>
            </p:cNvSpPr>
            <p:nvPr/>
          </p:nvSpPr>
          <p:spPr bwMode="auto">
            <a:xfrm>
              <a:off x="3303" y="125"/>
              <a:ext cx="92" cy="84"/>
            </a:xfrm>
            <a:prstGeom prst="ellipse">
              <a:avLst/>
            </a:prstGeom>
            <a:solidFill>
              <a:srgbClr val="3D76C1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2" name="Oval 68"/>
            <p:cNvSpPr>
              <a:spLocks noChangeArrowheads="1"/>
            </p:cNvSpPr>
            <p:nvPr/>
          </p:nvSpPr>
          <p:spPr bwMode="auto">
            <a:xfrm>
              <a:off x="234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3" name="Oval 69"/>
            <p:cNvSpPr>
              <a:spLocks noChangeArrowheads="1"/>
            </p:cNvSpPr>
            <p:nvPr/>
          </p:nvSpPr>
          <p:spPr bwMode="auto">
            <a:xfrm>
              <a:off x="351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4" name="Oval 70"/>
            <p:cNvSpPr>
              <a:spLocks noChangeArrowheads="1"/>
            </p:cNvSpPr>
            <p:nvPr/>
          </p:nvSpPr>
          <p:spPr bwMode="auto">
            <a:xfrm>
              <a:off x="467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5" name="Oval 71"/>
            <p:cNvSpPr>
              <a:spLocks noChangeArrowheads="1"/>
            </p:cNvSpPr>
            <p:nvPr/>
          </p:nvSpPr>
          <p:spPr bwMode="auto">
            <a:xfrm>
              <a:off x="584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6" name="Oval 72"/>
            <p:cNvSpPr>
              <a:spLocks noChangeArrowheads="1"/>
            </p:cNvSpPr>
            <p:nvPr/>
          </p:nvSpPr>
          <p:spPr bwMode="auto">
            <a:xfrm>
              <a:off x="701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7" name="Oval 73"/>
            <p:cNvSpPr>
              <a:spLocks noChangeArrowheads="1"/>
            </p:cNvSpPr>
            <p:nvPr/>
          </p:nvSpPr>
          <p:spPr bwMode="auto">
            <a:xfrm>
              <a:off x="818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8" name="Oval 74"/>
            <p:cNvSpPr>
              <a:spLocks noChangeArrowheads="1"/>
            </p:cNvSpPr>
            <p:nvPr/>
          </p:nvSpPr>
          <p:spPr bwMode="auto">
            <a:xfrm>
              <a:off x="943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19" name="Oval 75"/>
            <p:cNvSpPr>
              <a:spLocks noChangeArrowheads="1"/>
            </p:cNvSpPr>
            <p:nvPr/>
          </p:nvSpPr>
          <p:spPr bwMode="auto">
            <a:xfrm>
              <a:off x="1059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0" name="Oval 76"/>
            <p:cNvSpPr>
              <a:spLocks noChangeArrowheads="1"/>
            </p:cNvSpPr>
            <p:nvPr/>
          </p:nvSpPr>
          <p:spPr bwMode="auto">
            <a:xfrm>
              <a:off x="1176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1" name="Oval 77"/>
            <p:cNvSpPr>
              <a:spLocks noChangeArrowheads="1"/>
            </p:cNvSpPr>
            <p:nvPr/>
          </p:nvSpPr>
          <p:spPr bwMode="auto">
            <a:xfrm>
              <a:off x="1293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2" name="Oval 78"/>
            <p:cNvSpPr>
              <a:spLocks noChangeArrowheads="1"/>
            </p:cNvSpPr>
            <p:nvPr/>
          </p:nvSpPr>
          <p:spPr bwMode="auto">
            <a:xfrm>
              <a:off x="1410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3" name="Oval 79"/>
            <p:cNvSpPr>
              <a:spLocks noChangeArrowheads="1"/>
            </p:cNvSpPr>
            <p:nvPr/>
          </p:nvSpPr>
          <p:spPr bwMode="auto">
            <a:xfrm>
              <a:off x="1527" y="249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4" name="Oval 80"/>
            <p:cNvSpPr>
              <a:spLocks noChangeArrowheads="1"/>
            </p:cNvSpPr>
            <p:nvPr/>
          </p:nvSpPr>
          <p:spPr bwMode="auto">
            <a:xfrm>
              <a:off x="1651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5" name="Oval 81"/>
            <p:cNvSpPr>
              <a:spLocks noChangeArrowheads="1"/>
            </p:cNvSpPr>
            <p:nvPr/>
          </p:nvSpPr>
          <p:spPr bwMode="auto">
            <a:xfrm>
              <a:off x="1768" y="252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6" name="Oval 82"/>
            <p:cNvSpPr>
              <a:spLocks noChangeArrowheads="1"/>
            </p:cNvSpPr>
            <p:nvPr/>
          </p:nvSpPr>
          <p:spPr bwMode="auto">
            <a:xfrm>
              <a:off x="1885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7" name="Oval 83"/>
            <p:cNvSpPr>
              <a:spLocks noChangeArrowheads="1"/>
            </p:cNvSpPr>
            <p:nvPr/>
          </p:nvSpPr>
          <p:spPr bwMode="auto">
            <a:xfrm>
              <a:off x="2002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8" name="Oval 84"/>
            <p:cNvSpPr>
              <a:spLocks noChangeArrowheads="1"/>
            </p:cNvSpPr>
            <p:nvPr/>
          </p:nvSpPr>
          <p:spPr bwMode="auto">
            <a:xfrm>
              <a:off x="2119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29" name="Oval 85"/>
            <p:cNvSpPr>
              <a:spLocks noChangeArrowheads="1"/>
            </p:cNvSpPr>
            <p:nvPr/>
          </p:nvSpPr>
          <p:spPr bwMode="auto">
            <a:xfrm>
              <a:off x="2236" y="250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0" name="Oval 86"/>
            <p:cNvSpPr>
              <a:spLocks noChangeArrowheads="1"/>
            </p:cNvSpPr>
            <p:nvPr/>
          </p:nvSpPr>
          <p:spPr bwMode="auto">
            <a:xfrm>
              <a:off x="2360" y="255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1" name="Oval 87"/>
            <p:cNvSpPr>
              <a:spLocks noChangeArrowheads="1"/>
            </p:cNvSpPr>
            <p:nvPr/>
          </p:nvSpPr>
          <p:spPr bwMode="auto">
            <a:xfrm>
              <a:off x="2477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2" name="Oval 88"/>
            <p:cNvSpPr>
              <a:spLocks noChangeArrowheads="1"/>
            </p:cNvSpPr>
            <p:nvPr/>
          </p:nvSpPr>
          <p:spPr bwMode="auto">
            <a:xfrm>
              <a:off x="2594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3" name="Oval 89"/>
            <p:cNvSpPr>
              <a:spLocks noChangeArrowheads="1"/>
            </p:cNvSpPr>
            <p:nvPr/>
          </p:nvSpPr>
          <p:spPr bwMode="auto">
            <a:xfrm>
              <a:off x="2711" y="252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4" name="Oval 90"/>
            <p:cNvSpPr>
              <a:spLocks noChangeArrowheads="1"/>
            </p:cNvSpPr>
            <p:nvPr/>
          </p:nvSpPr>
          <p:spPr bwMode="auto">
            <a:xfrm>
              <a:off x="2828" y="253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5" name="Oval 91"/>
            <p:cNvSpPr>
              <a:spLocks noChangeArrowheads="1"/>
            </p:cNvSpPr>
            <p:nvPr/>
          </p:nvSpPr>
          <p:spPr bwMode="auto">
            <a:xfrm>
              <a:off x="2944" y="251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6" name="Oval 92"/>
            <p:cNvSpPr>
              <a:spLocks noChangeArrowheads="1"/>
            </p:cNvSpPr>
            <p:nvPr/>
          </p:nvSpPr>
          <p:spPr bwMode="auto">
            <a:xfrm>
              <a:off x="3069" y="256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7" name="Oval 93"/>
            <p:cNvSpPr>
              <a:spLocks noChangeArrowheads="1"/>
            </p:cNvSpPr>
            <p:nvPr/>
          </p:nvSpPr>
          <p:spPr bwMode="auto">
            <a:xfrm>
              <a:off x="3186" y="254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8" name="Oval 94"/>
            <p:cNvSpPr>
              <a:spLocks noChangeArrowheads="1"/>
            </p:cNvSpPr>
            <p:nvPr/>
          </p:nvSpPr>
          <p:spPr bwMode="auto">
            <a:xfrm>
              <a:off x="3303" y="255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39" name="Oval 95"/>
            <p:cNvSpPr>
              <a:spLocks noChangeArrowheads="1"/>
            </p:cNvSpPr>
            <p:nvPr/>
          </p:nvSpPr>
          <p:spPr bwMode="auto">
            <a:xfrm>
              <a:off x="3420" y="253"/>
              <a:ext cx="92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0" name="Oval 96"/>
            <p:cNvSpPr>
              <a:spLocks noChangeArrowheads="1"/>
            </p:cNvSpPr>
            <p:nvPr/>
          </p:nvSpPr>
          <p:spPr bwMode="auto">
            <a:xfrm>
              <a:off x="3536" y="254"/>
              <a:ext cx="93" cy="84"/>
            </a:xfrm>
            <a:prstGeom prst="ellipse">
              <a:avLst/>
            </a:prstGeom>
            <a:solidFill>
              <a:srgbClr val="3D76C1">
                <a:alpha val="29803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1" name="Oval 97"/>
            <p:cNvSpPr>
              <a:spLocks noChangeArrowheads="1"/>
            </p:cNvSpPr>
            <p:nvPr/>
          </p:nvSpPr>
          <p:spPr bwMode="auto">
            <a:xfrm>
              <a:off x="476" y="371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2" name="Oval 98"/>
            <p:cNvSpPr>
              <a:spLocks noChangeArrowheads="1"/>
            </p:cNvSpPr>
            <p:nvPr/>
          </p:nvSpPr>
          <p:spPr bwMode="auto">
            <a:xfrm>
              <a:off x="593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3" name="Oval 99"/>
            <p:cNvSpPr>
              <a:spLocks noChangeArrowheads="1"/>
            </p:cNvSpPr>
            <p:nvPr/>
          </p:nvSpPr>
          <p:spPr bwMode="auto">
            <a:xfrm>
              <a:off x="710" y="370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4" name="Oval 100"/>
            <p:cNvSpPr>
              <a:spLocks noChangeArrowheads="1"/>
            </p:cNvSpPr>
            <p:nvPr/>
          </p:nvSpPr>
          <p:spPr bwMode="auto">
            <a:xfrm>
              <a:off x="827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5" name="Oval 101"/>
            <p:cNvSpPr>
              <a:spLocks noChangeArrowheads="1"/>
            </p:cNvSpPr>
            <p:nvPr/>
          </p:nvSpPr>
          <p:spPr bwMode="auto">
            <a:xfrm>
              <a:off x="944" y="369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6" name="Oval 102"/>
            <p:cNvSpPr>
              <a:spLocks noChangeArrowheads="1"/>
            </p:cNvSpPr>
            <p:nvPr/>
          </p:nvSpPr>
          <p:spPr bwMode="auto">
            <a:xfrm>
              <a:off x="1060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7" name="Oval 103"/>
            <p:cNvSpPr>
              <a:spLocks noChangeArrowheads="1"/>
            </p:cNvSpPr>
            <p:nvPr/>
          </p:nvSpPr>
          <p:spPr bwMode="auto">
            <a:xfrm>
              <a:off x="1185" y="369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8" name="Oval 104"/>
            <p:cNvSpPr>
              <a:spLocks noChangeArrowheads="1"/>
            </p:cNvSpPr>
            <p:nvPr/>
          </p:nvSpPr>
          <p:spPr bwMode="auto">
            <a:xfrm>
              <a:off x="1302" y="367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49" name="Oval 105"/>
            <p:cNvSpPr>
              <a:spLocks noChangeArrowheads="1"/>
            </p:cNvSpPr>
            <p:nvPr/>
          </p:nvSpPr>
          <p:spPr bwMode="auto">
            <a:xfrm>
              <a:off x="1419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0" name="Oval 106"/>
            <p:cNvSpPr>
              <a:spLocks noChangeArrowheads="1"/>
            </p:cNvSpPr>
            <p:nvPr/>
          </p:nvSpPr>
          <p:spPr bwMode="auto">
            <a:xfrm>
              <a:off x="1536" y="366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1" name="Oval 107"/>
            <p:cNvSpPr>
              <a:spLocks noChangeArrowheads="1"/>
            </p:cNvSpPr>
            <p:nvPr/>
          </p:nvSpPr>
          <p:spPr bwMode="auto">
            <a:xfrm>
              <a:off x="1652" y="367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2" name="Oval 108"/>
            <p:cNvSpPr>
              <a:spLocks noChangeArrowheads="1"/>
            </p:cNvSpPr>
            <p:nvPr/>
          </p:nvSpPr>
          <p:spPr bwMode="auto">
            <a:xfrm>
              <a:off x="1769" y="365"/>
              <a:ext cx="93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3" name="Oval 109"/>
            <p:cNvSpPr>
              <a:spLocks noChangeArrowheads="1"/>
            </p:cNvSpPr>
            <p:nvPr/>
          </p:nvSpPr>
          <p:spPr bwMode="auto">
            <a:xfrm>
              <a:off x="1894" y="370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4" name="Oval 110"/>
            <p:cNvSpPr>
              <a:spLocks noChangeArrowheads="1"/>
            </p:cNvSpPr>
            <p:nvPr/>
          </p:nvSpPr>
          <p:spPr bwMode="auto">
            <a:xfrm>
              <a:off x="2011" y="368"/>
              <a:ext cx="92" cy="84"/>
            </a:xfrm>
            <a:prstGeom prst="ellipse">
              <a:avLst/>
            </a:prstGeom>
            <a:solidFill>
              <a:srgbClr val="3D76C1">
                <a:alpha val="20000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5" name="Oval 111"/>
            <p:cNvSpPr>
              <a:spLocks noChangeArrowheads="1"/>
            </p:cNvSpPr>
            <p:nvPr/>
          </p:nvSpPr>
          <p:spPr bwMode="auto">
            <a:xfrm>
              <a:off x="485" y="491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6" name="Oval 112"/>
            <p:cNvSpPr>
              <a:spLocks noChangeArrowheads="1"/>
            </p:cNvSpPr>
            <p:nvPr/>
          </p:nvSpPr>
          <p:spPr bwMode="auto">
            <a:xfrm>
              <a:off x="602" y="489"/>
              <a:ext cx="92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7" name="Oval 113"/>
            <p:cNvSpPr>
              <a:spLocks noChangeArrowheads="1"/>
            </p:cNvSpPr>
            <p:nvPr/>
          </p:nvSpPr>
          <p:spPr bwMode="auto">
            <a:xfrm>
              <a:off x="1060" y="486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  <p:sp>
          <p:nvSpPr>
            <p:cNvPr id="2158" name="Oval 114"/>
            <p:cNvSpPr>
              <a:spLocks noChangeArrowheads="1"/>
            </p:cNvSpPr>
            <p:nvPr/>
          </p:nvSpPr>
          <p:spPr bwMode="auto">
            <a:xfrm>
              <a:off x="1200" y="485"/>
              <a:ext cx="93" cy="84"/>
            </a:xfrm>
            <a:prstGeom prst="ellipse">
              <a:avLst/>
            </a:prstGeom>
            <a:solidFill>
              <a:srgbClr val="3D9CCD">
                <a:alpha val="9804"/>
              </a:srgb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5pPr>
              <a:lvl6pPr marL="25146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6pPr>
              <a:lvl7pPr marL="29718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7pPr>
              <a:lvl8pPr marL="34290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8pPr>
              <a:lvl9pPr marL="3886200" indent="-228600" algn="ctr" eaLnBrk="0" fontAlgn="base" latinLnBrk="1" hangingPunct="0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FF0000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TW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ulim" pitchFamily="34" charset="-127"/>
                <a:ea typeface="Gulim" pitchFamily="34" charset="-127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+mn-ea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+mn-ea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34529" rIns="0" bIns="34529" anchor="ctr"/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F2AC1A6-695D-463A-A074-1ECB53EBC759}" type="slidenum">
              <a:rPr kumimoji="0" lang="en-GB" altLang="en-US" sz="6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</a:fld>
            <a:r>
              <a:rPr kumimoji="0" lang="en-GB" altLang="en-US" sz="6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  <a:t> </a:t>
            </a:r>
            <a:endParaRPr kumimoji="0" lang="ko-KR" altLang="en-US" sz="600" b="0" i="1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数据库原理及应用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Picture 2" descr="subbar"/>
          <p:cNvPicPr>
            <a:picLocks noChangeAspect="1"/>
          </p:cNvPicPr>
          <p:nvPr userDrawn="1"/>
        </p:nvPicPr>
        <p:blipFill>
          <a:blip r:embed="rId12"/>
          <a:srcRect l="189" r="267"/>
          <a:stretch>
            <a:fillRect/>
          </a:stretch>
        </p:blipFill>
        <p:spPr>
          <a:xfrm>
            <a:off x="0" y="-793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813" y="4763"/>
            <a:ext cx="2365375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数据库系统原理与开发</a:t>
            </a:r>
            <a:endParaRPr kumimoji="0" lang="zh-CN" altLang="en-US" sz="169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28225" y="44450"/>
            <a:ext cx="2268538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陈安龙</a:t>
            </a:r>
            <a:endParaRPr kumimoji="0" lang="zh-CN" altLang="en-US" sz="169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11750675" y="6619875"/>
            <a:ext cx="347663" cy="238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34529" rIns="0" bIns="34529" anchor="ctr"/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59C531-DF90-42F9-88D6-124713387C80}" type="slidenum">
              <a:rPr kumimoji="0" lang="en-GB" altLang="en-US" sz="6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</a:fld>
            <a:r>
              <a:rPr kumimoji="0" lang="en-GB" altLang="en-US" sz="600" b="0" i="1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ahoma" panose="020B0604030504040204" pitchFamily="34" charset="0"/>
                <a:ea typeface="Gulim" pitchFamily="34" charset="-127"/>
                <a:cs typeface="+mn-cs"/>
              </a:rPr>
              <a:t> </a:t>
            </a:r>
            <a:endParaRPr kumimoji="0" lang="ko-KR" altLang="en-US" sz="600" b="0" i="1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ahoma" panose="020B0604030504040204" pitchFamily="34" charset="0"/>
              <a:ea typeface="Gulim" pitchFamily="34" charset="-127"/>
              <a:cs typeface="+mn-cs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0477500" y="46038"/>
            <a:ext cx="1416050" cy="23971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数据库原理及应用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8" name="Picture 2" descr="subbar"/>
          <p:cNvPicPr>
            <a:picLocks noChangeAspect="1"/>
          </p:cNvPicPr>
          <p:nvPr userDrawn="1"/>
        </p:nvPicPr>
        <p:blipFill>
          <a:blip r:embed="rId12"/>
          <a:srcRect l="189" r="267"/>
          <a:stretch>
            <a:fillRect/>
          </a:stretch>
        </p:blipFill>
        <p:spPr>
          <a:xfrm>
            <a:off x="0" y="-7937"/>
            <a:ext cx="121920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813" y="4763"/>
            <a:ext cx="2365375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数据库系统原理与开发</a:t>
            </a:r>
            <a:endParaRPr kumimoji="0" lang="zh-CN" altLang="en-US" sz="169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28225" y="44450"/>
            <a:ext cx="2268538" cy="30003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algn="ctr" eaLnBrk="0" fontAlgn="base" latinLnBrk="1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电子科技大学</a:t>
            </a:r>
            <a:r>
              <a:rPr kumimoji="0" lang="en-US" altLang="zh-CN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6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ulim" pitchFamily="34" charset="-127"/>
                <a:ea typeface="宋体" panose="02010600030101010101" pitchFamily="2" charset="-122"/>
                <a:cs typeface="+mn-cs"/>
              </a:rPr>
              <a:t>陈安龙</a:t>
            </a:r>
            <a:endParaRPr kumimoji="0" lang="zh-CN" altLang="en-US" sz="1695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ulim" pitchFamily="34" charset="-127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Malgun Gothic" panose="020B0503020000020004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Calibri" panose="020F0502020204030204" pitchFamily="34" charset="0"/>
          <a:ea typeface="Malgun Gothic" panose="020B0503020000020004" charset="-127"/>
        </a:defRPr>
      </a:lvl5pPr>
      <a:lvl6pPr marL="3429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6pPr>
      <a:lvl7pPr marL="6858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7pPr>
      <a:lvl8pPr marL="10287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8pPr>
      <a:lvl9pPr marL="1371600" algn="ctr" rtl="0" eaLnBrk="0" fontAlgn="base" latinLnBrk="1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Gulim" pitchFamily="34" charset="-127"/>
          <a:ea typeface="Gulim" pitchFamily="34" charset="-127"/>
        </a:defRPr>
      </a:lvl9pPr>
    </p:titleStyle>
    <p:bodyStyle>
      <a:lvl1pPr marL="335280" indent="-33528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v"/>
        <a:defRPr sz="2200">
          <a:solidFill>
            <a:schemeClr val="tx1"/>
          </a:solidFill>
          <a:latin typeface="+mn-lt"/>
          <a:ea typeface="Malgun Gothic" panose="020B0503020000020004" charset="-127"/>
          <a:cs typeface="+mn-cs"/>
        </a:defRPr>
      </a:lvl1pPr>
      <a:lvl2pPr marL="666750" indent="-32893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900">
          <a:solidFill>
            <a:schemeClr val="tx1"/>
          </a:solidFill>
          <a:latin typeface="+mn-lt"/>
          <a:ea typeface="Malgun Gothic" panose="020B0503020000020004" charset="-127"/>
        </a:defRPr>
      </a:lvl2pPr>
      <a:lvl3pPr marL="970280" indent="-301625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600">
          <a:solidFill>
            <a:schemeClr val="tx1"/>
          </a:solidFill>
          <a:latin typeface="+mn-lt"/>
          <a:ea typeface="Malgun Gothic" panose="020B0503020000020004" charset="-127"/>
        </a:defRPr>
      </a:lvl3pPr>
      <a:lvl4pPr marL="1260475" indent="-2889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charset="-127"/>
        </a:defRPr>
      </a:lvl4pPr>
      <a:lvl5pPr marL="15525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Malgun Gothic" panose="020B0503020000020004" charset="-127"/>
        </a:defRPr>
      </a:lvl5pPr>
      <a:lvl6pPr marL="18954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6pPr>
      <a:lvl7pPr marL="22383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7pPr>
      <a:lvl8pPr marL="25812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8pPr>
      <a:lvl9pPr marL="2924175" indent="-29083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v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1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380" y="899795"/>
            <a:ext cx="1188847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在火车票购票系统中，数据库名为trainsdb，火车票的余票信息存储在train_tickets表中，使用PL/pgSQL并发编程，确保车票数据的一致性和完整性。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创建名为trainsdb的PostgreSQL数据库，并在其中创建名为train_tickets的表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C00000"/>
              </a:buClr>
              <a:buFont typeface="+mj-ea"/>
              <a:buAutoNum type="circleNumDbPlain"/>
            </a:pP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向train_tickets表中插入一条初始记录。</a:t>
            </a:r>
            <a:endParaRPr 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3573145"/>
            <a:ext cx="11359515" cy="2613660"/>
          </a:xfrm>
          <a:prstGeom prst="rect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</p:pic>
      <p:sp>
        <p:nvSpPr>
          <p:cNvPr id="10244" name="矩形 3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 anchorCtr="0"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</a:pP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79425" y="188595"/>
            <a:ext cx="7095490" cy="700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noAutofit/>
          </a:bodyPr>
          <a:lstStyle>
            <a:lvl1pPr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七、存储过程的并发编程示例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9380" y="621030"/>
            <a:ext cx="12073255" cy="651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>
              <a:lnSpc>
                <a:spcPct val="150000"/>
              </a:lnSpc>
              <a:buClr>
                <a:srgbClr val="C00000"/>
              </a:buClr>
              <a:buFont typeface="+mj-ea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创建名为</a:t>
            </a:r>
            <a:r>
              <a:rPr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buy_train_ticket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的PL/pgSQL</a:t>
            </a:r>
            <a:r>
              <a:rPr 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，将模拟购票操作，并使用并发控制：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1341120"/>
            <a:ext cx="10673080" cy="5263515"/>
          </a:xfrm>
          <a:prstGeom prst="rect">
            <a:avLst/>
          </a:prstGeom>
          <a:ln>
            <a:solidFill>
              <a:schemeClr val="accent4">
                <a:lumMod val="50000"/>
                <a:lumOff val="50000"/>
              </a:schemeClr>
            </a:solidFill>
          </a:ln>
        </p:spPr>
      </p:pic>
      <p:sp>
        <p:nvSpPr>
          <p:cNvPr id="10244" name="矩形 3"/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 anchorCtr="0"/>
          <a:p>
            <a:pPr algn="ctr" eaLnBrk="1" latinLnBrk="1" hangingPunct="1">
              <a:lnSpc>
                <a:spcPct val="80000"/>
              </a:lnSpc>
              <a:spcBef>
                <a:spcPct val="50000"/>
              </a:spcBef>
              <a:buClr>
                <a:srgbClr val="FF0000"/>
              </a:buClr>
              <a:buFont typeface="Wingdings" panose="05000000000000000000" pitchFamily="2" charset="2"/>
            </a:pPr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91770" y="116840"/>
            <a:ext cx="9818688" cy="564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7105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710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6710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七、存储过程的并发编程示例（续）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5702" t="19291" r="41685" b="25607"/>
          <a:stretch>
            <a:fillRect/>
          </a:stretch>
        </p:blipFill>
        <p:spPr>
          <a:xfrm>
            <a:off x="7055485" y="2348865"/>
            <a:ext cx="5117465" cy="947420"/>
          </a:xfrm>
          <a:prstGeom prst="rect">
            <a:avLst/>
          </a:prstGeom>
          <a:ln w="28575" cmpd="sng">
            <a:solidFill>
              <a:srgbClr val="92D050"/>
            </a:solidFill>
            <a:prstDash val="solid"/>
          </a:ln>
        </p:spPr>
      </p:pic>
      <p:cxnSp>
        <p:nvCxnSpPr>
          <p:cNvPr id="4" name="直接连接符 3"/>
          <p:cNvCxnSpPr/>
          <p:nvPr/>
        </p:nvCxnSpPr>
        <p:spPr>
          <a:xfrm>
            <a:off x="7536180" y="3143250"/>
            <a:ext cx="15386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直接连接符 4"/>
          <p:cNvCxnSpPr/>
          <p:nvPr/>
        </p:nvCxnSpPr>
        <p:spPr>
          <a:xfrm>
            <a:off x="2279650" y="3644900"/>
            <a:ext cx="16560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V="1">
            <a:off x="8066405" y="2564765"/>
            <a:ext cx="532765" cy="104648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7176135" y="3716655"/>
            <a:ext cx="155003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接连接符 8"/>
          <p:cNvCxnSpPr/>
          <p:nvPr/>
        </p:nvCxnSpPr>
        <p:spPr>
          <a:xfrm>
            <a:off x="8472170" y="2564765"/>
            <a:ext cx="15386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/>
          <p:nvPr/>
        </p:nvCxnSpPr>
        <p:spPr>
          <a:xfrm>
            <a:off x="3287395" y="1196975"/>
            <a:ext cx="1322705" cy="7200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1" name="直接连接符 10"/>
          <p:cNvCxnSpPr/>
          <p:nvPr/>
        </p:nvCxnSpPr>
        <p:spPr>
          <a:xfrm>
            <a:off x="4151630" y="2132965"/>
            <a:ext cx="18719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/>
          <p:cNvCxnSpPr/>
          <p:nvPr/>
        </p:nvCxnSpPr>
        <p:spPr>
          <a:xfrm>
            <a:off x="3287395" y="2967355"/>
            <a:ext cx="2376170" cy="5041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>
          <a:xfrm flipV="1">
            <a:off x="3647440" y="3140710"/>
            <a:ext cx="3888740" cy="3308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直接连接符 13"/>
          <p:cNvCxnSpPr/>
          <p:nvPr/>
        </p:nvCxnSpPr>
        <p:spPr>
          <a:xfrm>
            <a:off x="1487170" y="2924810"/>
            <a:ext cx="187261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/>
          <p:cNvCxnSpPr/>
          <p:nvPr/>
        </p:nvCxnSpPr>
        <p:spPr>
          <a:xfrm>
            <a:off x="8472170" y="2132965"/>
            <a:ext cx="15386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/>
          <p:nvPr/>
        </p:nvCxnSpPr>
        <p:spPr>
          <a:xfrm>
            <a:off x="2711450" y="3959860"/>
            <a:ext cx="1224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>
          <a:xfrm flipV="1">
            <a:off x="3431540" y="2132965"/>
            <a:ext cx="2880360" cy="181546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直接连接符 17"/>
          <p:cNvCxnSpPr/>
          <p:nvPr/>
        </p:nvCxnSpPr>
        <p:spPr>
          <a:xfrm>
            <a:off x="6096000" y="2132965"/>
            <a:ext cx="1224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>
          <a:xfrm>
            <a:off x="4655820" y="3644900"/>
            <a:ext cx="187261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>
          <a:xfrm>
            <a:off x="1847215" y="4479290"/>
            <a:ext cx="187261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>
          <a:xfrm flipH="1">
            <a:off x="3071495" y="3644900"/>
            <a:ext cx="2376170" cy="83439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>
          <a:xfrm>
            <a:off x="4079875" y="4479290"/>
            <a:ext cx="15386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>
          <a:xfrm flipV="1">
            <a:off x="4989830" y="2132965"/>
            <a:ext cx="3609340" cy="223202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4" name="直接连接符 23"/>
          <p:cNvCxnSpPr/>
          <p:nvPr/>
        </p:nvCxnSpPr>
        <p:spPr>
          <a:xfrm>
            <a:off x="2207260" y="5516880"/>
            <a:ext cx="155003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/>
          <p:nvPr/>
        </p:nvCxnSpPr>
        <p:spPr>
          <a:xfrm flipV="1">
            <a:off x="3287395" y="3716655"/>
            <a:ext cx="4824730" cy="16719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6" name="直接连接符 25"/>
          <p:cNvCxnSpPr/>
          <p:nvPr/>
        </p:nvCxnSpPr>
        <p:spPr>
          <a:xfrm>
            <a:off x="6311900" y="5516880"/>
            <a:ext cx="17545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直接连接符 26"/>
          <p:cNvCxnSpPr/>
          <p:nvPr/>
        </p:nvCxnSpPr>
        <p:spPr>
          <a:xfrm flipH="1" flipV="1">
            <a:off x="3935730" y="3644900"/>
            <a:ext cx="3024505" cy="16268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8" name="直接连接符 27"/>
          <p:cNvCxnSpPr/>
          <p:nvPr/>
        </p:nvCxnSpPr>
        <p:spPr>
          <a:xfrm>
            <a:off x="8328025" y="5516245"/>
            <a:ext cx="15386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/>
          <p:nvPr/>
        </p:nvCxnSpPr>
        <p:spPr>
          <a:xfrm flipV="1">
            <a:off x="8903970" y="2132965"/>
            <a:ext cx="432435" cy="32397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0" name="直接连接符 29"/>
          <p:cNvCxnSpPr/>
          <p:nvPr/>
        </p:nvCxnSpPr>
        <p:spPr>
          <a:xfrm>
            <a:off x="2711450" y="5757545"/>
            <a:ext cx="122428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>
          <a:xfrm flipV="1">
            <a:off x="3431540" y="2132965"/>
            <a:ext cx="3240405" cy="350075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32" name="直接连接符 31"/>
          <p:cNvCxnSpPr/>
          <p:nvPr/>
        </p:nvCxnSpPr>
        <p:spPr>
          <a:xfrm>
            <a:off x="1415415" y="1196975"/>
            <a:ext cx="22320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>
          <a:xfrm>
            <a:off x="4295775" y="5547995"/>
            <a:ext cx="175450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>
          <a:xfrm flipV="1">
            <a:off x="5375910" y="3143250"/>
            <a:ext cx="2690495" cy="222948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commondata" val="eyJoZGlkIjoiNTI1OWI1MjM2M2Q1MTFhNDIxZTkzNGRmNDM3NGYyOWQifQ=="/>
</p:tagLst>
</file>

<file path=ppt/theme/theme1.xml><?xml version="1.0" encoding="utf-8"?>
<a:theme xmlns:a="http://schemas.openxmlformats.org/drawingml/2006/main" name="5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색종이 상자">
  <a:themeElements>
    <a:clrScheme name="5_색종이 상자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5_색종이 상자">
      <a:majorFont>
        <a:latin typeface="Gulim"/>
        <a:ea typeface="Gulim"/>
        <a:cs typeface=""/>
      </a:majorFont>
      <a:minorFont>
        <a:latin typeface="Gulim"/>
        <a:ea typeface="Guli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5_색종이 상자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색종이 상자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색종이 상자_2">
  <a:themeElements>
    <a:clrScheme name="4_색종이 상자_2 1">
      <a:dk1>
        <a:srgbClr val="000000"/>
      </a:dk1>
      <a:lt1>
        <a:srgbClr val="FFFFFF"/>
      </a:lt1>
      <a:dk2>
        <a:srgbClr val="CC6600"/>
      </a:dk2>
      <a:lt2>
        <a:srgbClr val="F5B363"/>
      </a:lt2>
      <a:accent1>
        <a:srgbClr val="EB933B"/>
      </a:accent1>
      <a:accent2>
        <a:srgbClr val="F3C917"/>
      </a:accent2>
      <a:accent3>
        <a:srgbClr val="FFFFFF"/>
      </a:accent3>
      <a:accent4>
        <a:srgbClr val="000000"/>
      </a:accent4>
      <a:accent5>
        <a:srgbClr val="F3C8AF"/>
      </a:accent5>
      <a:accent6>
        <a:srgbClr val="DCB614"/>
      </a:accent6>
      <a:hlink>
        <a:srgbClr val="BB9321"/>
      </a:hlink>
      <a:folHlink>
        <a:srgbClr val="F1E785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53882" dir="13500000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1" hangingPunct="1">
          <a:lnSpc>
            <a:spcPct val="80000"/>
          </a:lnSpc>
          <a:spcBef>
            <a:spcPct val="50000"/>
          </a:spcBef>
          <a:spcAft>
            <a:spcPct val="0"/>
          </a:spcAft>
          <a:buClr>
            <a:srgbClr val="FF0000"/>
          </a:buClr>
          <a:buSzTx/>
          <a:buFont typeface="Wingdings" panose="05000000000000000000" pitchFamily="2" charset="2"/>
          <a:buNone/>
          <a:defRPr kumimoji="0" 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4_색종이 상자_2 1">
        <a:dk1>
          <a:srgbClr val="000000"/>
        </a:dk1>
        <a:lt1>
          <a:srgbClr val="FFFFFF"/>
        </a:lt1>
        <a:dk2>
          <a:srgbClr val="CC6600"/>
        </a:dk2>
        <a:lt2>
          <a:srgbClr val="F5B363"/>
        </a:lt2>
        <a:accent1>
          <a:srgbClr val="EB933B"/>
        </a:accent1>
        <a:accent2>
          <a:srgbClr val="F3C917"/>
        </a:accent2>
        <a:accent3>
          <a:srgbClr val="FFFFFF"/>
        </a:accent3>
        <a:accent4>
          <a:srgbClr val="000000"/>
        </a:accent4>
        <a:accent5>
          <a:srgbClr val="F3C8AF"/>
        </a:accent5>
        <a:accent6>
          <a:srgbClr val="DCB614"/>
        </a:accent6>
        <a:hlink>
          <a:srgbClr val="BB9321"/>
        </a:hlink>
        <a:folHlink>
          <a:srgbClr val="F1E7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2">
        <a:dk1>
          <a:srgbClr val="000000"/>
        </a:dk1>
        <a:lt1>
          <a:srgbClr val="FFFFFF"/>
        </a:lt1>
        <a:dk2>
          <a:srgbClr val="7EA93F"/>
        </a:dk2>
        <a:lt2>
          <a:srgbClr val="C1D078"/>
        </a:lt2>
        <a:accent1>
          <a:srgbClr val="A3BC5E"/>
        </a:accent1>
        <a:accent2>
          <a:srgbClr val="DEA866"/>
        </a:accent2>
        <a:accent3>
          <a:srgbClr val="FFFFFF"/>
        </a:accent3>
        <a:accent4>
          <a:srgbClr val="000000"/>
        </a:accent4>
        <a:accent5>
          <a:srgbClr val="CEDAB6"/>
        </a:accent5>
        <a:accent6>
          <a:srgbClr val="C9985C"/>
        </a:accent6>
        <a:hlink>
          <a:srgbClr val="B65A22"/>
        </a:hlink>
        <a:folHlink>
          <a:srgbClr val="EACB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3">
        <a:dk1>
          <a:srgbClr val="000000"/>
        </a:dk1>
        <a:lt1>
          <a:srgbClr val="FFFFFF"/>
        </a:lt1>
        <a:dk2>
          <a:srgbClr val="D56755"/>
        </a:dk2>
        <a:lt2>
          <a:srgbClr val="F6C6C6"/>
        </a:lt2>
        <a:accent1>
          <a:srgbClr val="EC9780"/>
        </a:accent1>
        <a:accent2>
          <a:srgbClr val="ECA958"/>
        </a:accent2>
        <a:accent3>
          <a:srgbClr val="FFFFFF"/>
        </a:accent3>
        <a:accent4>
          <a:srgbClr val="000000"/>
        </a:accent4>
        <a:accent5>
          <a:srgbClr val="F4C9C0"/>
        </a:accent5>
        <a:accent6>
          <a:srgbClr val="D6994F"/>
        </a:accent6>
        <a:hlink>
          <a:srgbClr val="D97131"/>
        </a:hlink>
        <a:folHlink>
          <a:srgbClr val="F7CD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4">
        <a:dk1>
          <a:srgbClr val="000000"/>
        </a:dk1>
        <a:lt1>
          <a:srgbClr val="FFFFFF"/>
        </a:lt1>
        <a:dk2>
          <a:srgbClr val="990000"/>
        </a:dk2>
        <a:lt2>
          <a:srgbClr val="FDBDBB"/>
        </a:lt2>
        <a:accent1>
          <a:srgbClr val="DC4E4E"/>
        </a:accent1>
        <a:accent2>
          <a:srgbClr val="5984EF"/>
        </a:accent2>
        <a:accent3>
          <a:srgbClr val="FFFFFF"/>
        </a:accent3>
        <a:accent4>
          <a:srgbClr val="000000"/>
        </a:accent4>
        <a:accent5>
          <a:srgbClr val="EBB2B2"/>
        </a:accent5>
        <a:accent6>
          <a:srgbClr val="5077D9"/>
        </a:accent6>
        <a:hlink>
          <a:srgbClr val="1E44AE"/>
        </a:hlink>
        <a:folHlink>
          <a:srgbClr val="BDD5E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5">
        <a:dk1>
          <a:srgbClr val="000000"/>
        </a:dk1>
        <a:lt1>
          <a:srgbClr val="FFFFFF"/>
        </a:lt1>
        <a:dk2>
          <a:srgbClr val="1475A6"/>
        </a:dk2>
        <a:lt2>
          <a:srgbClr val="B9D4F7"/>
        </a:lt2>
        <a:accent1>
          <a:srgbClr val="69B0D7"/>
        </a:accent1>
        <a:accent2>
          <a:srgbClr val="51C5BF"/>
        </a:accent2>
        <a:accent3>
          <a:srgbClr val="FFFFFF"/>
        </a:accent3>
        <a:accent4>
          <a:srgbClr val="000000"/>
        </a:accent4>
        <a:accent5>
          <a:srgbClr val="B9D4E8"/>
        </a:accent5>
        <a:accent6>
          <a:srgbClr val="49B2AD"/>
        </a:accent6>
        <a:hlink>
          <a:srgbClr val="2F8C93"/>
        </a:hlink>
        <a:folHlink>
          <a:srgbClr val="9BE7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6">
        <a:dk1>
          <a:srgbClr val="000000"/>
        </a:dk1>
        <a:lt1>
          <a:srgbClr val="FFFFFF"/>
        </a:lt1>
        <a:dk2>
          <a:srgbClr val="A60000"/>
        </a:dk2>
        <a:lt2>
          <a:srgbClr val="FDC4C3"/>
        </a:lt2>
        <a:accent1>
          <a:srgbClr val="DB664F"/>
        </a:accent1>
        <a:accent2>
          <a:srgbClr val="76BAD2"/>
        </a:accent2>
        <a:accent3>
          <a:srgbClr val="FFFFFF"/>
        </a:accent3>
        <a:accent4>
          <a:srgbClr val="000000"/>
        </a:accent4>
        <a:accent5>
          <a:srgbClr val="EAB8B2"/>
        </a:accent5>
        <a:accent6>
          <a:srgbClr val="6AA8BE"/>
        </a:accent6>
        <a:hlink>
          <a:srgbClr val="30789C"/>
        </a:hlink>
        <a:folHlink>
          <a:srgbClr val="BCDA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7">
        <a:dk1>
          <a:srgbClr val="000000"/>
        </a:dk1>
        <a:lt1>
          <a:srgbClr val="FFFFFF"/>
        </a:lt1>
        <a:dk2>
          <a:srgbClr val="B57901"/>
        </a:dk2>
        <a:lt2>
          <a:srgbClr val="FFE149"/>
        </a:lt2>
        <a:accent1>
          <a:srgbClr val="F3BF01"/>
        </a:accent1>
        <a:accent2>
          <a:srgbClr val="F37C0F"/>
        </a:accent2>
        <a:accent3>
          <a:srgbClr val="FFFFFF"/>
        </a:accent3>
        <a:accent4>
          <a:srgbClr val="000000"/>
        </a:accent4>
        <a:accent5>
          <a:srgbClr val="F8DCAA"/>
        </a:accent5>
        <a:accent6>
          <a:srgbClr val="DC700C"/>
        </a:accent6>
        <a:hlink>
          <a:srgbClr val="C35219"/>
        </a:hlink>
        <a:folHlink>
          <a:srgbClr val="EEC19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색종이 상자_2 8">
        <a:dk1>
          <a:srgbClr val="000000"/>
        </a:dk1>
        <a:lt1>
          <a:srgbClr val="FFFFFF"/>
        </a:lt1>
        <a:dk2>
          <a:srgbClr val="777777"/>
        </a:dk2>
        <a:lt2>
          <a:srgbClr val="DDDDDD"/>
        </a:lt2>
        <a:accent1>
          <a:srgbClr val="B2B2B2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878787"/>
        </a:accent6>
        <a:hlink>
          <a:srgbClr val="777777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/>
  <Paragraphs>10</Paragraphs>
  <Slides>2</Slides>
  <Notes>97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</vt:i4>
      </vt:variant>
    </vt:vector>
  </HeadingPairs>
  <TitlesOfParts>
    <vt:vector size="26" baseType="lpstr">
      <vt:lpstr>Arial</vt:lpstr>
      <vt:lpstr>宋体</vt:lpstr>
      <vt:lpstr>Wingdings</vt:lpstr>
      <vt:lpstr>黑体</vt:lpstr>
      <vt:lpstr>Tahoma</vt:lpstr>
      <vt:lpstr>Gulim</vt:lpstr>
      <vt:lpstr>Malgun Gothic</vt:lpstr>
      <vt:lpstr>Calibri</vt:lpstr>
      <vt:lpstr>Times New Roman</vt:lpstr>
      <vt:lpstr>隶书</vt:lpstr>
      <vt:lpstr>微软雅黑</vt:lpstr>
      <vt:lpstr>Arial Unicode MS</vt:lpstr>
      <vt:lpstr>楷体_GB2312</vt:lpstr>
      <vt:lpstr>新宋体</vt:lpstr>
      <vt:lpstr>楷体_GB2312</vt:lpstr>
      <vt:lpstr>Wingdings</vt:lpstr>
      <vt:lpstr>Wingdings 2</vt:lpstr>
      <vt:lpstr>方正舒体</vt:lpstr>
      <vt:lpstr>华文细黑</vt:lpstr>
      <vt:lpstr>Consolas</vt:lpstr>
      <vt:lpstr>5_색종이 상자_2</vt:lpstr>
      <vt:lpstr>5_색종이 상자</vt:lpstr>
      <vt:lpstr>1_색종이 상자_2</vt:lpstr>
      <vt:lpstr>2_색종이 상자_2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頂勲爤鞝犿厡鞚挫厴</dc:title>
  <dc:creator>kmac</dc:creator>
  <cp:lastModifiedBy>WPS_1691985465</cp:lastModifiedBy>
  <cp:revision>3398</cp:revision>
  <dcterms:created xsi:type="dcterms:W3CDTF">2001-08-06T11:10:00Z</dcterms:created>
  <dcterms:modified xsi:type="dcterms:W3CDTF">2025-04-18T08:44:41Z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E40CF48104AB4FC4BEED104DF2D5B3FA_12</vt:lpwstr>
  </property>
</Properties>
</file>